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3"/>
  </p:notesMasterIdLst>
  <p:sldIdLst>
    <p:sldId id="278" r:id="rId3"/>
    <p:sldId id="281" r:id="rId4"/>
    <p:sldId id="331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9" r:id="rId17"/>
    <p:sldId id="370" r:id="rId18"/>
    <p:sldId id="371" r:id="rId19"/>
    <p:sldId id="372" r:id="rId20"/>
    <p:sldId id="373" r:id="rId21"/>
    <p:sldId id="375" r:id="rId22"/>
    <p:sldId id="376" r:id="rId23"/>
    <p:sldId id="377" r:id="rId24"/>
    <p:sldId id="378" r:id="rId25"/>
    <p:sldId id="380" r:id="rId26"/>
    <p:sldId id="381" r:id="rId27"/>
    <p:sldId id="382" r:id="rId28"/>
    <p:sldId id="345" r:id="rId29"/>
    <p:sldId id="300" r:id="rId30"/>
    <p:sldId id="354" r:id="rId31"/>
    <p:sldId id="383" r:id="rId32"/>
    <p:sldId id="384" r:id="rId33"/>
    <p:sldId id="385" r:id="rId34"/>
    <p:sldId id="386" r:id="rId35"/>
    <p:sldId id="387" r:id="rId36"/>
    <p:sldId id="388" r:id="rId37"/>
    <p:sldId id="328" r:id="rId38"/>
    <p:sldId id="389" r:id="rId39"/>
    <p:sldId id="390" r:id="rId40"/>
    <p:sldId id="391" r:id="rId41"/>
    <p:sldId id="368" r:id="rId42"/>
    <p:sldId id="392" r:id="rId43"/>
    <p:sldId id="393" r:id="rId44"/>
    <p:sldId id="394" r:id="rId45"/>
    <p:sldId id="395" r:id="rId46"/>
    <p:sldId id="396" r:id="rId47"/>
    <p:sldId id="397" r:id="rId48"/>
    <p:sldId id="330" r:id="rId49"/>
    <p:sldId id="374" r:id="rId50"/>
    <p:sldId id="398" r:id="rId51"/>
    <p:sldId id="282" r:id="rId52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0AA"/>
    <a:srgbClr val="FFFFFF"/>
    <a:srgbClr val="5B9BD5"/>
    <a:srgbClr val="99FF33"/>
    <a:srgbClr val="9DC3E6"/>
    <a:srgbClr val="FF99FF"/>
    <a:srgbClr val="0171C5"/>
    <a:srgbClr val="BDD7EE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3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65FF6-643D-42B8-A7D2-93384D65E70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E8DB6-67C1-4073-A8DC-16517EE2B3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E8DB6-67C1-4073-A8DC-16517EE2B35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45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E8DB6-67C1-4073-A8DC-16517EE2B35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5E681-9C51-9009-4C5E-79248996D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B0EFCE-7B3E-9BF6-3817-55EC40C808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B36665-41AC-863B-46FF-9F939202F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723603-439E-DBA2-0DDB-CDF06B91A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E8DB6-67C1-4073-A8DC-16517EE2B35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4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64407-D5A8-4FE1-8F44-F9A12C4EE268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0494-08BD-4B25-B70E-BF9A0C3D41A9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B561-F40D-4360-9241-9CE193715B1B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3F59-229C-4601-ADB4-08E265367D31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2019869" y="5501898"/>
            <a:ext cx="10172131" cy="1284102"/>
          </a:xfrm>
          <a:prstGeom prst="roundRect">
            <a:avLst>
              <a:gd name="adj" fmla="val 0"/>
            </a:avLst>
          </a:prstGeom>
          <a:solidFill>
            <a:srgbClr val="004F8A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0" y="5501898"/>
            <a:ext cx="3048000" cy="1284102"/>
          </a:xfrm>
          <a:custGeom>
            <a:avLst/>
            <a:gdLst>
              <a:gd name="connsiteX0" fmla="*/ 0 w 3036468"/>
              <a:gd name="connsiteY0" fmla="*/ 0 h 1800000"/>
              <a:gd name="connsiteX1" fmla="*/ 3036468 w 3036468"/>
              <a:gd name="connsiteY1" fmla="*/ 0 h 1800000"/>
              <a:gd name="connsiteX2" fmla="*/ 2061536 w 3036468"/>
              <a:gd name="connsiteY2" fmla="*/ 1800000 h 1800000"/>
              <a:gd name="connsiteX3" fmla="*/ 0 w 3036468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6468" h="1800000">
                <a:moveTo>
                  <a:pt x="0" y="0"/>
                </a:moveTo>
                <a:lnTo>
                  <a:pt x="3036468" y="0"/>
                </a:lnTo>
                <a:lnTo>
                  <a:pt x="2061536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5429898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17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1" y="5970198"/>
            <a:ext cx="9448799" cy="522360"/>
          </a:xfr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2A6C-D980-4DBB-AF2C-3BC12D4CE209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2" y="5611454"/>
            <a:ext cx="1100407" cy="110364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62D8-97FD-4EED-9074-39F07519FA08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1274-62AE-4BEC-B93B-46E1B3717AF4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13176" cy="6858000"/>
          </a:xfrm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72000"/>
            <a:ext cx="1095825" cy="914400"/>
          </a:xfrm>
          <a:custGeom>
            <a:avLst/>
            <a:gdLst>
              <a:gd name="connsiteX0" fmla="*/ 0 w 1095825"/>
              <a:gd name="connsiteY0" fmla="*/ 0 h 914400"/>
              <a:gd name="connsiteX1" fmla="*/ 1095825 w 1095825"/>
              <a:gd name="connsiteY1" fmla="*/ 0 h 914400"/>
              <a:gd name="connsiteX2" fmla="*/ 608144 w 1095825"/>
              <a:gd name="connsiteY2" fmla="*/ 914400 h 914400"/>
              <a:gd name="connsiteX3" fmla="*/ 0 w 1095825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825" h="914400">
                <a:moveTo>
                  <a:pt x="0" y="0"/>
                </a:moveTo>
                <a:lnTo>
                  <a:pt x="1095825" y="0"/>
                </a:lnTo>
                <a:lnTo>
                  <a:pt x="608144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5824" y="72000"/>
            <a:ext cx="10257975" cy="914400"/>
          </a:xfrm>
        </p:spPr>
        <p:txBody>
          <a:bodyPr>
            <a:normAutofit/>
          </a:bodyPr>
          <a:lstStyle>
            <a:lvl1pPr>
              <a:defRPr sz="32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D011-B2B3-4FBB-8668-B3F0F5D510CF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" y="238790"/>
            <a:ext cx="528467" cy="53002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CFC8-6971-44BE-A929-6A0A8BE3A27E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rgbClr val="00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D08C-4B75-4520-AE4A-BE4BB17C8B85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C3B-C675-483C-987D-98BA024FE6EC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3CA7-3E39-4107-A03B-DF06E79FA7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973E-A77A-4335-9636-469A4C8B838A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479C-0B0C-4A3F-B6A6-972E737EFB85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3197-7636-440F-BC30-C3CA8BB1C56B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705E-9DB5-46F7-A33D-98EA1A047EEF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470E-D0CE-45C9-A1F4-5D1B894366E8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6258-F5ED-4F62-A472-8A5561C6AF39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F074-12D8-4116-A8F9-C01E84D4ADDC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DC85-DDAA-4CFD-AE37-EDB198039339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87A3-7B0F-466D-9DEF-5FBCA6DEA4D9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B5DA-1962-483E-8F04-598D38F47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C10F-D1C6-4532-A8A4-8E9B1E74B648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C2DF-976F-4C49-92B9-E79BD60CFE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2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4" t="1" r="28115" b="20209"/>
          <a:stretch>
            <a:fillRect/>
          </a:stretch>
        </p:blipFill>
        <p:spPr>
          <a:xfrm>
            <a:off x="-1303" y="393700"/>
            <a:ext cx="2272846" cy="5281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71542" y="393700"/>
            <a:ext cx="9920457" cy="4458202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750163" y="1953678"/>
            <a:ext cx="2006204" cy="928261"/>
            <a:chOff x="513993" y="3634158"/>
            <a:chExt cx="2142030" cy="99110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172" b="96081" l="3379" r="95995">
                          <a14:foregroundMark x1="55820" y1="49937" x2="55820" y2="49937"/>
                          <a14:foregroundMark x1="59324" y1="58407" x2="59324" y2="58407"/>
                          <a14:foregroundMark x1="33917" y1="6700" x2="33917" y2="6700"/>
                          <a14:foregroundMark x1="46308" y1="4172" x2="46308" y2="4172"/>
                          <a14:foregroundMark x1="94493" y1="35525" x2="94493" y2="35525"/>
                          <a14:foregroundMark x1="96245" y1="53350" x2="96245" y2="53350"/>
                          <a14:foregroundMark x1="65707" y1="96207" x2="65707" y2="96207"/>
                          <a14:foregroundMark x1="3379" y1="47788" x2="3379" y2="47788"/>
                          <a14:foregroundMark x1="8385" y1="44248" x2="8385" y2="44248"/>
                          <a14:foregroundMark x1="14643" y1="32238" x2="14643" y2="32238"/>
                          <a14:foregroundMark x1="19149" y1="23009" x2="19149" y2="23009"/>
                          <a14:foregroundMark x1="33292" y1="14033" x2="33292" y2="14033"/>
                          <a14:foregroundMark x1="32416" y1="14159" x2="32416" y2="14159"/>
                          <a14:foregroundMark x1="41552" y1="11125" x2="41552" y2="11125"/>
                          <a14:foregroundMark x1="53442" y1="8850" x2="53442" y2="8850"/>
                          <a14:foregroundMark x1="59324" y1="12642" x2="59324" y2="12642"/>
                          <a14:foregroundMark x1="69837" y1="15803" x2="69837" y2="15803"/>
                          <a14:foregroundMark x1="79224" y1="21239" x2="79224" y2="21239"/>
                          <a14:foregroundMark x1="80976" y1="33881" x2="80976" y2="33881"/>
                          <a14:foregroundMark x1="86608" y1="43616" x2="86608" y2="43616"/>
                          <a14:foregroundMark x1="86733" y1="52339" x2="86733" y2="52339"/>
                          <a14:foregroundMark x1="87109" y1="63970" x2="87109" y2="63970"/>
                          <a14:foregroundMark x1="65707" y1="83944" x2="65707" y2="83944"/>
                          <a14:foregroundMark x1="53817" y1="87105" x2="53817" y2="87105"/>
                          <a14:foregroundMark x1="38048" y1="84703" x2="38048" y2="84703"/>
                          <a14:foregroundMark x1="28911" y1="79393" x2="28911" y2="79393"/>
                          <a14:foregroundMark x1="60576" y1="11252" x2="60576" y2="11252"/>
                          <a14:foregroundMark x1="56320" y1="86346" x2="56320" y2="86346"/>
                          <a14:foregroundMark x1="11014" y1="55499" x2="11014" y2="55499"/>
                          <a14:foregroundMark x1="14518" y1="63717" x2="14518" y2="63717"/>
                          <a14:backgroundMark x1="60075" y1="40708" x2="60075" y2="40708"/>
                          <a14:backgroundMark x1="65081" y1="62579" x2="65081" y2="62579"/>
                          <a14:backgroundMark x1="14768" y1="31353" x2="14768" y2="31353"/>
                          <a14:backgroundMark x1="33667" y1="14286" x2="33667" y2="14286"/>
                          <a14:backgroundMark x1="33542" y1="13780" x2="33542" y2="13780"/>
                          <a14:backgroundMark x1="33542" y1="14159" x2="33542" y2="14159"/>
                          <a14:backgroundMark x1="33041" y1="14159" x2="33041" y2="14159"/>
                          <a14:backgroundMark x1="33041" y1="14159" x2="33041" y2="14159"/>
                          <a14:backgroundMark x1="33292" y1="14286" x2="33292" y2="14286"/>
                          <a14:backgroundMark x1="33667" y1="13906" x2="33667" y2="13906"/>
                          <a14:backgroundMark x1="33292" y1="13780" x2="33292" y2="13780"/>
                          <a14:backgroundMark x1="33417" y1="14159" x2="33417" y2="14159"/>
                          <a14:backgroundMark x1="33417" y1="13527" x2="33417" y2="13527"/>
                          <a14:backgroundMark x1="33166" y1="13780" x2="33166" y2="13780"/>
                          <a14:backgroundMark x1="33166" y1="14412" x2="33166" y2="14412"/>
                          <a14:backgroundMark x1="32791" y1="14033" x2="32791" y2="14033"/>
                          <a14:backgroundMark x1="32541" y1="14033" x2="32541" y2="14033"/>
                          <a14:backgroundMark x1="59324" y1="12642" x2="59324" y2="12642"/>
                          <a14:backgroundMark x1="81352" y1="23135" x2="81352" y2="23135"/>
                          <a14:backgroundMark x1="63705" y1="49558" x2="63705" y2="49558"/>
                          <a14:backgroundMark x1="38924" y1="87484" x2="38924" y2="87484"/>
                          <a14:backgroundMark x1="37422" y1="91530" x2="37422" y2="91530"/>
                          <a14:backgroundMark x1="53817" y1="87231" x2="53817" y2="872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3993" y="3634158"/>
              <a:ext cx="1001131" cy="99110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6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79"/>
            <a:stretch>
              <a:fillRect/>
            </a:stretch>
          </p:blipFill>
          <p:spPr>
            <a:xfrm>
              <a:off x="1637885" y="3634158"/>
              <a:ext cx="1018138" cy="991107"/>
            </a:xfrm>
            <a:prstGeom prst="rect">
              <a:avLst/>
            </a:prstGeom>
          </p:spPr>
        </p:pic>
      </p:grpSp>
      <p:sp>
        <p:nvSpPr>
          <p:cNvPr id="25" name="PA_淘宝店chenying0907 11"/>
          <p:cNvSpPr/>
          <p:nvPr>
            <p:custDataLst>
              <p:tags r:id="rId1"/>
            </p:custDataLst>
          </p:nvPr>
        </p:nvSpPr>
        <p:spPr>
          <a:xfrm>
            <a:off x="2271542" y="4851903"/>
            <a:ext cx="9920457" cy="82326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01445" y="3217855"/>
            <a:ext cx="10835212" cy="1505668"/>
            <a:chOff x="1119604" y="3331138"/>
            <a:chExt cx="10835212" cy="1505668"/>
          </a:xfrm>
        </p:grpSpPr>
        <p:sp>
          <p:nvSpPr>
            <p:cNvPr id="2" name="文本框 1"/>
            <p:cNvSpPr txBox="1"/>
            <p:nvPr/>
          </p:nvSpPr>
          <p:spPr>
            <a:xfrm>
              <a:off x="3003776" y="3331138"/>
              <a:ext cx="8951040" cy="1474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Arial Rounded MT Bold" panose="020F0704030504030204" pitchFamily="34" charset="0"/>
                  <a:ea typeface="方正粗黑宋简体" panose="02000000000000000000" pitchFamily="2" charset="-122"/>
                </a:rPr>
                <a:t>Pruning Techniques for Graph Isomorphism: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Arial Rounded MT Bold" panose="020F0704030504030204" pitchFamily="34" charset="0"/>
                  <a:ea typeface="方正粗黑宋简体" panose="02000000000000000000" pitchFamily="2" charset="-122"/>
                </a:rPr>
                <a:t>Monte Carlo, </a:t>
              </a:r>
              <a:r>
                <a:rPr lang="en-US" altLang="zh-CN" sz="3200" dirty="0" err="1">
                  <a:solidFill>
                    <a:schemeClr val="bg1"/>
                  </a:solidFill>
                  <a:latin typeface="Arial Rounded MT Bold" panose="020F0704030504030204" pitchFamily="34" charset="0"/>
                  <a:ea typeface="方正粗黑宋简体" panose="02000000000000000000" pitchFamily="2" charset="-122"/>
                </a:rPr>
                <a:t>Lanczos</a:t>
              </a:r>
              <a:r>
                <a:rPr lang="en-US" altLang="zh-CN" sz="3200" dirty="0">
                  <a:solidFill>
                    <a:schemeClr val="bg1"/>
                  </a:solidFill>
                  <a:latin typeface="Arial Rounded MT Bold" panose="020F0704030504030204" pitchFamily="34" charset="0"/>
                  <a:ea typeface="方正粗黑宋简体" panose="02000000000000000000" pitchFamily="2" charset="-122"/>
                </a:rPr>
                <a:t> and BFS</a:t>
              </a:r>
              <a:endParaRPr lang="zh-CN" altLang="en-US" sz="3200" dirty="0">
                <a:solidFill>
                  <a:schemeClr val="bg1"/>
                </a:solidFill>
                <a:latin typeface="Arial Rounded MT Bold" panose="020F0704030504030204" pitchFamily="34" charset="0"/>
                <a:ea typeface="方正粗黑宋简体" panose="020000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19604" y="4375141"/>
              <a:ext cx="81328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7" indent="457200"/>
              <a:endParaRPr lang="zh-CN" altLang="en-US" sz="2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50163" y="5063479"/>
            <a:ext cx="2978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charset="-122"/>
              </a:rPr>
              <a:t>Zi-kai Lin,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charset="-122"/>
              </a:rPr>
              <a:t>Ruo-zhou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charset="-122"/>
              </a:rPr>
              <a:t> Du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24C3C-FAE4-D297-5E82-667B6066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81D4-CD13-456C-8F2F-CB536BE71E1D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A5B418-57BA-98CB-0240-488A50E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7250B-9456-AECA-F2B1-7C90EF3D6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3172D-D347-5C37-E559-612415EF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Monte Carlo: Particle Transition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9278F-0819-2254-88FC-6208961C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CF3C4D-B524-5380-B1ED-04380F6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9C6928-7F53-34EB-F091-758EC6EEF3BF}"/>
              </a:ext>
            </a:extLst>
          </p:cNvPr>
          <p:cNvSpPr txBox="1"/>
          <p:nvPr/>
        </p:nvSpPr>
        <p:spPr>
          <a:xfrm>
            <a:off x="1095824" y="1236453"/>
            <a:ext cx="10578591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Mr. Li came up with this idea first.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Idea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: use particle transition to simulate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Where the state vector only contains integer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transition probability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is proportional to square of degree: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Motivation: vertex with high degree contains more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structural information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and is worth investigating more frequently.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950E03-BFE1-8296-5F96-65381B1AE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119" y="2184694"/>
            <a:ext cx="2315372" cy="5235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011AAD-D669-8865-4010-A4F5881BF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36" y="3679128"/>
            <a:ext cx="1380226" cy="5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7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57D3C-42CD-FC3A-0BBF-DFEBD3705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59F83-8281-B1E3-3331-A783A02C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Monte Carlo: Particle Transition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A33A8-1C05-73F9-7C49-138BEA38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2B2F32-3C78-7BBD-A3B4-C18EE7D8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9044F71-6065-C334-6E8E-0FAA79B0AFEA}"/>
              </a:ext>
            </a:extLst>
          </p:cNvPr>
          <p:cNvSpPr/>
          <p:nvPr/>
        </p:nvSpPr>
        <p:spPr>
          <a:xfrm>
            <a:off x="5188986" y="3340156"/>
            <a:ext cx="521746" cy="539334"/>
          </a:xfrm>
          <a:prstGeom prst="ellipse">
            <a:avLst/>
          </a:prstGeom>
          <a:solidFill>
            <a:srgbClr val="0171C5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9585B8-19C2-5C2A-F640-AEAC877B3D51}"/>
              </a:ext>
            </a:extLst>
          </p:cNvPr>
          <p:cNvSpPr/>
          <p:nvPr/>
        </p:nvSpPr>
        <p:spPr>
          <a:xfrm>
            <a:off x="4219755" y="4009217"/>
            <a:ext cx="313732" cy="333522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D784B61-77EE-746F-7D65-6C789965AAD6}"/>
              </a:ext>
            </a:extLst>
          </p:cNvPr>
          <p:cNvSpPr/>
          <p:nvPr/>
        </p:nvSpPr>
        <p:spPr>
          <a:xfrm>
            <a:off x="5292993" y="2272416"/>
            <a:ext cx="313732" cy="333522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95EFF77-766F-DB28-D35D-B09F449DF617}"/>
              </a:ext>
            </a:extLst>
          </p:cNvPr>
          <p:cNvSpPr/>
          <p:nvPr/>
        </p:nvSpPr>
        <p:spPr>
          <a:xfrm>
            <a:off x="6564609" y="4054280"/>
            <a:ext cx="313732" cy="333522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7C7A655-1FC3-8C8A-6B54-64DB45DEAEFD}"/>
              </a:ext>
            </a:extLst>
          </p:cNvPr>
          <p:cNvCxnSpPr>
            <a:stCxn id="20" idx="0"/>
            <a:endCxn id="10" idx="4"/>
          </p:cNvCxnSpPr>
          <p:nvPr/>
        </p:nvCxnSpPr>
        <p:spPr>
          <a:xfrm flipV="1">
            <a:off x="5449859" y="2605938"/>
            <a:ext cx="0" cy="734218"/>
          </a:xfrm>
          <a:prstGeom prst="line">
            <a:avLst/>
          </a:prstGeom>
          <a:ln w="381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2A1BF2E-356E-A672-E7D0-9D262EDE4D2E}"/>
              </a:ext>
            </a:extLst>
          </p:cNvPr>
          <p:cNvCxnSpPr>
            <a:cxnSpLocks/>
            <a:stCxn id="20" idx="5"/>
            <a:endCxn id="16" idx="2"/>
          </p:cNvCxnSpPr>
          <p:nvPr/>
        </p:nvCxnSpPr>
        <p:spPr>
          <a:xfrm>
            <a:off x="5634324" y="3800506"/>
            <a:ext cx="930285" cy="420535"/>
          </a:xfrm>
          <a:prstGeom prst="line">
            <a:avLst/>
          </a:prstGeom>
          <a:ln w="381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C94FE8C-8725-9312-EF58-9D84B153C66E}"/>
              </a:ext>
            </a:extLst>
          </p:cNvPr>
          <p:cNvCxnSpPr>
            <a:cxnSpLocks/>
            <a:stCxn id="20" idx="3"/>
            <a:endCxn id="8" idx="7"/>
          </p:cNvCxnSpPr>
          <p:nvPr/>
        </p:nvCxnSpPr>
        <p:spPr>
          <a:xfrm flipH="1">
            <a:off x="4487542" y="3800506"/>
            <a:ext cx="777852" cy="257554"/>
          </a:xfrm>
          <a:prstGeom prst="line">
            <a:avLst/>
          </a:prstGeom>
          <a:ln w="381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384306E-CF80-5C99-2F6E-64603141C45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56004" y="3373967"/>
            <a:ext cx="809696" cy="68409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2FF5B34-8B6D-F600-82F9-73C5AB9D1C45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045317" y="4342739"/>
            <a:ext cx="331304" cy="114789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E1951FA-7076-5C25-8FAB-F841D2D29F8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5606725" y="2192262"/>
            <a:ext cx="785608" cy="24691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7811B28-F551-A583-7E90-034ABB12A65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641852" y="2192262"/>
            <a:ext cx="651141" cy="24691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D01173-B316-7BC4-5B4C-D8B71E875A38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560780" y="1465873"/>
            <a:ext cx="111887" cy="85538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55FD480-0693-2BD0-E63C-D8A24E3F213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03156" y="1505410"/>
            <a:ext cx="235782" cy="81584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E7D7D0CB-35A0-38AC-84A7-82503F073044}"/>
              </a:ext>
            </a:extLst>
          </p:cNvPr>
          <p:cNvSpPr/>
          <p:nvPr/>
        </p:nvSpPr>
        <p:spPr>
          <a:xfrm>
            <a:off x="3843258" y="5446431"/>
            <a:ext cx="313732" cy="333522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A7C71C3-76B7-D226-44A4-D86359A1A919}"/>
              </a:ext>
            </a:extLst>
          </p:cNvPr>
          <p:cNvSpPr/>
          <p:nvPr/>
        </p:nvSpPr>
        <p:spPr>
          <a:xfrm>
            <a:off x="3215811" y="3117929"/>
            <a:ext cx="313732" cy="333522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9D5FEBE-46E5-FD12-FDCE-287C5456D9DA}"/>
              </a:ext>
            </a:extLst>
          </p:cNvPr>
          <p:cNvSpPr/>
          <p:nvPr/>
        </p:nvSpPr>
        <p:spPr>
          <a:xfrm>
            <a:off x="5547419" y="1132351"/>
            <a:ext cx="313732" cy="333522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3F534C6-C881-6E46-57DB-6CA7E869CBA1}"/>
              </a:ext>
            </a:extLst>
          </p:cNvPr>
          <p:cNvSpPr/>
          <p:nvPr/>
        </p:nvSpPr>
        <p:spPr>
          <a:xfrm>
            <a:off x="6362469" y="1913334"/>
            <a:ext cx="313732" cy="333522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9C355C3-86DC-BA78-B9BD-38F265410FF2}"/>
              </a:ext>
            </a:extLst>
          </p:cNvPr>
          <p:cNvSpPr/>
          <p:nvPr/>
        </p:nvSpPr>
        <p:spPr>
          <a:xfrm>
            <a:off x="4893557" y="1171888"/>
            <a:ext cx="313732" cy="333522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D1E8A92-917E-CB88-4FD7-39D7CA6222B0}"/>
              </a:ext>
            </a:extLst>
          </p:cNvPr>
          <p:cNvSpPr/>
          <p:nvPr/>
        </p:nvSpPr>
        <p:spPr>
          <a:xfrm>
            <a:off x="4369732" y="1961589"/>
            <a:ext cx="313732" cy="333522"/>
          </a:xfrm>
          <a:prstGeom prst="ellips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27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FB5BA-3FF9-C4F2-5AAD-5568AD7F6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B250A-4ED5-D90A-FE19-3DA1F284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Measurement for convergence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35EFC-A448-28DE-52D0-4AB46D9F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EB082E-3BE1-6335-E346-A731579C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D8FDF4-1959-6EE7-D92B-5A155D4041C7}"/>
              </a:ext>
            </a:extLst>
          </p:cNvPr>
          <p:cNvSpPr txBox="1"/>
          <p:nvPr/>
        </p:nvSpPr>
        <p:spPr>
          <a:xfrm>
            <a:off x="1095824" y="1236453"/>
            <a:ext cx="10578591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One step of transition: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Normalized state (like PDF):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We have three kind of measurement, denoted as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2-Norm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JS divergence</a:t>
            </a: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Wasserstein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8441CE-AE0D-00A0-73D6-54BF0CF4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49" y="1440484"/>
            <a:ext cx="2315372" cy="5235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C3CAC3-DD9E-1BFE-787B-C69D69CB7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077" y="2905234"/>
            <a:ext cx="1759788" cy="5865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6A07E4-9340-F3F9-3172-7235D266B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267" y="2214076"/>
            <a:ext cx="3097079" cy="5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0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62B73-75D8-227A-7559-CC897C39E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286F1-5C83-016F-BF6D-A5B5AA1B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Measurement for convergence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180C6-CFEC-1761-648B-05420F82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9F6D32-36D8-F8DA-3670-460D711C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AA31E3-7E5F-3B82-F9E0-EE7C086A3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01" y="779252"/>
            <a:ext cx="7495398" cy="56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2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2B0F4-25FB-C6F9-0CD1-247C72C07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78BB-7F58-F70C-CFF1-04CF1E76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Threshold for convergence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04156-262C-582D-57A1-A062E40D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6288F7-452C-09F0-EE32-899AC21C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2FE314-30BA-9661-409A-3BC1FDAAE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09" y="895106"/>
            <a:ext cx="7403382" cy="5552538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B8A3538D-9F7C-F80B-5D63-ED0C9C05B4A4}"/>
              </a:ext>
            </a:extLst>
          </p:cNvPr>
          <p:cNvSpPr/>
          <p:nvPr/>
        </p:nvSpPr>
        <p:spPr>
          <a:xfrm>
            <a:off x="2570672" y="1616015"/>
            <a:ext cx="759124" cy="415793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7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00009-6C4D-F230-BF45-CC18A78C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5574C-2868-DF41-A67F-C78AB2A5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Pruning by stationary state (?)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07900-FCCE-8F13-C3D8-0DB3247B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ED3BDE-0AE1-CE97-8479-CD12514A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6D776A-8C19-0729-AD6D-E30D58E61BFD}"/>
              </a:ext>
            </a:extLst>
          </p:cNvPr>
          <p:cNvSpPr txBox="1"/>
          <p:nvPr/>
        </p:nvSpPr>
        <p:spPr>
          <a:xfrm>
            <a:off x="1095824" y="1236453"/>
            <a:ext cx="10578591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We have two distinct graph G1 and G2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By MC, we obtain their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sorted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normalized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limited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state: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Can we tell the different between G1 and G2 by                                ?   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Experiment setup: |V|=200, |E|≈ 1200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rgbClr val="0060AA"/>
              </a:solidFill>
              <a:highlight>
                <a:srgbClr val="FFFFFF"/>
              </a:highligh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98A5E27-B498-7468-5115-894EC2EE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628" y="2211719"/>
            <a:ext cx="1437738" cy="5082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36362C-9736-29DC-60E1-B644926F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475" y="2952741"/>
            <a:ext cx="2127850" cy="4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3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6CF63-ACA1-6E7A-9DD7-61033D53F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CC045-B16F-5693-BC1B-CA3797FA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Pruning by stationary state (?)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C8CA5-C3DF-0FD4-8FA4-178A26E1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0A46C3-8F24-CD82-D385-00AAEACA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490EA12-20D4-F98C-6F88-47A21568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F318D64-97D0-B8A2-9616-59ADBE31C14D}"/>
              </a:ext>
            </a:extLst>
          </p:cNvPr>
          <p:cNvSpPr/>
          <p:nvPr/>
        </p:nvSpPr>
        <p:spPr>
          <a:xfrm>
            <a:off x="838200" y="1945257"/>
            <a:ext cx="759124" cy="320758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84BAF0-4A31-6755-A52C-D3B0D78386AD}"/>
              </a:ext>
            </a:extLst>
          </p:cNvPr>
          <p:cNvSpPr txBox="1"/>
          <p:nvPr/>
        </p:nvSpPr>
        <p:spPr>
          <a:xfrm>
            <a:off x="9046234" y="571500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|V|=200, |E|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1200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39502-6431-3744-7687-C89BE8D8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614D0-06C3-30C9-E17E-16BE72A6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Pruning by stationary state (?)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8B098-C6E1-0FE2-DBA0-4C6C18E7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1D1F12-30D9-8107-02DC-D5C67F47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A44229-2A67-AF51-95AF-7BC9CC10A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590077-BEDF-2715-2823-B9E2D7A92FFB}"/>
              </a:ext>
            </a:extLst>
          </p:cNvPr>
          <p:cNvSpPr/>
          <p:nvPr/>
        </p:nvSpPr>
        <p:spPr>
          <a:xfrm>
            <a:off x="838200" y="1857555"/>
            <a:ext cx="759124" cy="329529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194F9C-3848-4A51-9036-37313C5F4BA3}"/>
              </a:ext>
            </a:extLst>
          </p:cNvPr>
          <p:cNvSpPr txBox="1"/>
          <p:nvPr/>
        </p:nvSpPr>
        <p:spPr>
          <a:xfrm>
            <a:off x="9046234" y="5715000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|V|=200, |E|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1200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5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D3866-40DD-3294-AD51-C55C222CD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1FB2F1A-A7FA-B087-4742-4B8AD9B45C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1445" y="1691353"/>
            <a:ext cx="3613069" cy="35768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3CA51C7-4F9A-D124-1B39-0A882C53E136}"/>
              </a:ext>
            </a:extLst>
          </p:cNvPr>
          <p:cNvSpPr/>
          <p:nvPr/>
        </p:nvSpPr>
        <p:spPr>
          <a:xfrm>
            <a:off x="1261289" y="1822431"/>
            <a:ext cx="7547431" cy="3347465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7CE93C-0511-9F83-39DB-5E693D57B5D1}"/>
              </a:ext>
            </a:extLst>
          </p:cNvPr>
          <p:cNvSpPr txBox="1"/>
          <p:nvPr/>
        </p:nvSpPr>
        <p:spPr>
          <a:xfrm>
            <a:off x="1652083" y="2994265"/>
            <a:ext cx="7106604" cy="8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 Rounded MT Bold" panose="020F0704030504030204" pitchFamily="34" charset="0"/>
                <a:ea typeface="隶书" panose="02010509060101010101" pitchFamily="49" charset="-122"/>
              </a:rPr>
              <a:t>Part2: </a:t>
            </a:r>
            <a:r>
              <a:rPr lang="en-US" altLang="zh-CN" sz="3200" dirty="0" err="1">
                <a:solidFill>
                  <a:schemeClr val="bg1"/>
                </a:solidFill>
                <a:latin typeface="Arial Rounded MT Bold" panose="020F0704030504030204" pitchFamily="34" charset="0"/>
                <a:ea typeface="隶书" panose="02010509060101010101" pitchFamily="49" charset="-122"/>
              </a:rPr>
              <a:t>Lanczos</a:t>
            </a:r>
            <a:endParaRPr lang="zh-CN" altLang="en-US" sz="3200" dirty="0">
              <a:solidFill>
                <a:schemeClr val="bg1"/>
              </a:solidFill>
              <a:latin typeface="Arial Rounded MT Bold" panose="020F0704030504030204" pitchFamily="34" charset="0"/>
              <a:ea typeface="隶书" panose="020105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3A9143F-5C6B-ACC2-BAB9-EDA55627B3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9" t="1012" r="46434" b="12845"/>
          <a:stretch>
            <a:fillRect/>
          </a:stretch>
        </p:blipFill>
        <p:spPr>
          <a:xfrm>
            <a:off x="0" y="1822430"/>
            <a:ext cx="1261289" cy="3347466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6DD4CA-10B7-C52F-229A-B7CDF069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E23C-B4F2-4027-B52C-6D95DCD2D621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6E310-42DF-69BC-FD4B-72B9174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52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44BAF-0CE1-028D-7B2E-7988D9EFE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077C-DE87-FF49-049D-5EF9E374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From MC to </a:t>
            </a:r>
            <a:r>
              <a:rPr lang="en-US" altLang="zh-CN" sz="2800" dirty="0" err="1">
                <a:latin typeface="Arial Rounded MT Bold" panose="020F0704030504030204" pitchFamily="34" charset="0"/>
              </a:rPr>
              <a:t>Lanczos</a:t>
            </a:r>
            <a:endParaRPr lang="en-US" altLang="zh-CN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463E2-0C34-74FC-1583-C44ECD0E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C1FE29-3734-0984-E6CC-4156B703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011E54-DAA3-4ABD-1114-228E356BF0C0}"/>
              </a:ext>
            </a:extLst>
          </p:cNvPr>
          <p:cNvSpPr txBox="1"/>
          <p:nvPr/>
        </p:nvSpPr>
        <p:spPr>
          <a:xfrm>
            <a:off x="1095824" y="1236453"/>
            <a:ext cx="10578591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MC only uses the stationary vector corresponding to the largest eigenvalue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Can we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use more vectors and more eigenvalue to prune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This idea leads us to Cauchy interlacing theorem and </a:t>
            </a:r>
            <a:r>
              <a:rPr lang="en-US" altLang="zh-CN" sz="2400" dirty="0" err="1">
                <a:solidFill>
                  <a:srgbClr val="0060AA"/>
                </a:solidFill>
                <a:highlight>
                  <a:srgbClr val="FFFFFF"/>
                </a:highlight>
              </a:rPr>
              <a:t>Lanczos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77405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1445" y="1691353"/>
            <a:ext cx="3613069" cy="35768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61289" y="1822431"/>
            <a:ext cx="7547431" cy="3347465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2083" y="2994265"/>
            <a:ext cx="7266006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 Rounded MT Bold" panose="020F0704030504030204" pitchFamily="34" charset="0"/>
                <a:ea typeface="隶书" panose="02010509060101010101" pitchFamily="49" charset="-122"/>
              </a:rPr>
              <a:t>Background &amp; Introduction</a:t>
            </a:r>
            <a:endParaRPr lang="zh-CN" altLang="en-US" sz="3200" dirty="0">
              <a:solidFill>
                <a:schemeClr val="bg1"/>
              </a:solidFill>
              <a:latin typeface="Arial Rounded MT Bold" panose="020F0704030504030204" pitchFamily="34" charset="0"/>
              <a:ea typeface="隶书" panose="020105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9" t="1012" r="46434" b="12845"/>
          <a:stretch>
            <a:fillRect/>
          </a:stretch>
        </p:blipFill>
        <p:spPr>
          <a:xfrm>
            <a:off x="0" y="1822430"/>
            <a:ext cx="1261289" cy="3347466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B505B2-3C54-799E-74F8-CFAC911E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E23C-B4F2-4027-B52C-6D95DCD2D621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C5C6BB-A4B1-12A8-93A3-9AE91724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586FD-4172-794A-CDAB-3458F4661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4F48A-0BEC-EE01-B205-CD85D813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Cauchy Interlacing Theorem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43723-A4FF-B225-2655-D7FA1E09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A52B34-B6D8-CB2B-A1C0-049DC7A7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DBFFD0-7E90-B50C-A00B-D075805C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12" y="1339720"/>
            <a:ext cx="7844288" cy="23958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DB41FA-65E0-EC5B-4F77-48E7DC20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4" y="4088908"/>
            <a:ext cx="10257975" cy="186308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92B7890-5E27-97B2-0565-12C26EB095BE}"/>
              </a:ext>
            </a:extLst>
          </p:cNvPr>
          <p:cNvSpPr/>
          <p:nvPr/>
        </p:nvSpPr>
        <p:spPr>
          <a:xfrm>
            <a:off x="2955985" y="5411638"/>
            <a:ext cx="3766868" cy="54035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3A8BC4-AF79-3BF4-B713-983F47057687}"/>
              </a:ext>
            </a:extLst>
          </p:cNvPr>
          <p:cNvSpPr txBox="1"/>
          <p:nvPr/>
        </p:nvSpPr>
        <p:spPr>
          <a:xfrm>
            <a:off x="3462067" y="6028217"/>
            <a:ext cx="3025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Use this corollary to prune!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7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CA553-260E-B2E9-B0CB-5FA5AF78B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72C0C-AB49-35E3-B07E-306A0BE5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>
                <a:latin typeface="Arial Rounded MT Bold" panose="020F0704030504030204" pitchFamily="34" charset="0"/>
              </a:rPr>
              <a:t>Lanczos</a:t>
            </a:r>
            <a:r>
              <a:rPr lang="en-US" altLang="zh-CN" sz="2800" dirty="0">
                <a:latin typeface="Arial Rounded MT Bold" panose="020F0704030504030204" pitchFamily="34" charset="0"/>
              </a:rPr>
              <a:t> Algorithm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929E9-E2FD-5983-B879-AA4A6417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5A0E03-C9D2-EAF6-BB1C-3676F90D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639846-C8D4-03FA-C8F2-F5C79E19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71" y="1905271"/>
            <a:ext cx="2794960" cy="6550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B67C05-AA58-5629-3842-D176C4F9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24" y="4101631"/>
            <a:ext cx="2683454" cy="7134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DAB82D-FBEA-0C99-50CC-05A9E7A45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097" y="3122915"/>
            <a:ext cx="5459876" cy="2733534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EF4B5D-9E98-F1E3-1389-57212300A63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437551" y="2560339"/>
            <a:ext cx="0" cy="1541292"/>
          </a:xfrm>
          <a:prstGeom prst="straightConnector1">
            <a:avLst/>
          </a:prstGeom>
          <a:ln w="57150">
            <a:solidFill>
              <a:srgbClr val="0060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66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DA605-EA4E-E935-4471-183F0D3F7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5AF5-E29E-6C0D-7B46-AD0ED809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>
                <a:latin typeface="Arial Rounded MT Bold" panose="020F0704030504030204" pitchFamily="34" charset="0"/>
              </a:rPr>
              <a:t>Lanczos</a:t>
            </a:r>
            <a:r>
              <a:rPr lang="en-US" altLang="zh-CN" sz="2800" dirty="0">
                <a:latin typeface="Arial Rounded MT Bold" panose="020F0704030504030204" pitchFamily="34" charset="0"/>
              </a:rPr>
              <a:t> Algorithm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C678D-4DB8-EAAB-0D0F-38F2B06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B266C-E63B-F4CC-B2F0-3350B86D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4D096F2-4B2C-1BE4-C521-04D10F64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05" y="1322764"/>
            <a:ext cx="10100612" cy="4566202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F97CB8E-6DC4-948A-35FD-DBED418ABED5}"/>
              </a:ext>
            </a:extLst>
          </p:cNvPr>
          <p:cNvSpPr/>
          <p:nvPr/>
        </p:nvSpPr>
        <p:spPr>
          <a:xfrm>
            <a:off x="2116347" y="3088257"/>
            <a:ext cx="1368725" cy="46007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4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99922-E00F-1A7B-3CE3-E4B18ACC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774A4-E7CA-E699-70F4-33B1DEC9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Pros &amp; Cons of </a:t>
            </a:r>
            <a:r>
              <a:rPr lang="en-US" altLang="zh-CN" sz="2800" dirty="0" err="1">
                <a:latin typeface="Arial Rounded MT Bold" panose="020F0704030504030204" pitchFamily="34" charset="0"/>
              </a:rPr>
              <a:t>Lanczos</a:t>
            </a:r>
            <a:r>
              <a:rPr lang="en-US" altLang="zh-CN" sz="2800" dirty="0">
                <a:latin typeface="Arial Rounded MT Bold" panose="020F0704030504030204" pitchFamily="34" charset="0"/>
              </a:rPr>
              <a:t> Algorithm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EAD4A-F67A-AD05-1A10-0B7D6B6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D4CB82-3996-6789-19DD-FA619B7A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6AE0AD-BC2F-41D6-4800-B32C7DBAEBBE}"/>
              </a:ext>
            </a:extLst>
          </p:cNvPr>
          <p:cNvSpPr txBox="1"/>
          <p:nvPr/>
        </p:nvSpPr>
        <p:spPr>
          <a:xfrm>
            <a:off x="1095824" y="722266"/>
            <a:ext cx="10578591" cy="589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Pros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Very efficient. Often detect distinction when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T is still small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Very easy to estimate the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eigenvalues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of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tridiagonal matrix T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Still works even when the perturbation is little.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Make good use of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sparsity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No need to store Q and T in practice. Save space.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Cons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Numerically instable. When Q loses orthogonality,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false positive result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occur.</a:t>
            </a:r>
            <a:endParaRPr lang="zh-CN" altLang="en-US" sz="2400" dirty="0">
              <a:solidFill>
                <a:srgbClr val="0060AA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263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0320D-AA91-B68A-CE33-9C6E3FFFA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AB51D-C4E5-612A-D4F7-B465DAF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When </a:t>
            </a:r>
            <a:r>
              <a:rPr lang="en-US" altLang="zh-CN" sz="2800" dirty="0" err="1">
                <a:latin typeface="Arial Rounded MT Bold" panose="020F0704030504030204" pitchFamily="34" charset="0"/>
              </a:rPr>
              <a:t>Lanczos</a:t>
            </a:r>
            <a:r>
              <a:rPr lang="en-US" altLang="zh-CN" sz="2800" dirty="0">
                <a:latin typeface="Arial Rounded MT Bold" panose="020F0704030504030204" pitchFamily="34" charset="0"/>
              </a:rPr>
              <a:t> loses orthogonality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FDEA8-BA8A-2DD5-A69E-11B2421F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6A5FD0-2CAB-A6F4-F1EF-F43D8676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48B4D-26E8-9DF5-0D3D-7A3B20F1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921585"/>
            <a:ext cx="9144018" cy="5486411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51E0808-DB7E-EAFB-B9BA-FEF974A25CCD}"/>
              </a:ext>
            </a:extLst>
          </p:cNvPr>
          <p:cNvSpPr/>
          <p:nvPr/>
        </p:nvSpPr>
        <p:spPr>
          <a:xfrm>
            <a:off x="2011393" y="1444925"/>
            <a:ext cx="759124" cy="423700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B0A25-73D4-E941-F274-9237092A0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A4C3DEA-4E8C-5811-ECD0-5F7442798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869939"/>
            <a:ext cx="9144018" cy="54864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1CE5116-0CD6-8A3E-FADC-F3C29471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When </a:t>
            </a:r>
            <a:r>
              <a:rPr lang="en-US" altLang="zh-CN" sz="2800" dirty="0" err="1">
                <a:latin typeface="Arial Rounded MT Bold" panose="020F0704030504030204" pitchFamily="34" charset="0"/>
              </a:rPr>
              <a:t>Lanczos</a:t>
            </a:r>
            <a:r>
              <a:rPr lang="en-US" altLang="zh-CN" sz="2800" dirty="0">
                <a:latin typeface="Arial Rounded MT Bold" panose="020F0704030504030204" pitchFamily="34" charset="0"/>
              </a:rPr>
              <a:t> detect difference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77F5A-8F12-5E4C-09BD-B6A411A9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B286DD-81FA-3F33-AF89-099BC885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FAA3E6-9FC3-670E-9499-7CCFD3E0911A}"/>
              </a:ext>
            </a:extLst>
          </p:cNvPr>
          <p:cNvSpPr/>
          <p:nvPr/>
        </p:nvSpPr>
        <p:spPr>
          <a:xfrm>
            <a:off x="2011393" y="1444925"/>
            <a:ext cx="759124" cy="447854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2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1FF9-364C-AD67-3E53-E628A8CDA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0B67-900F-4792-0945-69B5E211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Pros &amp; Cons of </a:t>
            </a:r>
            <a:r>
              <a:rPr lang="en-US" altLang="zh-CN" sz="2800" dirty="0" err="1">
                <a:latin typeface="Arial Rounded MT Bold" panose="020F0704030504030204" pitchFamily="34" charset="0"/>
              </a:rPr>
              <a:t>Lanczos</a:t>
            </a:r>
            <a:r>
              <a:rPr lang="en-US" altLang="zh-CN" sz="2800" dirty="0">
                <a:latin typeface="Arial Rounded MT Bold" panose="020F0704030504030204" pitchFamily="34" charset="0"/>
              </a:rPr>
              <a:t> Algorithm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75DDD-9494-3589-2FB1-43D3DFD5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80521C-53BF-2BB4-1452-D43FE6FF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3F3255-0108-8A24-06FC-421C82B24EF6}"/>
              </a:ext>
            </a:extLst>
          </p:cNvPr>
          <p:cNvSpPr txBox="1"/>
          <p:nvPr/>
        </p:nvSpPr>
        <p:spPr>
          <a:xfrm>
            <a:off x="1095824" y="722266"/>
            <a:ext cx="10578591" cy="589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Pros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u="sng" dirty="0">
                <a:solidFill>
                  <a:srgbClr val="0060AA"/>
                </a:solidFill>
                <a:highlight>
                  <a:srgbClr val="FFFFFF"/>
                </a:highlight>
              </a:rPr>
              <a:t>Very efficient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. Often detect distinction when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T is still small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Very easy to estimate the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eigenvalues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of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tridiagonal matrix T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u="sng" dirty="0">
                <a:solidFill>
                  <a:srgbClr val="0060AA"/>
                </a:solidFill>
                <a:highlight>
                  <a:srgbClr val="FFFFFF"/>
                </a:highlight>
              </a:rPr>
              <a:t>Still works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even when the </a:t>
            </a:r>
            <a:r>
              <a:rPr lang="en-US" altLang="zh-CN" sz="2400" u="sng" dirty="0">
                <a:solidFill>
                  <a:srgbClr val="0060AA"/>
                </a:solidFill>
                <a:highlight>
                  <a:srgbClr val="FFFFFF"/>
                </a:highlight>
              </a:rPr>
              <a:t>perturbation is little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. 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Make good use of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sparsity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No need to store Q and T in practice. Save space.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Cons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Numerically instable. When Q loses orthogonality, </a:t>
            </a:r>
            <a:r>
              <a:rPr lang="en-US" altLang="zh-CN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false positive result </a:t>
            </a:r>
            <a:r>
              <a:rPr lang="en-US" altLang="zh-CN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occur.</a:t>
            </a:r>
            <a:endParaRPr lang="zh-CN" altLang="en-US" sz="2400" strike="sngStrike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854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85708-2CBA-41A7-DF48-157AB8286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13409A8-99A4-1870-D820-B8717625E9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1445" y="1691353"/>
            <a:ext cx="3613069" cy="35768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E80033B-E113-D091-FB63-F3B2CAE8833F}"/>
              </a:ext>
            </a:extLst>
          </p:cNvPr>
          <p:cNvSpPr/>
          <p:nvPr/>
        </p:nvSpPr>
        <p:spPr>
          <a:xfrm>
            <a:off x="1261289" y="1822431"/>
            <a:ext cx="7547431" cy="3347465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348203-A372-FCAA-CE1E-73BDCFE45DFA}"/>
              </a:ext>
            </a:extLst>
          </p:cNvPr>
          <p:cNvSpPr txBox="1"/>
          <p:nvPr/>
        </p:nvSpPr>
        <p:spPr>
          <a:xfrm>
            <a:off x="1652083" y="2994265"/>
            <a:ext cx="7266006" cy="8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 Rounded MT Bold" panose="020F0704030504030204" pitchFamily="34" charset="0"/>
                <a:ea typeface="隶书" panose="02010509060101010101" pitchFamily="49" charset="-122"/>
              </a:rPr>
              <a:t>Part3: BFS with depth</a:t>
            </a:r>
            <a:endParaRPr lang="zh-CN" altLang="en-US" sz="3200" dirty="0">
              <a:solidFill>
                <a:schemeClr val="bg1"/>
              </a:solidFill>
              <a:latin typeface="Arial Rounded MT Bold" panose="020F0704030504030204" pitchFamily="34" charset="0"/>
              <a:ea typeface="隶书" panose="020105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46CDDD2-DBE4-A07C-7B92-D05D41726F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9" t="1012" r="46434" b="12845"/>
          <a:stretch>
            <a:fillRect/>
          </a:stretch>
        </p:blipFill>
        <p:spPr>
          <a:xfrm>
            <a:off x="0" y="1822430"/>
            <a:ext cx="1261289" cy="3347466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C16EFC-A7D3-02B2-764F-87E2251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8FF1-A53D-4FDF-B3AA-92C51370A16A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9C2BD1-9242-CEC4-6E5C-E592F33E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3CA7-3E39-4107-A03B-DF06E79FA7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62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Inspiration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F0121-7192-3EE0-69A8-9B11C4F6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CB16-EEFD-42AE-A2F6-B18B073CD263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B59352-5B9D-91A8-DD4D-AA715F1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B4FDB0-8A79-5350-6067-47456B1E15FE}"/>
              </a:ext>
            </a:extLst>
          </p:cNvPr>
          <p:cNvSpPr txBox="1"/>
          <p:nvPr/>
        </p:nvSpPr>
        <p:spPr>
          <a:xfrm>
            <a:off x="5327243" y="1118603"/>
            <a:ext cx="6790100" cy="4090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4F8A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Graph characteristics for determining isomorphism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4F8A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Vertex, edge, degree, etc.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4F8A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Overall information is not enough——internal positional relationships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4F8A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A simple method to capture them——BFS with depth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650A1-78CF-B8CD-300F-15635E1A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505AB2-66A3-A7DF-532E-BB12F0D4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112640"/>
            <a:ext cx="8138328" cy="914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  <a:ea typeface="华文中宋" panose="02010600040101010101" charset="-122"/>
              </a:rPr>
              <a:t>Inspiration</a:t>
            </a:r>
            <a:endParaRPr lang="zh-CN" altLang="en-US" sz="2800" dirty="0"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61500-EA74-BCAC-078B-C3714A17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147-B3DF-4228-9C1C-940AC908265B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22AC00-18D0-6555-F2D0-371771CA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03F347-9A6B-79EB-104A-E4552D366E41}"/>
              </a:ext>
            </a:extLst>
          </p:cNvPr>
          <p:cNvSpPr txBox="1"/>
          <p:nvPr/>
        </p:nvSpPr>
        <p:spPr>
          <a:xfrm>
            <a:off x="7264210" y="2539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rgbClr val="0060AA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EEED906-5215-1D14-CA69-A22B09634661}"/>
              </a:ext>
            </a:extLst>
          </p:cNvPr>
          <p:cNvSpPr txBox="1"/>
          <p:nvPr/>
        </p:nvSpPr>
        <p:spPr>
          <a:xfrm>
            <a:off x="7702291" y="523990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EC18F9C-FA9F-43AD-3E81-F729C294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2"/>
            <a:ext cx="3727718" cy="28047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C41D88-B4D7-E8A7-0EC0-45DBB3225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66" y="1095749"/>
            <a:ext cx="3899773" cy="2887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2B08C7F-0909-4C56-CB17-3510FC37F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131" y="1012459"/>
            <a:ext cx="4065869" cy="305269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AE32E47-F26A-DC97-813A-CC91415FF3F5}"/>
              </a:ext>
            </a:extLst>
          </p:cNvPr>
          <p:cNvSpPr/>
          <p:nvPr/>
        </p:nvSpPr>
        <p:spPr>
          <a:xfrm>
            <a:off x="4188926" y="4305606"/>
            <a:ext cx="3075284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Vertex: 8  Edge: 8 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Degree: 1, 1, 2, 2, 2, 2, 3, 3</a:t>
            </a:r>
            <a:br>
              <a:rPr lang="en-US" altLang="zh-CN" b="1" dirty="0">
                <a:ea typeface="华文中宋" panose="02010600040101010101" charset="-122"/>
              </a:rPr>
            </a:br>
            <a:r>
              <a:rPr lang="en-US" altLang="zh-CN" b="1" dirty="0">
                <a:ea typeface="华文中宋" panose="02010600040101010101" charset="-122"/>
              </a:rPr>
              <a:t>Discuss the condition that the graphs to be compared have </a:t>
            </a: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the same V,</a:t>
            </a:r>
            <a:r>
              <a:rPr lang="zh-CN" altLang="en-US" b="1" dirty="0">
                <a:highlight>
                  <a:srgbClr val="FFFF00"/>
                </a:highlight>
                <a:ea typeface="华文中宋" panose="02010600040101010101" charset="-122"/>
              </a:rPr>
              <a:t> </a:t>
            </a: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E,</a:t>
            </a:r>
            <a:r>
              <a:rPr lang="zh-CN" altLang="en-US" b="1" dirty="0">
                <a:highlight>
                  <a:srgbClr val="FFFF00"/>
                </a:highlight>
                <a:ea typeface="华文中宋" panose="02010600040101010101" charset="-122"/>
              </a:rPr>
              <a:t> </a:t>
            </a: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Degrees</a:t>
            </a:r>
          </a:p>
        </p:txBody>
      </p:sp>
    </p:spTree>
    <p:extLst>
      <p:ext uri="{BB962C8B-B14F-4D97-AF65-F5344CB8AC3E}">
        <p14:creationId xmlns:p14="http://schemas.microsoft.com/office/powerpoint/2010/main" val="40083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A9795-99D6-8829-61D3-5521B8656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57608-2D29-F9E0-0007-F564FD61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Background &amp; Introduction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C6B6D-D985-71C3-50F5-BC999056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5838BB-3511-690B-3E63-C45B08E0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DE401C-543A-7156-167E-1F56631C901B}"/>
              </a:ext>
            </a:extLst>
          </p:cNvPr>
          <p:cNvSpPr txBox="1"/>
          <p:nvPr/>
        </p:nvSpPr>
        <p:spPr>
          <a:xfrm>
            <a:off x="1095824" y="1236453"/>
            <a:ext cx="9747849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Graph Isomorphism</a:t>
            </a:r>
            <a:r>
              <a:rPr lang="en-US" altLang="zh-CN" sz="2400" dirty="0">
                <a:solidFill>
                  <a:srgbClr val="0060AA"/>
                </a:solidFill>
              </a:rPr>
              <a:t>: structure, vertex label, edge label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</a:rPr>
              <a:t> Setup: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</a:rPr>
              <a:t>Graph Database: nearly static, features can be extracted offline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60AA"/>
                </a:solidFill>
              </a:rPr>
              <a:t>Query Graph: streaming, unknown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</a:rPr>
              <a:t>Goal: develop practical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pruning techniques </a:t>
            </a:r>
            <a:r>
              <a:rPr lang="en-US" altLang="zh-CN" sz="2400" dirty="0">
                <a:solidFill>
                  <a:srgbClr val="0060AA"/>
                </a:solidFill>
              </a:rPr>
              <a:t>before running standard isomorphism algorithm, e.g. VF2</a:t>
            </a:r>
            <a:endParaRPr lang="zh-CN" altLang="en-US" sz="2400" dirty="0">
              <a:solidFill>
                <a:srgbClr val="006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33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C3983-89F4-AE6B-D1BB-D4604E875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800DFA-3372-7807-26C5-A6B4DEDA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112640"/>
            <a:ext cx="8138328" cy="914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  <a:ea typeface="华文中宋" panose="02010600040101010101" charset="-122"/>
              </a:rPr>
              <a:t>Inspiration</a:t>
            </a:r>
            <a:endParaRPr lang="zh-CN" altLang="en-US" sz="2800" dirty="0"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9BA2BE-5438-00D2-0F0E-E6FA92C9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147-B3DF-4228-9C1C-940AC908265B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A9E8BB-091C-5E46-9943-FF23A2CB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E07FC2-9AE7-BD57-A86D-7108CA807728}"/>
              </a:ext>
            </a:extLst>
          </p:cNvPr>
          <p:cNvSpPr txBox="1"/>
          <p:nvPr/>
        </p:nvSpPr>
        <p:spPr>
          <a:xfrm>
            <a:off x="7264210" y="2539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rgbClr val="0060AA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4AD59BE-B38E-0918-0049-20659FE7193D}"/>
              </a:ext>
            </a:extLst>
          </p:cNvPr>
          <p:cNvSpPr txBox="1"/>
          <p:nvPr/>
        </p:nvSpPr>
        <p:spPr>
          <a:xfrm>
            <a:off x="7702291" y="523990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3BC103F-F236-285F-44CA-6F79DEA7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2"/>
            <a:ext cx="3727718" cy="28047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9E1F74C-38F5-C3A5-13A2-7AFD60E55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66" y="1095749"/>
            <a:ext cx="3899773" cy="2887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BC0B1B2-49CC-4BBE-1C66-B81E42416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131" y="1012459"/>
            <a:ext cx="4065869" cy="30526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3A1A1B-4D54-D530-DE09-1018243A69CF}"/>
              </a:ext>
            </a:extLst>
          </p:cNvPr>
          <p:cNvSpPr/>
          <p:nvPr/>
        </p:nvSpPr>
        <p:spPr>
          <a:xfrm>
            <a:off x="2403724" y="4192196"/>
            <a:ext cx="7728320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Do BFS to obtain depth information of all nodes relative to </a:t>
            </a: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some node(s)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If two graphs are isomorphic, then these nodes should be equivalent, ensuring that the BFS results are identical under isomorphism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If two graphs are non-isomorphic, we hope that their results will likely be different, which can be used to verify non-isomorphism</a:t>
            </a:r>
          </a:p>
        </p:txBody>
      </p:sp>
    </p:spTree>
    <p:extLst>
      <p:ext uri="{BB962C8B-B14F-4D97-AF65-F5344CB8AC3E}">
        <p14:creationId xmlns:p14="http://schemas.microsoft.com/office/powerpoint/2010/main" val="1404935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38FFF-748B-EFDA-A140-480FC53E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7B2BFC-97BE-C602-25A9-16A9B49F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112640"/>
            <a:ext cx="8138328" cy="914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  <a:ea typeface="华文中宋" panose="02010600040101010101" charset="-122"/>
              </a:rPr>
              <a:t>Inspiration</a:t>
            </a:r>
            <a:endParaRPr lang="zh-CN" altLang="en-US" sz="2800" dirty="0"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A28F3-75B0-A3EB-75F3-B1FDC14F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147-B3DF-4228-9C1C-940AC908265B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3BAFB1-9517-3341-7E52-A8008368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AF1E0E-3EAB-E39C-EEE8-A94EC64E9D1A}"/>
              </a:ext>
            </a:extLst>
          </p:cNvPr>
          <p:cNvSpPr txBox="1"/>
          <p:nvPr/>
        </p:nvSpPr>
        <p:spPr>
          <a:xfrm>
            <a:off x="7264210" y="2539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rgbClr val="0060AA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7DC3F4A-9518-9188-C534-EF08992BCB30}"/>
              </a:ext>
            </a:extLst>
          </p:cNvPr>
          <p:cNvSpPr txBox="1"/>
          <p:nvPr/>
        </p:nvSpPr>
        <p:spPr>
          <a:xfrm>
            <a:off x="7702291" y="523990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94920CB-C243-4D3B-7398-9786D48ED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2"/>
            <a:ext cx="3727718" cy="28047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64A159D-B511-5B9A-4345-43526420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66" y="1095749"/>
            <a:ext cx="3899773" cy="2887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4419C74-E0F0-0827-2E84-EF03D9111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131" y="1012459"/>
            <a:ext cx="4065869" cy="30526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A0BE56-1A4A-7E95-28F0-8E195F087172}"/>
              </a:ext>
            </a:extLst>
          </p:cNvPr>
          <p:cNvSpPr/>
          <p:nvPr/>
        </p:nvSpPr>
        <p:spPr>
          <a:xfrm>
            <a:off x="2403723" y="4192196"/>
            <a:ext cx="7753235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A method for selecting nodes: </a:t>
            </a: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select all nodes with the same degree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Selecting all nodes with the maximum degree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B65A39E-750D-BCD2-CBE3-4291DDA13DEC}"/>
              </a:ext>
            </a:extLst>
          </p:cNvPr>
          <p:cNvSpPr/>
          <p:nvPr/>
        </p:nvSpPr>
        <p:spPr>
          <a:xfrm>
            <a:off x="4686918" y="2834797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5990620-64B5-A2DB-3D4A-657A4EA57282}"/>
              </a:ext>
            </a:extLst>
          </p:cNvPr>
          <p:cNvSpPr/>
          <p:nvPr/>
        </p:nvSpPr>
        <p:spPr>
          <a:xfrm>
            <a:off x="1540222" y="2785700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3AACC31-9BB8-72FA-B258-4D308D01C273}"/>
              </a:ext>
            </a:extLst>
          </p:cNvPr>
          <p:cNvSpPr/>
          <p:nvPr/>
        </p:nvSpPr>
        <p:spPr>
          <a:xfrm>
            <a:off x="2256797" y="2032725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A77ABFF-A48C-CF21-73B9-A19FB11CB7A2}"/>
              </a:ext>
            </a:extLst>
          </p:cNvPr>
          <p:cNvSpPr/>
          <p:nvPr/>
        </p:nvSpPr>
        <p:spPr>
          <a:xfrm>
            <a:off x="6502422" y="1710719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83DD674-9AF4-1B29-E772-228F0CA5373C}"/>
              </a:ext>
            </a:extLst>
          </p:cNvPr>
          <p:cNvSpPr/>
          <p:nvPr/>
        </p:nvSpPr>
        <p:spPr>
          <a:xfrm>
            <a:off x="8985706" y="2745824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C8EC27-3644-74C2-C224-208DB62D1B3D}"/>
              </a:ext>
            </a:extLst>
          </p:cNvPr>
          <p:cNvSpPr/>
          <p:nvPr/>
        </p:nvSpPr>
        <p:spPr>
          <a:xfrm>
            <a:off x="10944760" y="1937209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75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13ED3-CC6A-34C1-AA15-5C3DD36F3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4592D60-7779-0422-15C3-220621CC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112640"/>
            <a:ext cx="8138328" cy="914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  <a:ea typeface="华文中宋" panose="02010600040101010101" charset="-122"/>
              </a:rPr>
              <a:t>Inspiration</a:t>
            </a:r>
            <a:endParaRPr lang="zh-CN" altLang="en-US" sz="2800" dirty="0"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B98FD7-05D4-08B1-5F3F-BFA64E4B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147-B3DF-4228-9C1C-940AC908265B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765BC1-942F-D911-A434-6911986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13BAFE-5D84-1C44-1336-1BFD7B01BDED}"/>
              </a:ext>
            </a:extLst>
          </p:cNvPr>
          <p:cNvSpPr txBox="1"/>
          <p:nvPr/>
        </p:nvSpPr>
        <p:spPr>
          <a:xfrm>
            <a:off x="7264210" y="2539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rgbClr val="0060AA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710A152-627A-8ED4-A537-D6DE919DB53D}"/>
              </a:ext>
            </a:extLst>
          </p:cNvPr>
          <p:cNvSpPr txBox="1"/>
          <p:nvPr/>
        </p:nvSpPr>
        <p:spPr>
          <a:xfrm>
            <a:off x="7702291" y="523990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2F93C6E-55CC-6D64-950C-67CB6F56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2"/>
            <a:ext cx="3727718" cy="28047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0954EBD-7E41-CE02-928B-510B54F0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66" y="1095749"/>
            <a:ext cx="3899773" cy="2887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EF553BB-3554-9711-6675-87F8BF4B5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131" y="1012459"/>
            <a:ext cx="4065869" cy="30526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BDDE7D-E903-9CAB-50F8-6F116617D1FD}"/>
              </a:ext>
            </a:extLst>
          </p:cNvPr>
          <p:cNvSpPr/>
          <p:nvPr/>
        </p:nvSpPr>
        <p:spPr>
          <a:xfrm>
            <a:off x="2403723" y="4192196"/>
            <a:ext cx="7753235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A method for selecting nodes: select all nodes with the same degree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Selecting all nodes with the maximum degree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BFS start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D5502D-5D55-F1CB-BC4B-6F366488589A}"/>
              </a:ext>
            </a:extLst>
          </p:cNvPr>
          <p:cNvSpPr/>
          <p:nvPr/>
        </p:nvSpPr>
        <p:spPr>
          <a:xfrm>
            <a:off x="4686918" y="2834797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AB4049E-31D0-5E32-3705-66EF75E97484}"/>
              </a:ext>
            </a:extLst>
          </p:cNvPr>
          <p:cNvSpPr/>
          <p:nvPr/>
        </p:nvSpPr>
        <p:spPr>
          <a:xfrm>
            <a:off x="1540222" y="2785700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32077A6-115F-0103-A87D-C4C4D8B04364}"/>
              </a:ext>
            </a:extLst>
          </p:cNvPr>
          <p:cNvSpPr/>
          <p:nvPr/>
        </p:nvSpPr>
        <p:spPr>
          <a:xfrm>
            <a:off x="2256797" y="2032725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0778E2-5794-7B94-24E5-D9FA16E31286}"/>
              </a:ext>
            </a:extLst>
          </p:cNvPr>
          <p:cNvSpPr/>
          <p:nvPr/>
        </p:nvSpPr>
        <p:spPr>
          <a:xfrm>
            <a:off x="6502422" y="1710719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7BE2F3F-0E6C-7881-D443-B5DE721A072F}"/>
              </a:ext>
            </a:extLst>
          </p:cNvPr>
          <p:cNvSpPr/>
          <p:nvPr/>
        </p:nvSpPr>
        <p:spPr>
          <a:xfrm>
            <a:off x="8985706" y="2745824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7AD2C01-51F5-B32C-F905-6D5D8151CB2E}"/>
              </a:ext>
            </a:extLst>
          </p:cNvPr>
          <p:cNvSpPr/>
          <p:nvPr/>
        </p:nvSpPr>
        <p:spPr>
          <a:xfrm>
            <a:off x="10944760" y="1937209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0700232-FBC0-3ED3-EBF6-3D8B3CD87907}"/>
              </a:ext>
            </a:extLst>
          </p:cNvPr>
          <p:cNvCxnSpPr>
            <a:cxnSpLocks/>
          </p:cNvCxnSpPr>
          <p:nvPr/>
        </p:nvCxnSpPr>
        <p:spPr>
          <a:xfrm>
            <a:off x="733689" y="2693182"/>
            <a:ext cx="1020258" cy="306243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A2E15C-E57F-459B-6896-8D1F0BF0A2D6}"/>
              </a:ext>
            </a:extLst>
          </p:cNvPr>
          <p:cNvCxnSpPr>
            <a:cxnSpLocks/>
          </p:cNvCxnSpPr>
          <p:nvPr/>
        </p:nvCxnSpPr>
        <p:spPr>
          <a:xfrm>
            <a:off x="1769046" y="2985627"/>
            <a:ext cx="118293" cy="758334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E437342-4FE5-B66B-E6AF-CB9218003424}"/>
              </a:ext>
            </a:extLst>
          </p:cNvPr>
          <p:cNvCxnSpPr>
            <a:cxnSpLocks/>
          </p:cNvCxnSpPr>
          <p:nvPr/>
        </p:nvCxnSpPr>
        <p:spPr>
          <a:xfrm flipV="1">
            <a:off x="2464429" y="2138170"/>
            <a:ext cx="996790" cy="108280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4ECFD78-9D14-9376-8892-995C1FA64C71}"/>
              </a:ext>
            </a:extLst>
          </p:cNvPr>
          <p:cNvCxnSpPr>
            <a:cxnSpLocks/>
          </p:cNvCxnSpPr>
          <p:nvPr/>
        </p:nvCxnSpPr>
        <p:spPr>
          <a:xfrm>
            <a:off x="1828192" y="1562228"/>
            <a:ext cx="642330" cy="65634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03D30BA-0822-6D7F-0E43-B360734D6C97}"/>
              </a:ext>
            </a:extLst>
          </p:cNvPr>
          <p:cNvCxnSpPr>
            <a:cxnSpLocks/>
          </p:cNvCxnSpPr>
          <p:nvPr/>
        </p:nvCxnSpPr>
        <p:spPr>
          <a:xfrm flipV="1">
            <a:off x="4900643" y="2693182"/>
            <a:ext cx="1073301" cy="346493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8285485-DBCE-B1D7-DB19-C480EA9A3266}"/>
              </a:ext>
            </a:extLst>
          </p:cNvPr>
          <p:cNvCxnSpPr>
            <a:cxnSpLocks/>
          </p:cNvCxnSpPr>
          <p:nvPr/>
        </p:nvCxnSpPr>
        <p:spPr>
          <a:xfrm flipH="1">
            <a:off x="4406303" y="3060029"/>
            <a:ext cx="494340" cy="758297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6EDD229-4934-F77C-19E5-E5CCC8799E36}"/>
              </a:ext>
            </a:extLst>
          </p:cNvPr>
          <p:cNvCxnSpPr>
            <a:cxnSpLocks/>
          </p:cNvCxnSpPr>
          <p:nvPr/>
        </p:nvCxnSpPr>
        <p:spPr>
          <a:xfrm>
            <a:off x="4430916" y="2231036"/>
            <a:ext cx="469727" cy="80863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AA54F56-BFC6-00C6-3E24-9E3A3BC0F99D}"/>
              </a:ext>
            </a:extLst>
          </p:cNvPr>
          <p:cNvCxnSpPr>
            <a:cxnSpLocks/>
          </p:cNvCxnSpPr>
          <p:nvPr/>
        </p:nvCxnSpPr>
        <p:spPr>
          <a:xfrm flipV="1">
            <a:off x="6716147" y="1736196"/>
            <a:ext cx="1025478" cy="188248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970CC12-5C77-0824-D860-5E35AA1FF710}"/>
              </a:ext>
            </a:extLst>
          </p:cNvPr>
          <p:cNvCxnSpPr>
            <a:cxnSpLocks/>
          </p:cNvCxnSpPr>
          <p:nvPr/>
        </p:nvCxnSpPr>
        <p:spPr>
          <a:xfrm flipH="1">
            <a:off x="5984515" y="1924793"/>
            <a:ext cx="731070" cy="76838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69485BF-A3B1-691E-3FE8-4F83092790DC}"/>
              </a:ext>
            </a:extLst>
          </p:cNvPr>
          <p:cNvCxnSpPr>
            <a:cxnSpLocks/>
          </p:cNvCxnSpPr>
          <p:nvPr/>
        </p:nvCxnSpPr>
        <p:spPr>
          <a:xfrm>
            <a:off x="5870541" y="1322916"/>
            <a:ext cx="845044" cy="601528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064B69B-0246-9677-F36F-500033A23FAD}"/>
              </a:ext>
            </a:extLst>
          </p:cNvPr>
          <p:cNvCxnSpPr>
            <a:cxnSpLocks/>
          </p:cNvCxnSpPr>
          <p:nvPr/>
        </p:nvCxnSpPr>
        <p:spPr>
          <a:xfrm>
            <a:off x="9180608" y="2955178"/>
            <a:ext cx="716358" cy="92915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0FE8F0C-AE99-5260-914C-4A2EAA487AF3}"/>
              </a:ext>
            </a:extLst>
          </p:cNvPr>
          <p:cNvCxnSpPr>
            <a:cxnSpLocks/>
          </p:cNvCxnSpPr>
          <p:nvPr/>
        </p:nvCxnSpPr>
        <p:spPr>
          <a:xfrm flipV="1">
            <a:off x="8407517" y="2955178"/>
            <a:ext cx="791914" cy="27432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E960949-1AA8-E707-0DFE-8888062059EE}"/>
              </a:ext>
            </a:extLst>
          </p:cNvPr>
          <p:cNvCxnSpPr>
            <a:cxnSpLocks/>
          </p:cNvCxnSpPr>
          <p:nvPr/>
        </p:nvCxnSpPr>
        <p:spPr>
          <a:xfrm flipV="1">
            <a:off x="11158485" y="1830320"/>
            <a:ext cx="772465" cy="320614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57F5A85-57FB-FDA8-4FCC-7A543DBB982B}"/>
              </a:ext>
            </a:extLst>
          </p:cNvPr>
          <p:cNvCxnSpPr>
            <a:cxnSpLocks/>
          </p:cNvCxnSpPr>
          <p:nvPr/>
        </p:nvCxnSpPr>
        <p:spPr>
          <a:xfrm flipH="1">
            <a:off x="10678228" y="2165306"/>
            <a:ext cx="480257" cy="1387966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AE293BB-B8C6-C662-1E20-911B5D80A111}"/>
              </a:ext>
            </a:extLst>
          </p:cNvPr>
          <p:cNvCxnSpPr>
            <a:cxnSpLocks/>
          </p:cNvCxnSpPr>
          <p:nvPr/>
        </p:nvCxnSpPr>
        <p:spPr>
          <a:xfrm>
            <a:off x="10434631" y="1229158"/>
            <a:ext cx="723854" cy="909012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80A18E3-E253-9F59-DB8F-F5A985D79294}"/>
              </a:ext>
            </a:extLst>
          </p:cNvPr>
          <p:cNvCxnSpPr>
            <a:cxnSpLocks/>
          </p:cNvCxnSpPr>
          <p:nvPr/>
        </p:nvCxnSpPr>
        <p:spPr>
          <a:xfrm flipV="1">
            <a:off x="9175638" y="1562228"/>
            <a:ext cx="504051" cy="1409600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40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48FD5-CE1C-4CE8-E4CD-CEB34CDD7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96D4D2F-2271-98A3-920A-D0D9708C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112640"/>
            <a:ext cx="8138328" cy="914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  <a:ea typeface="华文中宋" panose="02010600040101010101" charset="-122"/>
              </a:rPr>
              <a:t>Inspiration</a:t>
            </a:r>
            <a:endParaRPr lang="zh-CN" altLang="en-US" sz="2800" dirty="0"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020CE1-1011-D31A-8FD1-8BB6C615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147-B3DF-4228-9C1C-940AC908265B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CB10B7-D3A1-D29A-3EC6-F2455EB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B4ADA7-A56E-6D5C-4878-5EDD0C309E77}"/>
              </a:ext>
            </a:extLst>
          </p:cNvPr>
          <p:cNvSpPr txBox="1"/>
          <p:nvPr/>
        </p:nvSpPr>
        <p:spPr>
          <a:xfrm>
            <a:off x="7264210" y="2539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rgbClr val="0060AA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FB198C9-CB3B-E1AB-02E4-FC244582683A}"/>
              </a:ext>
            </a:extLst>
          </p:cNvPr>
          <p:cNvSpPr txBox="1"/>
          <p:nvPr/>
        </p:nvSpPr>
        <p:spPr>
          <a:xfrm>
            <a:off x="7702291" y="523990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ECD4FA7-FEF7-487F-7B9D-2BE8A88C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2"/>
            <a:ext cx="3727718" cy="28047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19AA2B-BA48-A7B8-54D5-083EC3B1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66" y="1095749"/>
            <a:ext cx="3899773" cy="2887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E98BA69-017A-81FC-C1A9-EA6A1BFCD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131" y="1012459"/>
            <a:ext cx="4065869" cy="30526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3968339-D660-3734-0F16-2542A04C7CC4}"/>
              </a:ext>
            </a:extLst>
          </p:cNvPr>
          <p:cNvSpPr/>
          <p:nvPr/>
        </p:nvSpPr>
        <p:spPr>
          <a:xfrm>
            <a:off x="2403723" y="4192196"/>
            <a:ext cx="7753235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A method for selecting nodes: select all nodes with the same degree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Selecting all nodes with the maximum degree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BFS start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E6AFEA-3118-48EC-B2DB-49159E9739DD}"/>
              </a:ext>
            </a:extLst>
          </p:cNvPr>
          <p:cNvSpPr/>
          <p:nvPr/>
        </p:nvSpPr>
        <p:spPr>
          <a:xfrm>
            <a:off x="4686918" y="2834797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7A43F7F-DE3B-32AA-D923-68C7BFFC3645}"/>
              </a:ext>
            </a:extLst>
          </p:cNvPr>
          <p:cNvSpPr/>
          <p:nvPr/>
        </p:nvSpPr>
        <p:spPr>
          <a:xfrm>
            <a:off x="1540222" y="2785700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E807B9-C8CC-95F3-57E2-578D339AC2E7}"/>
              </a:ext>
            </a:extLst>
          </p:cNvPr>
          <p:cNvSpPr/>
          <p:nvPr/>
        </p:nvSpPr>
        <p:spPr>
          <a:xfrm>
            <a:off x="2256797" y="2032725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9574F52-A357-4D50-F094-9BB71F500794}"/>
              </a:ext>
            </a:extLst>
          </p:cNvPr>
          <p:cNvSpPr/>
          <p:nvPr/>
        </p:nvSpPr>
        <p:spPr>
          <a:xfrm>
            <a:off x="6502422" y="1710719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B5E4DDF-11B9-2484-0D98-AFEBF33B6A29}"/>
              </a:ext>
            </a:extLst>
          </p:cNvPr>
          <p:cNvSpPr/>
          <p:nvPr/>
        </p:nvSpPr>
        <p:spPr>
          <a:xfrm>
            <a:off x="8985706" y="2745824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352275D-4904-81A5-96EC-8F71E5A8E980}"/>
              </a:ext>
            </a:extLst>
          </p:cNvPr>
          <p:cNvSpPr/>
          <p:nvPr/>
        </p:nvSpPr>
        <p:spPr>
          <a:xfrm>
            <a:off x="10944760" y="1937209"/>
            <a:ext cx="427451" cy="427451"/>
          </a:xfrm>
          <a:prstGeom prst="ellipse">
            <a:avLst/>
          </a:prstGeom>
          <a:solidFill>
            <a:schemeClr val="accent1">
              <a:lumMod val="50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255B346-EF06-096F-1DC1-6482AE86C9B5}"/>
              </a:ext>
            </a:extLst>
          </p:cNvPr>
          <p:cNvCxnSpPr>
            <a:cxnSpLocks/>
          </p:cNvCxnSpPr>
          <p:nvPr/>
        </p:nvCxnSpPr>
        <p:spPr>
          <a:xfrm>
            <a:off x="733689" y="2693182"/>
            <a:ext cx="1020258" cy="306243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FE14C8-1052-67B8-E85C-9BDBBB8F1F8F}"/>
              </a:ext>
            </a:extLst>
          </p:cNvPr>
          <p:cNvCxnSpPr>
            <a:cxnSpLocks/>
          </p:cNvCxnSpPr>
          <p:nvPr/>
        </p:nvCxnSpPr>
        <p:spPr>
          <a:xfrm>
            <a:off x="1769046" y="2985627"/>
            <a:ext cx="118293" cy="758334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AE02DD6-D4AA-832C-59CF-B05FBEDF69C4}"/>
              </a:ext>
            </a:extLst>
          </p:cNvPr>
          <p:cNvCxnSpPr>
            <a:cxnSpLocks/>
          </p:cNvCxnSpPr>
          <p:nvPr/>
        </p:nvCxnSpPr>
        <p:spPr>
          <a:xfrm flipV="1">
            <a:off x="2464429" y="2138170"/>
            <a:ext cx="996790" cy="108280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B56E1EA-5ADA-C457-E2FD-7F71C4F2D067}"/>
              </a:ext>
            </a:extLst>
          </p:cNvPr>
          <p:cNvCxnSpPr>
            <a:cxnSpLocks/>
          </p:cNvCxnSpPr>
          <p:nvPr/>
        </p:nvCxnSpPr>
        <p:spPr>
          <a:xfrm>
            <a:off x="1828192" y="1562228"/>
            <a:ext cx="642330" cy="65634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17874B5-16E9-AD4F-38ED-D3EF0B6C427F}"/>
              </a:ext>
            </a:extLst>
          </p:cNvPr>
          <p:cNvCxnSpPr>
            <a:cxnSpLocks/>
          </p:cNvCxnSpPr>
          <p:nvPr/>
        </p:nvCxnSpPr>
        <p:spPr>
          <a:xfrm flipV="1">
            <a:off x="4900643" y="2693182"/>
            <a:ext cx="1073301" cy="346493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2201E8F-D7D9-FD9F-1C2B-D819832279BD}"/>
              </a:ext>
            </a:extLst>
          </p:cNvPr>
          <p:cNvCxnSpPr>
            <a:cxnSpLocks/>
          </p:cNvCxnSpPr>
          <p:nvPr/>
        </p:nvCxnSpPr>
        <p:spPr>
          <a:xfrm flipH="1">
            <a:off x="4406303" y="3060029"/>
            <a:ext cx="494340" cy="758297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C2A8C7-8E83-28CB-CAD5-F7954E816CE4}"/>
              </a:ext>
            </a:extLst>
          </p:cNvPr>
          <p:cNvCxnSpPr>
            <a:cxnSpLocks/>
          </p:cNvCxnSpPr>
          <p:nvPr/>
        </p:nvCxnSpPr>
        <p:spPr>
          <a:xfrm>
            <a:off x="4430916" y="2231036"/>
            <a:ext cx="469727" cy="80863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3F8975C-7D33-D500-68A3-E8E1618E7382}"/>
              </a:ext>
            </a:extLst>
          </p:cNvPr>
          <p:cNvCxnSpPr>
            <a:cxnSpLocks/>
          </p:cNvCxnSpPr>
          <p:nvPr/>
        </p:nvCxnSpPr>
        <p:spPr>
          <a:xfrm flipV="1">
            <a:off x="6716147" y="1736196"/>
            <a:ext cx="1025478" cy="188248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6943AA0-F7CC-6AE1-5979-F8D6FB513A1E}"/>
              </a:ext>
            </a:extLst>
          </p:cNvPr>
          <p:cNvCxnSpPr>
            <a:cxnSpLocks/>
          </p:cNvCxnSpPr>
          <p:nvPr/>
        </p:nvCxnSpPr>
        <p:spPr>
          <a:xfrm flipH="1">
            <a:off x="5984515" y="1924793"/>
            <a:ext cx="731070" cy="76838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48F300B-C1E2-2267-0961-2C6781C4622A}"/>
              </a:ext>
            </a:extLst>
          </p:cNvPr>
          <p:cNvCxnSpPr>
            <a:cxnSpLocks/>
          </p:cNvCxnSpPr>
          <p:nvPr/>
        </p:nvCxnSpPr>
        <p:spPr>
          <a:xfrm>
            <a:off x="5870541" y="1322916"/>
            <a:ext cx="845044" cy="601528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73E7DE-6AEE-006F-504A-89D8AE56ECFC}"/>
              </a:ext>
            </a:extLst>
          </p:cNvPr>
          <p:cNvCxnSpPr>
            <a:cxnSpLocks/>
          </p:cNvCxnSpPr>
          <p:nvPr/>
        </p:nvCxnSpPr>
        <p:spPr>
          <a:xfrm>
            <a:off x="9180608" y="2955178"/>
            <a:ext cx="716358" cy="92915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4F88855-F80C-268B-FB39-448F8776D55B}"/>
              </a:ext>
            </a:extLst>
          </p:cNvPr>
          <p:cNvCxnSpPr>
            <a:cxnSpLocks/>
          </p:cNvCxnSpPr>
          <p:nvPr/>
        </p:nvCxnSpPr>
        <p:spPr>
          <a:xfrm flipV="1">
            <a:off x="8407517" y="2955178"/>
            <a:ext cx="791914" cy="27432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F2240CB-E99F-2FBA-2955-AF5C215AA42B}"/>
              </a:ext>
            </a:extLst>
          </p:cNvPr>
          <p:cNvCxnSpPr>
            <a:cxnSpLocks/>
          </p:cNvCxnSpPr>
          <p:nvPr/>
        </p:nvCxnSpPr>
        <p:spPr>
          <a:xfrm flipV="1">
            <a:off x="11158485" y="1830320"/>
            <a:ext cx="772465" cy="320614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A2562EA-F070-2DE4-2913-CC11876DE9F2}"/>
              </a:ext>
            </a:extLst>
          </p:cNvPr>
          <p:cNvCxnSpPr>
            <a:cxnSpLocks/>
          </p:cNvCxnSpPr>
          <p:nvPr/>
        </p:nvCxnSpPr>
        <p:spPr>
          <a:xfrm flipH="1">
            <a:off x="10678228" y="2165306"/>
            <a:ext cx="480257" cy="1387966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5575E9B-CF39-715F-BE88-831BAAE07E87}"/>
              </a:ext>
            </a:extLst>
          </p:cNvPr>
          <p:cNvCxnSpPr>
            <a:cxnSpLocks/>
          </p:cNvCxnSpPr>
          <p:nvPr/>
        </p:nvCxnSpPr>
        <p:spPr>
          <a:xfrm>
            <a:off x="10434631" y="1229158"/>
            <a:ext cx="723854" cy="909012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2B34C51-C260-E9CB-7CDC-87637FD30A4A}"/>
              </a:ext>
            </a:extLst>
          </p:cNvPr>
          <p:cNvCxnSpPr>
            <a:cxnSpLocks/>
          </p:cNvCxnSpPr>
          <p:nvPr/>
        </p:nvCxnSpPr>
        <p:spPr>
          <a:xfrm flipV="1">
            <a:off x="9175638" y="1562228"/>
            <a:ext cx="504051" cy="1409600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0D0BDDC-DBE0-66D3-587D-FDA635A84A1F}"/>
              </a:ext>
            </a:extLst>
          </p:cNvPr>
          <p:cNvCxnSpPr>
            <a:cxnSpLocks/>
          </p:cNvCxnSpPr>
          <p:nvPr/>
        </p:nvCxnSpPr>
        <p:spPr>
          <a:xfrm>
            <a:off x="297072" y="1985493"/>
            <a:ext cx="447248" cy="70768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1F7D87D-028C-89B8-8EEA-110652BF0FBB}"/>
              </a:ext>
            </a:extLst>
          </p:cNvPr>
          <p:cNvCxnSpPr>
            <a:cxnSpLocks/>
          </p:cNvCxnSpPr>
          <p:nvPr/>
        </p:nvCxnSpPr>
        <p:spPr>
          <a:xfrm>
            <a:off x="861350" y="1379836"/>
            <a:ext cx="973263" cy="176619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7090B30-E2CE-A59D-7E82-1D135685F153}"/>
              </a:ext>
            </a:extLst>
          </p:cNvPr>
          <p:cNvCxnSpPr>
            <a:cxnSpLocks/>
          </p:cNvCxnSpPr>
          <p:nvPr/>
        </p:nvCxnSpPr>
        <p:spPr>
          <a:xfrm flipH="1">
            <a:off x="4451572" y="1445729"/>
            <a:ext cx="428406" cy="784722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BF27469-926C-B6C2-8632-E396B8A57C53}"/>
              </a:ext>
            </a:extLst>
          </p:cNvPr>
          <p:cNvCxnSpPr>
            <a:cxnSpLocks/>
          </p:cNvCxnSpPr>
          <p:nvPr/>
        </p:nvCxnSpPr>
        <p:spPr>
          <a:xfrm flipV="1">
            <a:off x="4874455" y="1331875"/>
            <a:ext cx="993323" cy="99872"/>
          </a:xfrm>
          <a:prstGeom prst="line">
            <a:avLst/>
          </a:prstGeom>
          <a:ln w="28575">
            <a:solidFill>
              <a:srgbClr val="FF0000">
                <a:alpha val="20000"/>
              </a:srgb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8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9A9DB-AAF5-AB53-51BB-679AF63B2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18B9539-1B8E-A9DB-CB3A-4DDC3E97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112640"/>
            <a:ext cx="8138328" cy="914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  <a:ea typeface="华文中宋" panose="02010600040101010101" charset="-122"/>
              </a:rPr>
              <a:t>Inspiration</a:t>
            </a:r>
            <a:endParaRPr lang="zh-CN" altLang="en-US" sz="2800" dirty="0"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7C040E-479E-36DD-531A-96022745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147-B3DF-4228-9C1C-940AC908265B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FB3304-2731-21B3-718F-73CFBDDF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0B240C-9975-2BF1-D649-D503005A2A14}"/>
              </a:ext>
            </a:extLst>
          </p:cNvPr>
          <p:cNvSpPr txBox="1"/>
          <p:nvPr/>
        </p:nvSpPr>
        <p:spPr>
          <a:xfrm>
            <a:off x="7264210" y="2539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rgbClr val="0060AA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85D8CB-3145-90AA-69AD-A5F02733B6D3}"/>
              </a:ext>
            </a:extLst>
          </p:cNvPr>
          <p:cNvSpPr txBox="1"/>
          <p:nvPr/>
        </p:nvSpPr>
        <p:spPr>
          <a:xfrm>
            <a:off x="7702291" y="523990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120A5-61CD-A1F6-C07C-FFF5BD47A051}"/>
              </a:ext>
            </a:extLst>
          </p:cNvPr>
          <p:cNvSpPr/>
          <p:nvPr/>
        </p:nvSpPr>
        <p:spPr>
          <a:xfrm>
            <a:off x="2334005" y="4876910"/>
            <a:ext cx="8090398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Result: the depth of all nodes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To enhance identification capability, </a:t>
            </a: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combine the degree and depth of each node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3273574-82C3-F36D-FB79-8E44834F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12" y="82952"/>
            <a:ext cx="7303070" cy="476427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2CAB6F8-F43F-6F82-2F95-712AC7DB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714" y="200254"/>
            <a:ext cx="7332131" cy="476427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F32FE3B-0053-3B9C-3F00-A226310CD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64852"/>
            <a:ext cx="6770430" cy="45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9A273-BE26-07EA-3B71-B4EDFCA1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12824B5-DC8B-E642-080F-E685BFBE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112640"/>
            <a:ext cx="8138328" cy="914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  <a:ea typeface="华文中宋" panose="02010600040101010101" charset="-122"/>
              </a:rPr>
              <a:t>Inspiration</a:t>
            </a:r>
            <a:endParaRPr lang="zh-CN" altLang="en-US" sz="2800" dirty="0"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F72A24-F13F-9783-79E5-5EE901C2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147-B3DF-4228-9C1C-940AC908265B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5B282A-7F42-DE02-860A-F64CE7CF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7A95B6-7F62-8724-DD79-37C977C0EADD}"/>
              </a:ext>
            </a:extLst>
          </p:cNvPr>
          <p:cNvSpPr txBox="1"/>
          <p:nvPr/>
        </p:nvSpPr>
        <p:spPr>
          <a:xfrm>
            <a:off x="7264210" y="2539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rgbClr val="0060AA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4A27328-0A57-2277-F71B-BD40C9AB577E}"/>
              </a:ext>
            </a:extLst>
          </p:cNvPr>
          <p:cNvSpPr txBox="1"/>
          <p:nvPr/>
        </p:nvSpPr>
        <p:spPr>
          <a:xfrm>
            <a:off x="7702291" y="523990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BBD2B94-0445-1870-FBF7-42ABF7E4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2"/>
            <a:ext cx="3727718" cy="28047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52749E9-D49E-BAE6-FA97-51D7506F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66" y="1095749"/>
            <a:ext cx="3899773" cy="2887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E576642-0315-CCA3-FE0E-4E0824F4A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131" y="1012459"/>
            <a:ext cx="4065869" cy="30526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6D2240B-1B8F-AC03-B853-1C1510E5AF76}"/>
              </a:ext>
            </a:extLst>
          </p:cNvPr>
          <p:cNvSpPr/>
          <p:nvPr/>
        </p:nvSpPr>
        <p:spPr>
          <a:xfrm>
            <a:off x="2403723" y="4192196"/>
            <a:ext cx="7753235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Results of the </a:t>
            </a: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combination of the degree and depth </a:t>
            </a:r>
            <a:r>
              <a:rPr lang="en-US" altLang="zh-CN" b="1" dirty="0">
                <a:ea typeface="华文中宋" panose="02010600040101010101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[1,1], [1,1], [2,1], [2,1], [2,2], [2,2], [3,0], [3,0]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[1,1], [1,1], [2,1], [2,1], [2,1], [2,2], [3,0], [3,0]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[1,1], [1,1], [2,1], [2,1], [2,1], [2,1], [3,0], [3,0]</a:t>
            </a:r>
          </a:p>
          <a:p>
            <a:pPr>
              <a:lnSpc>
                <a:spcPct val="150000"/>
              </a:lnSpc>
            </a:pPr>
            <a:endParaRPr lang="en-US" altLang="zh-CN" b="1" dirty="0">
              <a:highlight>
                <a:srgbClr val="FFFF00"/>
              </a:highlight>
              <a:ea typeface="华文中宋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FDC14-5FFB-C81B-AD4D-410291E50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7A26E78-81A5-5FB0-C276-9D4847E9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7D0FA4B-B717-5CF2-24F1-000BE3B41488}"/>
              </a:ext>
            </a:extLst>
          </p:cNvPr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6C4815-4944-B4C9-03A6-B113C276C7A5}"/>
              </a:ext>
            </a:extLst>
          </p:cNvPr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Algorithms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206A2A-5A3E-103A-F0B5-7A51B94F63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745618-0E31-C727-C571-0A0F889C192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F826D2D-2F97-C0C9-EFA8-79B2431E0083}"/>
              </a:ext>
            </a:extLst>
          </p:cNvPr>
          <p:cNvSpPr/>
          <p:nvPr/>
        </p:nvSpPr>
        <p:spPr>
          <a:xfrm>
            <a:off x="5502467" y="572315"/>
            <a:ext cx="6523464" cy="711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Algorithm </a:t>
            </a:r>
            <a:r>
              <a:rPr lang="en-US" altLang="zh-CN" sz="1400" b="1" dirty="0" err="1">
                <a:ea typeface="华文中宋" panose="02010600040101010101" charset="-122"/>
              </a:rPr>
              <a:t>DegreesDepthCombination</a:t>
            </a:r>
            <a:r>
              <a:rPr lang="en-US" altLang="zh-CN" sz="1400" b="1" dirty="0">
                <a:ea typeface="华文中宋" panose="02010600040101010101" charset="-122"/>
              </a:rPr>
              <a:t>(G, x)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Input: Graph G, initial degree x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Output: List of degree-depth combinations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// Calculate degrees for all nodes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for each node v in </a:t>
            </a:r>
            <a:r>
              <a:rPr lang="en-US" altLang="zh-CN" sz="1400" b="1" dirty="0" err="1">
                <a:ea typeface="华文中宋" panose="02010600040101010101" charset="-122"/>
              </a:rPr>
              <a:t>G.nodes</a:t>
            </a:r>
            <a:r>
              <a:rPr lang="en-US" altLang="zh-CN" sz="1400" b="1" dirty="0">
                <a:ea typeface="华文中宋" panose="02010600040101010101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degree[v] = </a:t>
            </a:r>
            <a:r>
              <a:rPr lang="en-US" altLang="zh-CN" sz="1400" b="1" dirty="0" err="1">
                <a:ea typeface="华文中宋" panose="02010600040101010101" charset="-122"/>
              </a:rPr>
              <a:t>calculate_degree</a:t>
            </a:r>
            <a:r>
              <a:rPr lang="en-US" altLang="zh-CN" sz="1400" b="1" dirty="0">
                <a:ea typeface="华文中宋" panose="02010600040101010101" charset="-122"/>
              </a:rPr>
              <a:t>(v)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// Find initial nodes with degree x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N = empty list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for each node v in </a:t>
            </a:r>
            <a:r>
              <a:rPr lang="en-US" altLang="zh-CN" sz="1400" b="1" dirty="0" err="1">
                <a:ea typeface="华文中宋" panose="02010600040101010101" charset="-122"/>
              </a:rPr>
              <a:t>G.nodes</a:t>
            </a:r>
            <a:r>
              <a:rPr lang="en-US" altLang="zh-CN" sz="1400" b="1" dirty="0">
                <a:ea typeface="华文中宋" panose="02010600040101010101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if degree[v] == x: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    add v to N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// Initialize result dictionary R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R = empty dictionary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for each node v in </a:t>
            </a:r>
            <a:r>
              <a:rPr lang="en-US" altLang="zh-CN" sz="1400" b="1" dirty="0" err="1">
                <a:ea typeface="华文中宋" panose="02010600040101010101" charset="-122"/>
              </a:rPr>
              <a:t>G.nodes</a:t>
            </a:r>
            <a:r>
              <a:rPr lang="en-US" altLang="zh-CN" sz="1400" b="1" dirty="0">
                <a:ea typeface="华文中宋" panose="02010600040101010101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R[v] = [degree[v], INFINITY]</a:t>
            </a:r>
          </a:p>
          <a:p>
            <a:pPr>
              <a:lnSpc>
                <a:spcPct val="150000"/>
              </a:lnSpc>
            </a:pPr>
            <a:endParaRPr lang="en-US" altLang="zh-CN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ea typeface="华文中宋" panose="02010600040101010101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5908561-F332-9FAE-12F4-DE5C46E3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B03F-27D0-4983-AE45-549C5A78F0BD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3A5950-E027-190B-72E0-E84DB54B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E7099-5F9E-394B-853A-BA005D83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92FB7CE-AA3D-DE76-72F4-3C10404373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34A7EA9-1052-BB5E-9B6D-18CE035991E7}"/>
              </a:ext>
            </a:extLst>
          </p:cNvPr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32AE4A-EA3F-08EC-7B97-8777E143DEA3}"/>
              </a:ext>
            </a:extLst>
          </p:cNvPr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Algorithms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ADBBA61-0276-CD4E-292F-4E4C41F2BB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9FD13B-E7FA-E9C8-E25F-A6FDA8270B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FEEC678-16F8-4147-2214-2850C5BE07B6}"/>
              </a:ext>
            </a:extLst>
          </p:cNvPr>
          <p:cNvSpPr/>
          <p:nvPr/>
        </p:nvSpPr>
        <p:spPr>
          <a:xfrm>
            <a:off x="5348868" y="500771"/>
            <a:ext cx="6523464" cy="5876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// Multi-source BFS from nodes in N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Queue = empty queue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for each node n in N: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R[n][1] = 0  // Set initial depth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enqueue n to Queue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while Queue is not empty: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current = dequeue from Queue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</a:t>
            </a:r>
            <a:r>
              <a:rPr lang="en-US" altLang="zh-CN" sz="1400" b="1" dirty="0" err="1">
                <a:ea typeface="华文中宋" panose="02010600040101010101" charset="-122"/>
              </a:rPr>
              <a:t>current_depth</a:t>
            </a:r>
            <a:r>
              <a:rPr lang="en-US" altLang="zh-CN" sz="1400" b="1" dirty="0">
                <a:ea typeface="华文中宋" panose="02010600040101010101" charset="-122"/>
              </a:rPr>
              <a:t> = R[current][1]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for each neighbor v of current: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    if R[v][1] == INFINITY: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        R[v][1] = </a:t>
            </a:r>
            <a:r>
              <a:rPr lang="en-US" altLang="zh-CN" sz="1400" b="1" dirty="0" err="1">
                <a:ea typeface="华文中宋" panose="02010600040101010101" charset="-122"/>
              </a:rPr>
              <a:t>current_depth</a:t>
            </a:r>
            <a:r>
              <a:rPr lang="en-US" altLang="zh-CN" sz="1400" b="1" dirty="0">
                <a:ea typeface="华文中宋" panose="02010600040101010101" charset="-122"/>
              </a:rPr>
              <a:t> + 1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        enqueue v to Queue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// Convert dictionary to list of values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Result = list(</a:t>
            </a:r>
            <a:r>
              <a:rPr lang="en-US" altLang="zh-CN" sz="1400" b="1" dirty="0" err="1">
                <a:ea typeface="华文中宋" panose="02010600040101010101" charset="-122"/>
              </a:rPr>
              <a:t>R.values</a:t>
            </a:r>
            <a:r>
              <a:rPr lang="en-US" altLang="zh-CN" sz="1400" b="1" dirty="0">
                <a:ea typeface="华文中宋" panose="02010600040101010101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return Result</a:t>
            </a:r>
            <a:endParaRPr lang="zh-CN" altLang="en-US" sz="1400" b="1" dirty="0">
              <a:ea typeface="华文中宋" panose="02010600040101010101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59E20EC-541E-66A0-65D4-9B4A3E8A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B03F-27D0-4983-AE45-549C5A78F0BD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20242-5387-39FA-38FC-02F035E3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83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ED4BD-B097-DCA6-39D1-B12DDD670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D3C6F1F-5AF6-634F-D3D9-6C39C6B9D7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063812-0700-0761-F010-08E2DE7F0B49}"/>
              </a:ext>
            </a:extLst>
          </p:cNvPr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108A8C-243D-C5EF-3C6E-D13BE189A019}"/>
              </a:ext>
            </a:extLst>
          </p:cNvPr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Algorithms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3142290-7730-2306-317E-B2A52181F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3F54A7-030E-F5F9-7E29-348E5D5696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6ABBCCA-BDD9-5E97-9DFB-8671C878219B}"/>
              </a:ext>
            </a:extLst>
          </p:cNvPr>
          <p:cNvSpPr/>
          <p:nvPr/>
        </p:nvSpPr>
        <p:spPr>
          <a:xfrm>
            <a:off x="5348868" y="500771"/>
            <a:ext cx="6523464" cy="5553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Algorithm </a:t>
            </a:r>
            <a:r>
              <a:rPr lang="en-US" altLang="zh-CN" sz="1400" b="1" dirty="0" err="1">
                <a:ea typeface="华文中宋" panose="02010600040101010101" charset="-122"/>
              </a:rPr>
              <a:t>CompareGraphStructures</a:t>
            </a:r>
            <a:r>
              <a:rPr lang="en-US" altLang="zh-CN" sz="1400" b="1" dirty="0">
                <a:ea typeface="华文中宋" panose="02010600040101010101" charset="-122"/>
              </a:rPr>
              <a:t>(G1, G2, x1=null, x2=null)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Input: Graphs G1 and G2, optional initial degrees x1, x2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Output: Boolean indicating if structures are equivalent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// If x1 not specified, use maximum degree in G1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if x1 is null: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x1 = </a:t>
            </a:r>
            <a:r>
              <a:rPr lang="en-US" altLang="zh-CN" sz="1400" b="1" dirty="0" err="1">
                <a:ea typeface="华文中宋" panose="02010600040101010101" charset="-122"/>
              </a:rPr>
              <a:t>max_degree</a:t>
            </a:r>
            <a:r>
              <a:rPr lang="en-US" altLang="zh-CN" sz="1400" b="1" dirty="0">
                <a:ea typeface="华文中宋" panose="02010600040101010101" charset="-122"/>
              </a:rPr>
              <a:t>(G1)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// If x2 not specified, use maximum degree in G2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if x2 is null: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    x2 = </a:t>
            </a:r>
            <a:r>
              <a:rPr lang="en-US" altLang="zh-CN" sz="1400" b="1" dirty="0" err="1">
                <a:ea typeface="华文中宋" panose="02010600040101010101" charset="-122"/>
              </a:rPr>
              <a:t>max_degree</a:t>
            </a:r>
            <a:r>
              <a:rPr lang="en-US" altLang="zh-CN" sz="1400" b="1" dirty="0">
                <a:ea typeface="华文中宋" panose="02010600040101010101" charset="-122"/>
              </a:rPr>
              <a:t>(G2)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//Actually </a:t>
            </a:r>
            <a:r>
              <a:rPr lang="en-US" altLang="zh-CN" sz="1400" b="1" dirty="0">
                <a:highlight>
                  <a:srgbClr val="FFFF00"/>
                </a:highlight>
                <a:ea typeface="华文中宋" panose="02010600040101010101" charset="-122"/>
              </a:rPr>
              <a:t>x1=x2 </a:t>
            </a:r>
            <a:r>
              <a:rPr lang="en-US" altLang="zh-CN" sz="1400" b="1" dirty="0">
                <a:ea typeface="华文中宋" panose="02010600040101010101" charset="-122"/>
              </a:rPr>
              <a:t>because of the condition mentioned above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// Get degree-depth combinations for both graphs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Result1 = </a:t>
            </a:r>
            <a:r>
              <a:rPr lang="en-US" altLang="zh-CN" sz="1400" b="1" dirty="0" err="1">
                <a:ea typeface="华文中宋" panose="02010600040101010101" charset="-122"/>
              </a:rPr>
              <a:t>DegreesDepthCombination</a:t>
            </a:r>
            <a:r>
              <a:rPr lang="en-US" altLang="zh-CN" sz="1400" b="1" dirty="0">
                <a:ea typeface="华文中宋" panose="02010600040101010101" charset="-122"/>
              </a:rPr>
              <a:t>(G1, x1)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Result2 = </a:t>
            </a:r>
            <a:r>
              <a:rPr lang="en-US" altLang="zh-CN" sz="1400" b="1" dirty="0" err="1">
                <a:ea typeface="华文中宋" panose="02010600040101010101" charset="-122"/>
              </a:rPr>
              <a:t>DegreesDepthCombination</a:t>
            </a:r>
            <a:r>
              <a:rPr lang="en-US" altLang="zh-CN" sz="1400" b="1" dirty="0">
                <a:ea typeface="华文中宋" panose="02010600040101010101" charset="-122"/>
              </a:rPr>
              <a:t>(G2, x2)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// Compare results (order-independent)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ea typeface="华文中宋" panose="02010600040101010101" charset="-122"/>
              </a:rPr>
              <a:t>return </a:t>
            </a:r>
            <a:r>
              <a:rPr lang="en-US" altLang="zh-CN" sz="1400" b="1" dirty="0" err="1">
                <a:ea typeface="华文中宋" panose="02010600040101010101" charset="-122"/>
              </a:rPr>
              <a:t>AreEquivalentLists</a:t>
            </a:r>
            <a:r>
              <a:rPr lang="en-US" altLang="zh-CN" sz="1400" b="1" dirty="0">
                <a:ea typeface="华文中宋" panose="02010600040101010101" charset="-122"/>
              </a:rPr>
              <a:t>(Result1, Result2)</a:t>
            </a:r>
            <a:endParaRPr lang="zh-CN" altLang="en-US" sz="1400" b="1" dirty="0">
              <a:ea typeface="华文中宋" panose="02010600040101010101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96CCDA5-77A6-CFD7-3BE1-30744313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B03F-27D0-4983-AE45-549C5A78F0BD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0903FF-FB2F-2197-2E75-F3581174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B12AB-66B7-2F15-22E0-338B14DD1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9599EDE-1F11-EF8A-6DC0-863AAC25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112640"/>
            <a:ext cx="8138328" cy="914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  <a:ea typeface="华文中宋" panose="02010600040101010101" charset="-122"/>
              </a:rPr>
              <a:t>Algorithms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6FF7C2-C0D6-E768-5F04-82F42C6E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147-B3DF-4228-9C1C-940AC908265B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371227-04B3-88A2-170A-A003C8ED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6C282A-4AE0-8733-7A6A-BE9D7C47C660}"/>
              </a:ext>
            </a:extLst>
          </p:cNvPr>
          <p:cNvSpPr txBox="1"/>
          <p:nvPr/>
        </p:nvSpPr>
        <p:spPr>
          <a:xfrm>
            <a:off x="7264210" y="2539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rgbClr val="0060AA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F7BD340-0785-BC97-CF15-F6D848CEAE37}"/>
              </a:ext>
            </a:extLst>
          </p:cNvPr>
          <p:cNvSpPr txBox="1"/>
          <p:nvPr/>
        </p:nvSpPr>
        <p:spPr>
          <a:xfrm>
            <a:off x="7702291" y="523990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DAE5B6-1B64-8F97-5B39-475E6331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2"/>
            <a:ext cx="3181266" cy="23936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EE75A4F-C68B-FCD7-D775-DE24ED19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490" y="3861876"/>
            <a:ext cx="2758032" cy="204183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CCECBCA-973E-FCC6-FCD8-64D85020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963" y="840627"/>
            <a:ext cx="3287340" cy="24681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674E37-E848-7373-E2A0-5B853925BBE7}"/>
              </a:ext>
            </a:extLst>
          </p:cNvPr>
          <p:cNvSpPr/>
          <p:nvPr/>
        </p:nvSpPr>
        <p:spPr>
          <a:xfrm>
            <a:off x="3651167" y="2775100"/>
            <a:ext cx="5280302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An algorithm is needed to generate two isomorphic or similar graphs for experimental purposes.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B0D64A-473C-5E41-5302-DC731AB20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5" y="3616531"/>
            <a:ext cx="3036971" cy="220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8646D-04DF-DB01-2607-67DB93ADF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7BA5A-BE5B-58A3-A408-6B04731E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Background &amp; Introduction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21831-0CBD-9E87-7C51-984ED981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AE121-40A2-7C21-C567-91EB04A2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3898C6-8BEE-BFBE-17CC-38BD64CA20B9}"/>
              </a:ext>
            </a:extLst>
          </p:cNvPr>
          <p:cNvSpPr txBox="1"/>
          <p:nvPr/>
        </p:nvSpPr>
        <p:spPr>
          <a:xfrm>
            <a:off x="1095824" y="1236453"/>
            <a:ext cx="9747849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</a:rPr>
              <a:t>Only consider sparse matrix, control sparsity at p=O(1/|V|)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</a:rPr>
              <a:t>i.e.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|E|= O(|V|)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</a:rPr>
              <a:t>Only consider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weakly connected graph</a:t>
            </a:r>
            <a:endParaRPr lang="zh-CN" altLang="en-US" sz="2400" dirty="0">
              <a:solidFill>
                <a:srgbClr val="0060AA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2314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4810F-E52F-1B66-AC85-2EE9973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9DD8B5-4B7E-CF03-53BC-2A06FEC3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112640"/>
            <a:ext cx="8138328" cy="914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  <a:ea typeface="华文中宋" panose="02010600040101010101" charset="-122"/>
              </a:rPr>
              <a:t>Algorithms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73BC01-4E95-9C05-5AD5-F0D1B5F2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147-B3DF-4228-9C1C-940AC908265B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8B19DD-05B0-4688-77FC-7270627B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7771AC-D501-E23C-CFEB-2E47AD4AA3C2}"/>
              </a:ext>
            </a:extLst>
          </p:cNvPr>
          <p:cNvSpPr txBox="1"/>
          <p:nvPr/>
        </p:nvSpPr>
        <p:spPr>
          <a:xfrm>
            <a:off x="7264210" y="2539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rgbClr val="0060AA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07F5066-A5A8-39CD-4B77-05A821C02317}"/>
              </a:ext>
            </a:extLst>
          </p:cNvPr>
          <p:cNvSpPr txBox="1"/>
          <p:nvPr/>
        </p:nvSpPr>
        <p:spPr>
          <a:xfrm>
            <a:off x="7702291" y="523990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9B3BABB-EA5C-D682-46B7-CAD6C2CE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2"/>
            <a:ext cx="3181266" cy="23936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A1D70CC-F8D1-B094-FB2F-71FFE9E8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490" y="3861876"/>
            <a:ext cx="2758032" cy="204183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BCD4857-D9FC-F01F-57BB-1248D0DD1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963" y="840627"/>
            <a:ext cx="3287340" cy="24681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8311E2E-A907-BE80-71C6-DE71D8C06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5" y="3616531"/>
            <a:ext cx="3036971" cy="22031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8F65815-1A74-7177-616C-F6F24FA35870}"/>
              </a:ext>
            </a:extLst>
          </p:cNvPr>
          <p:cNvSpPr/>
          <p:nvPr/>
        </p:nvSpPr>
        <p:spPr>
          <a:xfrm>
            <a:off x="3224511" y="1692371"/>
            <a:ext cx="5577549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Core steps: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1. Generate random graph G1 (</a:t>
            </a:r>
            <a:r>
              <a:rPr lang="en-US" altLang="zh-CN" b="1" dirty="0" err="1">
                <a:ea typeface="华文中宋" panose="02010600040101010101" charset="-122"/>
              </a:rPr>
              <a:t>Erdős-Rényi</a:t>
            </a:r>
            <a:r>
              <a:rPr lang="en-US" altLang="zh-CN" b="1" dirty="0">
                <a:ea typeface="华文中宋" panose="02010600040101010101" charset="-122"/>
              </a:rPr>
              <a:t> model)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2. If connectivity required, regenerate until connected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3. Create G2: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 If isomorphic: copy G1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 If non-isomorphic: modify k-couple edges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 (remove k existed, add k non-existed)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</a:t>
            </a: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Check the non-isomorphism and regenerate if needed </a:t>
            </a:r>
            <a:endParaRPr lang="en-US" altLang="zh-CN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4. Randomize G2's node ordering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5. Return G1, G2</a:t>
            </a:r>
          </a:p>
        </p:txBody>
      </p:sp>
    </p:spTree>
    <p:extLst>
      <p:ext uri="{BB962C8B-B14F-4D97-AF65-F5344CB8AC3E}">
        <p14:creationId xmlns:p14="http://schemas.microsoft.com/office/powerpoint/2010/main" val="2267907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F274F-D1D0-618C-D088-AEB3FE9A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29E0E9-4EF6-81A6-9D41-69AB374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4" y="112640"/>
            <a:ext cx="8138328" cy="914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  <a:ea typeface="华文中宋" panose="02010600040101010101" charset="-122"/>
              </a:rPr>
              <a:t>Algorithms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BDE57-942B-30F2-41DE-E61C2916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8147-B3DF-4228-9C1C-940AC908265B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4C62A4-9AEE-0329-DEBF-CF6F14B1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48921C-39B9-F377-AE41-CB6B8D63CDFA}"/>
              </a:ext>
            </a:extLst>
          </p:cNvPr>
          <p:cNvSpPr txBox="1"/>
          <p:nvPr/>
        </p:nvSpPr>
        <p:spPr>
          <a:xfrm>
            <a:off x="7264210" y="2539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400" b="1" dirty="0">
              <a:solidFill>
                <a:srgbClr val="0060AA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81A513-A2AA-B7C1-8826-FCB7133C1AFD}"/>
              </a:ext>
            </a:extLst>
          </p:cNvPr>
          <p:cNvSpPr txBox="1"/>
          <p:nvPr/>
        </p:nvSpPr>
        <p:spPr>
          <a:xfrm>
            <a:off x="7702291" y="5239906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DA28551-C23F-022E-7498-977ABA486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62"/>
            <a:ext cx="3181266" cy="23936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07A48CD-9020-81CD-E67D-ECB72107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490" y="3861876"/>
            <a:ext cx="2758032" cy="204183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D4D73D9-FA84-9A5F-C2B9-F74B7199F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963" y="840627"/>
            <a:ext cx="3287340" cy="24681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946177-81DD-46EC-DCD2-A1FB733DB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5" y="3616531"/>
            <a:ext cx="3036971" cy="22031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E849F8A-541C-75B3-CCC3-55854113D619}"/>
              </a:ext>
            </a:extLst>
          </p:cNvPr>
          <p:cNvSpPr/>
          <p:nvPr/>
        </p:nvSpPr>
        <p:spPr>
          <a:xfrm>
            <a:off x="3224511" y="1692371"/>
            <a:ext cx="5577549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Core params: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ea typeface="华文中宋" panose="02010600040101010101" charset="-122"/>
              </a:rPr>
              <a:t>n_nodes</a:t>
            </a:r>
            <a:r>
              <a:rPr lang="en-US" altLang="zh-CN" b="1" dirty="0">
                <a:ea typeface="华文中宋" panose="02010600040101010101" charset="-122"/>
              </a:rPr>
              <a:t>: number of nodes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ea typeface="华文中宋" panose="02010600040101010101" charset="-122"/>
              </a:rPr>
              <a:t>p_edge</a:t>
            </a:r>
            <a:r>
              <a:rPr lang="en-US" altLang="zh-CN" b="1" dirty="0">
                <a:ea typeface="华文中宋" panose="02010600040101010101" charset="-122"/>
              </a:rPr>
              <a:t>: probability of edge generation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ea typeface="华文中宋" panose="02010600040101010101" charset="-122"/>
              </a:rPr>
              <a:t>is_isomorphic</a:t>
            </a:r>
            <a:r>
              <a:rPr lang="en-US" altLang="zh-CN" b="1" dirty="0">
                <a:ea typeface="华文中宋" panose="02010600040101010101" charset="-122"/>
              </a:rPr>
              <a:t>: whether graphs should be isomorphic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ea typeface="华文中宋" panose="02010600040101010101" charset="-122"/>
              </a:rPr>
              <a:t>is_connected</a:t>
            </a:r>
            <a:r>
              <a:rPr lang="en-US" altLang="zh-CN" b="1" dirty="0">
                <a:ea typeface="华文中宋" panose="02010600040101010101" charset="-122"/>
              </a:rPr>
              <a:t>: whether graphs must be connected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ea typeface="华文中宋" panose="02010600040101010101" charset="-122"/>
              </a:rPr>
              <a:t>is_directed</a:t>
            </a:r>
            <a:r>
              <a:rPr lang="en-US" altLang="zh-CN" b="1" dirty="0">
                <a:ea typeface="华文中宋" panose="02010600040101010101" charset="-122"/>
              </a:rPr>
              <a:t>: whether graphs are directed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k: if non-isomorphic, number of edge pairs to modify</a:t>
            </a:r>
          </a:p>
        </p:txBody>
      </p:sp>
    </p:spTree>
    <p:extLst>
      <p:ext uri="{BB962C8B-B14F-4D97-AF65-F5344CB8AC3E}">
        <p14:creationId xmlns:p14="http://schemas.microsoft.com/office/powerpoint/2010/main" val="262850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ABE41-8624-E5F3-CA5F-5FC2DF687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626219E-9A9B-F457-B9DE-6F9575EBAA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46955D7-638E-0859-8658-9B2164BB5BF4}"/>
              </a:ext>
            </a:extLst>
          </p:cNvPr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47DB7D-6487-7EC8-B66D-450EB1F652E5}"/>
              </a:ext>
            </a:extLst>
          </p:cNvPr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Experiment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81A778F-D332-374A-8FA8-148C3C4BBC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44B97F-EA74-3AF7-903A-DAE4DE0DDA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DCA4AD0-3B5C-C60E-AD37-57C6F4C8F3D2}"/>
              </a:ext>
            </a:extLst>
          </p:cNvPr>
          <p:cNvSpPr/>
          <p:nvPr/>
        </p:nvSpPr>
        <p:spPr>
          <a:xfrm>
            <a:off x="5348868" y="500771"/>
            <a:ext cx="6523464" cy="2090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ea typeface="华文中宋" panose="02010600040101010101" charset="-122"/>
              </a:rPr>
              <a:t>Selection of params: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ea typeface="华文中宋" panose="02010600040101010101" charset="-122"/>
              </a:rPr>
              <a:t>is_connected</a:t>
            </a:r>
            <a:r>
              <a:rPr lang="en-US" altLang="zh-CN" b="1" dirty="0">
                <a:ea typeface="华文中宋" panose="02010600040101010101" charset="-122"/>
              </a:rPr>
              <a:t>: True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ea typeface="华文中宋" panose="02010600040101010101" charset="-122"/>
              </a:rPr>
              <a:t>is_directed</a:t>
            </a:r>
            <a:r>
              <a:rPr lang="en-US" altLang="zh-CN" b="1" dirty="0">
                <a:ea typeface="华文中宋" panose="02010600040101010101" charset="-122"/>
              </a:rPr>
              <a:t>: False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k</a:t>
            </a:r>
          </a:p>
          <a:p>
            <a:pPr>
              <a:lnSpc>
                <a:spcPct val="150000"/>
              </a:lnSpc>
            </a:pPr>
            <a:endParaRPr lang="zh-CN" altLang="en-US" sz="1400" b="1" dirty="0">
              <a:ea typeface="华文中宋" panose="02010600040101010101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64EB217-78AC-96B3-32DA-75E7173B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B03F-27D0-4983-AE45-549C5A78F0BD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49D26-B30A-4347-2DBE-3BF9E723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42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2B3E42-B812-9C91-E408-D16C8105E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8868" y="2176101"/>
            <a:ext cx="5596571" cy="27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2EE4-CF4D-4ACD-C02D-C8DFBBFE2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4C3298E-57F9-AA76-D8B4-13F4D3930C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743CB50-CE58-6AA0-951D-6863ECEF622F}"/>
              </a:ext>
            </a:extLst>
          </p:cNvPr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B511F2-2BE3-3792-7716-76FAF3DF3A8F}"/>
              </a:ext>
            </a:extLst>
          </p:cNvPr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Experiment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41EDB12-76AA-0AAE-45A4-206BFCE329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ADCDC4-B93F-8FBC-8A4F-4EC3330712E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52000EF-413A-4841-1A82-7D624359D85A}"/>
              </a:ext>
            </a:extLst>
          </p:cNvPr>
          <p:cNvSpPr/>
          <p:nvPr/>
        </p:nvSpPr>
        <p:spPr>
          <a:xfrm>
            <a:off x="5256814" y="1114463"/>
            <a:ext cx="6869726" cy="4200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ea typeface="华文中宋" panose="02010600040101010101" charset="-122"/>
              </a:rPr>
              <a:t>For each parameter combination, repeat the experiment 500 times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ea typeface="华文中宋" panose="02010600040101010101" charset="-122"/>
              </a:rPr>
              <a:t>Generate isomorphic or non-isomorphic graphs with equal probability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ea typeface="华文中宋" panose="02010600040101010101" charset="-122"/>
              </a:rPr>
              <a:t>Compare the algorithm results with the actual isomorphism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ea typeface="华文中宋" panose="02010600040101010101" charset="-122"/>
              </a:rPr>
              <a:t>Calculate the statistics for TP (True Positive), FP (False Positive), FN (False Negative), and TN (True Negative).</a:t>
            </a:r>
            <a:br>
              <a:rPr lang="en-US" altLang="zh-CN" sz="2000" b="1" dirty="0">
                <a:ea typeface="华文中宋" panose="02010600040101010101" charset="-122"/>
              </a:rPr>
            </a:br>
            <a:r>
              <a:rPr lang="en-US" altLang="zh-CN" sz="2000" b="1" dirty="0">
                <a:ea typeface="华文中宋" panose="02010600040101010101" charset="-122"/>
              </a:rPr>
              <a:t>P- isomorphic N-non-isomorphic</a:t>
            </a:r>
            <a:endParaRPr lang="zh-CN" altLang="en-US" sz="2000" b="1" dirty="0">
              <a:ea typeface="华文中宋" panose="02010600040101010101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53D8AD9-D261-9744-9742-8C018600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B03F-27D0-4983-AE45-549C5A78F0BD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C51E3-E31E-3FE7-D989-040A088A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09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9B76C-B4DA-C171-F814-78A6F0002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B928B-BB15-CB63-E14A-BAAE2452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2DC7371-F533-42CF-20A6-26740079EC70}"/>
              </a:ext>
            </a:extLst>
          </p:cNvPr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B1E2CF-2AFE-B7FE-49B8-855AD8FBB375}"/>
              </a:ext>
            </a:extLst>
          </p:cNvPr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Experiment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AD5F3E0-2660-4545-1595-679C573518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A1AF3D-DA33-3492-ABBB-CBBF79BC65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E09BDF1-A9D8-6EBF-2371-D1F07851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B03F-27D0-4983-AE45-549C5A78F0BD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DC16E-4835-9275-433F-43951836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5DF4BC-743F-0E50-84FA-83FF4CDDD189}"/>
              </a:ext>
            </a:extLst>
          </p:cNvPr>
          <p:cNvSpPr/>
          <p:nvPr/>
        </p:nvSpPr>
        <p:spPr>
          <a:xfrm>
            <a:off x="5348868" y="500771"/>
            <a:ext cx="6523464" cy="18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ea typeface="华文中宋" panose="02010600040101010101" charset="-122"/>
              </a:rPr>
              <a:t>Experiment results: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ea typeface="华文中宋" panose="02010600040101010101" charset="-122"/>
              </a:rPr>
              <a:t>n=10 error rate</a:t>
            </a:r>
            <a:r>
              <a:rPr lang="zh-CN" altLang="en-US" sz="2000" b="1" dirty="0">
                <a:ea typeface="华文中宋" panose="02010600040101010101" charset="-122"/>
              </a:rPr>
              <a:t>≈</a:t>
            </a:r>
            <a:r>
              <a:rPr lang="en-US" altLang="zh-CN" sz="2000" b="1" dirty="0">
                <a:ea typeface="华文中宋" panose="02010600040101010101" charset="-122"/>
              </a:rPr>
              <a:t>1%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ea typeface="华文中宋" panose="02010600040101010101" charset="-122"/>
              </a:rPr>
              <a:t>n</a:t>
            </a:r>
            <a:r>
              <a:rPr lang="zh-CN" altLang="en-US" sz="2000" b="1" dirty="0">
                <a:ea typeface="华文中宋" panose="02010600040101010101" charset="-122"/>
              </a:rPr>
              <a:t>≥</a:t>
            </a:r>
            <a:r>
              <a:rPr lang="en-US" altLang="zh-CN" sz="2000" b="1" dirty="0">
                <a:ea typeface="华文中宋" panose="02010600040101010101" charset="-122"/>
              </a:rPr>
              <a:t>50 error rate</a:t>
            </a:r>
            <a:r>
              <a:rPr lang="zh-CN" altLang="en-US" sz="2000" b="1" dirty="0">
                <a:ea typeface="华文中宋" panose="02010600040101010101" charset="-122"/>
              </a:rPr>
              <a:t>≤</a:t>
            </a:r>
            <a:r>
              <a:rPr lang="en-US" altLang="zh-CN" sz="2000" b="1" dirty="0">
                <a:ea typeface="华文中宋" panose="02010600040101010101" charset="-122"/>
              </a:rPr>
              <a:t>0.6%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ea typeface="华文中宋" panose="0201060004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5BA19B-A928-664A-2549-56F5593FB3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243" y="1891710"/>
            <a:ext cx="6753274" cy="4572033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877F748-45C1-624B-AB8D-B80F4DFBE621}"/>
              </a:ext>
            </a:extLst>
          </p:cNvPr>
          <p:cNvSpPr/>
          <p:nvPr/>
        </p:nvSpPr>
        <p:spPr>
          <a:xfrm>
            <a:off x="9137336" y="1970907"/>
            <a:ext cx="480664" cy="45720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62279A8-5DF5-CA39-EDFD-53A737C6D29C}"/>
              </a:ext>
            </a:extLst>
          </p:cNvPr>
          <p:cNvSpPr/>
          <p:nvPr/>
        </p:nvSpPr>
        <p:spPr>
          <a:xfrm>
            <a:off x="10005236" y="1970906"/>
            <a:ext cx="480664" cy="45748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95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E872E-70BA-1E44-6A78-F9DC0935C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AE0A964-F3B2-C990-D6FE-095B5377A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8028C3B-B980-749D-6FEB-E115FD384750}"/>
              </a:ext>
            </a:extLst>
          </p:cNvPr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3F2E43-86A2-7035-28A0-426858AFE62B}"/>
              </a:ext>
            </a:extLst>
          </p:cNvPr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Experiment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FBC4FBF-68BD-E103-0279-C74BA5E541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2770D0-490E-F0A9-1ECE-EA9125FC8F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BF200B7-56DE-73F5-9321-7A7186ED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B03F-27D0-4983-AE45-549C5A78F0BD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E1594-DCB6-C0CF-1A48-2848BA57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D7EAA1-9EBB-C55E-8752-E1F99397F2C2}"/>
              </a:ext>
            </a:extLst>
          </p:cNvPr>
          <p:cNvSpPr/>
          <p:nvPr/>
        </p:nvSpPr>
        <p:spPr>
          <a:xfrm>
            <a:off x="5060909" y="500771"/>
            <a:ext cx="7270177" cy="567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highlight>
                  <a:srgbClr val="FFFF00"/>
                </a:highlight>
                <a:ea typeface="华文中宋" panose="02010600040101010101" charset="-122"/>
              </a:rPr>
              <a:t>Supplementary Verification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ea typeface="华文中宋" panose="02010600040101010101" charset="-122"/>
              </a:rPr>
              <a:t>The results may not always be satisfactory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ea typeface="华文中宋" panose="02010600040101010101" charset="-122"/>
              </a:rPr>
              <a:t>So consider performing a secondary verification: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Algorithm </a:t>
            </a:r>
            <a:r>
              <a:rPr lang="en-US" altLang="zh-CN" b="1" dirty="0" err="1">
                <a:ea typeface="华文中宋" panose="02010600040101010101" charset="-122"/>
              </a:rPr>
              <a:t>CompareGraphStructures</a:t>
            </a:r>
            <a:r>
              <a:rPr lang="en-US" altLang="zh-CN" b="1" dirty="0">
                <a:ea typeface="华文中宋" panose="02010600040101010101" charset="-122"/>
              </a:rPr>
              <a:t>(G1, G2, x1, x2) can be repeated with different x values: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华文中宋" panose="02010600040101010101" charset="-122"/>
              </a:rPr>
              <a:t>If isomorphic, the comparison result will always be 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华文中宋" panose="02010600040101010101" charset="-122"/>
              </a:rPr>
              <a:t>If non-isomorphic, starting BFS from nodes with different degrees has a high probability of capturing new structural differences.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华文中宋" panose="02010600040101010101" charset="-122"/>
              </a:rPr>
              <a:t>As long as False appears once, the graphs can be determined to be non-isomorphic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ea typeface="华文中宋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503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57B0A-C738-A803-B544-A52EB1BA6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14CCE2A-2527-6242-BA52-AE3B31427F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AC7F2E4-E0D0-2FEB-DB41-188AFF1E7326}"/>
              </a:ext>
            </a:extLst>
          </p:cNvPr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48B339-DE3A-6748-FC0B-7DB18DCB7F76}"/>
              </a:ext>
            </a:extLst>
          </p:cNvPr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Experiment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02C778-685D-A5C6-C2BF-BFC7C4DF4F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30C2BE-118C-3B64-2D19-24209F0E4F8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7991B5B-F6B7-5A21-D972-E9F98AD7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B03F-27D0-4983-AE45-549C5A78F0BD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E7E3F-56E0-BB9D-41D8-73C5EB9E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AEF2E2-1802-756D-F505-C6C519EFE5F3}"/>
              </a:ext>
            </a:extLst>
          </p:cNvPr>
          <p:cNvSpPr/>
          <p:nvPr/>
        </p:nvSpPr>
        <p:spPr>
          <a:xfrm>
            <a:off x="5125895" y="512111"/>
            <a:ext cx="7131091" cy="3000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highlight>
                  <a:srgbClr val="FFFF00"/>
                </a:highlight>
                <a:ea typeface="华文中宋" panose="02010600040101010101" charset="-122"/>
              </a:rPr>
              <a:t>Supplementary Verification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ea typeface="华文中宋" panose="02010600040101010101" charset="-122"/>
              </a:rPr>
              <a:t>Do supplementary verification for FP&gt;1: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ea typeface="华文中宋" panose="02010600040101010101" charset="-122"/>
              </a:rPr>
              <a:t>x1 = </a:t>
            </a:r>
            <a:r>
              <a:rPr lang="en-US" altLang="zh-CN" sz="1600" b="1" dirty="0" err="1">
                <a:ea typeface="华文中宋" panose="02010600040101010101" charset="-122"/>
              </a:rPr>
              <a:t>second_min_degree</a:t>
            </a:r>
            <a:r>
              <a:rPr lang="en-US" altLang="zh-CN" sz="1600" b="1" dirty="0">
                <a:ea typeface="华文中宋" panose="02010600040101010101" charset="-122"/>
              </a:rPr>
              <a:t>(G1)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ea typeface="华文中宋" panose="02010600040101010101" charset="-122"/>
              </a:rPr>
              <a:t>x2 = </a:t>
            </a:r>
            <a:r>
              <a:rPr lang="en-US" altLang="zh-CN" sz="1600" b="1" dirty="0" err="1">
                <a:ea typeface="华文中宋" panose="02010600040101010101" charset="-122"/>
              </a:rPr>
              <a:t>second_min_degree</a:t>
            </a:r>
            <a:r>
              <a:rPr lang="en-US" altLang="zh-CN" sz="1600" b="1" dirty="0">
                <a:ea typeface="华文中宋" panose="02010600040101010101" charset="-122"/>
              </a:rPr>
              <a:t>(G2)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ea typeface="华文中宋" panose="02010600040101010101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ea typeface="华文中宋" panose="0201060004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2A0FD-DABE-9B7F-711F-CBC100185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243" y="2271381"/>
            <a:ext cx="5600741" cy="3248049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2282AB9-64CA-E549-0C92-03BEF3EB3822}"/>
              </a:ext>
            </a:extLst>
          </p:cNvPr>
          <p:cNvSpPr/>
          <p:nvPr/>
        </p:nvSpPr>
        <p:spPr>
          <a:xfrm>
            <a:off x="8451108" y="2285967"/>
            <a:ext cx="480664" cy="32334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4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1A422-9ADA-EEA4-A23C-68F31351E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2D58691-A3DA-2186-CD74-CDA00031D1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35B879-6DEB-E42C-E052-6F119552AC84}"/>
              </a:ext>
            </a:extLst>
          </p:cNvPr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03EFF1-4283-1335-EA0B-CFD90A7E3CDE}"/>
              </a:ext>
            </a:extLst>
          </p:cNvPr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Complexity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ED64F0-3694-36D8-0EBD-6D40889637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D74A5C-0EF4-3DEA-8A2A-07ACA90D722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B49FC-384C-6DE1-E57B-5853B97B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376-000B-48C2-A3F8-A77009405809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F8D07-9014-0B74-504C-147F47A3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39589A-2A69-9EF3-C144-25EF7828C8E1}"/>
              </a:ext>
            </a:extLst>
          </p:cNvPr>
          <p:cNvSpPr/>
          <p:nvPr/>
        </p:nvSpPr>
        <p:spPr>
          <a:xfrm>
            <a:off x="5552648" y="878947"/>
            <a:ext cx="6523464" cy="7529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highlight>
                  <a:srgbClr val="FFFF00"/>
                </a:highlight>
                <a:ea typeface="华文中宋" panose="02010600040101010101" charset="-122"/>
              </a:rPr>
              <a:t>Algorithm Complexity: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ea typeface="华文中宋" panose="02010600040101010101" charset="-122"/>
              </a:rPr>
              <a:t>Algorithm </a:t>
            </a:r>
            <a:r>
              <a:rPr lang="en-US" altLang="zh-CN" sz="1800" b="1" dirty="0" err="1">
                <a:ea typeface="华文中宋" panose="02010600040101010101" charset="-122"/>
              </a:rPr>
              <a:t>DegreesDepthCombination</a:t>
            </a:r>
            <a:r>
              <a:rPr lang="en-US" altLang="zh-CN" sz="1800" b="1" dirty="0">
                <a:ea typeface="华文中宋" panose="02010600040101010101" charset="-122"/>
              </a:rPr>
              <a:t>(G, x):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ea typeface="华文中宋" panose="02010600040101010101" charset="-122"/>
              </a:rPr>
              <a:t>    Calculate degrees: O</a:t>
            </a:r>
            <a:r>
              <a:rPr lang="en-US" altLang="zh-CN" b="1" dirty="0">
                <a:ea typeface="华文中宋" panose="02010600040101010101" charset="-122"/>
              </a:rPr>
              <a:t>(V) (list) or O(V+E) (BFS)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  </a:t>
            </a:r>
            <a:r>
              <a:rPr lang="en-US" altLang="zh-CN" sz="1800" b="1" dirty="0">
                <a:ea typeface="华文中宋" panose="02010600040101010101" charset="-122"/>
              </a:rPr>
              <a:t>Initialization: O(V)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  </a:t>
            </a:r>
            <a:r>
              <a:rPr lang="en-US" altLang="zh-CN" sz="1800" b="1" dirty="0">
                <a:ea typeface="华文中宋" panose="02010600040101010101" charset="-122"/>
              </a:rPr>
              <a:t>Multi-source BFS</a:t>
            </a:r>
            <a:r>
              <a:rPr lang="zh-CN" altLang="en-US" sz="1800" b="1" dirty="0">
                <a:ea typeface="华文中宋" panose="02010600040101010101" charset="-122"/>
              </a:rPr>
              <a:t>：</a:t>
            </a:r>
            <a:r>
              <a:rPr lang="en-US" altLang="zh-CN" sz="1800" b="1" dirty="0">
                <a:ea typeface="华文中宋" panose="02010600040101010101" charset="-122"/>
              </a:rPr>
              <a:t>O(V+E)</a:t>
            </a:r>
          </a:p>
          <a:p>
            <a:pPr>
              <a:lnSpc>
                <a:spcPct val="150000"/>
              </a:lnSpc>
            </a:pPr>
            <a:br>
              <a:rPr lang="en-US" altLang="zh-CN" sz="1800" b="1" dirty="0">
                <a:ea typeface="华文中宋" panose="02010600040101010101" charset="-122"/>
              </a:rPr>
            </a:br>
            <a:r>
              <a:rPr lang="en-US" altLang="zh-CN" sz="1800" b="1" dirty="0" err="1">
                <a:ea typeface="华文中宋" panose="02010600040101010101" charset="-122"/>
              </a:rPr>
              <a:t>CompareGraphStructures</a:t>
            </a:r>
            <a:r>
              <a:rPr lang="en-US" altLang="zh-CN" sz="1800" b="1" dirty="0">
                <a:ea typeface="华文中宋" panose="02010600040101010101" charset="-122"/>
              </a:rPr>
              <a:t>(G1, G2, x1, x2):</a:t>
            </a:r>
            <a:br>
              <a:rPr lang="en-US" altLang="zh-CN" sz="1800" b="1" dirty="0">
                <a:ea typeface="华文中宋" panose="02010600040101010101" charset="-122"/>
              </a:rPr>
            </a:br>
            <a:r>
              <a:rPr lang="en-US" altLang="zh-CN" sz="1800" b="1" dirty="0">
                <a:ea typeface="华文中宋" panose="02010600040101010101" charset="-122"/>
              </a:rPr>
              <a:t>    </a:t>
            </a:r>
            <a:r>
              <a:rPr lang="en-US" altLang="zh-CN" sz="1800" b="1" dirty="0" err="1">
                <a:ea typeface="华文中宋" panose="02010600040101010101" charset="-122"/>
              </a:rPr>
              <a:t>DegreesDepthCombination</a:t>
            </a:r>
            <a:r>
              <a:rPr lang="en-US" altLang="zh-CN" sz="1800" b="1" dirty="0">
                <a:ea typeface="华文中宋" panose="02010600040101010101" charset="-122"/>
              </a:rPr>
              <a:t>: O(V+E)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  </a:t>
            </a:r>
            <a:r>
              <a:rPr lang="en-US" altLang="zh-CN" sz="1800" b="1" dirty="0" err="1">
                <a:ea typeface="华文中宋" panose="02010600040101010101" charset="-122"/>
              </a:rPr>
              <a:t>AreEquivalentLists</a:t>
            </a:r>
            <a:r>
              <a:rPr lang="en-US" altLang="zh-CN" sz="1800" b="1" dirty="0">
                <a:ea typeface="华文中宋" panose="02010600040101010101" charset="-122"/>
              </a:rPr>
              <a:t>: O(V) (Hash table)</a:t>
            </a:r>
          </a:p>
          <a:p>
            <a:pPr>
              <a:lnSpc>
                <a:spcPct val="150000"/>
              </a:lnSpc>
            </a:pPr>
            <a:endParaRPr lang="en-US" altLang="zh-CN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Overall:  </a:t>
            </a:r>
            <a:r>
              <a:rPr lang="en-US" altLang="zh-CN" sz="1800" b="1" dirty="0">
                <a:ea typeface="华文中宋" panose="02010600040101010101" charset="-122"/>
              </a:rPr>
              <a:t>O(V+E)</a:t>
            </a:r>
            <a:endParaRPr lang="en-US" altLang="zh-CN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ea typeface="华文中宋" panose="02010600040101010101" charset="-122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zh-CN" sz="18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highlight>
                <a:srgbClr val="FFFF00"/>
              </a:highlight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ea typeface="华文中宋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22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5F851-8F3E-57BD-DC19-7F7F668CE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3C51483-9F50-DED7-E127-4DEB128E07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E198B5-6F84-7FEB-6F7A-43BD43734616}"/>
              </a:ext>
            </a:extLst>
          </p:cNvPr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D22315-4C1B-A008-F184-97D224F629EB}"/>
              </a:ext>
            </a:extLst>
          </p:cNvPr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C515AE-FBC1-AE69-2742-2251F641BD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4F0470-5148-F1A6-F73F-4FD59DEF56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71AB50-0073-5B8C-F2D5-29F32752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376-000B-48C2-A3F8-A77009405809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362F07-4B9E-726A-7D5F-CBC06488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7D3F4A-0BF5-909C-10E5-C1AF342C0885}"/>
              </a:ext>
            </a:extLst>
          </p:cNvPr>
          <p:cNvSpPr/>
          <p:nvPr/>
        </p:nvSpPr>
        <p:spPr>
          <a:xfrm>
            <a:off x="5552648" y="878947"/>
            <a:ext cx="6523464" cy="5451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>
                <a:ea typeface="华文中宋" panose="02010600040101010101" charset="-122"/>
              </a:rPr>
              <a:t>Application of the Algorithm in Directed Graphs:</a:t>
            </a:r>
          </a:p>
          <a:p>
            <a:pPr>
              <a:lnSpc>
                <a:spcPct val="150000"/>
              </a:lnSpc>
            </a:pPr>
            <a:r>
              <a:rPr lang="en-US" altLang="zh-CN" b="1" i="0" dirty="0">
                <a:effectLst/>
                <a:latin typeface="-apple-system"/>
              </a:rPr>
              <a:t>Strongly Connected Graph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-apple-system"/>
              </a:rPr>
              <a:t>: Excellent performance</a:t>
            </a:r>
            <a:endParaRPr lang="en-US" altLang="zh-CN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i="0" dirty="0">
                <a:effectLst/>
                <a:latin typeface="-apple-system"/>
              </a:rPr>
              <a:t>Weakly Connected Graph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-apple-system"/>
              </a:rPr>
              <a:t>: BFS cannot traverse the graph completely, may need to find strongly connected components first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74151"/>
                </a:solidFill>
                <a:latin typeface="-apple-system"/>
                <a:ea typeface="华文中宋" panose="02010600040101010101" charset="-122"/>
              </a:rPr>
              <a:t>(</a:t>
            </a:r>
            <a:r>
              <a:rPr lang="en-US" altLang="zh-CN" dirty="0" err="1">
                <a:solidFill>
                  <a:srgbClr val="374151"/>
                </a:solidFill>
                <a:latin typeface="-apple-system"/>
                <a:ea typeface="华文中宋" panose="02010600040101010101" charset="-122"/>
              </a:rPr>
              <a:t>Tarjan's</a:t>
            </a:r>
            <a:r>
              <a:rPr lang="en-US" altLang="zh-CN" dirty="0">
                <a:solidFill>
                  <a:srgbClr val="374151"/>
                </a:solidFill>
                <a:latin typeface="-apple-system"/>
                <a:ea typeface="华文中宋" panose="02010600040101010101" charset="-122"/>
              </a:rPr>
              <a:t> Algorithm)</a:t>
            </a:r>
          </a:p>
          <a:p>
            <a:pPr>
              <a:lnSpc>
                <a:spcPct val="150000"/>
              </a:lnSpc>
            </a:pPr>
            <a:endParaRPr lang="en-US" altLang="zh-CN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ea typeface="华文中宋" panose="02010600040101010101" charset="-122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zh-CN" sz="18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highlight>
                <a:srgbClr val="FFFF00"/>
              </a:highlight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ea typeface="华文中宋" panose="02010600040101010101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61607E-2EBA-8745-662C-B21B6B255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40" y="3133661"/>
            <a:ext cx="58769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BE48F-E12E-99BC-DA47-EAF29DA9C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2D1E670-D3A6-33AD-3D31-1D986FC5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9919" y="668106"/>
            <a:ext cx="5790672" cy="573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59A15CF-D692-18B5-57AF-9ED77885E526}"/>
              </a:ext>
            </a:extLst>
          </p:cNvPr>
          <p:cNvSpPr/>
          <p:nvPr/>
        </p:nvSpPr>
        <p:spPr>
          <a:xfrm>
            <a:off x="1295401" y="0"/>
            <a:ext cx="3806438" cy="6858000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4D609E-7D24-610F-A2DD-52E727A9994D}"/>
              </a:ext>
            </a:extLst>
          </p:cNvPr>
          <p:cNvSpPr txBox="1"/>
          <p:nvPr/>
        </p:nvSpPr>
        <p:spPr>
          <a:xfrm>
            <a:off x="1629638" y="1600680"/>
            <a:ext cx="3697605" cy="8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 Rounded MT Bold" panose="020F0704030504030204" pitchFamily="34" charset="0"/>
                <a:ea typeface="华文中宋" panose="02010600040101010101" charset="-122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Arial Rounded MT Bold" panose="020F0704030504030204" pitchFamily="34" charset="0"/>
              <a:ea typeface="华文中宋" panose="02010600040101010101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2319B5-DC5A-2C60-4764-C3C3C00FBD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8" t="1012" r="47684" b="526"/>
          <a:stretch>
            <a:fillRect/>
          </a:stretch>
        </p:blipFill>
        <p:spPr>
          <a:xfrm>
            <a:off x="0" y="0"/>
            <a:ext cx="12954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D7F233-D7E8-0194-5B03-042FAE9ACC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3976" y1="53343" x2="33976" y2="53343"/>
                        <a14:backgroundMark x1="67211" y1="50074" x2="67211" y2="50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73" t="19217" r="13273" b="20556"/>
          <a:stretch>
            <a:fillRect/>
          </a:stretch>
        </p:blipFill>
        <p:spPr>
          <a:xfrm>
            <a:off x="1696029" y="667876"/>
            <a:ext cx="1336457" cy="1086787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791A61-BAAF-4A94-F9E0-22C9BE7D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376-000B-48C2-A3F8-A77009405809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C0F85-6FB9-A25C-C30A-0B57CE3B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419698-7B61-9E71-1B42-549F397D6AF3}"/>
              </a:ext>
            </a:extLst>
          </p:cNvPr>
          <p:cNvSpPr/>
          <p:nvPr/>
        </p:nvSpPr>
        <p:spPr>
          <a:xfrm>
            <a:off x="5226478" y="878947"/>
            <a:ext cx="6965522" cy="586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zh-CN" b="1" dirty="0">
                <a:ea typeface="华文中宋" panose="02010600040101010101" charset="-122"/>
              </a:rPr>
              <a:t>Application of the Algorithm in Subgraph Isomorphism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华文中宋" panose="02010600040101010101" charset="-122"/>
              </a:rPr>
              <a:t>For determining whether complex structured graphs exist within a larger graph: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    Fewer nodes with maximum degree: auxiliary search effects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    Many nodes with maximum degree: huge 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华文中宋" panose="02010600040101010101" charset="-122"/>
              </a:rPr>
              <a:t>Performs poorly when counting the occurrences of simple structured graphs in a larger graph.</a:t>
            </a:r>
          </a:p>
          <a:p>
            <a:pPr>
              <a:lnSpc>
                <a:spcPct val="150000"/>
              </a:lnSpc>
            </a:pPr>
            <a:endParaRPr lang="en-US" altLang="zh-CN" sz="18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华文中宋" panose="02010600040101010101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ea typeface="华文中宋" panose="02010600040101010101" charset="-122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zh-CN" sz="1800" b="1" dirty="0"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highlight>
                <a:srgbClr val="FFFF00"/>
              </a:highlight>
              <a:ea typeface="华文中宋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ea typeface="华文中宋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98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95C1A-5815-DCFB-67BA-770EFE63F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CBAE0-4BB4-5C8C-246A-DCD54144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Background &amp; Introduction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DAEDD-B0D2-88A0-507C-050AB77E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E23E6C-233A-02D3-74E6-B71B4CD1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BF5FBE-18DF-462B-E696-719D307B8F78}"/>
              </a:ext>
            </a:extLst>
          </p:cNvPr>
          <p:cNvSpPr txBox="1"/>
          <p:nvPr/>
        </p:nvSpPr>
        <p:spPr>
          <a:xfrm>
            <a:off x="1095824" y="1236453"/>
            <a:ext cx="9747849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Indicator Matrix: 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Weighted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adjacency matrix: 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Transition matrix: P (A normalized by row)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One step of transition: x</a:t>
            </a:r>
            <a:r>
              <a:rPr lang="en-US" altLang="zh-CN" sz="2400" baseline="-25000" dirty="0">
                <a:solidFill>
                  <a:srgbClr val="0060AA"/>
                </a:solidFill>
                <a:highlight>
                  <a:srgbClr val="FFFFFF"/>
                </a:highlight>
              </a:rPr>
              <a:t>t+1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= P</a:t>
            </a:r>
            <a:r>
              <a:rPr lang="en-US" altLang="zh-CN" sz="2400" baseline="30000" dirty="0">
                <a:solidFill>
                  <a:srgbClr val="0060AA"/>
                </a:solidFill>
                <a:highlight>
                  <a:srgbClr val="FFFFFF"/>
                </a:highlight>
              </a:rPr>
              <a:t>T </a:t>
            </a:r>
            <a:r>
              <a:rPr lang="en-US" altLang="zh-CN" sz="2400" dirty="0" err="1">
                <a:solidFill>
                  <a:srgbClr val="0060AA"/>
                </a:solidFill>
                <a:highlight>
                  <a:srgbClr val="FFFFFF"/>
                </a:highlight>
              </a:rPr>
              <a:t>x</a:t>
            </a:r>
            <a:r>
              <a:rPr lang="en-US" altLang="zh-CN" sz="2400" baseline="-25000" dirty="0" err="1">
                <a:solidFill>
                  <a:srgbClr val="0060AA"/>
                </a:solidFill>
                <a:highlight>
                  <a:srgbClr val="FFFFFF"/>
                </a:highlight>
              </a:rPr>
              <a:t>t</a:t>
            </a:r>
            <a:endParaRPr lang="zh-CN" altLang="en-US" sz="2400" baseline="-25000" dirty="0">
              <a:solidFill>
                <a:srgbClr val="0060AA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3973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7783"/>
            <a:ext cx="12192000" cy="3103398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3552" y="2522085"/>
            <a:ext cx="2024913" cy="906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DE31A-86B2-9C26-635D-C6363CE6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8564-50BE-424A-8847-C155AEE00B8F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368A2E-2685-1CA1-221D-AFAA0988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9CEA0-6F18-BEB4-2AB3-2ECC45488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8A143AB-25AE-E975-1EBA-0637F85D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1445" y="1691353"/>
            <a:ext cx="3613069" cy="35768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8D9391B-9DD8-B07D-83EE-F454124538EA}"/>
              </a:ext>
            </a:extLst>
          </p:cNvPr>
          <p:cNvSpPr/>
          <p:nvPr/>
        </p:nvSpPr>
        <p:spPr>
          <a:xfrm>
            <a:off x="1261289" y="1822431"/>
            <a:ext cx="7547431" cy="3347465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8B907F-2947-BDEB-EA52-74D5AE2B0F48}"/>
              </a:ext>
            </a:extLst>
          </p:cNvPr>
          <p:cNvSpPr txBox="1"/>
          <p:nvPr/>
        </p:nvSpPr>
        <p:spPr>
          <a:xfrm>
            <a:off x="1652083" y="2994265"/>
            <a:ext cx="7266006" cy="84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 Rounded MT Bold" panose="020F0704030504030204" pitchFamily="34" charset="0"/>
                <a:ea typeface="隶书" panose="02010509060101010101" pitchFamily="49" charset="-122"/>
              </a:rPr>
              <a:t>Adjacency Matrix Revisited</a:t>
            </a:r>
            <a:endParaRPr lang="zh-CN" altLang="en-US" sz="3200" dirty="0">
              <a:solidFill>
                <a:schemeClr val="bg1"/>
              </a:solidFill>
              <a:latin typeface="Arial Rounded MT Bold" panose="020F0704030504030204" pitchFamily="34" charset="0"/>
              <a:ea typeface="隶书" panose="020105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03DC32D-70F2-1CA4-FF82-513F139905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9" t="1012" r="46434" b="12845"/>
          <a:stretch>
            <a:fillRect/>
          </a:stretch>
        </p:blipFill>
        <p:spPr>
          <a:xfrm>
            <a:off x="0" y="1822430"/>
            <a:ext cx="1261289" cy="3347466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5A5385-F89C-4CAC-645F-B5ABEB5C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E23C-B4F2-4027-B52C-6D95DCD2D621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E00F32-7FB8-FE05-9EF3-B7B943AF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78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661C5-7E46-709B-B1E8-9903C726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62419-FF67-0673-FC3A-BDC1CFAB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Directed vs Undirected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B3C79-8403-E7CB-F5A0-C2E6D5C0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F113B-B643-2EF1-B90B-14B5CAD9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51096C-D845-2A92-CBBA-8D3198F875D6}"/>
              </a:ext>
            </a:extLst>
          </p:cNvPr>
          <p:cNvSpPr txBox="1"/>
          <p:nvPr/>
        </p:nvSpPr>
        <p:spPr>
          <a:xfrm>
            <a:off x="1095824" y="1236453"/>
            <a:ext cx="10578591" cy="515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Equivalent statement: whether indicator matrix M is symmetric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Advantage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of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undirected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graph: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Symmetric matrix has real eigenvalue (comparable!)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Symmetric matrix yields Cauchy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Interlacing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Theorem (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prune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!)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Symmetric matrix is suitable for </a:t>
            </a:r>
            <a:r>
              <a:rPr lang="en-US" altLang="zh-CN" sz="2400" dirty="0" err="1">
                <a:solidFill>
                  <a:srgbClr val="0060AA"/>
                </a:solidFill>
                <a:highlight>
                  <a:srgbClr val="FFFF00"/>
                </a:highlight>
              </a:rPr>
              <a:t>Lanczos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algorithm (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sparsity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!)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Strongly connected graph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guarantee unique stationary state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in Monte Carlo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Conclusion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: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undirected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 graph for MC and </a:t>
            </a:r>
            <a:r>
              <a:rPr lang="en-US" altLang="zh-CN" sz="2400" dirty="0" err="1">
                <a:solidFill>
                  <a:srgbClr val="0060AA"/>
                </a:solidFill>
                <a:highlight>
                  <a:srgbClr val="FFFFFF"/>
                </a:highlight>
              </a:rPr>
              <a:t>Lanczos</a:t>
            </a:r>
            <a:endParaRPr lang="en-US" altLang="zh-CN" sz="2400" dirty="0">
              <a:solidFill>
                <a:srgbClr val="0060AA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164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A2CBB-0494-C8B6-8B84-8AB8356CD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138F3-7AD9-FB2F-8A97-6237892D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Arial Rounded MT Bold" panose="020F0704030504030204" pitchFamily="34" charset="0"/>
              </a:rPr>
              <a:t>Weighted vs Unweighted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38BD2-4447-91CB-396A-4F42B2B7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B09-2A9E-4075-8228-9F176B19E556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B881C-3B1A-EEE0-20A9-EEDFEB41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C2DF-976F-4C49-92B9-E79BD60CFE9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819A5E-C274-E259-B3CD-A67542CFC4BF}"/>
              </a:ext>
            </a:extLst>
          </p:cNvPr>
          <p:cNvSpPr txBox="1"/>
          <p:nvPr/>
        </p:nvSpPr>
        <p:spPr>
          <a:xfrm>
            <a:off x="1095824" y="1236453"/>
            <a:ext cx="10578591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Weights in adjacency matrix A can be seen as a kind of 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information encoding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Structure(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00"/>
                </a:highlight>
              </a:rPr>
              <a:t>degree</a:t>
            </a: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), vertex label, edge label…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60AA"/>
                </a:solidFill>
                <a:highlight>
                  <a:srgbClr val="FFFFFF"/>
                </a:highlight>
              </a:rPr>
              <a:t>Let’s wait and see…</a:t>
            </a:r>
          </a:p>
        </p:txBody>
      </p:sp>
    </p:spTree>
    <p:extLst>
      <p:ext uri="{BB962C8B-B14F-4D97-AF65-F5344CB8AC3E}">
        <p14:creationId xmlns:p14="http://schemas.microsoft.com/office/powerpoint/2010/main" val="107560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AE1D8-CB56-4F5F-3AC7-C2CCDD568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C6FA1C7-9052-565E-FBD1-F150ED1E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2" b="96081" l="3379" r="95995">
                        <a14:foregroundMark x1="55820" y1="49937" x2="55820" y2="49937"/>
                        <a14:foregroundMark x1="59324" y1="58407" x2="59324" y2="58407"/>
                        <a14:foregroundMark x1="33917" y1="6700" x2="33917" y2="6700"/>
                        <a14:foregroundMark x1="46308" y1="4172" x2="46308" y2="4172"/>
                        <a14:foregroundMark x1="94493" y1="35525" x2="94493" y2="35525"/>
                        <a14:foregroundMark x1="96245" y1="53350" x2="96245" y2="53350"/>
                        <a14:foregroundMark x1="65707" y1="96207" x2="65707" y2="96207"/>
                        <a14:foregroundMark x1="3379" y1="47788" x2="3379" y2="47788"/>
                        <a14:foregroundMark x1="8385" y1="44248" x2="8385" y2="44248"/>
                        <a14:foregroundMark x1="14643" y1="32238" x2="14643" y2="32238"/>
                        <a14:foregroundMark x1="19149" y1="23009" x2="19149" y2="23009"/>
                        <a14:foregroundMark x1="33292" y1="14033" x2="33292" y2="14033"/>
                        <a14:foregroundMark x1="32416" y1="14159" x2="32416" y2="14159"/>
                        <a14:foregroundMark x1="41552" y1="11125" x2="41552" y2="11125"/>
                        <a14:foregroundMark x1="53442" y1="8850" x2="53442" y2="8850"/>
                        <a14:foregroundMark x1="59324" y1="12642" x2="59324" y2="12642"/>
                        <a14:foregroundMark x1="69837" y1="15803" x2="69837" y2="15803"/>
                        <a14:foregroundMark x1="79224" y1="21239" x2="79224" y2="21239"/>
                        <a14:foregroundMark x1="80976" y1="33881" x2="80976" y2="33881"/>
                        <a14:foregroundMark x1="86608" y1="43616" x2="86608" y2="43616"/>
                        <a14:foregroundMark x1="86733" y1="52339" x2="86733" y2="52339"/>
                        <a14:foregroundMark x1="87109" y1="63970" x2="87109" y2="63970"/>
                        <a14:foregroundMark x1="65707" y1="83944" x2="65707" y2="83944"/>
                        <a14:foregroundMark x1="53817" y1="87105" x2="53817" y2="87105"/>
                        <a14:foregroundMark x1="38048" y1="84703" x2="38048" y2="84703"/>
                        <a14:foregroundMark x1="28911" y1="79393" x2="28911" y2="79393"/>
                        <a14:foregroundMark x1="60576" y1="11252" x2="60576" y2="11252"/>
                        <a14:foregroundMark x1="56320" y1="86346" x2="56320" y2="86346"/>
                        <a14:foregroundMark x1="11014" y1="55499" x2="11014" y2="55499"/>
                        <a14:foregroundMark x1="14518" y1="63717" x2="14518" y2="63717"/>
                        <a14:backgroundMark x1="60075" y1="40708" x2="60075" y2="40708"/>
                        <a14:backgroundMark x1="65081" y1="62579" x2="65081" y2="62579"/>
                        <a14:backgroundMark x1="14768" y1="31353" x2="14768" y2="31353"/>
                        <a14:backgroundMark x1="33667" y1="14286" x2="33667" y2="14286"/>
                        <a14:backgroundMark x1="33542" y1="13780" x2="33542" y2="13780"/>
                        <a14:backgroundMark x1="33542" y1="14159" x2="33542" y2="14159"/>
                        <a14:backgroundMark x1="33041" y1="14159" x2="33041" y2="14159"/>
                        <a14:backgroundMark x1="33041" y1="14159" x2="33041" y2="14159"/>
                        <a14:backgroundMark x1="33292" y1="14286" x2="33292" y2="14286"/>
                        <a14:backgroundMark x1="33667" y1="13906" x2="33667" y2="13906"/>
                        <a14:backgroundMark x1="33292" y1="13780" x2="33292" y2="13780"/>
                        <a14:backgroundMark x1="33417" y1="14159" x2="33417" y2="14159"/>
                        <a14:backgroundMark x1="33417" y1="13527" x2="33417" y2="13527"/>
                        <a14:backgroundMark x1="33166" y1="13780" x2="33166" y2="13780"/>
                        <a14:backgroundMark x1="33166" y1="14412" x2="33166" y2="14412"/>
                        <a14:backgroundMark x1="32791" y1="14033" x2="32791" y2="14033"/>
                        <a14:backgroundMark x1="32541" y1="14033" x2="32541" y2="14033"/>
                        <a14:backgroundMark x1="59324" y1="12642" x2="59324" y2="12642"/>
                        <a14:backgroundMark x1="81352" y1="23135" x2="81352" y2="23135"/>
                        <a14:backgroundMark x1="63705" y1="49558" x2="63705" y2="49558"/>
                        <a14:backgroundMark x1="38924" y1="87484" x2="38924" y2="87484"/>
                        <a14:backgroundMark x1="37422" y1="91530" x2="37422" y2="91530"/>
                        <a14:backgroundMark x1="53817" y1="87231" x2="53817" y2="87231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1445" y="1691353"/>
            <a:ext cx="3613069" cy="35768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250E864-9016-3329-47C5-9305C7BCDF2E}"/>
              </a:ext>
            </a:extLst>
          </p:cNvPr>
          <p:cNvSpPr/>
          <p:nvPr/>
        </p:nvSpPr>
        <p:spPr>
          <a:xfrm>
            <a:off x="1261289" y="1822431"/>
            <a:ext cx="7547431" cy="3347465"/>
          </a:xfrm>
          <a:prstGeom prst="rect">
            <a:avLst/>
          </a:prstGeom>
          <a:solidFill>
            <a:srgbClr val="006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269C87-BD4D-9AA1-1F2D-3578A1AD5354}"/>
              </a:ext>
            </a:extLst>
          </p:cNvPr>
          <p:cNvSpPr txBox="1"/>
          <p:nvPr/>
        </p:nvSpPr>
        <p:spPr>
          <a:xfrm>
            <a:off x="1652083" y="2994265"/>
            <a:ext cx="7106604" cy="8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 Rounded MT Bold" panose="020F0704030504030204" pitchFamily="34" charset="0"/>
                <a:ea typeface="隶书" panose="02010509060101010101" pitchFamily="49" charset="-122"/>
              </a:rPr>
              <a:t>Part1: Monte Carlo</a:t>
            </a:r>
            <a:endParaRPr lang="zh-CN" altLang="en-US" sz="3200" dirty="0">
              <a:solidFill>
                <a:schemeClr val="bg1"/>
              </a:solidFill>
              <a:latin typeface="Arial Rounded MT Bold" panose="020F0704030504030204" pitchFamily="34" charset="0"/>
              <a:ea typeface="隶书" panose="020105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0793FEF-B191-FF1D-8253-4858241EC7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9" t="1012" r="46434" b="12845"/>
          <a:stretch>
            <a:fillRect/>
          </a:stretch>
        </p:blipFill>
        <p:spPr>
          <a:xfrm>
            <a:off x="0" y="1822430"/>
            <a:ext cx="1261289" cy="3347466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0A1778-A32B-292E-0516-B7DE6D89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E23C-B4F2-4027-B52C-6D95DCD2D621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B99992-71E6-3CB0-B2B8-EFA0DAEA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B5DA-1962-483E-8F04-598D38F47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0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129c2b8-6717-4474-a243-767efb8fd619"/>
  <p:tag name="COMMONDATA" val="eyJoZGlkIjoiMDA0ZGFhNWY2ZDYzZjRmZDBhMTY0MTFmZjE5MGM5OD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1935</Words>
  <Application>Microsoft Office PowerPoint</Application>
  <PresentationFormat>宽屏</PresentationFormat>
  <Paragraphs>369</Paragraphs>
  <Slides>50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-apple-system</vt:lpstr>
      <vt:lpstr>等线</vt:lpstr>
      <vt:lpstr>等线 Light</vt:lpstr>
      <vt:lpstr>华文中宋</vt:lpstr>
      <vt:lpstr>微软雅黑</vt:lpstr>
      <vt:lpstr>Arial</vt:lpstr>
      <vt:lpstr>Arial Rounded MT Bold</vt:lpstr>
      <vt:lpstr>Calibri</vt:lpstr>
      <vt:lpstr>Wingdings</vt:lpstr>
      <vt:lpstr>Office 主题​​</vt:lpstr>
      <vt:lpstr>Office 主题</vt:lpstr>
      <vt:lpstr>PowerPoint 演示文稿</vt:lpstr>
      <vt:lpstr>PowerPoint 演示文稿</vt:lpstr>
      <vt:lpstr>Background &amp; Introduction</vt:lpstr>
      <vt:lpstr>Background &amp; Introduction</vt:lpstr>
      <vt:lpstr>Background &amp; Introduction</vt:lpstr>
      <vt:lpstr>PowerPoint 演示文稿</vt:lpstr>
      <vt:lpstr>Directed vs Undirected</vt:lpstr>
      <vt:lpstr>Weighted vs Unweighted</vt:lpstr>
      <vt:lpstr>PowerPoint 演示文稿</vt:lpstr>
      <vt:lpstr>Monte Carlo: Particle Transition</vt:lpstr>
      <vt:lpstr>Monte Carlo: Particle Transition</vt:lpstr>
      <vt:lpstr>Measurement for convergence</vt:lpstr>
      <vt:lpstr>Measurement for convergence</vt:lpstr>
      <vt:lpstr>Threshold for convergence</vt:lpstr>
      <vt:lpstr>Pruning by stationary state (?)</vt:lpstr>
      <vt:lpstr>Pruning by stationary state (?)</vt:lpstr>
      <vt:lpstr>Pruning by stationary state (?)</vt:lpstr>
      <vt:lpstr>PowerPoint 演示文稿</vt:lpstr>
      <vt:lpstr>From MC to Lanczos</vt:lpstr>
      <vt:lpstr>Cauchy Interlacing Theorem</vt:lpstr>
      <vt:lpstr>Lanczos Algorithm</vt:lpstr>
      <vt:lpstr>Lanczos Algorithm</vt:lpstr>
      <vt:lpstr>Pros &amp; Cons of Lanczos Algorithm</vt:lpstr>
      <vt:lpstr>When Lanczos loses orthogonality</vt:lpstr>
      <vt:lpstr>When Lanczos detect difference</vt:lpstr>
      <vt:lpstr>Pros &amp; Cons of Lanczos Algorithm</vt:lpstr>
      <vt:lpstr>PowerPoint 演示文稿</vt:lpstr>
      <vt:lpstr>PowerPoint 演示文稿</vt:lpstr>
      <vt:lpstr>Inspiration</vt:lpstr>
      <vt:lpstr>Inspiration</vt:lpstr>
      <vt:lpstr>Inspiration</vt:lpstr>
      <vt:lpstr>Inspiration</vt:lpstr>
      <vt:lpstr>Inspiration</vt:lpstr>
      <vt:lpstr>Inspiration</vt:lpstr>
      <vt:lpstr>Inspiration</vt:lpstr>
      <vt:lpstr>PowerPoint 演示文稿</vt:lpstr>
      <vt:lpstr>PowerPoint 演示文稿</vt:lpstr>
      <vt:lpstr>PowerPoint 演示文稿</vt:lpstr>
      <vt:lpstr>Algorithms</vt:lpstr>
      <vt:lpstr>Algorithms</vt:lpstr>
      <vt:lpstr>Algorithms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先生</dc:creator>
  <cp:lastModifiedBy>子开 林</cp:lastModifiedBy>
  <cp:revision>714</cp:revision>
  <dcterms:created xsi:type="dcterms:W3CDTF">2020-11-25T08:25:00Z</dcterms:created>
  <dcterms:modified xsi:type="dcterms:W3CDTF">2025-01-03T01:28:54Z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C8F15878CF8A43A6BE4B4E869A906F4C</vt:lpwstr>
  </property>
  <property fmtid="{D5CDD505-2E9C-101B-9397-08002B2CF9AE}" pid="3" name="KSOProductBuildVer">
    <vt:lpwstr>2052-12.1.0.18608</vt:lpwstr>
  </property>
</Properties>
</file>