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84" r:id="rId3"/>
    <p:sldId id="351" r:id="rId4"/>
    <p:sldId id="386" r:id="rId5"/>
    <p:sldId id="382" r:id="rId6"/>
    <p:sldId id="352" r:id="rId7"/>
    <p:sldId id="353" r:id="rId8"/>
    <p:sldId id="354" r:id="rId9"/>
    <p:sldId id="355" r:id="rId10"/>
    <p:sldId id="356" r:id="rId11"/>
    <p:sldId id="357" r:id="rId12"/>
    <p:sldId id="358" r:id="rId13"/>
    <p:sldId id="359" r:id="rId14"/>
    <p:sldId id="383" r:id="rId15"/>
    <p:sldId id="321" r:id="rId16"/>
    <p:sldId id="346" r:id="rId17"/>
    <p:sldId id="347" r:id="rId18"/>
    <p:sldId id="348" r:id="rId19"/>
    <p:sldId id="349" r:id="rId20"/>
    <p:sldId id="350" r:id="rId21"/>
    <p:sldId id="361" r:id="rId22"/>
    <p:sldId id="360" r:id="rId23"/>
    <p:sldId id="322" r:id="rId24"/>
    <p:sldId id="323" r:id="rId25"/>
    <p:sldId id="324" r:id="rId26"/>
    <p:sldId id="325" r:id="rId27"/>
    <p:sldId id="362" r:id="rId28"/>
    <p:sldId id="363" r:id="rId29"/>
    <p:sldId id="364" r:id="rId30"/>
    <p:sldId id="365" r:id="rId31"/>
    <p:sldId id="330" r:id="rId32"/>
    <p:sldId id="331" r:id="rId33"/>
    <p:sldId id="366" r:id="rId34"/>
    <p:sldId id="367" r:id="rId35"/>
    <p:sldId id="368" r:id="rId36"/>
    <p:sldId id="369" r:id="rId37"/>
    <p:sldId id="370" r:id="rId38"/>
    <p:sldId id="371" r:id="rId39"/>
    <p:sldId id="372" r:id="rId40"/>
    <p:sldId id="373" r:id="rId41"/>
    <p:sldId id="374" r:id="rId42"/>
    <p:sldId id="375" r:id="rId43"/>
    <p:sldId id="332" r:id="rId44"/>
    <p:sldId id="376" r:id="rId45"/>
    <p:sldId id="385" r:id="rId46"/>
    <p:sldId id="381"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04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86"/>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B9D980DC-0AAB-465F-99B7-8A04C723E279}" type="datetime1">
              <a:rPr lang="zh-CN" altLang="en-US"/>
              <a:pPr>
                <a:defRPr/>
              </a:pPr>
              <a:t>2018/4/11</a:t>
            </a:fld>
            <a:endParaRPr lang="en-US" altLang="zh-CN"/>
          </a:p>
        </p:txBody>
      </p:sp>
      <p:sp>
        <p:nvSpPr>
          <p:cNvPr id="4915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a:t>单击此处编辑母版文本样式</a:t>
            </a:r>
          </a:p>
          <a:p>
            <a:pPr>
              <a:defRPr/>
            </a:pPr>
            <a:r>
              <a:rPr lang="zh-CN" altLang="en-US"/>
              <a:t>第二级</a:t>
            </a:r>
          </a:p>
          <a:p>
            <a:pPr>
              <a:defRPr/>
            </a:pPr>
            <a:r>
              <a:rPr lang="zh-CN" altLang="en-US"/>
              <a:t>第三级</a:t>
            </a:r>
          </a:p>
          <a:p>
            <a:pPr>
              <a:defRPr/>
            </a:pPr>
            <a:r>
              <a:rPr lang="zh-CN" altLang="en-US"/>
              <a:t>第四级</a:t>
            </a:r>
          </a:p>
          <a:p>
            <a:pPr>
              <a:defRPr/>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90B4B060-46F3-481E-B02D-06C1267F3178}" type="slidenum">
              <a:rPr lang="zh-CN" altLang="en-US"/>
              <a:pPr>
                <a:defRPr/>
              </a:pPr>
              <a:t>‹#›</a:t>
            </a:fld>
            <a:endParaRPr lang="en-US" altLang="zh-CN"/>
          </a:p>
        </p:txBody>
      </p:sp>
    </p:spTree>
    <p:extLst>
      <p:ext uri="{BB962C8B-B14F-4D97-AF65-F5344CB8AC3E}">
        <p14:creationId xmlns:p14="http://schemas.microsoft.com/office/powerpoint/2010/main" val="3369451203"/>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57B7E8F-9902-4C19-8CF5-7294F448F0DE}" type="datetime1">
              <a:rPr lang="zh-CN" altLang="en-US" smtClean="0"/>
              <a:pPr/>
              <a:t>2018/4/11</a:t>
            </a:fld>
            <a:endParaRPr lang="en-US" altLang="zh-CN" smtClean="0"/>
          </a:p>
        </p:txBody>
      </p:sp>
      <p:sp>
        <p:nvSpPr>
          <p:cNvPr id="50179"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87802347-97E7-4543-97DB-1EE8B6877171}" type="slidenum">
              <a:rPr lang="zh-CN" altLang="en-US" smtClean="0"/>
              <a:pPr/>
              <a:t>34</a:t>
            </a:fld>
            <a:endParaRPr lang="en-US" altLang="zh-CN" smtClean="0"/>
          </a:p>
        </p:txBody>
      </p:sp>
      <p:sp>
        <p:nvSpPr>
          <p:cNvPr id="50180"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A26E48ED-0896-4DDA-9597-52A16A8B7CA2}" type="slidenum">
              <a:rPr lang="zh-CN" altLang="en-US">
                <a:latin typeface="Tahoma" pitchFamily="34" charset="0"/>
              </a:rPr>
              <a:pPr algn="r" eaLnBrk="1" hangingPunct="1">
                <a:spcBef>
                  <a:spcPct val="20000"/>
                </a:spcBef>
                <a:buFontTx/>
                <a:buChar char="•"/>
              </a:pPr>
              <a:t>34</a:t>
            </a:fld>
            <a:endParaRPr lang="en-US" altLang="zh-CN">
              <a:latin typeface="Tahoma" pitchFamily="34" charset="0"/>
            </a:endParaRPr>
          </a:p>
        </p:txBody>
      </p:sp>
      <p:sp>
        <p:nvSpPr>
          <p:cNvPr id="50181" name="Rectangle 2"/>
          <p:cNvSpPr>
            <a:spLocks noGrp="1" noRot="1" noChangeAspect="1" noChangeArrowheads="1" noTextEdit="1"/>
          </p:cNvSpPr>
          <p:nvPr>
            <p:ph type="sldImg"/>
          </p:nvPr>
        </p:nvSpPr>
        <p:spPr>
          <a:xfrm>
            <a:off x="-1333500" y="698500"/>
            <a:ext cx="9525000" cy="7143750"/>
          </a:xfrm>
        </p:spPr>
      </p:sp>
      <p:sp>
        <p:nvSpPr>
          <p:cNvPr id="50182"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D0817E9-8C10-4384-8F2C-A427F9A4DC8A}" type="datetime1">
              <a:rPr lang="zh-CN" altLang="en-US" smtClean="0"/>
              <a:pPr/>
              <a:t>2018/4/11</a:t>
            </a:fld>
            <a:endParaRPr lang="en-US" altLang="zh-CN" smtClean="0"/>
          </a:p>
        </p:txBody>
      </p:sp>
      <p:sp>
        <p:nvSpPr>
          <p:cNvPr id="51203"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7619A02-9C08-46EF-BE78-972F94D6C680}" type="slidenum">
              <a:rPr lang="zh-CN" altLang="en-US" smtClean="0"/>
              <a:pPr/>
              <a:t>35</a:t>
            </a:fld>
            <a:endParaRPr lang="en-US" altLang="zh-CN" smtClean="0"/>
          </a:p>
        </p:txBody>
      </p:sp>
      <p:sp>
        <p:nvSpPr>
          <p:cNvPr id="51204"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9D1BBC53-355B-4C65-B198-64E4E986F2BF}" type="slidenum">
              <a:rPr lang="zh-CN" altLang="en-US">
                <a:latin typeface="Tahoma" pitchFamily="34" charset="0"/>
              </a:rPr>
              <a:pPr algn="r" eaLnBrk="1" hangingPunct="1">
                <a:spcBef>
                  <a:spcPct val="20000"/>
                </a:spcBef>
                <a:buFontTx/>
                <a:buChar char="•"/>
              </a:pPr>
              <a:t>35</a:t>
            </a:fld>
            <a:endParaRPr lang="en-US" altLang="zh-CN">
              <a:latin typeface="Tahoma" pitchFamily="34" charset="0"/>
            </a:endParaRPr>
          </a:p>
        </p:txBody>
      </p:sp>
      <p:sp>
        <p:nvSpPr>
          <p:cNvPr id="51205" name="Rectangle 2"/>
          <p:cNvSpPr>
            <a:spLocks noGrp="1" noRot="1" noChangeAspect="1" noChangeArrowheads="1" noTextEdit="1"/>
          </p:cNvSpPr>
          <p:nvPr>
            <p:ph type="sldImg"/>
          </p:nvPr>
        </p:nvSpPr>
        <p:spPr>
          <a:xfrm>
            <a:off x="-1333500" y="698500"/>
            <a:ext cx="9525000" cy="7143750"/>
          </a:xfrm>
        </p:spPr>
      </p:sp>
      <p:sp>
        <p:nvSpPr>
          <p:cNvPr id="51206"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7620B9E-39EE-44CA-88BC-EC31A6A860ED}" type="datetime1">
              <a:rPr lang="zh-CN" altLang="en-US" smtClean="0"/>
              <a:pPr/>
              <a:t>2018/4/11</a:t>
            </a:fld>
            <a:endParaRPr lang="en-US" altLang="zh-CN" smtClean="0"/>
          </a:p>
        </p:txBody>
      </p:sp>
      <p:sp>
        <p:nvSpPr>
          <p:cNvPr id="52227"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DDD1064-BCCC-4E6A-93EC-0F59826FCB42}" type="slidenum">
              <a:rPr lang="zh-CN" altLang="en-US" smtClean="0"/>
              <a:pPr/>
              <a:t>36</a:t>
            </a:fld>
            <a:endParaRPr lang="en-US" altLang="zh-CN" smtClean="0"/>
          </a:p>
        </p:txBody>
      </p:sp>
      <p:sp>
        <p:nvSpPr>
          <p:cNvPr id="52228"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E8DD0CD8-C672-4230-B45E-5BBBE1C69180}" type="slidenum">
              <a:rPr lang="zh-CN" altLang="en-US">
                <a:latin typeface="Tahoma" pitchFamily="34" charset="0"/>
              </a:rPr>
              <a:pPr algn="r" eaLnBrk="1" hangingPunct="1">
                <a:spcBef>
                  <a:spcPct val="20000"/>
                </a:spcBef>
                <a:buFontTx/>
                <a:buChar char="•"/>
              </a:pPr>
              <a:t>36</a:t>
            </a:fld>
            <a:endParaRPr lang="en-US" altLang="zh-CN">
              <a:latin typeface="Tahoma" pitchFamily="34" charset="0"/>
            </a:endParaRPr>
          </a:p>
        </p:txBody>
      </p:sp>
      <p:sp>
        <p:nvSpPr>
          <p:cNvPr id="52229" name="Rectangle 2050"/>
          <p:cNvSpPr>
            <a:spLocks noGrp="1" noRot="1" noChangeAspect="1" noChangeArrowheads="1" noTextEdit="1"/>
          </p:cNvSpPr>
          <p:nvPr>
            <p:ph type="sldImg"/>
          </p:nvPr>
        </p:nvSpPr>
        <p:spPr>
          <a:xfrm>
            <a:off x="-1333500" y="698500"/>
            <a:ext cx="9525000" cy="7143750"/>
          </a:xfrm>
        </p:spPr>
      </p:sp>
      <p:sp>
        <p:nvSpPr>
          <p:cNvPr id="52230" name="Rectangle 2051"/>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0C3E173-6546-4E1E-A313-2057E82091DB}" type="datetime1">
              <a:rPr lang="zh-CN" altLang="en-US" smtClean="0"/>
              <a:pPr/>
              <a:t>2018/4/11</a:t>
            </a:fld>
            <a:endParaRPr lang="en-US" altLang="zh-CN" smtClean="0"/>
          </a:p>
        </p:txBody>
      </p:sp>
      <p:sp>
        <p:nvSpPr>
          <p:cNvPr id="53251"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AD05016-705E-47DC-9D65-F88CBE4EF693}" type="slidenum">
              <a:rPr lang="zh-CN" altLang="en-US" smtClean="0"/>
              <a:pPr/>
              <a:t>37</a:t>
            </a:fld>
            <a:endParaRPr lang="en-US" altLang="zh-CN" smtClean="0"/>
          </a:p>
        </p:txBody>
      </p:sp>
      <p:sp>
        <p:nvSpPr>
          <p:cNvPr id="53252"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4BC0B87D-2869-4620-A4C6-88AF16598938}" type="slidenum">
              <a:rPr lang="zh-CN" altLang="en-US">
                <a:latin typeface="Tahoma" pitchFamily="34" charset="0"/>
              </a:rPr>
              <a:pPr algn="r" eaLnBrk="1" hangingPunct="1">
                <a:spcBef>
                  <a:spcPct val="20000"/>
                </a:spcBef>
                <a:buFontTx/>
                <a:buChar char="•"/>
              </a:pPr>
              <a:t>37</a:t>
            </a:fld>
            <a:endParaRPr lang="en-US" altLang="zh-CN">
              <a:latin typeface="Tahoma" pitchFamily="34" charset="0"/>
            </a:endParaRPr>
          </a:p>
        </p:txBody>
      </p:sp>
      <p:sp>
        <p:nvSpPr>
          <p:cNvPr id="53253" name="Rectangle 2"/>
          <p:cNvSpPr>
            <a:spLocks noGrp="1" noRot="1" noChangeAspect="1" noChangeArrowheads="1" noTextEdit="1"/>
          </p:cNvSpPr>
          <p:nvPr>
            <p:ph type="sldImg"/>
          </p:nvPr>
        </p:nvSpPr>
        <p:spPr>
          <a:xfrm>
            <a:off x="-1333500" y="698500"/>
            <a:ext cx="9525000" cy="7143750"/>
          </a:xfrm>
        </p:spPr>
      </p:sp>
      <p:sp>
        <p:nvSpPr>
          <p:cNvPr id="53254"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1A2B0F2-0895-4A4F-8AA6-AC01261F3413}" type="datetime1">
              <a:rPr lang="zh-CN" altLang="en-US" smtClean="0"/>
              <a:pPr/>
              <a:t>2018/4/11</a:t>
            </a:fld>
            <a:endParaRPr lang="en-US" altLang="zh-CN" smtClean="0"/>
          </a:p>
        </p:txBody>
      </p:sp>
      <p:sp>
        <p:nvSpPr>
          <p:cNvPr id="54275"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4792EDA-158A-4692-AA3C-8A4C9289E143}" type="slidenum">
              <a:rPr lang="zh-CN" altLang="en-US" smtClean="0"/>
              <a:pPr/>
              <a:t>38</a:t>
            </a:fld>
            <a:endParaRPr lang="en-US" altLang="zh-CN" smtClean="0"/>
          </a:p>
        </p:txBody>
      </p:sp>
      <p:sp>
        <p:nvSpPr>
          <p:cNvPr id="54276"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5F0F169D-D857-43B6-89B3-B5B2DDD74C89}" type="slidenum">
              <a:rPr lang="zh-CN" altLang="en-US">
                <a:latin typeface="Tahoma" pitchFamily="34" charset="0"/>
              </a:rPr>
              <a:pPr algn="r" eaLnBrk="1" hangingPunct="1">
                <a:spcBef>
                  <a:spcPct val="20000"/>
                </a:spcBef>
                <a:buFontTx/>
                <a:buChar char="•"/>
              </a:pPr>
              <a:t>38</a:t>
            </a:fld>
            <a:endParaRPr lang="en-US" altLang="zh-CN">
              <a:latin typeface="Tahoma" pitchFamily="34" charset="0"/>
            </a:endParaRPr>
          </a:p>
        </p:txBody>
      </p:sp>
      <p:sp>
        <p:nvSpPr>
          <p:cNvPr id="54277" name="Rectangle 2"/>
          <p:cNvSpPr>
            <a:spLocks noGrp="1" noRot="1" noChangeAspect="1" noChangeArrowheads="1" noTextEdit="1"/>
          </p:cNvSpPr>
          <p:nvPr>
            <p:ph type="sldImg"/>
          </p:nvPr>
        </p:nvSpPr>
        <p:spPr>
          <a:xfrm>
            <a:off x="-1333500" y="698500"/>
            <a:ext cx="9525000" cy="7143750"/>
          </a:xfrm>
        </p:spPr>
      </p:sp>
      <p:sp>
        <p:nvSpPr>
          <p:cNvPr id="54278"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2D96225-CBB3-48B3-8D09-7C1657EB99CC}" type="datetime1">
              <a:rPr lang="zh-CN" altLang="en-US" smtClean="0"/>
              <a:pPr/>
              <a:t>2018/4/11</a:t>
            </a:fld>
            <a:endParaRPr lang="en-US" altLang="zh-CN" smtClean="0"/>
          </a:p>
        </p:txBody>
      </p:sp>
      <p:sp>
        <p:nvSpPr>
          <p:cNvPr id="55299"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DCBDDB0-EF80-4D53-BD6D-EE97E906B14E}" type="slidenum">
              <a:rPr lang="zh-CN" altLang="en-US" smtClean="0"/>
              <a:pPr/>
              <a:t>39</a:t>
            </a:fld>
            <a:endParaRPr lang="en-US" altLang="zh-CN" smtClean="0"/>
          </a:p>
        </p:txBody>
      </p:sp>
      <p:sp>
        <p:nvSpPr>
          <p:cNvPr id="55300"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3DD9860E-52E0-4AEC-BF4D-758598986D9F}" type="slidenum">
              <a:rPr lang="zh-CN" altLang="en-US">
                <a:latin typeface="Tahoma" pitchFamily="34" charset="0"/>
              </a:rPr>
              <a:pPr algn="r" eaLnBrk="1" hangingPunct="1">
                <a:spcBef>
                  <a:spcPct val="20000"/>
                </a:spcBef>
                <a:buFontTx/>
                <a:buChar char="•"/>
              </a:pPr>
              <a:t>39</a:t>
            </a:fld>
            <a:endParaRPr lang="en-US" altLang="zh-CN">
              <a:latin typeface="Tahoma" pitchFamily="34" charset="0"/>
            </a:endParaRPr>
          </a:p>
        </p:txBody>
      </p:sp>
      <p:sp>
        <p:nvSpPr>
          <p:cNvPr id="55301" name="Rectangle 3074"/>
          <p:cNvSpPr>
            <a:spLocks noGrp="1" noRot="1" noChangeAspect="1" noChangeArrowheads="1" noTextEdit="1"/>
          </p:cNvSpPr>
          <p:nvPr>
            <p:ph type="sldImg"/>
          </p:nvPr>
        </p:nvSpPr>
        <p:spPr>
          <a:xfrm>
            <a:off x="-1333500" y="698500"/>
            <a:ext cx="9525000" cy="7143750"/>
          </a:xfrm>
        </p:spPr>
      </p:sp>
      <p:sp>
        <p:nvSpPr>
          <p:cNvPr id="55302" name="Rectangle 3075"/>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6100CFD-05D4-4E20-9E8D-54E635A90F46}" type="datetime1">
              <a:rPr lang="zh-CN" altLang="en-US" smtClean="0"/>
              <a:pPr/>
              <a:t>2018/4/11</a:t>
            </a:fld>
            <a:endParaRPr lang="en-US" altLang="zh-CN" smtClean="0"/>
          </a:p>
        </p:txBody>
      </p:sp>
      <p:sp>
        <p:nvSpPr>
          <p:cNvPr id="56323"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DB1752B7-62D8-4835-923E-174EA7E9AF70}" type="slidenum">
              <a:rPr lang="zh-CN" altLang="en-US" smtClean="0"/>
              <a:pPr/>
              <a:t>40</a:t>
            </a:fld>
            <a:endParaRPr lang="en-US" altLang="zh-CN" smtClean="0"/>
          </a:p>
        </p:txBody>
      </p:sp>
      <p:sp>
        <p:nvSpPr>
          <p:cNvPr id="56324"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3A2A71D4-9307-48FE-BE38-A91F826AC5B9}" type="slidenum">
              <a:rPr lang="zh-CN" altLang="en-US">
                <a:latin typeface="Tahoma" pitchFamily="34" charset="0"/>
              </a:rPr>
              <a:pPr algn="r" eaLnBrk="1" hangingPunct="1">
                <a:spcBef>
                  <a:spcPct val="20000"/>
                </a:spcBef>
                <a:buFontTx/>
                <a:buChar char="•"/>
              </a:pPr>
              <a:t>40</a:t>
            </a:fld>
            <a:endParaRPr lang="en-US" altLang="zh-CN">
              <a:latin typeface="Tahoma" pitchFamily="34" charset="0"/>
            </a:endParaRPr>
          </a:p>
        </p:txBody>
      </p:sp>
      <p:sp>
        <p:nvSpPr>
          <p:cNvPr id="56325" name="Rectangle 2"/>
          <p:cNvSpPr>
            <a:spLocks noGrp="1" noRot="1" noChangeAspect="1" noChangeArrowheads="1" noTextEdit="1"/>
          </p:cNvSpPr>
          <p:nvPr>
            <p:ph type="sldImg"/>
          </p:nvPr>
        </p:nvSpPr>
        <p:spPr>
          <a:xfrm>
            <a:off x="-1333500" y="698500"/>
            <a:ext cx="9525000" cy="7143750"/>
          </a:xfrm>
        </p:spPr>
      </p:sp>
      <p:sp>
        <p:nvSpPr>
          <p:cNvPr id="56326"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27B9389-59EB-4E5E-A7B0-8ABC4B0D528D}" type="datetime1">
              <a:rPr lang="zh-CN" altLang="en-US" smtClean="0"/>
              <a:pPr/>
              <a:t>2018/4/11</a:t>
            </a:fld>
            <a:endParaRPr lang="en-US" altLang="zh-CN" smtClean="0"/>
          </a:p>
        </p:txBody>
      </p:sp>
      <p:sp>
        <p:nvSpPr>
          <p:cNvPr id="57347"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DFA1026-C2B2-44FD-B651-1C763F49C1E1}" type="slidenum">
              <a:rPr lang="zh-CN" altLang="en-US" smtClean="0"/>
              <a:pPr/>
              <a:t>41</a:t>
            </a:fld>
            <a:endParaRPr lang="en-US" altLang="zh-CN" smtClean="0"/>
          </a:p>
        </p:txBody>
      </p:sp>
      <p:sp>
        <p:nvSpPr>
          <p:cNvPr id="57348"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F199C72A-CA8B-4DC9-B587-F9A80AA1D18E}" type="slidenum">
              <a:rPr lang="zh-CN" altLang="en-US">
                <a:latin typeface="Tahoma" pitchFamily="34" charset="0"/>
              </a:rPr>
              <a:pPr algn="r" eaLnBrk="1" hangingPunct="1">
                <a:spcBef>
                  <a:spcPct val="20000"/>
                </a:spcBef>
                <a:buFontTx/>
                <a:buChar char="•"/>
              </a:pPr>
              <a:t>41</a:t>
            </a:fld>
            <a:endParaRPr lang="en-US" altLang="zh-CN">
              <a:latin typeface="Tahoma" pitchFamily="34" charset="0"/>
            </a:endParaRPr>
          </a:p>
        </p:txBody>
      </p:sp>
      <p:sp>
        <p:nvSpPr>
          <p:cNvPr id="57349" name="Rectangle 2"/>
          <p:cNvSpPr>
            <a:spLocks noGrp="1" noRot="1" noChangeAspect="1" noChangeArrowheads="1" noTextEdit="1"/>
          </p:cNvSpPr>
          <p:nvPr>
            <p:ph type="sldImg"/>
          </p:nvPr>
        </p:nvSpPr>
        <p:spPr>
          <a:xfrm>
            <a:off x="-1333500" y="698500"/>
            <a:ext cx="9525000" cy="7143750"/>
          </a:xfrm>
        </p:spPr>
      </p:sp>
      <p:sp>
        <p:nvSpPr>
          <p:cNvPr id="57350"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2"/>
          <p:cNvSpPr>
            <a:spLocks noGrp="1" noChangeArrowheads="1"/>
          </p:cNvSpPr>
          <p:nvPr>
            <p:ph type="dt" sz="quarter" idx="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5C71540-9565-4C16-8FAE-314A249943D3}" type="datetime1">
              <a:rPr lang="zh-CN" altLang="en-US" smtClean="0"/>
              <a:pPr/>
              <a:t>2018/4/11</a:t>
            </a:fld>
            <a:endParaRPr lang="en-US" altLang="zh-CN" smtClean="0"/>
          </a:p>
        </p:txBody>
      </p:sp>
      <p:sp>
        <p:nvSpPr>
          <p:cNvPr id="58371" name="灯片编号占位符 6"/>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91729AD-0B27-4A2A-9C58-CF4519A4FCA1}" type="slidenum">
              <a:rPr lang="zh-CN" altLang="en-US" smtClean="0"/>
              <a:pPr/>
              <a:t>42</a:t>
            </a:fld>
            <a:endParaRPr lang="en-US" altLang="zh-CN" smtClean="0"/>
          </a:p>
        </p:txBody>
      </p:sp>
      <p:sp>
        <p:nvSpPr>
          <p:cNvPr id="58372" name="Rectangle 13"/>
          <p:cNvSpPr txBox="1">
            <a:spLocks noGrp="1" noChangeArrowheads="1"/>
          </p:cNvSpPr>
          <p:nvPr/>
        </p:nvSpPr>
        <p:spPr bwMode="auto">
          <a:xfrm>
            <a:off x="3881438" y="8699500"/>
            <a:ext cx="297656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4594" tIns="47306" rIns="94594" bIns="47306" anchor="b"/>
          <a:lstStyle>
            <a:lvl1pPr defTabSz="949325">
              <a:defRPr>
                <a:solidFill>
                  <a:schemeClr val="tx1"/>
                </a:solidFill>
                <a:latin typeface="Arial" pitchFamily="34" charset="0"/>
                <a:ea typeface="宋体" pitchFamily="2" charset="-122"/>
              </a:defRPr>
            </a:lvl1pPr>
            <a:lvl2pPr marL="742950" indent="-285750" defTabSz="949325">
              <a:defRPr>
                <a:solidFill>
                  <a:schemeClr val="tx1"/>
                </a:solidFill>
                <a:latin typeface="Arial" pitchFamily="34" charset="0"/>
                <a:ea typeface="宋体" pitchFamily="2" charset="-122"/>
              </a:defRPr>
            </a:lvl2pPr>
            <a:lvl3pPr marL="1143000" indent="-228600" defTabSz="949325">
              <a:defRPr>
                <a:solidFill>
                  <a:schemeClr val="tx1"/>
                </a:solidFill>
                <a:latin typeface="Arial" pitchFamily="34" charset="0"/>
                <a:ea typeface="宋体" pitchFamily="2" charset="-122"/>
              </a:defRPr>
            </a:lvl3pPr>
            <a:lvl4pPr marL="1600200" indent="-228600" defTabSz="949325">
              <a:defRPr>
                <a:solidFill>
                  <a:schemeClr val="tx1"/>
                </a:solidFill>
                <a:latin typeface="Arial" pitchFamily="34" charset="0"/>
                <a:ea typeface="宋体" pitchFamily="2" charset="-122"/>
              </a:defRPr>
            </a:lvl4pPr>
            <a:lvl5pPr marL="2057400" indent="-228600" defTabSz="949325">
              <a:defRPr>
                <a:solidFill>
                  <a:schemeClr val="tx1"/>
                </a:solidFill>
                <a:latin typeface="Arial" pitchFamily="34" charset="0"/>
                <a:ea typeface="宋体" pitchFamily="2" charset="-122"/>
              </a:defRPr>
            </a:lvl5pPr>
            <a:lvl6pPr marL="2514600" indent="-228600" defTabSz="949325"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49325"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49325"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49325"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20000"/>
              </a:spcBef>
              <a:buFontTx/>
              <a:buChar char="•"/>
            </a:pPr>
            <a:fld id="{AC33618E-CB0D-44E1-94C6-31CBBB617462}" type="slidenum">
              <a:rPr lang="zh-CN" altLang="en-US">
                <a:latin typeface="Tahoma" pitchFamily="34" charset="0"/>
              </a:rPr>
              <a:pPr algn="r" eaLnBrk="1" hangingPunct="1">
                <a:spcBef>
                  <a:spcPct val="20000"/>
                </a:spcBef>
                <a:buFontTx/>
                <a:buChar char="•"/>
              </a:pPr>
              <a:t>42</a:t>
            </a:fld>
            <a:endParaRPr lang="en-US" altLang="zh-CN">
              <a:latin typeface="Tahoma" pitchFamily="34" charset="0"/>
            </a:endParaRPr>
          </a:p>
        </p:txBody>
      </p:sp>
      <p:sp>
        <p:nvSpPr>
          <p:cNvPr id="58373" name="Rectangle 2"/>
          <p:cNvSpPr>
            <a:spLocks noGrp="1" noRot="1" noChangeAspect="1" noChangeArrowheads="1" noTextEdit="1"/>
          </p:cNvSpPr>
          <p:nvPr>
            <p:ph type="sldImg"/>
          </p:nvPr>
        </p:nvSpPr>
        <p:spPr>
          <a:xfrm>
            <a:off x="-1333500" y="698500"/>
            <a:ext cx="9525000" cy="7143750"/>
          </a:xfrm>
        </p:spPr>
      </p:sp>
      <p:sp>
        <p:nvSpPr>
          <p:cNvPr id="58374" name="Rectangle 3"/>
          <p:cNvSpPr>
            <a:spLocks noGrp="1" noChangeArrowheads="1"/>
          </p:cNvSpPr>
          <p:nvPr>
            <p:ph type="body" idx="1"/>
          </p:nvPr>
        </p:nvSpPr>
        <p:spPr bwMode="auto">
          <a:xfrm>
            <a:off x="904875" y="7937500"/>
            <a:ext cx="5048250" cy="508000"/>
          </a:xfrm>
          <a:prstGeom prst="rect">
            <a:avLst/>
          </a:prstGeom>
          <a:solidFill>
            <a:srgbClr val="FFFFFF"/>
          </a:solidFill>
          <a:ln>
            <a:solidFill>
              <a:srgbClr val="000000"/>
            </a:solidFill>
            <a:miter lim="800000"/>
            <a:headEnd/>
            <a:tailEnd/>
          </a:ln>
        </p:spPr>
        <p:txBody>
          <a:bodyPr lIns="94631" tIns="47324" rIns="94631" bIns="47324"/>
          <a:lstStyle/>
          <a:p>
            <a:pPr defTabSz="914400" eaLnBrk="1" hangingPunct="1"/>
            <a:endParaRPr lang="zh-CN" altLang="en-US" smtClean="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日期占位符 3"/>
          <p:cNvSpPr>
            <a:spLocks noGrp="1" noChangeArrowheads="1"/>
          </p:cNvSpPr>
          <p:nvPr>
            <p:ph type="dt" sz="half" idx="10"/>
          </p:nvPr>
        </p:nvSpPr>
        <p:spPr>
          <a:ln/>
        </p:spPr>
        <p:txBody>
          <a:bodyPr/>
          <a:lstStyle>
            <a:lvl1pPr>
              <a:defRPr/>
            </a:lvl1pPr>
          </a:lstStyle>
          <a:p>
            <a:pPr>
              <a:defRPr/>
            </a:pPr>
            <a:fld id="{B2B1ECBE-0ED4-4102-9390-4A9ACDBFD854}" type="datetime1">
              <a:rPr lang="en-US" altLang="en-US"/>
              <a:pPr>
                <a:defRPr/>
              </a:pPr>
              <a:t>4/11/2018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2B7F3B-29F1-4A5B-934B-3A6979DE2505}"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4453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noChangeArrowheads="1"/>
          </p:cNvSpPr>
          <p:nvPr>
            <p:ph type="dt" sz="half" idx="10"/>
          </p:nvPr>
        </p:nvSpPr>
        <p:spPr>
          <a:ln/>
        </p:spPr>
        <p:txBody>
          <a:bodyPr/>
          <a:lstStyle>
            <a:lvl1pPr>
              <a:defRPr/>
            </a:lvl1pPr>
          </a:lstStyle>
          <a:p>
            <a:pPr>
              <a:defRPr/>
            </a:pPr>
            <a:fld id="{3037971E-52BA-49C0-B56E-C24CA13A40DF}" type="datetime1">
              <a:rPr lang="en-US" altLang="en-US"/>
              <a:pPr>
                <a:defRPr/>
              </a:pPr>
              <a:t>4/11/2018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8449764-5E38-4598-B2EA-3E16F9D0A6DF}"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82477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noChangeArrowheads="1"/>
          </p:cNvSpPr>
          <p:nvPr>
            <p:ph type="dt" sz="half" idx="10"/>
          </p:nvPr>
        </p:nvSpPr>
        <p:spPr>
          <a:ln/>
        </p:spPr>
        <p:txBody>
          <a:bodyPr/>
          <a:lstStyle>
            <a:lvl1pPr>
              <a:defRPr/>
            </a:lvl1pPr>
          </a:lstStyle>
          <a:p>
            <a:pPr>
              <a:defRPr/>
            </a:pPr>
            <a:fld id="{05EB9E1A-CA77-418B-AF9E-DC5A161A5140}" type="datetime1">
              <a:rPr lang="en-US" altLang="en-US"/>
              <a:pPr>
                <a:defRPr/>
              </a:pPr>
              <a:t>4/11/2018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114DAC0-8ACD-469C-B6A2-C509A6FB7169}"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4230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日期占位符 3"/>
          <p:cNvSpPr>
            <a:spLocks noGrp="1" noChangeArrowheads="1"/>
          </p:cNvSpPr>
          <p:nvPr>
            <p:ph type="dt" sz="half" idx="10"/>
          </p:nvPr>
        </p:nvSpPr>
        <p:spPr>
          <a:ln/>
        </p:spPr>
        <p:txBody>
          <a:bodyPr/>
          <a:lstStyle>
            <a:lvl1pPr>
              <a:defRPr/>
            </a:lvl1pPr>
          </a:lstStyle>
          <a:p>
            <a:pPr>
              <a:defRPr/>
            </a:pPr>
            <a:fld id="{FFE164E3-45A5-46EA-9B37-3559ED8D1CBB}" type="datetime1">
              <a:rPr lang="en-US" altLang="en-US"/>
              <a:pPr>
                <a:defRPr/>
              </a:pPr>
              <a:t>4/11/2018</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47D883E-3320-4BA4-8F15-AB33E3433C8D}"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1190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noChangeArrowheads="1"/>
          </p:cNvSpPr>
          <p:nvPr>
            <p:ph type="dt" sz="half" idx="10"/>
          </p:nvPr>
        </p:nvSpPr>
        <p:spPr>
          <a:ln/>
        </p:spPr>
        <p:txBody>
          <a:bodyPr/>
          <a:lstStyle>
            <a:lvl1pPr>
              <a:defRPr/>
            </a:lvl1pPr>
          </a:lstStyle>
          <a:p>
            <a:pPr>
              <a:defRPr/>
            </a:pPr>
            <a:fld id="{BE8889F8-F689-4344-9A6E-3EE50C5CE875}" type="datetime1">
              <a:rPr lang="en-US" altLang="en-US"/>
              <a:pPr>
                <a:defRPr/>
              </a:pPr>
              <a:t>4/11/2018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910287-B7BB-4BA1-A448-500620323120}"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3210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日期占位符 3"/>
          <p:cNvSpPr>
            <a:spLocks noGrp="1" noChangeArrowheads="1"/>
          </p:cNvSpPr>
          <p:nvPr>
            <p:ph type="dt" sz="half" idx="10"/>
          </p:nvPr>
        </p:nvSpPr>
        <p:spPr>
          <a:ln/>
        </p:spPr>
        <p:txBody>
          <a:bodyPr/>
          <a:lstStyle>
            <a:lvl1pPr>
              <a:defRPr/>
            </a:lvl1pPr>
          </a:lstStyle>
          <a:p>
            <a:pPr>
              <a:defRPr/>
            </a:pPr>
            <a:fld id="{9560281F-29A2-4C32-B341-0CB6341D02EA}" type="datetime1">
              <a:rPr lang="en-US" altLang="en-US"/>
              <a:pPr>
                <a:defRPr/>
              </a:pPr>
              <a:t>4/11/2018</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FA38668-3517-4156-B82D-D7C8F1014197}"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0092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日期占位符 3"/>
          <p:cNvSpPr>
            <a:spLocks noGrp="1" noChangeArrowheads="1"/>
          </p:cNvSpPr>
          <p:nvPr>
            <p:ph type="dt" sz="half" idx="10"/>
          </p:nvPr>
        </p:nvSpPr>
        <p:spPr>
          <a:ln/>
        </p:spPr>
        <p:txBody>
          <a:bodyPr/>
          <a:lstStyle>
            <a:lvl1pPr>
              <a:defRPr/>
            </a:lvl1pPr>
          </a:lstStyle>
          <a:p>
            <a:pPr>
              <a:defRPr/>
            </a:pPr>
            <a:fld id="{14D0DDF4-8046-4786-B38E-CEA4F0155552}" type="datetime1">
              <a:rPr lang="en-US" altLang="en-US"/>
              <a:pPr>
                <a:defRPr/>
              </a:pPr>
              <a:t>4/11/2018</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1FDB4C4-4BE7-4989-8485-8824F9F685EA}"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69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日期占位符 3"/>
          <p:cNvSpPr>
            <a:spLocks noGrp="1" noChangeArrowheads="1"/>
          </p:cNvSpPr>
          <p:nvPr>
            <p:ph type="dt" sz="half" idx="10"/>
          </p:nvPr>
        </p:nvSpPr>
        <p:spPr>
          <a:ln/>
        </p:spPr>
        <p:txBody>
          <a:bodyPr/>
          <a:lstStyle>
            <a:lvl1pPr>
              <a:defRPr/>
            </a:lvl1pPr>
          </a:lstStyle>
          <a:p>
            <a:pPr>
              <a:defRPr/>
            </a:pPr>
            <a:fld id="{3D9B6565-D746-44FC-BF0E-9B6C706C15DE}" type="datetime1">
              <a:rPr lang="en-US" altLang="en-US"/>
              <a:pPr>
                <a:defRPr/>
              </a:pPr>
              <a:t>4/11/2018</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4AF6B29C-394F-4C0E-A0F2-8766B68BC53C}"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048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日期占位符 3"/>
          <p:cNvSpPr>
            <a:spLocks noGrp="1" noChangeArrowheads="1"/>
          </p:cNvSpPr>
          <p:nvPr>
            <p:ph type="dt" sz="half" idx="10"/>
          </p:nvPr>
        </p:nvSpPr>
        <p:spPr>
          <a:ln/>
        </p:spPr>
        <p:txBody>
          <a:bodyPr/>
          <a:lstStyle>
            <a:lvl1pPr>
              <a:defRPr/>
            </a:lvl1pPr>
          </a:lstStyle>
          <a:p>
            <a:pPr>
              <a:defRPr/>
            </a:pPr>
            <a:fld id="{F9C155E3-4BAC-4A07-90DC-5D9BB8F1CD74}" type="datetime1">
              <a:rPr lang="en-US" altLang="en-US"/>
              <a:pPr>
                <a:defRPr/>
              </a:pPr>
              <a:t>4/11/2018</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73D7B0B-A852-4733-B966-24BA6BC87646}"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103817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B7ADB2F-2396-43B2-BFA3-BA640ACC4FE2}" type="datetime1">
              <a:rPr lang="en-US" altLang="en-US"/>
              <a:pPr>
                <a:defRPr/>
              </a:pPr>
              <a:t>4/11/2018</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7DD9BB6-A0F1-45CB-AB63-164F03D0F4D1}"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6628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日期占位符 3"/>
          <p:cNvSpPr>
            <a:spLocks noGrp="1" noChangeArrowheads="1"/>
          </p:cNvSpPr>
          <p:nvPr>
            <p:ph type="dt" sz="half" idx="10"/>
          </p:nvPr>
        </p:nvSpPr>
        <p:spPr>
          <a:ln/>
        </p:spPr>
        <p:txBody>
          <a:bodyPr/>
          <a:lstStyle>
            <a:lvl1pPr>
              <a:defRPr/>
            </a:lvl1pPr>
          </a:lstStyle>
          <a:p>
            <a:pPr>
              <a:defRPr/>
            </a:pPr>
            <a:fld id="{9A14E7CA-28AC-4B11-BECB-1E2600701B6C}" type="datetime1">
              <a:rPr lang="en-US" altLang="en-US"/>
              <a:pPr>
                <a:defRPr/>
              </a:pPr>
              <a:t>4/11/2018</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89F283A-A17C-44E1-9535-9A411C76EA7A}"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9110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Calibri" panose="020F0502020204030204" pitchFamily="34" charset="0"/>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日期占位符 3"/>
          <p:cNvSpPr>
            <a:spLocks noGrp="1" noChangeArrowheads="1"/>
          </p:cNvSpPr>
          <p:nvPr>
            <p:ph type="dt" sz="half" idx="10"/>
          </p:nvPr>
        </p:nvSpPr>
        <p:spPr>
          <a:ln/>
        </p:spPr>
        <p:txBody>
          <a:bodyPr/>
          <a:lstStyle>
            <a:lvl1pPr>
              <a:defRPr/>
            </a:lvl1pPr>
          </a:lstStyle>
          <a:p>
            <a:pPr>
              <a:defRPr/>
            </a:pPr>
            <a:fld id="{95B1ABED-4AB2-4659-8784-2725524E69DA}" type="datetime1">
              <a:rPr lang="en-US" altLang="en-US"/>
              <a:pPr>
                <a:defRPr/>
              </a:pPr>
              <a:t>4/11/2018</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BBAB7D1-81C5-49CB-B9A3-3D2B720DCBE5}" type="slidenum">
              <a:rPr lang="en-US"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492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sym typeface="Calibri" pitchFamily="34" charset="0"/>
              </a:rPr>
              <a:t>单击此处编辑母版文本样式</a:t>
            </a:r>
          </a:p>
          <a:p>
            <a:pPr lvl="1"/>
            <a:r>
              <a:rPr lang="zh-CN" altLang="en-US" smtClean="0">
                <a:sym typeface="Calibri" pitchFamily="34" charset="0"/>
              </a:rPr>
              <a:t>第二级</a:t>
            </a:r>
          </a:p>
          <a:p>
            <a:pPr lvl="2"/>
            <a:r>
              <a:rPr lang="zh-CN" altLang="en-US" smtClean="0">
                <a:sym typeface="Calibri" pitchFamily="34" charset="0"/>
              </a:rPr>
              <a:t>第三级</a:t>
            </a:r>
          </a:p>
          <a:p>
            <a:pPr lvl="3"/>
            <a:r>
              <a:rPr lang="zh-CN" altLang="en-US" smtClean="0">
                <a:sym typeface="Calibri" pitchFamily="34" charset="0"/>
              </a:rPr>
              <a:t>第四级</a:t>
            </a:r>
          </a:p>
          <a:p>
            <a:pPr lvl="4"/>
            <a:r>
              <a:rPr lang="zh-CN" altLang="en-US"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D61F59FF-8424-4AC3-A770-F8D44E898388}" type="datetime1">
              <a:rPr lang="en-US" altLang="en-US"/>
              <a:pPr>
                <a:defRPr/>
              </a:pPr>
              <a:t>4/11/2018</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4A10600-90A5-45CE-AD3C-44A23E4198E6}" type="slidenum">
              <a:rPr lang="en-US"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hyperlink" Target="mailto:ysduan@whu.edu.cn"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6156325" y="-6350"/>
            <a:ext cx="2914650" cy="979488"/>
            <a:chOff x="0" y="0"/>
            <a:chExt cx="3115" cy="976"/>
          </a:xfrm>
        </p:grpSpPr>
        <p:pic>
          <p:nvPicPr>
            <p:cNvPr id="205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17" cy="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10"/>
            <p:cNvSpPr>
              <a:spLocks noChangeArrowheads="1"/>
            </p:cNvSpPr>
            <p:nvPr/>
          </p:nvSpPr>
          <p:spPr bwMode="auto">
            <a:xfrm>
              <a:off x="1073" y="123"/>
              <a:ext cx="2043"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zh-CN" altLang="en-US" b="1" i="1">
                  <a:solidFill>
                    <a:srgbClr val="006600"/>
                  </a:solidFill>
                  <a:latin typeface="Arial" pitchFamily="34" charset="0"/>
                  <a:ea typeface="草檀斋毛泽东字体" pitchFamily="2" charset="-122"/>
                </a:rPr>
                <a:t>武汉大学</a:t>
              </a:r>
              <a:endParaRPr lang="zh-CN" altLang="en-US" sz="1800">
                <a:latin typeface="Arial" pitchFamily="34" charset="0"/>
              </a:endParaRPr>
            </a:p>
          </p:txBody>
        </p:sp>
      </p:grpSp>
      <p:sp>
        <p:nvSpPr>
          <p:cNvPr id="3077" name="Rectangle 3"/>
          <p:cNvSpPr>
            <a:spLocks noGrp="1" noChangeArrowheads="1"/>
          </p:cNvSpPr>
          <p:nvPr>
            <p:ph type="ctrTitle" idx="4294967295"/>
          </p:nvPr>
        </p:nvSpPr>
        <p:spPr>
          <a:xfrm>
            <a:off x="228600" y="1447800"/>
            <a:ext cx="3335338" cy="2263775"/>
          </a:xfrm>
          <a:ln w="12700">
            <a:solidFill>
              <a:srgbClr val="FF0000"/>
            </a:solidFill>
            <a:miter lim="800000"/>
            <a:headEnd/>
            <a:tailEnd/>
          </a:ln>
        </p:spPr>
        <p:txBody>
          <a:bodyPr/>
          <a:lstStyle/>
          <a:p>
            <a:pPr marL="0" indent="0" eaLnBrk="1" fontAlgn="ctr" hangingPunct="1">
              <a:lnSpc>
                <a:spcPct val="110000"/>
              </a:lnSpc>
            </a:pPr>
            <a:r>
              <a:rPr lang="en-US" altLang="en-US" smtClean="0"/>
              <a:t> C++面向对象程序设计</a:t>
            </a:r>
          </a:p>
        </p:txBody>
      </p:sp>
      <p:sp>
        <p:nvSpPr>
          <p:cNvPr id="3078" name="Rectangle 7"/>
          <p:cNvSpPr>
            <a:spLocks noChangeArrowheads="1"/>
          </p:cNvSpPr>
          <p:nvPr/>
        </p:nvSpPr>
        <p:spPr bwMode="auto">
          <a:xfrm>
            <a:off x="228600" y="4038600"/>
            <a:ext cx="36814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40000"/>
              </a:lnSpc>
              <a:spcBef>
                <a:spcPct val="0"/>
              </a:spcBef>
              <a:buFontTx/>
              <a:buNone/>
            </a:pPr>
            <a:r>
              <a:rPr lang="zh-CN" altLang="en-US" sz="1800">
                <a:solidFill>
                  <a:schemeClr val="accent2"/>
                </a:solidFill>
                <a:sym typeface="宋体" pitchFamily="2" charset="-122"/>
              </a:rPr>
              <a:t>段延松  </a:t>
            </a:r>
            <a:r>
              <a:rPr lang="en-US" altLang="en-US" sz="1800">
                <a:solidFill>
                  <a:schemeClr val="accent2"/>
                </a:solidFill>
                <a:hlinkClick r:id="rId4"/>
              </a:rPr>
              <a:t>ysduan@whu.edu.cn</a:t>
            </a:r>
          </a:p>
          <a:p>
            <a:pPr eaLnBrk="1" hangingPunct="1">
              <a:lnSpc>
                <a:spcPct val="140000"/>
              </a:lnSpc>
              <a:spcBef>
                <a:spcPct val="0"/>
              </a:spcBef>
              <a:buFontTx/>
              <a:buNone/>
            </a:pPr>
            <a:r>
              <a:rPr lang="en-US" altLang="en-US" sz="1800">
                <a:solidFill>
                  <a:schemeClr val="accent2"/>
                </a:solidFill>
              </a:rPr>
              <a:t>QQ:77032082</a:t>
            </a:r>
          </a:p>
          <a:p>
            <a:pPr eaLnBrk="1" hangingPunct="1">
              <a:lnSpc>
                <a:spcPct val="140000"/>
              </a:lnSpc>
              <a:spcBef>
                <a:spcPct val="0"/>
              </a:spcBef>
              <a:buFontTx/>
              <a:buNone/>
            </a:pPr>
            <a:r>
              <a:rPr lang="en-US" altLang="en-US" sz="1800">
                <a:solidFill>
                  <a:schemeClr val="accent2"/>
                </a:solidFill>
              </a:rPr>
              <a:t>13297984053</a:t>
            </a:r>
          </a:p>
          <a:p>
            <a:pPr eaLnBrk="1" hangingPunct="1">
              <a:lnSpc>
                <a:spcPct val="140000"/>
              </a:lnSpc>
              <a:spcBef>
                <a:spcPct val="0"/>
              </a:spcBef>
              <a:buFontTx/>
              <a:buNone/>
            </a:pPr>
            <a:endParaRPr lang="en-US" altLang="en-US" sz="1800">
              <a:solidFill>
                <a:schemeClr val="accent2"/>
              </a:solidFill>
            </a:endParaRPr>
          </a:p>
        </p:txBody>
      </p:sp>
      <p:pic>
        <p:nvPicPr>
          <p:cNvPr id="307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2413" y="990600"/>
            <a:ext cx="4927600"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3077"/>
                                        </p:tgtEl>
                                        <p:attrNameLst>
                                          <p:attrName>style.visibility</p:attrName>
                                        </p:attrNameLst>
                                      </p:cBhvr>
                                      <p:to>
                                        <p:strVal val="visible"/>
                                      </p:to>
                                    </p:set>
                                    <p:animEffect>
                                      <p:cBhvr>
                                        <p:cTn id="7" dur="500"/>
                                        <p:tgtEl>
                                          <p:spTgt spid="3077"/>
                                        </p:tgtEl>
                                      </p:cBhvr>
                                    </p:animEffect>
                                  </p:childTnLst>
                                </p:cTn>
                              </p:par>
                            </p:childTnLst>
                          </p:cTn>
                        </p:par>
                        <p:par>
                          <p:cTn id="8" fill="hold" nodeType="afterGroup">
                            <p:stCondLst>
                              <p:cond delay="1500"/>
                            </p:stCondLst>
                            <p:childTnLst>
                              <p:par>
                                <p:cTn id="9" presetID="19" presetClass="entr" presetSubtype="10" fill="hold" nodeType="afterEffect">
                                  <p:stCondLst>
                                    <p:cond delay="1000"/>
                                  </p:stCondLst>
                                  <p:childTnLst>
                                    <p:set>
                                      <p:cBhvr>
                                        <p:cTn id="10" dur="1" fill="hold">
                                          <p:stCondLst>
                                            <p:cond delay="0"/>
                                          </p:stCondLst>
                                        </p:cTn>
                                        <p:tgtEl>
                                          <p:spTgt spid="3079"/>
                                        </p:tgtEl>
                                        <p:attrNameLst>
                                          <p:attrName>style.visibility</p:attrName>
                                        </p:attrNameLst>
                                      </p:cBhvr>
                                      <p:to>
                                        <p:strVal val="visible"/>
                                      </p:to>
                                    </p:set>
                                    <p:anim calcmode="lin" valueType="num">
                                      <p:cBhvr>
                                        <p:cTn id="11" dur="5000" fill="hold"/>
                                        <p:tgtEl>
                                          <p:spTgt spid="3079"/>
                                        </p:tgtEl>
                                        <p:attrNameLst>
                                          <p:attrName>ppt_w</p:attrName>
                                        </p:attrNameLst>
                                      </p:cBhvr>
                                      <p:tavLst>
                                        <p:tav tm="0" fmla="#ppt_w*sin(2.5*pi*$)">
                                          <p:val>
                                            <p:fltVal val="0"/>
                                          </p:val>
                                        </p:tav>
                                        <p:tav tm="100000">
                                          <p:val>
                                            <p:fltVal val="1"/>
                                          </p:val>
                                        </p:tav>
                                      </p:tavLst>
                                    </p:anim>
                                    <p:anim calcmode="lin" valueType="num">
                                      <p:cBhvr>
                                        <p:cTn id="12" dur="5000" fill="hold"/>
                                        <p:tgtEl>
                                          <p:spTgt spid="3079"/>
                                        </p:tgtEl>
                                        <p:attrNameLst>
                                          <p:attrName>ppt_h</p:attrName>
                                        </p:attrNameLst>
                                      </p:cBhvr>
                                      <p:tavLst>
                                        <p:tav tm="0">
                                          <p:val>
                                            <p:strVal val="#ppt_h"/>
                                          </p:val>
                                        </p:tav>
                                        <p:tav tm="100000">
                                          <p:val>
                                            <p:strVal val="#ppt_h"/>
                                          </p:val>
                                        </p:tav>
                                      </p:tavLst>
                                    </p:anim>
                                  </p:childTnLst>
                                </p:cTn>
                              </p:par>
                            </p:childTnLst>
                          </p:cTn>
                        </p:par>
                        <p:par>
                          <p:cTn id="13" fill="hold" nodeType="afterGroup">
                            <p:stCondLst>
                              <p:cond delay="7500"/>
                            </p:stCondLst>
                            <p:childTnLst>
                              <p:par>
                                <p:cTn id="14" presetID="7" presetClass="entr" presetSubtype="4" fill="hold" grpId="0" nodeType="afterEffect">
                                  <p:stCondLst>
                                    <p:cond delay="1000"/>
                                  </p:stCondLst>
                                  <p:childTnLst>
                                    <p:set>
                                      <p:cBhvr>
                                        <p:cTn id="15" dur="1" fill="hold">
                                          <p:stCondLst>
                                            <p:cond delay="0"/>
                                          </p:stCondLst>
                                        </p:cTn>
                                        <p:tgtEl>
                                          <p:spTgt spid="3078"/>
                                        </p:tgtEl>
                                        <p:attrNameLst>
                                          <p:attrName>style.visibility</p:attrName>
                                        </p:attrNameLst>
                                      </p:cBhvr>
                                      <p:to>
                                        <p:strVal val="visible"/>
                                      </p:to>
                                    </p:set>
                                    <p:anim calcmode="lin" valueType="num">
                                      <p:cBhvr>
                                        <p:cTn id="16" dur="5000" fill="hold"/>
                                        <p:tgtEl>
                                          <p:spTgt spid="3078"/>
                                        </p:tgtEl>
                                        <p:attrNameLst>
                                          <p:attrName>ppt_x</p:attrName>
                                        </p:attrNameLst>
                                      </p:cBhvr>
                                      <p:tavLst>
                                        <p:tav tm="0">
                                          <p:val>
                                            <p:strVal val="#ppt_x"/>
                                          </p:val>
                                        </p:tav>
                                        <p:tav tm="100000">
                                          <p:val>
                                            <p:strVal val="#ppt_x"/>
                                          </p:val>
                                        </p:tav>
                                      </p:tavLst>
                                    </p:anim>
                                    <p:anim calcmode="lin" valueType="num">
                                      <p:cBhvr>
                                        <p:cTn id="17" dur="50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bldLvl="0" animBg="1" autoUpdateAnimBg="0"/>
      <p:bldP spid="3078"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3C896853-307C-4F2E-B3D0-887AFA3897F4}"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4818" name="Rectangle 2"/>
          <p:cNvSpPr>
            <a:spLocks noChangeArrowheads="1"/>
          </p:cNvSpPr>
          <p:nvPr/>
        </p:nvSpPr>
        <p:spPr bwMode="auto">
          <a:xfrm>
            <a:off x="457200" y="76200"/>
            <a:ext cx="708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90000"/>
              </a:lnSpc>
              <a:spcBef>
                <a:spcPct val="0"/>
              </a:spcBef>
              <a:buFontTx/>
              <a:buNone/>
            </a:pPr>
            <a:r>
              <a:rPr kumimoji="1" lang="zh-CN" altLang="en-US" sz="2800" b="1">
                <a:solidFill>
                  <a:schemeClr val="folHlink"/>
                </a:solidFill>
                <a:latin typeface="Times New Roman" pitchFamily="18" charset="0"/>
              </a:rPr>
              <a:t>例</a:t>
            </a:r>
            <a:r>
              <a:rPr kumimoji="1" lang="zh-CN" altLang="en-US" sz="4400">
                <a:latin typeface="Times New Roman" pitchFamily="18" charset="0"/>
              </a:rPr>
              <a:t>  </a:t>
            </a:r>
            <a:r>
              <a:rPr kumimoji="1" lang="zh-CN" altLang="en-US" sz="2800">
                <a:latin typeface="Times New Roman" pitchFamily="18" charset="0"/>
              </a:rPr>
              <a:t>静态成员变量和静态成员函数的使用。</a:t>
            </a:r>
            <a:endParaRPr kumimoji="1" lang="zh-CN" altLang="en-US" sz="4400">
              <a:latin typeface="Times New Roman" pitchFamily="18" charset="0"/>
            </a:endParaRPr>
          </a:p>
        </p:txBody>
      </p:sp>
      <p:sp>
        <p:nvSpPr>
          <p:cNvPr id="674819" name="Rectangle 3"/>
          <p:cNvSpPr>
            <a:spLocks noChangeArrowheads="1"/>
          </p:cNvSpPr>
          <p:nvPr/>
        </p:nvSpPr>
        <p:spPr bwMode="auto">
          <a:xfrm>
            <a:off x="457200" y="6858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r>
              <a:rPr kumimoji="1" lang="zh-CN" altLang="en-US" sz="2800">
                <a:latin typeface="Times New Roman" pitchFamily="18" charset="0"/>
              </a:rPr>
              <a:t>#</a:t>
            </a:r>
            <a:r>
              <a:rPr kumimoji="1" lang="en-US" altLang="zh-CN" sz="2800">
                <a:latin typeface="Times New Roman" pitchFamily="18" charset="0"/>
              </a:rPr>
              <a:t>include   &lt;iostream.h&gt;</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#include   &lt;string.h&gt;</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class   Person{</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public:</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      char   m_strName[20];</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      long   m_ID;</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static   int   m_nCount;</a:t>
            </a:r>
            <a:r>
              <a:rPr kumimoji="1" lang="en-US" altLang="zh-CN" sz="2800">
                <a:latin typeface="Times New Roman" pitchFamily="18" charset="0"/>
              </a:rPr>
              <a:t>			</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      // </a:t>
            </a:r>
            <a:r>
              <a:rPr kumimoji="1" lang="zh-CN" altLang="en-US" sz="2800">
                <a:latin typeface="Times New Roman" pitchFamily="18" charset="0"/>
              </a:rPr>
              <a:t>静态成员变量，表示已创建对象的数量</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public:</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      Person(char</a:t>
            </a:r>
            <a:r>
              <a:rPr kumimoji="1" lang="en-US" altLang="zh-CN" sz="2800">
                <a:latin typeface="宋体" pitchFamily="2" charset="-122"/>
              </a:rPr>
              <a:t>*</a:t>
            </a:r>
            <a:r>
              <a:rPr kumimoji="1" lang="en-US" altLang="zh-CN" sz="2800">
                <a:latin typeface="Times New Roman" pitchFamily="18" charset="0"/>
              </a:rPr>
              <a:t>, long);		// </a:t>
            </a:r>
            <a:r>
              <a:rPr kumimoji="1" lang="zh-CN" altLang="en-US" sz="2800">
                <a:latin typeface="Times New Roman" pitchFamily="18" charset="0"/>
              </a:rPr>
              <a:t>构造函数</a:t>
            </a:r>
          </a:p>
          <a:p>
            <a:pPr algn="just" eaLnBrk="1" hangingPunct="1">
              <a:lnSpc>
                <a:spcPct val="80000"/>
              </a:lnSpc>
              <a:buClr>
                <a:schemeClr val="accent2"/>
              </a:buClr>
              <a:buSzPct val="80000"/>
              <a:buFont typeface="Wingdings" pitchFamily="2" charset="2"/>
              <a:buNone/>
            </a:pPr>
            <a:r>
              <a:rPr kumimoji="1" lang="zh-CN" altLang="en-US" sz="2800">
                <a:latin typeface="Times New Roman" pitchFamily="18" charset="0"/>
              </a:rPr>
              <a:t>      </a:t>
            </a:r>
            <a:r>
              <a:rPr kumimoji="1" lang="en-US" altLang="zh-CN" sz="2800">
                <a:solidFill>
                  <a:schemeClr val="folHlink"/>
                </a:solidFill>
                <a:latin typeface="Times New Roman" pitchFamily="18" charset="0"/>
              </a:rPr>
              <a:t>static  int  GetCount();</a:t>
            </a:r>
            <a:r>
              <a:rPr kumimoji="1" lang="en-US" altLang="zh-CN" sz="2800">
                <a:latin typeface="Times New Roman" pitchFamily="18" charset="0"/>
              </a:rPr>
              <a:t>	// </a:t>
            </a:r>
            <a:r>
              <a:rPr kumimoji="1" lang="zh-CN" altLang="en-US" sz="2800">
                <a:latin typeface="Times New Roman" pitchFamily="18" charset="0"/>
              </a:rPr>
              <a:t>静态成员函数</a:t>
            </a:r>
          </a:p>
          <a:p>
            <a:pPr algn="just" eaLnBrk="1" hangingPunct="1">
              <a:lnSpc>
                <a:spcPct val="80000"/>
              </a:lnSpc>
              <a:buClr>
                <a:schemeClr val="accent2"/>
              </a:buClr>
              <a:buSzPct val="80000"/>
              <a:buFont typeface="Wingdings" pitchFamily="2" charset="2"/>
              <a:buNone/>
            </a:pPr>
            <a:r>
              <a:rPr kumimoji="1" lang="zh-CN" altLang="en-US" sz="2800">
                <a:latin typeface="Times New Roman" pitchFamily="18" charset="0"/>
              </a:rPr>
              <a:t>      </a:t>
            </a:r>
            <a:r>
              <a:rPr kumimoji="1" lang="en-US" altLang="zh-CN" sz="2800">
                <a:solidFill>
                  <a:schemeClr val="folHlink"/>
                </a:solidFill>
                <a:latin typeface="Times New Roman" pitchFamily="18" charset="0"/>
              </a:rPr>
              <a:t>static  long  GetID(Person);</a:t>
            </a:r>
            <a:r>
              <a:rPr kumimoji="1" lang="en-US" altLang="zh-CN" sz="2800">
                <a:latin typeface="Times New Roman" pitchFamily="18" charset="0"/>
              </a:rPr>
              <a:t>	</a:t>
            </a:r>
          </a:p>
          <a:p>
            <a:pPr algn="just" eaLnBrk="1" hangingPunct="1">
              <a:lnSpc>
                <a:spcPct val="80000"/>
              </a:lnSpc>
              <a:buClr>
                <a:schemeClr val="accent2"/>
              </a:buClr>
              <a:buSzPct val="80000"/>
              <a:buFont typeface="Wingdings" pitchFamily="2" charset="2"/>
              <a:buNone/>
            </a:pPr>
            <a:r>
              <a:rPr kumimoji="1" lang="en-US" altLang="zh-CN" sz="2800">
                <a:latin typeface="Times New Roman" pitchFamily="18" charset="0"/>
              </a:rPr>
              <a:t>			// </a:t>
            </a:r>
            <a:r>
              <a:rPr kumimoji="1" lang="zh-CN" altLang="en-US" sz="2800">
                <a:latin typeface="Times New Roman" pitchFamily="18" charset="0"/>
              </a:rPr>
              <a:t>对象作为静态成员函数的参数</a:t>
            </a:r>
          </a:p>
          <a:p>
            <a:pPr algn="just" eaLnBrk="1" hangingPunct="1">
              <a:lnSpc>
                <a:spcPct val="80000"/>
              </a:lnSpc>
              <a:buClr>
                <a:schemeClr val="accent2"/>
              </a:buClr>
              <a:buSzPct val="80000"/>
              <a:buFont typeface="Wingdings" pitchFamily="2" charset="2"/>
              <a:buNone/>
            </a:pPr>
            <a:r>
              <a:rPr kumimoji="1" lang="zh-CN" altLang="en-US" sz="2800">
                <a:latin typeface="Times New Roman" pitchFamily="18" charset="0"/>
              </a:rPr>
              <a:t>};</a:t>
            </a:r>
          </a:p>
        </p:txBody>
      </p:sp>
      <p:graphicFrame>
        <p:nvGraphicFramePr>
          <p:cNvPr id="674820" name="Object 4"/>
          <p:cNvGraphicFramePr>
            <a:graphicFrameLocks noChangeAspect="1"/>
          </p:cNvGraphicFramePr>
          <p:nvPr/>
        </p:nvGraphicFramePr>
        <p:xfrm>
          <a:off x="7467600" y="6400800"/>
          <a:ext cx="838200" cy="322263"/>
        </p:xfrm>
        <a:graphic>
          <a:graphicData uri="http://schemas.openxmlformats.org/presentationml/2006/ole">
            <mc:AlternateContent xmlns:mc="http://schemas.openxmlformats.org/markup-compatibility/2006">
              <mc:Choice xmlns:v="urn:schemas-microsoft-com:vml" Requires="v">
                <p:oleObj spid="_x0000_s11276" name="剪辑" r:id="rId3" imgW="882396" imgH="705002" progId="MS_ClipArt_Gallery.2">
                  <p:embed/>
                </p:oleObj>
              </mc:Choice>
              <mc:Fallback>
                <p:oleObj name="剪辑" r:id="rId3" imgW="882396" imgH="705002"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6400800"/>
                        <a:ext cx="8382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674818"/>
                                        </p:tgtEl>
                                        <p:attrNameLst>
                                          <p:attrName>style.visibility</p:attrName>
                                        </p:attrNameLst>
                                      </p:cBhvr>
                                      <p:to>
                                        <p:strVal val="visible"/>
                                      </p:to>
                                    </p:set>
                                    <p:animEffect transition="in" filter="blinds(horizontal)">
                                      <p:cBhvr>
                                        <p:cTn id="7" dur="500"/>
                                        <p:tgtEl>
                                          <p:spTgt spid="674818"/>
                                        </p:tgtEl>
                                      </p:cBhvr>
                                    </p:animEffect>
                                  </p:childTnLst>
                                </p:cTn>
                              </p:par>
                            </p:childTnLst>
                          </p:cTn>
                        </p:par>
                        <p:par>
                          <p:cTn id="8" fill="hold" nodeType="afterGroup">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674819"/>
                                        </p:tgtEl>
                                        <p:attrNameLst>
                                          <p:attrName>style.visibility</p:attrName>
                                        </p:attrNameLst>
                                      </p:cBhvr>
                                      <p:to>
                                        <p:strVal val="visible"/>
                                      </p:to>
                                    </p:set>
                                    <p:animEffect transition="in" filter="dissolve">
                                      <p:cBhvr>
                                        <p:cTn id="11" dur="500"/>
                                        <p:tgtEl>
                                          <p:spTgt spid="674819"/>
                                        </p:tgtEl>
                                      </p:cBhvr>
                                    </p:animEffect>
                                  </p:childTnLst>
                                </p:cTn>
                              </p:par>
                            </p:childTnLst>
                          </p:cTn>
                        </p:par>
                        <p:par>
                          <p:cTn id="12" fill="hold" nodeType="afterGroup">
                            <p:stCondLst>
                              <p:cond delay="2500"/>
                            </p:stCondLst>
                            <p:childTnLst>
                              <p:par>
                                <p:cTn id="13" presetID="2" presetClass="entr" presetSubtype="4" fill="hold" nodeType="afterEffect">
                                  <p:stCondLst>
                                    <p:cond delay="30000"/>
                                  </p:stCondLst>
                                  <p:childTnLst>
                                    <p:set>
                                      <p:cBhvr>
                                        <p:cTn id="14" dur="1" fill="hold">
                                          <p:stCondLst>
                                            <p:cond delay="0"/>
                                          </p:stCondLst>
                                        </p:cTn>
                                        <p:tgtEl>
                                          <p:spTgt spid="674820"/>
                                        </p:tgtEl>
                                        <p:attrNameLst>
                                          <p:attrName>style.visibility</p:attrName>
                                        </p:attrNameLst>
                                      </p:cBhvr>
                                      <p:to>
                                        <p:strVal val="visible"/>
                                      </p:to>
                                    </p:set>
                                    <p:anim calcmode="lin" valueType="num">
                                      <p:cBhvr additive="base">
                                        <p:cTn id="15" dur="500" fill="hold"/>
                                        <p:tgtEl>
                                          <p:spTgt spid="674820"/>
                                        </p:tgtEl>
                                        <p:attrNameLst>
                                          <p:attrName>ppt_x</p:attrName>
                                        </p:attrNameLst>
                                      </p:cBhvr>
                                      <p:tavLst>
                                        <p:tav tm="0">
                                          <p:val>
                                            <p:strVal val="#ppt_x"/>
                                          </p:val>
                                        </p:tav>
                                        <p:tav tm="100000">
                                          <p:val>
                                            <p:strVal val="#ppt_x"/>
                                          </p:val>
                                        </p:tav>
                                      </p:tavLst>
                                    </p:anim>
                                    <p:anim calcmode="lin" valueType="num">
                                      <p:cBhvr additive="base">
                                        <p:cTn id="16" dur="500" fill="hold"/>
                                        <p:tgtEl>
                                          <p:spTgt spid="674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8" grpId="0" autoUpdateAnimBg="0"/>
      <p:bldP spid="67481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25A94681-276F-43DE-9201-D073A6F8F312}"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5843" name="Rectangle 1027"/>
          <p:cNvSpPr>
            <a:spLocks noChangeArrowheads="1"/>
          </p:cNvSpPr>
          <p:nvPr/>
        </p:nvSpPr>
        <p:spPr bwMode="auto">
          <a:xfrm>
            <a:off x="457200" y="152400"/>
            <a:ext cx="84582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Person::Person(char</a:t>
            </a:r>
            <a:r>
              <a:rPr kumimoji="1" lang="en-US" altLang="zh-CN" sz="2800">
                <a:latin typeface="宋体" pitchFamily="2" charset="-122"/>
              </a:rPr>
              <a:t>*</a:t>
            </a:r>
            <a:r>
              <a:rPr kumimoji="1" lang="en-US" altLang="zh-CN" sz="2800">
                <a:latin typeface="Times New Roman" pitchFamily="18" charset="0"/>
              </a:rPr>
              <a:t>  strName, long   ID)</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      strcpy(m_strName, strName);</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      m_ID=ID;</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 </a:t>
            </a:r>
            <a:r>
              <a:rPr kumimoji="1" lang="en-US" altLang="zh-CN" sz="2800" b="1">
                <a:solidFill>
                  <a:schemeClr val="folHlink"/>
                </a:solidFill>
                <a:latin typeface="Times New Roman" pitchFamily="18" charset="0"/>
              </a:rPr>
              <a:t>m_nCount++</a:t>
            </a:r>
            <a:r>
              <a:rPr kumimoji="1" lang="en-US" altLang="zh-CN" sz="2800">
                <a:solidFill>
                  <a:schemeClr val="folHlink"/>
                </a:solidFill>
                <a:latin typeface="Times New Roman" pitchFamily="18" charset="0"/>
              </a:rPr>
              <a:t>;	</a:t>
            </a:r>
            <a:r>
              <a:rPr kumimoji="1" lang="en-US" altLang="zh-CN" sz="2800">
                <a:latin typeface="Times New Roman" pitchFamily="18" charset="0"/>
              </a:rPr>
              <a:t>		// </a:t>
            </a:r>
            <a:r>
              <a:rPr kumimoji="1" lang="zh-CN" altLang="en-US" sz="2800">
                <a:latin typeface="Times New Roman" pitchFamily="18" charset="0"/>
              </a:rPr>
              <a:t>对象数目加1</a:t>
            </a:r>
          </a:p>
          <a:p>
            <a:pPr algn="just" eaLnBrk="1" hangingPunct="1">
              <a:lnSpc>
                <a:spcPct val="90000"/>
              </a:lnSpc>
              <a:buClr>
                <a:schemeClr val="accent2"/>
              </a:buClr>
              <a:buSzPct val="80000"/>
              <a:buFont typeface="Wingdings" pitchFamily="2" charset="2"/>
              <a:buNone/>
            </a:pPr>
            <a:r>
              <a:rPr kumimoji="1" lang="zh-CN" altLang="en-US" sz="2800">
                <a:latin typeface="Times New Roman" pitchFamily="18" charset="0"/>
              </a:rPr>
              <a:t>}</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int   Person::GetCount()</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      return  </a:t>
            </a:r>
            <a:r>
              <a:rPr kumimoji="1" lang="en-US" altLang="zh-CN" sz="2800">
                <a:solidFill>
                  <a:schemeClr val="folHlink"/>
                </a:solidFill>
                <a:latin typeface="Times New Roman" pitchFamily="18" charset="0"/>
              </a:rPr>
              <a:t>m_nCount</a:t>
            </a:r>
            <a:r>
              <a:rPr kumimoji="1" lang="en-US" altLang="zh-CN" sz="2800">
                <a:latin typeface="Times New Roman" pitchFamily="18" charset="0"/>
              </a:rPr>
              <a:t>;		// </a:t>
            </a:r>
            <a:r>
              <a:rPr kumimoji="1" lang="zh-CN" altLang="en-US" sz="2800">
                <a:latin typeface="Times New Roman" pitchFamily="18" charset="0"/>
              </a:rPr>
              <a:t>访问静态成员变量</a:t>
            </a:r>
          </a:p>
          <a:p>
            <a:pPr algn="just" eaLnBrk="1" hangingPunct="1">
              <a:lnSpc>
                <a:spcPct val="90000"/>
              </a:lnSpc>
              <a:buClr>
                <a:schemeClr val="accent2"/>
              </a:buClr>
              <a:buSzPct val="80000"/>
              <a:buFont typeface="Wingdings" pitchFamily="2" charset="2"/>
              <a:buNone/>
            </a:pPr>
            <a:r>
              <a:rPr kumimoji="1" lang="zh-CN" altLang="en-US" sz="2800">
                <a:latin typeface="Times New Roman" pitchFamily="18" charset="0"/>
              </a:rPr>
              <a:t>}</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long   Person::GetID(Person   x)</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      return  </a:t>
            </a:r>
            <a:r>
              <a:rPr kumimoji="1" lang="en-US" altLang="zh-CN" sz="2800">
                <a:solidFill>
                  <a:schemeClr val="folHlink"/>
                </a:solidFill>
                <a:latin typeface="Times New Roman" pitchFamily="18" charset="0"/>
              </a:rPr>
              <a:t>x.m_ID</a:t>
            </a:r>
            <a:r>
              <a:rPr kumimoji="1" lang="en-US" altLang="zh-CN" sz="2800">
                <a:latin typeface="Times New Roman" pitchFamily="18" charset="0"/>
              </a:rPr>
              <a:t>;   // </a:t>
            </a:r>
            <a:r>
              <a:rPr kumimoji="1" lang="zh-CN" altLang="en-US" sz="2800">
                <a:latin typeface="Times New Roman" pitchFamily="18" charset="0"/>
              </a:rPr>
              <a:t>不能直接访问非静态成员</a:t>
            </a:r>
            <a:r>
              <a:rPr kumimoji="1" lang="en-US" altLang="zh-CN" sz="2800">
                <a:latin typeface="Times New Roman" pitchFamily="18" charset="0"/>
              </a:rPr>
              <a:t>m_ID</a:t>
            </a:r>
          </a:p>
          <a:p>
            <a:pPr algn="just" eaLnBrk="1" hangingPunct="1">
              <a:lnSpc>
                <a:spcPct val="90000"/>
              </a:lnSpc>
              <a:buClr>
                <a:schemeClr val="accent2"/>
              </a:buClr>
              <a:buSzPct val="80000"/>
              <a:buFont typeface="Wingdings" pitchFamily="2" charset="2"/>
              <a:buNone/>
            </a:pPr>
            <a:r>
              <a:rPr kumimoji="1" lang="en-US" altLang="zh-CN" sz="2800">
                <a:latin typeface="Times New Roman" pitchFamily="18" charset="0"/>
              </a:rPr>
              <a:t>}</a:t>
            </a:r>
            <a:endParaRPr kumimoji="1" lang="zh-CN" altLang="en-US" sz="2800">
              <a:latin typeface="Times New Roman" pitchFamily="18" charset="0"/>
            </a:endParaRPr>
          </a:p>
        </p:txBody>
      </p:sp>
      <p:graphicFrame>
        <p:nvGraphicFramePr>
          <p:cNvPr id="675844" name="Object 1028"/>
          <p:cNvGraphicFramePr>
            <a:graphicFrameLocks noChangeAspect="1"/>
          </p:cNvGraphicFramePr>
          <p:nvPr/>
        </p:nvGraphicFramePr>
        <p:xfrm>
          <a:off x="7620000" y="6400800"/>
          <a:ext cx="838200" cy="322263"/>
        </p:xfrm>
        <a:graphic>
          <a:graphicData uri="http://schemas.openxmlformats.org/presentationml/2006/ole">
            <mc:AlternateContent xmlns:mc="http://schemas.openxmlformats.org/markup-compatibility/2006">
              <mc:Choice xmlns:v="urn:schemas-microsoft-com:vml" Requires="v">
                <p:oleObj spid="_x0000_s12299" name="剪辑" r:id="rId3" imgW="882396" imgH="705002" progId="MS_ClipArt_Gallery.2">
                  <p:embed/>
                </p:oleObj>
              </mc:Choice>
              <mc:Fallback>
                <p:oleObj name="剪辑" r:id="rId3" imgW="882396" imgH="705002" progId="MS_ClipArt_Gallery.2">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6400800"/>
                        <a:ext cx="8382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75843"/>
                                        </p:tgtEl>
                                        <p:attrNameLst>
                                          <p:attrName>style.visibility</p:attrName>
                                        </p:attrNameLst>
                                      </p:cBhvr>
                                      <p:to>
                                        <p:strVal val="visible"/>
                                      </p:to>
                                    </p:set>
                                    <p:animEffect transition="in" filter="dissolve">
                                      <p:cBhvr>
                                        <p:cTn id="7" dur="500"/>
                                        <p:tgtEl>
                                          <p:spTgt spid="675843"/>
                                        </p:tgtEl>
                                      </p:cBhvr>
                                    </p:animEffect>
                                  </p:childTnLst>
                                </p:cTn>
                              </p:par>
                            </p:childTnLst>
                          </p:cTn>
                        </p:par>
                        <p:par>
                          <p:cTn id="8" fill="hold" nodeType="afterGroup">
                            <p:stCondLst>
                              <p:cond delay="1500"/>
                            </p:stCondLst>
                            <p:childTnLst>
                              <p:par>
                                <p:cTn id="9" presetID="2" presetClass="entr" presetSubtype="4" fill="hold" nodeType="afterEffect">
                                  <p:stCondLst>
                                    <p:cond delay="30000"/>
                                  </p:stCondLst>
                                  <p:childTnLst>
                                    <p:set>
                                      <p:cBhvr>
                                        <p:cTn id="10" dur="1" fill="hold">
                                          <p:stCondLst>
                                            <p:cond delay="0"/>
                                          </p:stCondLst>
                                        </p:cTn>
                                        <p:tgtEl>
                                          <p:spTgt spid="675844"/>
                                        </p:tgtEl>
                                        <p:attrNameLst>
                                          <p:attrName>style.visibility</p:attrName>
                                        </p:attrNameLst>
                                      </p:cBhvr>
                                      <p:to>
                                        <p:strVal val="visible"/>
                                      </p:to>
                                    </p:set>
                                    <p:anim calcmode="lin" valueType="num">
                                      <p:cBhvr additive="base">
                                        <p:cTn id="11" dur="500" fill="hold"/>
                                        <p:tgtEl>
                                          <p:spTgt spid="675844"/>
                                        </p:tgtEl>
                                        <p:attrNameLst>
                                          <p:attrName>ppt_x</p:attrName>
                                        </p:attrNameLst>
                                      </p:cBhvr>
                                      <p:tavLst>
                                        <p:tav tm="0">
                                          <p:val>
                                            <p:strVal val="#ppt_x"/>
                                          </p:val>
                                        </p:tav>
                                        <p:tav tm="100000">
                                          <p:val>
                                            <p:strVal val="#ppt_x"/>
                                          </p:val>
                                        </p:tav>
                                      </p:tavLst>
                                    </p:anim>
                                    <p:anim calcmode="lin" valueType="num">
                                      <p:cBhvr additive="base">
                                        <p:cTn id="12" dur="500" fill="hold"/>
                                        <p:tgtEl>
                                          <p:spTgt spid="675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43674D19-29C1-4FBC-BDD9-2B5309CEEFE0}"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6866" name="Rectangle 1026"/>
          <p:cNvSpPr>
            <a:spLocks noChangeArrowheads="1"/>
          </p:cNvSpPr>
          <p:nvPr/>
        </p:nvSpPr>
        <p:spPr bwMode="auto">
          <a:xfrm>
            <a:off x="381000" y="457200"/>
            <a:ext cx="8458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buClr>
                <a:schemeClr val="accent2"/>
              </a:buClr>
              <a:buSzPct val="80000"/>
              <a:buFont typeface="Wingdings" pitchFamily="2" charset="2"/>
              <a:buNone/>
            </a:pPr>
            <a:r>
              <a:rPr kumimoji="1" lang="en-US" altLang="zh-CN" sz="2800">
                <a:solidFill>
                  <a:schemeClr val="folHlink"/>
                </a:solidFill>
                <a:latin typeface="Times New Roman" pitchFamily="18" charset="0"/>
              </a:rPr>
              <a:t>int   Person::m_nCount=0;</a:t>
            </a:r>
            <a:r>
              <a:rPr kumimoji="1" lang="en-US" altLang="zh-CN" sz="2800">
                <a:latin typeface="Times New Roman" pitchFamily="18" charset="0"/>
              </a:rPr>
              <a:t>	// </a:t>
            </a:r>
            <a:r>
              <a:rPr kumimoji="1" lang="zh-CN" altLang="en-US" sz="2800">
                <a:latin typeface="Times New Roman" pitchFamily="18" charset="0"/>
              </a:rPr>
              <a:t>初始化静态成员变量</a:t>
            </a:r>
          </a:p>
          <a:p>
            <a:pPr algn="just" eaLnBrk="1" hangingPunct="1">
              <a:buClr>
                <a:schemeClr val="accent2"/>
              </a:buClr>
              <a:buSzPct val="80000"/>
              <a:buFont typeface="Wingdings" pitchFamily="2" charset="2"/>
              <a:buNone/>
            </a:pPr>
            <a:r>
              <a:rPr kumimoji="1" lang="en-US" altLang="zh-CN" sz="2800">
                <a:latin typeface="Times New Roman" pitchFamily="18" charset="0"/>
              </a:rPr>
              <a:t>void  main()</a:t>
            </a:r>
          </a:p>
          <a:p>
            <a:pPr algn="just" eaLnBrk="1" hangingPunct="1">
              <a:buClr>
                <a:schemeClr val="accent2"/>
              </a:buClr>
              <a:buSzPct val="80000"/>
              <a:buFont typeface="Wingdings" pitchFamily="2" charset="2"/>
              <a:buNone/>
            </a:pPr>
            <a:r>
              <a:rPr kumimoji="1" lang="en-US" altLang="zh-CN" sz="2800">
                <a:latin typeface="Times New Roman" pitchFamily="18" charset="0"/>
              </a:rPr>
              <a:t>{</a:t>
            </a:r>
          </a:p>
          <a:p>
            <a:pPr algn="just" eaLnBrk="1" hangingPunct="1">
              <a:buClr>
                <a:schemeClr val="accent2"/>
              </a:buClr>
              <a:buSzPct val="80000"/>
              <a:buFont typeface="Wingdings" pitchFamily="2" charset="2"/>
              <a:buNone/>
            </a:pPr>
            <a:r>
              <a:rPr kumimoji="1" lang="en-US" altLang="zh-CN" sz="2800">
                <a:latin typeface="Times New Roman" pitchFamily="18" charset="0"/>
              </a:rPr>
              <a:t>      Person   e1("LiuJun",1101051); </a:t>
            </a:r>
          </a:p>
          <a:p>
            <a:pPr algn="just" eaLnBrk="1" hangingPunct="1">
              <a:buClr>
                <a:schemeClr val="accent2"/>
              </a:buClr>
              <a:buSzPct val="80000"/>
              <a:buFont typeface="Wingdings" pitchFamily="2" charset="2"/>
              <a:buNone/>
            </a:pPr>
            <a:r>
              <a:rPr kumimoji="1" lang="en-US" altLang="zh-CN" sz="2800">
                <a:latin typeface="Times New Roman" pitchFamily="18" charset="0"/>
              </a:rPr>
              <a:t>      cout&lt;&lt;Person::m_nCount&lt;&lt;" , "&lt;&lt;e1.m_nCount</a:t>
            </a:r>
          </a:p>
          <a:p>
            <a:pPr algn="just" eaLnBrk="1" hangingPunct="1">
              <a:buClr>
                <a:schemeClr val="accent2"/>
              </a:buClr>
              <a:buSzPct val="80000"/>
              <a:buFont typeface="Wingdings" pitchFamily="2" charset="2"/>
              <a:buNone/>
            </a:pPr>
            <a:r>
              <a:rPr kumimoji="1" lang="en-US" altLang="zh-CN" sz="2800">
                <a:latin typeface="Times New Roman" pitchFamily="18" charset="0"/>
              </a:rPr>
              <a:t>	  &lt;&lt;'\n';      </a:t>
            </a:r>
            <a:r>
              <a:rPr kumimoji="1" lang="en-US" altLang="zh-CN" sz="2800">
                <a:solidFill>
                  <a:schemeClr val="folHlink"/>
                </a:solidFill>
                <a:latin typeface="Times New Roman" pitchFamily="18" charset="0"/>
              </a:rPr>
              <a:t>// </a:t>
            </a:r>
            <a:r>
              <a:rPr kumimoji="1" lang="zh-CN" altLang="en-US" sz="2800">
                <a:solidFill>
                  <a:schemeClr val="folHlink"/>
                </a:solidFill>
                <a:latin typeface="Times New Roman" pitchFamily="18" charset="0"/>
              </a:rPr>
              <a:t>通过类或对象访问静态成员变量</a:t>
            </a:r>
            <a:endParaRPr kumimoji="1" lang="zh-CN" altLang="en-US" sz="2800">
              <a:latin typeface="Times New Roman" pitchFamily="18" charset="0"/>
            </a:endParaRPr>
          </a:p>
          <a:p>
            <a:pPr algn="just" eaLnBrk="1" hangingPunct="1">
              <a:buClr>
                <a:schemeClr val="accent2"/>
              </a:buClr>
              <a:buSzPct val="80000"/>
              <a:buFont typeface="Wingdings" pitchFamily="2" charset="2"/>
              <a:buNone/>
            </a:pPr>
            <a:r>
              <a:rPr kumimoji="1" lang="zh-CN" altLang="en-US" sz="2800">
                <a:latin typeface="Times New Roman" pitchFamily="18" charset="0"/>
              </a:rPr>
              <a:t>      </a:t>
            </a:r>
            <a:r>
              <a:rPr kumimoji="1" lang="en-US" altLang="zh-CN" sz="2800">
                <a:latin typeface="Times New Roman" pitchFamily="18" charset="0"/>
              </a:rPr>
              <a:t>cout&lt;&lt;Person::GetCount()&lt;&lt;" , ”</a:t>
            </a:r>
          </a:p>
          <a:p>
            <a:pPr algn="just" eaLnBrk="1" hangingPunct="1">
              <a:buClr>
                <a:schemeClr val="accent2"/>
              </a:buClr>
              <a:buSzPct val="80000"/>
              <a:buFont typeface="Wingdings" pitchFamily="2" charset="2"/>
              <a:buNone/>
            </a:pPr>
            <a:r>
              <a:rPr kumimoji="1" lang="en-US" altLang="zh-CN" sz="2800">
                <a:latin typeface="Times New Roman" pitchFamily="18" charset="0"/>
              </a:rPr>
              <a:t>	  &lt;&lt;Person::GetID(e1)&lt;&lt;'\n';  </a:t>
            </a:r>
          </a:p>
          <a:p>
            <a:pPr algn="just" eaLnBrk="1" hangingPunct="1">
              <a:buClr>
                <a:schemeClr val="accent2"/>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 </a:t>
            </a:r>
            <a:r>
              <a:rPr kumimoji="1" lang="zh-CN" altLang="en-US" sz="2800">
                <a:solidFill>
                  <a:schemeClr val="folHlink"/>
                </a:solidFill>
                <a:latin typeface="Times New Roman" pitchFamily="18" charset="0"/>
              </a:rPr>
              <a:t>通过类调用静态成员函数</a:t>
            </a:r>
            <a:endParaRPr kumimoji="1" lang="zh-CN" altLang="en-US" sz="2800">
              <a:latin typeface="Times New Roman" pitchFamily="18" charset="0"/>
            </a:endParaRPr>
          </a:p>
          <a:p>
            <a:pPr algn="just" eaLnBrk="1" hangingPunct="1">
              <a:buClr>
                <a:schemeClr val="accent2"/>
              </a:buClr>
              <a:buSzPct val="80000"/>
              <a:buFont typeface="Wingdings" pitchFamily="2" charset="2"/>
              <a:buNone/>
            </a:pPr>
            <a:r>
              <a:rPr kumimoji="1" lang="zh-CN" altLang="en-US" sz="2800">
                <a:latin typeface="Times New Roman" pitchFamily="18" charset="0"/>
              </a:rPr>
              <a:t>     </a:t>
            </a:r>
            <a:r>
              <a:rPr kumimoji="1" lang="en-US" altLang="zh-CN" sz="2800">
                <a:latin typeface="Times New Roman" pitchFamily="18" charset="0"/>
              </a:rPr>
              <a:t>cout&lt;&lt;e1.GetCount()&lt;&lt;" , "&lt;&lt;e1.GetID(e1)&lt;&lt;'\n';	      </a:t>
            </a:r>
          </a:p>
          <a:p>
            <a:pPr algn="just" eaLnBrk="1" hangingPunct="1">
              <a:buClr>
                <a:schemeClr val="accent2"/>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 </a:t>
            </a:r>
            <a:r>
              <a:rPr kumimoji="1" lang="zh-CN" altLang="en-US" sz="2800">
                <a:solidFill>
                  <a:schemeClr val="folHlink"/>
                </a:solidFill>
                <a:latin typeface="Times New Roman" pitchFamily="18" charset="0"/>
              </a:rPr>
              <a:t>通过对象调用静态成员函数</a:t>
            </a:r>
            <a:r>
              <a:rPr kumimoji="1" lang="zh-CN" altLang="en-US" sz="2800">
                <a:latin typeface="Times New Roman" pitchFamily="18" charset="0"/>
              </a:rPr>
              <a:t> </a:t>
            </a:r>
          </a:p>
          <a:p>
            <a:pPr algn="just" eaLnBrk="1" hangingPunct="1">
              <a:buClr>
                <a:schemeClr val="accent2"/>
              </a:buClr>
              <a:buSzPct val="80000"/>
              <a:buFont typeface="Wingdings" pitchFamily="2" charset="2"/>
              <a:buNone/>
            </a:pPr>
            <a:r>
              <a:rPr kumimoji="1" lang="zh-CN" altLang="en-US" sz="2800">
                <a:latin typeface="Times New Roman" pitchFamily="18" charset="0"/>
              </a:rPr>
              <a:t>  </a:t>
            </a:r>
          </a:p>
        </p:txBody>
      </p:sp>
      <p:graphicFrame>
        <p:nvGraphicFramePr>
          <p:cNvPr id="676867" name="Object 1027"/>
          <p:cNvGraphicFramePr>
            <a:graphicFrameLocks noChangeAspect="1"/>
          </p:cNvGraphicFramePr>
          <p:nvPr/>
        </p:nvGraphicFramePr>
        <p:xfrm>
          <a:off x="7620000" y="6248400"/>
          <a:ext cx="838200" cy="322263"/>
        </p:xfrm>
        <a:graphic>
          <a:graphicData uri="http://schemas.openxmlformats.org/presentationml/2006/ole">
            <mc:AlternateContent xmlns:mc="http://schemas.openxmlformats.org/markup-compatibility/2006">
              <mc:Choice xmlns:v="urn:schemas-microsoft-com:vml" Requires="v">
                <p:oleObj spid="_x0000_s13323" name="剪辑" r:id="rId3" imgW="882396" imgH="705002" progId="MS_ClipArt_Gallery.2">
                  <p:embed/>
                </p:oleObj>
              </mc:Choice>
              <mc:Fallback>
                <p:oleObj name="剪辑" r:id="rId3" imgW="882396" imgH="705002" progId="MS_ClipArt_Gallery.2">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6248400"/>
                        <a:ext cx="8382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76866"/>
                                        </p:tgtEl>
                                        <p:attrNameLst>
                                          <p:attrName>style.visibility</p:attrName>
                                        </p:attrNameLst>
                                      </p:cBhvr>
                                      <p:to>
                                        <p:strVal val="visible"/>
                                      </p:to>
                                    </p:set>
                                    <p:animEffect transition="in" filter="dissolve">
                                      <p:cBhvr>
                                        <p:cTn id="7" dur="500"/>
                                        <p:tgtEl>
                                          <p:spTgt spid="676866"/>
                                        </p:tgtEl>
                                      </p:cBhvr>
                                    </p:animEffect>
                                  </p:childTnLst>
                                </p:cTn>
                              </p:par>
                            </p:childTnLst>
                          </p:cTn>
                        </p:par>
                        <p:par>
                          <p:cTn id="8" fill="hold" nodeType="afterGroup">
                            <p:stCondLst>
                              <p:cond delay="1500"/>
                            </p:stCondLst>
                            <p:childTnLst>
                              <p:par>
                                <p:cTn id="9" presetID="2" presetClass="entr" presetSubtype="4" fill="hold" nodeType="afterEffect">
                                  <p:stCondLst>
                                    <p:cond delay="30000"/>
                                  </p:stCondLst>
                                  <p:childTnLst>
                                    <p:set>
                                      <p:cBhvr>
                                        <p:cTn id="10" dur="1" fill="hold">
                                          <p:stCondLst>
                                            <p:cond delay="0"/>
                                          </p:stCondLst>
                                        </p:cTn>
                                        <p:tgtEl>
                                          <p:spTgt spid="676867"/>
                                        </p:tgtEl>
                                        <p:attrNameLst>
                                          <p:attrName>style.visibility</p:attrName>
                                        </p:attrNameLst>
                                      </p:cBhvr>
                                      <p:to>
                                        <p:strVal val="visible"/>
                                      </p:to>
                                    </p:set>
                                    <p:anim calcmode="lin" valueType="num">
                                      <p:cBhvr additive="base">
                                        <p:cTn id="11" dur="500" fill="hold"/>
                                        <p:tgtEl>
                                          <p:spTgt spid="676867"/>
                                        </p:tgtEl>
                                        <p:attrNameLst>
                                          <p:attrName>ppt_x</p:attrName>
                                        </p:attrNameLst>
                                      </p:cBhvr>
                                      <p:tavLst>
                                        <p:tav tm="0">
                                          <p:val>
                                            <p:strVal val="#ppt_x"/>
                                          </p:val>
                                        </p:tav>
                                        <p:tav tm="100000">
                                          <p:val>
                                            <p:strVal val="#ppt_x"/>
                                          </p:val>
                                        </p:tav>
                                      </p:tavLst>
                                    </p:anim>
                                    <p:anim calcmode="lin" valueType="num">
                                      <p:cBhvr additive="base">
                                        <p:cTn id="12" dur="500" fill="hold"/>
                                        <p:tgtEl>
                                          <p:spTgt spid="676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1163B2C3-561C-4C13-8EC7-193D42C31CFA}"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7890" name="Rectangle 1026"/>
          <p:cNvSpPr>
            <a:spLocks noChangeArrowheads="1"/>
          </p:cNvSpPr>
          <p:nvPr/>
        </p:nvSpPr>
        <p:spPr bwMode="auto">
          <a:xfrm>
            <a:off x="457200" y="457200"/>
            <a:ext cx="8153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buClr>
                <a:schemeClr val="accent2"/>
              </a:buClr>
              <a:buSzPct val="80000"/>
              <a:buFont typeface="Wingdings" pitchFamily="2" charset="2"/>
              <a:buNone/>
            </a:pPr>
            <a:r>
              <a:rPr kumimoji="1" lang="zh-CN" altLang="en-US" sz="2800">
                <a:latin typeface="Times New Roman" pitchFamily="18" charset="0"/>
              </a:rPr>
              <a:t>      </a:t>
            </a:r>
            <a:r>
              <a:rPr kumimoji="1" lang="en-US" altLang="zh-CN" sz="2800">
                <a:latin typeface="Times New Roman" pitchFamily="18" charset="0"/>
              </a:rPr>
              <a:t>Person  e2("WangXiaogang",1101058); </a:t>
            </a:r>
          </a:p>
          <a:p>
            <a:pPr eaLnBrk="1" hangingPunct="1">
              <a:buClr>
                <a:schemeClr val="accent2"/>
              </a:buClr>
              <a:buSzPct val="80000"/>
              <a:buFont typeface="Wingdings" pitchFamily="2" charset="2"/>
              <a:buNone/>
            </a:pPr>
            <a:r>
              <a:rPr kumimoji="1" lang="en-US" altLang="zh-CN" sz="2800">
                <a:latin typeface="Times New Roman" pitchFamily="18" charset="0"/>
              </a:rPr>
              <a:t>      cout&lt;&lt;Person::GetCount()&lt;&lt;" , ”</a:t>
            </a:r>
          </a:p>
          <a:p>
            <a:pPr eaLnBrk="1" hangingPunct="1">
              <a:buClr>
                <a:schemeClr val="accent2"/>
              </a:buClr>
              <a:buSzPct val="80000"/>
              <a:buFont typeface="Wingdings" pitchFamily="2" charset="2"/>
              <a:buNone/>
            </a:pPr>
            <a:r>
              <a:rPr kumimoji="1" lang="en-US" altLang="zh-CN" sz="2800">
                <a:latin typeface="Times New Roman" pitchFamily="18" charset="0"/>
              </a:rPr>
              <a:t>	  &lt;&lt;Person::GetID(e2)&lt;&lt;'\n';</a:t>
            </a:r>
          </a:p>
          <a:p>
            <a:pPr eaLnBrk="1" hangingPunct="1">
              <a:buClr>
                <a:schemeClr val="accent2"/>
              </a:buClr>
              <a:buSzPct val="80000"/>
              <a:buFont typeface="Wingdings" pitchFamily="2" charset="2"/>
              <a:buNone/>
            </a:pPr>
            <a:r>
              <a:rPr kumimoji="1" lang="en-US" altLang="zh-CN" sz="2800">
                <a:latin typeface="Times New Roman" pitchFamily="18" charset="0"/>
              </a:rPr>
              <a:t>      cout&lt;&lt;e2.GetCount()&lt;&lt;" , "&lt;&lt;e2.GetID(e2)&lt;&lt;'\n';  </a:t>
            </a:r>
          </a:p>
          <a:p>
            <a:pPr eaLnBrk="1" hangingPunct="1">
              <a:buClr>
                <a:schemeClr val="accent2"/>
              </a:buClr>
              <a:buSzPct val="80000"/>
              <a:buFont typeface="Wingdings" pitchFamily="2" charset="2"/>
              <a:buNone/>
            </a:pPr>
            <a:r>
              <a:rPr kumimoji="1" lang="en-US" altLang="zh-CN" sz="2800">
                <a:latin typeface="Times New Roman" pitchFamily="18" charset="0"/>
              </a:rPr>
              <a:t>      cout&lt;&lt;e1.GetCount()&lt;&lt;" , "&lt;&lt;e1.GetID(e1)&lt;&lt;'\n';</a:t>
            </a:r>
          </a:p>
          <a:p>
            <a:pPr eaLnBrk="1" hangingPunct="1">
              <a:buClr>
                <a:schemeClr val="accent2"/>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 e1</a:t>
            </a:r>
            <a:r>
              <a:rPr kumimoji="1" lang="zh-CN" altLang="en-US" sz="2800">
                <a:solidFill>
                  <a:schemeClr val="folHlink"/>
                </a:solidFill>
                <a:latin typeface="Times New Roman" pitchFamily="18" charset="0"/>
              </a:rPr>
              <a:t>和</a:t>
            </a:r>
            <a:r>
              <a:rPr kumimoji="1" lang="en-US" altLang="zh-CN" sz="2800">
                <a:solidFill>
                  <a:schemeClr val="folHlink"/>
                </a:solidFill>
                <a:latin typeface="Times New Roman" pitchFamily="18" charset="0"/>
              </a:rPr>
              <a:t>e2</a:t>
            </a:r>
            <a:r>
              <a:rPr kumimoji="1" lang="zh-CN" altLang="en-US" sz="2800">
                <a:solidFill>
                  <a:schemeClr val="folHlink"/>
                </a:solidFill>
                <a:latin typeface="Times New Roman" pitchFamily="18" charset="0"/>
              </a:rPr>
              <a:t>共享静态成员变量</a:t>
            </a:r>
            <a:r>
              <a:rPr kumimoji="1" lang="en-US" altLang="zh-CN" sz="2800">
                <a:solidFill>
                  <a:schemeClr val="folHlink"/>
                </a:solidFill>
                <a:latin typeface="Times New Roman" pitchFamily="18" charset="0"/>
              </a:rPr>
              <a:t>m_nCount</a:t>
            </a:r>
          </a:p>
          <a:p>
            <a:pPr eaLnBrk="1" hangingPunct="1">
              <a:buClr>
                <a:schemeClr val="accent2"/>
              </a:buClr>
              <a:buSzPct val="80000"/>
              <a:buFont typeface="Wingdings" pitchFamily="2" charset="2"/>
              <a:buNone/>
            </a:pPr>
            <a:r>
              <a:rPr kumimoji="1" lang="en-US" altLang="zh-CN" sz="2800">
                <a:latin typeface="Times New Roman" pitchFamily="18" charset="0"/>
              </a:rPr>
              <a:t>}</a:t>
            </a:r>
            <a:endParaRPr kumimoji="1" lang="zh-CN" altLang="en-US" sz="2800">
              <a:latin typeface="Times New Roman" pitchFamily="18" charset="0"/>
            </a:endParaRPr>
          </a:p>
        </p:txBody>
      </p:sp>
      <p:sp>
        <p:nvSpPr>
          <p:cNvPr id="677892" name="Text Box 1028"/>
          <p:cNvSpPr txBox="1">
            <a:spLocks noChangeArrowheads="1"/>
          </p:cNvSpPr>
          <p:nvPr/>
        </p:nvSpPr>
        <p:spPr bwMode="auto">
          <a:xfrm>
            <a:off x="1752600" y="3900488"/>
            <a:ext cx="5791200" cy="2728912"/>
          </a:xfrm>
          <a:prstGeom prst="rect">
            <a:avLst/>
          </a:prstGeom>
          <a:solidFill>
            <a:schemeClr val="tx1"/>
          </a:solidFill>
          <a:ln w="19050">
            <a:solidFill>
              <a:srgbClr val="FF0000"/>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zh-CN" altLang="en-US" sz="2800" b="1">
                <a:solidFill>
                  <a:schemeClr val="hlink"/>
                </a:solidFill>
                <a:latin typeface="Times New Roman" pitchFamily="18" charset="0"/>
              </a:rPr>
              <a:t>程序运行结果为：</a:t>
            </a:r>
            <a:r>
              <a:rPr kumimoji="1" lang="zh-CN" altLang="en-US" sz="2800" b="1">
                <a:solidFill>
                  <a:schemeClr val="folHlink"/>
                </a:solidFill>
                <a:latin typeface="Times New Roman" pitchFamily="18" charset="0"/>
              </a:rPr>
              <a:t> </a:t>
            </a:r>
            <a:endParaRPr kumimoji="1" lang="zh-CN" altLang="en-US" sz="2800">
              <a:latin typeface="Times New Roman" pitchFamily="18" charset="0"/>
            </a:endParaRPr>
          </a:p>
          <a:p>
            <a:pPr algn="just">
              <a:spcBef>
                <a:spcPct val="0"/>
              </a:spcBef>
              <a:buFontTx/>
              <a:buNone/>
            </a:pPr>
            <a:r>
              <a:rPr kumimoji="1" lang="zh-CN" altLang="en-US" sz="2400">
                <a:solidFill>
                  <a:schemeClr val="bg2"/>
                </a:solidFill>
                <a:latin typeface="Times New Roman" pitchFamily="18" charset="0"/>
              </a:rPr>
              <a:t>1，1</a:t>
            </a:r>
          </a:p>
          <a:p>
            <a:pPr algn="just">
              <a:spcBef>
                <a:spcPct val="0"/>
              </a:spcBef>
              <a:buFontTx/>
              <a:buNone/>
            </a:pPr>
            <a:r>
              <a:rPr kumimoji="1" lang="zh-CN" altLang="en-US" sz="2400">
                <a:solidFill>
                  <a:schemeClr val="bg2"/>
                </a:solidFill>
                <a:latin typeface="Times New Roman" pitchFamily="18" charset="0"/>
              </a:rPr>
              <a:t>1，1101051</a:t>
            </a:r>
          </a:p>
          <a:p>
            <a:pPr algn="just">
              <a:spcBef>
                <a:spcPct val="0"/>
              </a:spcBef>
              <a:buFontTx/>
              <a:buNone/>
            </a:pPr>
            <a:r>
              <a:rPr kumimoji="1" lang="zh-CN" altLang="en-US" sz="2400">
                <a:solidFill>
                  <a:schemeClr val="bg2"/>
                </a:solidFill>
                <a:latin typeface="Times New Roman" pitchFamily="18" charset="0"/>
              </a:rPr>
              <a:t>1，1101051</a:t>
            </a:r>
          </a:p>
          <a:p>
            <a:pPr algn="just">
              <a:spcBef>
                <a:spcPct val="0"/>
              </a:spcBef>
              <a:buFontTx/>
              <a:buNone/>
            </a:pPr>
            <a:r>
              <a:rPr kumimoji="1" lang="zh-CN" altLang="en-US" sz="2400">
                <a:solidFill>
                  <a:schemeClr val="bg2"/>
                </a:solidFill>
                <a:latin typeface="Times New Roman" pitchFamily="18" charset="0"/>
              </a:rPr>
              <a:t>2，1101058</a:t>
            </a:r>
          </a:p>
          <a:p>
            <a:pPr algn="just">
              <a:spcBef>
                <a:spcPct val="0"/>
              </a:spcBef>
              <a:buFontTx/>
              <a:buNone/>
            </a:pPr>
            <a:r>
              <a:rPr kumimoji="1" lang="zh-CN" altLang="en-US" sz="2400">
                <a:solidFill>
                  <a:schemeClr val="bg2"/>
                </a:solidFill>
                <a:latin typeface="Times New Roman" pitchFamily="18" charset="0"/>
              </a:rPr>
              <a:t>2，1101058</a:t>
            </a:r>
          </a:p>
          <a:p>
            <a:pPr algn="just">
              <a:spcBef>
                <a:spcPct val="0"/>
              </a:spcBef>
              <a:buFontTx/>
              <a:buNone/>
            </a:pPr>
            <a:r>
              <a:rPr kumimoji="1" lang="zh-CN" altLang="en-US" sz="2400">
                <a:solidFill>
                  <a:schemeClr val="bg2"/>
                </a:solidFill>
                <a:latin typeface="Times New Roman" pitchFamily="18" charset="0"/>
              </a:rPr>
              <a:t>2，1101051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77890"/>
                                        </p:tgtEl>
                                        <p:attrNameLst>
                                          <p:attrName>style.visibility</p:attrName>
                                        </p:attrNameLst>
                                      </p:cBhvr>
                                      <p:to>
                                        <p:strVal val="visible"/>
                                      </p:to>
                                    </p:set>
                                    <p:animEffect transition="in" filter="dissolve">
                                      <p:cBhvr>
                                        <p:cTn id="7" dur="500"/>
                                        <p:tgtEl>
                                          <p:spTgt spid="677890"/>
                                        </p:tgtEl>
                                      </p:cBhvr>
                                    </p:animEffect>
                                  </p:childTnLst>
                                </p:cTn>
                              </p:par>
                            </p:childTnLst>
                          </p:cTn>
                        </p:par>
                        <p:par>
                          <p:cTn id="8" fill="hold" nodeType="afterGroup">
                            <p:stCondLst>
                              <p:cond delay="1500"/>
                            </p:stCondLst>
                            <p:childTnLst>
                              <p:par>
                                <p:cTn id="9" presetID="7" presetClass="entr" presetSubtype="4" fill="hold" grpId="0" nodeType="afterEffect">
                                  <p:stCondLst>
                                    <p:cond delay="20000"/>
                                  </p:stCondLst>
                                  <p:childTnLst>
                                    <p:set>
                                      <p:cBhvr>
                                        <p:cTn id="10" dur="1" fill="hold">
                                          <p:stCondLst>
                                            <p:cond delay="0"/>
                                          </p:stCondLst>
                                        </p:cTn>
                                        <p:tgtEl>
                                          <p:spTgt spid="677892"/>
                                        </p:tgtEl>
                                        <p:attrNameLst>
                                          <p:attrName>style.visibility</p:attrName>
                                        </p:attrNameLst>
                                      </p:cBhvr>
                                      <p:to>
                                        <p:strVal val="visible"/>
                                      </p:to>
                                    </p:set>
                                    <p:anim calcmode="lin" valueType="num">
                                      <p:cBhvr additive="base">
                                        <p:cTn id="11" dur="5000" fill="hold"/>
                                        <p:tgtEl>
                                          <p:spTgt spid="677892"/>
                                        </p:tgtEl>
                                        <p:attrNameLst>
                                          <p:attrName>ppt_x</p:attrName>
                                        </p:attrNameLst>
                                      </p:cBhvr>
                                      <p:tavLst>
                                        <p:tav tm="0">
                                          <p:val>
                                            <p:strVal val="#ppt_x"/>
                                          </p:val>
                                        </p:tav>
                                        <p:tav tm="100000">
                                          <p:val>
                                            <p:strVal val="#ppt_x"/>
                                          </p:val>
                                        </p:tav>
                                      </p:tavLst>
                                    </p:anim>
                                    <p:anim calcmode="lin" valueType="num">
                                      <p:cBhvr additive="base">
                                        <p:cTn id="12" dur="5000" fill="hold"/>
                                        <p:tgtEl>
                                          <p:spTgt spid="67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0" grpId="0" autoUpdateAnimBg="0"/>
      <p:bldP spid="677892"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23399734-FB18-41A4-8EB3-B79E2C21CA0F}"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15363" name="Rectangle 2"/>
          <p:cNvSpPr>
            <a:spLocks noChangeArrowheads="1"/>
          </p:cNvSpPr>
          <p:nvPr/>
        </p:nvSpPr>
        <p:spPr bwMode="auto">
          <a:xfrm>
            <a:off x="457200" y="274638"/>
            <a:ext cx="82296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en-US" sz="4400">
                <a:latin typeface="方正粗倩简体" pitchFamily="1" charset="-122"/>
                <a:ea typeface="方正粗倩简体" pitchFamily="1" charset="-122"/>
                <a:sym typeface="方正粗倩简体" pitchFamily="1" charset="-122"/>
              </a:rPr>
              <a:t>3.2.5 </a:t>
            </a:r>
            <a:r>
              <a:rPr lang="en-US" altLang="zh-CN" sz="4400">
                <a:latin typeface="方正粗倩简体" pitchFamily="1" charset="-122"/>
                <a:ea typeface="方正粗倩简体" pitchFamily="1" charset="-122"/>
                <a:sym typeface="方正粗倩简体" pitchFamily="1" charset="-122"/>
              </a:rPr>
              <a:t>const </a:t>
            </a:r>
            <a:r>
              <a:rPr lang="zh-CN" altLang="en-US" sz="4400">
                <a:latin typeface="方正粗倩简体" pitchFamily="1" charset="-122"/>
                <a:ea typeface="方正粗倩简体" pitchFamily="1" charset="-122"/>
                <a:sym typeface="方正粗倩简体" pitchFamily="1" charset="-122"/>
              </a:rPr>
              <a:t>成员变量和函数</a:t>
            </a:r>
            <a:endParaRPr lang="zh-CN" altLang="en-US" sz="4400">
              <a:latin typeface="Calibri" pitchFamily="34" charset="0"/>
              <a:sym typeface="Calibri" pitchFamily="34" charset="0"/>
            </a:endParaRPr>
          </a:p>
        </p:txBody>
      </p:sp>
      <p:sp>
        <p:nvSpPr>
          <p:cNvPr id="15364" name="Text Box 3"/>
          <p:cNvSpPr txBox="1">
            <a:spLocks noChangeArrowheads="1"/>
          </p:cNvSpPr>
          <p:nvPr/>
        </p:nvSpPr>
        <p:spPr bwMode="auto">
          <a:xfrm>
            <a:off x="457200" y="1030288"/>
            <a:ext cx="8147050"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50000"/>
              </a:spcBef>
              <a:buFontTx/>
              <a:buNone/>
            </a:pPr>
            <a:r>
              <a:rPr lang="en-US" altLang="zh-CN" sz="2400">
                <a:latin typeface="Arial" pitchFamily="34" charset="0"/>
              </a:rPr>
              <a:t>const </a:t>
            </a:r>
            <a:r>
              <a:rPr lang="zh-CN" altLang="en-US" sz="2400">
                <a:latin typeface="Arial" pitchFamily="34" charset="0"/>
              </a:rPr>
              <a:t>对象 ：任意数据不能修改</a:t>
            </a:r>
            <a:endParaRPr lang="en-US" altLang="zh-CN" sz="2400">
              <a:latin typeface="Arial" pitchFamily="34" charset="0"/>
            </a:endParaRPr>
          </a:p>
          <a:p>
            <a:pPr eaLnBrk="1" hangingPunct="1">
              <a:spcBef>
                <a:spcPct val="50000"/>
              </a:spcBef>
              <a:buFontTx/>
              <a:buNone/>
            </a:pPr>
            <a:r>
              <a:rPr lang="zh-CN" altLang="en-US" sz="2400">
                <a:latin typeface="Arial" pitchFamily="34" charset="0"/>
              </a:rPr>
              <a:t>类的 </a:t>
            </a:r>
            <a:r>
              <a:rPr lang="en-US" altLang="zh-CN" sz="2400">
                <a:latin typeface="Arial" pitchFamily="34" charset="0"/>
              </a:rPr>
              <a:t>const </a:t>
            </a:r>
            <a:r>
              <a:rPr lang="zh-CN" altLang="en-US" sz="2400">
                <a:latin typeface="Arial" pitchFamily="34" charset="0"/>
              </a:rPr>
              <a:t>函数：只能读取类的成员变量，不能修改</a:t>
            </a:r>
          </a:p>
          <a:p>
            <a:pPr eaLnBrk="1" hangingPunct="1">
              <a:spcBef>
                <a:spcPct val="50000"/>
              </a:spcBef>
              <a:buFontTx/>
              <a:buNone/>
            </a:pPr>
            <a:r>
              <a:rPr lang="zh-CN" altLang="en-US" sz="2400">
                <a:latin typeface="Arial" pitchFamily="34" charset="0"/>
              </a:rPr>
              <a:t>类的 </a:t>
            </a:r>
            <a:r>
              <a:rPr lang="en-US" altLang="zh-CN" sz="2400">
                <a:latin typeface="Arial" pitchFamily="34" charset="0"/>
              </a:rPr>
              <a:t>const </a:t>
            </a:r>
            <a:r>
              <a:rPr lang="zh-CN" altLang="en-US" sz="2400">
                <a:latin typeface="Arial" pitchFamily="34" charset="0"/>
              </a:rPr>
              <a:t>变量：不能被任何函数修改</a:t>
            </a:r>
          </a:p>
        </p:txBody>
      </p:sp>
      <p:sp>
        <p:nvSpPr>
          <p:cNvPr id="15365" name="Text Box 4"/>
          <p:cNvSpPr txBox="1">
            <a:spLocks noChangeArrowheads="1"/>
          </p:cNvSpPr>
          <p:nvPr/>
        </p:nvSpPr>
        <p:spPr bwMode="auto">
          <a:xfrm>
            <a:off x="719138" y="2889250"/>
            <a:ext cx="7453312"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50000"/>
              </a:spcBef>
              <a:buFontTx/>
              <a:buNone/>
            </a:pPr>
            <a:r>
              <a:rPr lang="en-US" altLang="zh-CN" sz="1800">
                <a:latin typeface="Arial" pitchFamily="34" charset="0"/>
              </a:rPr>
              <a:t>const  CPoint pt;</a:t>
            </a:r>
          </a:p>
          <a:p>
            <a:pPr eaLnBrk="1" hangingPunct="1">
              <a:spcBef>
                <a:spcPct val="50000"/>
              </a:spcBef>
              <a:buFontTx/>
              <a:buNone/>
            </a:pPr>
            <a:r>
              <a:rPr lang="en-US" altLang="zh-CN" sz="1800">
                <a:latin typeface="Arial" pitchFamily="34" charset="0"/>
              </a:rPr>
              <a:t>class CPoint2D</a:t>
            </a:r>
          </a:p>
          <a:p>
            <a:pPr eaLnBrk="1" hangingPunct="1">
              <a:spcBef>
                <a:spcPct val="50000"/>
              </a:spcBef>
              <a:buFontTx/>
              <a:buNone/>
            </a:pPr>
            <a:r>
              <a:rPr lang="en-US" altLang="zh-CN" sz="1800">
                <a:latin typeface="Arial" pitchFamily="34" charset="0"/>
              </a:rPr>
              <a:t>{</a:t>
            </a:r>
          </a:p>
          <a:p>
            <a:pPr eaLnBrk="1" hangingPunct="1">
              <a:spcBef>
                <a:spcPct val="50000"/>
              </a:spcBef>
              <a:buFontTx/>
              <a:buNone/>
            </a:pPr>
            <a:r>
              <a:rPr lang="en-US" altLang="zh-CN" sz="1800">
                <a:latin typeface="Arial" pitchFamily="34" charset="0"/>
              </a:rPr>
              <a:t>public:</a:t>
            </a:r>
          </a:p>
          <a:p>
            <a:pPr eaLnBrk="1" hangingPunct="1">
              <a:spcBef>
                <a:spcPct val="50000"/>
              </a:spcBef>
              <a:buFontTx/>
              <a:buNone/>
            </a:pPr>
            <a:r>
              <a:rPr lang="en-US" altLang="zh-CN" sz="1800">
                <a:latin typeface="Arial" pitchFamily="34" charset="0"/>
              </a:rPr>
              <a:t>void	GetXY(float *x,float *y) const;</a:t>
            </a:r>
          </a:p>
          <a:p>
            <a:pPr eaLnBrk="1" hangingPunct="1">
              <a:spcBef>
                <a:spcPct val="50000"/>
              </a:spcBef>
              <a:buFontTx/>
              <a:buNone/>
            </a:pPr>
            <a:r>
              <a:rPr lang="en-US" altLang="zh-CN" sz="1800">
                <a:latin typeface="Arial" pitchFamily="34" charset="0"/>
              </a:rPr>
              <a:t>const      m_x0,m_y0;</a:t>
            </a:r>
          </a:p>
          <a:p>
            <a:pPr eaLnBrk="1" hangingPunct="1">
              <a:spcBef>
                <a:spcPct val="50000"/>
              </a:spcBef>
              <a:buFontTx/>
              <a:buNone/>
            </a:pPr>
            <a:r>
              <a:rPr lang="en-US" altLang="zh-CN" sz="1800">
                <a:latin typeface="Arial" pitchFamily="34" charset="0"/>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marL="0" indent="0" eaLnBrk="1" hangingPunct="1"/>
            <a:r>
              <a:rPr lang="en-US" altLang="en-US" smtClean="0">
                <a:latin typeface="方正粗倩简体" pitchFamily="1" charset="-122"/>
                <a:ea typeface="方正粗倩简体" pitchFamily="1" charset="-122"/>
                <a:sym typeface="方正粗倩简体" pitchFamily="1" charset="-122"/>
              </a:rPr>
              <a:t>3.2.5 </a:t>
            </a:r>
            <a:r>
              <a:rPr lang="zh-CN" altLang="en-US" smtClean="0">
                <a:latin typeface="方正粗倩简体" pitchFamily="1" charset="-122"/>
                <a:ea typeface="方正粗倩简体" pitchFamily="1" charset="-122"/>
                <a:sym typeface="方正粗倩简体" pitchFamily="1" charset="-122"/>
              </a:rPr>
              <a:t>友元</a:t>
            </a:r>
            <a:endParaRPr lang="en-US" altLang="en-US" smtClean="0"/>
          </a:p>
        </p:txBody>
      </p:sp>
      <p:sp>
        <p:nvSpPr>
          <p:cNvPr id="16387" name="Rectangle 3"/>
          <p:cNvSpPr>
            <a:spLocks noGrp="1" noChangeArrowheads="1"/>
          </p:cNvSpPr>
          <p:nvPr>
            <p:ph sz="half" idx="4294967295"/>
          </p:nvPr>
        </p:nvSpPr>
        <p:spPr>
          <a:xfrm>
            <a:off x="1258888" y="2060575"/>
            <a:ext cx="5703887" cy="1077913"/>
          </a:xfrm>
        </p:spPr>
        <p:txBody>
          <a:bodyPr>
            <a:spAutoFit/>
          </a:bodyPr>
          <a:lstStyle/>
          <a:p>
            <a:pPr eaLnBrk="1" hangingPunct="1">
              <a:buFont typeface="Arial" pitchFamily="34" charset="0"/>
              <a:buNone/>
            </a:pPr>
            <a:r>
              <a:rPr lang="en-US" altLang="en-US" b="1" smtClean="0">
                <a:latin typeface="微软雅黑" pitchFamily="34" charset="-122"/>
                <a:ea typeface="微软雅黑" pitchFamily="34" charset="-122"/>
                <a:sym typeface="微软雅黑" pitchFamily="34" charset="-122"/>
              </a:rPr>
              <a:t>    友元破坏了类的封装原则，谨慎使用！</a:t>
            </a:r>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A91B0C01-F163-454E-8C0E-F687E21FDDCE}"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8914" name="Rectangle 2050"/>
          <p:cNvSpPr>
            <a:spLocks noChangeArrowheads="1"/>
          </p:cNvSpPr>
          <p:nvPr/>
        </p:nvSpPr>
        <p:spPr bwMode="auto">
          <a:xfrm>
            <a:off x="609600" y="304800"/>
            <a:ext cx="655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lnSpc>
                <a:spcPct val="120000"/>
              </a:lnSpc>
              <a:defRPr/>
            </a:pPr>
            <a:r>
              <a:rPr kumimoji="1" lang="zh-CN" altLang="en-US" sz="3200" b="1" dirty="0">
                <a:solidFill>
                  <a:schemeClr val="folHlink"/>
                </a:solidFill>
                <a:latin typeface="Times New Roman" charset="0"/>
                <a:ea typeface="宋体" charset="-122"/>
              </a:rPr>
              <a:t>3.2.</a:t>
            </a:r>
            <a:r>
              <a:rPr kumimoji="1" lang="en-US" altLang="zh-CN" sz="3200" b="1" dirty="0">
                <a:solidFill>
                  <a:schemeClr val="folHlink"/>
                </a:solidFill>
                <a:latin typeface="Times New Roman" charset="0"/>
                <a:ea typeface="宋体" charset="-122"/>
              </a:rPr>
              <a:t>6</a:t>
            </a:r>
            <a:r>
              <a:rPr kumimoji="1" lang="zh-CN" altLang="en-US" sz="3200" b="1" dirty="0">
                <a:solidFill>
                  <a:schemeClr val="folHlink"/>
                </a:solidFill>
                <a:latin typeface="Times New Roman" charset="0"/>
                <a:ea typeface="宋体" charset="-122"/>
              </a:rPr>
              <a:t>  </a:t>
            </a:r>
            <a:r>
              <a:rPr kumimoji="1" lang="zh-CN" altLang="en-US" sz="3200" b="1" dirty="0">
                <a:solidFill>
                  <a:schemeClr val="folHlink"/>
                </a:solidFill>
                <a:effectLst>
                  <a:outerShdw blurRad="38100" dist="38100" dir="2700000" algn="tl">
                    <a:srgbClr val="000000"/>
                  </a:outerShdw>
                </a:effectLst>
                <a:latin typeface="Arial" charset="0"/>
                <a:ea typeface="宋体" charset="-122"/>
              </a:rPr>
              <a:t>友元</a:t>
            </a:r>
            <a:endParaRPr kumimoji="1" lang="zh-CN" altLang="en-US" sz="4000" dirty="0">
              <a:solidFill>
                <a:schemeClr val="tx2"/>
              </a:solidFill>
              <a:effectLst>
                <a:outerShdw blurRad="38100" dist="38100" dir="2700000" algn="tl">
                  <a:srgbClr val="000000"/>
                </a:outerShdw>
              </a:effectLst>
              <a:latin typeface="Arial" charset="0"/>
              <a:ea typeface="宋体" charset="-122"/>
            </a:endParaRPr>
          </a:p>
        </p:txBody>
      </p:sp>
      <p:sp>
        <p:nvSpPr>
          <p:cNvPr id="678915" name="Rectangle 2051"/>
          <p:cNvSpPr>
            <a:spLocks noChangeArrowheads="1"/>
          </p:cNvSpPr>
          <p:nvPr/>
        </p:nvSpPr>
        <p:spPr bwMode="auto">
          <a:xfrm>
            <a:off x="533400" y="914400"/>
            <a:ext cx="8001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None/>
            </a:pPr>
            <a:r>
              <a:rPr kumimoji="1" lang="zh-CN" altLang="en-US" sz="2400">
                <a:latin typeface="Times New Roman" pitchFamily="18" charset="0"/>
              </a:rPr>
              <a:t> </a:t>
            </a:r>
            <a:r>
              <a:rPr kumimoji="1" lang="zh-CN" altLang="en-US" sz="2800">
                <a:latin typeface="Times New Roman" pitchFamily="18" charset="0"/>
              </a:rPr>
              <a:t>        类具有</a:t>
            </a:r>
            <a:r>
              <a:rPr kumimoji="1" lang="zh-CN" altLang="en-US" sz="2800">
                <a:solidFill>
                  <a:schemeClr val="folHlink"/>
                </a:solidFill>
                <a:latin typeface="Times New Roman" pitchFamily="18" charset="0"/>
              </a:rPr>
              <a:t>封装性</a:t>
            </a:r>
            <a:r>
              <a:rPr kumimoji="1" lang="zh-CN" altLang="en-US" sz="2800">
                <a:latin typeface="Times New Roman" pitchFamily="18" charset="0"/>
              </a:rPr>
              <a:t>，类的私有成员一般只能通过该类的成员函数访问，这种封装性隐藏了对象的数据成员，保证了对象的安全，但有时带来了编程的不方便。</a:t>
            </a:r>
          </a:p>
        </p:txBody>
      </p:sp>
      <p:sp>
        <p:nvSpPr>
          <p:cNvPr id="678916" name="Rectangle 2052"/>
          <p:cNvSpPr>
            <a:spLocks noChangeArrowheads="1"/>
          </p:cNvSpPr>
          <p:nvPr/>
        </p:nvSpPr>
        <p:spPr bwMode="auto">
          <a:xfrm>
            <a:off x="609600" y="3276600"/>
            <a:ext cx="8077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友元函数：</a:t>
            </a:r>
            <a:endParaRPr kumimoji="1" lang="zh-CN" altLang="en-US" sz="2800">
              <a:latin typeface="Times New Roman" pitchFamily="18" charset="0"/>
            </a:endParaRP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        C++</a:t>
            </a:r>
            <a:r>
              <a:rPr kumimoji="1" lang="zh-CN" altLang="en-US" sz="2800">
                <a:latin typeface="Times New Roman" pitchFamily="18" charset="0"/>
              </a:rPr>
              <a:t>提供了一种函数，它虽然不是一个类的成员函数，但可以象成员函数一样访问该类的所有成员，包括私有成员和保护成员。这种函数称为</a:t>
            </a:r>
            <a:r>
              <a:rPr kumimoji="1" lang="zh-CN" altLang="en-US" sz="2800">
                <a:solidFill>
                  <a:schemeClr val="folHlink"/>
                </a:solidFill>
                <a:latin typeface="Times New Roman" pitchFamily="18" charset="0"/>
              </a:rPr>
              <a:t>友元（</a:t>
            </a:r>
            <a:r>
              <a:rPr kumimoji="1" lang="en-US" altLang="zh-CN" sz="2800">
                <a:solidFill>
                  <a:schemeClr val="folHlink"/>
                </a:solidFill>
                <a:latin typeface="Times New Roman" pitchFamily="18" charset="0"/>
              </a:rPr>
              <a:t>friend）</a:t>
            </a:r>
            <a:r>
              <a:rPr kumimoji="1" lang="zh-CN" altLang="en-US" sz="2800">
                <a:solidFill>
                  <a:schemeClr val="folHlink"/>
                </a:solidFill>
                <a:latin typeface="Times New Roman" pitchFamily="18" charset="0"/>
              </a:rPr>
              <a:t>函数</a:t>
            </a:r>
            <a:r>
              <a:rPr kumimoji="1" lang="zh-CN" altLang="en-US" sz="2800">
                <a:latin typeface="Times New Roman" pitchFamily="18" charset="0"/>
              </a:rPr>
              <a:t>。</a:t>
            </a:r>
          </a:p>
        </p:txBody>
      </p:sp>
      <p:sp>
        <p:nvSpPr>
          <p:cNvPr id="678918" name="AutoShape 2054"/>
          <p:cNvSpPr>
            <a:spLocks noChangeArrowheads="1"/>
          </p:cNvSpPr>
          <p:nvPr/>
        </p:nvSpPr>
        <p:spPr bwMode="auto">
          <a:xfrm rot="19800000" flipH="1">
            <a:off x="2598738" y="3032125"/>
            <a:ext cx="2532062" cy="4286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678914"/>
                                        </p:tgtEl>
                                        <p:attrNameLst>
                                          <p:attrName>style.visibility</p:attrName>
                                        </p:attrNameLst>
                                      </p:cBhvr>
                                      <p:to>
                                        <p:strVal val="visible"/>
                                      </p:to>
                                    </p:set>
                                    <p:animEffect transition="in" filter="blinds(horizontal)">
                                      <p:cBhvr>
                                        <p:cTn id="7" dur="500"/>
                                        <p:tgtEl>
                                          <p:spTgt spid="678914"/>
                                        </p:tgtEl>
                                      </p:cBhvr>
                                    </p:animEffect>
                                  </p:childTnLst>
                                </p:cTn>
                              </p:par>
                            </p:childTnLst>
                          </p:cTn>
                        </p:par>
                        <p:par>
                          <p:cTn id="8" fill="hold" nodeType="afterGroup">
                            <p:stCondLst>
                              <p:cond delay="1000"/>
                            </p:stCondLst>
                            <p:childTnLst>
                              <p:par>
                                <p:cTn id="9" presetID="9" presetClass="entr" presetSubtype="0" fill="hold" grpId="0" nodeType="afterEffect">
                                  <p:stCondLst>
                                    <p:cond delay="2000"/>
                                  </p:stCondLst>
                                  <p:childTnLst>
                                    <p:set>
                                      <p:cBhvr>
                                        <p:cTn id="10" dur="1" fill="hold">
                                          <p:stCondLst>
                                            <p:cond delay="0"/>
                                          </p:stCondLst>
                                        </p:cTn>
                                        <p:tgtEl>
                                          <p:spTgt spid="678915">
                                            <p:txEl>
                                              <p:pRg st="0" end="0"/>
                                            </p:txEl>
                                          </p:spTgt>
                                        </p:tgtEl>
                                        <p:attrNameLst>
                                          <p:attrName>style.visibility</p:attrName>
                                        </p:attrNameLst>
                                      </p:cBhvr>
                                      <p:to>
                                        <p:strVal val="visible"/>
                                      </p:to>
                                    </p:set>
                                    <p:animEffect transition="in" filter="dissolve">
                                      <p:cBhvr>
                                        <p:cTn id="11" dur="500"/>
                                        <p:tgtEl>
                                          <p:spTgt spid="678915">
                                            <p:txEl>
                                              <p:pRg st="0" end="0"/>
                                            </p:txEl>
                                          </p:spTgt>
                                        </p:tgtEl>
                                      </p:cBhvr>
                                    </p:animEffect>
                                  </p:childTnLst>
                                </p:cTn>
                              </p:par>
                            </p:childTnLst>
                          </p:cTn>
                        </p:par>
                        <p:par>
                          <p:cTn id="12" fill="hold" nodeType="afterGroup">
                            <p:stCondLst>
                              <p:cond delay="3500"/>
                            </p:stCondLst>
                            <p:childTnLst>
                              <p:par>
                                <p:cTn id="13" presetID="22" presetClass="entr" presetSubtype="1" fill="hold" grpId="0" nodeType="afterEffect">
                                  <p:stCondLst>
                                    <p:cond delay="10000"/>
                                  </p:stCondLst>
                                  <p:childTnLst>
                                    <p:set>
                                      <p:cBhvr>
                                        <p:cTn id="14" dur="1" fill="hold">
                                          <p:stCondLst>
                                            <p:cond delay="0"/>
                                          </p:stCondLst>
                                        </p:cTn>
                                        <p:tgtEl>
                                          <p:spTgt spid="678918"/>
                                        </p:tgtEl>
                                        <p:attrNameLst>
                                          <p:attrName>style.visibility</p:attrName>
                                        </p:attrNameLst>
                                      </p:cBhvr>
                                      <p:to>
                                        <p:strVal val="visible"/>
                                      </p:to>
                                    </p:set>
                                    <p:animEffect transition="in" filter="wipe(up)">
                                      <p:cBhvr>
                                        <p:cTn id="15" dur="500"/>
                                        <p:tgtEl>
                                          <p:spTgt spid="678918"/>
                                        </p:tgtEl>
                                      </p:cBhvr>
                                    </p:animEffect>
                                  </p:childTnLst>
                                  <p:subTnLst>
                                    <p:set>
                                      <p:cBhvr override="childStyle">
                                        <p:cTn dur="1" fill="hold" display="0" masterRel="sameClick" afterEffect="1">
                                          <p:stCondLst>
                                            <p:cond evt="end" delay="0">
                                              <p:tn val="13"/>
                                            </p:cond>
                                          </p:stCondLst>
                                        </p:cTn>
                                        <p:tgtEl>
                                          <p:spTgt spid="678918"/>
                                        </p:tgtEl>
                                        <p:attrNameLst>
                                          <p:attrName>style.visibility</p:attrName>
                                        </p:attrNameLst>
                                      </p:cBhvr>
                                      <p:to>
                                        <p:strVal val="hidden"/>
                                      </p:to>
                                    </p:set>
                                  </p:subTnLst>
                                </p:cTn>
                              </p:par>
                            </p:childTnLst>
                          </p:cTn>
                        </p:par>
                        <p:par>
                          <p:cTn id="16" fill="hold" nodeType="afterGroup">
                            <p:stCondLst>
                              <p:cond delay="14000"/>
                            </p:stCondLst>
                            <p:childTnLst>
                              <p:par>
                                <p:cTn id="17" presetID="9" presetClass="entr" presetSubtype="0" fill="hold" grpId="0" nodeType="afterEffect">
                                  <p:stCondLst>
                                    <p:cond delay="0"/>
                                  </p:stCondLst>
                                  <p:childTnLst>
                                    <p:set>
                                      <p:cBhvr>
                                        <p:cTn id="18" dur="1" fill="hold">
                                          <p:stCondLst>
                                            <p:cond delay="0"/>
                                          </p:stCondLst>
                                        </p:cTn>
                                        <p:tgtEl>
                                          <p:spTgt spid="678916">
                                            <p:txEl>
                                              <p:pRg st="0" end="0"/>
                                            </p:txEl>
                                          </p:spTgt>
                                        </p:tgtEl>
                                        <p:attrNameLst>
                                          <p:attrName>style.visibility</p:attrName>
                                        </p:attrNameLst>
                                      </p:cBhvr>
                                      <p:to>
                                        <p:strVal val="visible"/>
                                      </p:to>
                                    </p:set>
                                    <p:animEffect transition="in" filter="dissolve">
                                      <p:cBhvr>
                                        <p:cTn id="19" dur="500"/>
                                        <p:tgtEl>
                                          <p:spTgt spid="678916">
                                            <p:txEl>
                                              <p:pRg st="0" end="0"/>
                                            </p:txEl>
                                          </p:spTgt>
                                        </p:tgtEl>
                                      </p:cBhvr>
                                    </p:animEffect>
                                  </p:childTnLst>
                                </p:cTn>
                              </p:par>
                            </p:childTnLst>
                          </p:cTn>
                        </p:par>
                        <p:par>
                          <p:cTn id="20" fill="hold" nodeType="afterGroup">
                            <p:stCondLst>
                              <p:cond delay="14500"/>
                            </p:stCondLst>
                            <p:childTnLst>
                              <p:par>
                                <p:cTn id="21" presetID="9" presetClass="entr" presetSubtype="0" fill="hold" grpId="0" nodeType="afterEffect">
                                  <p:stCondLst>
                                    <p:cond delay="0"/>
                                  </p:stCondLst>
                                  <p:childTnLst>
                                    <p:set>
                                      <p:cBhvr>
                                        <p:cTn id="22" dur="1" fill="hold">
                                          <p:stCondLst>
                                            <p:cond delay="0"/>
                                          </p:stCondLst>
                                        </p:cTn>
                                        <p:tgtEl>
                                          <p:spTgt spid="678916">
                                            <p:txEl>
                                              <p:pRg st="1" end="1"/>
                                            </p:txEl>
                                          </p:spTgt>
                                        </p:tgtEl>
                                        <p:attrNameLst>
                                          <p:attrName>style.visibility</p:attrName>
                                        </p:attrNameLst>
                                      </p:cBhvr>
                                      <p:to>
                                        <p:strVal val="visible"/>
                                      </p:to>
                                    </p:set>
                                    <p:animEffect transition="in" filter="dissolve">
                                      <p:cBhvr>
                                        <p:cTn id="23" dur="500"/>
                                        <p:tgtEl>
                                          <p:spTgt spid="6789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utoUpdateAnimBg="0"/>
      <p:bldP spid="678915" grpId="0" build="p" autoUpdateAnimBg="0" advAuto="2000"/>
      <p:bldP spid="678916" grpId="0" build="p" autoUpdateAnimBg="0" advAuto="0"/>
      <p:bldP spid="6789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F1DED6F2-E3E7-4F52-BA02-485244C21B48}"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94276" name="Rectangle 2052"/>
          <p:cNvSpPr>
            <a:spLocks noChangeArrowheads="1"/>
          </p:cNvSpPr>
          <p:nvPr/>
        </p:nvSpPr>
        <p:spPr bwMode="auto">
          <a:xfrm>
            <a:off x="533400" y="11430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None/>
            </a:pPr>
            <a:r>
              <a:rPr kumimoji="1" lang="zh-CN" altLang="en-US" sz="2400">
                <a:latin typeface="Times New Roman" pitchFamily="18" charset="0"/>
              </a:rPr>
              <a:t>   </a:t>
            </a:r>
            <a:r>
              <a:rPr kumimoji="1" lang="zh-CN" altLang="en-US" sz="2800">
                <a:latin typeface="Times New Roman" pitchFamily="18" charset="0"/>
              </a:rPr>
              <a:t>      一个函数要成为一个类的友员函数，需要在类的定义中声明该函数，并在函数声明的前面加上关键字</a:t>
            </a:r>
            <a:r>
              <a:rPr kumimoji="1" lang="en-US" altLang="zh-CN" sz="2800">
                <a:solidFill>
                  <a:schemeClr val="folHlink"/>
                </a:solidFill>
                <a:latin typeface="Times New Roman" pitchFamily="18" charset="0"/>
              </a:rPr>
              <a:t>friend</a:t>
            </a:r>
            <a:r>
              <a:rPr kumimoji="1" lang="en-US" altLang="zh-CN" sz="2800">
                <a:latin typeface="Times New Roman" pitchFamily="18" charset="0"/>
              </a:rPr>
              <a:t>。</a:t>
            </a:r>
          </a:p>
          <a:p>
            <a:pPr algn="just" eaLnBrk="1" hangingPunct="1">
              <a:lnSpc>
                <a:spcPct val="120000"/>
              </a:lnSpc>
              <a:buClr>
                <a:schemeClr val="hlink"/>
              </a:buClr>
              <a:buSzPct val="80000"/>
              <a:buFont typeface="Wingdings" pitchFamily="2" charset="2"/>
              <a:buNone/>
            </a:pPr>
            <a:r>
              <a:rPr kumimoji="1" lang="zh-CN" altLang="en-US" sz="2800">
                <a:latin typeface="Times New Roman" pitchFamily="18" charset="0"/>
              </a:rPr>
              <a:t>        友元函数本身的定义没有什么特殊要求，可以是一般函数，也可以是另一个类的成员函数。</a:t>
            </a:r>
          </a:p>
          <a:p>
            <a:pPr algn="just" eaLnBrk="1" hangingPunct="1">
              <a:lnSpc>
                <a:spcPct val="120000"/>
              </a:lnSpc>
              <a:buClr>
                <a:schemeClr val="hlink"/>
              </a:buClr>
              <a:buSzPct val="80000"/>
              <a:buFont typeface="Wingdings" pitchFamily="2" charset="2"/>
              <a:buNone/>
            </a:pPr>
            <a:r>
              <a:rPr kumimoji="1" lang="zh-CN" altLang="en-US" sz="2800">
                <a:latin typeface="Times New Roman" pitchFamily="18" charset="0"/>
              </a:rPr>
              <a:t>        为了能够在友元函数中访问并设置类的私有数据成员，一个类的友元函数一般将该类的</a:t>
            </a:r>
            <a:r>
              <a:rPr kumimoji="1" lang="zh-CN" altLang="en-US" sz="2800">
                <a:solidFill>
                  <a:schemeClr val="folHlink"/>
                </a:solidFill>
                <a:latin typeface="Times New Roman" pitchFamily="18" charset="0"/>
              </a:rPr>
              <a:t>引用</a:t>
            </a:r>
            <a:r>
              <a:rPr kumimoji="1" lang="zh-CN" altLang="en-US" sz="2800">
                <a:latin typeface="Times New Roman" pitchFamily="18" charset="0"/>
              </a:rPr>
              <a:t>作为函数参数。</a:t>
            </a:r>
          </a:p>
          <a:p>
            <a:pPr algn="just" eaLnBrk="1" hangingPunct="1">
              <a:lnSpc>
                <a:spcPct val="180000"/>
              </a:lnSpc>
              <a:buClr>
                <a:schemeClr val="hlink"/>
              </a:buClr>
              <a:buSzPct val="80000"/>
              <a:buFont typeface="Wingdings" pitchFamily="2" charset="2"/>
              <a:buNone/>
            </a:pPr>
            <a:r>
              <a:rPr kumimoji="1" lang="zh-CN" altLang="en-US" sz="2800">
                <a:latin typeface="Times New Roman" pitchFamily="18" charset="0"/>
              </a:rPr>
              <a:t>  						  </a:t>
            </a:r>
            <a:r>
              <a:rPr kumimoji="1" lang="zh-CN" altLang="en-US" sz="2800" b="1">
                <a:solidFill>
                  <a:schemeClr val="folHlink"/>
                </a:solidFill>
                <a:latin typeface="Times New Roman" pitchFamily="18" charset="0"/>
              </a:rPr>
              <a:t>   例</a:t>
            </a:r>
          </a:p>
        </p:txBody>
      </p:sp>
      <p:sp>
        <p:nvSpPr>
          <p:cNvPr id="694277" name="Rectangle 2053"/>
          <p:cNvSpPr>
            <a:spLocks noChangeArrowheads="1"/>
          </p:cNvSpPr>
          <p:nvPr/>
        </p:nvSpPr>
        <p:spPr bwMode="auto">
          <a:xfrm>
            <a:off x="533400" y="457200"/>
            <a:ext cx="563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20000"/>
              </a:lnSpc>
              <a:spcBef>
                <a:spcPct val="0"/>
              </a:spcBef>
              <a:buFontTx/>
              <a:buNone/>
            </a:pPr>
            <a:r>
              <a:rPr kumimoji="1" lang="zh-CN" altLang="en-US" sz="2800" b="1">
                <a:solidFill>
                  <a:schemeClr val="folHlink"/>
                </a:solidFill>
                <a:latin typeface="Arial" pitchFamily="34" charset="0"/>
              </a:rPr>
              <a:t>友元函数的声明：</a:t>
            </a:r>
          </a:p>
        </p:txBody>
      </p:sp>
      <p:graphicFrame>
        <p:nvGraphicFramePr>
          <p:cNvPr id="694279" name="Object 2055"/>
          <p:cNvGraphicFramePr>
            <a:graphicFrameLocks noChangeAspect="1"/>
          </p:cNvGraphicFramePr>
          <p:nvPr/>
        </p:nvGraphicFramePr>
        <p:xfrm>
          <a:off x="7239000" y="5867400"/>
          <a:ext cx="838200" cy="322263"/>
        </p:xfrm>
        <a:graphic>
          <a:graphicData uri="http://schemas.openxmlformats.org/presentationml/2006/ole">
            <mc:AlternateContent xmlns:mc="http://schemas.openxmlformats.org/markup-compatibility/2006">
              <mc:Choice xmlns:v="urn:schemas-microsoft-com:vml" Requires="v">
                <p:oleObj spid="_x0000_s18444" name="剪辑" r:id="rId3" imgW="882396" imgH="705002" progId="MS_ClipArt_Gallery.2">
                  <p:embed/>
                </p:oleObj>
              </mc:Choice>
              <mc:Fallback>
                <p:oleObj name="剪辑" r:id="rId3" imgW="882396" imgH="705002" progId="MS_ClipArt_Gallery.2">
                  <p:embed/>
                  <p:pic>
                    <p:nvPicPr>
                      <p:cNvPr id="0" name="Object 20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5867400"/>
                        <a:ext cx="8382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694277"/>
                                        </p:tgtEl>
                                        <p:attrNameLst>
                                          <p:attrName>style.visibility</p:attrName>
                                        </p:attrNameLst>
                                      </p:cBhvr>
                                      <p:to>
                                        <p:strVal val="visible"/>
                                      </p:to>
                                    </p:set>
                                    <p:animEffect transition="in" filter="blinds(horizontal)">
                                      <p:cBhvr>
                                        <p:cTn id="7" dur="500"/>
                                        <p:tgtEl>
                                          <p:spTgt spid="694277"/>
                                        </p:tgtEl>
                                      </p:cBhvr>
                                    </p:animEffect>
                                  </p:childTnLst>
                                </p:cTn>
                              </p:par>
                            </p:childTnLst>
                          </p:cTn>
                        </p:par>
                        <p:par>
                          <p:cTn id="8" fill="hold" nodeType="afterGroup">
                            <p:stCondLst>
                              <p:cond delay="1000"/>
                            </p:stCondLst>
                            <p:childTnLst>
                              <p:par>
                                <p:cTn id="9" presetID="9" presetClass="entr" presetSubtype="0" fill="hold" grpId="0" nodeType="afterEffect">
                                  <p:stCondLst>
                                    <p:cond delay="10000"/>
                                  </p:stCondLst>
                                  <p:childTnLst>
                                    <p:set>
                                      <p:cBhvr>
                                        <p:cTn id="10" dur="1" fill="hold">
                                          <p:stCondLst>
                                            <p:cond delay="0"/>
                                          </p:stCondLst>
                                        </p:cTn>
                                        <p:tgtEl>
                                          <p:spTgt spid="694276">
                                            <p:txEl>
                                              <p:pRg st="0" end="0"/>
                                            </p:txEl>
                                          </p:spTgt>
                                        </p:tgtEl>
                                        <p:attrNameLst>
                                          <p:attrName>style.visibility</p:attrName>
                                        </p:attrNameLst>
                                      </p:cBhvr>
                                      <p:to>
                                        <p:strVal val="visible"/>
                                      </p:to>
                                    </p:set>
                                    <p:animEffect transition="in" filter="dissolve">
                                      <p:cBhvr>
                                        <p:cTn id="11" dur="500"/>
                                        <p:tgtEl>
                                          <p:spTgt spid="694276">
                                            <p:txEl>
                                              <p:pRg st="0" end="0"/>
                                            </p:txEl>
                                          </p:spTgt>
                                        </p:tgtEl>
                                      </p:cBhvr>
                                    </p:animEffect>
                                  </p:childTnLst>
                                </p:cTn>
                              </p:par>
                            </p:childTnLst>
                          </p:cTn>
                        </p:par>
                        <p:par>
                          <p:cTn id="12" fill="hold" nodeType="afterGroup">
                            <p:stCondLst>
                              <p:cond delay="11500"/>
                            </p:stCondLst>
                            <p:childTnLst>
                              <p:par>
                                <p:cTn id="13" presetID="9" presetClass="entr" presetSubtype="0" fill="hold" grpId="0" nodeType="afterEffect">
                                  <p:stCondLst>
                                    <p:cond delay="10000"/>
                                  </p:stCondLst>
                                  <p:childTnLst>
                                    <p:set>
                                      <p:cBhvr>
                                        <p:cTn id="14" dur="1" fill="hold">
                                          <p:stCondLst>
                                            <p:cond delay="0"/>
                                          </p:stCondLst>
                                        </p:cTn>
                                        <p:tgtEl>
                                          <p:spTgt spid="694276">
                                            <p:txEl>
                                              <p:pRg st="1" end="1"/>
                                            </p:txEl>
                                          </p:spTgt>
                                        </p:tgtEl>
                                        <p:attrNameLst>
                                          <p:attrName>style.visibility</p:attrName>
                                        </p:attrNameLst>
                                      </p:cBhvr>
                                      <p:to>
                                        <p:strVal val="visible"/>
                                      </p:to>
                                    </p:set>
                                    <p:animEffect transition="in" filter="dissolve">
                                      <p:cBhvr>
                                        <p:cTn id="15" dur="500"/>
                                        <p:tgtEl>
                                          <p:spTgt spid="694276">
                                            <p:txEl>
                                              <p:pRg st="1" end="1"/>
                                            </p:txEl>
                                          </p:spTgt>
                                        </p:tgtEl>
                                      </p:cBhvr>
                                    </p:animEffect>
                                  </p:childTnLst>
                                </p:cTn>
                              </p:par>
                            </p:childTnLst>
                          </p:cTn>
                        </p:par>
                        <p:par>
                          <p:cTn id="16" fill="hold" nodeType="afterGroup">
                            <p:stCondLst>
                              <p:cond delay="22000"/>
                            </p:stCondLst>
                            <p:childTnLst>
                              <p:par>
                                <p:cTn id="17" presetID="9" presetClass="entr" presetSubtype="0" fill="hold" grpId="0" nodeType="afterEffect">
                                  <p:stCondLst>
                                    <p:cond delay="10000"/>
                                  </p:stCondLst>
                                  <p:childTnLst>
                                    <p:set>
                                      <p:cBhvr>
                                        <p:cTn id="18" dur="1" fill="hold">
                                          <p:stCondLst>
                                            <p:cond delay="0"/>
                                          </p:stCondLst>
                                        </p:cTn>
                                        <p:tgtEl>
                                          <p:spTgt spid="694276">
                                            <p:txEl>
                                              <p:pRg st="2" end="2"/>
                                            </p:txEl>
                                          </p:spTgt>
                                        </p:tgtEl>
                                        <p:attrNameLst>
                                          <p:attrName>style.visibility</p:attrName>
                                        </p:attrNameLst>
                                      </p:cBhvr>
                                      <p:to>
                                        <p:strVal val="visible"/>
                                      </p:to>
                                    </p:set>
                                    <p:animEffect transition="in" filter="dissolve">
                                      <p:cBhvr>
                                        <p:cTn id="19" dur="500"/>
                                        <p:tgtEl>
                                          <p:spTgt spid="694276">
                                            <p:txEl>
                                              <p:pRg st="2" end="2"/>
                                            </p:txEl>
                                          </p:spTgt>
                                        </p:tgtEl>
                                      </p:cBhvr>
                                    </p:animEffect>
                                  </p:childTnLst>
                                </p:cTn>
                              </p:par>
                            </p:childTnLst>
                          </p:cTn>
                        </p:par>
                        <p:par>
                          <p:cTn id="20" fill="hold" nodeType="afterGroup">
                            <p:stCondLst>
                              <p:cond delay="32500"/>
                            </p:stCondLst>
                            <p:childTnLst>
                              <p:par>
                                <p:cTn id="21" presetID="9" presetClass="entr" presetSubtype="0" fill="hold" grpId="0" nodeType="afterEffect">
                                  <p:stCondLst>
                                    <p:cond delay="10000"/>
                                  </p:stCondLst>
                                  <p:childTnLst>
                                    <p:set>
                                      <p:cBhvr>
                                        <p:cTn id="22" dur="1" fill="hold">
                                          <p:stCondLst>
                                            <p:cond delay="0"/>
                                          </p:stCondLst>
                                        </p:cTn>
                                        <p:tgtEl>
                                          <p:spTgt spid="694276">
                                            <p:txEl>
                                              <p:pRg st="3" end="3"/>
                                            </p:txEl>
                                          </p:spTgt>
                                        </p:tgtEl>
                                        <p:attrNameLst>
                                          <p:attrName>style.visibility</p:attrName>
                                        </p:attrNameLst>
                                      </p:cBhvr>
                                      <p:to>
                                        <p:strVal val="visible"/>
                                      </p:to>
                                    </p:set>
                                    <p:animEffect transition="in" filter="dissolve">
                                      <p:cBhvr>
                                        <p:cTn id="23" dur="500"/>
                                        <p:tgtEl>
                                          <p:spTgt spid="694276">
                                            <p:txEl>
                                              <p:pRg st="3" end="3"/>
                                            </p:txEl>
                                          </p:spTgt>
                                        </p:tgtEl>
                                      </p:cBhvr>
                                    </p:animEffect>
                                  </p:childTnLst>
                                </p:cTn>
                              </p:par>
                            </p:childTnLst>
                          </p:cTn>
                        </p:par>
                        <p:par>
                          <p:cTn id="24" fill="hold" nodeType="afterGroup">
                            <p:stCondLst>
                              <p:cond delay="43000"/>
                            </p:stCondLst>
                            <p:childTnLst>
                              <p:par>
                                <p:cTn id="25" presetID="22" presetClass="entr" presetSubtype="8" fill="hold" nodeType="afterEffect">
                                  <p:stCondLst>
                                    <p:cond delay="1000"/>
                                  </p:stCondLst>
                                  <p:childTnLst>
                                    <p:set>
                                      <p:cBhvr>
                                        <p:cTn id="26" dur="1" fill="hold">
                                          <p:stCondLst>
                                            <p:cond delay="0"/>
                                          </p:stCondLst>
                                        </p:cTn>
                                        <p:tgtEl>
                                          <p:spTgt spid="694279"/>
                                        </p:tgtEl>
                                        <p:attrNameLst>
                                          <p:attrName>style.visibility</p:attrName>
                                        </p:attrNameLst>
                                      </p:cBhvr>
                                      <p:to>
                                        <p:strVal val="visible"/>
                                      </p:to>
                                    </p:set>
                                    <p:animEffect transition="in" filter="wipe(left)">
                                      <p:cBhvr>
                                        <p:cTn id="27" dur="500"/>
                                        <p:tgtEl>
                                          <p:spTgt spid="69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build="p" autoUpdateAnimBg="0" advAuto="10000"/>
      <p:bldP spid="69427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4C20A442-6EF7-491A-AAE3-3B8A33BD9B93}"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95299" name="Rectangle 2051"/>
          <p:cNvSpPr>
            <a:spLocks noChangeArrowheads="1"/>
          </p:cNvSpPr>
          <p:nvPr/>
        </p:nvSpPr>
        <p:spPr bwMode="auto">
          <a:xfrm>
            <a:off x="762000" y="304800"/>
            <a:ext cx="563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lnSpc>
                <a:spcPct val="120000"/>
              </a:lnSpc>
              <a:defRPr/>
            </a:pPr>
            <a:r>
              <a:rPr kumimoji="1" lang="zh-CN" altLang="en-US" sz="2800" b="1">
                <a:solidFill>
                  <a:schemeClr val="folHlink"/>
                </a:solidFill>
                <a:effectLst>
                  <a:outerShdw blurRad="38100" dist="38100" dir="2700000" algn="tl">
                    <a:srgbClr val="000000"/>
                  </a:outerShdw>
                </a:effectLst>
                <a:latin typeface="Arial" charset="0"/>
                <a:ea typeface="宋体" charset="-122"/>
              </a:rPr>
              <a:t>例如：</a:t>
            </a:r>
          </a:p>
        </p:txBody>
      </p:sp>
      <p:sp>
        <p:nvSpPr>
          <p:cNvPr id="695300" name="Rectangle 2052"/>
          <p:cNvSpPr>
            <a:spLocks noChangeArrowheads="1"/>
          </p:cNvSpPr>
          <p:nvPr/>
        </p:nvSpPr>
        <p:spPr bwMode="auto">
          <a:xfrm>
            <a:off x="609600" y="838200"/>
            <a:ext cx="80772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198438">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class   A</a:t>
            </a: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a:t>
            </a: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 friend   void   display(A);</a:t>
            </a: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		</a:t>
            </a:r>
            <a:r>
              <a:rPr kumimoji="1" lang="en-US" altLang="zh-CN" sz="2800">
                <a:solidFill>
                  <a:schemeClr val="tx2"/>
                </a:solidFill>
                <a:latin typeface="Times New Roman" pitchFamily="18" charset="0"/>
              </a:rPr>
              <a:t>// </a:t>
            </a:r>
            <a:r>
              <a:rPr kumimoji="1" lang="zh-CN" altLang="en-US" sz="2800">
                <a:solidFill>
                  <a:schemeClr val="tx2"/>
                </a:solidFill>
                <a:latin typeface="Times New Roman" pitchFamily="18" charset="0"/>
              </a:rPr>
              <a:t>友元函数是一个一般函数</a:t>
            </a:r>
          </a:p>
          <a:p>
            <a:pPr algn="just" eaLnBrk="1" hangingPunct="1">
              <a:lnSpc>
                <a:spcPct val="120000"/>
              </a:lnSpc>
              <a:buClr>
                <a:schemeClr val="hlink"/>
              </a:buClr>
              <a:buSzPct val="80000"/>
              <a:buFont typeface="Wingdings" pitchFamily="2" charset="2"/>
              <a:buNone/>
            </a:pPr>
            <a:r>
              <a:rPr kumimoji="1" lang="zh-CN" altLang="en-US" sz="2800">
                <a:latin typeface="Times New Roman" pitchFamily="18" charset="0"/>
              </a:rPr>
              <a:t>      </a:t>
            </a:r>
            <a:r>
              <a:rPr kumimoji="1" lang="en-US" altLang="zh-CN" sz="2800">
                <a:solidFill>
                  <a:schemeClr val="folHlink"/>
                </a:solidFill>
                <a:latin typeface="Times New Roman" pitchFamily="18" charset="0"/>
              </a:rPr>
              <a:t>friend  void  B::BMemberFun(A&amp;); </a:t>
            </a: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	          </a:t>
            </a:r>
            <a:r>
              <a:rPr kumimoji="1" lang="en-US" altLang="zh-CN" sz="2800">
                <a:solidFill>
                  <a:schemeClr val="tx2"/>
                </a:solidFill>
                <a:latin typeface="Times New Roman" pitchFamily="18" charset="0"/>
              </a:rPr>
              <a:t>// </a:t>
            </a:r>
            <a:r>
              <a:rPr kumimoji="1" lang="zh-CN" altLang="en-US" sz="2800">
                <a:solidFill>
                  <a:schemeClr val="tx2"/>
                </a:solidFill>
                <a:latin typeface="Times New Roman" pitchFamily="18" charset="0"/>
              </a:rPr>
              <a:t>友元函数是另一个类</a:t>
            </a:r>
            <a:r>
              <a:rPr kumimoji="1" lang="en-US" altLang="zh-CN" sz="2800">
                <a:solidFill>
                  <a:schemeClr val="tx2"/>
                </a:solidFill>
                <a:latin typeface="Times New Roman" pitchFamily="18" charset="0"/>
              </a:rPr>
              <a:t>B</a:t>
            </a:r>
            <a:r>
              <a:rPr kumimoji="1" lang="zh-CN" altLang="en-US" sz="2800">
                <a:solidFill>
                  <a:schemeClr val="tx2"/>
                </a:solidFill>
                <a:latin typeface="Times New Roman" pitchFamily="18" charset="0"/>
              </a:rPr>
              <a:t>的成员函数</a:t>
            </a: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public:</a:t>
            </a:r>
          </a:p>
          <a:p>
            <a:pPr algn="just" eaLnBrk="1" hangingPunct="1">
              <a:lnSpc>
                <a:spcPct val="120000"/>
              </a:lnSpc>
              <a:buClr>
                <a:schemeClr val="hlink"/>
              </a:buClr>
              <a:buSzPct val="80000"/>
              <a:buFont typeface="Wingdings" pitchFamily="2" charset="2"/>
              <a:buNone/>
            </a:pPr>
            <a:r>
              <a:rPr kumimoji="1" lang="en-US" altLang="zh-CN" sz="2800" b="1">
                <a:latin typeface="Times New Roman" pitchFamily="18" charset="0"/>
              </a:rPr>
              <a:t>	.  .  .</a:t>
            </a:r>
          </a:p>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 </a:t>
            </a: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695299"/>
                                        </p:tgtEl>
                                        <p:attrNameLst>
                                          <p:attrName>style.visibility</p:attrName>
                                        </p:attrNameLst>
                                      </p:cBhvr>
                                      <p:to>
                                        <p:strVal val="visible"/>
                                      </p:to>
                                    </p:set>
                                    <p:animEffect transition="in" filter="dissolve">
                                      <p:cBhvr>
                                        <p:cTn id="7" dur="500"/>
                                        <p:tgtEl>
                                          <p:spTgt spid="695299"/>
                                        </p:tgtEl>
                                      </p:cBhvr>
                                    </p:animEffect>
                                  </p:childTnLst>
                                </p:cTn>
                              </p:par>
                            </p:childTnLst>
                          </p:cTn>
                        </p:par>
                        <p:par>
                          <p:cTn id="8" fill="hold" nodeType="afterGroup">
                            <p:stCondLst>
                              <p:cond delay="1000"/>
                            </p:stCondLst>
                            <p:childTnLst>
                              <p:par>
                                <p:cTn id="9" presetID="9" presetClass="entr" presetSubtype="0" fill="hold" grpId="0" nodeType="afterEffect">
                                  <p:stCondLst>
                                    <p:cond delay="1000"/>
                                  </p:stCondLst>
                                  <p:childTnLst>
                                    <p:set>
                                      <p:cBhvr>
                                        <p:cTn id="10" dur="1" fill="hold">
                                          <p:stCondLst>
                                            <p:cond delay="0"/>
                                          </p:stCondLst>
                                        </p:cTn>
                                        <p:tgtEl>
                                          <p:spTgt spid="695300"/>
                                        </p:tgtEl>
                                        <p:attrNameLst>
                                          <p:attrName>style.visibility</p:attrName>
                                        </p:attrNameLst>
                                      </p:cBhvr>
                                      <p:to>
                                        <p:strVal val="visible"/>
                                      </p:to>
                                    </p:set>
                                    <p:animEffect transition="in" filter="dissolve">
                                      <p:cBhvr>
                                        <p:cTn id="11" dur="500"/>
                                        <p:tgtEl>
                                          <p:spTgt spid="69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9" grpId="0" autoUpdateAnimBg="0"/>
      <p:bldP spid="69530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99CC23D8-A6CA-4ABE-B7A6-03D2B08BCFBE}"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9939" name="Rectangle 2051"/>
          <p:cNvSpPr>
            <a:spLocks noChangeArrowheads="1"/>
          </p:cNvSpPr>
          <p:nvPr/>
        </p:nvSpPr>
        <p:spPr bwMode="auto">
          <a:xfrm>
            <a:off x="533400" y="457200"/>
            <a:ext cx="8077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友元类：</a:t>
            </a:r>
            <a:endParaRPr kumimoji="1" lang="zh-CN" altLang="en-US" sz="2800">
              <a:latin typeface="Times New Roman" pitchFamily="18" charset="0"/>
            </a:endParaRPr>
          </a:p>
          <a:p>
            <a:pPr algn="just" eaLnBrk="1" hangingPunct="1">
              <a:lnSpc>
                <a:spcPct val="120000"/>
              </a:lnSpc>
              <a:buClr>
                <a:schemeClr val="accent2"/>
              </a:buClr>
              <a:buSzPct val="80000"/>
              <a:buFont typeface="Wingdings" pitchFamily="2" charset="2"/>
              <a:buNone/>
            </a:pPr>
            <a:r>
              <a:rPr kumimoji="1" lang="zh-CN" altLang="en-US" sz="2800">
                <a:latin typeface="Times New Roman" pitchFamily="18" charset="0"/>
              </a:rPr>
              <a:t>        友元的另一种类型是</a:t>
            </a:r>
            <a:r>
              <a:rPr kumimoji="1" lang="zh-CN" altLang="en-US" sz="2800">
                <a:solidFill>
                  <a:schemeClr val="folHlink"/>
                </a:solidFill>
                <a:latin typeface="Times New Roman" pitchFamily="18" charset="0"/>
              </a:rPr>
              <a:t>友元类</a:t>
            </a:r>
            <a:r>
              <a:rPr kumimoji="1" lang="zh-CN" altLang="en-US" sz="2800">
                <a:latin typeface="Times New Roman" pitchFamily="18" charset="0"/>
              </a:rPr>
              <a:t>，一个类可以声明另一个类为其友元类，这个友元类的所有成员函数都可以访问声明其为友元的类的所有成员。</a:t>
            </a:r>
          </a:p>
          <a:p>
            <a:pPr algn="just" eaLnBrk="1" hangingPunct="1">
              <a:lnSpc>
                <a:spcPct val="120000"/>
              </a:lnSpc>
              <a:spcBef>
                <a:spcPct val="30000"/>
              </a:spcBef>
              <a:buClr>
                <a:schemeClr val="accent2"/>
              </a:buClr>
              <a:buSzPct val="80000"/>
              <a:buFont typeface="Wingdings" pitchFamily="2" charset="2"/>
              <a:buNone/>
            </a:pPr>
            <a:r>
              <a:rPr kumimoji="1" lang="zh-CN" altLang="en-US" sz="2800">
                <a:latin typeface="Times New Roman" pitchFamily="18" charset="0"/>
              </a:rPr>
              <a:t>        由于访问权限控制符不影响友元声明，友元声明可放在类体中任何地方，建议把友元声明放在类体的开始位置。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679939">
                                            <p:txEl>
                                              <p:pRg st="0" end="0"/>
                                            </p:txEl>
                                          </p:spTgt>
                                        </p:tgtEl>
                                        <p:attrNameLst>
                                          <p:attrName>style.visibility</p:attrName>
                                        </p:attrNameLst>
                                      </p:cBhvr>
                                      <p:to>
                                        <p:strVal val="visible"/>
                                      </p:to>
                                    </p:set>
                                    <p:animEffect transition="in" filter="dissolve">
                                      <p:cBhvr>
                                        <p:cTn id="7" dur="500"/>
                                        <p:tgtEl>
                                          <p:spTgt spid="679939">
                                            <p:txEl>
                                              <p:pRg st="0" end="0"/>
                                            </p:txEl>
                                          </p:spTgt>
                                        </p:tgtEl>
                                      </p:cBhvr>
                                    </p:animEffect>
                                  </p:childTnLst>
                                </p:cTn>
                              </p:par>
                            </p:childTnLst>
                          </p:cTn>
                        </p:par>
                        <p:par>
                          <p:cTn id="8" fill="hold" nodeType="afterGroup">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79939">
                                            <p:txEl>
                                              <p:pRg st="1" end="1"/>
                                            </p:txEl>
                                          </p:spTgt>
                                        </p:tgtEl>
                                        <p:attrNameLst>
                                          <p:attrName>style.visibility</p:attrName>
                                        </p:attrNameLst>
                                      </p:cBhvr>
                                      <p:to>
                                        <p:strVal val="visible"/>
                                      </p:to>
                                    </p:set>
                                    <p:animEffect transition="in" filter="dissolve">
                                      <p:cBhvr>
                                        <p:cTn id="11" dur="500"/>
                                        <p:tgtEl>
                                          <p:spTgt spid="679939">
                                            <p:txEl>
                                              <p:pRg st="1" end="1"/>
                                            </p:txEl>
                                          </p:spTgt>
                                        </p:tgtEl>
                                      </p:cBhvr>
                                    </p:animEffect>
                                  </p:childTnLst>
                                </p:cTn>
                              </p:par>
                            </p:childTnLst>
                          </p:cTn>
                        </p:par>
                        <p:par>
                          <p:cTn id="12" fill="hold" nodeType="afterGroup">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679939">
                                            <p:txEl>
                                              <p:pRg st="2" end="2"/>
                                            </p:txEl>
                                          </p:spTgt>
                                        </p:tgtEl>
                                        <p:attrNameLst>
                                          <p:attrName>style.visibility</p:attrName>
                                        </p:attrNameLst>
                                      </p:cBhvr>
                                      <p:to>
                                        <p:strVal val="visible"/>
                                      </p:to>
                                    </p:set>
                                    <p:animEffect transition="in" filter="dissolve">
                                      <p:cBhvr>
                                        <p:cTn id="15" dur="500"/>
                                        <p:tgtEl>
                                          <p:spTgt spid="679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build="p" autoUpdateAnimBg="0" advAuto="200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sz="half" idx="4294967295"/>
          </p:nvPr>
        </p:nvSpPr>
        <p:spPr>
          <a:xfrm>
            <a:off x="358775" y="692150"/>
            <a:ext cx="8101013" cy="4660900"/>
          </a:xfrm>
        </p:spPr>
        <p:txBody>
          <a:bodyPr>
            <a:spAutoFit/>
          </a:bodyPr>
          <a:lstStyle/>
          <a:p>
            <a:pPr marL="0" indent="0" eaLnBrk="1" hangingPunct="1">
              <a:buFont typeface="Arial" pitchFamily="34" charset="0"/>
              <a:buNone/>
              <a:defRPr/>
            </a:pP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800" b="1" dirty="0">
                <a:latin typeface="微软雅黑" panose="020B0503020204020204" pitchFamily="34" charset="-122"/>
                <a:ea typeface="微软雅黑" panose="020B0503020204020204" pitchFamily="34" charset="-122"/>
                <a:sym typeface="微软雅黑" panose="020B0503020204020204" pitchFamily="34" charset="-122"/>
              </a:rPr>
              <a:t>成员的三个属性</a:t>
            </a:r>
            <a:endParaRPr lang="en-US"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marL="0" indent="0" eaLnBrk="1" hangingPunct="1">
              <a:buFont typeface="Arial" pitchFamily="34" charset="0"/>
              <a:buNone/>
              <a:defRPr/>
            </a:pP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class</a:t>
            </a: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 &lt;</a:t>
            </a:r>
            <a:r>
              <a:rPr lang="en-US" altLang="en-US" sz="2800" b="1" dirty="0" err="1">
                <a:latin typeface="微软雅黑" panose="020B0503020204020204" pitchFamily="34" charset="-122"/>
                <a:ea typeface="微软雅黑" panose="020B0503020204020204" pitchFamily="34" charset="-122"/>
                <a:sym typeface="微软雅黑" panose="020B0503020204020204" pitchFamily="34" charset="-122"/>
              </a:rPr>
              <a:t>类名</a:t>
            </a: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&gt;</a:t>
            </a: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buFont typeface="Arial" pitchFamily="34" charset="0"/>
              <a:buNone/>
              <a:defRPr/>
            </a:pP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public</a:t>
            </a: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buFont typeface="Arial" pitchFamily="34" charset="0"/>
              <a:buNone/>
              <a:defRPr/>
            </a:pP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2800" b="1" dirty="0" err="1">
                <a:latin typeface="微软雅黑" panose="020B0503020204020204" pitchFamily="34" charset="-122"/>
                <a:ea typeface="微软雅黑" panose="020B0503020204020204" pitchFamily="34" charset="-122"/>
                <a:sym typeface="微软雅黑" panose="020B0503020204020204" pitchFamily="34" charset="-122"/>
              </a:rPr>
              <a:t>允许本类或其它类的成员函数访问和调用</a:t>
            </a:r>
            <a:endParaRPr lang="en-US"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itchFamily="34" charset="0"/>
              <a:buNone/>
              <a:defRPr/>
            </a:pP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protected</a:t>
            </a: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buFont typeface="Arial" pitchFamily="34" charset="0"/>
              <a:buNone/>
              <a:defRPr/>
            </a:pP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2800" b="1" dirty="0" err="1">
                <a:latin typeface="微软雅黑" panose="020B0503020204020204" pitchFamily="34" charset="-122"/>
                <a:ea typeface="微软雅黑" panose="020B0503020204020204" pitchFamily="34" charset="-122"/>
                <a:sym typeface="微软雅黑" panose="020B0503020204020204" pitchFamily="34" charset="-122"/>
              </a:rPr>
              <a:t>允许本类或派生类的成员函数访问和调用</a:t>
            </a:r>
            <a:endPar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itchFamily="34" charset="0"/>
              <a:buNone/>
              <a:defRPr/>
            </a:pP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private</a:t>
            </a: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a:t>
            </a:r>
          </a:p>
          <a:p>
            <a:pPr eaLnBrk="1" hangingPunct="1">
              <a:buFont typeface="Arial" pitchFamily="34" charset="0"/>
              <a:buNone/>
              <a:defRPr/>
            </a:pPr>
            <a:r>
              <a:rPr lang="en-US" altLang="en-US" sz="2800" b="1" dirty="0">
                <a:latin typeface="微软雅黑" panose="020B0503020204020204" pitchFamily="34" charset="-122"/>
                <a:ea typeface="微软雅黑" panose="020B0503020204020204" pitchFamily="34" charset="-122"/>
                <a:sym typeface="微软雅黑" panose="020B0503020204020204" pitchFamily="34" charset="-122"/>
              </a:rPr>
              <a:t>	 </a:t>
            </a:r>
            <a:r>
              <a:rPr lang="en-US" altLang="en-US" sz="2800" b="1" dirty="0" err="1">
                <a:latin typeface="微软雅黑" panose="020B0503020204020204" pitchFamily="34" charset="-122"/>
                <a:ea typeface="微软雅黑" panose="020B0503020204020204" pitchFamily="34" charset="-122"/>
                <a:sym typeface="微软雅黑" panose="020B0503020204020204" pitchFamily="34" charset="-122"/>
              </a:rPr>
              <a:t>只允许本类成员函数访问和调用</a:t>
            </a:r>
            <a:endParaRPr lang="en-US" altLang="en-US" sz="2800" b="1"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buFont typeface="Arial" pitchFamily="34" charset="0"/>
              <a:buNone/>
              <a:defRPr/>
            </a:pPr>
            <a:r>
              <a:rPr lang="en-US" altLang="en-US" sz="2800" b="1" dirty="0">
                <a:solidFill>
                  <a:srgbClr val="0000FF"/>
                </a:solidFill>
                <a:latin typeface="微软雅黑" panose="020B0503020204020204" pitchFamily="34" charset="-122"/>
                <a:ea typeface="微软雅黑" panose="020B0503020204020204" pitchFamily="34" charset="-122"/>
                <a:sym typeface="微软雅黑" panose="020B0503020204020204" pitchFamily="34" charset="-122"/>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027F19D4-0B8B-4196-AD0B-7DA3B111639B}"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96323" name="Rectangle 2051"/>
          <p:cNvSpPr>
            <a:spLocks noChangeArrowheads="1"/>
          </p:cNvSpPr>
          <p:nvPr/>
        </p:nvSpPr>
        <p:spPr bwMode="auto">
          <a:xfrm>
            <a:off x="533400" y="609600"/>
            <a:ext cx="7924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77825" indent="-377825">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说明： </a:t>
            </a:r>
          </a:p>
          <a:p>
            <a:pPr algn="just" eaLnBrk="1" hangingPunct="1">
              <a:lnSpc>
                <a:spcPct val="120000"/>
              </a:lnSpc>
              <a:buClr>
                <a:schemeClr val="hlink"/>
              </a:buClr>
              <a:buSzPct val="80000"/>
              <a:buFont typeface="Wingdings" pitchFamily="2" charset="2"/>
              <a:buChar char="l"/>
            </a:pPr>
            <a:r>
              <a:rPr kumimoji="1" lang="zh-CN" altLang="en-US" sz="2800">
                <a:latin typeface="Times New Roman" pitchFamily="18" charset="0"/>
              </a:rPr>
              <a:t>友元关系是单方向的，不具有交换性和传递性。</a:t>
            </a:r>
          </a:p>
          <a:p>
            <a:pPr algn="just" eaLnBrk="1" hangingPunct="1">
              <a:lnSpc>
                <a:spcPct val="120000"/>
              </a:lnSpc>
              <a:buClr>
                <a:schemeClr val="hlink"/>
              </a:buClr>
              <a:buSzPct val="80000"/>
              <a:buFont typeface="Wingdings" pitchFamily="2" charset="2"/>
              <a:buChar char="l"/>
            </a:pPr>
            <a:r>
              <a:rPr kumimoji="1" lang="zh-CN" altLang="en-US" sz="2800">
                <a:latin typeface="Times New Roman" pitchFamily="18" charset="0"/>
              </a:rPr>
              <a:t>使用友元虽然简化了编程，并可避免调用成员函数的开销，但破坏了类的封装性，建议谨慎使用。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0"/>
                                  </p:stCondLst>
                                  <p:childTnLst>
                                    <p:set>
                                      <p:cBhvr>
                                        <p:cTn id="6" dur="1" fill="hold">
                                          <p:stCondLst>
                                            <p:cond delay="0"/>
                                          </p:stCondLst>
                                        </p:cTn>
                                        <p:tgtEl>
                                          <p:spTgt spid="696323">
                                            <p:txEl>
                                              <p:pRg st="0" end="0"/>
                                            </p:txEl>
                                          </p:spTgt>
                                        </p:tgtEl>
                                        <p:attrNameLst>
                                          <p:attrName>style.visibility</p:attrName>
                                        </p:attrNameLst>
                                      </p:cBhvr>
                                      <p:to>
                                        <p:strVal val="visible"/>
                                      </p:to>
                                    </p:set>
                                    <p:animEffect transition="in" filter="dissolve">
                                      <p:cBhvr>
                                        <p:cTn id="7" dur="500"/>
                                        <p:tgtEl>
                                          <p:spTgt spid="696323">
                                            <p:txEl>
                                              <p:pRg st="0" end="0"/>
                                            </p:txEl>
                                          </p:spTgt>
                                        </p:tgtEl>
                                      </p:cBhvr>
                                    </p:animEffect>
                                  </p:childTnLst>
                                </p:cTn>
                              </p:par>
                            </p:childTnLst>
                          </p:cTn>
                        </p:par>
                        <p:par>
                          <p:cTn id="8" fill="hold" nodeType="afterGroup">
                            <p:stCondLst>
                              <p:cond delay="5500"/>
                            </p:stCondLst>
                            <p:childTnLst>
                              <p:par>
                                <p:cTn id="9" presetID="9" presetClass="entr" presetSubtype="0" fill="hold" grpId="0" nodeType="afterEffect">
                                  <p:stCondLst>
                                    <p:cond delay="5000"/>
                                  </p:stCondLst>
                                  <p:childTnLst>
                                    <p:set>
                                      <p:cBhvr>
                                        <p:cTn id="10" dur="1" fill="hold">
                                          <p:stCondLst>
                                            <p:cond delay="0"/>
                                          </p:stCondLst>
                                        </p:cTn>
                                        <p:tgtEl>
                                          <p:spTgt spid="696323">
                                            <p:txEl>
                                              <p:pRg st="1" end="1"/>
                                            </p:txEl>
                                          </p:spTgt>
                                        </p:tgtEl>
                                        <p:attrNameLst>
                                          <p:attrName>style.visibility</p:attrName>
                                        </p:attrNameLst>
                                      </p:cBhvr>
                                      <p:to>
                                        <p:strVal val="visible"/>
                                      </p:to>
                                    </p:set>
                                    <p:animEffect transition="in" filter="dissolve">
                                      <p:cBhvr>
                                        <p:cTn id="11" dur="500"/>
                                        <p:tgtEl>
                                          <p:spTgt spid="696323">
                                            <p:txEl>
                                              <p:pRg st="1" end="1"/>
                                            </p:txEl>
                                          </p:spTgt>
                                        </p:tgtEl>
                                      </p:cBhvr>
                                    </p:animEffect>
                                  </p:childTnLst>
                                </p:cTn>
                              </p:par>
                            </p:childTnLst>
                          </p:cTn>
                        </p:par>
                        <p:par>
                          <p:cTn id="12" fill="hold" nodeType="afterGroup">
                            <p:stCondLst>
                              <p:cond delay="11000"/>
                            </p:stCondLst>
                            <p:childTnLst>
                              <p:par>
                                <p:cTn id="13" presetID="9" presetClass="entr" presetSubtype="0" fill="hold" grpId="0" nodeType="afterEffect">
                                  <p:stCondLst>
                                    <p:cond delay="5000"/>
                                  </p:stCondLst>
                                  <p:childTnLst>
                                    <p:set>
                                      <p:cBhvr>
                                        <p:cTn id="14" dur="1" fill="hold">
                                          <p:stCondLst>
                                            <p:cond delay="0"/>
                                          </p:stCondLst>
                                        </p:cTn>
                                        <p:tgtEl>
                                          <p:spTgt spid="696323">
                                            <p:txEl>
                                              <p:pRg st="2" end="2"/>
                                            </p:txEl>
                                          </p:spTgt>
                                        </p:tgtEl>
                                        <p:attrNameLst>
                                          <p:attrName>style.visibility</p:attrName>
                                        </p:attrNameLst>
                                      </p:cBhvr>
                                      <p:to>
                                        <p:strVal val="visible"/>
                                      </p:to>
                                    </p:set>
                                    <p:animEffect transition="in" filter="dissolve">
                                      <p:cBhvr>
                                        <p:cTn id="15" dur="500"/>
                                        <p:tgtEl>
                                          <p:spTgt spid="6963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autoUpdateAnimBg="0" advAuto="500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A7296832-1D30-4C32-B45F-BC6F7AFF6664}"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83011" name="Rectangle 3"/>
          <p:cNvSpPr>
            <a:spLocks noGrp="1" noChangeArrowheads="1"/>
          </p:cNvSpPr>
          <p:nvPr>
            <p:ph idx="4294967295"/>
          </p:nvPr>
        </p:nvSpPr>
        <p:spPr>
          <a:xfrm>
            <a:off x="576263" y="1268413"/>
            <a:ext cx="7772400" cy="4800600"/>
          </a:xfrm>
        </p:spPr>
        <p:txBody>
          <a:bodyPr/>
          <a:lstStyle/>
          <a:p>
            <a:pPr eaLnBrk="1" hangingPunct="1">
              <a:lnSpc>
                <a:spcPct val="130000"/>
              </a:lnSpc>
              <a:buClr>
                <a:schemeClr val="hlink"/>
              </a:buClr>
            </a:pPr>
            <a:r>
              <a:rPr lang="zh-CN" altLang="en-US" sz="2800" smtClean="0"/>
              <a:t>在现实世界中存在一类事物的对象也属于另一类事物的现象。在面向对象程序设计方法中，一个类的对象也常常是另一个类的对象，即一个类具有了另一个类的属性和方法。</a:t>
            </a:r>
          </a:p>
          <a:p>
            <a:pPr eaLnBrk="1" hangingPunct="1">
              <a:lnSpc>
                <a:spcPct val="130000"/>
              </a:lnSpc>
              <a:buClr>
                <a:schemeClr val="hlink"/>
              </a:buClr>
            </a:pPr>
            <a:r>
              <a:rPr lang="zh-CN" altLang="en-US" sz="2800" smtClean="0"/>
              <a:t>在定义一个类时，根据类的继承性，我们能够且应</a:t>
            </a:r>
            <a:r>
              <a:rPr lang="zh-CN" altLang="en-US" sz="2800" b="1" smtClean="0">
                <a:solidFill>
                  <a:srgbClr val="C00000"/>
                </a:solidFill>
              </a:rPr>
              <a:t>尽可能</a:t>
            </a:r>
            <a:r>
              <a:rPr lang="zh-CN" altLang="en-US" sz="2800" smtClean="0"/>
              <a:t>地利用现有的类来定制新的类，而不必重新设计新的类。 </a:t>
            </a:r>
          </a:p>
        </p:txBody>
      </p:sp>
      <p:sp>
        <p:nvSpPr>
          <p:cNvPr id="22532"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en-US" sz="4800" b="1">
                <a:latin typeface="方正粗倩简体" pitchFamily="1" charset="-122"/>
                <a:ea typeface="方正粗倩简体" pitchFamily="1" charset="-122"/>
                <a:sym typeface="方正粗倩简体" pitchFamily="1" charset="-122"/>
              </a:rPr>
              <a:t>3.3 类的继承</a:t>
            </a:r>
            <a:endParaRPr lang="en-US" altLang="en-US" sz="4400" b="1">
              <a:latin typeface="Calibri" pitchFamily="34" charset="0"/>
              <a:sym typeface="Calibri" pitchFamily="34" charset="0"/>
            </a:endParaRPr>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0"/>
                                  </p:stCondLst>
                                  <p:childTnLst>
                                    <p:set>
                                      <p:cBhvr>
                                        <p:cTn id="6" dur="1" fill="hold">
                                          <p:stCondLst>
                                            <p:cond delay="0"/>
                                          </p:stCondLst>
                                        </p:cTn>
                                        <p:tgtEl>
                                          <p:spTgt spid="683011">
                                            <p:txEl>
                                              <p:pRg st="0" end="0"/>
                                            </p:txEl>
                                          </p:spTgt>
                                        </p:tgtEl>
                                        <p:attrNameLst>
                                          <p:attrName>style.visibility</p:attrName>
                                        </p:attrNameLst>
                                      </p:cBhvr>
                                      <p:to>
                                        <p:strVal val="visible"/>
                                      </p:to>
                                    </p:set>
                                    <p:animEffect transition="in" filter="blinds(horizontal)">
                                      <p:cBhvr>
                                        <p:cTn id="7" dur="500"/>
                                        <p:tgtEl>
                                          <p:spTgt spid="683011">
                                            <p:txEl>
                                              <p:pRg st="0" end="0"/>
                                            </p:txEl>
                                          </p:spTgt>
                                        </p:tgtEl>
                                      </p:cBhvr>
                                    </p:animEffect>
                                  </p:childTnLst>
                                </p:cTn>
                              </p:par>
                            </p:childTnLst>
                          </p:cTn>
                        </p:par>
                        <p:par>
                          <p:cTn id="8" fill="hold" nodeType="afterGroup">
                            <p:stCondLst>
                              <p:cond delay="5500"/>
                            </p:stCondLst>
                            <p:childTnLst>
                              <p:par>
                                <p:cTn id="9" presetID="3" presetClass="entr" presetSubtype="10" fill="hold" grpId="0" nodeType="afterEffect">
                                  <p:stCondLst>
                                    <p:cond delay="5000"/>
                                  </p:stCondLst>
                                  <p:childTnLst>
                                    <p:set>
                                      <p:cBhvr>
                                        <p:cTn id="10" dur="1" fill="hold">
                                          <p:stCondLst>
                                            <p:cond delay="0"/>
                                          </p:stCondLst>
                                        </p:cTn>
                                        <p:tgtEl>
                                          <p:spTgt spid="683011">
                                            <p:txEl>
                                              <p:pRg st="1" end="1"/>
                                            </p:txEl>
                                          </p:spTgt>
                                        </p:tgtEl>
                                        <p:attrNameLst>
                                          <p:attrName>style.visibility</p:attrName>
                                        </p:attrNameLst>
                                      </p:cBhvr>
                                      <p:to>
                                        <p:strVal val="visible"/>
                                      </p:to>
                                    </p:set>
                                    <p:animEffect transition="in" filter="blinds(horizontal)">
                                      <p:cBhvr>
                                        <p:cTn id="11" dur="500"/>
                                        <p:tgtEl>
                                          <p:spTgt spid="683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autoUpdateAnimBg="0" advAuto="500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5DCFEC34-1D46-4530-B680-925FDA0D6ABC}"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81987" name="Rectangle 3"/>
          <p:cNvSpPr>
            <a:spLocks noGrp="1" noChangeArrowheads="1"/>
          </p:cNvSpPr>
          <p:nvPr>
            <p:ph idx="4294967295"/>
          </p:nvPr>
        </p:nvSpPr>
        <p:spPr>
          <a:xfrm>
            <a:off x="685800" y="1066800"/>
            <a:ext cx="7848600" cy="5029200"/>
          </a:xfrm>
        </p:spPr>
        <p:txBody>
          <a:bodyPr/>
          <a:lstStyle/>
          <a:p>
            <a:pPr eaLnBrk="1" hangingPunct="1">
              <a:lnSpc>
                <a:spcPct val="120000"/>
              </a:lnSpc>
              <a:buClr>
                <a:schemeClr val="hlink"/>
              </a:buClr>
            </a:pPr>
            <a:r>
              <a:rPr lang="zh-CN" altLang="en-US" sz="2800" b="1" smtClean="0">
                <a:solidFill>
                  <a:schemeClr val="folHlink"/>
                </a:solidFill>
              </a:rPr>
              <a:t>继承</a:t>
            </a:r>
            <a:r>
              <a:rPr lang="zh-CN" altLang="en-US" sz="2800" smtClean="0"/>
              <a:t>是面向对象程序设计方法的四个基本特征之一，是程序</a:t>
            </a:r>
            <a:r>
              <a:rPr lang="zh-CN" altLang="en-US" sz="2800" b="1" smtClean="0">
                <a:solidFill>
                  <a:srgbClr val="C00000"/>
                </a:solidFill>
              </a:rPr>
              <a:t>代码可重用性</a:t>
            </a:r>
            <a:r>
              <a:rPr lang="zh-CN" altLang="en-US" sz="2800" smtClean="0"/>
              <a:t>的具体体现。</a:t>
            </a:r>
          </a:p>
          <a:p>
            <a:pPr eaLnBrk="1" hangingPunct="1">
              <a:lnSpc>
                <a:spcPct val="120000"/>
              </a:lnSpc>
              <a:buClr>
                <a:schemeClr val="hlink"/>
              </a:buClr>
            </a:pPr>
            <a:r>
              <a:rPr lang="zh-CN" altLang="en-US" sz="2800" smtClean="0"/>
              <a:t>在</a:t>
            </a:r>
            <a:r>
              <a:rPr lang="en-US" altLang="zh-CN" sz="2800" smtClean="0"/>
              <a:t>C++</a:t>
            </a:r>
            <a:r>
              <a:rPr lang="zh-CN" altLang="en-US" sz="2800" smtClean="0"/>
              <a:t>面向对象程序设计中，所谓类的继承就是利用现有的类创建一个新的类。新类继承了现有类的属性和行为。</a:t>
            </a:r>
          </a:p>
          <a:p>
            <a:pPr eaLnBrk="1" hangingPunct="1">
              <a:lnSpc>
                <a:spcPct val="120000"/>
              </a:lnSpc>
              <a:buClr>
                <a:schemeClr val="hlink"/>
              </a:buClr>
            </a:pPr>
            <a:r>
              <a:rPr lang="zh-CN" altLang="en-US" sz="2800" smtClean="0"/>
              <a:t>为了使新类具有自己所需的功能，它可以扩充和完善现有类的属性和行为，使之更具体。</a:t>
            </a:r>
          </a:p>
          <a:p>
            <a:pPr eaLnBrk="1" hangingPunct="1">
              <a:lnSpc>
                <a:spcPct val="120000"/>
              </a:lnSpc>
              <a:buClr>
                <a:schemeClr val="hlink"/>
              </a:buClr>
            </a:pPr>
            <a:r>
              <a:rPr lang="zh-CN" altLang="en-US" sz="2800" smtClean="0"/>
              <a:t>微软基础类</a:t>
            </a:r>
            <a:r>
              <a:rPr lang="en-US" altLang="zh-CN" sz="2800" smtClean="0">
                <a:solidFill>
                  <a:schemeClr val="folHlink"/>
                </a:solidFill>
              </a:rPr>
              <a:t>MFC</a:t>
            </a:r>
            <a:r>
              <a:rPr lang="zh-CN" altLang="en-US" sz="2800" smtClean="0"/>
              <a:t>就是通过类的继承来体现类的可重用性和可扩充性。 </a:t>
            </a:r>
          </a:p>
        </p:txBody>
      </p:sp>
      <p:sp>
        <p:nvSpPr>
          <p:cNvPr id="681988" name="AutoShape 4"/>
          <p:cNvSpPr>
            <a:spLocks noChangeArrowheads="1"/>
          </p:cNvSpPr>
          <p:nvPr/>
        </p:nvSpPr>
        <p:spPr bwMode="auto">
          <a:xfrm>
            <a:off x="6705600" y="457200"/>
            <a:ext cx="1600200" cy="609600"/>
          </a:xfrm>
          <a:prstGeom prst="wedgeEllipseCallout">
            <a:avLst>
              <a:gd name="adj1" fmla="val -58532"/>
              <a:gd name="adj2" fmla="val 234898"/>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spcBef>
                <a:spcPct val="0"/>
              </a:spcBef>
              <a:buFontTx/>
              <a:buNone/>
            </a:pPr>
            <a:r>
              <a:rPr kumimoji="1" lang="zh-CN" altLang="en-US" sz="2400" b="1">
                <a:solidFill>
                  <a:schemeClr val="bg2"/>
                </a:solidFill>
                <a:latin typeface="Times New Roman" pitchFamily="18" charset="0"/>
              </a:rPr>
              <a:t>继承</a:t>
            </a:r>
          </a:p>
        </p:txBody>
      </p:sp>
      <p:sp>
        <p:nvSpPr>
          <p:cNvPr id="681989" name="AutoShape 5"/>
          <p:cNvSpPr>
            <a:spLocks noChangeArrowheads="1"/>
          </p:cNvSpPr>
          <p:nvPr/>
        </p:nvSpPr>
        <p:spPr bwMode="auto">
          <a:xfrm>
            <a:off x="6858000" y="5867400"/>
            <a:ext cx="1600200" cy="609600"/>
          </a:xfrm>
          <a:prstGeom prst="wedgeEllipseCallout">
            <a:avLst>
              <a:gd name="adj1" fmla="val -47620"/>
              <a:gd name="adj2" fmla="val -214843"/>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spcBef>
                <a:spcPct val="0"/>
              </a:spcBef>
              <a:buFontTx/>
              <a:buNone/>
            </a:pPr>
            <a:r>
              <a:rPr kumimoji="1" lang="zh-CN" altLang="en-US" sz="2400" b="1">
                <a:solidFill>
                  <a:schemeClr val="bg2"/>
                </a:solidFill>
                <a:latin typeface="Times New Roman" pitchFamily="18" charset="0"/>
              </a:rPr>
              <a:t>发扬</a:t>
            </a:r>
          </a:p>
        </p:txBody>
      </p:sp>
      <p:sp>
        <p:nvSpPr>
          <p:cNvPr id="23558" name="Rectangle 2"/>
          <p:cNvSpPr>
            <a:spLocks noChangeArrowheads="1"/>
          </p:cNvSpPr>
          <p:nvPr/>
        </p:nvSpPr>
        <p:spPr bwMode="auto">
          <a:xfrm>
            <a:off x="250825" y="809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en-US" sz="4400">
                <a:latin typeface="方正粗倩简体" pitchFamily="1" charset="-122"/>
                <a:ea typeface="方正粗倩简体" pitchFamily="1" charset="-122"/>
                <a:sym typeface="方正粗倩简体" pitchFamily="1" charset="-122"/>
              </a:rPr>
              <a:t>3.3 类的继承</a:t>
            </a:r>
            <a:endParaRPr lang="en-US" altLang="en-US" sz="4400">
              <a:latin typeface="Calibri" pitchFamily="34" charset="0"/>
              <a:sym typeface="Calibri" pitchFamily="34" charset="0"/>
            </a:endParaRPr>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0"/>
                                  </p:stCondLst>
                                  <p:childTnLst>
                                    <p:set>
                                      <p:cBhvr>
                                        <p:cTn id="6" dur="1" fill="hold">
                                          <p:stCondLst>
                                            <p:cond delay="0"/>
                                          </p:stCondLst>
                                        </p:cTn>
                                        <p:tgtEl>
                                          <p:spTgt spid="681987">
                                            <p:txEl>
                                              <p:pRg st="0" end="0"/>
                                            </p:txEl>
                                          </p:spTgt>
                                        </p:tgtEl>
                                        <p:attrNameLst>
                                          <p:attrName>style.visibility</p:attrName>
                                        </p:attrNameLst>
                                      </p:cBhvr>
                                      <p:to>
                                        <p:strVal val="visible"/>
                                      </p:to>
                                    </p:set>
                                    <p:animEffect transition="in" filter="blinds(horizontal)">
                                      <p:cBhvr>
                                        <p:cTn id="7" dur="500"/>
                                        <p:tgtEl>
                                          <p:spTgt spid="681987">
                                            <p:txEl>
                                              <p:pRg st="0" end="0"/>
                                            </p:txEl>
                                          </p:spTgt>
                                        </p:tgtEl>
                                      </p:cBhvr>
                                    </p:animEffect>
                                  </p:childTnLst>
                                </p:cTn>
                              </p:par>
                            </p:childTnLst>
                          </p:cTn>
                        </p:par>
                        <p:par>
                          <p:cTn id="8" fill="hold" nodeType="afterGroup">
                            <p:stCondLst>
                              <p:cond delay="10500"/>
                            </p:stCondLst>
                            <p:childTnLst>
                              <p:par>
                                <p:cTn id="9" presetID="3" presetClass="entr" presetSubtype="10" fill="hold" grpId="0" nodeType="afterEffect">
                                  <p:stCondLst>
                                    <p:cond delay="10000"/>
                                  </p:stCondLst>
                                  <p:childTnLst>
                                    <p:set>
                                      <p:cBhvr>
                                        <p:cTn id="10"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11" dur="500"/>
                                        <p:tgtEl>
                                          <p:spTgt spid="681987">
                                            <p:txEl>
                                              <p:pRg st="1" end="1"/>
                                            </p:txEl>
                                          </p:spTgt>
                                        </p:tgtEl>
                                      </p:cBhvr>
                                    </p:animEffect>
                                  </p:childTnLst>
                                </p:cTn>
                              </p:par>
                            </p:childTnLst>
                          </p:cTn>
                        </p:par>
                        <p:par>
                          <p:cTn id="12" fill="hold" nodeType="afterGroup">
                            <p:stCondLst>
                              <p:cond delay="21000"/>
                            </p:stCondLst>
                            <p:childTnLst>
                              <p:par>
                                <p:cTn id="13" presetID="3" presetClass="entr" presetSubtype="10" fill="hold" grpId="0" nodeType="afterEffect">
                                  <p:stCondLst>
                                    <p:cond delay="10000"/>
                                  </p:stCondLst>
                                  <p:childTnLst>
                                    <p:set>
                                      <p:cBhvr>
                                        <p:cTn id="14"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5" dur="500"/>
                                        <p:tgtEl>
                                          <p:spTgt spid="681987">
                                            <p:txEl>
                                              <p:pRg st="2" end="2"/>
                                            </p:txEl>
                                          </p:spTgt>
                                        </p:tgtEl>
                                      </p:cBhvr>
                                    </p:animEffect>
                                  </p:childTnLst>
                                </p:cTn>
                              </p:par>
                            </p:childTnLst>
                          </p:cTn>
                        </p:par>
                        <p:par>
                          <p:cTn id="16" fill="hold" nodeType="afterGroup">
                            <p:stCondLst>
                              <p:cond delay="31500"/>
                            </p:stCondLst>
                            <p:childTnLst>
                              <p:par>
                                <p:cTn id="17" presetID="3" presetClass="entr" presetSubtype="10" fill="hold" grpId="0" nodeType="afterEffect">
                                  <p:stCondLst>
                                    <p:cond delay="10000"/>
                                  </p:stCondLst>
                                  <p:childTnLst>
                                    <p:set>
                                      <p:cBhvr>
                                        <p:cTn id="18" dur="1" fill="hold">
                                          <p:stCondLst>
                                            <p:cond delay="0"/>
                                          </p:stCondLst>
                                        </p:cTn>
                                        <p:tgtEl>
                                          <p:spTgt spid="681987">
                                            <p:txEl>
                                              <p:pRg st="3" end="3"/>
                                            </p:txEl>
                                          </p:spTgt>
                                        </p:tgtEl>
                                        <p:attrNameLst>
                                          <p:attrName>style.visibility</p:attrName>
                                        </p:attrNameLst>
                                      </p:cBhvr>
                                      <p:to>
                                        <p:strVal val="visible"/>
                                      </p:to>
                                    </p:set>
                                    <p:animEffect transition="in" filter="blinds(horizontal)">
                                      <p:cBhvr>
                                        <p:cTn id="19" dur="500"/>
                                        <p:tgtEl>
                                          <p:spTgt spid="681987">
                                            <p:txEl>
                                              <p:pRg st="3" end="3"/>
                                            </p:txEl>
                                          </p:spTgt>
                                        </p:tgtEl>
                                      </p:cBhvr>
                                    </p:animEffect>
                                  </p:childTnLst>
                                </p:cTn>
                              </p:par>
                            </p:childTnLst>
                          </p:cTn>
                        </p:par>
                        <p:par>
                          <p:cTn id="20" fill="hold" nodeType="afterGroup">
                            <p:stCondLst>
                              <p:cond delay="42000"/>
                            </p:stCondLst>
                            <p:childTnLst>
                              <p:par>
                                <p:cTn id="21" presetID="3" presetClass="entr" presetSubtype="10" fill="hold" grpId="0" nodeType="afterEffect">
                                  <p:stCondLst>
                                    <p:cond delay="10000"/>
                                  </p:stCondLst>
                                  <p:childTnLst>
                                    <p:set>
                                      <p:cBhvr>
                                        <p:cTn id="22" dur="1" fill="hold">
                                          <p:stCondLst>
                                            <p:cond delay="0"/>
                                          </p:stCondLst>
                                        </p:cTn>
                                        <p:tgtEl>
                                          <p:spTgt spid="681988"/>
                                        </p:tgtEl>
                                        <p:attrNameLst>
                                          <p:attrName>style.visibility</p:attrName>
                                        </p:attrNameLst>
                                      </p:cBhvr>
                                      <p:to>
                                        <p:strVal val="visible"/>
                                      </p:to>
                                    </p:set>
                                    <p:animEffect transition="in" filter="blinds(horizontal)">
                                      <p:cBhvr>
                                        <p:cTn id="23" dur="500"/>
                                        <p:tgtEl>
                                          <p:spTgt spid="681988"/>
                                        </p:tgtEl>
                                      </p:cBhvr>
                                    </p:animEffect>
                                  </p:childTnLst>
                                </p:cTn>
                              </p:par>
                            </p:childTnLst>
                          </p:cTn>
                        </p:par>
                        <p:par>
                          <p:cTn id="24" fill="hold" nodeType="afterGroup">
                            <p:stCondLst>
                              <p:cond delay="52500"/>
                            </p:stCondLst>
                            <p:childTnLst>
                              <p:par>
                                <p:cTn id="25" presetID="3" presetClass="entr" presetSubtype="10" fill="hold" grpId="0" nodeType="afterEffect">
                                  <p:stCondLst>
                                    <p:cond delay="2000"/>
                                  </p:stCondLst>
                                  <p:childTnLst>
                                    <p:set>
                                      <p:cBhvr>
                                        <p:cTn id="26" dur="1" fill="hold">
                                          <p:stCondLst>
                                            <p:cond delay="0"/>
                                          </p:stCondLst>
                                        </p:cTn>
                                        <p:tgtEl>
                                          <p:spTgt spid="681989"/>
                                        </p:tgtEl>
                                        <p:attrNameLst>
                                          <p:attrName>style.visibility</p:attrName>
                                        </p:attrNameLst>
                                      </p:cBhvr>
                                      <p:to>
                                        <p:strVal val="visible"/>
                                      </p:to>
                                    </p:set>
                                    <p:animEffect transition="in" filter="blinds(horizontal)">
                                      <p:cBhvr>
                                        <p:cTn id="27" dur="500"/>
                                        <p:tgtEl>
                                          <p:spTgt spid="68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build="p" autoUpdateAnimBg="0" advAuto="10000"/>
      <p:bldP spid="681988" grpId="0" animBg="1" autoUpdateAnimBg="0"/>
      <p:bldP spid="68198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marL="0" indent="0" eaLnBrk="1" hangingPunct="1"/>
            <a:r>
              <a:rPr lang="en-US" altLang="en-US" smtClean="0">
                <a:latin typeface="方正粗倩简体" pitchFamily="1" charset="-122"/>
                <a:ea typeface="方正粗倩简体" pitchFamily="1" charset="-122"/>
                <a:sym typeface="方正粗倩简体" pitchFamily="1" charset="-122"/>
              </a:rPr>
              <a:t>3.3 类的继承</a:t>
            </a:r>
            <a:endParaRPr lang="en-US" altLang="en-US" smtClean="0"/>
          </a:p>
        </p:txBody>
      </p:sp>
      <p:sp>
        <p:nvSpPr>
          <p:cNvPr id="23555" name="Rectangle 18"/>
          <p:cNvSpPr>
            <a:spLocks noGrp="1" noChangeArrowheads="1"/>
          </p:cNvSpPr>
          <p:nvPr>
            <p:ph sz="half" idx="4294967295"/>
          </p:nvPr>
        </p:nvSpPr>
        <p:spPr>
          <a:xfrm>
            <a:off x="179388" y="1376363"/>
            <a:ext cx="8713787" cy="2751137"/>
          </a:xfrm>
        </p:spPr>
        <p:txBody>
          <a:bodyPr>
            <a:spAutoFit/>
          </a:bodyPr>
          <a:lstStyle/>
          <a:p>
            <a:pPr algn="ctr" eaLnBrk="1" hangingPunct="1">
              <a:buFont typeface="Arial" pitchFamily="34" charset="0"/>
              <a:buNone/>
              <a:defRPr/>
            </a:pPr>
            <a:r>
              <a:rPr lang="zh-CN" altLang="en-US" b="1" dirty="0">
                <a:solidFill>
                  <a:srgbClr val="2A04CC"/>
                </a:solidFill>
                <a:latin typeface="微软雅黑" panose="020B0503020204020204" pitchFamily="34" charset="-122"/>
                <a:ea typeface="微软雅黑" panose="020B0503020204020204" pitchFamily="34" charset="-122"/>
                <a:sym typeface="微软雅黑" panose="020B0503020204020204" pitchFamily="34" charset="-122"/>
              </a:rPr>
              <a:t>继承的好处：</a:t>
            </a:r>
          </a:p>
          <a:p>
            <a:pPr marL="514350" indent="-514350" eaLnBrk="1" hangingPunct="1">
              <a:buFont typeface="+mj-lt"/>
              <a:buAutoNum type="arabicPeriod"/>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不需要重新编写代码，新类继承了现有类的属性和行为</a:t>
            </a:r>
            <a:endParaRPr lang="en-US" altLang="zh-CN" b="1" dirty="0">
              <a:latin typeface="微软雅黑" panose="020B0503020204020204" pitchFamily="34" charset="-122"/>
              <a:ea typeface="微软雅黑" panose="020B0503020204020204" pitchFamily="34" charset="-122"/>
              <a:sym typeface="微软雅黑" panose="020B0503020204020204" pitchFamily="34" charset="-122"/>
            </a:endParaRPr>
          </a:p>
          <a:p>
            <a:pPr marL="514350" indent="-514350" eaLnBrk="1" hangingPunct="1">
              <a:buFont typeface="+mj-lt"/>
              <a:buAutoNum type="arabicPeriod"/>
              <a:defRPr/>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增加功能，可扩充和完善现有类的属性和行为可重用性和可扩充性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marL="0" indent="0" eaLnBrk="1" hangingPunct="1"/>
            <a:r>
              <a:rPr lang="en-US" altLang="en-US" smtClean="0">
                <a:latin typeface="方正粗倩简体" pitchFamily="1" charset="-122"/>
                <a:ea typeface="方正粗倩简体" pitchFamily="1" charset="-122"/>
                <a:sym typeface="方正粗倩简体" pitchFamily="1" charset="-122"/>
              </a:rPr>
              <a:t>3.3 类的继承</a:t>
            </a:r>
            <a:endParaRPr lang="en-US" altLang="en-US" smtClean="0"/>
          </a:p>
        </p:txBody>
      </p:sp>
      <p:grpSp>
        <p:nvGrpSpPr>
          <p:cNvPr id="25603" name="Group 3"/>
          <p:cNvGrpSpPr>
            <a:grpSpLocks/>
          </p:cNvGrpSpPr>
          <p:nvPr/>
        </p:nvGrpSpPr>
        <p:grpSpPr bwMode="auto">
          <a:xfrm>
            <a:off x="539750" y="1844675"/>
            <a:ext cx="8064500" cy="4105275"/>
            <a:chOff x="0" y="0"/>
            <a:chExt cx="5080" cy="2586"/>
          </a:xfrm>
        </p:grpSpPr>
        <p:sp>
          <p:nvSpPr>
            <p:cNvPr id="25605" name="Rectangle 4"/>
            <p:cNvSpPr>
              <a:spLocks noChangeArrowheads="1"/>
            </p:cNvSpPr>
            <p:nvPr/>
          </p:nvSpPr>
          <p:spPr bwMode="auto">
            <a:xfrm>
              <a:off x="0" y="0"/>
              <a:ext cx="5080" cy="2586"/>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Arial" pitchFamily="34" charset="0"/>
                  <a:ea typeface="微软雅黑" pitchFamily="34" charset="-122"/>
                </a:rPr>
                <a:t>交通工具</a:t>
              </a: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a:p>
              <a:pPr algn="ctr" eaLnBrk="1" hangingPunct="1">
                <a:spcBef>
                  <a:spcPct val="0"/>
                </a:spcBef>
                <a:buFontTx/>
                <a:buNone/>
              </a:pPr>
              <a:endParaRPr lang="en-US" altLang="en-US" sz="2400" b="1">
                <a:latin typeface="Arial" pitchFamily="34" charset="0"/>
                <a:ea typeface="微软雅黑" pitchFamily="34" charset="-122"/>
              </a:endParaRPr>
            </a:p>
          </p:txBody>
        </p:sp>
        <p:grpSp>
          <p:nvGrpSpPr>
            <p:cNvPr id="25606" name="Group 5"/>
            <p:cNvGrpSpPr>
              <a:grpSpLocks/>
            </p:cNvGrpSpPr>
            <p:nvPr/>
          </p:nvGrpSpPr>
          <p:grpSpPr bwMode="auto">
            <a:xfrm>
              <a:off x="1270" y="516"/>
              <a:ext cx="2358" cy="754"/>
              <a:chOff x="0" y="0"/>
              <a:chExt cx="2358" cy="754"/>
            </a:xfrm>
          </p:grpSpPr>
          <p:sp>
            <p:nvSpPr>
              <p:cNvPr id="25615" name="Rectangle 6"/>
              <p:cNvSpPr>
                <a:spLocks noChangeArrowheads="1"/>
              </p:cNvSpPr>
              <p:nvPr/>
            </p:nvSpPr>
            <p:spPr bwMode="auto">
              <a:xfrm>
                <a:off x="0" y="0"/>
                <a:ext cx="2358" cy="754"/>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车辆</a:t>
                </a: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endParaRPr lang="en-US" altLang="en-US" sz="2400" b="1">
                  <a:latin typeface="微软雅黑" pitchFamily="34" charset="-122"/>
                  <a:ea typeface="微软雅黑" pitchFamily="34" charset="-122"/>
                  <a:sym typeface="微软雅黑" pitchFamily="34" charset="-122"/>
                </a:endParaRPr>
              </a:p>
            </p:txBody>
          </p:sp>
          <p:sp>
            <p:nvSpPr>
              <p:cNvPr id="25616" name="Rectangle 7"/>
              <p:cNvSpPr>
                <a:spLocks noChangeArrowheads="1"/>
              </p:cNvSpPr>
              <p:nvPr/>
            </p:nvSpPr>
            <p:spPr bwMode="auto">
              <a:xfrm>
                <a:off x="136" y="363"/>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汽车</a:t>
                </a:r>
                <a:endParaRPr lang="en-US" altLang="en-US" sz="1800">
                  <a:latin typeface="Arial" pitchFamily="34" charset="0"/>
                </a:endParaRPr>
              </a:p>
            </p:txBody>
          </p:sp>
          <p:sp>
            <p:nvSpPr>
              <p:cNvPr id="25617" name="Rectangle 8"/>
              <p:cNvSpPr>
                <a:spLocks noChangeArrowheads="1"/>
              </p:cNvSpPr>
              <p:nvPr/>
            </p:nvSpPr>
            <p:spPr bwMode="auto">
              <a:xfrm>
                <a:off x="861" y="363"/>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电车</a:t>
                </a:r>
                <a:endParaRPr lang="en-US" altLang="en-US" sz="1800">
                  <a:latin typeface="Arial" pitchFamily="34" charset="0"/>
                </a:endParaRPr>
              </a:p>
            </p:txBody>
          </p:sp>
          <p:sp>
            <p:nvSpPr>
              <p:cNvPr id="25618" name="Rectangle 9"/>
              <p:cNvSpPr>
                <a:spLocks noChangeArrowheads="1"/>
              </p:cNvSpPr>
              <p:nvPr/>
            </p:nvSpPr>
            <p:spPr bwMode="auto">
              <a:xfrm>
                <a:off x="1587" y="363"/>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火车</a:t>
                </a:r>
                <a:endParaRPr lang="en-US" altLang="en-US" sz="1800">
                  <a:latin typeface="Arial" pitchFamily="34" charset="0"/>
                </a:endParaRPr>
              </a:p>
            </p:txBody>
          </p:sp>
        </p:grpSp>
        <p:grpSp>
          <p:nvGrpSpPr>
            <p:cNvPr id="25607" name="Group 10"/>
            <p:cNvGrpSpPr>
              <a:grpSpLocks/>
            </p:cNvGrpSpPr>
            <p:nvPr/>
          </p:nvGrpSpPr>
          <p:grpSpPr bwMode="auto">
            <a:xfrm>
              <a:off x="2631" y="1588"/>
              <a:ext cx="2358" cy="754"/>
              <a:chOff x="0" y="0"/>
              <a:chExt cx="2358" cy="754"/>
            </a:xfrm>
          </p:grpSpPr>
          <p:sp>
            <p:nvSpPr>
              <p:cNvPr id="25612" name="Rectangle 11"/>
              <p:cNvSpPr>
                <a:spLocks noChangeArrowheads="1"/>
              </p:cNvSpPr>
              <p:nvPr/>
            </p:nvSpPr>
            <p:spPr bwMode="auto">
              <a:xfrm>
                <a:off x="0" y="0"/>
                <a:ext cx="2358" cy="754"/>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飞行器</a:t>
                </a: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endParaRPr lang="en-US" altLang="en-US" sz="2400" b="1">
                  <a:latin typeface="微软雅黑" pitchFamily="34" charset="-122"/>
                  <a:ea typeface="微软雅黑" pitchFamily="34" charset="-122"/>
                  <a:sym typeface="微软雅黑" pitchFamily="34" charset="-122"/>
                </a:endParaRPr>
              </a:p>
            </p:txBody>
          </p:sp>
          <p:sp>
            <p:nvSpPr>
              <p:cNvPr id="25613" name="Rectangle 12"/>
              <p:cNvSpPr>
                <a:spLocks noChangeArrowheads="1"/>
              </p:cNvSpPr>
              <p:nvPr/>
            </p:nvSpPr>
            <p:spPr bwMode="auto">
              <a:xfrm>
                <a:off x="136" y="363"/>
                <a:ext cx="771"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飞机</a:t>
                </a:r>
                <a:endParaRPr lang="en-US" altLang="en-US" sz="1800">
                  <a:latin typeface="Arial" pitchFamily="34" charset="0"/>
                </a:endParaRPr>
              </a:p>
            </p:txBody>
          </p:sp>
          <p:sp>
            <p:nvSpPr>
              <p:cNvPr id="25614" name="Rectangle 13"/>
              <p:cNvSpPr>
                <a:spLocks noChangeArrowheads="1"/>
              </p:cNvSpPr>
              <p:nvPr/>
            </p:nvSpPr>
            <p:spPr bwMode="auto">
              <a:xfrm>
                <a:off x="1270" y="363"/>
                <a:ext cx="952"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飞艇</a:t>
                </a:r>
                <a:endParaRPr lang="en-US" altLang="en-US" sz="1800">
                  <a:latin typeface="Arial" pitchFamily="34" charset="0"/>
                </a:endParaRPr>
              </a:p>
            </p:txBody>
          </p:sp>
        </p:grpSp>
        <p:grpSp>
          <p:nvGrpSpPr>
            <p:cNvPr id="25608" name="Group 14"/>
            <p:cNvGrpSpPr>
              <a:grpSpLocks/>
            </p:cNvGrpSpPr>
            <p:nvPr/>
          </p:nvGrpSpPr>
          <p:grpSpPr bwMode="auto">
            <a:xfrm>
              <a:off x="91" y="1588"/>
              <a:ext cx="2358" cy="754"/>
              <a:chOff x="0" y="0"/>
              <a:chExt cx="2358" cy="754"/>
            </a:xfrm>
          </p:grpSpPr>
          <p:sp>
            <p:nvSpPr>
              <p:cNvPr id="25609" name="Rectangle 15"/>
              <p:cNvSpPr>
                <a:spLocks noChangeArrowheads="1"/>
              </p:cNvSpPr>
              <p:nvPr/>
            </p:nvSpPr>
            <p:spPr bwMode="auto">
              <a:xfrm>
                <a:off x="0" y="0"/>
                <a:ext cx="2358" cy="754"/>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船舶</a:t>
                </a: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endParaRPr lang="en-US" altLang="en-US" sz="2400" b="1">
                  <a:latin typeface="微软雅黑" pitchFamily="34" charset="-122"/>
                  <a:ea typeface="微软雅黑" pitchFamily="34" charset="-122"/>
                  <a:sym typeface="微软雅黑" pitchFamily="34" charset="-122"/>
                </a:endParaRPr>
              </a:p>
            </p:txBody>
          </p:sp>
          <p:sp>
            <p:nvSpPr>
              <p:cNvPr id="25610" name="Rectangle 16"/>
              <p:cNvSpPr>
                <a:spLocks noChangeArrowheads="1"/>
              </p:cNvSpPr>
              <p:nvPr/>
            </p:nvSpPr>
            <p:spPr bwMode="auto">
              <a:xfrm>
                <a:off x="136" y="363"/>
                <a:ext cx="771"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轮船</a:t>
                </a:r>
                <a:endParaRPr lang="en-US" altLang="en-US" sz="1800">
                  <a:latin typeface="Arial" pitchFamily="34" charset="0"/>
                </a:endParaRPr>
              </a:p>
            </p:txBody>
          </p:sp>
          <p:sp>
            <p:nvSpPr>
              <p:cNvPr id="25611" name="Rectangle 17"/>
              <p:cNvSpPr>
                <a:spLocks noChangeArrowheads="1"/>
              </p:cNvSpPr>
              <p:nvPr/>
            </p:nvSpPr>
            <p:spPr bwMode="auto">
              <a:xfrm>
                <a:off x="1496" y="363"/>
                <a:ext cx="726"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帆船</a:t>
                </a:r>
                <a:endParaRPr lang="en-US" altLang="en-US" sz="1800">
                  <a:latin typeface="Arial" pitchFamily="34" charset="0"/>
                </a:endParaRPr>
              </a:p>
            </p:txBody>
          </p:sp>
        </p:grpSp>
      </p:grpSp>
      <p:sp>
        <p:nvSpPr>
          <p:cNvPr id="25604" name="Rectangle 18"/>
          <p:cNvSpPr>
            <a:spLocks noChangeArrowheads="1"/>
          </p:cNvSpPr>
          <p:nvPr/>
        </p:nvSpPr>
        <p:spPr bwMode="auto">
          <a:xfrm>
            <a:off x="457200" y="13716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en-US" altLang="en-US" sz="2400" b="1">
                <a:solidFill>
                  <a:srgbClr val="0000FF"/>
                </a:solidFill>
                <a:latin typeface="微软雅黑" pitchFamily="34" charset="-122"/>
                <a:ea typeface="微软雅黑" pitchFamily="34" charset="-122"/>
                <a:sym typeface="微软雅黑" pitchFamily="34" charset="-122"/>
              </a:rPr>
              <a:t>3.3.1 </a:t>
            </a:r>
            <a:r>
              <a:rPr lang="zh-CN" altLang="en-US" sz="2400" b="1">
                <a:solidFill>
                  <a:srgbClr val="0000FF"/>
                </a:solidFill>
                <a:latin typeface="微软雅黑" pitchFamily="34" charset="-122"/>
                <a:ea typeface="微软雅黑" pitchFamily="34" charset="-122"/>
                <a:sym typeface="微软雅黑" pitchFamily="34" charset="-122"/>
              </a:rPr>
              <a:t>基类和派生类</a:t>
            </a:r>
            <a:endParaRPr lang="en-US" altLang="en-US" sz="1800">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marL="0" indent="0" eaLnBrk="1" hangingPunct="1"/>
            <a:r>
              <a:rPr lang="en-US" altLang="en-US" smtClean="0">
                <a:latin typeface="方正粗倩简体" pitchFamily="1" charset="-122"/>
                <a:ea typeface="方正粗倩简体" pitchFamily="1" charset="-122"/>
                <a:sym typeface="方正粗倩简体" pitchFamily="1" charset="-122"/>
              </a:rPr>
              <a:t>3.3 类的继承</a:t>
            </a:r>
            <a:endParaRPr lang="en-US" altLang="en-US" smtClean="0"/>
          </a:p>
        </p:txBody>
      </p:sp>
      <p:grpSp>
        <p:nvGrpSpPr>
          <p:cNvPr id="26627" name="Group 3"/>
          <p:cNvGrpSpPr>
            <a:grpSpLocks/>
          </p:cNvGrpSpPr>
          <p:nvPr/>
        </p:nvGrpSpPr>
        <p:grpSpPr bwMode="auto">
          <a:xfrm>
            <a:off x="2068513" y="1952625"/>
            <a:ext cx="5475287" cy="4067175"/>
            <a:chOff x="0" y="0"/>
            <a:chExt cx="3449" cy="2562"/>
          </a:xfrm>
        </p:grpSpPr>
        <p:sp>
          <p:nvSpPr>
            <p:cNvPr id="26629" name="Rectangle 4"/>
            <p:cNvSpPr>
              <a:spLocks noChangeArrowheads="1"/>
            </p:cNvSpPr>
            <p:nvPr/>
          </p:nvSpPr>
          <p:spPr bwMode="auto">
            <a:xfrm>
              <a:off x="2451" y="1315"/>
              <a:ext cx="998" cy="294"/>
            </a:xfrm>
            <a:prstGeom prst="rect">
              <a:avLst/>
            </a:prstGeom>
            <a:solidFill>
              <a:schemeClr val="accent1"/>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Arial" pitchFamily="34" charset="0"/>
                  <a:ea typeface="微软雅黑" pitchFamily="34" charset="-122"/>
                </a:rPr>
                <a:t>交通工具</a:t>
              </a:r>
              <a:endParaRPr lang="en-US" altLang="en-US" sz="1800">
                <a:latin typeface="Arial" pitchFamily="34" charset="0"/>
              </a:endParaRPr>
            </a:p>
          </p:txBody>
        </p:sp>
        <p:sp>
          <p:nvSpPr>
            <p:cNvPr id="26630" name="Rectangle 5"/>
            <p:cNvSpPr>
              <a:spLocks noChangeArrowheads="1"/>
            </p:cNvSpPr>
            <p:nvPr/>
          </p:nvSpPr>
          <p:spPr bwMode="auto">
            <a:xfrm>
              <a:off x="1317" y="363"/>
              <a:ext cx="544" cy="294"/>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车辆</a:t>
              </a:r>
              <a:endParaRPr lang="zh-CN" altLang="en-US" sz="1800">
                <a:latin typeface="Arial" pitchFamily="34" charset="0"/>
              </a:endParaRPr>
            </a:p>
          </p:txBody>
        </p:sp>
        <p:sp>
          <p:nvSpPr>
            <p:cNvPr id="26631" name="Rectangle 6"/>
            <p:cNvSpPr>
              <a:spLocks noChangeArrowheads="1"/>
            </p:cNvSpPr>
            <p:nvPr/>
          </p:nvSpPr>
          <p:spPr bwMode="auto">
            <a:xfrm>
              <a:off x="2" y="0"/>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汽车</a:t>
              </a:r>
              <a:endParaRPr lang="en-US" altLang="en-US" sz="1800">
                <a:latin typeface="Arial" pitchFamily="34" charset="0"/>
              </a:endParaRPr>
            </a:p>
          </p:txBody>
        </p:sp>
        <p:sp>
          <p:nvSpPr>
            <p:cNvPr id="26632" name="Rectangle 7"/>
            <p:cNvSpPr>
              <a:spLocks noChangeArrowheads="1"/>
            </p:cNvSpPr>
            <p:nvPr/>
          </p:nvSpPr>
          <p:spPr bwMode="auto">
            <a:xfrm>
              <a:off x="2" y="363"/>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电车</a:t>
              </a:r>
              <a:endParaRPr lang="en-US" altLang="en-US" sz="1800">
                <a:latin typeface="Arial" pitchFamily="34" charset="0"/>
              </a:endParaRPr>
            </a:p>
          </p:txBody>
        </p:sp>
        <p:sp>
          <p:nvSpPr>
            <p:cNvPr id="26633" name="Rectangle 8"/>
            <p:cNvSpPr>
              <a:spLocks noChangeArrowheads="1"/>
            </p:cNvSpPr>
            <p:nvPr/>
          </p:nvSpPr>
          <p:spPr bwMode="auto">
            <a:xfrm>
              <a:off x="2" y="726"/>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火车</a:t>
              </a:r>
              <a:endParaRPr lang="en-US" altLang="en-US" sz="1800">
                <a:latin typeface="Arial" pitchFamily="34" charset="0"/>
              </a:endParaRPr>
            </a:p>
          </p:txBody>
        </p:sp>
        <p:sp>
          <p:nvSpPr>
            <p:cNvPr id="26634" name="Rectangle 9"/>
            <p:cNvSpPr>
              <a:spLocks noChangeArrowheads="1"/>
            </p:cNvSpPr>
            <p:nvPr/>
          </p:nvSpPr>
          <p:spPr bwMode="auto">
            <a:xfrm>
              <a:off x="1226" y="2087"/>
              <a:ext cx="726" cy="294"/>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飞行器</a:t>
              </a:r>
              <a:endParaRPr lang="zh-CN" altLang="en-US" sz="1800">
                <a:latin typeface="Arial" pitchFamily="34" charset="0"/>
              </a:endParaRPr>
            </a:p>
          </p:txBody>
        </p:sp>
        <p:sp>
          <p:nvSpPr>
            <p:cNvPr id="26635" name="Rectangle 10"/>
            <p:cNvSpPr>
              <a:spLocks noChangeArrowheads="1"/>
            </p:cNvSpPr>
            <p:nvPr/>
          </p:nvSpPr>
          <p:spPr bwMode="auto">
            <a:xfrm>
              <a:off x="0" y="1929"/>
              <a:ext cx="624"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飞机</a:t>
              </a:r>
              <a:endParaRPr lang="en-US" altLang="en-US" sz="1800">
                <a:latin typeface="Arial" pitchFamily="34" charset="0"/>
              </a:endParaRPr>
            </a:p>
          </p:txBody>
        </p:sp>
        <p:sp>
          <p:nvSpPr>
            <p:cNvPr id="26636" name="Rectangle 11"/>
            <p:cNvSpPr>
              <a:spLocks noChangeArrowheads="1"/>
            </p:cNvSpPr>
            <p:nvPr/>
          </p:nvSpPr>
          <p:spPr bwMode="auto">
            <a:xfrm>
              <a:off x="0" y="2268"/>
              <a:ext cx="624"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飞艇</a:t>
              </a:r>
              <a:endParaRPr lang="en-US" altLang="en-US" sz="1800">
                <a:latin typeface="Arial" pitchFamily="34" charset="0"/>
              </a:endParaRPr>
            </a:p>
          </p:txBody>
        </p:sp>
        <p:sp>
          <p:nvSpPr>
            <p:cNvPr id="26637" name="Rectangle 12"/>
            <p:cNvSpPr>
              <a:spLocks noChangeArrowheads="1"/>
            </p:cNvSpPr>
            <p:nvPr/>
          </p:nvSpPr>
          <p:spPr bwMode="auto">
            <a:xfrm>
              <a:off x="1317" y="1315"/>
              <a:ext cx="545" cy="294"/>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船舶</a:t>
              </a:r>
              <a:endParaRPr lang="zh-CN" altLang="en-US" sz="1800">
                <a:latin typeface="Arial" pitchFamily="34" charset="0"/>
              </a:endParaRPr>
            </a:p>
          </p:txBody>
        </p:sp>
        <p:sp>
          <p:nvSpPr>
            <p:cNvPr id="26638" name="Rectangle 13"/>
            <p:cNvSpPr>
              <a:spLocks noChangeArrowheads="1"/>
            </p:cNvSpPr>
            <p:nvPr/>
          </p:nvSpPr>
          <p:spPr bwMode="auto">
            <a:xfrm>
              <a:off x="2" y="1134"/>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轮船</a:t>
              </a:r>
              <a:endParaRPr lang="en-US" altLang="en-US" sz="1800">
                <a:latin typeface="Arial" pitchFamily="34" charset="0"/>
              </a:endParaRPr>
            </a:p>
          </p:txBody>
        </p:sp>
        <p:sp>
          <p:nvSpPr>
            <p:cNvPr id="26639" name="Rectangle 14"/>
            <p:cNvSpPr>
              <a:spLocks noChangeArrowheads="1"/>
            </p:cNvSpPr>
            <p:nvPr/>
          </p:nvSpPr>
          <p:spPr bwMode="auto">
            <a:xfrm>
              <a:off x="2" y="1497"/>
              <a:ext cx="635" cy="294"/>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帆船</a:t>
              </a:r>
              <a:endParaRPr lang="en-US" altLang="en-US" sz="1800">
                <a:latin typeface="Arial" pitchFamily="34" charset="0"/>
              </a:endParaRPr>
            </a:p>
          </p:txBody>
        </p:sp>
        <p:sp>
          <p:nvSpPr>
            <p:cNvPr id="26640" name="Line 15"/>
            <p:cNvSpPr>
              <a:spLocks noChangeShapeType="1"/>
            </p:cNvSpPr>
            <p:nvPr/>
          </p:nvSpPr>
          <p:spPr bwMode="auto">
            <a:xfrm>
              <a:off x="637" y="136"/>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1" name="Line 16"/>
            <p:cNvSpPr>
              <a:spLocks noChangeShapeType="1"/>
            </p:cNvSpPr>
            <p:nvPr/>
          </p:nvSpPr>
          <p:spPr bwMode="auto">
            <a:xfrm>
              <a:off x="637" y="499"/>
              <a:ext cx="68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2" name="Line 17"/>
            <p:cNvSpPr>
              <a:spLocks noChangeShapeType="1"/>
            </p:cNvSpPr>
            <p:nvPr/>
          </p:nvSpPr>
          <p:spPr bwMode="auto">
            <a:xfrm flipV="1">
              <a:off x="637" y="544"/>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3" name="Line 18"/>
            <p:cNvSpPr>
              <a:spLocks noChangeShapeType="1"/>
            </p:cNvSpPr>
            <p:nvPr/>
          </p:nvSpPr>
          <p:spPr bwMode="auto">
            <a:xfrm>
              <a:off x="637" y="1270"/>
              <a:ext cx="68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19"/>
            <p:cNvSpPr>
              <a:spLocks noChangeShapeType="1"/>
            </p:cNvSpPr>
            <p:nvPr/>
          </p:nvSpPr>
          <p:spPr bwMode="auto">
            <a:xfrm flipV="1">
              <a:off x="637" y="1497"/>
              <a:ext cx="68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Line 20"/>
            <p:cNvSpPr>
              <a:spLocks noChangeShapeType="1"/>
            </p:cNvSpPr>
            <p:nvPr/>
          </p:nvSpPr>
          <p:spPr bwMode="auto">
            <a:xfrm>
              <a:off x="624" y="2094"/>
              <a:ext cx="602" cy="1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Line 21"/>
            <p:cNvSpPr>
              <a:spLocks noChangeShapeType="1"/>
            </p:cNvSpPr>
            <p:nvPr/>
          </p:nvSpPr>
          <p:spPr bwMode="auto">
            <a:xfrm flipV="1">
              <a:off x="624" y="2268"/>
              <a:ext cx="602" cy="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7" name="Line 22"/>
            <p:cNvSpPr>
              <a:spLocks noChangeShapeType="1"/>
            </p:cNvSpPr>
            <p:nvPr/>
          </p:nvSpPr>
          <p:spPr bwMode="auto">
            <a:xfrm>
              <a:off x="1861" y="499"/>
              <a:ext cx="590" cy="9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8" name="Line 23"/>
            <p:cNvSpPr>
              <a:spLocks noChangeShapeType="1"/>
            </p:cNvSpPr>
            <p:nvPr/>
          </p:nvSpPr>
          <p:spPr bwMode="auto">
            <a:xfrm>
              <a:off x="1861" y="1452"/>
              <a:ext cx="590"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9" name="Line 24"/>
            <p:cNvSpPr>
              <a:spLocks noChangeShapeType="1"/>
            </p:cNvSpPr>
            <p:nvPr/>
          </p:nvSpPr>
          <p:spPr bwMode="auto">
            <a:xfrm flipV="1">
              <a:off x="1952" y="1497"/>
              <a:ext cx="499" cy="7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628" name="Rectangle 26"/>
          <p:cNvSpPr>
            <a:spLocks noChangeArrowheads="1"/>
          </p:cNvSpPr>
          <p:nvPr/>
        </p:nvSpPr>
        <p:spPr bwMode="auto">
          <a:xfrm>
            <a:off x="457200" y="13716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en-US" altLang="en-US" sz="2400" b="1">
                <a:solidFill>
                  <a:srgbClr val="0000FF"/>
                </a:solidFill>
                <a:latin typeface="微软雅黑" pitchFamily="34" charset="-122"/>
                <a:ea typeface="微软雅黑" pitchFamily="34" charset="-122"/>
                <a:sym typeface="微软雅黑" pitchFamily="34" charset="-122"/>
              </a:rPr>
              <a:t>3.3.1 </a:t>
            </a:r>
            <a:r>
              <a:rPr lang="zh-CN" altLang="en-US" sz="2400" b="1">
                <a:solidFill>
                  <a:srgbClr val="0000FF"/>
                </a:solidFill>
                <a:latin typeface="微软雅黑" pitchFamily="34" charset="-122"/>
                <a:ea typeface="微软雅黑" pitchFamily="34" charset="-122"/>
                <a:sym typeface="微软雅黑" pitchFamily="34" charset="-122"/>
              </a:rPr>
              <a:t>基类和派生类</a:t>
            </a:r>
            <a:endParaRPr lang="en-US" altLang="en-US" sz="1800">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marL="0" indent="0" eaLnBrk="1" hangingPunct="1"/>
            <a:r>
              <a:rPr lang="en-US" altLang="en-US" smtClean="0">
                <a:latin typeface="方正粗倩简体" pitchFamily="1" charset="-122"/>
                <a:ea typeface="方正粗倩简体" pitchFamily="1" charset="-122"/>
                <a:sym typeface="方正粗倩简体" pitchFamily="1" charset="-122"/>
              </a:rPr>
              <a:t>3.3 类的继承</a:t>
            </a:r>
            <a:endParaRPr lang="en-US" altLang="en-US" smtClean="0"/>
          </a:p>
        </p:txBody>
      </p:sp>
      <p:sp>
        <p:nvSpPr>
          <p:cNvPr id="27651" name="Rectangle 3"/>
          <p:cNvSpPr>
            <a:spLocks noChangeArrowheads="1"/>
          </p:cNvSpPr>
          <p:nvPr/>
        </p:nvSpPr>
        <p:spPr bwMode="auto">
          <a:xfrm>
            <a:off x="5076825" y="2636838"/>
            <a:ext cx="863600" cy="466725"/>
          </a:xfrm>
          <a:prstGeom prst="rect">
            <a:avLst/>
          </a:prstGeom>
          <a:solidFill>
            <a:srgbClr val="CCFFCC"/>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汽车</a:t>
            </a:r>
            <a:endParaRPr lang="zh-CN" altLang="en-US" sz="1800">
              <a:latin typeface="Arial" pitchFamily="34" charset="0"/>
            </a:endParaRPr>
          </a:p>
        </p:txBody>
      </p:sp>
      <p:sp>
        <p:nvSpPr>
          <p:cNvPr id="27652" name="Rectangle 4"/>
          <p:cNvSpPr>
            <a:spLocks noChangeArrowheads="1"/>
          </p:cNvSpPr>
          <p:nvPr/>
        </p:nvSpPr>
        <p:spPr bwMode="auto">
          <a:xfrm>
            <a:off x="2989263" y="2060575"/>
            <a:ext cx="1008062" cy="466725"/>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轿车</a:t>
            </a:r>
            <a:endParaRPr lang="en-US" altLang="en-US" sz="1800">
              <a:latin typeface="Arial" pitchFamily="34" charset="0"/>
            </a:endParaRPr>
          </a:p>
        </p:txBody>
      </p:sp>
      <p:sp>
        <p:nvSpPr>
          <p:cNvPr id="27653" name="Rectangle 5"/>
          <p:cNvSpPr>
            <a:spLocks noChangeArrowheads="1"/>
          </p:cNvSpPr>
          <p:nvPr/>
        </p:nvSpPr>
        <p:spPr bwMode="auto">
          <a:xfrm>
            <a:off x="2989263" y="2636838"/>
            <a:ext cx="1008062" cy="466725"/>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客车</a:t>
            </a:r>
            <a:endParaRPr lang="en-US" altLang="en-US" sz="1800">
              <a:latin typeface="Arial" pitchFamily="34" charset="0"/>
            </a:endParaRPr>
          </a:p>
        </p:txBody>
      </p:sp>
      <p:sp>
        <p:nvSpPr>
          <p:cNvPr id="27654" name="Rectangle 6"/>
          <p:cNvSpPr>
            <a:spLocks noChangeArrowheads="1"/>
          </p:cNvSpPr>
          <p:nvPr/>
        </p:nvSpPr>
        <p:spPr bwMode="auto">
          <a:xfrm>
            <a:off x="2989263" y="3213100"/>
            <a:ext cx="1008062" cy="466725"/>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卡车</a:t>
            </a:r>
            <a:endParaRPr lang="en-US" altLang="en-US" sz="1800">
              <a:latin typeface="Arial" pitchFamily="34" charset="0"/>
            </a:endParaRPr>
          </a:p>
        </p:txBody>
      </p:sp>
      <p:sp>
        <p:nvSpPr>
          <p:cNvPr id="27655" name="Line 7"/>
          <p:cNvSpPr>
            <a:spLocks noChangeShapeType="1"/>
          </p:cNvSpPr>
          <p:nvPr/>
        </p:nvSpPr>
        <p:spPr bwMode="auto">
          <a:xfrm>
            <a:off x="3997325" y="2276475"/>
            <a:ext cx="10795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6" name="Line 8"/>
          <p:cNvSpPr>
            <a:spLocks noChangeShapeType="1"/>
          </p:cNvSpPr>
          <p:nvPr/>
        </p:nvSpPr>
        <p:spPr bwMode="auto">
          <a:xfrm>
            <a:off x="3997325" y="2852738"/>
            <a:ext cx="10795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7" name="Line 9"/>
          <p:cNvSpPr>
            <a:spLocks noChangeShapeType="1"/>
          </p:cNvSpPr>
          <p:nvPr/>
        </p:nvSpPr>
        <p:spPr bwMode="auto">
          <a:xfrm flipV="1">
            <a:off x="3997325" y="2924175"/>
            <a:ext cx="107950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Line 10"/>
          <p:cNvSpPr>
            <a:spLocks noChangeShapeType="1"/>
          </p:cNvSpPr>
          <p:nvPr/>
        </p:nvSpPr>
        <p:spPr bwMode="auto">
          <a:xfrm>
            <a:off x="4500563" y="1484313"/>
            <a:ext cx="1587" cy="39608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Rectangle 11"/>
          <p:cNvSpPr>
            <a:spLocks noChangeArrowheads="1"/>
          </p:cNvSpPr>
          <p:nvPr/>
        </p:nvSpPr>
        <p:spPr bwMode="auto">
          <a:xfrm>
            <a:off x="4716463" y="4403725"/>
            <a:ext cx="2376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基类</a:t>
            </a:r>
            <a:r>
              <a:rPr lang="en-US" altLang="en-US" sz="2400" b="1">
                <a:latin typeface="微软雅黑" pitchFamily="34" charset="-122"/>
                <a:ea typeface="微软雅黑" pitchFamily="34" charset="-122"/>
                <a:sym typeface="微软雅黑" pitchFamily="34" charset="-122"/>
              </a:rPr>
              <a:t>/</a:t>
            </a:r>
            <a:r>
              <a:rPr lang="zh-CN" altLang="en-US" sz="2400" b="1">
                <a:latin typeface="微软雅黑" pitchFamily="34" charset="-122"/>
                <a:ea typeface="微软雅黑" pitchFamily="34" charset="-122"/>
                <a:sym typeface="微软雅黑" pitchFamily="34" charset="-122"/>
              </a:rPr>
              <a:t>父类</a:t>
            </a: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r>
              <a:rPr lang="zh-CN" altLang="en-US" sz="2400" b="1">
                <a:solidFill>
                  <a:srgbClr val="0000FF"/>
                </a:solidFill>
                <a:latin typeface="微软雅黑" pitchFamily="34" charset="-122"/>
                <a:ea typeface="微软雅黑" pitchFamily="34" charset="-122"/>
                <a:sym typeface="微软雅黑" pitchFamily="34" charset="-122"/>
              </a:rPr>
              <a:t>（</a:t>
            </a:r>
            <a:r>
              <a:rPr lang="en-US" altLang="en-US" sz="2400" b="1">
                <a:solidFill>
                  <a:srgbClr val="0000FF"/>
                </a:solidFill>
                <a:latin typeface="微软雅黑" pitchFamily="34" charset="-122"/>
                <a:ea typeface="微软雅黑" pitchFamily="34" charset="-122"/>
                <a:sym typeface="微软雅黑" pitchFamily="34" charset="-122"/>
              </a:rPr>
              <a:t>base class</a:t>
            </a:r>
            <a:r>
              <a:rPr lang="zh-CN" altLang="en-US" sz="2400" b="1">
                <a:solidFill>
                  <a:srgbClr val="0000FF"/>
                </a:solidFill>
                <a:latin typeface="微软雅黑" pitchFamily="34" charset="-122"/>
                <a:ea typeface="微软雅黑" pitchFamily="34" charset="-122"/>
                <a:sym typeface="微软雅黑" pitchFamily="34" charset="-122"/>
              </a:rPr>
              <a:t>）</a:t>
            </a:r>
            <a:endParaRPr lang="en-US" altLang="en-US" sz="1800">
              <a:latin typeface="Arial" pitchFamily="34" charset="0"/>
            </a:endParaRPr>
          </a:p>
        </p:txBody>
      </p:sp>
      <p:sp>
        <p:nvSpPr>
          <p:cNvPr id="27660" name="Rectangle 12"/>
          <p:cNvSpPr>
            <a:spLocks noChangeArrowheads="1"/>
          </p:cNvSpPr>
          <p:nvPr/>
        </p:nvSpPr>
        <p:spPr bwMode="auto">
          <a:xfrm>
            <a:off x="1331913" y="4437063"/>
            <a:ext cx="2952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zh-CN" altLang="en-US" sz="2400" b="1">
                <a:latin typeface="微软雅黑" pitchFamily="34" charset="-122"/>
                <a:ea typeface="微软雅黑" pitchFamily="34" charset="-122"/>
                <a:sym typeface="微软雅黑" pitchFamily="34" charset="-122"/>
              </a:rPr>
              <a:t>派生类</a:t>
            </a:r>
            <a:r>
              <a:rPr lang="en-US" altLang="en-US" sz="2400" b="1">
                <a:latin typeface="微软雅黑" pitchFamily="34" charset="-122"/>
                <a:ea typeface="微软雅黑" pitchFamily="34" charset="-122"/>
                <a:sym typeface="微软雅黑" pitchFamily="34" charset="-122"/>
              </a:rPr>
              <a:t>/</a:t>
            </a:r>
            <a:r>
              <a:rPr lang="zh-CN" altLang="en-US" sz="2400" b="1">
                <a:latin typeface="微软雅黑" pitchFamily="34" charset="-122"/>
                <a:ea typeface="微软雅黑" pitchFamily="34" charset="-122"/>
                <a:sym typeface="微软雅黑" pitchFamily="34" charset="-122"/>
              </a:rPr>
              <a:t>子类</a:t>
            </a:r>
            <a:endParaRPr lang="en-US" altLang="en-US" sz="2400" b="1">
              <a:latin typeface="微软雅黑" pitchFamily="34" charset="-122"/>
              <a:ea typeface="微软雅黑" pitchFamily="34" charset="-122"/>
              <a:sym typeface="微软雅黑" pitchFamily="34" charset="-122"/>
            </a:endParaRPr>
          </a:p>
          <a:p>
            <a:pPr algn="ctr" eaLnBrk="1" hangingPunct="1">
              <a:spcBef>
                <a:spcPct val="0"/>
              </a:spcBef>
              <a:buFontTx/>
              <a:buNone/>
            </a:pPr>
            <a:r>
              <a:rPr lang="zh-CN" altLang="en-US" sz="2400" b="1">
                <a:solidFill>
                  <a:srgbClr val="0000FF"/>
                </a:solidFill>
                <a:latin typeface="微软雅黑" pitchFamily="34" charset="-122"/>
                <a:ea typeface="微软雅黑" pitchFamily="34" charset="-122"/>
                <a:sym typeface="微软雅黑" pitchFamily="34" charset="-122"/>
              </a:rPr>
              <a:t>（</a:t>
            </a:r>
            <a:r>
              <a:rPr lang="en-US" altLang="en-US" sz="2400" b="1">
                <a:solidFill>
                  <a:srgbClr val="0000FF"/>
                </a:solidFill>
                <a:latin typeface="微软雅黑" pitchFamily="34" charset="-122"/>
                <a:ea typeface="微软雅黑" pitchFamily="34" charset="-122"/>
                <a:sym typeface="微软雅黑" pitchFamily="34" charset="-122"/>
              </a:rPr>
              <a:t>derived class</a:t>
            </a:r>
            <a:r>
              <a:rPr lang="zh-CN" altLang="en-US" sz="2400" b="1">
                <a:solidFill>
                  <a:srgbClr val="0000FF"/>
                </a:solidFill>
                <a:latin typeface="微软雅黑" pitchFamily="34" charset="-122"/>
                <a:ea typeface="微软雅黑" pitchFamily="34" charset="-122"/>
                <a:sym typeface="微软雅黑" pitchFamily="34" charset="-122"/>
              </a:rPr>
              <a:t>）</a:t>
            </a:r>
            <a:endParaRPr lang="en-US" altLang="en-US" sz="1800">
              <a:latin typeface="Arial" pitchFamily="34" charset="0"/>
            </a:endParaRPr>
          </a:p>
        </p:txBody>
      </p:sp>
      <p:sp>
        <p:nvSpPr>
          <p:cNvPr id="27661" name="Rectangle 13"/>
          <p:cNvSpPr>
            <a:spLocks noChangeArrowheads="1"/>
          </p:cNvSpPr>
          <p:nvPr/>
        </p:nvSpPr>
        <p:spPr bwMode="auto">
          <a:xfrm>
            <a:off x="457200" y="13716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en-US" altLang="en-US" sz="2400" b="1">
                <a:solidFill>
                  <a:srgbClr val="0000FF"/>
                </a:solidFill>
                <a:latin typeface="微软雅黑" pitchFamily="34" charset="-122"/>
                <a:ea typeface="微软雅黑" pitchFamily="34" charset="-122"/>
                <a:sym typeface="微软雅黑" pitchFamily="34" charset="-122"/>
              </a:rPr>
              <a:t>3.3.1 </a:t>
            </a:r>
            <a:r>
              <a:rPr lang="zh-CN" altLang="en-US" sz="2400" b="1">
                <a:solidFill>
                  <a:srgbClr val="0000FF"/>
                </a:solidFill>
                <a:latin typeface="微软雅黑" pitchFamily="34" charset="-122"/>
                <a:ea typeface="微软雅黑" pitchFamily="34" charset="-122"/>
                <a:sym typeface="微软雅黑" pitchFamily="34" charset="-122"/>
              </a:rPr>
              <a:t>基类和派生类</a:t>
            </a:r>
            <a:endParaRPr lang="en-US" altLang="en-US" sz="1800">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368BFB42-B065-436B-9BE9-DFF3315CB575}"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84035" name="Rectangle 3"/>
          <p:cNvSpPr>
            <a:spLocks noGrp="1" noChangeArrowheads="1"/>
          </p:cNvSpPr>
          <p:nvPr>
            <p:ph idx="4294967295"/>
          </p:nvPr>
        </p:nvSpPr>
        <p:spPr>
          <a:xfrm>
            <a:off x="533400" y="914400"/>
            <a:ext cx="8153400" cy="2133600"/>
          </a:xfrm>
        </p:spPr>
        <p:txBody>
          <a:bodyPr/>
          <a:lstStyle/>
          <a:p>
            <a:pPr marL="0" indent="0" algn="just" eaLnBrk="1" hangingPunct="1">
              <a:lnSpc>
                <a:spcPct val="120000"/>
              </a:lnSpc>
              <a:buClr>
                <a:schemeClr val="hlink"/>
              </a:buClr>
              <a:buFont typeface="Wingdings" pitchFamily="2" charset="2"/>
              <a:buNone/>
            </a:pPr>
            <a:r>
              <a:rPr lang="zh-CN" altLang="en-US" sz="2600" smtClean="0"/>
              <a:t>        在继承关系中，新定义的类称为被继承类的</a:t>
            </a:r>
            <a:r>
              <a:rPr lang="zh-CN" altLang="en-US" sz="2600" b="1" smtClean="0">
                <a:solidFill>
                  <a:schemeClr val="folHlink"/>
                </a:solidFill>
              </a:rPr>
              <a:t>派生类</a:t>
            </a:r>
            <a:r>
              <a:rPr lang="zh-CN" altLang="en-US" sz="2600" smtClean="0"/>
              <a:t>或</a:t>
            </a:r>
            <a:r>
              <a:rPr lang="zh-CN" altLang="en-US" sz="2600" b="1" smtClean="0">
                <a:solidFill>
                  <a:schemeClr val="folHlink"/>
                </a:solidFill>
              </a:rPr>
              <a:t>子类</a:t>
            </a:r>
            <a:r>
              <a:rPr lang="zh-CN" altLang="en-US" sz="2600" smtClean="0"/>
              <a:t>，而被继承的类称为新定义类的</a:t>
            </a:r>
            <a:r>
              <a:rPr lang="zh-CN" altLang="en-US" sz="2600" b="1" smtClean="0">
                <a:solidFill>
                  <a:schemeClr val="folHlink"/>
                </a:solidFill>
              </a:rPr>
              <a:t>基类</a:t>
            </a:r>
            <a:r>
              <a:rPr lang="zh-CN" altLang="en-US" sz="2600" smtClean="0"/>
              <a:t>或</a:t>
            </a:r>
            <a:r>
              <a:rPr lang="zh-CN" altLang="en-US" sz="2600" b="1" smtClean="0">
                <a:solidFill>
                  <a:schemeClr val="folHlink"/>
                </a:solidFill>
              </a:rPr>
              <a:t>父类</a:t>
            </a:r>
            <a:r>
              <a:rPr lang="zh-CN" altLang="en-US" sz="2600" smtClean="0"/>
              <a:t>。派生类继承了基类的所有成员。</a:t>
            </a:r>
          </a:p>
          <a:p>
            <a:pPr marL="0" indent="0" algn="just" eaLnBrk="1" hangingPunct="1">
              <a:lnSpc>
                <a:spcPct val="120000"/>
              </a:lnSpc>
              <a:buClr>
                <a:schemeClr val="hlink"/>
              </a:buClr>
              <a:buFont typeface="Wingdings" pitchFamily="2" charset="2"/>
              <a:buNone/>
            </a:pPr>
            <a:r>
              <a:rPr lang="zh-CN" altLang="en-US" sz="2600" smtClean="0"/>
              <a:t>        一个派生类也可以作为另一个派生类的基类。</a:t>
            </a:r>
          </a:p>
        </p:txBody>
      </p:sp>
      <p:sp>
        <p:nvSpPr>
          <p:cNvPr id="684036" name="Rectangle 4"/>
          <p:cNvSpPr>
            <a:spLocks noChangeArrowheads="1"/>
          </p:cNvSpPr>
          <p:nvPr/>
        </p:nvSpPr>
        <p:spPr bwMode="auto">
          <a:xfrm>
            <a:off x="609600" y="457200"/>
            <a:ext cx="594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kumimoji="1" lang="zh-CN" altLang="en-US" sz="2800" b="1">
                <a:solidFill>
                  <a:schemeClr val="folHlink"/>
                </a:solidFill>
                <a:effectLst>
                  <a:outerShdw blurRad="38100" dist="38100" dir="2700000" algn="tl">
                    <a:srgbClr val="C0C0C0"/>
                  </a:outerShdw>
                </a:effectLst>
                <a:latin typeface="Times New Roman" panose="02020603050405020304" pitchFamily="18" charset="0"/>
              </a:rPr>
              <a:t>基类和派生类的概念</a:t>
            </a:r>
            <a:r>
              <a:rPr kumimoji="1" lang="zh-CN" altLang="en-US" sz="3200">
                <a:solidFill>
                  <a:schemeClr val="folHlink"/>
                </a:solidFill>
                <a:effectLst>
                  <a:outerShdw blurRad="38100" dist="38100" dir="2700000" algn="tl">
                    <a:srgbClr val="C0C0C0"/>
                  </a:outerShdw>
                </a:effectLst>
                <a:latin typeface="Times New Roman" panose="02020603050405020304" pitchFamily="18" charset="0"/>
              </a:rPr>
              <a:t> </a:t>
            </a:r>
          </a:p>
        </p:txBody>
      </p:sp>
      <p:sp>
        <p:nvSpPr>
          <p:cNvPr id="684037" name="Rectangle 5"/>
          <p:cNvSpPr>
            <a:spLocks noChangeArrowheads="1"/>
          </p:cNvSpPr>
          <p:nvPr/>
        </p:nvSpPr>
        <p:spPr bwMode="auto">
          <a:xfrm>
            <a:off x="649288" y="3467100"/>
            <a:ext cx="7772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None/>
            </a:pPr>
            <a:r>
              <a:rPr kumimoji="1" lang="en-US" altLang="zh-CN" sz="2800">
                <a:latin typeface="Times New Roman" pitchFamily="18" charset="0"/>
              </a:rPr>
              <a:t>class   &lt;</a:t>
            </a:r>
            <a:r>
              <a:rPr kumimoji="1" lang="zh-CN" altLang="en-US" sz="2800">
                <a:latin typeface="Times New Roman" pitchFamily="18" charset="0"/>
              </a:rPr>
              <a:t>派生类名&gt;</a:t>
            </a:r>
            <a:r>
              <a:rPr kumimoji="1" lang="zh-CN" altLang="en-US" sz="2800" b="1">
                <a:latin typeface="Times New Roman" pitchFamily="18" charset="0"/>
              </a:rPr>
              <a:t>  :  </a:t>
            </a:r>
            <a:r>
              <a:rPr kumimoji="1" lang="zh-CN" altLang="en-US" sz="2800">
                <a:latin typeface="Times New Roman" pitchFamily="18" charset="0"/>
              </a:rPr>
              <a:t>[</a:t>
            </a:r>
            <a:r>
              <a:rPr kumimoji="1" lang="zh-CN" altLang="en-US" sz="2800">
                <a:solidFill>
                  <a:schemeClr val="folHlink"/>
                </a:solidFill>
                <a:latin typeface="Times New Roman" pitchFamily="18" charset="0"/>
              </a:rPr>
              <a:t>&lt;派生方式&gt;</a:t>
            </a:r>
            <a:r>
              <a:rPr kumimoji="1" lang="zh-CN" altLang="en-US" sz="2800">
                <a:latin typeface="Times New Roman" pitchFamily="18" charset="0"/>
              </a:rPr>
              <a:t>]  &lt;基类名&gt;</a:t>
            </a:r>
          </a:p>
          <a:p>
            <a:pPr algn="just" eaLnBrk="1" hangingPunct="1">
              <a:lnSpc>
                <a:spcPct val="120000"/>
              </a:lnSpc>
              <a:buClr>
                <a:schemeClr val="hlink"/>
              </a:buClr>
              <a:buSzPct val="80000"/>
              <a:buFont typeface="Wingdings" pitchFamily="2" charset="2"/>
              <a:buNone/>
            </a:pPr>
            <a:r>
              <a:rPr kumimoji="1" lang="zh-CN" altLang="en-US" sz="2800">
                <a:latin typeface="Times New Roman" pitchFamily="18" charset="0"/>
              </a:rPr>
              <a:t>{</a:t>
            </a:r>
          </a:p>
          <a:p>
            <a:pPr algn="just" eaLnBrk="1" hangingPunct="1">
              <a:lnSpc>
                <a:spcPct val="120000"/>
              </a:lnSpc>
              <a:buClr>
                <a:schemeClr val="hlink"/>
              </a:buClr>
              <a:buSzPct val="80000"/>
              <a:buFont typeface="Wingdings" pitchFamily="2" charset="2"/>
              <a:buNone/>
            </a:pPr>
            <a:r>
              <a:rPr kumimoji="1" lang="zh-CN" altLang="en-US" sz="2800" b="1">
                <a:latin typeface="Times New Roman" pitchFamily="18" charset="0"/>
              </a:rPr>
              <a:t>         .  .  .</a:t>
            </a:r>
            <a:r>
              <a:rPr kumimoji="1" lang="zh-CN" altLang="en-US" sz="2800">
                <a:latin typeface="Times New Roman" pitchFamily="18" charset="0"/>
              </a:rPr>
              <a:t>       // 派生类新增加的成员声明列表</a:t>
            </a:r>
          </a:p>
          <a:p>
            <a:pPr algn="just" eaLnBrk="1" hangingPunct="1">
              <a:lnSpc>
                <a:spcPct val="120000"/>
              </a:lnSpc>
              <a:buClr>
                <a:schemeClr val="hlink"/>
              </a:buClr>
              <a:buSzPct val="80000"/>
              <a:buFont typeface="Wingdings" pitchFamily="2" charset="2"/>
              <a:buNone/>
            </a:pPr>
            <a:r>
              <a:rPr kumimoji="1" lang="zh-CN" altLang="en-US" sz="2800">
                <a:latin typeface="Times New Roman" pitchFamily="18" charset="0"/>
              </a:rPr>
              <a:t>};</a:t>
            </a:r>
          </a:p>
        </p:txBody>
      </p:sp>
      <p:sp>
        <p:nvSpPr>
          <p:cNvPr id="684038" name="Rectangle 6"/>
          <p:cNvSpPr>
            <a:spLocks noChangeArrowheads="1"/>
          </p:cNvSpPr>
          <p:nvPr/>
        </p:nvSpPr>
        <p:spPr bwMode="auto">
          <a:xfrm>
            <a:off x="661988" y="2933700"/>
            <a:ext cx="594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rPr>
              <a:t>派生类的定义</a:t>
            </a:r>
            <a:r>
              <a:rPr kumimoji="1" lang="zh-CN" altLang="en-US" sz="3200" dirty="0">
                <a:solidFill>
                  <a:schemeClr val="folHlink"/>
                </a:solidFill>
                <a:effectLst>
                  <a:outerShdw blurRad="38100" dist="38100" dir="2700000" algn="tl">
                    <a:srgbClr val="C0C0C0"/>
                  </a:outerShdw>
                </a:effectLst>
                <a:latin typeface="Times New Roman" panose="02020603050405020304" pitchFamily="18" charset="0"/>
              </a:rPr>
              <a:t> </a:t>
            </a:r>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84036">
                                            <p:txEl>
                                              <p:pRg st="0" end="0"/>
                                            </p:txEl>
                                          </p:spTgt>
                                        </p:tgtEl>
                                        <p:attrNameLst>
                                          <p:attrName>style.visibility</p:attrName>
                                        </p:attrNameLst>
                                      </p:cBhvr>
                                      <p:to>
                                        <p:strVal val="visible"/>
                                      </p:to>
                                    </p:set>
                                    <p:animEffect transition="in" filter="dissolve">
                                      <p:cBhvr>
                                        <p:cTn id="7" dur="500"/>
                                        <p:tgtEl>
                                          <p:spTgt spid="684036">
                                            <p:txEl>
                                              <p:pRg st="0" end="0"/>
                                            </p:txEl>
                                          </p:spTgt>
                                        </p:tgtEl>
                                      </p:cBhvr>
                                    </p:animEffect>
                                  </p:childTnLst>
                                </p:cTn>
                              </p:par>
                            </p:childTnLst>
                          </p:cTn>
                        </p:par>
                        <p:par>
                          <p:cTn id="8" fill="hold" nodeType="afterGroup">
                            <p:stCondLst>
                              <p:cond delay="1500"/>
                            </p:stCondLst>
                            <p:childTnLst>
                              <p:par>
                                <p:cTn id="9" presetID="9" presetClass="entr" presetSubtype="0" fill="hold" grpId="0" nodeType="afterEffect">
                                  <p:stCondLst>
                                    <p:cond delay="10000"/>
                                  </p:stCondLst>
                                  <p:childTnLst>
                                    <p:set>
                                      <p:cBhvr>
                                        <p:cTn id="10" dur="1" fill="hold">
                                          <p:stCondLst>
                                            <p:cond delay="0"/>
                                          </p:stCondLst>
                                        </p:cTn>
                                        <p:tgtEl>
                                          <p:spTgt spid="684035">
                                            <p:txEl>
                                              <p:pRg st="0" end="0"/>
                                            </p:txEl>
                                          </p:spTgt>
                                        </p:tgtEl>
                                        <p:attrNameLst>
                                          <p:attrName>style.visibility</p:attrName>
                                        </p:attrNameLst>
                                      </p:cBhvr>
                                      <p:to>
                                        <p:strVal val="visible"/>
                                      </p:to>
                                    </p:set>
                                    <p:animEffect transition="in" filter="dissolve">
                                      <p:cBhvr>
                                        <p:cTn id="11" dur="500"/>
                                        <p:tgtEl>
                                          <p:spTgt spid="684035">
                                            <p:txEl>
                                              <p:pRg st="0" end="0"/>
                                            </p:txEl>
                                          </p:spTgt>
                                        </p:tgtEl>
                                      </p:cBhvr>
                                    </p:animEffect>
                                  </p:childTnLst>
                                </p:cTn>
                              </p:par>
                            </p:childTnLst>
                          </p:cTn>
                        </p:par>
                        <p:par>
                          <p:cTn id="12" fill="hold" nodeType="afterGroup">
                            <p:stCondLst>
                              <p:cond delay="12000"/>
                            </p:stCondLst>
                            <p:childTnLst>
                              <p:par>
                                <p:cTn id="13" presetID="9" presetClass="entr" presetSubtype="0" fill="hold" grpId="0" nodeType="afterEffect">
                                  <p:stCondLst>
                                    <p:cond delay="10000"/>
                                  </p:stCondLst>
                                  <p:childTnLst>
                                    <p:set>
                                      <p:cBhvr>
                                        <p:cTn id="14" dur="1" fill="hold">
                                          <p:stCondLst>
                                            <p:cond delay="0"/>
                                          </p:stCondLst>
                                        </p:cTn>
                                        <p:tgtEl>
                                          <p:spTgt spid="684035">
                                            <p:txEl>
                                              <p:pRg st="1" end="1"/>
                                            </p:txEl>
                                          </p:spTgt>
                                        </p:tgtEl>
                                        <p:attrNameLst>
                                          <p:attrName>style.visibility</p:attrName>
                                        </p:attrNameLst>
                                      </p:cBhvr>
                                      <p:to>
                                        <p:strVal val="visible"/>
                                      </p:to>
                                    </p:set>
                                    <p:animEffect transition="in" filter="dissolve">
                                      <p:cBhvr>
                                        <p:cTn id="15" dur="500"/>
                                        <p:tgtEl>
                                          <p:spTgt spid="684035">
                                            <p:txEl>
                                              <p:pRg st="1" end="1"/>
                                            </p:txEl>
                                          </p:spTgt>
                                        </p:tgtEl>
                                      </p:cBhvr>
                                    </p:animEffect>
                                  </p:childTnLst>
                                </p:cTn>
                              </p:par>
                            </p:childTnLst>
                          </p:cTn>
                        </p:par>
                        <p:par>
                          <p:cTn id="16" fill="hold" nodeType="afterGroup">
                            <p:stCondLst>
                              <p:cond delay="22500"/>
                            </p:stCondLst>
                            <p:childTnLst>
                              <p:par>
                                <p:cTn id="17" presetID="9" presetClass="entr" presetSubtype="0" fill="hold" grpId="0" nodeType="afterEffect">
                                  <p:stCondLst>
                                    <p:cond delay="10000"/>
                                  </p:stCondLst>
                                  <p:childTnLst>
                                    <p:set>
                                      <p:cBhvr>
                                        <p:cTn id="18" dur="1" fill="hold">
                                          <p:stCondLst>
                                            <p:cond delay="0"/>
                                          </p:stCondLst>
                                        </p:cTn>
                                        <p:tgtEl>
                                          <p:spTgt spid="684038">
                                            <p:txEl>
                                              <p:pRg st="0" end="0"/>
                                            </p:txEl>
                                          </p:spTgt>
                                        </p:tgtEl>
                                        <p:attrNameLst>
                                          <p:attrName>style.visibility</p:attrName>
                                        </p:attrNameLst>
                                      </p:cBhvr>
                                      <p:to>
                                        <p:strVal val="visible"/>
                                      </p:to>
                                    </p:set>
                                    <p:animEffect transition="in" filter="dissolve">
                                      <p:cBhvr>
                                        <p:cTn id="19" dur="500"/>
                                        <p:tgtEl>
                                          <p:spTgt spid="684038">
                                            <p:txEl>
                                              <p:pRg st="0" end="0"/>
                                            </p:txEl>
                                          </p:spTgt>
                                        </p:tgtEl>
                                      </p:cBhvr>
                                    </p:animEffect>
                                  </p:childTnLst>
                                </p:cTn>
                              </p:par>
                            </p:childTnLst>
                          </p:cTn>
                        </p:par>
                        <p:par>
                          <p:cTn id="20" fill="hold" nodeType="afterGroup">
                            <p:stCondLst>
                              <p:cond delay="33000"/>
                            </p:stCondLst>
                            <p:childTnLst>
                              <p:par>
                                <p:cTn id="21" presetID="9" presetClass="entr" presetSubtype="0" fill="hold" grpId="0" nodeType="afterEffect">
                                  <p:stCondLst>
                                    <p:cond delay="10000"/>
                                  </p:stCondLst>
                                  <p:childTnLst>
                                    <p:set>
                                      <p:cBhvr>
                                        <p:cTn id="22" dur="1" fill="hold">
                                          <p:stCondLst>
                                            <p:cond delay="0"/>
                                          </p:stCondLst>
                                        </p:cTn>
                                        <p:tgtEl>
                                          <p:spTgt spid="684037"/>
                                        </p:tgtEl>
                                        <p:attrNameLst>
                                          <p:attrName>style.visibility</p:attrName>
                                        </p:attrNameLst>
                                      </p:cBhvr>
                                      <p:to>
                                        <p:strVal val="visible"/>
                                      </p:to>
                                    </p:set>
                                    <p:animEffect transition="in" filter="dissolve">
                                      <p:cBhvr>
                                        <p:cTn id="23" dur="500"/>
                                        <p:tgtEl>
                                          <p:spTgt spid="68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35" grpId="0" build="p" autoUpdateAnimBg="0" advAuto="10000"/>
      <p:bldP spid="684036" grpId="0" build="p" autoUpdateAnimBg="0" advAuto="1000"/>
      <p:bldP spid="684037" grpId="0" autoUpdateAnimBg="0"/>
      <p:bldP spid="684038" grpId="0" build="p" autoUpdateAnimBg="0" advAuto="1000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23C4B929-CB72-49BC-96C4-ADB59ECA88C3}"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85058" name="Rectangle 2"/>
          <p:cNvSpPr>
            <a:spLocks noGrp="1" noChangeArrowheads="1"/>
          </p:cNvSpPr>
          <p:nvPr>
            <p:ph idx="4294967295"/>
          </p:nvPr>
        </p:nvSpPr>
        <p:spPr>
          <a:xfrm>
            <a:off x="685800" y="1066800"/>
            <a:ext cx="7848600" cy="4191000"/>
          </a:xfrm>
        </p:spPr>
        <p:txBody>
          <a:bodyPr/>
          <a:lstStyle/>
          <a:p>
            <a:pPr algn="just" eaLnBrk="1" hangingPunct="1">
              <a:lnSpc>
                <a:spcPct val="110000"/>
              </a:lnSpc>
              <a:buClr>
                <a:schemeClr val="hlink"/>
              </a:buClr>
            </a:pPr>
            <a:r>
              <a:rPr lang="zh-CN" altLang="en-US" sz="2800" smtClean="0">
                <a:solidFill>
                  <a:schemeClr val="folHlink"/>
                </a:solidFill>
              </a:rPr>
              <a:t>派生方式</a:t>
            </a:r>
            <a:r>
              <a:rPr lang="zh-CN" altLang="en-US" sz="2800" smtClean="0"/>
              <a:t>决定了基类的成员在派生类中的访问权限。派生方式共有三种：</a:t>
            </a:r>
            <a:r>
              <a:rPr lang="en-US" altLang="zh-CN" sz="2800" smtClean="0">
                <a:solidFill>
                  <a:schemeClr val="folHlink"/>
                </a:solidFill>
              </a:rPr>
              <a:t>public、private</a:t>
            </a:r>
            <a:r>
              <a:rPr lang="zh-CN" altLang="en-US" sz="2800" smtClean="0">
                <a:solidFill>
                  <a:schemeClr val="folHlink"/>
                </a:solidFill>
              </a:rPr>
              <a:t>和</a:t>
            </a:r>
            <a:r>
              <a:rPr lang="en-US" altLang="zh-CN" sz="2800" smtClean="0">
                <a:solidFill>
                  <a:schemeClr val="folHlink"/>
                </a:solidFill>
              </a:rPr>
              <a:t>protected</a:t>
            </a:r>
            <a:r>
              <a:rPr lang="en-US" altLang="zh-CN" sz="2800" smtClean="0"/>
              <a:t>（</a:t>
            </a:r>
            <a:r>
              <a:rPr lang="zh-CN" altLang="en-US" sz="2800" smtClean="0"/>
              <a:t>缺省值为</a:t>
            </a:r>
            <a:r>
              <a:rPr lang="en-US" altLang="zh-CN" sz="2800" smtClean="0"/>
              <a:t>private）</a:t>
            </a:r>
            <a:r>
              <a:rPr lang="zh-CN" altLang="en-US" sz="2800" smtClean="0"/>
              <a:t>。</a:t>
            </a:r>
          </a:p>
          <a:p>
            <a:pPr algn="just" eaLnBrk="1" hangingPunct="1">
              <a:lnSpc>
                <a:spcPct val="110000"/>
              </a:lnSpc>
              <a:buClr>
                <a:schemeClr val="hlink"/>
              </a:buClr>
            </a:pPr>
            <a:r>
              <a:rPr lang="zh-CN" altLang="en-US" sz="2800" smtClean="0"/>
              <a:t>虽然派生类继承了基类的所有成员，但为了不破坏基类的封装性，无论采用哪种派生方式，</a:t>
            </a:r>
            <a:r>
              <a:rPr lang="zh-CN" altLang="en-US" sz="2800" smtClean="0">
                <a:solidFill>
                  <a:schemeClr val="folHlink"/>
                </a:solidFill>
              </a:rPr>
              <a:t>基类的私有成员在派生类中都是不可见的</a:t>
            </a:r>
            <a:r>
              <a:rPr lang="zh-CN" altLang="en-US" sz="2800" smtClean="0"/>
              <a:t>，即不允许在派生类的成员函数中访问基类的私有成员。</a:t>
            </a:r>
          </a:p>
        </p:txBody>
      </p:sp>
      <p:sp>
        <p:nvSpPr>
          <p:cNvPr id="685059" name="Rectangle 3"/>
          <p:cNvSpPr>
            <a:spLocks noChangeArrowheads="1"/>
          </p:cNvSpPr>
          <p:nvPr/>
        </p:nvSpPr>
        <p:spPr bwMode="auto">
          <a:xfrm>
            <a:off x="685800" y="533400"/>
            <a:ext cx="594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defRPr/>
            </a:pPr>
            <a:r>
              <a:rPr kumimoji="1" lang="zh-CN" altLang="en-US" sz="2800" b="1">
                <a:solidFill>
                  <a:schemeClr val="folHlink"/>
                </a:solidFill>
                <a:effectLst>
                  <a:outerShdw blurRad="38100" dist="38100" dir="2700000" algn="tl">
                    <a:srgbClr val="000000"/>
                  </a:outerShdw>
                </a:effectLst>
                <a:latin typeface="Times New Roman" charset="0"/>
                <a:ea typeface="宋体" charset="-122"/>
              </a:rPr>
              <a:t>说明：</a:t>
            </a:r>
            <a:r>
              <a:rPr kumimoji="1" lang="zh-CN" altLang="en-US" sz="3200" b="1">
                <a:solidFill>
                  <a:schemeClr val="folHlink"/>
                </a:solidFill>
                <a:effectLst>
                  <a:outerShdw blurRad="38100" dist="38100" dir="2700000" algn="tl">
                    <a:srgbClr val="000000"/>
                  </a:outerShdw>
                </a:effectLst>
                <a:latin typeface="Times New Roman" charset="0"/>
                <a:ea typeface="宋体" charset="-122"/>
              </a:rPr>
              <a:t> </a:t>
            </a:r>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85059"/>
                                        </p:tgtEl>
                                        <p:attrNameLst>
                                          <p:attrName>style.visibility</p:attrName>
                                        </p:attrNameLst>
                                      </p:cBhvr>
                                      <p:to>
                                        <p:strVal val="visible"/>
                                      </p:to>
                                    </p:set>
                                    <p:animEffect transition="in" filter="dissolve">
                                      <p:cBhvr>
                                        <p:cTn id="7" dur="500"/>
                                        <p:tgtEl>
                                          <p:spTgt spid="685059"/>
                                        </p:tgtEl>
                                      </p:cBhvr>
                                    </p:animEffect>
                                  </p:childTnLst>
                                </p:cTn>
                              </p:par>
                            </p:childTnLst>
                          </p:cTn>
                        </p:par>
                        <p:par>
                          <p:cTn id="8" fill="hold" nodeType="afterGroup">
                            <p:stCondLst>
                              <p:cond delay="1500"/>
                            </p:stCondLst>
                            <p:childTnLst>
                              <p:par>
                                <p:cTn id="9" presetID="9" presetClass="entr" presetSubtype="0" fill="hold" grpId="0" nodeType="afterEffect">
                                  <p:stCondLst>
                                    <p:cond delay="10000"/>
                                  </p:stCondLst>
                                  <p:childTnLst>
                                    <p:set>
                                      <p:cBhvr>
                                        <p:cTn id="10" dur="1" fill="hold">
                                          <p:stCondLst>
                                            <p:cond delay="0"/>
                                          </p:stCondLst>
                                        </p:cTn>
                                        <p:tgtEl>
                                          <p:spTgt spid="685058">
                                            <p:txEl>
                                              <p:pRg st="0" end="0"/>
                                            </p:txEl>
                                          </p:spTgt>
                                        </p:tgtEl>
                                        <p:attrNameLst>
                                          <p:attrName>style.visibility</p:attrName>
                                        </p:attrNameLst>
                                      </p:cBhvr>
                                      <p:to>
                                        <p:strVal val="visible"/>
                                      </p:to>
                                    </p:set>
                                    <p:animEffect transition="in" filter="dissolve">
                                      <p:cBhvr>
                                        <p:cTn id="11" dur="500"/>
                                        <p:tgtEl>
                                          <p:spTgt spid="685058">
                                            <p:txEl>
                                              <p:pRg st="0" end="0"/>
                                            </p:txEl>
                                          </p:spTgt>
                                        </p:tgtEl>
                                      </p:cBhvr>
                                    </p:animEffect>
                                  </p:childTnLst>
                                </p:cTn>
                              </p:par>
                            </p:childTnLst>
                          </p:cTn>
                        </p:par>
                        <p:par>
                          <p:cTn id="12" fill="hold" nodeType="afterGroup">
                            <p:stCondLst>
                              <p:cond delay="12000"/>
                            </p:stCondLst>
                            <p:childTnLst>
                              <p:par>
                                <p:cTn id="13" presetID="9" presetClass="entr" presetSubtype="0" fill="hold" grpId="0" nodeType="afterEffect">
                                  <p:stCondLst>
                                    <p:cond delay="10000"/>
                                  </p:stCondLst>
                                  <p:childTnLst>
                                    <p:set>
                                      <p:cBhvr>
                                        <p:cTn id="14" dur="1" fill="hold">
                                          <p:stCondLst>
                                            <p:cond delay="0"/>
                                          </p:stCondLst>
                                        </p:cTn>
                                        <p:tgtEl>
                                          <p:spTgt spid="685058">
                                            <p:txEl>
                                              <p:pRg st="1" end="1"/>
                                            </p:txEl>
                                          </p:spTgt>
                                        </p:tgtEl>
                                        <p:attrNameLst>
                                          <p:attrName>style.visibility</p:attrName>
                                        </p:attrNameLst>
                                      </p:cBhvr>
                                      <p:to>
                                        <p:strVal val="visible"/>
                                      </p:to>
                                    </p:set>
                                    <p:animEffect transition="in" filter="dissolve">
                                      <p:cBhvr>
                                        <p:cTn id="15" dur="500"/>
                                        <p:tgtEl>
                                          <p:spTgt spid="68505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build="p" autoUpdateAnimBg="0" advAuto="10000"/>
      <p:bldP spid="68505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A1E7D3E8-1622-4218-A147-EA4324F46346}"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86082" name="Rectangle 2"/>
          <p:cNvSpPr>
            <a:spLocks noGrp="1" noChangeArrowheads="1"/>
          </p:cNvSpPr>
          <p:nvPr>
            <p:ph idx="4294967295"/>
          </p:nvPr>
        </p:nvSpPr>
        <p:spPr>
          <a:xfrm>
            <a:off x="381000" y="838200"/>
            <a:ext cx="8458200" cy="5638800"/>
          </a:xfrm>
        </p:spPr>
        <p:txBody>
          <a:bodyPr/>
          <a:lstStyle/>
          <a:p>
            <a:pPr algn="just" eaLnBrk="1" hangingPunct="1">
              <a:buClr>
                <a:schemeClr val="hlink"/>
              </a:buClr>
            </a:pPr>
            <a:r>
              <a:rPr lang="zh-CN" altLang="en-US" sz="2600" smtClean="0"/>
              <a:t>采用</a:t>
            </a:r>
            <a:r>
              <a:rPr lang="en-US" altLang="zh-CN" sz="2600" b="1" smtClean="0">
                <a:solidFill>
                  <a:schemeClr val="folHlink"/>
                </a:solidFill>
              </a:rPr>
              <a:t>public</a:t>
            </a:r>
            <a:r>
              <a:rPr lang="zh-CN" altLang="en-US" sz="2600" smtClean="0"/>
              <a:t>派生，基类成员的访问权限在派生类中</a:t>
            </a:r>
            <a:r>
              <a:rPr lang="zh-CN" altLang="en-US" sz="2600" smtClean="0">
                <a:solidFill>
                  <a:schemeClr val="folHlink"/>
                </a:solidFill>
              </a:rPr>
              <a:t>保持不变</a:t>
            </a:r>
            <a:r>
              <a:rPr lang="zh-CN" altLang="en-US" sz="2600" smtClean="0"/>
              <a:t>，即基类所有的公有或保护成员在派生类中仍为公有或保护成员。</a:t>
            </a:r>
            <a:r>
              <a:rPr lang="en-US" altLang="zh-CN" sz="2600" b="1" smtClean="0">
                <a:solidFill>
                  <a:schemeClr val="folHlink"/>
                </a:solidFill>
              </a:rPr>
              <a:t>public</a:t>
            </a:r>
            <a:r>
              <a:rPr lang="zh-CN" altLang="en-US" sz="2600" smtClean="0"/>
              <a:t>派生最常用。</a:t>
            </a:r>
          </a:p>
          <a:p>
            <a:pPr algn="just" eaLnBrk="1" hangingPunct="1">
              <a:buClr>
                <a:schemeClr val="hlink"/>
              </a:buClr>
              <a:buFont typeface="Wingdings" pitchFamily="2" charset="2"/>
              <a:buNone/>
            </a:pPr>
            <a:r>
              <a:rPr lang="zh-CN" altLang="en-US" sz="2600" smtClean="0"/>
              <a:t>      </a:t>
            </a:r>
            <a:r>
              <a:rPr lang="zh-CN" altLang="en-US" sz="2400" smtClean="0"/>
              <a:t>(1) 可以在派生类的成员函数中访问基类的非私有成员；</a:t>
            </a:r>
          </a:p>
          <a:p>
            <a:pPr algn="just" eaLnBrk="1" hangingPunct="1">
              <a:buClr>
                <a:schemeClr val="hlink"/>
              </a:buClr>
              <a:buFont typeface="Wingdings" pitchFamily="2" charset="2"/>
              <a:buNone/>
            </a:pPr>
            <a:r>
              <a:rPr lang="zh-CN" altLang="en-US" sz="2400" smtClean="0"/>
              <a:t>      (2) 可通过派生类的对象直接访问基类的公有成员。</a:t>
            </a:r>
          </a:p>
          <a:p>
            <a:pPr algn="just" eaLnBrk="1" hangingPunct="1">
              <a:spcBef>
                <a:spcPct val="30000"/>
              </a:spcBef>
              <a:buClr>
                <a:schemeClr val="hlink"/>
              </a:buClr>
            </a:pPr>
            <a:r>
              <a:rPr lang="zh-CN" altLang="en-US" sz="2600" smtClean="0"/>
              <a:t>采用</a:t>
            </a:r>
            <a:r>
              <a:rPr lang="en-US" altLang="zh-CN" sz="2600" b="1" smtClean="0">
                <a:solidFill>
                  <a:schemeClr val="folHlink"/>
                </a:solidFill>
              </a:rPr>
              <a:t>private</a:t>
            </a:r>
            <a:r>
              <a:rPr lang="zh-CN" altLang="en-US" sz="2600" smtClean="0"/>
              <a:t>私有派生，基类所有的公有和保护成员在派生类中都</a:t>
            </a:r>
            <a:r>
              <a:rPr lang="zh-CN" altLang="en-US" sz="2600" smtClean="0">
                <a:solidFill>
                  <a:schemeClr val="folHlink"/>
                </a:solidFill>
              </a:rPr>
              <a:t>成为私有成员</a:t>
            </a:r>
            <a:r>
              <a:rPr lang="zh-CN" altLang="en-US" sz="2600" smtClean="0"/>
              <a:t>，只允许在派生类的成员函数中访问基类的非私有成员。</a:t>
            </a:r>
            <a:r>
              <a:rPr lang="en-US" altLang="zh-CN" sz="2600" smtClean="0"/>
              <a:t>private</a:t>
            </a:r>
            <a:r>
              <a:rPr lang="zh-CN" altLang="en-US" sz="2600" smtClean="0"/>
              <a:t>派生很少使用。</a:t>
            </a:r>
          </a:p>
          <a:p>
            <a:pPr algn="just" eaLnBrk="1" hangingPunct="1">
              <a:spcBef>
                <a:spcPct val="30000"/>
              </a:spcBef>
              <a:buClr>
                <a:schemeClr val="hlink"/>
              </a:buClr>
            </a:pPr>
            <a:r>
              <a:rPr lang="zh-CN" altLang="en-US" sz="2600" smtClean="0"/>
              <a:t>采用</a:t>
            </a:r>
            <a:r>
              <a:rPr lang="en-US" altLang="zh-CN" sz="2600" b="1" smtClean="0">
                <a:solidFill>
                  <a:schemeClr val="folHlink"/>
                </a:solidFill>
              </a:rPr>
              <a:t>protected</a:t>
            </a:r>
            <a:r>
              <a:rPr lang="zh-CN" altLang="en-US" sz="2600" smtClean="0"/>
              <a:t>保护派生，基类所有的公有和保护成员在派生类中都成为保护成员，只允许在派生类的成员函数和该派生类的派生类的成员函数中访问基类的非私有成员。 </a:t>
            </a:r>
          </a:p>
        </p:txBody>
      </p:sp>
      <p:sp>
        <p:nvSpPr>
          <p:cNvPr id="686083" name="Rectangle 3"/>
          <p:cNvSpPr>
            <a:spLocks noChangeArrowheads="1"/>
          </p:cNvSpPr>
          <p:nvPr/>
        </p:nvSpPr>
        <p:spPr bwMode="auto">
          <a:xfrm>
            <a:off x="381000" y="304800"/>
            <a:ext cx="594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kumimoji="1" lang="zh-CN" altLang="en-US" sz="2800" b="1">
                <a:solidFill>
                  <a:schemeClr val="folHlink"/>
                </a:solidFill>
                <a:latin typeface="Times New Roman" pitchFamily="18" charset="0"/>
              </a:rPr>
              <a:t>三种派生方式的区别：</a:t>
            </a:r>
            <a:r>
              <a:rPr kumimoji="1" lang="zh-CN" altLang="en-US" b="1">
                <a:solidFill>
                  <a:schemeClr val="folHlink"/>
                </a:solidFill>
                <a:latin typeface="Times New Roman" pitchFamily="18" charset="0"/>
              </a:rPr>
              <a:t> </a:t>
            </a:r>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686083">
                                            <p:txEl>
                                              <p:pRg st="0" end="0"/>
                                            </p:txEl>
                                          </p:spTgt>
                                        </p:tgtEl>
                                        <p:attrNameLst>
                                          <p:attrName>style.visibility</p:attrName>
                                        </p:attrNameLst>
                                      </p:cBhvr>
                                      <p:to>
                                        <p:strVal val="visible"/>
                                      </p:to>
                                    </p:set>
                                    <p:animEffect transition="in" filter="blinds(horizontal)">
                                      <p:cBhvr>
                                        <p:cTn id="7" dur="500"/>
                                        <p:tgtEl>
                                          <p:spTgt spid="686083">
                                            <p:txEl>
                                              <p:pRg st="0" end="0"/>
                                            </p:txEl>
                                          </p:spTgt>
                                        </p:tgtEl>
                                      </p:cBhvr>
                                    </p:animEffect>
                                  </p:childTnLst>
                                </p:cTn>
                              </p:par>
                            </p:childTnLst>
                          </p:cTn>
                        </p:par>
                        <p:par>
                          <p:cTn id="8" fill="hold" nodeType="afterGroup">
                            <p:stCondLst>
                              <p:cond delay="1500"/>
                            </p:stCondLst>
                            <p:childTnLst>
                              <p:par>
                                <p:cTn id="9" presetID="3" presetClass="entr" presetSubtype="10" fill="hold" grpId="0" nodeType="afterEffect">
                                  <p:stCondLst>
                                    <p:cond delay="10000"/>
                                  </p:stCondLst>
                                  <p:childTnLst>
                                    <p:set>
                                      <p:cBhvr>
                                        <p:cTn id="10" dur="1" fill="hold">
                                          <p:stCondLst>
                                            <p:cond delay="0"/>
                                          </p:stCondLst>
                                        </p:cTn>
                                        <p:tgtEl>
                                          <p:spTgt spid="686082">
                                            <p:txEl>
                                              <p:pRg st="0" end="0"/>
                                            </p:txEl>
                                          </p:spTgt>
                                        </p:tgtEl>
                                        <p:attrNameLst>
                                          <p:attrName>style.visibility</p:attrName>
                                        </p:attrNameLst>
                                      </p:cBhvr>
                                      <p:to>
                                        <p:strVal val="visible"/>
                                      </p:to>
                                    </p:set>
                                    <p:animEffect transition="in" filter="blinds(horizontal)">
                                      <p:cBhvr>
                                        <p:cTn id="11" dur="500"/>
                                        <p:tgtEl>
                                          <p:spTgt spid="686082">
                                            <p:txEl>
                                              <p:pRg st="0" end="0"/>
                                            </p:txEl>
                                          </p:spTgt>
                                        </p:tgtEl>
                                      </p:cBhvr>
                                    </p:animEffect>
                                  </p:childTnLst>
                                </p:cTn>
                              </p:par>
                            </p:childTnLst>
                          </p:cTn>
                        </p:par>
                        <p:par>
                          <p:cTn id="12" fill="hold" nodeType="afterGroup">
                            <p:stCondLst>
                              <p:cond delay="12000"/>
                            </p:stCondLst>
                            <p:childTnLst>
                              <p:par>
                                <p:cTn id="13" presetID="3" presetClass="entr" presetSubtype="10" fill="hold" grpId="0" nodeType="afterEffect">
                                  <p:stCondLst>
                                    <p:cond delay="10000"/>
                                  </p:stCondLst>
                                  <p:childTnLst>
                                    <p:set>
                                      <p:cBhvr>
                                        <p:cTn id="14" dur="1" fill="hold">
                                          <p:stCondLst>
                                            <p:cond delay="0"/>
                                          </p:stCondLst>
                                        </p:cTn>
                                        <p:tgtEl>
                                          <p:spTgt spid="686082">
                                            <p:txEl>
                                              <p:pRg st="1" end="1"/>
                                            </p:txEl>
                                          </p:spTgt>
                                        </p:tgtEl>
                                        <p:attrNameLst>
                                          <p:attrName>style.visibility</p:attrName>
                                        </p:attrNameLst>
                                      </p:cBhvr>
                                      <p:to>
                                        <p:strVal val="visible"/>
                                      </p:to>
                                    </p:set>
                                    <p:animEffect transition="in" filter="blinds(horizontal)">
                                      <p:cBhvr>
                                        <p:cTn id="15" dur="500"/>
                                        <p:tgtEl>
                                          <p:spTgt spid="686082">
                                            <p:txEl>
                                              <p:pRg st="1" end="1"/>
                                            </p:txEl>
                                          </p:spTgt>
                                        </p:tgtEl>
                                      </p:cBhvr>
                                    </p:animEffect>
                                  </p:childTnLst>
                                </p:cTn>
                              </p:par>
                            </p:childTnLst>
                          </p:cTn>
                        </p:par>
                        <p:par>
                          <p:cTn id="16" fill="hold" nodeType="afterGroup">
                            <p:stCondLst>
                              <p:cond delay="22500"/>
                            </p:stCondLst>
                            <p:childTnLst>
                              <p:par>
                                <p:cTn id="17" presetID="3" presetClass="entr" presetSubtype="10" fill="hold" grpId="0" nodeType="afterEffect">
                                  <p:stCondLst>
                                    <p:cond delay="10000"/>
                                  </p:stCondLst>
                                  <p:childTnLst>
                                    <p:set>
                                      <p:cBhvr>
                                        <p:cTn id="18" dur="1" fill="hold">
                                          <p:stCondLst>
                                            <p:cond delay="0"/>
                                          </p:stCondLst>
                                        </p:cTn>
                                        <p:tgtEl>
                                          <p:spTgt spid="686082">
                                            <p:txEl>
                                              <p:pRg st="2" end="2"/>
                                            </p:txEl>
                                          </p:spTgt>
                                        </p:tgtEl>
                                        <p:attrNameLst>
                                          <p:attrName>style.visibility</p:attrName>
                                        </p:attrNameLst>
                                      </p:cBhvr>
                                      <p:to>
                                        <p:strVal val="visible"/>
                                      </p:to>
                                    </p:set>
                                    <p:animEffect transition="in" filter="blinds(horizontal)">
                                      <p:cBhvr>
                                        <p:cTn id="19" dur="500"/>
                                        <p:tgtEl>
                                          <p:spTgt spid="686082">
                                            <p:txEl>
                                              <p:pRg st="2" end="2"/>
                                            </p:txEl>
                                          </p:spTgt>
                                        </p:tgtEl>
                                      </p:cBhvr>
                                    </p:animEffect>
                                  </p:childTnLst>
                                </p:cTn>
                              </p:par>
                            </p:childTnLst>
                          </p:cTn>
                        </p:par>
                        <p:par>
                          <p:cTn id="20" fill="hold" nodeType="afterGroup">
                            <p:stCondLst>
                              <p:cond delay="33000"/>
                            </p:stCondLst>
                            <p:childTnLst>
                              <p:par>
                                <p:cTn id="21" presetID="3" presetClass="entr" presetSubtype="10" fill="hold" grpId="0" nodeType="afterEffect">
                                  <p:stCondLst>
                                    <p:cond delay="10000"/>
                                  </p:stCondLst>
                                  <p:childTnLst>
                                    <p:set>
                                      <p:cBhvr>
                                        <p:cTn id="22" dur="1" fill="hold">
                                          <p:stCondLst>
                                            <p:cond delay="0"/>
                                          </p:stCondLst>
                                        </p:cTn>
                                        <p:tgtEl>
                                          <p:spTgt spid="686082">
                                            <p:txEl>
                                              <p:pRg st="3" end="3"/>
                                            </p:txEl>
                                          </p:spTgt>
                                        </p:tgtEl>
                                        <p:attrNameLst>
                                          <p:attrName>style.visibility</p:attrName>
                                        </p:attrNameLst>
                                      </p:cBhvr>
                                      <p:to>
                                        <p:strVal val="visible"/>
                                      </p:to>
                                    </p:set>
                                    <p:animEffect transition="in" filter="blinds(horizontal)">
                                      <p:cBhvr>
                                        <p:cTn id="23" dur="500"/>
                                        <p:tgtEl>
                                          <p:spTgt spid="686082">
                                            <p:txEl>
                                              <p:pRg st="3" end="3"/>
                                            </p:txEl>
                                          </p:spTgt>
                                        </p:tgtEl>
                                      </p:cBhvr>
                                    </p:animEffect>
                                  </p:childTnLst>
                                </p:cTn>
                              </p:par>
                            </p:childTnLst>
                          </p:cTn>
                        </p:par>
                        <p:par>
                          <p:cTn id="24" fill="hold" nodeType="afterGroup">
                            <p:stCondLst>
                              <p:cond delay="43500"/>
                            </p:stCondLst>
                            <p:childTnLst>
                              <p:par>
                                <p:cTn id="25" presetID="3" presetClass="entr" presetSubtype="10" fill="hold" grpId="0" nodeType="afterEffect">
                                  <p:stCondLst>
                                    <p:cond delay="10000"/>
                                  </p:stCondLst>
                                  <p:childTnLst>
                                    <p:set>
                                      <p:cBhvr>
                                        <p:cTn id="26" dur="1" fill="hold">
                                          <p:stCondLst>
                                            <p:cond delay="0"/>
                                          </p:stCondLst>
                                        </p:cTn>
                                        <p:tgtEl>
                                          <p:spTgt spid="686082">
                                            <p:txEl>
                                              <p:pRg st="4" end="4"/>
                                            </p:txEl>
                                          </p:spTgt>
                                        </p:tgtEl>
                                        <p:attrNameLst>
                                          <p:attrName>style.visibility</p:attrName>
                                        </p:attrNameLst>
                                      </p:cBhvr>
                                      <p:to>
                                        <p:strVal val="visible"/>
                                      </p:to>
                                    </p:set>
                                    <p:animEffect transition="in" filter="blinds(horizontal)">
                                      <p:cBhvr>
                                        <p:cTn id="27" dur="500"/>
                                        <p:tgtEl>
                                          <p:spTgt spid="68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2" grpId="0" build="p" autoUpdateAnimBg="0" advAuto="10000"/>
      <p:bldP spid="686083" grpId="0" build="p" autoUpdateAnimBg="0" advAuto="100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12B0D67C-2D8F-466F-8A71-F4B42C38D056}"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4099" name="Rectangle 2"/>
          <p:cNvSpPr>
            <a:spLocks noChangeArrowheads="1"/>
          </p:cNvSpPr>
          <p:nvPr/>
        </p:nvSpPr>
        <p:spPr bwMode="auto">
          <a:xfrm>
            <a:off x="457200" y="5492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400">
                <a:latin typeface="方正粗倩简体" pitchFamily="1" charset="-122"/>
                <a:ea typeface="方正粗倩简体" pitchFamily="1" charset="-122"/>
                <a:sym typeface="方正粗倩简体" pitchFamily="1" charset="-122"/>
              </a:rPr>
              <a:t>类（</a:t>
            </a:r>
            <a:r>
              <a:rPr lang="en-US" altLang="en-US" sz="4400">
                <a:latin typeface="方正粗倩简体" pitchFamily="1" charset="-122"/>
                <a:ea typeface="方正粗倩简体" pitchFamily="1" charset="-122"/>
                <a:sym typeface="方正粗倩简体" pitchFamily="1" charset="-122"/>
              </a:rPr>
              <a:t> Class </a:t>
            </a:r>
            <a:r>
              <a:rPr lang="zh-CN" altLang="en-US" sz="4400">
                <a:latin typeface="方正粗倩简体" pitchFamily="1" charset="-122"/>
                <a:ea typeface="方正粗倩简体" pitchFamily="1" charset="-122"/>
                <a:sym typeface="方正粗倩简体" pitchFamily="1" charset="-122"/>
              </a:rPr>
              <a:t>）的几个特殊成员</a:t>
            </a:r>
            <a:endParaRPr lang="en-US" altLang="en-US" sz="4400">
              <a:latin typeface="Calibri" pitchFamily="34" charset="0"/>
              <a:sym typeface="Calibri" pitchFamily="34" charset="0"/>
            </a:endParaRPr>
          </a:p>
        </p:txBody>
      </p:sp>
      <p:sp>
        <p:nvSpPr>
          <p:cNvPr id="4100" name="Rectangle 2"/>
          <p:cNvSpPr>
            <a:spLocks noChangeArrowheads="1"/>
          </p:cNvSpPr>
          <p:nvPr/>
        </p:nvSpPr>
        <p:spPr bwMode="auto">
          <a:xfrm>
            <a:off x="2051050" y="1628775"/>
            <a:ext cx="59055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Calibri" pitchFamily="34" charset="0"/>
              <a:buAutoNum type="arabicPeriod"/>
            </a:pPr>
            <a:r>
              <a:rPr lang="zh-CN" altLang="en-US" sz="4400">
                <a:latin typeface="Calibri" pitchFamily="34" charset="0"/>
                <a:sym typeface="Calibri" pitchFamily="34" charset="0"/>
              </a:rPr>
              <a:t>拷贝类构造函数</a:t>
            </a:r>
            <a:endParaRPr lang="en-US" altLang="zh-CN" sz="4400">
              <a:latin typeface="Calibri" pitchFamily="34" charset="0"/>
              <a:sym typeface="Calibri" pitchFamily="34" charset="0"/>
            </a:endParaRPr>
          </a:p>
          <a:p>
            <a:pPr eaLnBrk="1" hangingPunct="1">
              <a:buFont typeface="Calibri" pitchFamily="34" charset="0"/>
              <a:buAutoNum type="arabicPeriod"/>
            </a:pPr>
            <a:r>
              <a:rPr lang="en-US" altLang="zh-CN" sz="4400">
                <a:latin typeface="Calibri" pitchFamily="34" charset="0"/>
                <a:sym typeface="Calibri" pitchFamily="34" charset="0"/>
              </a:rPr>
              <a:t>Static</a:t>
            </a:r>
            <a:r>
              <a:rPr lang="zh-CN" altLang="en-US" sz="4400">
                <a:latin typeface="Calibri" pitchFamily="34" charset="0"/>
                <a:sym typeface="Calibri" pitchFamily="34" charset="0"/>
              </a:rPr>
              <a:t>静态成员</a:t>
            </a:r>
            <a:endParaRPr lang="en-US" altLang="zh-CN" sz="4400">
              <a:latin typeface="Calibri" pitchFamily="34" charset="0"/>
              <a:sym typeface="Calibri" pitchFamily="34" charset="0"/>
            </a:endParaRPr>
          </a:p>
          <a:p>
            <a:pPr eaLnBrk="1" hangingPunct="1">
              <a:buFont typeface="Calibri" pitchFamily="34" charset="0"/>
              <a:buAutoNum type="arabicPeriod"/>
            </a:pPr>
            <a:r>
              <a:rPr lang="en-US" altLang="zh-CN" sz="4400">
                <a:latin typeface="Calibri" pitchFamily="34" charset="0"/>
                <a:sym typeface="Calibri" pitchFamily="34" charset="0"/>
              </a:rPr>
              <a:t>Const</a:t>
            </a:r>
            <a:r>
              <a:rPr lang="zh-CN" altLang="en-US" sz="4400">
                <a:latin typeface="Calibri" pitchFamily="34" charset="0"/>
                <a:sym typeface="Calibri" pitchFamily="34" charset="0"/>
              </a:rPr>
              <a:t>常成员</a:t>
            </a:r>
            <a:endParaRPr lang="en-US" altLang="zh-CN" sz="4400">
              <a:latin typeface="Calibri" pitchFamily="34" charset="0"/>
              <a:sym typeface="Calibri" pitchFamily="34" charset="0"/>
            </a:endParaRPr>
          </a:p>
          <a:p>
            <a:pPr eaLnBrk="1" hangingPunct="1">
              <a:buFont typeface="Calibri" pitchFamily="34" charset="0"/>
              <a:buAutoNum type="arabicPeriod"/>
            </a:pPr>
            <a:r>
              <a:rPr lang="en-US" altLang="zh-CN" sz="4400">
                <a:latin typeface="Calibri" pitchFamily="34" charset="0"/>
                <a:sym typeface="Calibri" pitchFamily="34" charset="0"/>
              </a:rPr>
              <a:t>Friend</a:t>
            </a:r>
            <a:r>
              <a:rPr lang="zh-CN" altLang="en-US" sz="4400">
                <a:latin typeface="Calibri" pitchFamily="34" charset="0"/>
                <a:sym typeface="Calibri" pitchFamily="34" charset="0"/>
              </a:rPr>
              <a:t>友元函数</a:t>
            </a:r>
            <a:endParaRPr lang="en-US" altLang="zh-CN" sz="4400">
              <a:latin typeface="Calibri" pitchFamily="34" charset="0"/>
              <a:sym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D1BA5EE9-ED65-459C-9CC7-E4EDA1C5F5B0}"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92227" name="Rectangle 3"/>
          <p:cNvSpPr>
            <a:spLocks noGrp="1" noChangeArrowheads="1"/>
          </p:cNvSpPr>
          <p:nvPr>
            <p:ph idx="4294967295"/>
          </p:nvPr>
        </p:nvSpPr>
        <p:spPr>
          <a:xfrm>
            <a:off x="609600" y="990600"/>
            <a:ext cx="8001000" cy="2057400"/>
          </a:xfrm>
          <a:ln>
            <a:solidFill>
              <a:schemeClr val="folHlink"/>
            </a:solidFill>
            <a:miter lim="800000"/>
            <a:headEnd/>
            <a:tailEnd/>
          </a:ln>
        </p:spPr>
        <p:txBody>
          <a:bodyPr/>
          <a:lstStyle/>
          <a:p>
            <a:pPr marL="0" indent="0" algn="just" eaLnBrk="1" hangingPunct="1">
              <a:lnSpc>
                <a:spcPct val="110000"/>
              </a:lnSpc>
              <a:buClr>
                <a:schemeClr val="hlink"/>
              </a:buClr>
              <a:buFont typeface="Wingdings" pitchFamily="2" charset="2"/>
              <a:buNone/>
            </a:pPr>
            <a:r>
              <a:rPr lang="zh-CN" altLang="en-US" sz="2800" smtClean="0">
                <a:latin typeface="宋体" pitchFamily="2" charset="-122"/>
              </a:rPr>
              <a:t>    利用类继承定义类可能带来一个</a:t>
            </a:r>
            <a:r>
              <a:rPr lang="zh-CN" altLang="en-US" sz="2800" b="1" smtClean="0">
                <a:solidFill>
                  <a:schemeClr val="folHlink"/>
                </a:solidFill>
                <a:latin typeface="宋体" pitchFamily="2" charset="-122"/>
              </a:rPr>
              <a:t>问题</a:t>
            </a:r>
            <a:r>
              <a:rPr lang="zh-CN" altLang="en-US" sz="2800" smtClean="0">
                <a:latin typeface="宋体" pitchFamily="2" charset="-122"/>
              </a:rPr>
              <a:t>：派生类会继承它不需要的基类中的数据成员和成员函数，这时，基类中不适合于派生类的成员可以在派生类中</a:t>
            </a:r>
            <a:r>
              <a:rPr lang="zh-CN" altLang="en-US" sz="2800" b="1" smtClean="0">
                <a:solidFill>
                  <a:srgbClr val="C00000"/>
                </a:solidFill>
                <a:latin typeface="宋体" pitchFamily="2" charset="-122"/>
              </a:rPr>
              <a:t>重新加以定义</a:t>
            </a:r>
            <a:r>
              <a:rPr lang="zh-CN" altLang="en-US" sz="2800" smtClean="0">
                <a:latin typeface="宋体" pitchFamily="2" charset="-122"/>
              </a:rPr>
              <a:t>。</a:t>
            </a:r>
            <a:r>
              <a:rPr lang="zh-CN" altLang="en-US" sz="2800" smtClean="0"/>
              <a:t> </a:t>
            </a:r>
          </a:p>
        </p:txBody>
      </p:sp>
      <p:sp>
        <p:nvSpPr>
          <p:cNvPr id="692233" name="AutoShape 9"/>
          <p:cNvSpPr>
            <a:spLocks noChangeArrowheads="1"/>
          </p:cNvSpPr>
          <p:nvPr/>
        </p:nvSpPr>
        <p:spPr bwMode="auto">
          <a:xfrm>
            <a:off x="7467600" y="6172200"/>
            <a:ext cx="914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99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0"/>
                                  </p:stCondLst>
                                  <p:childTnLst>
                                    <p:set>
                                      <p:cBhvr>
                                        <p:cTn id="6" dur="1" fill="hold">
                                          <p:stCondLst>
                                            <p:cond delay="0"/>
                                          </p:stCondLst>
                                        </p:cTn>
                                        <p:tgtEl>
                                          <p:spTgt spid="692227"/>
                                        </p:tgtEl>
                                        <p:attrNameLst>
                                          <p:attrName>style.visibility</p:attrName>
                                        </p:attrNameLst>
                                      </p:cBhvr>
                                      <p:to>
                                        <p:strVal val="visible"/>
                                      </p:to>
                                    </p:set>
                                    <p:animEffect transition="in" filter="dissolve">
                                      <p:cBhvr>
                                        <p:cTn id="7" dur="500"/>
                                        <p:tgtEl>
                                          <p:spTgt spid="692227"/>
                                        </p:tgtEl>
                                      </p:cBhvr>
                                    </p:animEffect>
                                  </p:childTnLst>
                                </p:cTn>
                              </p:par>
                            </p:childTnLst>
                          </p:cTn>
                        </p:par>
                        <p:par>
                          <p:cTn id="8" fill="hold" nodeType="afterGroup">
                            <p:stCondLst>
                              <p:cond delay="5500"/>
                            </p:stCondLst>
                            <p:childTnLst>
                              <p:par>
                                <p:cTn id="9" presetID="22" presetClass="entr" presetSubtype="8" fill="hold" grpId="0" nodeType="afterEffect">
                                  <p:stCondLst>
                                    <p:cond delay="10000"/>
                                  </p:stCondLst>
                                  <p:childTnLst>
                                    <p:set>
                                      <p:cBhvr>
                                        <p:cTn id="10" dur="1" fill="hold">
                                          <p:stCondLst>
                                            <p:cond delay="0"/>
                                          </p:stCondLst>
                                        </p:cTn>
                                        <p:tgtEl>
                                          <p:spTgt spid="692233"/>
                                        </p:tgtEl>
                                        <p:attrNameLst>
                                          <p:attrName>style.visibility</p:attrName>
                                        </p:attrNameLst>
                                      </p:cBhvr>
                                      <p:to>
                                        <p:strVal val="visible"/>
                                      </p:to>
                                    </p:set>
                                    <p:animEffect transition="in" filter="wipe(left)">
                                      <p:cBhvr>
                                        <p:cTn id="11" dur="500"/>
                                        <p:tgtEl>
                                          <p:spTgt spid="69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animBg="1" autoUpdateAnimBg="0"/>
      <p:bldP spid="6922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marL="0" indent="0" eaLnBrk="1" hangingPunct="1"/>
            <a:r>
              <a:rPr lang="en-US" altLang="en-US" sz="2400" smtClean="0">
                <a:latin typeface="方正粗倩简体" pitchFamily="1" charset="-122"/>
                <a:ea typeface="方正粗倩简体" pitchFamily="1" charset="-122"/>
                <a:sym typeface="方正粗倩简体" pitchFamily="1" charset="-122"/>
              </a:rPr>
              <a:t>3.3.1 基类和派生类</a:t>
            </a:r>
            <a:endParaRPr lang="en-US" altLang="en-US" smtClean="0"/>
          </a:p>
        </p:txBody>
      </p:sp>
      <p:grpSp>
        <p:nvGrpSpPr>
          <p:cNvPr id="32771" name="Group 3"/>
          <p:cNvGrpSpPr>
            <a:grpSpLocks/>
          </p:cNvGrpSpPr>
          <p:nvPr/>
        </p:nvGrpSpPr>
        <p:grpSpPr bwMode="auto">
          <a:xfrm>
            <a:off x="468313" y="1412875"/>
            <a:ext cx="2447925" cy="4537075"/>
            <a:chOff x="0" y="0"/>
            <a:chExt cx="1542" cy="2858"/>
          </a:xfrm>
        </p:grpSpPr>
        <p:sp>
          <p:nvSpPr>
            <p:cNvPr id="32785" name="Rectangle 4"/>
            <p:cNvSpPr>
              <a:spLocks noChangeArrowheads="1"/>
            </p:cNvSpPr>
            <p:nvPr/>
          </p:nvSpPr>
          <p:spPr bwMode="auto">
            <a:xfrm>
              <a:off x="45" y="1629"/>
              <a:ext cx="1089"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int x</a:t>
              </a:r>
              <a:endParaRPr lang="en-US" altLang="en-US" sz="1800">
                <a:latin typeface="Arial" pitchFamily="34" charset="0"/>
              </a:endParaRPr>
            </a:p>
          </p:txBody>
        </p:sp>
        <p:sp>
          <p:nvSpPr>
            <p:cNvPr id="32786" name="Rectangle 5"/>
            <p:cNvSpPr>
              <a:spLocks noChangeArrowheads="1"/>
            </p:cNvSpPr>
            <p:nvPr/>
          </p:nvSpPr>
          <p:spPr bwMode="auto">
            <a:xfrm>
              <a:off x="45" y="1947"/>
              <a:ext cx="1089"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int y</a:t>
              </a:r>
              <a:endParaRPr lang="en-US" altLang="en-US" sz="1800">
                <a:latin typeface="Arial" pitchFamily="34" charset="0"/>
              </a:endParaRPr>
            </a:p>
          </p:txBody>
        </p:sp>
        <p:sp>
          <p:nvSpPr>
            <p:cNvPr id="32787" name="Rectangle 6"/>
            <p:cNvSpPr>
              <a:spLocks noChangeArrowheads="1"/>
            </p:cNvSpPr>
            <p:nvPr/>
          </p:nvSpPr>
          <p:spPr bwMode="auto">
            <a:xfrm>
              <a:off x="0" y="0"/>
              <a:ext cx="1542" cy="1216"/>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en-US" altLang="en-US" sz="2000"/>
                <a:t> class Point2d{</a:t>
              </a:r>
            </a:p>
            <a:p>
              <a:pPr eaLnBrk="1" hangingPunct="1">
                <a:spcBef>
                  <a:spcPct val="0"/>
                </a:spcBef>
                <a:buFontTx/>
                <a:buNone/>
              </a:pPr>
              <a:r>
                <a:rPr lang="en-US" altLang="en-US" sz="2000"/>
                <a:t> public:</a:t>
              </a:r>
            </a:p>
            <a:p>
              <a:pPr eaLnBrk="1" hangingPunct="1">
                <a:spcBef>
                  <a:spcPct val="0"/>
                </a:spcBef>
                <a:buFontTx/>
                <a:buNone/>
              </a:pPr>
              <a:r>
                <a:rPr lang="en-US" altLang="en-US" sz="2000"/>
                <a:t>      …</a:t>
              </a:r>
            </a:p>
            <a:p>
              <a:pPr eaLnBrk="1" hangingPunct="1">
                <a:spcBef>
                  <a:spcPct val="0"/>
                </a:spcBef>
                <a:buFontTx/>
                <a:buNone/>
              </a:pPr>
              <a:r>
                <a:rPr lang="en-US" altLang="en-US" sz="2000"/>
                <a:t> private:</a:t>
              </a:r>
            </a:p>
            <a:p>
              <a:pPr eaLnBrk="1" hangingPunct="1">
                <a:spcBef>
                  <a:spcPct val="0"/>
                </a:spcBef>
                <a:buFontTx/>
                <a:buNone/>
              </a:pPr>
              <a:r>
                <a:rPr lang="en-US" altLang="en-US" sz="2000"/>
                <a:t>      int x, y;</a:t>
              </a:r>
            </a:p>
            <a:p>
              <a:pPr eaLnBrk="1" hangingPunct="1">
                <a:spcBef>
                  <a:spcPct val="0"/>
                </a:spcBef>
                <a:buFontTx/>
                <a:buNone/>
              </a:pPr>
              <a:r>
                <a:rPr lang="en-US" altLang="en-US" sz="2000"/>
                <a:t> };</a:t>
              </a:r>
              <a:endParaRPr lang="en-US" altLang="en-US" sz="1800">
                <a:latin typeface="Arial" pitchFamily="34" charset="0"/>
              </a:endParaRPr>
            </a:p>
          </p:txBody>
        </p:sp>
        <p:sp>
          <p:nvSpPr>
            <p:cNvPr id="32788" name="Rectangle 7"/>
            <p:cNvSpPr>
              <a:spLocks noChangeArrowheads="1"/>
            </p:cNvSpPr>
            <p:nvPr/>
          </p:nvSpPr>
          <p:spPr bwMode="auto">
            <a:xfrm>
              <a:off x="45" y="2264"/>
              <a:ext cx="1089"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_vptr__Point2d</a:t>
              </a:r>
              <a:endParaRPr lang="en-US" altLang="en-US" sz="1800">
                <a:latin typeface="Arial" pitchFamily="34" charset="0"/>
              </a:endParaRPr>
            </a:p>
          </p:txBody>
        </p:sp>
        <p:sp>
          <p:nvSpPr>
            <p:cNvPr id="32789" name="Rectangle 8"/>
            <p:cNvSpPr>
              <a:spLocks noChangeArrowheads="1"/>
            </p:cNvSpPr>
            <p:nvPr/>
          </p:nvSpPr>
          <p:spPr bwMode="auto">
            <a:xfrm>
              <a:off x="45" y="2627"/>
              <a:ext cx="12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latin typeface="微软雅黑" pitchFamily="34" charset="-122"/>
                  <a:ea typeface="微软雅黑" pitchFamily="34" charset="-122"/>
                  <a:sym typeface="微软雅黑" pitchFamily="34" charset="-122"/>
                </a:rPr>
                <a:t>Point2d pt1(1,1)</a:t>
              </a:r>
              <a:endParaRPr lang="en-US" altLang="en-US" sz="1800">
                <a:latin typeface="Arial" pitchFamily="34" charset="0"/>
              </a:endParaRPr>
            </a:p>
          </p:txBody>
        </p:sp>
      </p:grpSp>
      <p:grpSp>
        <p:nvGrpSpPr>
          <p:cNvPr id="59401" name="Group 9"/>
          <p:cNvGrpSpPr>
            <a:grpSpLocks/>
          </p:cNvGrpSpPr>
          <p:nvPr/>
        </p:nvGrpSpPr>
        <p:grpSpPr bwMode="auto">
          <a:xfrm>
            <a:off x="2916238" y="1412875"/>
            <a:ext cx="4824412" cy="4537075"/>
            <a:chOff x="0" y="0"/>
            <a:chExt cx="3039" cy="2858"/>
          </a:xfrm>
        </p:grpSpPr>
        <p:sp>
          <p:nvSpPr>
            <p:cNvPr id="32776" name="Rectangle 10"/>
            <p:cNvSpPr>
              <a:spLocks noChangeArrowheads="1"/>
            </p:cNvSpPr>
            <p:nvPr/>
          </p:nvSpPr>
          <p:spPr bwMode="auto">
            <a:xfrm>
              <a:off x="0" y="2627"/>
              <a:ext cx="1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latin typeface="微软雅黑" pitchFamily="34" charset="-122"/>
                  <a:ea typeface="微软雅黑" pitchFamily="34" charset="-122"/>
                  <a:sym typeface="微软雅黑" pitchFamily="34" charset="-122"/>
                </a:rPr>
                <a:t>Point3d pt2(1,1,1)</a:t>
              </a:r>
              <a:endParaRPr lang="en-US" altLang="en-US" sz="1800">
                <a:latin typeface="Arial" pitchFamily="34" charset="0"/>
              </a:endParaRPr>
            </a:p>
          </p:txBody>
        </p:sp>
        <p:grpSp>
          <p:nvGrpSpPr>
            <p:cNvPr id="32777" name="Group 11"/>
            <p:cNvGrpSpPr>
              <a:grpSpLocks/>
            </p:cNvGrpSpPr>
            <p:nvPr/>
          </p:nvGrpSpPr>
          <p:grpSpPr bwMode="auto">
            <a:xfrm>
              <a:off x="136" y="0"/>
              <a:ext cx="2903" cy="2585"/>
              <a:chOff x="0" y="0"/>
              <a:chExt cx="2903" cy="2585"/>
            </a:xfrm>
          </p:grpSpPr>
          <p:sp>
            <p:nvSpPr>
              <p:cNvPr id="32778" name="Rectangle 12"/>
              <p:cNvSpPr>
                <a:spLocks noChangeArrowheads="1"/>
              </p:cNvSpPr>
              <p:nvPr/>
            </p:nvSpPr>
            <p:spPr bwMode="auto">
              <a:xfrm>
                <a:off x="181" y="1315"/>
                <a:ext cx="1089"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int x</a:t>
                </a:r>
                <a:endParaRPr lang="en-US" altLang="en-US" sz="1800">
                  <a:latin typeface="Arial" pitchFamily="34" charset="0"/>
                </a:endParaRPr>
              </a:p>
            </p:txBody>
          </p:sp>
          <p:sp>
            <p:nvSpPr>
              <p:cNvPr id="32779" name="Rectangle 13"/>
              <p:cNvSpPr>
                <a:spLocks noChangeArrowheads="1"/>
              </p:cNvSpPr>
              <p:nvPr/>
            </p:nvSpPr>
            <p:spPr bwMode="auto">
              <a:xfrm>
                <a:off x="181" y="1633"/>
                <a:ext cx="1089"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int y</a:t>
                </a:r>
                <a:endParaRPr lang="en-US" altLang="en-US" sz="1800">
                  <a:latin typeface="Arial" pitchFamily="34" charset="0"/>
                </a:endParaRPr>
              </a:p>
            </p:txBody>
          </p:sp>
          <p:sp>
            <p:nvSpPr>
              <p:cNvPr id="32780" name="Rectangle 14"/>
              <p:cNvSpPr>
                <a:spLocks noChangeArrowheads="1"/>
              </p:cNvSpPr>
              <p:nvPr/>
            </p:nvSpPr>
            <p:spPr bwMode="auto">
              <a:xfrm>
                <a:off x="181" y="1950"/>
                <a:ext cx="1089"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_vptr__Point2d</a:t>
                </a:r>
                <a:endParaRPr lang="en-US" altLang="en-US" sz="1800">
                  <a:latin typeface="Arial" pitchFamily="34" charset="0"/>
                </a:endParaRPr>
              </a:p>
            </p:txBody>
          </p:sp>
          <p:sp>
            <p:nvSpPr>
              <p:cNvPr id="32781" name="Rectangle 15"/>
              <p:cNvSpPr>
                <a:spLocks noChangeArrowheads="1"/>
              </p:cNvSpPr>
              <p:nvPr/>
            </p:nvSpPr>
            <p:spPr bwMode="auto">
              <a:xfrm>
                <a:off x="0" y="0"/>
                <a:ext cx="2812" cy="1216"/>
              </a:xfrm>
              <a:prstGeom prst="rect">
                <a:avLst/>
              </a:prstGeom>
              <a:solidFill>
                <a:srgbClr val="FFCC99"/>
              </a:solidFill>
              <a:ln w="9525">
                <a:solidFill>
                  <a:schemeClr val="tx1"/>
                </a:solidFill>
                <a:miter lim="800000"/>
                <a:headEnd/>
                <a:tailEnd/>
              </a:ln>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en-US" altLang="en-US" sz="2000"/>
                  <a:t> class Point3d : public Point2d {</a:t>
                </a:r>
              </a:p>
              <a:p>
                <a:pPr eaLnBrk="1" hangingPunct="1">
                  <a:spcBef>
                    <a:spcPct val="0"/>
                  </a:spcBef>
                  <a:buFontTx/>
                  <a:buNone/>
                </a:pPr>
                <a:r>
                  <a:rPr lang="en-US" altLang="en-US" sz="2000"/>
                  <a:t> public:</a:t>
                </a:r>
              </a:p>
              <a:p>
                <a:pPr eaLnBrk="1" hangingPunct="1">
                  <a:spcBef>
                    <a:spcPct val="0"/>
                  </a:spcBef>
                  <a:buFontTx/>
                  <a:buNone/>
                </a:pPr>
                <a:r>
                  <a:rPr lang="en-US" altLang="en-US" sz="2000"/>
                  <a:t>      …</a:t>
                </a:r>
              </a:p>
              <a:p>
                <a:pPr eaLnBrk="1" hangingPunct="1">
                  <a:spcBef>
                    <a:spcPct val="0"/>
                  </a:spcBef>
                  <a:buFontTx/>
                  <a:buNone/>
                </a:pPr>
                <a:r>
                  <a:rPr lang="en-US" altLang="en-US" sz="2000"/>
                  <a:t> private:</a:t>
                </a:r>
              </a:p>
              <a:p>
                <a:pPr eaLnBrk="1" hangingPunct="1">
                  <a:spcBef>
                    <a:spcPct val="0"/>
                  </a:spcBef>
                  <a:buFontTx/>
                  <a:buNone/>
                </a:pPr>
                <a:r>
                  <a:rPr lang="en-US" altLang="en-US" sz="2000"/>
                  <a:t>      int z;</a:t>
                </a:r>
              </a:p>
              <a:p>
                <a:pPr eaLnBrk="1" hangingPunct="1">
                  <a:spcBef>
                    <a:spcPct val="0"/>
                  </a:spcBef>
                  <a:buFontTx/>
                  <a:buNone/>
                </a:pPr>
                <a:r>
                  <a:rPr lang="en-US" altLang="en-US" sz="2000"/>
                  <a:t> };</a:t>
                </a:r>
                <a:endParaRPr lang="en-US" altLang="en-US" sz="1800">
                  <a:latin typeface="Arial" pitchFamily="34" charset="0"/>
                </a:endParaRPr>
              </a:p>
            </p:txBody>
          </p:sp>
          <p:sp>
            <p:nvSpPr>
              <p:cNvPr id="32782" name="Rectangle 16"/>
              <p:cNvSpPr>
                <a:spLocks noChangeArrowheads="1"/>
              </p:cNvSpPr>
              <p:nvPr/>
            </p:nvSpPr>
            <p:spPr bwMode="auto">
              <a:xfrm>
                <a:off x="181" y="2268"/>
                <a:ext cx="1089" cy="317"/>
              </a:xfrm>
              <a:prstGeom prst="rect">
                <a:avLst/>
              </a:prstGeom>
              <a:solidFill>
                <a:srgbClr val="CCFFCC"/>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int z</a:t>
                </a:r>
                <a:endParaRPr lang="en-US" altLang="en-US" sz="1800">
                  <a:latin typeface="Arial" pitchFamily="34" charset="0"/>
                </a:endParaRPr>
              </a:p>
            </p:txBody>
          </p:sp>
          <p:sp>
            <p:nvSpPr>
              <p:cNvPr id="32783" name="AutoShape 17"/>
              <p:cNvSpPr>
                <a:spLocks/>
              </p:cNvSpPr>
              <p:nvPr/>
            </p:nvSpPr>
            <p:spPr bwMode="auto">
              <a:xfrm>
                <a:off x="1406" y="1361"/>
                <a:ext cx="45" cy="817"/>
              </a:xfrm>
              <a:prstGeom prst="rightBrace">
                <a:avLst>
                  <a:gd name="adj1" fmla="val 1512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endParaRPr lang="zh-CN" altLang="en-US" sz="1800">
                  <a:sym typeface="宋体" pitchFamily="2" charset="-122"/>
                </a:endParaRPr>
              </a:p>
            </p:txBody>
          </p:sp>
          <p:sp>
            <p:nvSpPr>
              <p:cNvPr id="32784" name="Rectangle 18"/>
              <p:cNvSpPr>
                <a:spLocks noChangeArrowheads="1"/>
              </p:cNvSpPr>
              <p:nvPr/>
            </p:nvSpPr>
            <p:spPr bwMode="auto">
              <a:xfrm>
                <a:off x="1451" y="1679"/>
                <a:ext cx="14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Tx/>
                  <a:buNone/>
                </a:pPr>
                <a:r>
                  <a:rPr lang="en-US" altLang="en-US" sz="1800">
                    <a:latin typeface="微软雅黑" pitchFamily="34" charset="-122"/>
                    <a:ea typeface="微软雅黑" pitchFamily="34" charset="-122"/>
                    <a:sym typeface="微软雅黑" pitchFamily="34" charset="-122"/>
                  </a:rPr>
                  <a:t>Point2d</a:t>
                </a:r>
                <a:endParaRPr lang="en-US" altLang="en-US" sz="1800">
                  <a:latin typeface="Arial" pitchFamily="34" charset="0"/>
                </a:endParaRPr>
              </a:p>
            </p:txBody>
          </p:sp>
        </p:grpSp>
      </p:grpSp>
      <p:grpSp>
        <p:nvGrpSpPr>
          <p:cNvPr id="59411" name="Group 19"/>
          <p:cNvGrpSpPr>
            <a:grpSpLocks/>
          </p:cNvGrpSpPr>
          <p:nvPr/>
        </p:nvGrpSpPr>
        <p:grpSpPr bwMode="auto">
          <a:xfrm>
            <a:off x="6515100" y="5013325"/>
            <a:ext cx="1728788" cy="1223963"/>
            <a:chOff x="0" y="0"/>
            <a:chExt cx="1089" cy="771"/>
          </a:xfrm>
        </p:grpSpPr>
        <p:sp>
          <p:nvSpPr>
            <p:cNvPr id="32774" name="Rectangle 20"/>
            <p:cNvSpPr>
              <a:spLocks noChangeArrowheads="1"/>
            </p:cNvSpPr>
            <p:nvPr/>
          </p:nvSpPr>
          <p:spPr bwMode="auto">
            <a:xfrm>
              <a:off x="0" y="0"/>
              <a:ext cx="1089" cy="771"/>
            </a:xfrm>
            <a:prstGeom prst="rect">
              <a:avLst/>
            </a:prstGeom>
            <a:solidFill>
              <a:srgbClr val="CCFFCC"/>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r>
                <a:rPr lang="en-US" altLang="en-US" sz="1800"/>
                <a:t>Point3d</a:t>
              </a:r>
              <a:endParaRPr lang="en-US" altLang="en-US" sz="1800">
                <a:latin typeface="Arial" pitchFamily="34" charset="0"/>
              </a:endParaRPr>
            </a:p>
          </p:txBody>
        </p:sp>
        <p:sp>
          <p:nvSpPr>
            <p:cNvPr id="32775" name="Rectangle 21"/>
            <p:cNvSpPr>
              <a:spLocks noChangeArrowheads="1"/>
            </p:cNvSpPr>
            <p:nvPr/>
          </p:nvSpPr>
          <p:spPr bwMode="auto">
            <a:xfrm>
              <a:off x="227" y="90"/>
              <a:ext cx="590" cy="317"/>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Tx/>
                <a:buNone/>
              </a:pPr>
              <a:r>
                <a:rPr lang="en-US" altLang="en-US" sz="1800"/>
                <a:t>Point2d</a:t>
              </a:r>
              <a:endParaRPr lang="en-US" altLang="en-US" sz="180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401"/>
                                        </p:tgtEl>
                                        <p:attrNameLst>
                                          <p:attrName>style.visibility</p:attrName>
                                        </p:attrNameLst>
                                      </p:cBhvr>
                                      <p:to>
                                        <p:strVal val="visible"/>
                                      </p:to>
                                    </p:set>
                                    <p:animEffect>
                                      <p:cBhvr>
                                        <p:cTn id="7" dur="500"/>
                                        <p:tgtEl>
                                          <p:spTgt spid="59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411"/>
                                        </p:tgtEl>
                                        <p:attrNameLst>
                                          <p:attrName>style.visibility</p:attrName>
                                        </p:attrNameLst>
                                      </p:cBhvr>
                                      <p:to>
                                        <p:strVal val="visible"/>
                                      </p:to>
                                    </p:set>
                                    <p:animEffect>
                                      <p:cBhvr>
                                        <p:cTn id="12" dur="500"/>
                                        <p:tgtEl>
                                          <p:spTgt spid="59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457200" y="152400"/>
            <a:ext cx="8229600" cy="720725"/>
          </a:xfrm>
        </p:spPr>
        <p:txBody>
          <a:bodyPr/>
          <a:lstStyle/>
          <a:p>
            <a:pPr marL="0" indent="0" eaLnBrk="1" hangingPunct="1"/>
            <a:r>
              <a:rPr lang="en-US" altLang="en-US" sz="2400" smtClean="0">
                <a:latin typeface="方正粗倩简体" pitchFamily="1" charset="-122"/>
                <a:ea typeface="方正粗倩简体" pitchFamily="1" charset="-122"/>
                <a:sym typeface="方正粗倩简体" pitchFamily="1" charset="-122"/>
              </a:rPr>
              <a:t>3.3.1 基类和派生类</a:t>
            </a:r>
            <a:endParaRPr lang="en-US" altLang="en-US" smtClean="0"/>
          </a:p>
        </p:txBody>
      </p:sp>
      <p:sp>
        <p:nvSpPr>
          <p:cNvPr id="33795" name="Rectangle 3"/>
          <p:cNvSpPr>
            <a:spLocks noGrp="1" noChangeArrowheads="1"/>
          </p:cNvSpPr>
          <p:nvPr>
            <p:ph sz="half" idx="4294967295"/>
          </p:nvPr>
        </p:nvSpPr>
        <p:spPr>
          <a:xfrm>
            <a:off x="468313" y="914400"/>
            <a:ext cx="8207375" cy="5578475"/>
          </a:xfrm>
        </p:spPr>
        <p:txBody>
          <a:bodyPr>
            <a:spAutoFit/>
          </a:bodyPr>
          <a:lstStyle/>
          <a:p>
            <a:pPr eaLnBrk="1" hangingPunct="1">
              <a:lnSpc>
                <a:spcPct val="80000"/>
              </a:lnSpc>
              <a:buFont typeface="Arial" pitchFamily="34" charset="0"/>
              <a:buNone/>
            </a:pPr>
            <a:r>
              <a:rPr lang="en-US" altLang="en-US" sz="2000" b="1" smtClean="0">
                <a:solidFill>
                  <a:schemeClr val="bg1"/>
                </a:solidFill>
                <a:latin typeface="方正粗倩简体" pitchFamily="1" charset="-122"/>
                <a:ea typeface="方正粗倩简体" pitchFamily="1" charset="-122"/>
                <a:sym typeface="方正粗倩简体" pitchFamily="1" charset="-122"/>
              </a:rPr>
              <a:t>派生类成员函数对基类成员函数的覆盖</a:t>
            </a:r>
            <a:r>
              <a:rPr lang="en-US" altLang="en-US" sz="1800" smtClean="0">
                <a:latin typeface="方正粗倩简体" pitchFamily="1" charset="-122"/>
                <a:ea typeface="方正粗倩简体" pitchFamily="1" charset="-122"/>
                <a:sym typeface="方正粗倩简体" pitchFamily="1" charset="-122"/>
              </a:rPr>
              <a:t>  </a:t>
            </a:r>
            <a:r>
              <a:rPr lang="en-US" altLang="en-US" sz="2000" b="1" smtClean="0">
                <a:solidFill>
                  <a:schemeClr val="bg1"/>
                </a:solidFill>
                <a:latin typeface="方正粗倩简体" pitchFamily="1" charset="-122"/>
                <a:ea typeface="方正粗倩简体" pitchFamily="1" charset="-122"/>
                <a:sym typeface="方正粗倩简体" pitchFamily="1" charset="-122"/>
              </a:rPr>
              <a:t>例3-9</a:t>
            </a:r>
          </a:p>
          <a:p>
            <a:pPr eaLnBrk="1" hangingPunct="1">
              <a:buFont typeface="Arial" pitchFamily="34" charset="0"/>
              <a:buNone/>
            </a:pPr>
            <a:r>
              <a:rPr lang="en-US" altLang="en-US" sz="2000" b="1" smtClean="0">
                <a:latin typeface="微软雅黑" pitchFamily="34" charset="-122"/>
                <a:ea typeface="微软雅黑" pitchFamily="34" charset="-122"/>
                <a:sym typeface="微软雅黑" pitchFamily="34" charset="-122"/>
              </a:rPr>
              <a:t>#include &lt;iostream.h&gt;</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class A{</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public: </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void Show(){cout&lt;&lt;“A::Show</a:t>
            </a:r>
            <a:r>
              <a:rPr lang="en-US" altLang="en-US" sz="2000" smtClean="0">
                <a:latin typeface="Batang" pitchFamily="18" charset="-127"/>
                <a:ea typeface="Arial Unicode MS" pitchFamily="34" charset="-122"/>
                <a:cs typeface="Arial Unicode MS" pitchFamily="34" charset="-122"/>
                <a:sym typeface="Arial Unicode MS" pitchFamily="34" charset="-122"/>
              </a:rPr>
              <a:t>∖</a:t>
            </a:r>
            <a:r>
              <a:rPr lang="en-US" altLang="en-US" sz="2000" b="1" smtClean="0">
                <a:latin typeface="Batang" pitchFamily="18" charset="-127"/>
                <a:ea typeface="Batang" pitchFamily="18" charset="-127"/>
                <a:sym typeface="Batang" pitchFamily="18" charset="-127"/>
              </a:rPr>
              <a:t>n</a:t>
            </a:r>
            <a:r>
              <a:rPr lang="en-US" altLang="en-US" sz="2000" b="1" smtClean="0">
                <a:latin typeface="微软雅黑" pitchFamily="34" charset="-122"/>
                <a:ea typeface="微软雅黑" pitchFamily="34" charset="-122"/>
                <a:sym typeface="微软雅黑" pitchFamily="34" charset="-122"/>
              </a:rPr>
              <a:t>“;};</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class B:public A{</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public: </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void Show(){cout&lt;&lt;“B::Show</a:t>
            </a:r>
            <a:r>
              <a:rPr lang="en-US" altLang="en-US" sz="2000" smtClean="0">
                <a:latin typeface="Batang" pitchFamily="18" charset="-127"/>
                <a:ea typeface="Arial Unicode MS" pitchFamily="34" charset="-122"/>
                <a:cs typeface="Arial Unicode MS" pitchFamily="34" charset="-122"/>
                <a:sym typeface="Arial Unicode MS" pitchFamily="34" charset="-122"/>
              </a:rPr>
              <a:t>∖</a:t>
            </a:r>
            <a:r>
              <a:rPr lang="en-US" altLang="en-US" sz="2000" b="1" smtClean="0">
                <a:latin typeface="Batang" pitchFamily="18" charset="-127"/>
                <a:ea typeface="Batang" pitchFamily="18" charset="-127"/>
                <a:sym typeface="Batang" pitchFamily="18" charset="-127"/>
              </a:rPr>
              <a:t>n</a:t>
            </a:r>
            <a:r>
              <a:rPr lang="en-US" altLang="en-US" sz="2000" b="1" smtClean="0">
                <a:latin typeface="微软雅黑" pitchFamily="34" charset="-122"/>
                <a:ea typeface="微软雅黑" pitchFamily="34" charset="-122"/>
                <a:sym typeface="微软雅黑" pitchFamily="34" charset="-122"/>
              </a:rPr>
              <a:t>“;};</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void Display(int r){Show();};</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void main(){</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A a;</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B b;</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a.Show();</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b.Show();</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    b.Display();</a:t>
            </a:r>
          </a:p>
          <a:p>
            <a:pPr eaLnBrk="1" hangingPunct="1">
              <a:lnSpc>
                <a:spcPct val="80000"/>
              </a:lnSpc>
              <a:buFont typeface="Arial" pitchFamily="34" charset="0"/>
              <a:buNone/>
            </a:pPr>
            <a:r>
              <a:rPr lang="en-US" altLang="en-US" sz="2000" b="1" smtClean="0">
                <a:latin typeface="微软雅黑" pitchFamily="34" charset="-122"/>
                <a:ea typeface="微软雅黑" pitchFamily="34" charset="-122"/>
                <a:sym typeface="微软雅黑" pitchFamily="34" charset="-122"/>
              </a:rPr>
              <a:t>}</a:t>
            </a:r>
            <a:endParaRPr lang="en-US" altLang="en-US" smtClean="0"/>
          </a:p>
        </p:txBody>
      </p:sp>
      <p:sp>
        <p:nvSpPr>
          <p:cNvPr id="33796" name="Rectangle 4"/>
          <p:cNvSpPr>
            <a:spLocks noChangeArrowheads="1"/>
          </p:cNvSpPr>
          <p:nvPr/>
        </p:nvSpPr>
        <p:spPr bwMode="auto">
          <a:xfrm>
            <a:off x="6172200" y="2819400"/>
            <a:ext cx="1654175" cy="12906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buFontTx/>
              <a:buNone/>
            </a:pPr>
            <a:r>
              <a:rPr lang="zh-CN" altLang="en-US" sz="1800" b="1">
                <a:latin typeface="微软雅黑" pitchFamily="34" charset="-122"/>
                <a:ea typeface="微软雅黑" pitchFamily="34" charset="-122"/>
                <a:sym typeface="微软雅黑" pitchFamily="34" charset="-122"/>
              </a:rPr>
              <a:t>运行结果：</a:t>
            </a:r>
            <a:endParaRPr lang="en-US" altLang="en-US" sz="1800" b="1">
              <a:latin typeface="微软雅黑" pitchFamily="34" charset="-122"/>
              <a:ea typeface="微软雅黑" pitchFamily="34" charset="-122"/>
              <a:sym typeface="微软雅黑" pitchFamily="34" charset="-122"/>
            </a:endParaRPr>
          </a:p>
          <a:p>
            <a:pPr>
              <a:spcBef>
                <a:spcPct val="0"/>
              </a:spcBef>
              <a:buFontTx/>
              <a:buNone/>
            </a:pPr>
            <a:r>
              <a:rPr lang="en-US" altLang="en-US" sz="2000" b="1">
                <a:latin typeface="微软雅黑" pitchFamily="34" charset="-122"/>
                <a:ea typeface="微软雅黑" pitchFamily="34" charset="-122"/>
                <a:sym typeface="微软雅黑" pitchFamily="34" charset="-122"/>
              </a:rPr>
              <a:t>A::Show</a:t>
            </a:r>
            <a:r>
              <a:rPr lang="en-US" altLang="en-US" sz="1800" b="1">
                <a:latin typeface="微软雅黑" pitchFamily="34" charset="-122"/>
                <a:ea typeface="微软雅黑" pitchFamily="34" charset="-122"/>
                <a:sym typeface="微软雅黑" pitchFamily="34" charset="-122"/>
              </a:rPr>
              <a:t> </a:t>
            </a:r>
          </a:p>
          <a:p>
            <a:pPr>
              <a:spcBef>
                <a:spcPct val="0"/>
              </a:spcBef>
              <a:buFontTx/>
              <a:buNone/>
            </a:pPr>
            <a:r>
              <a:rPr lang="en-US" altLang="en-US" sz="2000" b="1">
                <a:latin typeface="微软雅黑" pitchFamily="34" charset="-122"/>
                <a:ea typeface="微软雅黑" pitchFamily="34" charset="-122"/>
                <a:sym typeface="微软雅黑" pitchFamily="34" charset="-122"/>
              </a:rPr>
              <a:t>B::Show</a:t>
            </a:r>
          </a:p>
          <a:p>
            <a:pPr>
              <a:spcBef>
                <a:spcPct val="0"/>
              </a:spcBef>
              <a:buFontTx/>
              <a:buNone/>
            </a:pPr>
            <a:r>
              <a:rPr lang="en-US" altLang="en-US" sz="2000" b="1">
                <a:latin typeface="微软雅黑" pitchFamily="34" charset="-122"/>
                <a:ea typeface="微软雅黑" pitchFamily="34" charset="-122"/>
                <a:sym typeface="微软雅黑" pitchFamily="34" charset="-122"/>
              </a:rPr>
              <a:t>B::Show</a:t>
            </a:r>
            <a:endParaRPr lang="en-US" altLang="en-US" sz="1800">
              <a:latin typeface="Arial" pitchFamily="34" charset="0"/>
            </a:endParaRPr>
          </a:p>
        </p:txBody>
      </p:sp>
      <p:sp>
        <p:nvSpPr>
          <p:cNvPr id="33797" name="Rectangle 5"/>
          <p:cNvSpPr>
            <a:spLocks noChangeArrowheads="1"/>
          </p:cNvSpPr>
          <p:nvPr/>
        </p:nvSpPr>
        <p:spPr bwMode="auto">
          <a:xfrm>
            <a:off x="3352800" y="4495800"/>
            <a:ext cx="5257800" cy="6810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buFontTx/>
              <a:buNone/>
            </a:pPr>
            <a:r>
              <a:rPr lang="zh-CN" altLang="en-US" sz="1800" b="1">
                <a:latin typeface="微软雅黑" pitchFamily="34" charset="-122"/>
                <a:ea typeface="微软雅黑" pitchFamily="34" charset="-122"/>
                <a:sym typeface="微软雅黑" pitchFamily="34" charset="-122"/>
              </a:rPr>
              <a:t>在派生类的成员函数调用基类被覆盖的成员函数：</a:t>
            </a:r>
            <a:endParaRPr lang="en-US" altLang="en-US" sz="1800" b="1">
              <a:latin typeface="微软雅黑" pitchFamily="34" charset="-122"/>
              <a:ea typeface="微软雅黑" pitchFamily="34" charset="-122"/>
              <a:sym typeface="微软雅黑" pitchFamily="34" charset="-122"/>
            </a:endParaRPr>
          </a:p>
          <a:p>
            <a:pPr eaLnBrk="1" hangingPunct="1">
              <a:lnSpc>
                <a:spcPct val="80000"/>
              </a:lnSpc>
              <a:buFontTx/>
              <a:buNone/>
            </a:pPr>
            <a:r>
              <a:rPr lang="en-US" altLang="en-US" sz="2000" b="1">
                <a:latin typeface="微软雅黑" pitchFamily="34" charset="-122"/>
                <a:ea typeface="微软雅黑" pitchFamily="34" charset="-122"/>
                <a:sym typeface="微软雅黑" pitchFamily="34" charset="-122"/>
              </a:rPr>
              <a:t>void Display(int r){A::Show();};</a:t>
            </a:r>
            <a:endParaRPr lang="en-US" altLang="en-US" sz="1800">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6BBE8D93-75F2-48F5-9193-010D35CA3652}"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99394" name="Rectangle 2"/>
          <p:cNvSpPr>
            <a:spLocks noGrp="1" noChangeArrowheads="1"/>
          </p:cNvSpPr>
          <p:nvPr>
            <p:ph idx="4294967295"/>
          </p:nvPr>
        </p:nvSpPr>
        <p:spPr>
          <a:xfrm>
            <a:off x="250825" y="873125"/>
            <a:ext cx="8305800" cy="3962400"/>
          </a:xfrm>
        </p:spPr>
        <p:txBody>
          <a:bodyPr/>
          <a:lstStyle/>
          <a:p>
            <a:pPr marL="0" indent="0" algn="just" eaLnBrk="1" hangingPunct="1">
              <a:lnSpc>
                <a:spcPct val="110000"/>
              </a:lnSpc>
              <a:buClr>
                <a:schemeClr val="hlink"/>
              </a:buClr>
              <a:buFont typeface="Wingdings" pitchFamily="2" charset="2"/>
              <a:buNone/>
            </a:pPr>
            <a:r>
              <a:rPr lang="zh-CN" altLang="en-US" sz="2400" smtClean="0">
                <a:latin typeface="宋体" pitchFamily="2" charset="-122"/>
              </a:rPr>
              <a:t>     </a:t>
            </a:r>
            <a:r>
              <a:rPr lang="zh-CN" altLang="en-US" sz="2800" smtClean="0">
                <a:latin typeface="宋体" pitchFamily="2" charset="-122"/>
              </a:rPr>
              <a:t>从本例可以看出，虽然派生类继承了基类的所有成员函数，但如果派生类某个成员函数的名称和参数与基类成员函数一致(即在派生类中对该成员函数重新进行了定义)，则在派生类中调用的成员函数是派生类的成员函数。</a:t>
            </a:r>
          </a:p>
          <a:p>
            <a:pPr marL="0" indent="0" algn="just" eaLnBrk="1" hangingPunct="1">
              <a:lnSpc>
                <a:spcPct val="120000"/>
              </a:lnSpc>
              <a:spcBef>
                <a:spcPct val="50000"/>
              </a:spcBef>
              <a:buClr>
                <a:schemeClr val="hlink"/>
              </a:buClr>
              <a:buFont typeface="Wingdings" pitchFamily="2" charset="2"/>
              <a:buNone/>
            </a:pPr>
            <a:r>
              <a:rPr lang="zh-CN" altLang="en-US" sz="2800" smtClean="0">
                <a:latin typeface="宋体" pitchFamily="2" charset="-122"/>
              </a:rPr>
              <a:t>    请问：如果在派生类</a:t>
            </a:r>
            <a:r>
              <a:rPr lang="en-US" altLang="zh-CN" sz="2800" smtClean="0"/>
              <a:t>B</a:t>
            </a:r>
            <a:r>
              <a:rPr lang="zh-CN" altLang="en-US" sz="2800" smtClean="0">
                <a:latin typeface="宋体" pitchFamily="2" charset="-122"/>
              </a:rPr>
              <a:t>中没有对成员函数</a:t>
            </a:r>
            <a:r>
              <a:rPr lang="en-US" altLang="zh-CN" sz="2800" smtClean="0"/>
              <a:t>Show()</a:t>
            </a:r>
            <a:r>
              <a:rPr lang="zh-CN" altLang="en-US" sz="2800" smtClean="0">
                <a:latin typeface="宋体" pitchFamily="2" charset="-122"/>
              </a:rPr>
              <a:t>重新进行定义，程序运行结果如何？</a:t>
            </a:r>
            <a:r>
              <a:rPr lang="zh-CN" altLang="en-US" sz="2800" smtClean="0"/>
              <a:t> </a:t>
            </a:r>
          </a:p>
        </p:txBody>
      </p:sp>
      <p:sp>
        <p:nvSpPr>
          <p:cNvPr id="699396" name="WordArt 4"/>
          <p:cNvSpPr>
            <a:spLocks noChangeArrowheads="1" noChangeShapeType="1"/>
          </p:cNvSpPr>
          <p:nvPr/>
        </p:nvSpPr>
        <p:spPr bwMode="auto">
          <a:xfrm>
            <a:off x="358775" y="3500438"/>
            <a:ext cx="533400" cy="533400"/>
          </a:xfrm>
          <a:prstGeom prst="rect">
            <a:avLst/>
          </a:prstGeom>
        </p:spPr>
        <p:txBody>
          <a:bodyPr wrap="none" fromWordArt="1">
            <a:prstTxWarp prst="textPlain">
              <a:avLst>
                <a:gd name="adj" fmla="val 30690"/>
              </a:avLst>
            </a:prstTxWarp>
          </a:bodyPr>
          <a:lstStyle/>
          <a:p>
            <a:pPr algn="ctr"/>
            <a:r>
              <a:rPr lang="zh-CN" altLang="en-US" sz="3600" kern="10">
                <a:ln w="12700">
                  <a:solidFill>
                    <a:srgbClr val="FFFF66"/>
                  </a:solidFill>
                  <a:round/>
                  <a:headEnd/>
                  <a:tailEnd/>
                </a:ln>
                <a:solidFill>
                  <a:schemeClr val="hlink">
                    <a:alpha val="50195"/>
                  </a:schemeClr>
                </a:solidFill>
                <a:effectLst>
                  <a:outerShdw dist="45791" dir="2021404" algn="ctr" rotWithShape="0">
                    <a:srgbClr val="9999FF"/>
                  </a:outerShdw>
                </a:effectLst>
                <a:latin typeface="宋体"/>
                <a:ea typeface="宋体"/>
              </a:rPr>
              <a:t>？</a:t>
            </a:r>
          </a:p>
        </p:txBody>
      </p:sp>
    </p:spTree>
  </p:cSld>
  <p:clrMapOvr>
    <a:masterClrMapping/>
  </p:clrMapOvr>
  <p:transition>
    <p:sndAc>
      <p:stSnd>
        <p:snd r:embed="rId2"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0"/>
                                  </p:stCondLst>
                                  <p:childTnLst>
                                    <p:set>
                                      <p:cBhvr>
                                        <p:cTn id="6" dur="1" fill="hold">
                                          <p:stCondLst>
                                            <p:cond delay="0"/>
                                          </p:stCondLst>
                                        </p:cTn>
                                        <p:tgtEl>
                                          <p:spTgt spid="699394">
                                            <p:txEl>
                                              <p:pRg st="0" end="0"/>
                                            </p:txEl>
                                          </p:spTgt>
                                        </p:tgtEl>
                                        <p:attrNameLst>
                                          <p:attrName>style.visibility</p:attrName>
                                        </p:attrNameLst>
                                      </p:cBhvr>
                                      <p:to>
                                        <p:strVal val="visible"/>
                                      </p:to>
                                    </p:set>
                                    <p:animEffect transition="in" filter="blinds(horizontal)">
                                      <p:cBhvr>
                                        <p:cTn id="7" dur="500"/>
                                        <p:tgtEl>
                                          <p:spTgt spid="699394">
                                            <p:txEl>
                                              <p:pRg st="0" end="0"/>
                                            </p:txEl>
                                          </p:spTgt>
                                        </p:tgtEl>
                                      </p:cBhvr>
                                    </p:animEffect>
                                  </p:childTnLst>
                                </p:cTn>
                              </p:par>
                            </p:childTnLst>
                          </p:cTn>
                        </p:par>
                        <p:par>
                          <p:cTn id="8" fill="hold" nodeType="afterGroup">
                            <p:stCondLst>
                              <p:cond delay="10500"/>
                            </p:stCondLst>
                            <p:childTnLst>
                              <p:par>
                                <p:cTn id="9" presetID="3" presetClass="entr" presetSubtype="10" fill="hold" grpId="0" nodeType="afterEffect">
                                  <p:stCondLst>
                                    <p:cond delay="10000"/>
                                  </p:stCondLst>
                                  <p:childTnLst>
                                    <p:set>
                                      <p:cBhvr>
                                        <p:cTn id="10" dur="1" fill="hold">
                                          <p:stCondLst>
                                            <p:cond delay="0"/>
                                          </p:stCondLst>
                                        </p:cTn>
                                        <p:tgtEl>
                                          <p:spTgt spid="699394">
                                            <p:txEl>
                                              <p:pRg st="1" end="1"/>
                                            </p:txEl>
                                          </p:spTgt>
                                        </p:tgtEl>
                                        <p:attrNameLst>
                                          <p:attrName>style.visibility</p:attrName>
                                        </p:attrNameLst>
                                      </p:cBhvr>
                                      <p:to>
                                        <p:strVal val="visible"/>
                                      </p:to>
                                    </p:set>
                                    <p:animEffect transition="in" filter="blinds(horizontal)">
                                      <p:cBhvr>
                                        <p:cTn id="11" dur="500"/>
                                        <p:tgtEl>
                                          <p:spTgt spid="699394">
                                            <p:txEl>
                                              <p:pRg st="1" end="1"/>
                                            </p:txEl>
                                          </p:spTgt>
                                        </p:tgtEl>
                                      </p:cBhvr>
                                    </p:animEffect>
                                  </p:childTnLst>
                                </p:cTn>
                              </p:par>
                            </p:childTnLst>
                          </p:cTn>
                        </p:par>
                        <p:par>
                          <p:cTn id="12" fill="hold" nodeType="afterGroup">
                            <p:stCondLst>
                              <p:cond delay="21000"/>
                            </p:stCondLst>
                            <p:childTnLst>
                              <p:par>
                                <p:cTn id="13" presetID="3" presetClass="entr" presetSubtype="10" fill="hold" grpId="0" nodeType="afterEffect">
                                  <p:stCondLst>
                                    <p:cond delay="0"/>
                                  </p:stCondLst>
                                  <p:childTnLst>
                                    <p:set>
                                      <p:cBhvr>
                                        <p:cTn id="14" dur="1" fill="hold">
                                          <p:stCondLst>
                                            <p:cond delay="0"/>
                                          </p:stCondLst>
                                        </p:cTn>
                                        <p:tgtEl>
                                          <p:spTgt spid="699396"/>
                                        </p:tgtEl>
                                        <p:attrNameLst>
                                          <p:attrName>style.visibility</p:attrName>
                                        </p:attrNameLst>
                                      </p:cBhvr>
                                      <p:to>
                                        <p:strVal val="visible"/>
                                      </p:to>
                                    </p:set>
                                    <p:animEffect transition="in" filter="blinds(horizontal)">
                                      <p:cBhvr>
                                        <p:cTn id="15" dur="500"/>
                                        <p:tgtEl>
                                          <p:spTgt spid="69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4" grpId="0" build="p" autoUpdateAnimBg="0" advAuto="10000"/>
      <p:bldP spid="69939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C249E84C-B45F-4880-83D8-3A80BBD51DDE}"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599043" name="Rectangle 3"/>
          <p:cNvSpPr>
            <a:spLocks noGrp="1" noChangeArrowheads="1"/>
          </p:cNvSpPr>
          <p:nvPr>
            <p:ph type="title" idx="4294967295"/>
          </p:nvPr>
        </p:nvSpPr>
        <p:spPr>
          <a:xfrm>
            <a:off x="533400" y="381000"/>
            <a:ext cx="5943600" cy="533400"/>
          </a:xfrm>
          <a:extLst/>
        </p:spPr>
        <p:txBody>
          <a:bodyPr rtlCol="0">
            <a:normAutofit fontScale="90000"/>
            <a:scene3d>
              <a:camera prst="orthographicFront"/>
              <a:lightRig rig="soft" dir="t"/>
            </a:scene3d>
            <a:sp3d prstMaterial="matte">
              <a:bevelT w="12700" h="12700"/>
            </a:sp3d>
          </a:bodyPr>
          <a:lstStyle/>
          <a:p>
            <a:pPr marL="0" indent="0" algn="l" eaLnBrk="1" fontAlgn="auto" hangingPunct="1">
              <a:spcAft>
                <a:spcPts val="0"/>
              </a:spcAft>
              <a:buClr>
                <a:schemeClr val="hlink"/>
              </a:buClr>
              <a:buSzPct val="80000"/>
              <a:defRPr/>
            </a:pPr>
            <a:r>
              <a:rPr lang="zh-CN" altLang="en-US" sz="3200" b="1" spc="50">
                <a:ln w="12700">
                  <a:noFill/>
                  <a:prstDash val="solid"/>
                </a:ln>
                <a:solidFill>
                  <a:schemeClr val="folHlink"/>
                </a:solidFill>
                <a:effectLst>
                  <a:outerShdw blurRad="38100" dist="20320" dir="2700000" algn="tl" rotWithShape="0">
                    <a:srgbClr val="000000">
                      <a:alpha val="70000"/>
                    </a:srgbClr>
                  </a:outerShdw>
                </a:effectLst>
                <a:latin typeface="Times New Roman" charset="0"/>
              </a:rPr>
              <a:t>3.3.2  </a:t>
            </a:r>
            <a:r>
              <a:rPr lang="zh-CN" altLang="en-US" sz="3200" b="1" spc="50">
                <a:ln w="12700">
                  <a:noFill/>
                  <a:prstDash val="solid"/>
                </a:ln>
                <a:solidFill>
                  <a:schemeClr val="folHlink"/>
                </a:solidFill>
                <a:effectLst>
                  <a:outerShdw blurRad="38100" dist="20320" dir="2700000" algn="tl" rotWithShape="0">
                    <a:srgbClr val="000000">
                      <a:alpha val="70000"/>
                    </a:srgbClr>
                  </a:outerShdw>
                </a:effectLst>
              </a:rPr>
              <a:t>基类和派生类的构造函数</a:t>
            </a:r>
          </a:p>
        </p:txBody>
      </p:sp>
      <p:sp>
        <p:nvSpPr>
          <p:cNvPr id="599044" name="Rectangle 4"/>
          <p:cNvSpPr>
            <a:spLocks noChangeArrowheads="1"/>
          </p:cNvSpPr>
          <p:nvPr/>
        </p:nvSpPr>
        <p:spPr bwMode="auto">
          <a:xfrm>
            <a:off x="533400" y="1524000"/>
            <a:ext cx="8001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Char char="l"/>
            </a:pPr>
            <a:r>
              <a:rPr kumimoji="1" lang="zh-CN" altLang="en-US" sz="2800">
                <a:latin typeface="宋体" pitchFamily="2" charset="-122"/>
              </a:rPr>
              <a:t>一个</a:t>
            </a:r>
            <a:r>
              <a:rPr kumimoji="1" lang="zh-CN" altLang="en-US" sz="2800">
                <a:solidFill>
                  <a:schemeClr val="folHlink"/>
                </a:solidFill>
                <a:latin typeface="宋体" pitchFamily="2" charset="-122"/>
              </a:rPr>
              <a:t>派生类对象</a:t>
            </a:r>
            <a:r>
              <a:rPr kumimoji="1" lang="zh-CN" altLang="en-US" sz="2800">
                <a:latin typeface="宋体" pitchFamily="2" charset="-122"/>
              </a:rPr>
              <a:t>也属于其基类，因此当程序创建一个派生类对象时，系统首先自动创建一个基类对象。</a:t>
            </a:r>
          </a:p>
          <a:p>
            <a:pPr algn="just" eaLnBrk="1" hangingPunct="1">
              <a:lnSpc>
                <a:spcPct val="110000"/>
              </a:lnSpc>
              <a:buClr>
                <a:schemeClr val="hlink"/>
              </a:buClr>
              <a:buSzPct val="80000"/>
              <a:buFont typeface="Wingdings" pitchFamily="2" charset="2"/>
              <a:buChar char="l"/>
            </a:pPr>
            <a:r>
              <a:rPr kumimoji="1" lang="zh-CN" altLang="en-US" sz="2800">
                <a:latin typeface="宋体" pitchFamily="2" charset="-122"/>
              </a:rPr>
              <a:t>在调用派生类的构造函数构建派生类对象时，系统首先调用</a:t>
            </a:r>
            <a:r>
              <a:rPr kumimoji="1" lang="zh-CN" altLang="en-US" sz="2800">
                <a:solidFill>
                  <a:schemeClr val="folHlink"/>
                </a:solidFill>
                <a:latin typeface="宋体" pitchFamily="2" charset="-122"/>
              </a:rPr>
              <a:t>基类的构造函数</a:t>
            </a:r>
            <a:r>
              <a:rPr kumimoji="1" lang="zh-CN" altLang="en-US" sz="2800">
                <a:latin typeface="宋体" pitchFamily="2" charset="-122"/>
              </a:rPr>
              <a:t>构建基类对象。当派生类对象的生存期结束时，首先调用派生类的析构函数，然后调用</a:t>
            </a:r>
            <a:r>
              <a:rPr kumimoji="1" lang="zh-CN" altLang="en-US" sz="2800">
                <a:solidFill>
                  <a:schemeClr val="folHlink"/>
                </a:solidFill>
                <a:latin typeface="宋体" pitchFamily="2" charset="-122"/>
              </a:rPr>
              <a:t>基类的析构函数</a:t>
            </a:r>
            <a:r>
              <a:rPr kumimoji="1" lang="zh-CN" altLang="en-US" sz="2800">
                <a:latin typeface="宋体" pitchFamily="2" charset="-122"/>
              </a:rPr>
              <a:t>。</a:t>
            </a:r>
            <a:r>
              <a:rPr kumimoji="1" lang="zh-CN" altLang="en-US" sz="2800">
                <a:latin typeface="Times New Roman" pitchFamily="18" charset="0"/>
              </a:rPr>
              <a:t> </a:t>
            </a:r>
          </a:p>
        </p:txBody>
      </p:sp>
      <p:sp>
        <p:nvSpPr>
          <p:cNvPr id="599046" name="Rectangle 6"/>
          <p:cNvSpPr>
            <a:spLocks noChangeArrowheads="1"/>
          </p:cNvSpPr>
          <p:nvPr/>
        </p:nvSpPr>
        <p:spPr bwMode="auto">
          <a:xfrm>
            <a:off x="533400" y="990600"/>
            <a:ext cx="594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defRPr/>
            </a:pPr>
            <a:r>
              <a:rPr kumimoji="1" lang="zh-CN" altLang="en-US" sz="2800" b="1">
                <a:solidFill>
                  <a:schemeClr val="folHlink"/>
                </a:solidFill>
                <a:effectLst>
                  <a:outerShdw blurRad="38100" dist="38100" dir="2700000" algn="tl">
                    <a:srgbClr val="000000"/>
                  </a:outerShdw>
                </a:effectLst>
                <a:latin typeface="Times New Roman" charset="0"/>
                <a:ea typeface="宋体" charset="-122"/>
              </a:rPr>
              <a:t>1.  问题的提出</a:t>
            </a:r>
            <a:r>
              <a:rPr kumimoji="1" lang="zh-CN" altLang="en-US" sz="3200">
                <a:solidFill>
                  <a:schemeClr val="folHlink"/>
                </a:solidFill>
                <a:effectLst>
                  <a:outerShdw blurRad="38100" dist="38100" dir="2700000" algn="tl">
                    <a:srgbClr val="000000"/>
                  </a:outerShdw>
                </a:effectLst>
                <a:latin typeface="Times New Roman" charset="0"/>
                <a:ea typeface="宋体" charset="-122"/>
              </a:rPr>
              <a:t> </a:t>
            </a:r>
          </a:p>
        </p:txBody>
      </p:sp>
    </p:spTree>
  </p:cSld>
  <p:clrMapOvr>
    <a:masterClrMapping/>
  </p:clrMapOvr>
  <p:transition>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1000"/>
                                  </p:stCondLst>
                                  <p:childTnLst>
                                    <p:set>
                                      <p:cBhvr>
                                        <p:cTn id="6" dur="1" fill="hold">
                                          <p:stCondLst>
                                            <p:cond delay="0"/>
                                          </p:stCondLst>
                                        </p:cTn>
                                        <p:tgtEl>
                                          <p:spTgt spid="599043"/>
                                        </p:tgtEl>
                                        <p:attrNameLst>
                                          <p:attrName>style.visibility</p:attrName>
                                        </p:attrNameLst>
                                      </p:cBhvr>
                                      <p:to>
                                        <p:strVal val="visible"/>
                                      </p:to>
                                    </p:set>
                                    <p:animEffect transition="in" filter="blinds(horizontal)">
                                      <p:cBhvr>
                                        <p:cTn id="7" dur="500"/>
                                        <p:tgtEl>
                                          <p:spTgt spid="599043"/>
                                        </p:tgtEl>
                                      </p:cBhvr>
                                    </p:animEffect>
                                  </p:childTnLst>
                                </p:cTn>
                              </p:par>
                            </p:childTnLst>
                          </p:cTn>
                        </p:par>
                        <p:par>
                          <p:cTn id="8" fill="hold" nodeType="afterGroup">
                            <p:stCondLst>
                              <p:cond delay="1500"/>
                            </p:stCondLst>
                            <p:childTnLst>
                              <p:par>
                                <p:cTn id="9" presetID="3" presetClass="entr" presetSubtype="10" fill="hold" grpId="0" nodeType="afterEffect">
                                  <p:stCondLst>
                                    <p:cond delay="2000"/>
                                  </p:stCondLst>
                                  <p:childTnLst>
                                    <p:set>
                                      <p:cBhvr>
                                        <p:cTn id="10" dur="1" fill="hold">
                                          <p:stCondLst>
                                            <p:cond delay="0"/>
                                          </p:stCondLst>
                                        </p:cTn>
                                        <p:tgtEl>
                                          <p:spTgt spid="599046"/>
                                        </p:tgtEl>
                                        <p:attrNameLst>
                                          <p:attrName>style.visibility</p:attrName>
                                        </p:attrNameLst>
                                      </p:cBhvr>
                                      <p:to>
                                        <p:strVal val="visible"/>
                                      </p:to>
                                    </p:set>
                                    <p:animEffect transition="in" filter="blinds(horizontal)">
                                      <p:cBhvr>
                                        <p:cTn id="11" dur="500"/>
                                        <p:tgtEl>
                                          <p:spTgt spid="599046"/>
                                        </p:tgtEl>
                                      </p:cBhvr>
                                    </p:animEffect>
                                  </p:childTnLst>
                                </p:cTn>
                              </p:par>
                            </p:childTnLst>
                          </p:cTn>
                        </p:par>
                        <p:par>
                          <p:cTn id="12" fill="hold" nodeType="afterGroup">
                            <p:stCondLst>
                              <p:cond delay="4000"/>
                            </p:stCondLst>
                            <p:childTnLst>
                              <p:par>
                                <p:cTn id="13" presetID="9" presetClass="entr" presetSubtype="0" fill="hold" grpId="0" nodeType="afterEffect">
                                  <p:stCondLst>
                                    <p:cond delay="10000"/>
                                  </p:stCondLst>
                                  <p:childTnLst>
                                    <p:set>
                                      <p:cBhvr>
                                        <p:cTn id="14" dur="1" fill="hold">
                                          <p:stCondLst>
                                            <p:cond delay="0"/>
                                          </p:stCondLst>
                                        </p:cTn>
                                        <p:tgtEl>
                                          <p:spTgt spid="599044">
                                            <p:txEl>
                                              <p:pRg st="0" end="0"/>
                                            </p:txEl>
                                          </p:spTgt>
                                        </p:tgtEl>
                                        <p:attrNameLst>
                                          <p:attrName>style.visibility</p:attrName>
                                        </p:attrNameLst>
                                      </p:cBhvr>
                                      <p:to>
                                        <p:strVal val="visible"/>
                                      </p:to>
                                    </p:set>
                                    <p:animEffect transition="in" filter="dissolve">
                                      <p:cBhvr>
                                        <p:cTn id="15" dur="500"/>
                                        <p:tgtEl>
                                          <p:spTgt spid="599044">
                                            <p:txEl>
                                              <p:pRg st="0" end="0"/>
                                            </p:txEl>
                                          </p:spTgt>
                                        </p:tgtEl>
                                      </p:cBhvr>
                                    </p:animEffect>
                                  </p:childTnLst>
                                </p:cTn>
                              </p:par>
                            </p:childTnLst>
                          </p:cTn>
                        </p:par>
                        <p:par>
                          <p:cTn id="16" fill="hold" nodeType="afterGroup">
                            <p:stCondLst>
                              <p:cond delay="14500"/>
                            </p:stCondLst>
                            <p:childTnLst>
                              <p:par>
                                <p:cTn id="17" presetID="9" presetClass="entr" presetSubtype="0" fill="hold" grpId="0" nodeType="afterEffect">
                                  <p:stCondLst>
                                    <p:cond delay="10000"/>
                                  </p:stCondLst>
                                  <p:childTnLst>
                                    <p:set>
                                      <p:cBhvr>
                                        <p:cTn id="18" dur="1" fill="hold">
                                          <p:stCondLst>
                                            <p:cond delay="0"/>
                                          </p:stCondLst>
                                        </p:cTn>
                                        <p:tgtEl>
                                          <p:spTgt spid="599044">
                                            <p:txEl>
                                              <p:pRg st="1" end="1"/>
                                            </p:txEl>
                                          </p:spTgt>
                                        </p:tgtEl>
                                        <p:attrNameLst>
                                          <p:attrName>style.visibility</p:attrName>
                                        </p:attrNameLst>
                                      </p:cBhvr>
                                      <p:to>
                                        <p:strVal val="visible"/>
                                      </p:to>
                                    </p:set>
                                    <p:animEffect transition="in" filter="dissolve">
                                      <p:cBhvr>
                                        <p:cTn id="19" dur="500"/>
                                        <p:tgtEl>
                                          <p:spTgt spid="5990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4" grpId="0" build="p" autoUpdateAnimBg="0" advAuto="10000"/>
      <p:bldP spid="59904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1" name="Rectangle 3"/>
          <p:cNvSpPr>
            <a:spLocks noChangeArrowheads="1"/>
          </p:cNvSpPr>
          <p:nvPr/>
        </p:nvSpPr>
        <p:spPr bwMode="auto">
          <a:xfrm>
            <a:off x="685800" y="1219200"/>
            <a:ext cx="7543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隐式调用和显式调用两种方式：</a:t>
            </a:r>
            <a:r>
              <a:rPr kumimoji="1" lang="zh-CN" altLang="en-US" sz="2800">
                <a:solidFill>
                  <a:srgbClr val="FFFFCC"/>
                </a:solidFill>
                <a:latin typeface="宋体" pitchFamily="2" charset="-122"/>
              </a:rPr>
              <a:t> </a:t>
            </a:r>
          </a:p>
        </p:txBody>
      </p:sp>
      <p:sp>
        <p:nvSpPr>
          <p:cNvPr id="703492" name="Rectangle 4"/>
          <p:cNvSpPr>
            <a:spLocks noChangeArrowheads="1"/>
          </p:cNvSpPr>
          <p:nvPr/>
        </p:nvSpPr>
        <p:spPr bwMode="auto">
          <a:xfrm>
            <a:off x="381000" y="533400"/>
            <a:ext cx="746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defRPr/>
            </a:pPr>
            <a:r>
              <a:rPr kumimoji="1" lang="zh-CN" altLang="en-US" sz="2800" b="1">
                <a:solidFill>
                  <a:schemeClr val="folHlink"/>
                </a:solidFill>
                <a:effectLst>
                  <a:outerShdw blurRad="38100" dist="38100" dir="2700000" algn="tl">
                    <a:srgbClr val="000000"/>
                  </a:outerShdw>
                </a:effectLst>
                <a:latin typeface="Times New Roman" charset="0"/>
                <a:ea typeface="宋体" charset="-122"/>
              </a:rPr>
              <a:t>2.  基类构造函数的调用方式 </a:t>
            </a:r>
          </a:p>
        </p:txBody>
      </p:sp>
      <p:sp>
        <p:nvSpPr>
          <p:cNvPr id="703496" name="Rectangle 8"/>
          <p:cNvSpPr>
            <a:spLocks noChangeArrowheads="1"/>
          </p:cNvSpPr>
          <p:nvPr/>
        </p:nvSpPr>
        <p:spPr bwMode="auto">
          <a:xfrm>
            <a:off x="152400" y="1752600"/>
            <a:ext cx="8458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68325" indent="-568325">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a:latin typeface="宋体" pitchFamily="2" charset="-122"/>
              </a:rPr>
              <a:t>(1)</a:t>
            </a:r>
            <a:r>
              <a:rPr kumimoji="1" lang="zh-CN" altLang="en-US" sz="2800" b="1">
                <a:solidFill>
                  <a:schemeClr val="folHlink"/>
                </a:solidFill>
                <a:latin typeface="Times New Roman" pitchFamily="18" charset="0"/>
              </a:rPr>
              <a:t>隐式方式</a:t>
            </a:r>
            <a:r>
              <a:rPr kumimoji="1" lang="zh-CN" altLang="en-US" sz="2800">
                <a:latin typeface="Times New Roman" pitchFamily="18" charset="0"/>
              </a:rPr>
              <a:t>是指在派生类的构造函数中不指定对应的基类的构造函数，调用的是基类的</a:t>
            </a:r>
            <a:r>
              <a:rPr kumimoji="1" lang="zh-CN" altLang="en-US" sz="2800">
                <a:solidFill>
                  <a:schemeClr val="folHlink"/>
                </a:solidFill>
                <a:latin typeface="Times New Roman" pitchFamily="18" charset="0"/>
              </a:rPr>
              <a:t>默认构造函数</a:t>
            </a:r>
            <a:r>
              <a:rPr kumimoji="1" lang="zh-CN" altLang="en-US" sz="2800">
                <a:latin typeface="Times New Roman" pitchFamily="18" charset="0"/>
              </a:rPr>
              <a:t>(即含有缺省参数值或不带参数的构造函数)。</a:t>
            </a:r>
            <a:r>
              <a:rPr kumimoji="1" lang="zh-CN" altLang="en-US" sz="2800">
                <a:latin typeface="宋体" pitchFamily="2" charset="-122"/>
              </a:rPr>
              <a:t> </a:t>
            </a:r>
          </a:p>
          <a:p>
            <a:pPr algn="just" eaLnBrk="1" hangingPunct="1">
              <a:lnSpc>
                <a:spcPct val="110000"/>
              </a:lnSpc>
              <a:buClr>
                <a:schemeClr val="hlink"/>
              </a:buClr>
              <a:buSzPct val="80000"/>
              <a:buFont typeface="Wingdings" pitchFamily="2" charset="2"/>
              <a:buNone/>
            </a:pPr>
            <a:r>
              <a:rPr kumimoji="1" lang="zh-CN" altLang="en-US" sz="2800">
                <a:latin typeface="宋体" pitchFamily="2" charset="-122"/>
              </a:rPr>
              <a:t>(2)</a:t>
            </a:r>
            <a:r>
              <a:rPr kumimoji="1" lang="zh-CN" altLang="en-US" sz="2800" b="1">
                <a:solidFill>
                  <a:schemeClr val="folHlink"/>
                </a:solidFill>
                <a:latin typeface="Times New Roman" pitchFamily="18" charset="0"/>
              </a:rPr>
              <a:t>显式方式</a:t>
            </a:r>
            <a:r>
              <a:rPr kumimoji="1" lang="zh-CN" altLang="en-US" sz="2800">
                <a:latin typeface="Times New Roman" pitchFamily="18" charset="0"/>
              </a:rPr>
              <a:t>是指在派生类的构造函数中指定要调用的基类构造函数，并将派生类构造函数的部分</a:t>
            </a:r>
            <a:r>
              <a:rPr kumimoji="1" lang="zh-CN" altLang="en-US" sz="2800">
                <a:solidFill>
                  <a:schemeClr val="folHlink"/>
                </a:solidFill>
                <a:latin typeface="Times New Roman" pitchFamily="18" charset="0"/>
              </a:rPr>
              <a:t>参数值传递</a:t>
            </a:r>
            <a:r>
              <a:rPr kumimoji="1" lang="zh-CN" altLang="en-US" sz="2800">
                <a:latin typeface="Times New Roman" pitchFamily="18" charset="0"/>
              </a:rPr>
              <a:t>给基类构造函数。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703492"/>
                                        </p:tgtEl>
                                        <p:attrNameLst>
                                          <p:attrName>style.visibility</p:attrName>
                                        </p:attrNameLst>
                                      </p:cBhvr>
                                      <p:to>
                                        <p:strVal val="visible"/>
                                      </p:to>
                                    </p:set>
                                    <p:animEffect transition="in" filter="blinds(horizontal)">
                                      <p:cBhvr>
                                        <p:cTn id="7" dur="500"/>
                                        <p:tgtEl>
                                          <p:spTgt spid="703492"/>
                                        </p:tgtEl>
                                      </p:cBhvr>
                                    </p:animEffect>
                                  </p:childTnLst>
                                </p:cTn>
                              </p:par>
                            </p:childTnLst>
                          </p:cTn>
                        </p:par>
                        <p:par>
                          <p:cTn id="8" fill="hold" nodeType="afterGroup">
                            <p:stCondLst>
                              <p:cond delay="1500"/>
                            </p:stCondLst>
                            <p:childTnLst>
                              <p:par>
                                <p:cTn id="9" presetID="9" presetClass="entr" presetSubtype="0" fill="hold" grpId="0" nodeType="afterEffect">
                                  <p:stCondLst>
                                    <p:cond delay="2000"/>
                                  </p:stCondLst>
                                  <p:childTnLst>
                                    <p:set>
                                      <p:cBhvr>
                                        <p:cTn id="10" dur="1" fill="hold">
                                          <p:stCondLst>
                                            <p:cond delay="0"/>
                                          </p:stCondLst>
                                        </p:cTn>
                                        <p:tgtEl>
                                          <p:spTgt spid="703491">
                                            <p:txEl>
                                              <p:pRg st="0" end="0"/>
                                            </p:txEl>
                                          </p:spTgt>
                                        </p:tgtEl>
                                        <p:attrNameLst>
                                          <p:attrName>style.visibility</p:attrName>
                                        </p:attrNameLst>
                                      </p:cBhvr>
                                      <p:to>
                                        <p:strVal val="visible"/>
                                      </p:to>
                                    </p:set>
                                    <p:animEffect transition="in" filter="dissolve">
                                      <p:cBhvr>
                                        <p:cTn id="11" dur="500"/>
                                        <p:tgtEl>
                                          <p:spTgt spid="703491">
                                            <p:txEl>
                                              <p:pRg st="0" end="0"/>
                                            </p:txEl>
                                          </p:spTgt>
                                        </p:tgtEl>
                                      </p:cBhvr>
                                    </p:animEffect>
                                  </p:childTnLst>
                                </p:cTn>
                              </p:par>
                            </p:childTnLst>
                          </p:cTn>
                        </p:par>
                        <p:par>
                          <p:cTn id="12" fill="hold" nodeType="afterGroup">
                            <p:stCondLst>
                              <p:cond delay="4000"/>
                            </p:stCondLst>
                            <p:childTnLst>
                              <p:par>
                                <p:cTn id="13" presetID="9" presetClass="entr" presetSubtype="0" fill="hold" grpId="0" nodeType="afterEffect">
                                  <p:stCondLst>
                                    <p:cond delay="10000"/>
                                  </p:stCondLst>
                                  <p:childTnLst>
                                    <p:set>
                                      <p:cBhvr>
                                        <p:cTn id="14" dur="1" fill="hold">
                                          <p:stCondLst>
                                            <p:cond delay="0"/>
                                          </p:stCondLst>
                                        </p:cTn>
                                        <p:tgtEl>
                                          <p:spTgt spid="703496">
                                            <p:txEl>
                                              <p:pRg st="0" end="0"/>
                                            </p:txEl>
                                          </p:spTgt>
                                        </p:tgtEl>
                                        <p:attrNameLst>
                                          <p:attrName>style.visibility</p:attrName>
                                        </p:attrNameLst>
                                      </p:cBhvr>
                                      <p:to>
                                        <p:strVal val="visible"/>
                                      </p:to>
                                    </p:set>
                                    <p:animEffect transition="in" filter="dissolve">
                                      <p:cBhvr>
                                        <p:cTn id="15" dur="500"/>
                                        <p:tgtEl>
                                          <p:spTgt spid="703496">
                                            <p:txEl>
                                              <p:pRg st="0" end="0"/>
                                            </p:txEl>
                                          </p:spTgt>
                                        </p:tgtEl>
                                      </p:cBhvr>
                                    </p:animEffect>
                                  </p:childTnLst>
                                </p:cTn>
                              </p:par>
                            </p:childTnLst>
                          </p:cTn>
                        </p:par>
                        <p:par>
                          <p:cTn id="16" fill="hold" nodeType="afterGroup">
                            <p:stCondLst>
                              <p:cond delay="14500"/>
                            </p:stCondLst>
                            <p:childTnLst>
                              <p:par>
                                <p:cTn id="17" presetID="9" presetClass="entr" presetSubtype="0" fill="hold" grpId="0" nodeType="afterEffect">
                                  <p:stCondLst>
                                    <p:cond delay="10000"/>
                                  </p:stCondLst>
                                  <p:childTnLst>
                                    <p:set>
                                      <p:cBhvr>
                                        <p:cTn id="18" dur="1" fill="hold">
                                          <p:stCondLst>
                                            <p:cond delay="0"/>
                                          </p:stCondLst>
                                        </p:cTn>
                                        <p:tgtEl>
                                          <p:spTgt spid="703496">
                                            <p:txEl>
                                              <p:pRg st="1" end="1"/>
                                            </p:txEl>
                                          </p:spTgt>
                                        </p:tgtEl>
                                        <p:attrNameLst>
                                          <p:attrName>style.visibility</p:attrName>
                                        </p:attrNameLst>
                                      </p:cBhvr>
                                      <p:to>
                                        <p:strVal val="visible"/>
                                      </p:to>
                                    </p:set>
                                    <p:animEffect transition="in" filter="dissolve">
                                      <p:cBhvr>
                                        <p:cTn id="19" dur="500"/>
                                        <p:tgtEl>
                                          <p:spTgt spid="7034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autoUpdateAnimBg="0" advAuto="2000"/>
      <p:bldP spid="703492" grpId="0" autoUpdateAnimBg="0"/>
      <p:bldP spid="703496" grpId="0" build="p" autoUpdateAnimBg="0" advAuto="1000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3C404B60-3482-432A-AAF0-3E01259D3327}"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05538" name="Rectangle 2"/>
          <p:cNvSpPr>
            <a:spLocks noChangeArrowheads="1"/>
          </p:cNvSpPr>
          <p:nvPr/>
        </p:nvSpPr>
        <p:spPr bwMode="auto">
          <a:xfrm>
            <a:off x="457200" y="10668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a:solidFill>
                  <a:srgbClr val="FFFF99"/>
                </a:solidFill>
                <a:latin typeface="Times New Roman" pitchFamily="18" charset="0"/>
              </a:rPr>
              <a:t>        </a:t>
            </a:r>
            <a:r>
              <a:rPr kumimoji="1" lang="zh-CN" altLang="en-US" sz="2800">
                <a:latin typeface="Times New Roman" pitchFamily="18" charset="0"/>
              </a:rPr>
              <a:t>设类</a:t>
            </a:r>
            <a:r>
              <a:rPr kumimoji="1" lang="en-US" altLang="zh-CN" sz="2800">
                <a:latin typeface="Times New Roman" pitchFamily="18" charset="0"/>
              </a:rPr>
              <a:t>B</a:t>
            </a:r>
            <a:r>
              <a:rPr kumimoji="1" lang="zh-CN" altLang="en-US" sz="2800">
                <a:latin typeface="Times New Roman" pitchFamily="18" charset="0"/>
              </a:rPr>
              <a:t>是类</a:t>
            </a:r>
            <a:r>
              <a:rPr kumimoji="1" lang="en-US" altLang="zh-CN" sz="2800">
                <a:latin typeface="Times New Roman" pitchFamily="18" charset="0"/>
              </a:rPr>
              <a:t>A</a:t>
            </a:r>
            <a:r>
              <a:rPr kumimoji="1" lang="zh-CN" altLang="en-US" sz="2800">
                <a:latin typeface="Times New Roman" pitchFamily="18" charset="0"/>
              </a:rPr>
              <a:t>的派生类，则派生类</a:t>
            </a:r>
            <a:r>
              <a:rPr kumimoji="1" lang="en-US" altLang="zh-CN" sz="2800">
                <a:latin typeface="Times New Roman" pitchFamily="18" charset="0"/>
              </a:rPr>
              <a:t>B</a:t>
            </a:r>
            <a:r>
              <a:rPr kumimoji="1" lang="zh-CN" altLang="en-US" sz="2800">
                <a:solidFill>
                  <a:schemeClr val="accent2"/>
                </a:solidFill>
                <a:latin typeface="Times New Roman" pitchFamily="18" charset="0"/>
              </a:rPr>
              <a:t>显式方式构造函数的定义形式</a:t>
            </a:r>
            <a:r>
              <a:rPr kumimoji="1" lang="zh-CN" altLang="en-US" sz="2800">
                <a:latin typeface="Times New Roman" pitchFamily="18" charset="0"/>
              </a:rPr>
              <a:t>如下：</a:t>
            </a:r>
            <a:r>
              <a:rPr kumimoji="1" lang="zh-CN" altLang="en-US" sz="2800">
                <a:solidFill>
                  <a:srgbClr val="FFFF99"/>
                </a:solidFill>
                <a:latin typeface="Times New Roman" pitchFamily="18" charset="0"/>
              </a:rPr>
              <a:t> </a:t>
            </a:r>
            <a:r>
              <a:rPr kumimoji="1" lang="zh-CN" altLang="en-US" sz="2800">
                <a:solidFill>
                  <a:srgbClr val="FFFF99"/>
                </a:solidFill>
                <a:latin typeface="宋体" pitchFamily="2" charset="-122"/>
              </a:rPr>
              <a:t> </a:t>
            </a:r>
          </a:p>
        </p:txBody>
      </p:sp>
      <p:sp>
        <p:nvSpPr>
          <p:cNvPr id="705539" name="Rectangle 3"/>
          <p:cNvSpPr>
            <a:spLocks noChangeArrowheads="1"/>
          </p:cNvSpPr>
          <p:nvPr/>
        </p:nvSpPr>
        <p:spPr bwMode="auto">
          <a:xfrm>
            <a:off x="457200" y="533400"/>
            <a:ext cx="746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defRPr/>
            </a:pPr>
            <a:r>
              <a:rPr kumimoji="1" lang="zh-CN" altLang="en-US" sz="2800" b="1">
                <a:solidFill>
                  <a:schemeClr val="folHlink"/>
                </a:solidFill>
                <a:effectLst>
                  <a:outerShdw blurRad="38100" dist="38100" dir="2700000" algn="tl">
                    <a:srgbClr val="000000"/>
                  </a:outerShdw>
                </a:effectLst>
                <a:latin typeface="Times New Roman" charset="0"/>
                <a:ea typeface="宋体" charset="-122"/>
              </a:rPr>
              <a:t>3.  显式方式构造函数的定义 </a:t>
            </a:r>
          </a:p>
        </p:txBody>
      </p:sp>
      <p:sp>
        <p:nvSpPr>
          <p:cNvPr id="705541" name="Rectangle 5"/>
          <p:cNvSpPr>
            <a:spLocks noChangeArrowheads="1"/>
          </p:cNvSpPr>
          <p:nvPr/>
        </p:nvSpPr>
        <p:spPr bwMode="auto">
          <a:xfrm>
            <a:off x="533400" y="2133600"/>
            <a:ext cx="7772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en-US" altLang="zh-CN" sz="2800">
                <a:latin typeface="Times New Roman" pitchFamily="18" charset="0"/>
              </a:rPr>
              <a:t>B::B( &lt;</a:t>
            </a:r>
            <a:r>
              <a:rPr kumimoji="1" lang="zh-CN" altLang="en-US" sz="2800">
                <a:latin typeface="Times New Roman" pitchFamily="18" charset="0"/>
              </a:rPr>
              <a:t>形参声明&gt; ) : </a:t>
            </a:r>
            <a:r>
              <a:rPr kumimoji="1" lang="en-US" altLang="zh-CN" sz="2800">
                <a:solidFill>
                  <a:schemeClr val="accent2"/>
                </a:solidFill>
                <a:latin typeface="Times New Roman" pitchFamily="18" charset="0"/>
              </a:rPr>
              <a:t>A( &lt;</a:t>
            </a:r>
            <a:r>
              <a:rPr kumimoji="1" lang="zh-CN" altLang="en-US" sz="2800">
                <a:solidFill>
                  <a:schemeClr val="accent2"/>
                </a:solidFill>
                <a:latin typeface="Times New Roman" pitchFamily="18" charset="0"/>
              </a:rPr>
              <a:t>参数表&gt; )</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a:t>
            </a:r>
            <a:r>
              <a:rPr kumimoji="1" lang="zh-CN" altLang="en-US" sz="2800" b="1">
                <a:latin typeface="Times New Roman" pitchFamily="18" charset="0"/>
              </a:rPr>
              <a:t>.  .  . </a:t>
            </a:r>
            <a:r>
              <a:rPr kumimoji="1" lang="zh-CN" altLang="en-US" sz="2800">
                <a:latin typeface="Times New Roman" pitchFamily="18" charset="0"/>
              </a:rPr>
              <a:t>		// 类</a:t>
            </a:r>
            <a:r>
              <a:rPr kumimoji="1" lang="en-US" altLang="zh-CN" sz="2800">
                <a:latin typeface="Times New Roman" pitchFamily="18" charset="0"/>
              </a:rPr>
              <a:t>B</a:t>
            </a:r>
            <a:r>
              <a:rPr kumimoji="1" lang="zh-CN" altLang="en-US" sz="2800">
                <a:latin typeface="Times New Roman" pitchFamily="18" charset="0"/>
              </a:rPr>
              <a:t>构造函数的实现代码</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a:t>
            </a:r>
          </a:p>
        </p:txBody>
      </p:sp>
      <p:sp>
        <p:nvSpPr>
          <p:cNvPr id="705544" name="AutoShape 8"/>
          <p:cNvSpPr>
            <a:spLocks/>
          </p:cNvSpPr>
          <p:nvPr/>
        </p:nvSpPr>
        <p:spPr bwMode="auto">
          <a:xfrm>
            <a:off x="6781800" y="1676400"/>
            <a:ext cx="2362200" cy="1295400"/>
          </a:xfrm>
          <a:prstGeom prst="borderCallout2">
            <a:avLst>
              <a:gd name="adj1" fmla="val 8824"/>
              <a:gd name="adj2" fmla="val -3227"/>
              <a:gd name="adj3" fmla="val 8824"/>
              <a:gd name="adj4" fmla="val -33333"/>
              <a:gd name="adj5" fmla="val 37380"/>
              <a:gd name="adj6" fmla="val -63708"/>
            </a:avLst>
          </a:prstGeom>
          <a:solidFill>
            <a:schemeClr val="accent1"/>
          </a:solidFill>
          <a:ln w="28575">
            <a:solidFill>
              <a:schemeClr val="folHlink"/>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400">
                <a:solidFill>
                  <a:schemeClr val="bg2"/>
                </a:solidFill>
                <a:latin typeface="宋体" pitchFamily="2" charset="-122"/>
              </a:rPr>
              <a:t>形参声明中的部分参数，传递给基类构造函数 </a:t>
            </a:r>
          </a:p>
        </p:txBody>
      </p:sp>
      <p:sp>
        <p:nvSpPr>
          <p:cNvPr id="705545" name="AutoShape 9"/>
          <p:cNvSpPr>
            <a:spLocks/>
          </p:cNvSpPr>
          <p:nvPr/>
        </p:nvSpPr>
        <p:spPr bwMode="auto">
          <a:xfrm>
            <a:off x="6400800" y="3352800"/>
            <a:ext cx="2743200" cy="914400"/>
          </a:xfrm>
          <a:prstGeom prst="borderCallout2">
            <a:avLst>
              <a:gd name="adj1" fmla="val 12500"/>
              <a:gd name="adj2" fmla="val -2778"/>
              <a:gd name="adj3" fmla="val 12500"/>
              <a:gd name="adj4" fmla="val -85417"/>
              <a:gd name="adj5" fmla="val -70662"/>
              <a:gd name="adj6" fmla="val -112560"/>
            </a:avLst>
          </a:prstGeom>
          <a:solidFill>
            <a:schemeClr val="accent1"/>
          </a:solidFill>
          <a:ln w="28575">
            <a:solidFill>
              <a:schemeClr val="folHlink"/>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400">
                <a:solidFill>
                  <a:schemeClr val="bg2"/>
                </a:solidFill>
                <a:latin typeface="宋体" pitchFamily="2" charset="-122"/>
              </a:rPr>
              <a:t>派生类构造函数形参的名称和类型 </a:t>
            </a:r>
          </a:p>
        </p:txBody>
      </p:sp>
      <p:sp>
        <p:nvSpPr>
          <p:cNvPr id="705547" name="Rectangle 11"/>
          <p:cNvSpPr>
            <a:spLocks noGrp="1" noChangeArrowheads="1"/>
          </p:cNvSpPr>
          <p:nvPr>
            <p:ph idx="4294967295"/>
          </p:nvPr>
        </p:nvSpPr>
        <p:spPr>
          <a:xfrm>
            <a:off x="457200" y="4419600"/>
            <a:ext cx="8305800" cy="2133600"/>
          </a:xfrm>
        </p:spPr>
        <p:txBody>
          <a:bodyPr/>
          <a:lstStyle/>
          <a:p>
            <a:pPr eaLnBrk="1" hangingPunct="1">
              <a:lnSpc>
                <a:spcPct val="110000"/>
              </a:lnSpc>
              <a:buClr>
                <a:schemeClr val="hlink"/>
              </a:buClr>
            </a:pPr>
            <a:r>
              <a:rPr lang="zh-CN" altLang="en-US" sz="2800" smtClean="0"/>
              <a:t>派生类构造函数既初始化派生类的数据成员，又通过基类构造函数初始化其基类的数据成员。</a:t>
            </a:r>
          </a:p>
          <a:p>
            <a:pPr eaLnBrk="1" hangingPunct="1">
              <a:lnSpc>
                <a:spcPct val="110000"/>
              </a:lnSpc>
              <a:buClr>
                <a:schemeClr val="hlink"/>
              </a:buClr>
            </a:pPr>
            <a:r>
              <a:rPr lang="zh-CN" altLang="en-US" sz="2800" smtClean="0"/>
              <a:t>参数表中参数的个数和类型要与基类某个构造函数的形参声明一致。</a:t>
            </a:r>
            <a:r>
              <a:rPr lang="zh-CN" altLang="en-US" sz="2800" smtClean="0">
                <a:latin typeface="宋体" pitchFamily="2" charset="-122"/>
              </a:rPr>
              <a:t> </a:t>
            </a:r>
          </a:p>
        </p:txBody>
      </p:sp>
    </p:spTree>
  </p:cSld>
  <p:clrMapOvr>
    <a:masterClrMapping/>
  </p:clrMapOvr>
  <p:transition>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705539"/>
                                        </p:tgtEl>
                                        <p:attrNameLst>
                                          <p:attrName>style.visibility</p:attrName>
                                        </p:attrNameLst>
                                      </p:cBhvr>
                                      <p:to>
                                        <p:strVal val="visible"/>
                                      </p:to>
                                    </p:set>
                                    <p:animEffect transition="in" filter="blinds(horizontal)">
                                      <p:cBhvr>
                                        <p:cTn id="7" dur="500"/>
                                        <p:tgtEl>
                                          <p:spTgt spid="705539"/>
                                        </p:tgtEl>
                                      </p:cBhvr>
                                    </p:animEffect>
                                  </p:childTnLst>
                                </p:cTn>
                              </p:par>
                            </p:childTnLst>
                          </p:cTn>
                        </p:par>
                        <p:par>
                          <p:cTn id="8" fill="hold" nodeType="afterGroup">
                            <p:stCondLst>
                              <p:cond delay="1500"/>
                            </p:stCondLst>
                            <p:childTnLst>
                              <p:par>
                                <p:cTn id="9" presetID="9" presetClass="entr" presetSubtype="0" fill="hold" grpId="0" nodeType="afterEffect">
                                  <p:stCondLst>
                                    <p:cond delay="2000"/>
                                  </p:stCondLst>
                                  <p:childTnLst>
                                    <p:set>
                                      <p:cBhvr>
                                        <p:cTn id="10" dur="1" fill="hold">
                                          <p:stCondLst>
                                            <p:cond delay="0"/>
                                          </p:stCondLst>
                                        </p:cTn>
                                        <p:tgtEl>
                                          <p:spTgt spid="705538">
                                            <p:txEl>
                                              <p:pRg st="0" end="0"/>
                                            </p:txEl>
                                          </p:spTgt>
                                        </p:tgtEl>
                                        <p:attrNameLst>
                                          <p:attrName>style.visibility</p:attrName>
                                        </p:attrNameLst>
                                      </p:cBhvr>
                                      <p:to>
                                        <p:strVal val="visible"/>
                                      </p:to>
                                    </p:set>
                                    <p:animEffect transition="in" filter="dissolve">
                                      <p:cBhvr>
                                        <p:cTn id="11" dur="500"/>
                                        <p:tgtEl>
                                          <p:spTgt spid="705538">
                                            <p:txEl>
                                              <p:pRg st="0" end="0"/>
                                            </p:txEl>
                                          </p:spTgt>
                                        </p:tgtEl>
                                      </p:cBhvr>
                                    </p:animEffect>
                                  </p:childTnLst>
                                </p:cTn>
                              </p:par>
                            </p:childTnLst>
                          </p:cTn>
                        </p:par>
                        <p:par>
                          <p:cTn id="12" fill="hold" nodeType="afterGroup">
                            <p:stCondLst>
                              <p:cond delay="4000"/>
                            </p:stCondLst>
                            <p:childTnLst>
                              <p:par>
                                <p:cTn id="13" presetID="9" presetClass="entr" presetSubtype="0" fill="hold" grpId="0" nodeType="afterEffect">
                                  <p:stCondLst>
                                    <p:cond delay="10000"/>
                                  </p:stCondLst>
                                  <p:childTnLst>
                                    <p:set>
                                      <p:cBhvr>
                                        <p:cTn id="14" dur="1" fill="hold">
                                          <p:stCondLst>
                                            <p:cond delay="0"/>
                                          </p:stCondLst>
                                        </p:cTn>
                                        <p:tgtEl>
                                          <p:spTgt spid="705541"/>
                                        </p:tgtEl>
                                        <p:attrNameLst>
                                          <p:attrName>style.visibility</p:attrName>
                                        </p:attrNameLst>
                                      </p:cBhvr>
                                      <p:to>
                                        <p:strVal val="visible"/>
                                      </p:to>
                                    </p:set>
                                    <p:animEffect transition="in" filter="dissolve">
                                      <p:cBhvr>
                                        <p:cTn id="15" dur="500"/>
                                        <p:tgtEl>
                                          <p:spTgt spid="705541"/>
                                        </p:tgtEl>
                                      </p:cBhvr>
                                    </p:animEffect>
                                  </p:childTnLst>
                                </p:cTn>
                              </p:par>
                            </p:childTnLst>
                          </p:cTn>
                        </p:par>
                        <p:par>
                          <p:cTn id="16" fill="hold" nodeType="afterGroup">
                            <p:stCondLst>
                              <p:cond delay="14500"/>
                            </p:stCondLst>
                            <p:childTnLst>
                              <p:par>
                                <p:cTn id="17" presetID="22" presetClass="entr" presetSubtype="2" fill="hold" grpId="0" nodeType="afterEffect">
                                  <p:stCondLst>
                                    <p:cond delay="30000"/>
                                  </p:stCondLst>
                                  <p:childTnLst>
                                    <p:set>
                                      <p:cBhvr>
                                        <p:cTn id="18" dur="1" fill="hold">
                                          <p:stCondLst>
                                            <p:cond delay="0"/>
                                          </p:stCondLst>
                                        </p:cTn>
                                        <p:tgtEl>
                                          <p:spTgt spid="705545"/>
                                        </p:tgtEl>
                                        <p:attrNameLst>
                                          <p:attrName>style.visibility</p:attrName>
                                        </p:attrNameLst>
                                      </p:cBhvr>
                                      <p:to>
                                        <p:strVal val="visible"/>
                                      </p:to>
                                    </p:set>
                                    <p:animEffect transition="in" filter="wipe(right)">
                                      <p:cBhvr>
                                        <p:cTn id="19" dur="500"/>
                                        <p:tgtEl>
                                          <p:spTgt spid="705545"/>
                                        </p:tgtEl>
                                      </p:cBhvr>
                                    </p:animEffect>
                                  </p:childTnLst>
                                </p:cTn>
                              </p:par>
                            </p:childTnLst>
                          </p:cTn>
                        </p:par>
                        <p:par>
                          <p:cTn id="20" fill="hold" nodeType="afterGroup">
                            <p:stCondLst>
                              <p:cond delay="45000"/>
                            </p:stCondLst>
                            <p:childTnLst>
                              <p:par>
                                <p:cTn id="21" presetID="22" presetClass="entr" presetSubtype="2" fill="hold" grpId="0" nodeType="afterEffect">
                                  <p:stCondLst>
                                    <p:cond delay="10000"/>
                                  </p:stCondLst>
                                  <p:childTnLst>
                                    <p:set>
                                      <p:cBhvr>
                                        <p:cTn id="22" dur="1" fill="hold">
                                          <p:stCondLst>
                                            <p:cond delay="0"/>
                                          </p:stCondLst>
                                        </p:cTn>
                                        <p:tgtEl>
                                          <p:spTgt spid="705544"/>
                                        </p:tgtEl>
                                        <p:attrNameLst>
                                          <p:attrName>style.visibility</p:attrName>
                                        </p:attrNameLst>
                                      </p:cBhvr>
                                      <p:to>
                                        <p:strVal val="visible"/>
                                      </p:to>
                                    </p:set>
                                    <p:animEffect transition="in" filter="wipe(right)">
                                      <p:cBhvr>
                                        <p:cTn id="23" dur="500"/>
                                        <p:tgtEl>
                                          <p:spTgt spid="705544"/>
                                        </p:tgtEl>
                                      </p:cBhvr>
                                    </p:animEffect>
                                  </p:childTnLst>
                                </p:cTn>
                              </p:par>
                            </p:childTnLst>
                          </p:cTn>
                        </p:par>
                        <p:par>
                          <p:cTn id="24" fill="hold" nodeType="afterGroup">
                            <p:stCondLst>
                              <p:cond delay="55500"/>
                            </p:stCondLst>
                            <p:childTnLst>
                              <p:par>
                                <p:cTn id="25" presetID="3" presetClass="entr" presetSubtype="10" fill="hold" grpId="0" nodeType="afterEffect">
                                  <p:stCondLst>
                                    <p:cond delay="30000"/>
                                  </p:stCondLst>
                                  <p:childTnLst>
                                    <p:set>
                                      <p:cBhvr>
                                        <p:cTn id="26" dur="1" fill="hold">
                                          <p:stCondLst>
                                            <p:cond delay="0"/>
                                          </p:stCondLst>
                                        </p:cTn>
                                        <p:tgtEl>
                                          <p:spTgt spid="705547">
                                            <p:txEl>
                                              <p:pRg st="0" end="0"/>
                                            </p:txEl>
                                          </p:spTgt>
                                        </p:tgtEl>
                                        <p:attrNameLst>
                                          <p:attrName>style.visibility</p:attrName>
                                        </p:attrNameLst>
                                      </p:cBhvr>
                                      <p:to>
                                        <p:strVal val="visible"/>
                                      </p:to>
                                    </p:set>
                                    <p:animEffect transition="in" filter="blinds(horizontal)">
                                      <p:cBhvr>
                                        <p:cTn id="27" dur="500"/>
                                        <p:tgtEl>
                                          <p:spTgt spid="705547">
                                            <p:txEl>
                                              <p:pRg st="0" end="0"/>
                                            </p:txEl>
                                          </p:spTgt>
                                        </p:tgtEl>
                                      </p:cBhvr>
                                    </p:animEffect>
                                  </p:childTnLst>
                                </p:cTn>
                              </p:par>
                            </p:childTnLst>
                          </p:cTn>
                        </p:par>
                        <p:par>
                          <p:cTn id="28" fill="hold" nodeType="afterGroup">
                            <p:stCondLst>
                              <p:cond delay="86000"/>
                            </p:stCondLst>
                            <p:childTnLst>
                              <p:par>
                                <p:cTn id="29" presetID="3" presetClass="entr" presetSubtype="10" fill="hold" grpId="0" nodeType="afterEffect">
                                  <p:stCondLst>
                                    <p:cond delay="30000"/>
                                  </p:stCondLst>
                                  <p:childTnLst>
                                    <p:set>
                                      <p:cBhvr>
                                        <p:cTn id="30" dur="1" fill="hold">
                                          <p:stCondLst>
                                            <p:cond delay="0"/>
                                          </p:stCondLst>
                                        </p:cTn>
                                        <p:tgtEl>
                                          <p:spTgt spid="705547">
                                            <p:txEl>
                                              <p:pRg st="1" end="1"/>
                                            </p:txEl>
                                          </p:spTgt>
                                        </p:tgtEl>
                                        <p:attrNameLst>
                                          <p:attrName>style.visibility</p:attrName>
                                        </p:attrNameLst>
                                      </p:cBhvr>
                                      <p:to>
                                        <p:strVal val="visible"/>
                                      </p:to>
                                    </p:set>
                                    <p:animEffect transition="in" filter="blinds(horizontal)">
                                      <p:cBhvr>
                                        <p:cTn id="31" dur="500"/>
                                        <p:tgtEl>
                                          <p:spTgt spid="7055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8" grpId="0" build="p" autoUpdateAnimBg="0" advAuto="2000"/>
      <p:bldP spid="705539" grpId="0" autoUpdateAnimBg="0"/>
      <p:bldP spid="705541" grpId="0" autoUpdateAnimBg="0"/>
      <p:bldP spid="705544" grpId="0" animBg="1" autoUpdateAnimBg="0"/>
      <p:bldP spid="705545" grpId="0" animBg="1" autoUpdateAnimBg="0"/>
      <p:bldP spid="705547" grpId="0" build="p" autoUpdateAnimBg="0" advAuto="3000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9E3D47E8-D379-4794-BACB-8EE6BCFD9DB1}"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01452" name="Rectangle 12"/>
          <p:cNvSpPr>
            <a:spLocks noChangeArrowheads="1"/>
          </p:cNvSpPr>
          <p:nvPr/>
        </p:nvSpPr>
        <p:spPr bwMode="auto">
          <a:xfrm>
            <a:off x="609600" y="5943600"/>
            <a:ext cx="830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en-US" altLang="zh-CN" sz="2800">
                <a:solidFill>
                  <a:schemeClr val="folHlink"/>
                </a:solidFill>
                <a:latin typeface="Times New Roman" pitchFamily="18" charset="0"/>
              </a:rPr>
              <a:t>Point</a:t>
            </a:r>
            <a:r>
              <a:rPr kumimoji="1" lang="zh-CN" altLang="en-US" sz="2800">
                <a:solidFill>
                  <a:schemeClr val="folHlink"/>
                </a:solidFill>
                <a:latin typeface="Times New Roman" pitchFamily="18" charset="0"/>
              </a:rPr>
              <a:t>			</a:t>
            </a:r>
            <a:r>
              <a:rPr kumimoji="1" lang="en-US" altLang="zh-CN" sz="2800">
                <a:solidFill>
                  <a:schemeClr val="folHlink"/>
                </a:solidFill>
                <a:latin typeface="Times New Roman" pitchFamily="18" charset="0"/>
              </a:rPr>
              <a:t>Circle</a:t>
            </a:r>
            <a:r>
              <a:rPr kumimoji="1" lang="zh-CN" altLang="en-US" sz="2800">
                <a:solidFill>
                  <a:schemeClr val="folHlink"/>
                </a:solidFill>
                <a:latin typeface="Times New Roman" pitchFamily="18" charset="0"/>
              </a:rPr>
              <a:t>			           </a:t>
            </a:r>
            <a:r>
              <a:rPr kumimoji="1" lang="en-US" altLang="zh-CN" sz="2800">
                <a:solidFill>
                  <a:schemeClr val="folHlink"/>
                </a:solidFill>
                <a:latin typeface="Times New Roman" pitchFamily="18" charset="0"/>
              </a:rPr>
              <a:t>Cylinder</a:t>
            </a:r>
            <a:endParaRPr kumimoji="1" lang="zh-CN" altLang="en-US" sz="2800">
              <a:solidFill>
                <a:schemeClr val="folHlink"/>
              </a:solidFill>
              <a:latin typeface="Times New Roman" pitchFamily="18" charset="0"/>
            </a:endParaRPr>
          </a:p>
        </p:txBody>
      </p:sp>
      <p:sp>
        <p:nvSpPr>
          <p:cNvPr id="701444" name="Rectangle 4"/>
          <p:cNvSpPr>
            <a:spLocks noGrp="1" noChangeArrowheads="1"/>
          </p:cNvSpPr>
          <p:nvPr>
            <p:ph idx="4294967295"/>
          </p:nvPr>
        </p:nvSpPr>
        <p:spPr>
          <a:xfrm>
            <a:off x="533400" y="381000"/>
            <a:ext cx="8153400" cy="2133600"/>
          </a:xfrm>
          <a:ln>
            <a:solidFill>
              <a:srgbClr val="FF9900"/>
            </a:solidFill>
            <a:miter lim="800000"/>
            <a:headEnd/>
            <a:tailEnd/>
          </a:ln>
        </p:spPr>
        <p:txBody>
          <a:bodyPr/>
          <a:lstStyle/>
          <a:p>
            <a:pPr marL="0" indent="0" eaLnBrk="1" hangingPunct="1">
              <a:lnSpc>
                <a:spcPct val="110000"/>
              </a:lnSpc>
              <a:buClr>
                <a:schemeClr val="hlink"/>
              </a:buClr>
              <a:buFont typeface="Wingdings" pitchFamily="2" charset="2"/>
              <a:buNone/>
            </a:pPr>
            <a:r>
              <a:rPr lang="zh-CN" altLang="en-US" sz="2800" b="1" smtClean="0">
                <a:solidFill>
                  <a:schemeClr val="folHlink"/>
                </a:solidFill>
              </a:rPr>
              <a:t> 注意：</a:t>
            </a:r>
            <a:r>
              <a:rPr lang="zh-CN" altLang="en-US" sz="2800" smtClean="0"/>
              <a:t>      </a:t>
            </a:r>
          </a:p>
          <a:p>
            <a:pPr marL="0" indent="0" eaLnBrk="1" hangingPunct="1">
              <a:buClr>
                <a:schemeClr val="hlink"/>
              </a:buClr>
              <a:buFont typeface="Wingdings" pitchFamily="2" charset="2"/>
              <a:buNone/>
            </a:pPr>
            <a:r>
              <a:rPr lang="zh-CN" altLang="en-US" sz="2800" smtClean="0"/>
              <a:t>        当基类有多个构造函数时，编译器根据派生类构造函数为基类构造函数提供的参数表来确定调用基类的哪一个构造函数。</a:t>
            </a:r>
            <a:endParaRPr lang="zh-CN" altLang="en-US" sz="2800" smtClean="0">
              <a:latin typeface="宋体" pitchFamily="2" charset="-122"/>
            </a:endParaRPr>
          </a:p>
        </p:txBody>
      </p:sp>
      <p:sp>
        <p:nvSpPr>
          <p:cNvPr id="701445" name="Rectangle 5"/>
          <p:cNvSpPr>
            <a:spLocks noChangeArrowheads="1"/>
          </p:cNvSpPr>
          <p:nvPr/>
        </p:nvSpPr>
        <p:spPr bwMode="auto">
          <a:xfrm>
            <a:off x="533400" y="25908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例</a:t>
            </a:r>
            <a:r>
              <a:rPr kumimoji="1" lang="zh-CN" altLang="en-US" sz="2800">
                <a:latin typeface="Times New Roman" pitchFamily="18" charset="0"/>
              </a:rPr>
              <a:t> 首先定义类</a:t>
            </a:r>
            <a:r>
              <a:rPr kumimoji="1" lang="en-US" altLang="zh-CN" sz="2800">
                <a:latin typeface="Times New Roman" pitchFamily="18" charset="0"/>
              </a:rPr>
              <a:t>Point</a:t>
            </a:r>
            <a:r>
              <a:rPr kumimoji="1" lang="zh-CN" altLang="en-US" sz="2800">
                <a:latin typeface="Times New Roman" pitchFamily="18" charset="0"/>
              </a:rPr>
              <a:t>，然后定义类</a:t>
            </a:r>
            <a:r>
              <a:rPr kumimoji="1" lang="en-US" altLang="zh-CN" sz="2800">
                <a:latin typeface="Times New Roman" pitchFamily="18" charset="0"/>
              </a:rPr>
              <a:t>Point</a:t>
            </a:r>
            <a:r>
              <a:rPr kumimoji="1" lang="zh-CN" altLang="en-US" sz="2800">
                <a:latin typeface="Times New Roman" pitchFamily="18" charset="0"/>
              </a:rPr>
              <a:t>的派生类</a:t>
            </a:r>
            <a:r>
              <a:rPr kumimoji="1" lang="en-US" altLang="zh-CN" sz="2800">
                <a:latin typeface="Times New Roman" pitchFamily="18" charset="0"/>
              </a:rPr>
              <a:t>Circle</a:t>
            </a:r>
            <a:r>
              <a:rPr kumimoji="1" lang="zh-CN" altLang="en-US" sz="2800">
                <a:latin typeface="Times New Roman" pitchFamily="18" charset="0"/>
              </a:rPr>
              <a:t>，再定义类</a:t>
            </a:r>
            <a:r>
              <a:rPr kumimoji="1" lang="en-US" altLang="zh-CN" sz="2800">
                <a:latin typeface="Times New Roman" pitchFamily="18" charset="0"/>
              </a:rPr>
              <a:t>Circle</a:t>
            </a:r>
            <a:r>
              <a:rPr kumimoji="1" lang="zh-CN" altLang="en-US" sz="2800">
                <a:latin typeface="Times New Roman" pitchFamily="18" charset="0"/>
              </a:rPr>
              <a:t>的派生类</a:t>
            </a:r>
            <a:r>
              <a:rPr kumimoji="1" lang="en-US" altLang="zh-CN" sz="2800">
                <a:latin typeface="Times New Roman" pitchFamily="18" charset="0"/>
              </a:rPr>
              <a:t>Cylinder</a:t>
            </a:r>
            <a:r>
              <a:rPr kumimoji="1" lang="zh-CN" altLang="en-US" sz="2800">
                <a:latin typeface="Times New Roman" pitchFamily="18" charset="0"/>
              </a:rPr>
              <a:t>。 </a:t>
            </a:r>
          </a:p>
        </p:txBody>
      </p:sp>
      <p:sp>
        <p:nvSpPr>
          <p:cNvPr id="701448" name="AutoShape 8"/>
          <p:cNvSpPr>
            <a:spLocks noChangeArrowheads="1"/>
          </p:cNvSpPr>
          <p:nvPr/>
        </p:nvSpPr>
        <p:spPr bwMode="auto">
          <a:xfrm>
            <a:off x="5534025" y="4648200"/>
            <a:ext cx="914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1449" name="AutoShape 9"/>
          <p:cNvSpPr>
            <a:spLocks noChangeArrowheads="1"/>
          </p:cNvSpPr>
          <p:nvPr/>
        </p:nvSpPr>
        <p:spPr bwMode="auto">
          <a:xfrm>
            <a:off x="1647825" y="4648200"/>
            <a:ext cx="914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1483" name="Group 43"/>
          <p:cNvGrpSpPr>
            <a:grpSpLocks/>
          </p:cNvGrpSpPr>
          <p:nvPr/>
        </p:nvGrpSpPr>
        <p:grpSpPr bwMode="auto">
          <a:xfrm>
            <a:off x="609600" y="4724400"/>
            <a:ext cx="844550" cy="762000"/>
            <a:chOff x="384" y="2976"/>
            <a:chExt cx="532" cy="480"/>
          </a:xfrm>
        </p:grpSpPr>
        <p:sp>
          <p:nvSpPr>
            <p:cNvPr id="38942" name="Oval 10"/>
            <p:cNvSpPr>
              <a:spLocks noChangeArrowheads="1"/>
            </p:cNvSpPr>
            <p:nvPr/>
          </p:nvSpPr>
          <p:spPr bwMode="auto">
            <a:xfrm>
              <a:off x="558" y="2976"/>
              <a:ext cx="144" cy="144"/>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38943" name="Rectangle 23"/>
            <p:cNvSpPr>
              <a:spLocks noChangeArrowheads="1"/>
            </p:cNvSpPr>
            <p:nvPr/>
          </p:nvSpPr>
          <p:spPr bwMode="auto">
            <a:xfrm>
              <a:off x="384" y="3168"/>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zh-CN" altLang="en-US" sz="2400">
                  <a:latin typeface="Times New Roman" pitchFamily="18" charset="0"/>
                </a:rPr>
                <a:t>(</a:t>
              </a:r>
              <a:r>
                <a:rPr kumimoji="1" lang="en-US" altLang="zh-CN" sz="2400">
                  <a:latin typeface="Times New Roman" pitchFamily="18" charset="0"/>
                </a:rPr>
                <a:t>x, y)</a:t>
              </a:r>
              <a:endParaRPr kumimoji="1" lang="zh-CN" altLang="en-US" sz="2400">
                <a:latin typeface="Times New Roman" pitchFamily="18" charset="0"/>
              </a:endParaRPr>
            </a:p>
          </p:txBody>
        </p:sp>
      </p:grpSp>
      <p:grpSp>
        <p:nvGrpSpPr>
          <p:cNvPr id="701481" name="Group 41"/>
          <p:cNvGrpSpPr>
            <a:grpSpLocks/>
          </p:cNvGrpSpPr>
          <p:nvPr/>
        </p:nvGrpSpPr>
        <p:grpSpPr bwMode="auto">
          <a:xfrm>
            <a:off x="3200400" y="3886200"/>
            <a:ext cx="1752600" cy="1752600"/>
            <a:chOff x="1998" y="2448"/>
            <a:chExt cx="1104" cy="1104"/>
          </a:xfrm>
        </p:grpSpPr>
        <p:sp>
          <p:nvSpPr>
            <p:cNvPr id="38937" name="Oval 11"/>
            <p:cNvSpPr>
              <a:spLocks noChangeArrowheads="1"/>
            </p:cNvSpPr>
            <p:nvPr/>
          </p:nvSpPr>
          <p:spPr bwMode="auto">
            <a:xfrm>
              <a:off x="1998" y="2448"/>
              <a:ext cx="1104" cy="1104"/>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38938" name="Oval 19"/>
            <p:cNvSpPr>
              <a:spLocks noChangeArrowheads="1"/>
            </p:cNvSpPr>
            <p:nvPr/>
          </p:nvSpPr>
          <p:spPr bwMode="auto">
            <a:xfrm>
              <a:off x="2526" y="2976"/>
              <a:ext cx="68" cy="6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38939" name="Rectangle 27"/>
            <p:cNvSpPr>
              <a:spLocks noChangeArrowheads="1"/>
            </p:cNvSpPr>
            <p:nvPr/>
          </p:nvSpPr>
          <p:spPr bwMode="auto">
            <a:xfrm>
              <a:off x="2334" y="3041"/>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zh-CN" altLang="en-US" sz="2400">
                  <a:latin typeface="Times New Roman" pitchFamily="18" charset="0"/>
                </a:rPr>
                <a:t>(</a:t>
              </a:r>
              <a:r>
                <a:rPr kumimoji="1" lang="en-US" altLang="zh-CN" sz="2400">
                  <a:latin typeface="Times New Roman" pitchFamily="18" charset="0"/>
                </a:rPr>
                <a:t>x, y)</a:t>
              </a:r>
              <a:endParaRPr kumimoji="1" lang="zh-CN" altLang="en-US" sz="2400">
                <a:latin typeface="Times New Roman" pitchFamily="18" charset="0"/>
              </a:endParaRPr>
            </a:p>
          </p:txBody>
        </p:sp>
        <p:sp>
          <p:nvSpPr>
            <p:cNvPr id="38940" name="Rectangle 28"/>
            <p:cNvSpPr>
              <a:spLocks noChangeArrowheads="1"/>
            </p:cNvSpPr>
            <p:nvPr/>
          </p:nvSpPr>
          <p:spPr bwMode="auto">
            <a:xfrm>
              <a:off x="2718" y="270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en-US" altLang="zh-CN" sz="2400">
                  <a:latin typeface="Times New Roman" pitchFamily="18" charset="0"/>
                </a:rPr>
                <a:t>r</a:t>
              </a:r>
            </a:p>
          </p:txBody>
        </p:sp>
        <p:sp>
          <p:nvSpPr>
            <p:cNvPr id="38941" name="Line 31"/>
            <p:cNvSpPr>
              <a:spLocks noChangeShapeType="1"/>
            </p:cNvSpPr>
            <p:nvPr/>
          </p:nvSpPr>
          <p:spPr bwMode="auto">
            <a:xfrm>
              <a:off x="2526" y="3024"/>
              <a:ext cx="5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01484" name="Group 44"/>
          <p:cNvGrpSpPr>
            <a:grpSpLocks/>
          </p:cNvGrpSpPr>
          <p:nvPr/>
        </p:nvGrpSpPr>
        <p:grpSpPr bwMode="auto">
          <a:xfrm>
            <a:off x="7134225" y="3810000"/>
            <a:ext cx="1600200" cy="2160588"/>
            <a:chOff x="4494" y="2400"/>
            <a:chExt cx="1008" cy="1361"/>
          </a:xfrm>
        </p:grpSpPr>
        <p:sp>
          <p:nvSpPr>
            <p:cNvPr id="38923" name="Oval 13"/>
            <p:cNvSpPr>
              <a:spLocks noChangeArrowheads="1"/>
            </p:cNvSpPr>
            <p:nvPr/>
          </p:nvSpPr>
          <p:spPr bwMode="auto">
            <a:xfrm>
              <a:off x="4494" y="2400"/>
              <a:ext cx="768" cy="240"/>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38924" name="Line 14"/>
            <p:cNvSpPr>
              <a:spLocks noChangeShapeType="1"/>
            </p:cNvSpPr>
            <p:nvPr/>
          </p:nvSpPr>
          <p:spPr bwMode="auto">
            <a:xfrm>
              <a:off x="4494" y="2544"/>
              <a:ext cx="0" cy="86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5" name="Line 15"/>
            <p:cNvSpPr>
              <a:spLocks noChangeShapeType="1"/>
            </p:cNvSpPr>
            <p:nvPr/>
          </p:nvSpPr>
          <p:spPr bwMode="auto">
            <a:xfrm>
              <a:off x="5262" y="2544"/>
              <a:ext cx="0" cy="86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6" name="Oval 18"/>
            <p:cNvSpPr>
              <a:spLocks noChangeArrowheads="1"/>
            </p:cNvSpPr>
            <p:nvPr/>
          </p:nvSpPr>
          <p:spPr bwMode="auto">
            <a:xfrm>
              <a:off x="4494" y="3264"/>
              <a:ext cx="768" cy="240"/>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38927" name="Oval 20"/>
            <p:cNvSpPr>
              <a:spLocks noChangeArrowheads="1"/>
            </p:cNvSpPr>
            <p:nvPr/>
          </p:nvSpPr>
          <p:spPr bwMode="auto">
            <a:xfrm>
              <a:off x="4881" y="3360"/>
              <a:ext cx="45" cy="45"/>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38928" name="Rectangle 30"/>
            <p:cNvSpPr>
              <a:spLocks noChangeArrowheads="1"/>
            </p:cNvSpPr>
            <p:nvPr/>
          </p:nvSpPr>
          <p:spPr bwMode="auto">
            <a:xfrm>
              <a:off x="4686" y="3473"/>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zh-CN" altLang="en-US" sz="2400">
                  <a:latin typeface="Times New Roman" pitchFamily="18" charset="0"/>
                </a:rPr>
                <a:t>(</a:t>
              </a:r>
              <a:r>
                <a:rPr kumimoji="1" lang="en-US" altLang="zh-CN" sz="2400">
                  <a:latin typeface="Times New Roman" pitchFamily="18" charset="0"/>
                </a:rPr>
                <a:t>x, y)</a:t>
              </a:r>
              <a:endParaRPr kumimoji="1" lang="zh-CN" altLang="en-US" sz="2400">
                <a:latin typeface="Times New Roman" pitchFamily="18" charset="0"/>
              </a:endParaRPr>
            </a:p>
          </p:txBody>
        </p:sp>
        <p:sp>
          <p:nvSpPr>
            <p:cNvPr id="38929" name="Rectangle 32"/>
            <p:cNvSpPr>
              <a:spLocks noChangeArrowheads="1"/>
            </p:cNvSpPr>
            <p:nvPr/>
          </p:nvSpPr>
          <p:spPr bwMode="auto">
            <a:xfrm>
              <a:off x="5290" y="28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en-US" altLang="zh-CN" sz="2400">
                  <a:latin typeface="Times New Roman" pitchFamily="18" charset="0"/>
                </a:rPr>
                <a:t>h</a:t>
              </a:r>
            </a:p>
          </p:txBody>
        </p:sp>
        <p:sp>
          <p:nvSpPr>
            <p:cNvPr id="38930" name="Line 34"/>
            <p:cNvSpPr>
              <a:spLocks noChangeShapeType="1"/>
            </p:cNvSpPr>
            <p:nvPr/>
          </p:nvSpPr>
          <p:spPr bwMode="auto">
            <a:xfrm>
              <a:off x="4926" y="3360"/>
              <a:ext cx="33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1" name="Rectangle 35"/>
            <p:cNvSpPr>
              <a:spLocks noChangeArrowheads="1"/>
            </p:cNvSpPr>
            <p:nvPr/>
          </p:nvSpPr>
          <p:spPr bwMode="auto">
            <a:xfrm>
              <a:off x="4542" y="3024"/>
              <a:ext cx="48" cy="327"/>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endParaRPr kumimoji="1" lang="zh-CN" altLang="en-US" sz="2800">
                <a:latin typeface="Times New Roman" pitchFamily="18" charset="0"/>
              </a:endParaRPr>
            </a:p>
          </p:txBody>
        </p:sp>
        <p:sp>
          <p:nvSpPr>
            <p:cNvPr id="38932" name="Rectangle 36"/>
            <p:cNvSpPr>
              <a:spLocks noChangeArrowheads="1"/>
            </p:cNvSpPr>
            <p:nvPr/>
          </p:nvSpPr>
          <p:spPr bwMode="auto">
            <a:xfrm>
              <a:off x="4686" y="2976"/>
              <a:ext cx="48" cy="327"/>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endParaRPr kumimoji="1" lang="zh-CN" altLang="en-US" sz="2800">
                <a:latin typeface="Times New Roman" pitchFamily="18" charset="0"/>
              </a:endParaRPr>
            </a:p>
          </p:txBody>
        </p:sp>
        <p:sp>
          <p:nvSpPr>
            <p:cNvPr id="38933" name="Rectangle 37"/>
            <p:cNvSpPr>
              <a:spLocks noChangeArrowheads="1"/>
            </p:cNvSpPr>
            <p:nvPr/>
          </p:nvSpPr>
          <p:spPr bwMode="auto">
            <a:xfrm>
              <a:off x="4830" y="2976"/>
              <a:ext cx="48" cy="327"/>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endParaRPr kumimoji="1" lang="zh-CN" altLang="en-US" sz="2800">
                <a:latin typeface="Times New Roman" pitchFamily="18" charset="0"/>
              </a:endParaRPr>
            </a:p>
          </p:txBody>
        </p:sp>
        <p:sp>
          <p:nvSpPr>
            <p:cNvPr id="38934" name="Rectangle 38"/>
            <p:cNvSpPr>
              <a:spLocks noChangeArrowheads="1"/>
            </p:cNvSpPr>
            <p:nvPr/>
          </p:nvSpPr>
          <p:spPr bwMode="auto">
            <a:xfrm>
              <a:off x="5070" y="2976"/>
              <a:ext cx="48" cy="327"/>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endParaRPr kumimoji="1" lang="zh-CN" altLang="en-US" sz="2800">
                <a:latin typeface="Times New Roman" pitchFamily="18" charset="0"/>
              </a:endParaRPr>
            </a:p>
          </p:txBody>
        </p:sp>
        <p:sp>
          <p:nvSpPr>
            <p:cNvPr id="38935" name="Rectangle 39"/>
            <p:cNvSpPr>
              <a:spLocks noChangeArrowheads="1"/>
            </p:cNvSpPr>
            <p:nvPr/>
          </p:nvSpPr>
          <p:spPr bwMode="auto">
            <a:xfrm>
              <a:off x="4974" y="2976"/>
              <a:ext cx="48" cy="327"/>
            </a:xfrm>
            <a:prstGeom prst="rect">
              <a:avLst/>
            </a:prstGeom>
            <a:solidFill>
              <a:srgbClr val="29292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endParaRPr kumimoji="1" lang="zh-CN" altLang="en-US" sz="2800">
                <a:latin typeface="Times New Roman" pitchFamily="18" charset="0"/>
              </a:endParaRPr>
            </a:p>
          </p:txBody>
        </p:sp>
        <p:sp>
          <p:nvSpPr>
            <p:cNvPr id="38936" name="Rectangle 33"/>
            <p:cNvSpPr>
              <a:spLocks noChangeArrowheads="1"/>
            </p:cNvSpPr>
            <p:nvPr/>
          </p:nvSpPr>
          <p:spPr bwMode="auto">
            <a:xfrm>
              <a:off x="4974" y="3024"/>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en-US" altLang="zh-CN" sz="2400">
                  <a:latin typeface="Times New Roman" pitchFamily="18" charset="0"/>
                </a:rPr>
                <a:t>r</a:t>
              </a:r>
            </a:p>
          </p:txBody>
        </p:sp>
      </p:grpSp>
    </p:spTree>
  </p:cSld>
  <p:clrMapOvr>
    <a:masterClrMapping/>
  </p:clrMapOvr>
  <p:transition>
    <p:sndAc>
      <p:stSnd>
        <p:snd r:embed="rId3" name="TYPE.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01444">
                                            <p:txEl>
                                              <p:charRg st="4294967295" end="4294967295"/>
                                            </p:txEl>
                                          </p:spTgt>
                                        </p:tgtEl>
                                        <p:attrNameLst>
                                          <p:attrName>style.visibility</p:attrName>
                                        </p:attrNameLst>
                                      </p:cBhvr>
                                      <p:to>
                                        <p:strVal val="visible"/>
                                      </p:to>
                                    </p:set>
                                    <p:animEffect transition="in" filter="dissolve">
                                      <p:cBhvr>
                                        <p:cTn id="7" dur="500"/>
                                        <p:tgtEl>
                                          <p:spTgt spid="701444">
                                            <p:txEl>
                                              <p:charRg st="4294967295" end="4294967295"/>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30000"/>
                                  </p:stCondLst>
                                  <p:childTnLst>
                                    <p:set>
                                      <p:cBhvr>
                                        <p:cTn id="10" dur="1" fill="hold">
                                          <p:stCondLst>
                                            <p:cond delay="0"/>
                                          </p:stCondLst>
                                        </p:cTn>
                                        <p:tgtEl>
                                          <p:spTgt spid="701445"/>
                                        </p:tgtEl>
                                        <p:attrNameLst>
                                          <p:attrName>style.visibility</p:attrName>
                                        </p:attrNameLst>
                                      </p:cBhvr>
                                      <p:to>
                                        <p:strVal val="visible"/>
                                      </p:to>
                                    </p:set>
                                    <p:animEffect transition="in" filter="dissolve">
                                      <p:cBhvr>
                                        <p:cTn id="11" dur="500"/>
                                        <p:tgtEl>
                                          <p:spTgt spid="701445"/>
                                        </p:tgtEl>
                                      </p:cBhvr>
                                    </p:animEffect>
                                  </p:childTnLst>
                                </p:cTn>
                              </p:par>
                            </p:childTnLst>
                          </p:cTn>
                        </p:par>
                        <p:par>
                          <p:cTn id="12" fill="hold" nodeType="afterGroup">
                            <p:stCondLst>
                              <p:cond delay="31000"/>
                            </p:stCondLst>
                            <p:childTnLst>
                              <p:par>
                                <p:cTn id="13" presetID="9" presetClass="entr" presetSubtype="0" fill="hold" nodeType="afterEffect">
                                  <p:stCondLst>
                                    <p:cond delay="10000"/>
                                  </p:stCondLst>
                                  <p:childTnLst>
                                    <p:set>
                                      <p:cBhvr>
                                        <p:cTn id="14" dur="1" fill="hold">
                                          <p:stCondLst>
                                            <p:cond delay="0"/>
                                          </p:stCondLst>
                                        </p:cTn>
                                        <p:tgtEl>
                                          <p:spTgt spid="701483"/>
                                        </p:tgtEl>
                                        <p:attrNameLst>
                                          <p:attrName>style.visibility</p:attrName>
                                        </p:attrNameLst>
                                      </p:cBhvr>
                                      <p:to>
                                        <p:strVal val="visible"/>
                                      </p:to>
                                    </p:set>
                                    <p:animEffect transition="in" filter="dissolve">
                                      <p:cBhvr>
                                        <p:cTn id="15" dur="500"/>
                                        <p:tgtEl>
                                          <p:spTgt spid="701483"/>
                                        </p:tgtEl>
                                      </p:cBhvr>
                                    </p:animEffect>
                                  </p:childTnLst>
                                </p:cTn>
                              </p:par>
                            </p:childTnLst>
                          </p:cTn>
                        </p:par>
                        <p:par>
                          <p:cTn id="16" fill="hold" nodeType="afterGroup">
                            <p:stCondLst>
                              <p:cond delay="41500"/>
                            </p:stCondLst>
                            <p:childTnLst>
                              <p:par>
                                <p:cTn id="17" presetID="22" presetClass="entr" presetSubtype="8" fill="hold" grpId="0" nodeType="afterEffect">
                                  <p:stCondLst>
                                    <p:cond delay="10000"/>
                                  </p:stCondLst>
                                  <p:childTnLst>
                                    <p:set>
                                      <p:cBhvr>
                                        <p:cTn id="18" dur="1" fill="hold">
                                          <p:stCondLst>
                                            <p:cond delay="0"/>
                                          </p:stCondLst>
                                        </p:cTn>
                                        <p:tgtEl>
                                          <p:spTgt spid="701449"/>
                                        </p:tgtEl>
                                        <p:attrNameLst>
                                          <p:attrName>style.visibility</p:attrName>
                                        </p:attrNameLst>
                                      </p:cBhvr>
                                      <p:to>
                                        <p:strVal val="visible"/>
                                      </p:to>
                                    </p:set>
                                    <p:animEffect transition="in" filter="wipe(left)">
                                      <p:cBhvr>
                                        <p:cTn id="19" dur="500"/>
                                        <p:tgtEl>
                                          <p:spTgt spid="701449"/>
                                        </p:tgtEl>
                                      </p:cBhvr>
                                    </p:animEffect>
                                  </p:childTnLst>
                                </p:cTn>
                              </p:par>
                            </p:childTnLst>
                          </p:cTn>
                        </p:par>
                        <p:par>
                          <p:cTn id="20" fill="hold" nodeType="afterGroup">
                            <p:stCondLst>
                              <p:cond delay="52000"/>
                            </p:stCondLst>
                            <p:childTnLst>
                              <p:par>
                                <p:cTn id="21" presetID="9" presetClass="entr" presetSubtype="0" fill="hold" nodeType="afterEffect">
                                  <p:stCondLst>
                                    <p:cond delay="1000"/>
                                  </p:stCondLst>
                                  <p:childTnLst>
                                    <p:set>
                                      <p:cBhvr>
                                        <p:cTn id="22" dur="1" fill="hold">
                                          <p:stCondLst>
                                            <p:cond delay="0"/>
                                          </p:stCondLst>
                                        </p:cTn>
                                        <p:tgtEl>
                                          <p:spTgt spid="701481"/>
                                        </p:tgtEl>
                                        <p:attrNameLst>
                                          <p:attrName>style.visibility</p:attrName>
                                        </p:attrNameLst>
                                      </p:cBhvr>
                                      <p:to>
                                        <p:strVal val="visible"/>
                                      </p:to>
                                    </p:set>
                                    <p:animEffect transition="in" filter="dissolve">
                                      <p:cBhvr>
                                        <p:cTn id="23" dur="500"/>
                                        <p:tgtEl>
                                          <p:spTgt spid="701481"/>
                                        </p:tgtEl>
                                      </p:cBhvr>
                                    </p:animEffect>
                                  </p:childTnLst>
                                </p:cTn>
                              </p:par>
                            </p:childTnLst>
                          </p:cTn>
                        </p:par>
                        <p:par>
                          <p:cTn id="24" fill="hold" nodeType="afterGroup">
                            <p:stCondLst>
                              <p:cond delay="53500"/>
                            </p:stCondLst>
                            <p:childTnLst>
                              <p:par>
                                <p:cTn id="25" presetID="22" presetClass="entr" presetSubtype="8" fill="hold" grpId="0" nodeType="afterEffect">
                                  <p:stCondLst>
                                    <p:cond delay="10000"/>
                                  </p:stCondLst>
                                  <p:childTnLst>
                                    <p:set>
                                      <p:cBhvr>
                                        <p:cTn id="26" dur="1" fill="hold">
                                          <p:stCondLst>
                                            <p:cond delay="0"/>
                                          </p:stCondLst>
                                        </p:cTn>
                                        <p:tgtEl>
                                          <p:spTgt spid="701448"/>
                                        </p:tgtEl>
                                        <p:attrNameLst>
                                          <p:attrName>style.visibility</p:attrName>
                                        </p:attrNameLst>
                                      </p:cBhvr>
                                      <p:to>
                                        <p:strVal val="visible"/>
                                      </p:to>
                                    </p:set>
                                    <p:animEffect transition="in" filter="wipe(left)">
                                      <p:cBhvr>
                                        <p:cTn id="27" dur="500"/>
                                        <p:tgtEl>
                                          <p:spTgt spid="701448"/>
                                        </p:tgtEl>
                                      </p:cBhvr>
                                    </p:animEffect>
                                  </p:childTnLst>
                                </p:cTn>
                              </p:par>
                            </p:childTnLst>
                          </p:cTn>
                        </p:par>
                        <p:par>
                          <p:cTn id="28" fill="hold" nodeType="afterGroup">
                            <p:stCondLst>
                              <p:cond delay="64000"/>
                            </p:stCondLst>
                            <p:childTnLst>
                              <p:par>
                                <p:cTn id="29" presetID="9" presetClass="entr" presetSubtype="0" fill="hold" nodeType="afterEffect">
                                  <p:stCondLst>
                                    <p:cond delay="1000"/>
                                  </p:stCondLst>
                                  <p:childTnLst>
                                    <p:set>
                                      <p:cBhvr>
                                        <p:cTn id="30" dur="1" fill="hold">
                                          <p:stCondLst>
                                            <p:cond delay="0"/>
                                          </p:stCondLst>
                                        </p:cTn>
                                        <p:tgtEl>
                                          <p:spTgt spid="701484"/>
                                        </p:tgtEl>
                                        <p:attrNameLst>
                                          <p:attrName>style.visibility</p:attrName>
                                        </p:attrNameLst>
                                      </p:cBhvr>
                                      <p:to>
                                        <p:strVal val="visible"/>
                                      </p:to>
                                    </p:set>
                                    <p:animEffect transition="in" filter="dissolve">
                                      <p:cBhvr>
                                        <p:cTn id="31" dur="500"/>
                                        <p:tgtEl>
                                          <p:spTgt spid="701484"/>
                                        </p:tgtEl>
                                      </p:cBhvr>
                                    </p:animEffect>
                                  </p:childTnLst>
                                </p:cTn>
                              </p:par>
                            </p:childTnLst>
                          </p:cTn>
                        </p:par>
                        <p:par>
                          <p:cTn id="32" fill="hold" nodeType="afterGroup">
                            <p:stCondLst>
                              <p:cond delay="65500"/>
                            </p:stCondLst>
                            <p:childTnLst>
                              <p:par>
                                <p:cTn id="33" presetID="9" presetClass="entr" presetSubtype="0" fill="hold" grpId="0" nodeType="afterEffect">
                                  <p:stCondLst>
                                    <p:cond delay="2000"/>
                                  </p:stCondLst>
                                  <p:childTnLst>
                                    <p:set>
                                      <p:cBhvr>
                                        <p:cTn id="34" dur="1" fill="hold">
                                          <p:stCondLst>
                                            <p:cond delay="0"/>
                                          </p:stCondLst>
                                        </p:cTn>
                                        <p:tgtEl>
                                          <p:spTgt spid="701452"/>
                                        </p:tgtEl>
                                        <p:attrNameLst>
                                          <p:attrName>style.visibility</p:attrName>
                                        </p:attrNameLst>
                                      </p:cBhvr>
                                      <p:to>
                                        <p:strVal val="visible"/>
                                      </p:to>
                                    </p:set>
                                    <p:animEffect transition="in" filter="dissolve">
                                      <p:cBhvr>
                                        <p:cTn id="35" dur="500"/>
                                        <p:tgtEl>
                                          <p:spTgt spid="70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52" grpId="0" autoUpdateAnimBg="0"/>
      <p:bldP spid="701444" grpId="0" autoUpdateAnimBg="0"/>
      <p:bldP spid="701445" grpId="0" autoUpdateAnimBg="0"/>
      <p:bldP spid="701448" grpId="0" animBg="1"/>
      <p:bldP spid="70144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9801044A-5403-42C1-80C6-F75F62672FD9}"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09635" name="Rectangle 3"/>
          <p:cNvSpPr>
            <a:spLocks noChangeArrowheads="1"/>
          </p:cNvSpPr>
          <p:nvPr/>
        </p:nvSpPr>
        <p:spPr bwMode="auto">
          <a:xfrm>
            <a:off x="533400" y="304800"/>
            <a:ext cx="83820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zh-CN" altLang="en-US" sz="2400">
                <a:latin typeface="Times New Roman" pitchFamily="18" charset="0"/>
              </a:rPr>
              <a:t>#</a:t>
            </a:r>
            <a:r>
              <a:rPr kumimoji="1" lang="en-US" altLang="zh-CN" sz="2400">
                <a:latin typeface="Times New Roman" pitchFamily="18" charset="0"/>
              </a:rPr>
              <a:t>include  &lt;iostream.h&gt;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class   Point			// </a:t>
            </a:r>
            <a:r>
              <a:rPr kumimoji="1" lang="zh-CN" altLang="en-US" sz="2400">
                <a:latin typeface="Times New Roman" pitchFamily="18" charset="0"/>
              </a:rPr>
              <a:t>定义基类</a:t>
            </a:r>
            <a:r>
              <a:rPr kumimoji="1" lang="en-US" altLang="zh-CN" sz="2400">
                <a:latin typeface="Times New Roman" pitchFamily="18" charset="0"/>
              </a:rPr>
              <a:t>Point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protected:</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int   x, y;</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public:</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r>
              <a:rPr kumimoji="1" lang="en-US" altLang="zh-CN" sz="2400">
                <a:solidFill>
                  <a:schemeClr val="folHlink"/>
                </a:solidFill>
                <a:latin typeface="Times New Roman" pitchFamily="18" charset="0"/>
              </a:rPr>
              <a:t>Point(int  a=0, int  b=0) </a:t>
            </a:r>
            <a:r>
              <a:rPr kumimoji="1" lang="en-US" altLang="zh-CN" sz="2400">
                <a:latin typeface="Times New Roman" pitchFamily="18" charset="0"/>
              </a:rPr>
              <a:t> </a:t>
            </a:r>
            <a:r>
              <a:rPr kumimoji="1" lang="zh-CN" altLang="en-US" sz="2400">
                <a:latin typeface="Times New Roman" pitchFamily="18" charset="0"/>
              </a:rPr>
              <a:t>{ </a:t>
            </a: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 </a:t>
            </a:r>
            <a:r>
              <a:rPr kumimoji="1" lang="zh-CN" altLang="en-US" sz="2400">
                <a:latin typeface="Times New Roman" pitchFamily="18" charset="0"/>
              </a:rPr>
              <a:t>含有缺省参数值的构造函数也是默认的构造函数</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x=a; y=b;</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cout&lt;&lt;"Point constructor:"&lt;&lt;'['&lt;&lt;x&lt;&lt;','&lt;&lt;y&lt;&lt;']'&lt;&lt;endl;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~Point()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cout&lt;&lt;"Point destructor:"&lt;&lt;'['&lt;&lt;x&lt;&lt;','&lt;&lt;y&lt;&lt;']'&lt;&lt;endl;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a:t>
            </a:r>
            <a:endParaRPr kumimoji="1" lang="zh-CN" altLang="en-US" sz="2400">
              <a:latin typeface="Times New Roman" pitchFamily="18" charset="0"/>
            </a:endParaRPr>
          </a:p>
        </p:txBody>
      </p:sp>
      <p:sp>
        <p:nvSpPr>
          <p:cNvPr id="709638" name="AutoShape 6"/>
          <p:cNvSpPr>
            <a:spLocks noChangeArrowheads="1"/>
          </p:cNvSpPr>
          <p:nvPr/>
        </p:nvSpPr>
        <p:spPr bwMode="auto">
          <a:xfrm>
            <a:off x="7620000" y="6172200"/>
            <a:ext cx="914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09635"/>
                                        </p:tgtEl>
                                        <p:attrNameLst>
                                          <p:attrName>style.visibility</p:attrName>
                                        </p:attrNameLst>
                                      </p:cBhvr>
                                      <p:to>
                                        <p:strVal val="visible"/>
                                      </p:to>
                                    </p:set>
                                    <p:animEffect transition="in" filter="dissolve">
                                      <p:cBhvr>
                                        <p:cTn id="7" dur="500"/>
                                        <p:tgtEl>
                                          <p:spTgt spid="709635"/>
                                        </p:tgtEl>
                                      </p:cBhvr>
                                    </p:animEffect>
                                  </p:childTnLst>
                                </p:cTn>
                              </p:par>
                            </p:childTnLst>
                          </p:cTn>
                        </p:par>
                        <p:par>
                          <p:cTn id="8" fill="hold" nodeType="afterGroup">
                            <p:stCondLst>
                              <p:cond delay="1500"/>
                            </p:stCondLst>
                            <p:childTnLst>
                              <p:par>
                                <p:cTn id="9" presetID="22" presetClass="entr" presetSubtype="8" fill="hold" grpId="0" nodeType="afterEffect">
                                  <p:stCondLst>
                                    <p:cond delay="30000"/>
                                  </p:stCondLst>
                                  <p:childTnLst>
                                    <p:set>
                                      <p:cBhvr>
                                        <p:cTn id="10" dur="1" fill="hold">
                                          <p:stCondLst>
                                            <p:cond delay="0"/>
                                          </p:stCondLst>
                                        </p:cTn>
                                        <p:tgtEl>
                                          <p:spTgt spid="709638"/>
                                        </p:tgtEl>
                                        <p:attrNameLst>
                                          <p:attrName>style.visibility</p:attrName>
                                        </p:attrNameLst>
                                      </p:cBhvr>
                                      <p:to>
                                        <p:strVal val="visible"/>
                                      </p:to>
                                    </p:set>
                                    <p:animEffect transition="in" filter="wipe(left)">
                                      <p:cBhvr>
                                        <p:cTn id="11" dur="500"/>
                                        <p:tgtEl>
                                          <p:spTgt spid="70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autoUpdateAnimBg="0"/>
      <p:bldP spid="70963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C218BF1D-9256-44C4-B30B-57F926ADFC6F}"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11682" name="Rectangle 1026"/>
          <p:cNvSpPr>
            <a:spLocks noChangeArrowheads="1"/>
          </p:cNvSpPr>
          <p:nvPr/>
        </p:nvSpPr>
        <p:spPr bwMode="auto">
          <a:xfrm>
            <a:off x="304800" y="228600"/>
            <a:ext cx="8610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class   Circle  : </a:t>
            </a:r>
            <a:r>
              <a:rPr kumimoji="1" lang="en-US" altLang="zh-CN" sz="2400">
                <a:solidFill>
                  <a:schemeClr val="folHlink"/>
                </a:solidFill>
                <a:latin typeface="Times New Roman" pitchFamily="18" charset="0"/>
              </a:rPr>
              <a:t> public   Point	</a:t>
            </a:r>
            <a:r>
              <a:rPr kumimoji="1" lang="en-US" altLang="zh-CN" sz="2400">
                <a:latin typeface="Times New Roman" pitchFamily="18" charset="0"/>
              </a:rPr>
              <a:t>	// </a:t>
            </a:r>
            <a:r>
              <a:rPr kumimoji="1" lang="zh-CN" altLang="en-US" sz="2400">
                <a:latin typeface="Times New Roman" pitchFamily="18" charset="0"/>
              </a:rPr>
              <a:t>定义类</a:t>
            </a:r>
            <a:r>
              <a:rPr kumimoji="1" lang="en-US" altLang="zh-CN" sz="2400">
                <a:latin typeface="Times New Roman" pitchFamily="18" charset="0"/>
              </a:rPr>
              <a:t>Point</a:t>
            </a:r>
            <a:r>
              <a:rPr kumimoji="1" lang="zh-CN" altLang="en-US" sz="2400">
                <a:latin typeface="Times New Roman" pitchFamily="18" charset="0"/>
              </a:rPr>
              <a:t>的派生类</a:t>
            </a:r>
          </a:p>
          <a:p>
            <a:pPr algn="just" eaLnBrk="1" hangingPunct="1">
              <a:lnSpc>
                <a:spcPct val="90000"/>
              </a:lnSpc>
              <a:buClr>
                <a:schemeClr val="hlink"/>
              </a:buClr>
              <a:buSzPct val="80000"/>
              <a:buFont typeface="Wingdings" pitchFamily="2" charset="2"/>
              <a:buNone/>
            </a:pPr>
            <a:r>
              <a:rPr kumimoji="1" lang="zh-CN" altLang="en-US" sz="2400">
                <a:latin typeface="Times New Roman" pitchFamily="18" charset="0"/>
              </a:rPr>
              <a: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protected:</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int   radius;</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public:				</a:t>
            </a:r>
            <a:r>
              <a:rPr kumimoji="1" lang="en-US" altLang="zh-CN" sz="2400">
                <a:solidFill>
                  <a:schemeClr val="folHlink"/>
                </a:solidFill>
                <a:latin typeface="Times New Roman" pitchFamily="18" charset="0"/>
              </a:rPr>
              <a:t>// </a:t>
            </a:r>
            <a:r>
              <a:rPr kumimoji="1" lang="zh-CN" altLang="en-US" sz="2400">
                <a:solidFill>
                  <a:schemeClr val="folHlink"/>
                </a:solidFill>
                <a:latin typeface="Times New Roman" pitchFamily="18" charset="0"/>
              </a:rPr>
              <a:t>显式调用基类的构造函数</a:t>
            </a:r>
            <a:endParaRPr kumimoji="1" lang="en-US" altLang="zh-CN" sz="2400">
              <a:solidFill>
                <a:schemeClr val="folHlink"/>
              </a:solidFill>
              <a:latin typeface="Times New Roman" pitchFamily="18" charset="0"/>
            </a:endParaRP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r>
              <a:rPr kumimoji="1" lang="en-US" altLang="zh-CN" sz="2400">
                <a:solidFill>
                  <a:schemeClr val="folHlink"/>
                </a:solidFill>
                <a:latin typeface="Times New Roman" pitchFamily="18" charset="0"/>
              </a:rPr>
              <a:t>Circle(int  a=0, int  b=0, int  r=0) : Point(a, b)</a:t>
            </a: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zh-CN" altLang="en-US"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radius=r;</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cout&lt;&lt;"Circle constructor:"&lt;&lt;'['&lt;&lt;radius&lt;&lt;']'&lt;&lt;'['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&lt;&lt;x&lt;&lt;','&lt;&lt;y&lt;&lt;']'&lt;&lt;endl;</a:t>
            </a:r>
          </a:p>
          <a:p>
            <a:pPr algn="just" eaLnBrk="1" hangingPunct="1">
              <a:lnSpc>
                <a:spcPct val="40000"/>
              </a:lnSpc>
              <a:buClr>
                <a:schemeClr val="hlink"/>
              </a:buClr>
              <a:buSzPct val="80000"/>
              <a:buFont typeface="Wingdings" pitchFamily="2" charset="2"/>
              <a:buNone/>
            </a:pP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~Circle() {</a:t>
            </a:r>
          </a:p>
          <a:p>
            <a:pPr algn="just" eaLnBrk="1" hangingPunct="1">
              <a:lnSpc>
                <a:spcPct val="120000"/>
              </a:lnSpc>
              <a:buClr>
                <a:schemeClr val="hlink"/>
              </a:buClr>
              <a:buSzPct val="80000"/>
              <a:buFont typeface="Wingdings" pitchFamily="2" charset="2"/>
              <a:buNone/>
            </a:pPr>
            <a:r>
              <a:rPr kumimoji="1" lang="en-US" altLang="zh-CN" sz="2400">
                <a:latin typeface="Times New Roman" pitchFamily="18" charset="0"/>
              </a:rPr>
              <a:t> 	cout&lt;&lt;"Circle 	destructor:"&lt;&lt;'['&lt;&lt;radius&lt;&lt;']'&lt;&lt;'['&lt;&lt;x&lt;&lt;','&lt;&lt;y&lt;&lt;']'&lt;&lt;endl;</a:t>
            </a:r>
          </a:p>
          <a:p>
            <a:pPr algn="just" eaLnBrk="1" hangingPunct="1">
              <a:lnSpc>
                <a:spcPct val="70000"/>
              </a:lnSpc>
              <a:buClr>
                <a:schemeClr val="hlink"/>
              </a:buClr>
              <a:buSzPct val="80000"/>
              <a:buFont typeface="Wingdings" pitchFamily="2" charset="2"/>
              <a:buNone/>
            </a:pPr>
            <a:r>
              <a:rPr kumimoji="1" lang="en-US" altLang="zh-CN" sz="2400">
                <a:latin typeface="Times New Roman" pitchFamily="18" charset="0"/>
              </a:rPr>
              <a:t>      };</a:t>
            </a:r>
          </a:p>
          <a:p>
            <a:pPr algn="just" eaLnBrk="1" hangingPunct="1">
              <a:lnSpc>
                <a:spcPct val="70000"/>
              </a:lnSpc>
              <a:buClr>
                <a:schemeClr val="hlink"/>
              </a:buClr>
              <a:buSzPct val="80000"/>
              <a:buFont typeface="Wingdings" pitchFamily="2" charset="2"/>
              <a:buNone/>
            </a:pPr>
            <a:r>
              <a:rPr kumimoji="1" lang="en-US" altLang="zh-CN" sz="2400">
                <a:latin typeface="Times New Roman" pitchFamily="18" charset="0"/>
              </a:rPr>
              <a:t>};</a:t>
            </a:r>
            <a:endParaRPr kumimoji="1" lang="zh-CN" altLang="en-US" sz="2400">
              <a:latin typeface="Times New Roman" pitchFamily="18" charset="0"/>
            </a:endParaRPr>
          </a:p>
        </p:txBody>
      </p:sp>
      <p:sp>
        <p:nvSpPr>
          <p:cNvPr id="711683" name="AutoShape 1027"/>
          <p:cNvSpPr>
            <a:spLocks noChangeArrowheads="1"/>
          </p:cNvSpPr>
          <p:nvPr/>
        </p:nvSpPr>
        <p:spPr bwMode="auto">
          <a:xfrm>
            <a:off x="7620000" y="6172200"/>
            <a:ext cx="914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11682"/>
                                        </p:tgtEl>
                                        <p:attrNameLst>
                                          <p:attrName>style.visibility</p:attrName>
                                        </p:attrNameLst>
                                      </p:cBhvr>
                                      <p:to>
                                        <p:strVal val="visible"/>
                                      </p:to>
                                    </p:set>
                                    <p:animEffect transition="in" filter="dissolve">
                                      <p:cBhvr>
                                        <p:cTn id="7" dur="500"/>
                                        <p:tgtEl>
                                          <p:spTgt spid="711682"/>
                                        </p:tgtEl>
                                      </p:cBhvr>
                                    </p:animEffect>
                                  </p:childTnLst>
                                </p:cTn>
                              </p:par>
                            </p:childTnLst>
                          </p:cTn>
                        </p:par>
                        <p:par>
                          <p:cTn id="8" fill="hold" nodeType="afterGroup">
                            <p:stCondLst>
                              <p:cond delay="1500"/>
                            </p:stCondLst>
                            <p:childTnLst>
                              <p:par>
                                <p:cTn id="9" presetID="22" presetClass="entr" presetSubtype="8" fill="hold" grpId="0" nodeType="afterEffect">
                                  <p:stCondLst>
                                    <p:cond delay="30000"/>
                                  </p:stCondLst>
                                  <p:childTnLst>
                                    <p:set>
                                      <p:cBhvr>
                                        <p:cTn id="10" dur="1" fill="hold">
                                          <p:stCondLst>
                                            <p:cond delay="0"/>
                                          </p:stCondLst>
                                        </p:cTn>
                                        <p:tgtEl>
                                          <p:spTgt spid="711683"/>
                                        </p:tgtEl>
                                        <p:attrNameLst>
                                          <p:attrName>style.visibility</p:attrName>
                                        </p:attrNameLst>
                                      </p:cBhvr>
                                      <p:to>
                                        <p:strVal val="visible"/>
                                      </p:to>
                                    </p:set>
                                    <p:animEffect transition="in" filter="wipe(left)">
                                      <p:cBhvr>
                                        <p:cTn id="11" dur="500"/>
                                        <p:tgtEl>
                                          <p:spTgt spid="71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2" grpId="0" autoUpdateAnimBg="0"/>
      <p:bldP spid="71168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9BEE66A4-44C4-4BCF-81D5-DB654F59D62B}"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5123" name="Rectangle 2"/>
          <p:cNvSpPr>
            <a:spLocks noChangeArrowheads="1"/>
          </p:cNvSpPr>
          <p:nvPr/>
        </p:nvSpPr>
        <p:spPr bwMode="auto">
          <a:xfrm>
            <a:off x="2159000" y="225425"/>
            <a:ext cx="59055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Calibri" pitchFamily="34" charset="0"/>
              <a:buAutoNum type="arabicPeriod"/>
            </a:pPr>
            <a:r>
              <a:rPr lang="zh-CN" altLang="en-US" sz="4400">
                <a:latin typeface="Calibri" pitchFamily="34" charset="0"/>
                <a:sym typeface="Calibri" pitchFamily="34" charset="0"/>
              </a:rPr>
              <a:t>拷贝类构造函数</a:t>
            </a:r>
            <a:endParaRPr lang="en-US" altLang="zh-CN" sz="4400">
              <a:latin typeface="Calibri" pitchFamily="34" charset="0"/>
              <a:sym typeface="Calibri" pitchFamily="34" charset="0"/>
            </a:endParaRPr>
          </a:p>
        </p:txBody>
      </p:sp>
      <p:sp>
        <p:nvSpPr>
          <p:cNvPr id="5124" name="TextBox 1"/>
          <p:cNvSpPr txBox="1">
            <a:spLocks noChangeArrowheads="1"/>
          </p:cNvSpPr>
          <p:nvPr/>
        </p:nvSpPr>
        <p:spPr bwMode="auto">
          <a:xfrm>
            <a:off x="503238" y="908050"/>
            <a:ext cx="756126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zh-CN" altLang="en-US" sz="3600">
                <a:latin typeface="Arial" pitchFamily="34" charset="0"/>
              </a:rPr>
              <a:t>形式： </a:t>
            </a:r>
            <a:endParaRPr lang="en-US" altLang="zh-CN" sz="3600">
              <a:latin typeface="Arial" pitchFamily="34" charset="0"/>
            </a:endParaRPr>
          </a:p>
          <a:p>
            <a:pPr>
              <a:spcBef>
                <a:spcPct val="0"/>
              </a:spcBef>
              <a:buFontTx/>
              <a:buNone/>
            </a:pPr>
            <a:r>
              <a:rPr lang="en-US" altLang="zh-CN" sz="3600">
                <a:latin typeface="Arial" pitchFamily="34" charset="0"/>
              </a:rPr>
              <a:t>Class CA{</a:t>
            </a:r>
          </a:p>
          <a:p>
            <a:pPr>
              <a:spcBef>
                <a:spcPct val="0"/>
              </a:spcBef>
              <a:buFontTx/>
              <a:buNone/>
            </a:pPr>
            <a:r>
              <a:rPr lang="en-US" altLang="zh-CN" sz="3600">
                <a:latin typeface="Arial" pitchFamily="34" charset="0"/>
              </a:rPr>
              <a:t>Public:</a:t>
            </a:r>
          </a:p>
          <a:p>
            <a:pPr>
              <a:spcBef>
                <a:spcPct val="0"/>
              </a:spcBef>
              <a:buFontTx/>
              <a:buNone/>
            </a:pPr>
            <a:r>
              <a:rPr lang="en-US" altLang="zh-CN" sz="3600">
                <a:latin typeface="Arial" pitchFamily="34" charset="0"/>
              </a:rPr>
              <a:t>	CA(){};</a:t>
            </a:r>
          </a:p>
          <a:p>
            <a:pPr>
              <a:spcBef>
                <a:spcPct val="0"/>
              </a:spcBef>
              <a:buFontTx/>
              <a:buNone/>
            </a:pPr>
            <a:r>
              <a:rPr lang="en-US" altLang="zh-CN" sz="3600">
                <a:latin typeface="Arial" pitchFamily="34" charset="0"/>
              </a:rPr>
              <a:t>	~ CA(){};</a:t>
            </a:r>
          </a:p>
          <a:p>
            <a:pPr>
              <a:spcBef>
                <a:spcPct val="0"/>
              </a:spcBef>
              <a:buFontTx/>
              <a:buNone/>
            </a:pPr>
            <a:r>
              <a:rPr lang="en-US" altLang="zh-CN" sz="3600">
                <a:latin typeface="Arial" pitchFamily="34" charset="0"/>
              </a:rPr>
              <a:t>	</a:t>
            </a:r>
            <a:r>
              <a:rPr lang="en-US" altLang="zh-CN" sz="3600" b="1">
                <a:solidFill>
                  <a:srgbClr val="FF0000"/>
                </a:solidFill>
                <a:latin typeface="Arial" pitchFamily="34" charset="0"/>
              </a:rPr>
              <a:t>CA(CA &amp;a){</a:t>
            </a:r>
          </a:p>
          <a:p>
            <a:pPr>
              <a:spcBef>
                <a:spcPct val="0"/>
              </a:spcBef>
              <a:buFontTx/>
              <a:buNone/>
            </a:pPr>
            <a:r>
              <a:rPr lang="en-US" altLang="zh-CN" sz="3600" b="1">
                <a:solidFill>
                  <a:srgbClr val="FF0000"/>
                </a:solidFill>
                <a:latin typeface="Arial" pitchFamily="34" charset="0"/>
              </a:rPr>
              <a:t>		m_a = a.m_a;</a:t>
            </a:r>
          </a:p>
          <a:p>
            <a:pPr>
              <a:spcBef>
                <a:spcPct val="0"/>
              </a:spcBef>
              <a:buFontTx/>
              <a:buNone/>
            </a:pPr>
            <a:r>
              <a:rPr lang="en-US" altLang="zh-CN" sz="3600" b="1">
                <a:solidFill>
                  <a:srgbClr val="FF0000"/>
                </a:solidFill>
                <a:latin typeface="Arial" pitchFamily="34" charset="0"/>
              </a:rPr>
              <a:t>	}</a:t>
            </a:r>
          </a:p>
          <a:p>
            <a:pPr>
              <a:spcBef>
                <a:spcPct val="0"/>
              </a:spcBef>
              <a:buFontTx/>
              <a:buNone/>
            </a:pPr>
            <a:r>
              <a:rPr lang="en-US" altLang="zh-CN" sz="3600">
                <a:latin typeface="Arial" pitchFamily="34" charset="0"/>
              </a:rPr>
              <a:t>Int m_a;</a:t>
            </a:r>
          </a:p>
          <a:p>
            <a:pPr>
              <a:spcBef>
                <a:spcPct val="0"/>
              </a:spcBef>
              <a:buFontTx/>
              <a:buNone/>
            </a:pPr>
            <a:r>
              <a:rPr lang="en-US" altLang="zh-CN" sz="3600">
                <a:latin typeface="Arial" pitchFamily="34" charset="0"/>
              </a:rPr>
              <a:t>};</a:t>
            </a:r>
            <a:endParaRPr lang="zh-CN" altLang="en-US" sz="3600">
              <a:latin typeface="Arial" pitchFamily="34" charset="0"/>
            </a:endParaRPr>
          </a:p>
        </p:txBody>
      </p:sp>
      <p:sp>
        <p:nvSpPr>
          <p:cNvPr id="3" name="TextBox 2"/>
          <p:cNvSpPr txBox="1"/>
          <p:nvPr/>
        </p:nvSpPr>
        <p:spPr>
          <a:xfrm>
            <a:off x="4464050" y="1285875"/>
            <a:ext cx="4381500" cy="2800350"/>
          </a:xfrm>
          <a:prstGeom prst="rect">
            <a:avLst/>
          </a:prstGeom>
          <a:solidFill>
            <a:schemeClr val="accent5"/>
          </a:solidFill>
        </p:spPr>
        <p:txBody>
          <a:bodyPr>
            <a:spAutoFit/>
          </a:bodyPr>
          <a:lstStyle/>
          <a:p>
            <a:pPr>
              <a:defRPr/>
            </a:pPr>
            <a:r>
              <a:rPr lang="zh-CN" altLang="en-US" sz="2800" b="1" dirty="0"/>
              <a:t>其本质是 “</a:t>
            </a:r>
            <a:r>
              <a:rPr lang="en-US" altLang="zh-CN" sz="2800" b="1" dirty="0"/>
              <a:t>=</a:t>
            </a:r>
            <a:r>
              <a:rPr lang="zh-CN" altLang="en-US" sz="2800" b="1" dirty="0"/>
              <a:t>”</a:t>
            </a:r>
            <a:r>
              <a:rPr lang="en-US" altLang="zh-CN" sz="2800" b="1" dirty="0"/>
              <a:t> </a:t>
            </a:r>
            <a:r>
              <a:rPr lang="zh-CN" altLang="en-US" sz="2800" b="1" dirty="0"/>
              <a:t>操作符的重载</a:t>
            </a:r>
            <a:endParaRPr lang="en-US" altLang="zh-CN" sz="2800" b="1" dirty="0"/>
          </a:p>
          <a:p>
            <a:pPr>
              <a:defRPr/>
            </a:pPr>
            <a:r>
              <a:rPr lang="en-US" altLang="zh-CN" sz="2800" b="1" dirty="0"/>
              <a:t>	CA  a; </a:t>
            </a:r>
            <a:r>
              <a:rPr lang="en-US" altLang="zh-CN" sz="2800" b="1" dirty="0" err="1"/>
              <a:t>a.m_a</a:t>
            </a:r>
            <a:r>
              <a:rPr lang="en-US" altLang="zh-CN" sz="2800" b="1" dirty="0"/>
              <a:t> = 10;</a:t>
            </a:r>
          </a:p>
          <a:p>
            <a:pPr>
              <a:defRPr/>
            </a:pPr>
            <a:r>
              <a:rPr lang="en-US" altLang="zh-CN" sz="3600" b="1" dirty="0">
                <a:solidFill>
                  <a:srgbClr val="FF0000"/>
                </a:solidFill>
              </a:rPr>
              <a:t>       CA  c = a;</a:t>
            </a:r>
          </a:p>
          <a:p>
            <a:pPr>
              <a:defRPr/>
            </a:pPr>
            <a:endParaRPr lang="en-US" altLang="zh-CN" sz="2800" b="1" dirty="0"/>
          </a:p>
          <a:p>
            <a:pPr>
              <a:defRPr/>
            </a:pPr>
            <a:endParaRPr lang="zh-CN" altLang="en-US" sz="2800" b="1"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DB97C986-1F6A-4DE8-A116-BC8B99F868FB}"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13730" name="Rectangle 2"/>
          <p:cNvSpPr>
            <a:spLocks noChangeArrowheads="1"/>
          </p:cNvSpPr>
          <p:nvPr/>
        </p:nvSpPr>
        <p:spPr bwMode="auto">
          <a:xfrm>
            <a:off x="304800" y="15240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class   Cylinder : </a:t>
            </a:r>
            <a:r>
              <a:rPr kumimoji="1" lang="en-US" altLang="zh-CN" sz="2400">
                <a:solidFill>
                  <a:schemeClr val="folHlink"/>
                </a:solidFill>
                <a:latin typeface="Times New Roman" pitchFamily="18" charset="0"/>
              </a:rPr>
              <a:t> public   Circle</a:t>
            </a:r>
            <a:r>
              <a:rPr kumimoji="1" lang="en-US" altLang="zh-CN" sz="2400">
                <a:latin typeface="Times New Roman" pitchFamily="18" charset="0"/>
              </a:rPr>
              <a:t>	// </a:t>
            </a:r>
            <a:r>
              <a:rPr kumimoji="1" lang="zh-CN" altLang="en-US" sz="2400">
                <a:latin typeface="Times New Roman" pitchFamily="18" charset="0"/>
              </a:rPr>
              <a:t>定义类</a:t>
            </a:r>
            <a:r>
              <a:rPr kumimoji="1" lang="en-US" altLang="zh-CN" sz="2400">
                <a:latin typeface="Times New Roman" pitchFamily="18" charset="0"/>
              </a:rPr>
              <a:t>Circle</a:t>
            </a:r>
            <a:r>
              <a:rPr kumimoji="1" lang="zh-CN" altLang="en-US" sz="2400">
                <a:latin typeface="Times New Roman" pitchFamily="18" charset="0"/>
              </a:rPr>
              <a:t>的派生类	</a:t>
            </a:r>
          </a:p>
          <a:p>
            <a:pPr algn="just" eaLnBrk="1" hangingPunct="1">
              <a:lnSpc>
                <a:spcPct val="90000"/>
              </a:lnSpc>
              <a:buClr>
                <a:schemeClr val="hlink"/>
              </a:buClr>
              <a:buSzPct val="80000"/>
              <a:buFont typeface="Wingdings" pitchFamily="2" charset="2"/>
              <a:buNone/>
            </a:pPr>
            <a:r>
              <a:rPr kumimoji="1" lang="zh-CN" altLang="en-US" sz="2400">
                <a:latin typeface="Times New Roman" pitchFamily="18" charset="0"/>
              </a:rPr>
              <a: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protected:</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int   height;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public: 			</a:t>
            </a:r>
            <a:r>
              <a:rPr kumimoji="1" lang="en-US" altLang="zh-CN" sz="2400">
                <a:solidFill>
                  <a:schemeClr val="folHlink"/>
                </a:solidFill>
                <a:latin typeface="Times New Roman" pitchFamily="18" charset="0"/>
              </a:rPr>
              <a:t>// </a:t>
            </a:r>
            <a:r>
              <a:rPr kumimoji="1" lang="zh-CN" altLang="en-US" sz="2400">
                <a:solidFill>
                  <a:schemeClr val="folHlink"/>
                </a:solidFill>
                <a:latin typeface="Times New Roman" pitchFamily="18" charset="0"/>
              </a:rPr>
              <a:t>显式调用基类的构造函数</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r>
              <a:rPr kumimoji="1" lang="en-US" altLang="zh-CN" sz="2400">
                <a:solidFill>
                  <a:schemeClr val="folHlink"/>
                </a:solidFill>
                <a:latin typeface="Times New Roman" pitchFamily="18" charset="0"/>
              </a:rPr>
              <a:t> Cylinder(int  a=0, int  b=0, int  r=0, int  h=0) : Circle(a, b, r)</a:t>
            </a:r>
          </a:p>
          <a:p>
            <a:pPr algn="just" eaLnBrk="1" hangingPunct="1">
              <a:lnSpc>
                <a:spcPct val="90000"/>
              </a:lnSpc>
              <a:buClr>
                <a:schemeClr val="hlink"/>
              </a:buClr>
              <a:buSzPct val="80000"/>
              <a:buFont typeface="Wingdings" pitchFamily="2" charset="2"/>
              <a:buNone/>
            </a:pPr>
            <a:r>
              <a:rPr kumimoji="1" lang="zh-CN" altLang="en-US"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zh-CN" altLang="en-US" sz="2400">
                <a:latin typeface="Times New Roman" pitchFamily="18" charset="0"/>
              </a:rPr>
              <a:t> 	</a:t>
            </a:r>
            <a:r>
              <a:rPr kumimoji="1" lang="en-US" altLang="zh-CN" sz="2400">
                <a:latin typeface="Times New Roman" pitchFamily="18" charset="0"/>
              </a:rPr>
              <a:t>height=h;</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cout&lt;&lt;"Cylinder constructor:"&lt;&lt;'['&lt;&lt;height&lt;&lt;']'&lt;&lt;'[‘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&lt;&lt;radius&lt;&lt;']‘&lt;&lt;'['&lt;&lt;x&lt;&lt;','&lt;&lt;y&lt;&lt;']'&lt;&lt;endl;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~Cylinder()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cout&lt;&lt;"Cylinder destructor:"&lt;&lt;'['&lt;&lt;height&lt;&lt;']'&lt;&lt;'[‘</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&lt;&lt;radius&lt;&lt;']‘&lt;&lt;'['&lt;&lt;x&lt;&lt;','&lt;&lt;y&lt;&lt;']'&lt;&lt;endl;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     };</a:t>
            </a:r>
          </a:p>
          <a:p>
            <a:pPr algn="just" eaLnBrk="1" hangingPunct="1">
              <a:lnSpc>
                <a:spcPct val="90000"/>
              </a:lnSpc>
              <a:buClr>
                <a:schemeClr val="hlink"/>
              </a:buClr>
              <a:buSzPct val="80000"/>
              <a:buFont typeface="Wingdings" pitchFamily="2" charset="2"/>
              <a:buNone/>
            </a:pPr>
            <a:r>
              <a:rPr kumimoji="1" lang="en-US" altLang="zh-CN" sz="2400">
                <a:latin typeface="Times New Roman" pitchFamily="18" charset="0"/>
              </a:rPr>
              <a:t>};</a:t>
            </a:r>
          </a:p>
        </p:txBody>
      </p:sp>
      <p:sp>
        <p:nvSpPr>
          <p:cNvPr id="713731" name="AutoShape 3"/>
          <p:cNvSpPr>
            <a:spLocks noChangeArrowheads="1"/>
          </p:cNvSpPr>
          <p:nvPr/>
        </p:nvSpPr>
        <p:spPr bwMode="auto">
          <a:xfrm>
            <a:off x="7620000" y="6172200"/>
            <a:ext cx="914400" cy="304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13730"/>
                                        </p:tgtEl>
                                        <p:attrNameLst>
                                          <p:attrName>style.visibility</p:attrName>
                                        </p:attrNameLst>
                                      </p:cBhvr>
                                      <p:to>
                                        <p:strVal val="visible"/>
                                      </p:to>
                                    </p:set>
                                    <p:animEffect transition="in" filter="dissolve">
                                      <p:cBhvr>
                                        <p:cTn id="7" dur="500"/>
                                        <p:tgtEl>
                                          <p:spTgt spid="713730"/>
                                        </p:tgtEl>
                                      </p:cBhvr>
                                    </p:animEffect>
                                  </p:childTnLst>
                                </p:cTn>
                              </p:par>
                            </p:childTnLst>
                          </p:cTn>
                        </p:par>
                        <p:par>
                          <p:cTn id="8" fill="hold" nodeType="afterGroup">
                            <p:stCondLst>
                              <p:cond delay="1500"/>
                            </p:stCondLst>
                            <p:childTnLst>
                              <p:par>
                                <p:cTn id="9" presetID="22" presetClass="entr" presetSubtype="8" fill="hold" grpId="0" nodeType="afterEffect">
                                  <p:stCondLst>
                                    <p:cond delay="30000"/>
                                  </p:stCondLst>
                                  <p:childTnLst>
                                    <p:set>
                                      <p:cBhvr>
                                        <p:cTn id="10" dur="1" fill="hold">
                                          <p:stCondLst>
                                            <p:cond delay="0"/>
                                          </p:stCondLst>
                                        </p:cTn>
                                        <p:tgtEl>
                                          <p:spTgt spid="713731"/>
                                        </p:tgtEl>
                                        <p:attrNameLst>
                                          <p:attrName>style.visibility</p:attrName>
                                        </p:attrNameLst>
                                      </p:cBhvr>
                                      <p:to>
                                        <p:strVal val="visible"/>
                                      </p:to>
                                    </p:set>
                                    <p:animEffect transition="in" filter="wipe(left)">
                                      <p:cBhvr>
                                        <p:cTn id="11" dur="500"/>
                                        <p:tgtEl>
                                          <p:spTgt spid="713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0" grpId="0" autoUpdateAnimBg="0"/>
      <p:bldP spid="71373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9FBE3C54-F1EE-4AFA-8F2F-371099DA8E17}"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15778" name="Rectangle 1026"/>
          <p:cNvSpPr>
            <a:spLocks noChangeArrowheads="1"/>
          </p:cNvSpPr>
          <p:nvPr/>
        </p:nvSpPr>
        <p:spPr bwMode="auto">
          <a:xfrm>
            <a:off x="533400" y="457200"/>
            <a:ext cx="8305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en-US" altLang="zh-CN" sz="2800">
                <a:latin typeface="Times New Roman" pitchFamily="18" charset="0"/>
              </a:rPr>
              <a:t>main()</a:t>
            </a:r>
          </a:p>
          <a:p>
            <a:pPr algn="just" eaLnBrk="1" hangingPunct="1">
              <a:lnSpc>
                <a:spcPct val="90000"/>
              </a:lnSpc>
              <a:buClr>
                <a:schemeClr val="hlink"/>
              </a:buClr>
              <a:buSzPct val="80000"/>
              <a:buFont typeface="Wingdings" pitchFamily="2" charset="2"/>
              <a:buNone/>
            </a:pPr>
            <a:r>
              <a:rPr kumimoji="1" lang="en-US" altLang="zh-CN" sz="2800">
                <a:latin typeface="Times New Roman" pitchFamily="18" charset="0"/>
              </a:rPr>
              <a:t>{</a:t>
            </a:r>
          </a:p>
          <a:p>
            <a:pPr algn="just" eaLnBrk="1" hangingPunct="1">
              <a:lnSpc>
                <a:spcPct val="90000"/>
              </a:lnSpc>
              <a:buClr>
                <a:schemeClr val="hlink"/>
              </a:buClr>
              <a:buSzPct val="80000"/>
              <a:buFont typeface="Wingdings" pitchFamily="2" charset="2"/>
              <a:buNone/>
            </a:pPr>
            <a:r>
              <a:rPr kumimoji="1" lang="en-US" altLang="zh-CN" sz="2800">
                <a:latin typeface="Times New Roman" pitchFamily="18" charset="0"/>
              </a:rPr>
              <a:t>      Cylinder   cylinder(200, 300, 100, 400);	  </a:t>
            </a:r>
          </a:p>
          <a:p>
            <a:pPr algn="just" eaLnBrk="1" hangingPunct="1">
              <a:lnSpc>
                <a:spcPct val="110000"/>
              </a:lnSpc>
              <a:buClr>
                <a:schemeClr val="hlink"/>
              </a:buClr>
              <a:buSzPct val="80000"/>
              <a:buFont typeface="Wingdings" pitchFamily="2" charset="2"/>
              <a:buNone/>
            </a:pPr>
            <a:r>
              <a:rPr kumimoji="1" lang="en-US" altLang="zh-CN" sz="2800">
                <a:latin typeface="Times New Roman" pitchFamily="18" charset="0"/>
              </a:rPr>
              <a:t>	// </a:t>
            </a:r>
            <a:r>
              <a:rPr kumimoji="1" lang="zh-CN" altLang="en-US" sz="2800">
                <a:latin typeface="Times New Roman" pitchFamily="18" charset="0"/>
              </a:rPr>
              <a:t>调用了类</a:t>
            </a:r>
            <a:r>
              <a:rPr kumimoji="1" lang="en-US" altLang="zh-CN" sz="2800">
                <a:latin typeface="Times New Roman" pitchFamily="18" charset="0"/>
              </a:rPr>
              <a:t>Point、Circle</a:t>
            </a:r>
            <a:r>
              <a:rPr kumimoji="1" lang="zh-CN" altLang="en-US" sz="2800">
                <a:latin typeface="Times New Roman" pitchFamily="18" charset="0"/>
              </a:rPr>
              <a:t>和</a:t>
            </a:r>
            <a:r>
              <a:rPr kumimoji="1" lang="en-US" altLang="zh-CN" sz="2800">
                <a:latin typeface="Times New Roman" pitchFamily="18" charset="0"/>
              </a:rPr>
              <a:t>Cylinder</a:t>
            </a:r>
            <a:r>
              <a:rPr kumimoji="1" lang="zh-CN" altLang="en-US" sz="2800">
                <a:latin typeface="Times New Roman" pitchFamily="18" charset="0"/>
              </a:rPr>
              <a:t>的构造函数</a:t>
            </a:r>
          </a:p>
          <a:p>
            <a:pPr algn="just" eaLnBrk="1" hangingPunct="1">
              <a:lnSpc>
                <a:spcPct val="90000"/>
              </a:lnSpc>
              <a:buClr>
                <a:schemeClr val="hlink"/>
              </a:buClr>
              <a:buSzPct val="80000"/>
              <a:buFont typeface="Wingdings" pitchFamily="2" charset="2"/>
              <a:buNone/>
            </a:pPr>
            <a:r>
              <a:rPr kumimoji="1" lang="zh-CN" altLang="en-US" sz="2800">
                <a:latin typeface="Times New Roman" pitchFamily="18" charset="0"/>
              </a:rPr>
              <a:t>}</a:t>
            </a:r>
          </a:p>
        </p:txBody>
      </p:sp>
      <p:sp>
        <p:nvSpPr>
          <p:cNvPr id="715780" name="Rectangle 1028"/>
          <p:cNvSpPr>
            <a:spLocks noChangeArrowheads="1"/>
          </p:cNvSpPr>
          <p:nvPr/>
        </p:nvSpPr>
        <p:spPr bwMode="auto">
          <a:xfrm>
            <a:off x="533400" y="3581400"/>
            <a:ext cx="7772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en-US" altLang="zh-CN" sz="2800">
                <a:latin typeface="Times New Roman" pitchFamily="18" charset="0"/>
              </a:rPr>
              <a:t>Point constructor：[200，300]</a:t>
            </a:r>
          </a:p>
          <a:p>
            <a:pPr algn="just" eaLnBrk="1" hangingPunct="1">
              <a:lnSpc>
                <a:spcPct val="90000"/>
              </a:lnSpc>
              <a:buClr>
                <a:schemeClr val="hlink"/>
              </a:buClr>
              <a:buSzPct val="80000"/>
              <a:buFont typeface="Wingdings" pitchFamily="2" charset="2"/>
              <a:buNone/>
            </a:pPr>
            <a:r>
              <a:rPr kumimoji="1" lang="en-US" altLang="zh-CN" sz="2800">
                <a:latin typeface="Times New Roman" pitchFamily="18" charset="0"/>
              </a:rPr>
              <a:t>Circle constructor：[100] [200，300]</a:t>
            </a:r>
          </a:p>
          <a:p>
            <a:pPr algn="just" eaLnBrk="1" hangingPunct="1">
              <a:lnSpc>
                <a:spcPct val="90000"/>
              </a:lnSpc>
              <a:buClr>
                <a:schemeClr val="hlink"/>
              </a:buClr>
              <a:buSzPct val="80000"/>
              <a:buFont typeface="Wingdings" pitchFamily="2" charset="2"/>
              <a:buNone/>
            </a:pPr>
            <a:r>
              <a:rPr kumimoji="1" lang="en-US" altLang="zh-CN" sz="2800">
                <a:latin typeface="Times New Roman" pitchFamily="18" charset="0"/>
              </a:rPr>
              <a:t>Cylinder constructor：[400] [100] [200，300]</a:t>
            </a:r>
          </a:p>
          <a:p>
            <a:pPr algn="just" eaLnBrk="1" hangingPunct="1">
              <a:lnSpc>
                <a:spcPct val="90000"/>
              </a:lnSpc>
              <a:buClr>
                <a:schemeClr val="hlink"/>
              </a:buClr>
              <a:buSzPct val="80000"/>
              <a:buFont typeface="Wingdings" pitchFamily="2" charset="2"/>
              <a:buNone/>
            </a:pPr>
            <a:r>
              <a:rPr kumimoji="1" lang="en-US" altLang="zh-CN" sz="2800">
                <a:solidFill>
                  <a:srgbClr val="C00000"/>
                </a:solidFill>
                <a:latin typeface="Times New Roman" pitchFamily="18" charset="0"/>
              </a:rPr>
              <a:t>Cylinder destructor：[400] [100] [200，300]</a:t>
            </a:r>
          </a:p>
          <a:p>
            <a:pPr algn="just" eaLnBrk="1" hangingPunct="1">
              <a:lnSpc>
                <a:spcPct val="90000"/>
              </a:lnSpc>
              <a:buClr>
                <a:schemeClr val="hlink"/>
              </a:buClr>
              <a:buSzPct val="80000"/>
              <a:buFont typeface="Wingdings" pitchFamily="2" charset="2"/>
              <a:buNone/>
            </a:pPr>
            <a:r>
              <a:rPr kumimoji="1" lang="en-US" altLang="zh-CN" sz="2800">
                <a:solidFill>
                  <a:srgbClr val="C00000"/>
                </a:solidFill>
                <a:latin typeface="Times New Roman" pitchFamily="18" charset="0"/>
              </a:rPr>
              <a:t>Circle destructor：[100] [200，300]</a:t>
            </a:r>
          </a:p>
          <a:p>
            <a:pPr algn="just" eaLnBrk="1" hangingPunct="1">
              <a:lnSpc>
                <a:spcPct val="90000"/>
              </a:lnSpc>
              <a:buClr>
                <a:schemeClr val="hlink"/>
              </a:buClr>
              <a:buSzPct val="80000"/>
              <a:buFont typeface="Wingdings" pitchFamily="2" charset="2"/>
              <a:buNone/>
            </a:pPr>
            <a:r>
              <a:rPr kumimoji="1" lang="en-US" altLang="zh-CN" sz="2800">
                <a:solidFill>
                  <a:srgbClr val="C00000"/>
                </a:solidFill>
                <a:latin typeface="Times New Roman" pitchFamily="18" charset="0"/>
              </a:rPr>
              <a:t>Point destructor：[200，300]</a:t>
            </a:r>
          </a:p>
        </p:txBody>
      </p:sp>
      <p:sp>
        <p:nvSpPr>
          <p:cNvPr id="715781" name="Rectangle 1029"/>
          <p:cNvSpPr>
            <a:spLocks noChangeArrowheads="1"/>
          </p:cNvSpPr>
          <p:nvPr/>
        </p:nvSpPr>
        <p:spPr bwMode="auto">
          <a:xfrm>
            <a:off x="533400" y="3048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程序运行结果：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715778"/>
                                        </p:tgtEl>
                                        <p:attrNameLst>
                                          <p:attrName>style.visibility</p:attrName>
                                        </p:attrNameLst>
                                      </p:cBhvr>
                                      <p:to>
                                        <p:strVal val="visible"/>
                                      </p:to>
                                    </p:set>
                                    <p:animEffect transition="in" filter="dissolve">
                                      <p:cBhvr>
                                        <p:cTn id="7" dur="500"/>
                                        <p:tgtEl>
                                          <p:spTgt spid="715778"/>
                                        </p:tgtEl>
                                      </p:cBhvr>
                                    </p:animEffect>
                                  </p:childTnLst>
                                </p:cTn>
                              </p:par>
                            </p:childTnLst>
                          </p:cTn>
                        </p:par>
                        <p:par>
                          <p:cTn id="8" fill="hold" nodeType="afterGroup">
                            <p:stCondLst>
                              <p:cond delay="1500"/>
                            </p:stCondLst>
                            <p:childTnLst>
                              <p:par>
                                <p:cTn id="9" presetID="9" presetClass="entr" presetSubtype="0" fill="hold" grpId="0" nodeType="afterEffect">
                                  <p:stCondLst>
                                    <p:cond delay="20000"/>
                                  </p:stCondLst>
                                  <p:childTnLst>
                                    <p:set>
                                      <p:cBhvr>
                                        <p:cTn id="10" dur="1" fill="hold">
                                          <p:stCondLst>
                                            <p:cond delay="0"/>
                                          </p:stCondLst>
                                        </p:cTn>
                                        <p:tgtEl>
                                          <p:spTgt spid="715781">
                                            <p:txEl>
                                              <p:pRg st="0" end="0"/>
                                            </p:txEl>
                                          </p:spTgt>
                                        </p:tgtEl>
                                        <p:attrNameLst>
                                          <p:attrName>style.visibility</p:attrName>
                                        </p:attrNameLst>
                                      </p:cBhvr>
                                      <p:to>
                                        <p:strVal val="visible"/>
                                      </p:to>
                                    </p:set>
                                    <p:animEffect transition="in" filter="dissolve">
                                      <p:cBhvr>
                                        <p:cTn id="11" dur="500"/>
                                        <p:tgtEl>
                                          <p:spTgt spid="715781">
                                            <p:txEl>
                                              <p:pRg st="0" end="0"/>
                                            </p:txEl>
                                          </p:spTgt>
                                        </p:tgtEl>
                                      </p:cBhvr>
                                    </p:animEffect>
                                  </p:childTnLst>
                                </p:cTn>
                              </p:par>
                            </p:childTnLst>
                          </p:cTn>
                        </p:par>
                        <p:par>
                          <p:cTn id="12" fill="hold" nodeType="afterGroup">
                            <p:stCondLst>
                              <p:cond delay="22000"/>
                            </p:stCondLst>
                            <p:childTnLst>
                              <p:par>
                                <p:cTn id="13" presetID="9" presetClass="entr" presetSubtype="0" fill="hold" grpId="0" nodeType="afterEffect">
                                  <p:stCondLst>
                                    <p:cond delay="5000"/>
                                  </p:stCondLst>
                                  <p:childTnLst>
                                    <p:set>
                                      <p:cBhvr>
                                        <p:cTn id="14" dur="1" fill="hold">
                                          <p:stCondLst>
                                            <p:cond delay="0"/>
                                          </p:stCondLst>
                                        </p:cTn>
                                        <p:tgtEl>
                                          <p:spTgt spid="715780">
                                            <p:txEl>
                                              <p:pRg st="0" end="0"/>
                                            </p:txEl>
                                          </p:spTgt>
                                        </p:tgtEl>
                                        <p:attrNameLst>
                                          <p:attrName>style.visibility</p:attrName>
                                        </p:attrNameLst>
                                      </p:cBhvr>
                                      <p:to>
                                        <p:strVal val="visible"/>
                                      </p:to>
                                    </p:set>
                                    <p:animEffect transition="in" filter="dissolve">
                                      <p:cBhvr>
                                        <p:cTn id="15" dur="500"/>
                                        <p:tgtEl>
                                          <p:spTgt spid="715780">
                                            <p:txEl>
                                              <p:pRg st="0" end="0"/>
                                            </p:txEl>
                                          </p:spTgt>
                                        </p:tgtEl>
                                      </p:cBhvr>
                                    </p:animEffect>
                                  </p:childTnLst>
                                </p:cTn>
                              </p:par>
                            </p:childTnLst>
                          </p:cTn>
                        </p:par>
                        <p:par>
                          <p:cTn id="16" fill="hold" nodeType="afterGroup">
                            <p:stCondLst>
                              <p:cond delay="27500"/>
                            </p:stCondLst>
                            <p:childTnLst>
                              <p:par>
                                <p:cTn id="17" presetID="9" presetClass="entr" presetSubtype="0" fill="hold" grpId="0" nodeType="afterEffect">
                                  <p:stCondLst>
                                    <p:cond delay="5000"/>
                                  </p:stCondLst>
                                  <p:childTnLst>
                                    <p:set>
                                      <p:cBhvr>
                                        <p:cTn id="18" dur="1" fill="hold">
                                          <p:stCondLst>
                                            <p:cond delay="0"/>
                                          </p:stCondLst>
                                        </p:cTn>
                                        <p:tgtEl>
                                          <p:spTgt spid="715780">
                                            <p:txEl>
                                              <p:pRg st="1" end="1"/>
                                            </p:txEl>
                                          </p:spTgt>
                                        </p:tgtEl>
                                        <p:attrNameLst>
                                          <p:attrName>style.visibility</p:attrName>
                                        </p:attrNameLst>
                                      </p:cBhvr>
                                      <p:to>
                                        <p:strVal val="visible"/>
                                      </p:to>
                                    </p:set>
                                    <p:animEffect transition="in" filter="dissolve">
                                      <p:cBhvr>
                                        <p:cTn id="19" dur="500"/>
                                        <p:tgtEl>
                                          <p:spTgt spid="715780">
                                            <p:txEl>
                                              <p:pRg st="1" end="1"/>
                                            </p:txEl>
                                          </p:spTgt>
                                        </p:tgtEl>
                                      </p:cBhvr>
                                    </p:animEffect>
                                  </p:childTnLst>
                                </p:cTn>
                              </p:par>
                            </p:childTnLst>
                          </p:cTn>
                        </p:par>
                        <p:par>
                          <p:cTn id="20" fill="hold" nodeType="afterGroup">
                            <p:stCondLst>
                              <p:cond delay="33000"/>
                            </p:stCondLst>
                            <p:childTnLst>
                              <p:par>
                                <p:cTn id="21" presetID="9" presetClass="entr" presetSubtype="0" fill="hold" grpId="0" nodeType="afterEffect">
                                  <p:stCondLst>
                                    <p:cond delay="5000"/>
                                  </p:stCondLst>
                                  <p:childTnLst>
                                    <p:set>
                                      <p:cBhvr>
                                        <p:cTn id="22" dur="1" fill="hold">
                                          <p:stCondLst>
                                            <p:cond delay="0"/>
                                          </p:stCondLst>
                                        </p:cTn>
                                        <p:tgtEl>
                                          <p:spTgt spid="715780">
                                            <p:txEl>
                                              <p:pRg st="2" end="2"/>
                                            </p:txEl>
                                          </p:spTgt>
                                        </p:tgtEl>
                                        <p:attrNameLst>
                                          <p:attrName>style.visibility</p:attrName>
                                        </p:attrNameLst>
                                      </p:cBhvr>
                                      <p:to>
                                        <p:strVal val="visible"/>
                                      </p:to>
                                    </p:set>
                                    <p:animEffect transition="in" filter="dissolve">
                                      <p:cBhvr>
                                        <p:cTn id="23" dur="500"/>
                                        <p:tgtEl>
                                          <p:spTgt spid="715780">
                                            <p:txEl>
                                              <p:pRg st="2" end="2"/>
                                            </p:txEl>
                                          </p:spTgt>
                                        </p:tgtEl>
                                      </p:cBhvr>
                                    </p:animEffect>
                                  </p:childTnLst>
                                </p:cTn>
                              </p:par>
                            </p:childTnLst>
                          </p:cTn>
                        </p:par>
                        <p:par>
                          <p:cTn id="24" fill="hold" nodeType="afterGroup">
                            <p:stCondLst>
                              <p:cond delay="38500"/>
                            </p:stCondLst>
                            <p:childTnLst>
                              <p:par>
                                <p:cTn id="25" presetID="9" presetClass="entr" presetSubtype="0" fill="hold" grpId="0" nodeType="afterEffect">
                                  <p:stCondLst>
                                    <p:cond delay="5000"/>
                                  </p:stCondLst>
                                  <p:childTnLst>
                                    <p:set>
                                      <p:cBhvr>
                                        <p:cTn id="26" dur="1" fill="hold">
                                          <p:stCondLst>
                                            <p:cond delay="0"/>
                                          </p:stCondLst>
                                        </p:cTn>
                                        <p:tgtEl>
                                          <p:spTgt spid="715780">
                                            <p:txEl>
                                              <p:pRg st="3" end="3"/>
                                            </p:txEl>
                                          </p:spTgt>
                                        </p:tgtEl>
                                        <p:attrNameLst>
                                          <p:attrName>style.visibility</p:attrName>
                                        </p:attrNameLst>
                                      </p:cBhvr>
                                      <p:to>
                                        <p:strVal val="visible"/>
                                      </p:to>
                                    </p:set>
                                    <p:animEffect transition="in" filter="dissolve">
                                      <p:cBhvr>
                                        <p:cTn id="27" dur="500"/>
                                        <p:tgtEl>
                                          <p:spTgt spid="715780">
                                            <p:txEl>
                                              <p:pRg st="3" end="3"/>
                                            </p:txEl>
                                          </p:spTgt>
                                        </p:tgtEl>
                                      </p:cBhvr>
                                    </p:animEffect>
                                  </p:childTnLst>
                                </p:cTn>
                              </p:par>
                            </p:childTnLst>
                          </p:cTn>
                        </p:par>
                        <p:par>
                          <p:cTn id="28" fill="hold" nodeType="afterGroup">
                            <p:stCondLst>
                              <p:cond delay="44000"/>
                            </p:stCondLst>
                            <p:childTnLst>
                              <p:par>
                                <p:cTn id="29" presetID="9" presetClass="entr" presetSubtype="0" fill="hold" grpId="0" nodeType="afterEffect">
                                  <p:stCondLst>
                                    <p:cond delay="5000"/>
                                  </p:stCondLst>
                                  <p:childTnLst>
                                    <p:set>
                                      <p:cBhvr>
                                        <p:cTn id="30" dur="1" fill="hold">
                                          <p:stCondLst>
                                            <p:cond delay="0"/>
                                          </p:stCondLst>
                                        </p:cTn>
                                        <p:tgtEl>
                                          <p:spTgt spid="715780">
                                            <p:txEl>
                                              <p:pRg st="4" end="4"/>
                                            </p:txEl>
                                          </p:spTgt>
                                        </p:tgtEl>
                                        <p:attrNameLst>
                                          <p:attrName>style.visibility</p:attrName>
                                        </p:attrNameLst>
                                      </p:cBhvr>
                                      <p:to>
                                        <p:strVal val="visible"/>
                                      </p:to>
                                    </p:set>
                                    <p:animEffect transition="in" filter="dissolve">
                                      <p:cBhvr>
                                        <p:cTn id="31" dur="500"/>
                                        <p:tgtEl>
                                          <p:spTgt spid="715780">
                                            <p:txEl>
                                              <p:pRg st="4" end="4"/>
                                            </p:txEl>
                                          </p:spTgt>
                                        </p:tgtEl>
                                      </p:cBhvr>
                                    </p:animEffect>
                                  </p:childTnLst>
                                </p:cTn>
                              </p:par>
                            </p:childTnLst>
                          </p:cTn>
                        </p:par>
                        <p:par>
                          <p:cTn id="32" fill="hold" nodeType="afterGroup">
                            <p:stCondLst>
                              <p:cond delay="49500"/>
                            </p:stCondLst>
                            <p:childTnLst>
                              <p:par>
                                <p:cTn id="33" presetID="9" presetClass="entr" presetSubtype="0" fill="hold" grpId="0" nodeType="afterEffect">
                                  <p:stCondLst>
                                    <p:cond delay="5000"/>
                                  </p:stCondLst>
                                  <p:childTnLst>
                                    <p:set>
                                      <p:cBhvr>
                                        <p:cTn id="34" dur="1" fill="hold">
                                          <p:stCondLst>
                                            <p:cond delay="0"/>
                                          </p:stCondLst>
                                        </p:cTn>
                                        <p:tgtEl>
                                          <p:spTgt spid="715780">
                                            <p:txEl>
                                              <p:pRg st="5" end="5"/>
                                            </p:txEl>
                                          </p:spTgt>
                                        </p:tgtEl>
                                        <p:attrNameLst>
                                          <p:attrName>style.visibility</p:attrName>
                                        </p:attrNameLst>
                                      </p:cBhvr>
                                      <p:to>
                                        <p:strVal val="visible"/>
                                      </p:to>
                                    </p:set>
                                    <p:animEffect transition="in" filter="dissolve">
                                      <p:cBhvr>
                                        <p:cTn id="35" dur="500"/>
                                        <p:tgtEl>
                                          <p:spTgt spid="7157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8" grpId="0" autoUpdateAnimBg="0"/>
      <p:bldP spid="715780" grpId="0" build="p" autoUpdateAnimBg="0" advAuto="5000"/>
      <p:bldP spid="715781" grpId="0" build="p" autoUpdateAnimBg="0" advAuto="2000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E4A73EE5-DD41-42F6-9B17-D88116F5730E}"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17828" name="Rectangle 4"/>
          <p:cNvSpPr>
            <a:spLocks noChangeArrowheads="1"/>
          </p:cNvSpPr>
          <p:nvPr/>
        </p:nvSpPr>
        <p:spPr bwMode="auto">
          <a:xfrm>
            <a:off x="533400" y="457200"/>
            <a:ext cx="358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构造函数的执行顺序：</a:t>
            </a:r>
          </a:p>
        </p:txBody>
      </p:sp>
      <p:sp>
        <p:nvSpPr>
          <p:cNvPr id="717829" name="Rectangle 5"/>
          <p:cNvSpPr>
            <a:spLocks noChangeArrowheads="1"/>
          </p:cNvSpPr>
          <p:nvPr/>
        </p:nvSpPr>
        <p:spPr bwMode="auto">
          <a:xfrm>
            <a:off x="4953000" y="457200"/>
            <a:ext cx="3581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9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析构函数的执行顺序：</a:t>
            </a:r>
          </a:p>
        </p:txBody>
      </p:sp>
      <p:sp>
        <p:nvSpPr>
          <p:cNvPr id="717830" name="Rectangle 6"/>
          <p:cNvSpPr>
            <a:spLocks noChangeArrowheads="1"/>
          </p:cNvSpPr>
          <p:nvPr/>
        </p:nvSpPr>
        <p:spPr bwMode="auto">
          <a:xfrm>
            <a:off x="1295400" y="1143000"/>
            <a:ext cx="2133600" cy="6096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lnSpc>
                <a:spcPct val="110000"/>
              </a:lnSpc>
              <a:buClr>
                <a:schemeClr val="hlink"/>
              </a:buClr>
              <a:buSzPct val="80000"/>
              <a:buFont typeface="Wingdings" pitchFamily="2" charset="2"/>
              <a:buNone/>
            </a:pPr>
            <a:r>
              <a:rPr kumimoji="1" lang="en-US" altLang="zh-CN" sz="2800">
                <a:solidFill>
                  <a:srgbClr val="0000FF"/>
                </a:solidFill>
                <a:latin typeface="Times New Roman" pitchFamily="18" charset="0"/>
              </a:rPr>
              <a:t>Point( )</a:t>
            </a:r>
          </a:p>
        </p:txBody>
      </p:sp>
      <p:sp>
        <p:nvSpPr>
          <p:cNvPr id="717831" name="Rectangle 7"/>
          <p:cNvSpPr>
            <a:spLocks noChangeArrowheads="1"/>
          </p:cNvSpPr>
          <p:nvPr/>
        </p:nvSpPr>
        <p:spPr bwMode="auto">
          <a:xfrm>
            <a:off x="1295400" y="2743200"/>
            <a:ext cx="2209800" cy="6096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lnSpc>
                <a:spcPct val="110000"/>
              </a:lnSpc>
              <a:buClr>
                <a:schemeClr val="hlink"/>
              </a:buClr>
              <a:buSzPct val="80000"/>
              <a:buFont typeface="Wingdings" pitchFamily="2" charset="2"/>
              <a:buNone/>
            </a:pPr>
            <a:r>
              <a:rPr kumimoji="1" lang="en-US" altLang="zh-CN" sz="2800">
                <a:solidFill>
                  <a:srgbClr val="0000FF"/>
                </a:solidFill>
                <a:latin typeface="Times New Roman" pitchFamily="18" charset="0"/>
              </a:rPr>
              <a:t>Circle( )</a:t>
            </a:r>
          </a:p>
        </p:txBody>
      </p:sp>
      <p:sp>
        <p:nvSpPr>
          <p:cNvPr id="717832" name="Rectangle 8"/>
          <p:cNvSpPr>
            <a:spLocks noChangeArrowheads="1"/>
          </p:cNvSpPr>
          <p:nvPr/>
        </p:nvSpPr>
        <p:spPr bwMode="auto">
          <a:xfrm>
            <a:off x="1295400" y="4343400"/>
            <a:ext cx="2286000" cy="6096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lnSpc>
                <a:spcPct val="110000"/>
              </a:lnSpc>
              <a:buClr>
                <a:schemeClr val="hlink"/>
              </a:buClr>
              <a:buSzPct val="80000"/>
              <a:buFont typeface="Wingdings" pitchFamily="2" charset="2"/>
              <a:buNone/>
            </a:pPr>
            <a:r>
              <a:rPr kumimoji="1" lang="en-US" altLang="zh-CN" sz="2800">
                <a:solidFill>
                  <a:srgbClr val="0000FF"/>
                </a:solidFill>
                <a:latin typeface="Times New Roman" pitchFamily="18" charset="0"/>
              </a:rPr>
              <a:t>Cylinder( )</a:t>
            </a:r>
          </a:p>
        </p:txBody>
      </p:sp>
      <p:sp>
        <p:nvSpPr>
          <p:cNvPr id="717833" name="AutoShape 9"/>
          <p:cNvSpPr>
            <a:spLocks noChangeArrowheads="1"/>
          </p:cNvSpPr>
          <p:nvPr/>
        </p:nvSpPr>
        <p:spPr bwMode="auto">
          <a:xfrm>
            <a:off x="2209800" y="1981200"/>
            <a:ext cx="304800" cy="533400"/>
          </a:xfrm>
          <a:prstGeom prst="downArrow">
            <a:avLst>
              <a:gd name="adj1" fmla="val 50000"/>
              <a:gd name="adj2" fmla="val 43750"/>
            </a:avLst>
          </a:prstGeom>
          <a:solidFill>
            <a:srgbClr val="99F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717834" name="AutoShape 10"/>
          <p:cNvSpPr>
            <a:spLocks noChangeArrowheads="1"/>
          </p:cNvSpPr>
          <p:nvPr/>
        </p:nvSpPr>
        <p:spPr bwMode="auto">
          <a:xfrm>
            <a:off x="2209800" y="3581400"/>
            <a:ext cx="304800" cy="533400"/>
          </a:xfrm>
          <a:prstGeom prst="downArrow">
            <a:avLst>
              <a:gd name="adj1" fmla="val 50000"/>
              <a:gd name="adj2" fmla="val 43750"/>
            </a:avLst>
          </a:prstGeom>
          <a:solidFill>
            <a:srgbClr val="99F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717837" name="AutoShape 13"/>
          <p:cNvSpPr>
            <a:spLocks noChangeArrowheads="1"/>
          </p:cNvSpPr>
          <p:nvPr/>
        </p:nvSpPr>
        <p:spPr bwMode="auto">
          <a:xfrm>
            <a:off x="914400" y="5791200"/>
            <a:ext cx="3276600" cy="685800"/>
          </a:xfrm>
          <a:prstGeom prst="wedgeRectCallout">
            <a:avLst>
              <a:gd name="adj1" fmla="val -144"/>
              <a:gd name="adj2" fmla="val -140741"/>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lnSpc>
                <a:spcPct val="130000"/>
              </a:lnSpc>
              <a:spcBef>
                <a:spcPct val="0"/>
              </a:spcBef>
              <a:buFontTx/>
              <a:buNone/>
            </a:pPr>
            <a:r>
              <a:rPr kumimoji="1" lang="zh-CN" altLang="en-US" sz="2400">
                <a:solidFill>
                  <a:srgbClr val="292929"/>
                </a:solidFill>
                <a:latin typeface="Times New Roman" pitchFamily="18" charset="0"/>
              </a:rPr>
              <a:t>当声明</a:t>
            </a:r>
            <a:r>
              <a:rPr kumimoji="1" lang="en-US" altLang="zh-CN" sz="2400">
                <a:solidFill>
                  <a:srgbClr val="292929"/>
                </a:solidFill>
                <a:latin typeface="Times New Roman" pitchFamily="18" charset="0"/>
              </a:rPr>
              <a:t>Cylinder</a:t>
            </a:r>
            <a:r>
              <a:rPr kumimoji="1" lang="zh-CN" altLang="en-US" sz="2400">
                <a:solidFill>
                  <a:srgbClr val="292929"/>
                </a:solidFill>
                <a:latin typeface="Times New Roman" pitchFamily="18" charset="0"/>
              </a:rPr>
              <a:t>对象时</a:t>
            </a:r>
          </a:p>
        </p:txBody>
      </p:sp>
      <p:sp>
        <p:nvSpPr>
          <p:cNvPr id="717838" name="Rectangle 14"/>
          <p:cNvSpPr>
            <a:spLocks noChangeArrowheads="1"/>
          </p:cNvSpPr>
          <p:nvPr/>
        </p:nvSpPr>
        <p:spPr bwMode="auto">
          <a:xfrm>
            <a:off x="5638800" y="1143000"/>
            <a:ext cx="2133600" cy="6096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lnSpc>
                <a:spcPct val="110000"/>
              </a:lnSpc>
              <a:buClr>
                <a:schemeClr val="hlink"/>
              </a:buClr>
              <a:buSzPct val="80000"/>
              <a:buFont typeface="Wingdings" pitchFamily="2" charset="2"/>
              <a:buNone/>
            </a:pPr>
            <a:r>
              <a:rPr kumimoji="1" lang="en-US" altLang="zh-CN" sz="2800" b="1">
                <a:solidFill>
                  <a:srgbClr val="292929"/>
                </a:solidFill>
                <a:latin typeface="Times New Roman" pitchFamily="18" charset="0"/>
              </a:rPr>
              <a:t>~</a:t>
            </a:r>
            <a:r>
              <a:rPr kumimoji="1" lang="en-US" altLang="zh-CN" sz="2800" b="1">
                <a:solidFill>
                  <a:srgbClr val="0000FF"/>
                </a:solidFill>
                <a:latin typeface="Times New Roman" pitchFamily="18" charset="0"/>
              </a:rPr>
              <a:t> </a:t>
            </a:r>
            <a:r>
              <a:rPr kumimoji="1" lang="en-US" altLang="zh-CN" sz="2800">
                <a:solidFill>
                  <a:srgbClr val="0000FF"/>
                </a:solidFill>
                <a:latin typeface="Times New Roman" pitchFamily="18" charset="0"/>
              </a:rPr>
              <a:t>Cylinder( )</a:t>
            </a:r>
          </a:p>
        </p:txBody>
      </p:sp>
      <p:sp>
        <p:nvSpPr>
          <p:cNvPr id="717839" name="Rectangle 15"/>
          <p:cNvSpPr>
            <a:spLocks noChangeArrowheads="1"/>
          </p:cNvSpPr>
          <p:nvPr/>
        </p:nvSpPr>
        <p:spPr bwMode="auto">
          <a:xfrm>
            <a:off x="5638800" y="2743200"/>
            <a:ext cx="2209800" cy="6096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lnSpc>
                <a:spcPct val="110000"/>
              </a:lnSpc>
              <a:buClr>
                <a:schemeClr val="hlink"/>
              </a:buClr>
              <a:buSzPct val="80000"/>
              <a:buFont typeface="Wingdings" pitchFamily="2" charset="2"/>
              <a:buNone/>
            </a:pPr>
            <a:r>
              <a:rPr kumimoji="1" lang="en-US" altLang="zh-CN" sz="2800" b="1">
                <a:solidFill>
                  <a:srgbClr val="292929"/>
                </a:solidFill>
                <a:latin typeface="Times New Roman" pitchFamily="18" charset="0"/>
              </a:rPr>
              <a:t>~</a:t>
            </a:r>
            <a:r>
              <a:rPr kumimoji="1" lang="en-US" altLang="zh-CN" sz="2800">
                <a:solidFill>
                  <a:srgbClr val="292929"/>
                </a:solidFill>
                <a:latin typeface="Times New Roman" pitchFamily="18" charset="0"/>
              </a:rPr>
              <a:t> </a:t>
            </a:r>
            <a:r>
              <a:rPr kumimoji="1" lang="en-US" altLang="zh-CN" sz="2800">
                <a:solidFill>
                  <a:srgbClr val="0000FF"/>
                </a:solidFill>
                <a:latin typeface="Times New Roman" pitchFamily="18" charset="0"/>
              </a:rPr>
              <a:t>Circle( )</a:t>
            </a:r>
          </a:p>
        </p:txBody>
      </p:sp>
      <p:sp>
        <p:nvSpPr>
          <p:cNvPr id="717840" name="Rectangle 16"/>
          <p:cNvSpPr>
            <a:spLocks noChangeArrowheads="1"/>
          </p:cNvSpPr>
          <p:nvPr/>
        </p:nvSpPr>
        <p:spPr bwMode="auto">
          <a:xfrm>
            <a:off x="5638800" y="4343400"/>
            <a:ext cx="2286000" cy="6096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lnSpc>
                <a:spcPct val="110000"/>
              </a:lnSpc>
              <a:buClr>
                <a:schemeClr val="hlink"/>
              </a:buClr>
              <a:buSzPct val="80000"/>
              <a:buFont typeface="Wingdings" pitchFamily="2" charset="2"/>
              <a:buNone/>
            </a:pPr>
            <a:r>
              <a:rPr kumimoji="1" lang="en-US" altLang="zh-CN" sz="2800" b="1">
                <a:solidFill>
                  <a:srgbClr val="292929"/>
                </a:solidFill>
                <a:latin typeface="Times New Roman" pitchFamily="18" charset="0"/>
              </a:rPr>
              <a:t>~</a:t>
            </a:r>
            <a:r>
              <a:rPr kumimoji="1" lang="en-US" altLang="zh-CN" sz="2800" b="1">
                <a:solidFill>
                  <a:srgbClr val="0000FF"/>
                </a:solidFill>
                <a:latin typeface="Times New Roman" pitchFamily="18" charset="0"/>
              </a:rPr>
              <a:t> </a:t>
            </a:r>
            <a:r>
              <a:rPr kumimoji="1" lang="en-US" altLang="zh-CN" sz="2800">
                <a:solidFill>
                  <a:srgbClr val="0000FF"/>
                </a:solidFill>
                <a:latin typeface="Times New Roman" pitchFamily="18" charset="0"/>
              </a:rPr>
              <a:t>Point( )</a:t>
            </a:r>
          </a:p>
        </p:txBody>
      </p:sp>
      <p:sp>
        <p:nvSpPr>
          <p:cNvPr id="717841" name="AutoShape 17"/>
          <p:cNvSpPr>
            <a:spLocks noChangeArrowheads="1"/>
          </p:cNvSpPr>
          <p:nvPr/>
        </p:nvSpPr>
        <p:spPr bwMode="auto">
          <a:xfrm>
            <a:off x="6553200" y="1981200"/>
            <a:ext cx="304800" cy="533400"/>
          </a:xfrm>
          <a:prstGeom prst="downArrow">
            <a:avLst>
              <a:gd name="adj1" fmla="val 50000"/>
              <a:gd name="adj2" fmla="val 43750"/>
            </a:avLst>
          </a:prstGeom>
          <a:solidFill>
            <a:srgbClr val="99F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717842" name="AutoShape 18"/>
          <p:cNvSpPr>
            <a:spLocks noChangeArrowheads="1"/>
          </p:cNvSpPr>
          <p:nvPr/>
        </p:nvSpPr>
        <p:spPr bwMode="auto">
          <a:xfrm>
            <a:off x="6553200" y="3581400"/>
            <a:ext cx="304800" cy="533400"/>
          </a:xfrm>
          <a:prstGeom prst="downArrow">
            <a:avLst>
              <a:gd name="adj1" fmla="val 50000"/>
              <a:gd name="adj2" fmla="val 43750"/>
            </a:avLst>
          </a:prstGeom>
          <a:solidFill>
            <a:srgbClr val="99FF33"/>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717843" name="AutoShape 19"/>
          <p:cNvSpPr>
            <a:spLocks noChangeArrowheads="1"/>
          </p:cNvSpPr>
          <p:nvPr/>
        </p:nvSpPr>
        <p:spPr bwMode="auto">
          <a:xfrm>
            <a:off x="5715000" y="5791200"/>
            <a:ext cx="2438400" cy="685800"/>
          </a:xfrm>
          <a:prstGeom prst="wedgeRectCallout">
            <a:avLst>
              <a:gd name="adj1" fmla="val 1236"/>
              <a:gd name="adj2" fmla="val -130093"/>
            </a:avLst>
          </a:prstGeom>
          <a:solidFill>
            <a:srgbClr val="FFFFCC"/>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lnSpc>
                <a:spcPct val="130000"/>
              </a:lnSpc>
              <a:spcBef>
                <a:spcPct val="0"/>
              </a:spcBef>
              <a:buFontTx/>
              <a:buNone/>
            </a:pPr>
            <a:r>
              <a:rPr kumimoji="1" lang="zh-CN" altLang="en-US" sz="2400">
                <a:solidFill>
                  <a:srgbClr val="292929"/>
                </a:solidFill>
                <a:latin typeface="Times New Roman" pitchFamily="18" charset="0"/>
              </a:rPr>
              <a:t>当程序结束时</a:t>
            </a:r>
          </a:p>
        </p:txBody>
      </p:sp>
      <p:sp>
        <p:nvSpPr>
          <p:cNvPr id="717844" name="AutoShape 20"/>
          <p:cNvSpPr>
            <a:spLocks noChangeArrowheads="1"/>
          </p:cNvSpPr>
          <p:nvPr/>
        </p:nvSpPr>
        <p:spPr bwMode="auto">
          <a:xfrm rot="-2100000">
            <a:off x="4419600" y="1371600"/>
            <a:ext cx="228600" cy="3124200"/>
          </a:xfrm>
          <a:prstGeom prst="downArrow">
            <a:avLst>
              <a:gd name="adj1" fmla="val 50000"/>
              <a:gd name="adj2" fmla="val 341667"/>
            </a:avLst>
          </a:prstGeom>
          <a:solidFill>
            <a:srgbClr val="FF9900"/>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
        <p:nvSpPr>
          <p:cNvPr id="717845" name="AutoShape 21"/>
          <p:cNvSpPr>
            <a:spLocks noChangeArrowheads="1"/>
          </p:cNvSpPr>
          <p:nvPr/>
        </p:nvSpPr>
        <p:spPr bwMode="auto">
          <a:xfrm rot="-8700000">
            <a:off x="4564063" y="1668463"/>
            <a:ext cx="166687" cy="3186112"/>
          </a:xfrm>
          <a:prstGeom prst="downArrow">
            <a:avLst>
              <a:gd name="adj1" fmla="val 50000"/>
              <a:gd name="adj2" fmla="val 477859"/>
            </a:avLst>
          </a:prstGeom>
          <a:solidFill>
            <a:srgbClr val="FF9900"/>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80000"/>
              </a:lnSpc>
              <a:buClr>
                <a:schemeClr val="accent2"/>
              </a:buClr>
              <a:buSzPct val="80000"/>
              <a:buFont typeface="Wingdings" pitchFamily="2" charset="2"/>
              <a:buNone/>
            </a:pP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717828"/>
                                        </p:tgtEl>
                                        <p:attrNameLst>
                                          <p:attrName>style.visibility</p:attrName>
                                        </p:attrNameLst>
                                      </p:cBhvr>
                                      <p:to>
                                        <p:strVal val="visible"/>
                                      </p:to>
                                    </p:set>
                                    <p:animEffect transition="in" filter="blinds(horizontal)">
                                      <p:cBhvr>
                                        <p:cTn id="7" dur="500"/>
                                        <p:tgtEl>
                                          <p:spTgt spid="717828"/>
                                        </p:tgtEl>
                                      </p:cBhvr>
                                    </p:animEffect>
                                  </p:childTnLst>
                                </p:cTn>
                              </p:par>
                            </p:childTnLst>
                          </p:cTn>
                        </p:par>
                        <p:par>
                          <p:cTn id="8" fill="hold" nodeType="afterGroup">
                            <p:stCondLst>
                              <p:cond delay="1500"/>
                            </p:stCondLst>
                            <p:childTnLst>
                              <p:par>
                                <p:cTn id="9" presetID="3" presetClass="entr" presetSubtype="10" fill="hold" grpId="0" nodeType="afterEffect">
                                  <p:stCondLst>
                                    <p:cond delay="10000"/>
                                  </p:stCondLst>
                                  <p:childTnLst>
                                    <p:set>
                                      <p:cBhvr>
                                        <p:cTn id="10" dur="1" fill="hold">
                                          <p:stCondLst>
                                            <p:cond delay="0"/>
                                          </p:stCondLst>
                                        </p:cTn>
                                        <p:tgtEl>
                                          <p:spTgt spid="717830"/>
                                        </p:tgtEl>
                                        <p:attrNameLst>
                                          <p:attrName>style.visibility</p:attrName>
                                        </p:attrNameLst>
                                      </p:cBhvr>
                                      <p:to>
                                        <p:strVal val="visible"/>
                                      </p:to>
                                    </p:set>
                                    <p:animEffect transition="in" filter="blinds(horizontal)">
                                      <p:cBhvr>
                                        <p:cTn id="11" dur="500"/>
                                        <p:tgtEl>
                                          <p:spTgt spid="717830"/>
                                        </p:tgtEl>
                                      </p:cBhvr>
                                    </p:animEffect>
                                  </p:childTnLst>
                                </p:cTn>
                              </p:par>
                            </p:childTnLst>
                          </p:cTn>
                        </p:par>
                        <p:par>
                          <p:cTn id="12" fill="hold" nodeType="afterGroup">
                            <p:stCondLst>
                              <p:cond delay="12000"/>
                            </p:stCondLst>
                            <p:childTnLst>
                              <p:par>
                                <p:cTn id="13" presetID="22" presetClass="entr" presetSubtype="1" fill="hold" grpId="0" nodeType="afterEffect">
                                  <p:stCondLst>
                                    <p:cond delay="5000"/>
                                  </p:stCondLst>
                                  <p:childTnLst>
                                    <p:set>
                                      <p:cBhvr>
                                        <p:cTn id="14" dur="1" fill="hold">
                                          <p:stCondLst>
                                            <p:cond delay="0"/>
                                          </p:stCondLst>
                                        </p:cTn>
                                        <p:tgtEl>
                                          <p:spTgt spid="717833"/>
                                        </p:tgtEl>
                                        <p:attrNameLst>
                                          <p:attrName>style.visibility</p:attrName>
                                        </p:attrNameLst>
                                      </p:cBhvr>
                                      <p:to>
                                        <p:strVal val="visible"/>
                                      </p:to>
                                    </p:set>
                                    <p:animEffect transition="in" filter="wipe(up)">
                                      <p:cBhvr>
                                        <p:cTn id="15" dur="500"/>
                                        <p:tgtEl>
                                          <p:spTgt spid="717833"/>
                                        </p:tgtEl>
                                      </p:cBhvr>
                                    </p:animEffect>
                                  </p:childTnLst>
                                </p:cTn>
                              </p:par>
                            </p:childTnLst>
                          </p:cTn>
                        </p:par>
                        <p:par>
                          <p:cTn id="16" fill="hold" nodeType="afterGroup">
                            <p:stCondLst>
                              <p:cond delay="17500"/>
                            </p:stCondLst>
                            <p:childTnLst>
                              <p:par>
                                <p:cTn id="17" presetID="3" presetClass="entr" presetSubtype="10" fill="hold" grpId="0" nodeType="afterEffect">
                                  <p:stCondLst>
                                    <p:cond delay="1000"/>
                                  </p:stCondLst>
                                  <p:childTnLst>
                                    <p:set>
                                      <p:cBhvr>
                                        <p:cTn id="18" dur="1" fill="hold">
                                          <p:stCondLst>
                                            <p:cond delay="0"/>
                                          </p:stCondLst>
                                        </p:cTn>
                                        <p:tgtEl>
                                          <p:spTgt spid="717831"/>
                                        </p:tgtEl>
                                        <p:attrNameLst>
                                          <p:attrName>style.visibility</p:attrName>
                                        </p:attrNameLst>
                                      </p:cBhvr>
                                      <p:to>
                                        <p:strVal val="visible"/>
                                      </p:to>
                                    </p:set>
                                    <p:animEffect transition="in" filter="blinds(horizontal)">
                                      <p:cBhvr>
                                        <p:cTn id="19" dur="500"/>
                                        <p:tgtEl>
                                          <p:spTgt spid="717831"/>
                                        </p:tgtEl>
                                      </p:cBhvr>
                                    </p:animEffect>
                                  </p:childTnLst>
                                </p:cTn>
                              </p:par>
                            </p:childTnLst>
                          </p:cTn>
                        </p:par>
                        <p:par>
                          <p:cTn id="20" fill="hold" nodeType="afterGroup">
                            <p:stCondLst>
                              <p:cond delay="19000"/>
                            </p:stCondLst>
                            <p:childTnLst>
                              <p:par>
                                <p:cTn id="21" presetID="22" presetClass="entr" presetSubtype="1" fill="hold" grpId="0" nodeType="afterEffect">
                                  <p:stCondLst>
                                    <p:cond delay="5000"/>
                                  </p:stCondLst>
                                  <p:childTnLst>
                                    <p:set>
                                      <p:cBhvr>
                                        <p:cTn id="22" dur="1" fill="hold">
                                          <p:stCondLst>
                                            <p:cond delay="0"/>
                                          </p:stCondLst>
                                        </p:cTn>
                                        <p:tgtEl>
                                          <p:spTgt spid="717834"/>
                                        </p:tgtEl>
                                        <p:attrNameLst>
                                          <p:attrName>style.visibility</p:attrName>
                                        </p:attrNameLst>
                                      </p:cBhvr>
                                      <p:to>
                                        <p:strVal val="visible"/>
                                      </p:to>
                                    </p:set>
                                    <p:animEffect transition="in" filter="wipe(up)">
                                      <p:cBhvr>
                                        <p:cTn id="23" dur="500"/>
                                        <p:tgtEl>
                                          <p:spTgt spid="717834"/>
                                        </p:tgtEl>
                                      </p:cBhvr>
                                    </p:animEffect>
                                  </p:childTnLst>
                                </p:cTn>
                              </p:par>
                            </p:childTnLst>
                          </p:cTn>
                        </p:par>
                        <p:par>
                          <p:cTn id="24" fill="hold" nodeType="afterGroup">
                            <p:stCondLst>
                              <p:cond delay="24500"/>
                            </p:stCondLst>
                            <p:childTnLst>
                              <p:par>
                                <p:cTn id="25" presetID="3" presetClass="entr" presetSubtype="10" fill="hold" grpId="0" nodeType="afterEffect">
                                  <p:stCondLst>
                                    <p:cond delay="1000"/>
                                  </p:stCondLst>
                                  <p:childTnLst>
                                    <p:set>
                                      <p:cBhvr>
                                        <p:cTn id="26" dur="1" fill="hold">
                                          <p:stCondLst>
                                            <p:cond delay="0"/>
                                          </p:stCondLst>
                                        </p:cTn>
                                        <p:tgtEl>
                                          <p:spTgt spid="717832"/>
                                        </p:tgtEl>
                                        <p:attrNameLst>
                                          <p:attrName>style.visibility</p:attrName>
                                        </p:attrNameLst>
                                      </p:cBhvr>
                                      <p:to>
                                        <p:strVal val="visible"/>
                                      </p:to>
                                    </p:set>
                                    <p:animEffect transition="in" filter="blinds(horizontal)">
                                      <p:cBhvr>
                                        <p:cTn id="27" dur="500"/>
                                        <p:tgtEl>
                                          <p:spTgt spid="717832"/>
                                        </p:tgtEl>
                                      </p:cBhvr>
                                    </p:animEffect>
                                  </p:childTnLst>
                                </p:cTn>
                              </p:par>
                            </p:childTnLst>
                          </p:cTn>
                        </p:par>
                        <p:par>
                          <p:cTn id="28" fill="hold" nodeType="afterGroup">
                            <p:stCondLst>
                              <p:cond delay="26000"/>
                            </p:stCondLst>
                            <p:childTnLst>
                              <p:par>
                                <p:cTn id="29" presetID="22" presetClass="entr" presetSubtype="4" fill="hold" grpId="0" nodeType="afterEffect">
                                  <p:stCondLst>
                                    <p:cond delay="5000"/>
                                  </p:stCondLst>
                                  <p:childTnLst>
                                    <p:set>
                                      <p:cBhvr>
                                        <p:cTn id="30" dur="1" fill="hold">
                                          <p:stCondLst>
                                            <p:cond delay="0"/>
                                          </p:stCondLst>
                                        </p:cTn>
                                        <p:tgtEl>
                                          <p:spTgt spid="717837"/>
                                        </p:tgtEl>
                                        <p:attrNameLst>
                                          <p:attrName>style.visibility</p:attrName>
                                        </p:attrNameLst>
                                      </p:cBhvr>
                                      <p:to>
                                        <p:strVal val="visible"/>
                                      </p:to>
                                    </p:set>
                                    <p:animEffect transition="in" filter="wipe(down)">
                                      <p:cBhvr>
                                        <p:cTn id="31" dur="500"/>
                                        <p:tgtEl>
                                          <p:spTgt spid="717837"/>
                                        </p:tgtEl>
                                      </p:cBhvr>
                                    </p:animEffect>
                                  </p:childTnLst>
                                </p:cTn>
                              </p:par>
                            </p:childTnLst>
                          </p:cTn>
                        </p:par>
                        <p:par>
                          <p:cTn id="32" fill="hold" nodeType="afterGroup">
                            <p:stCondLst>
                              <p:cond delay="31500"/>
                            </p:stCondLst>
                            <p:childTnLst>
                              <p:par>
                                <p:cTn id="33" presetID="9" presetClass="entr" presetSubtype="0" fill="hold" grpId="0" nodeType="afterEffect">
                                  <p:stCondLst>
                                    <p:cond delay="30000"/>
                                  </p:stCondLst>
                                  <p:childTnLst>
                                    <p:set>
                                      <p:cBhvr>
                                        <p:cTn id="34" dur="1" fill="hold">
                                          <p:stCondLst>
                                            <p:cond delay="0"/>
                                          </p:stCondLst>
                                        </p:cTn>
                                        <p:tgtEl>
                                          <p:spTgt spid="717829">
                                            <p:txEl>
                                              <p:pRg st="0" end="0"/>
                                            </p:txEl>
                                          </p:spTgt>
                                        </p:tgtEl>
                                        <p:attrNameLst>
                                          <p:attrName>style.visibility</p:attrName>
                                        </p:attrNameLst>
                                      </p:cBhvr>
                                      <p:to>
                                        <p:strVal val="visible"/>
                                      </p:to>
                                    </p:set>
                                    <p:animEffect transition="in" filter="dissolve">
                                      <p:cBhvr>
                                        <p:cTn id="35" dur="500"/>
                                        <p:tgtEl>
                                          <p:spTgt spid="717829">
                                            <p:txEl>
                                              <p:pRg st="0" end="0"/>
                                            </p:txEl>
                                          </p:spTgt>
                                        </p:tgtEl>
                                      </p:cBhvr>
                                    </p:animEffect>
                                  </p:childTnLst>
                                </p:cTn>
                              </p:par>
                            </p:childTnLst>
                          </p:cTn>
                        </p:par>
                        <p:par>
                          <p:cTn id="36" fill="hold" nodeType="afterGroup">
                            <p:stCondLst>
                              <p:cond delay="62000"/>
                            </p:stCondLst>
                            <p:childTnLst>
                              <p:par>
                                <p:cTn id="37" presetID="3" presetClass="entr" presetSubtype="10" fill="hold" grpId="0" nodeType="afterEffect">
                                  <p:stCondLst>
                                    <p:cond delay="10000"/>
                                  </p:stCondLst>
                                  <p:childTnLst>
                                    <p:set>
                                      <p:cBhvr>
                                        <p:cTn id="38" dur="1" fill="hold">
                                          <p:stCondLst>
                                            <p:cond delay="0"/>
                                          </p:stCondLst>
                                        </p:cTn>
                                        <p:tgtEl>
                                          <p:spTgt spid="717838"/>
                                        </p:tgtEl>
                                        <p:attrNameLst>
                                          <p:attrName>style.visibility</p:attrName>
                                        </p:attrNameLst>
                                      </p:cBhvr>
                                      <p:to>
                                        <p:strVal val="visible"/>
                                      </p:to>
                                    </p:set>
                                    <p:animEffect transition="in" filter="blinds(horizontal)">
                                      <p:cBhvr>
                                        <p:cTn id="39" dur="500"/>
                                        <p:tgtEl>
                                          <p:spTgt spid="717838"/>
                                        </p:tgtEl>
                                      </p:cBhvr>
                                    </p:animEffect>
                                  </p:childTnLst>
                                </p:cTn>
                              </p:par>
                            </p:childTnLst>
                          </p:cTn>
                        </p:par>
                        <p:par>
                          <p:cTn id="40" fill="hold" nodeType="afterGroup">
                            <p:stCondLst>
                              <p:cond delay="72500"/>
                            </p:stCondLst>
                            <p:childTnLst>
                              <p:par>
                                <p:cTn id="41" presetID="22" presetClass="entr" presetSubtype="1" fill="hold" grpId="0" nodeType="afterEffect">
                                  <p:stCondLst>
                                    <p:cond delay="5000"/>
                                  </p:stCondLst>
                                  <p:childTnLst>
                                    <p:set>
                                      <p:cBhvr>
                                        <p:cTn id="42" dur="1" fill="hold">
                                          <p:stCondLst>
                                            <p:cond delay="0"/>
                                          </p:stCondLst>
                                        </p:cTn>
                                        <p:tgtEl>
                                          <p:spTgt spid="717841"/>
                                        </p:tgtEl>
                                        <p:attrNameLst>
                                          <p:attrName>style.visibility</p:attrName>
                                        </p:attrNameLst>
                                      </p:cBhvr>
                                      <p:to>
                                        <p:strVal val="visible"/>
                                      </p:to>
                                    </p:set>
                                    <p:animEffect transition="in" filter="wipe(up)">
                                      <p:cBhvr>
                                        <p:cTn id="43" dur="500"/>
                                        <p:tgtEl>
                                          <p:spTgt spid="717841"/>
                                        </p:tgtEl>
                                      </p:cBhvr>
                                    </p:animEffect>
                                  </p:childTnLst>
                                </p:cTn>
                              </p:par>
                            </p:childTnLst>
                          </p:cTn>
                        </p:par>
                        <p:par>
                          <p:cTn id="44" fill="hold" nodeType="afterGroup">
                            <p:stCondLst>
                              <p:cond delay="78000"/>
                            </p:stCondLst>
                            <p:childTnLst>
                              <p:par>
                                <p:cTn id="45" presetID="3" presetClass="entr" presetSubtype="10" fill="hold" grpId="0" nodeType="afterEffect">
                                  <p:stCondLst>
                                    <p:cond delay="1000"/>
                                  </p:stCondLst>
                                  <p:childTnLst>
                                    <p:set>
                                      <p:cBhvr>
                                        <p:cTn id="46" dur="1" fill="hold">
                                          <p:stCondLst>
                                            <p:cond delay="0"/>
                                          </p:stCondLst>
                                        </p:cTn>
                                        <p:tgtEl>
                                          <p:spTgt spid="717839"/>
                                        </p:tgtEl>
                                        <p:attrNameLst>
                                          <p:attrName>style.visibility</p:attrName>
                                        </p:attrNameLst>
                                      </p:cBhvr>
                                      <p:to>
                                        <p:strVal val="visible"/>
                                      </p:to>
                                    </p:set>
                                    <p:animEffect transition="in" filter="blinds(horizontal)">
                                      <p:cBhvr>
                                        <p:cTn id="47" dur="500"/>
                                        <p:tgtEl>
                                          <p:spTgt spid="717839"/>
                                        </p:tgtEl>
                                      </p:cBhvr>
                                    </p:animEffect>
                                  </p:childTnLst>
                                </p:cTn>
                              </p:par>
                            </p:childTnLst>
                          </p:cTn>
                        </p:par>
                        <p:par>
                          <p:cTn id="48" fill="hold" nodeType="afterGroup">
                            <p:stCondLst>
                              <p:cond delay="79500"/>
                            </p:stCondLst>
                            <p:childTnLst>
                              <p:par>
                                <p:cTn id="49" presetID="22" presetClass="entr" presetSubtype="1" fill="hold" grpId="0" nodeType="afterEffect">
                                  <p:stCondLst>
                                    <p:cond delay="5000"/>
                                  </p:stCondLst>
                                  <p:childTnLst>
                                    <p:set>
                                      <p:cBhvr>
                                        <p:cTn id="50" dur="1" fill="hold">
                                          <p:stCondLst>
                                            <p:cond delay="0"/>
                                          </p:stCondLst>
                                        </p:cTn>
                                        <p:tgtEl>
                                          <p:spTgt spid="717842"/>
                                        </p:tgtEl>
                                        <p:attrNameLst>
                                          <p:attrName>style.visibility</p:attrName>
                                        </p:attrNameLst>
                                      </p:cBhvr>
                                      <p:to>
                                        <p:strVal val="visible"/>
                                      </p:to>
                                    </p:set>
                                    <p:animEffect transition="in" filter="wipe(up)">
                                      <p:cBhvr>
                                        <p:cTn id="51" dur="500"/>
                                        <p:tgtEl>
                                          <p:spTgt spid="717842"/>
                                        </p:tgtEl>
                                      </p:cBhvr>
                                    </p:animEffect>
                                  </p:childTnLst>
                                </p:cTn>
                              </p:par>
                            </p:childTnLst>
                          </p:cTn>
                        </p:par>
                        <p:par>
                          <p:cTn id="52" fill="hold" nodeType="afterGroup">
                            <p:stCondLst>
                              <p:cond delay="85000"/>
                            </p:stCondLst>
                            <p:childTnLst>
                              <p:par>
                                <p:cTn id="53" presetID="3" presetClass="entr" presetSubtype="10" fill="hold" grpId="0" nodeType="afterEffect">
                                  <p:stCondLst>
                                    <p:cond delay="1000"/>
                                  </p:stCondLst>
                                  <p:childTnLst>
                                    <p:set>
                                      <p:cBhvr>
                                        <p:cTn id="54" dur="1" fill="hold">
                                          <p:stCondLst>
                                            <p:cond delay="0"/>
                                          </p:stCondLst>
                                        </p:cTn>
                                        <p:tgtEl>
                                          <p:spTgt spid="717840"/>
                                        </p:tgtEl>
                                        <p:attrNameLst>
                                          <p:attrName>style.visibility</p:attrName>
                                        </p:attrNameLst>
                                      </p:cBhvr>
                                      <p:to>
                                        <p:strVal val="visible"/>
                                      </p:to>
                                    </p:set>
                                    <p:animEffect transition="in" filter="blinds(horizontal)">
                                      <p:cBhvr>
                                        <p:cTn id="55" dur="500"/>
                                        <p:tgtEl>
                                          <p:spTgt spid="717840"/>
                                        </p:tgtEl>
                                      </p:cBhvr>
                                    </p:animEffect>
                                  </p:childTnLst>
                                </p:cTn>
                              </p:par>
                            </p:childTnLst>
                          </p:cTn>
                        </p:par>
                        <p:par>
                          <p:cTn id="56" fill="hold" nodeType="afterGroup">
                            <p:stCondLst>
                              <p:cond delay="86500"/>
                            </p:stCondLst>
                            <p:childTnLst>
                              <p:par>
                                <p:cTn id="57" presetID="22" presetClass="entr" presetSubtype="4" fill="hold" grpId="0" nodeType="afterEffect">
                                  <p:stCondLst>
                                    <p:cond delay="5000"/>
                                  </p:stCondLst>
                                  <p:childTnLst>
                                    <p:set>
                                      <p:cBhvr>
                                        <p:cTn id="58" dur="1" fill="hold">
                                          <p:stCondLst>
                                            <p:cond delay="0"/>
                                          </p:stCondLst>
                                        </p:cTn>
                                        <p:tgtEl>
                                          <p:spTgt spid="717843"/>
                                        </p:tgtEl>
                                        <p:attrNameLst>
                                          <p:attrName>style.visibility</p:attrName>
                                        </p:attrNameLst>
                                      </p:cBhvr>
                                      <p:to>
                                        <p:strVal val="visible"/>
                                      </p:to>
                                    </p:set>
                                    <p:animEffect transition="in" filter="wipe(down)">
                                      <p:cBhvr>
                                        <p:cTn id="59" dur="500"/>
                                        <p:tgtEl>
                                          <p:spTgt spid="717843"/>
                                        </p:tgtEl>
                                      </p:cBhvr>
                                    </p:animEffect>
                                  </p:childTnLst>
                                </p:cTn>
                              </p:par>
                            </p:childTnLst>
                          </p:cTn>
                        </p:par>
                        <p:par>
                          <p:cTn id="60" fill="hold" nodeType="afterGroup">
                            <p:stCondLst>
                              <p:cond delay="92000"/>
                            </p:stCondLst>
                            <p:childTnLst>
                              <p:par>
                                <p:cTn id="61" presetID="22" presetClass="entr" presetSubtype="1" fill="hold" grpId="0" nodeType="afterEffect">
                                  <p:stCondLst>
                                    <p:cond delay="10000"/>
                                  </p:stCondLst>
                                  <p:childTnLst>
                                    <p:set>
                                      <p:cBhvr>
                                        <p:cTn id="62" dur="1" fill="hold">
                                          <p:stCondLst>
                                            <p:cond delay="0"/>
                                          </p:stCondLst>
                                        </p:cTn>
                                        <p:tgtEl>
                                          <p:spTgt spid="717844"/>
                                        </p:tgtEl>
                                        <p:attrNameLst>
                                          <p:attrName>style.visibility</p:attrName>
                                        </p:attrNameLst>
                                      </p:cBhvr>
                                      <p:to>
                                        <p:strVal val="visible"/>
                                      </p:to>
                                    </p:set>
                                    <p:animEffect transition="in" filter="wipe(up)">
                                      <p:cBhvr>
                                        <p:cTn id="63" dur="500"/>
                                        <p:tgtEl>
                                          <p:spTgt spid="717844"/>
                                        </p:tgtEl>
                                      </p:cBhvr>
                                    </p:animEffect>
                                  </p:childTnLst>
                                  <p:subTnLst>
                                    <p:set>
                                      <p:cBhvr override="childStyle">
                                        <p:cTn dur="1" fill="hold" display="0" masterRel="sameClick" afterEffect="1">
                                          <p:stCondLst>
                                            <p:cond evt="end" delay="0">
                                              <p:tn val="61"/>
                                            </p:cond>
                                          </p:stCondLst>
                                        </p:cTn>
                                        <p:tgtEl>
                                          <p:spTgt spid="717844"/>
                                        </p:tgtEl>
                                        <p:attrNameLst>
                                          <p:attrName>style.visibility</p:attrName>
                                        </p:attrNameLst>
                                      </p:cBhvr>
                                      <p:to>
                                        <p:strVal val="hidden"/>
                                      </p:to>
                                    </p:set>
                                  </p:subTnLst>
                                </p:cTn>
                              </p:par>
                            </p:childTnLst>
                          </p:cTn>
                        </p:par>
                        <p:par>
                          <p:cTn id="64" fill="hold" nodeType="afterGroup">
                            <p:stCondLst>
                              <p:cond delay="102500"/>
                            </p:stCondLst>
                            <p:childTnLst>
                              <p:par>
                                <p:cTn id="65" presetID="22" presetClass="entr" presetSubtype="4" fill="hold" grpId="0" nodeType="afterEffect">
                                  <p:stCondLst>
                                    <p:cond delay="2000"/>
                                  </p:stCondLst>
                                  <p:childTnLst>
                                    <p:set>
                                      <p:cBhvr>
                                        <p:cTn id="66" dur="1" fill="hold">
                                          <p:stCondLst>
                                            <p:cond delay="0"/>
                                          </p:stCondLst>
                                        </p:cTn>
                                        <p:tgtEl>
                                          <p:spTgt spid="717845"/>
                                        </p:tgtEl>
                                        <p:attrNameLst>
                                          <p:attrName>style.visibility</p:attrName>
                                        </p:attrNameLst>
                                      </p:cBhvr>
                                      <p:to>
                                        <p:strVal val="visible"/>
                                      </p:to>
                                    </p:set>
                                    <p:animEffect transition="in" filter="wipe(down)">
                                      <p:cBhvr>
                                        <p:cTn id="67" dur="500"/>
                                        <p:tgtEl>
                                          <p:spTgt spid="717845"/>
                                        </p:tgtEl>
                                      </p:cBhvr>
                                    </p:animEffect>
                                  </p:childTnLst>
                                  <p:subTnLst>
                                    <p:set>
                                      <p:cBhvr override="childStyle">
                                        <p:cTn dur="1" fill="hold" display="0" masterRel="sameClick" afterEffect="1">
                                          <p:stCondLst>
                                            <p:cond evt="end" delay="0">
                                              <p:tn val="65"/>
                                            </p:cond>
                                          </p:stCondLst>
                                        </p:cTn>
                                        <p:tgtEl>
                                          <p:spTgt spid="7178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8" grpId="0" autoUpdateAnimBg="0"/>
      <p:bldP spid="717829" grpId="0" build="p" autoUpdateAnimBg="0" advAuto="30000"/>
      <p:bldP spid="717830" grpId="0" animBg="1" autoUpdateAnimBg="0"/>
      <p:bldP spid="717831" grpId="0" animBg="1" autoUpdateAnimBg="0"/>
      <p:bldP spid="717832" grpId="0" animBg="1" autoUpdateAnimBg="0"/>
      <p:bldP spid="717833" grpId="0" animBg="1"/>
      <p:bldP spid="717834" grpId="0" animBg="1"/>
      <p:bldP spid="717837" grpId="0" animBg="1" autoUpdateAnimBg="0"/>
      <p:bldP spid="717838" grpId="0" animBg="1" autoUpdateAnimBg="0"/>
      <p:bldP spid="717839" grpId="0" animBg="1" autoUpdateAnimBg="0"/>
      <p:bldP spid="717840" grpId="0" animBg="1" autoUpdateAnimBg="0"/>
      <p:bldP spid="717841" grpId="0" animBg="1"/>
      <p:bldP spid="717842" grpId="0" animBg="1"/>
      <p:bldP spid="717843" grpId="0" animBg="1" autoUpdateAnimBg="0"/>
      <p:bldP spid="717844" grpId="0" animBg="1"/>
      <p:bldP spid="71784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sz="half" idx="4294967295"/>
          </p:nvPr>
        </p:nvSpPr>
        <p:spPr>
          <a:xfrm>
            <a:off x="468313" y="981075"/>
            <a:ext cx="8207375" cy="4425950"/>
          </a:xfrm>
        </p:spPr>
        <p:txBody>
          <a:bodyPr>
            <a:spAutoFit/>
          </a:bodyPr>
          <a:lstStyle/>
          <a:p>
            <a:pPr eaLnBrk="1" hangingPunct="1"/>
            <a:r>
              <a:rPr lang="zh-CN" altLang="en-US" sz="2800" b="1" smtClean="0">
                <a:latin typeface="微软雅黑" pitchFamily="34" charset="-122"/>
                <a:ea typeface="微软雅黑" pitchFamily="34" charset="-122"/>
                <a:sym typeface="微软雅黑" pitchFamily="34" charset="-122"/>
              </a:rPr>
              <a:t>特别注意：</a:t>
            </a:r>
          </a:p>
          <a:p>
            <a:pPr lvl="1" eaLnBrk="1" hangingPunct="1"/>
            <a:r>
              <a:rPr lang="zh-CN" altLang="en-US" sz="2400" b="1" smtClean="0">
                <a:latin typeface="微软雅黑" pitchFamily="34" charset="-122"/>
                <a:ea typeface="微软雅黑" pitchFamily="34" charset="-122"/>
                <a:sym typeface="微软雅黑" pitchFamily="34" charset="-122"/>
              </a:rPr>
              <a:t>不能在派生类的成员函数中直接调用基类的</a:t>
            </a:r>
            <a:r>
              <a:rPr lang="zh-CN" altLang="en-US" sz="2400" b="1" smtClean="0">
                <a:solidFill>
                  <a:srgbClr val="2A04CC"/>
                </a:solidFill>
                <a:latin typeface="微软雅黑" pitchFamily="34" charset="-122"/>
                <a:ea typeface="微软雅黑" pitchFamily="34" charset="-122"/>
                <a:sym typeface="微软雅黑" pitchFamily="34" charset="-122"/>
              </a:rPr>
              <a:t>构造函数</a:t>
            </a:r>
            <a:r>
              <a:rPr lang="zh-CN" altLang="en-US" sz="2400" b="1" smtClean="0">
                <a:latin typeface="微软雅黑" pitchFamily="34" charset="-122"/>
                <a:ea typeface="微软雅黑" pitchFamily="34" charset="-122"/>
                <a:sym typeface="微软雅黑" pitchFamily="34" charset="-122"/>
              </a:rPr>
              <a:t>和</a:t>
            </a:r>
            <a:r>
              <a:rPr lang="zh-CN" altLang="en-US" sz="2400" b="1" smtClean="0">
                <a:solidFill>
                  <a:srgbClr val="2A04CC"/>
                </a:solidFill>
                <a:latin typeface="微软雅黑" pitchFamily="34" charset="-122"/>
                <a:ea typeface="微软雅黑" pitchFamily="34" charset="-122"/>
                <a:sym typeface="微软雅黑" pitchFamily="34" charset="-122"/>
              </a:rPr>
              <a:t>析构函数</a:t>
            </a:r>
            <a:r>
              <a:rPr lang="zh-CN" altLang="en-US" sz="2400" b="1" smtClean="0">
                <a:latin typeface="微软雅黑" pitchFamily="34" charset="-122"/>
                <a:ea typeface="微软雅黑" pitchFamily="34" charset="-122"/>
                <a:sym typeface="微软雅黑" pitchFamily="34" charset="-122"/>
              </a:rPr>
              <a:t>（</a:t>
            </a:r>
            <a:r>
              <a:rPr lang="zh-CN" altLang="en-US" sz="2400" b="1" smtClean="0">
                <a:solidFill>
                  <a:srgbClr val="FF0066"/>
                </a:solidFill>
                <a:latin typeface="微软雅黑" pitchFamily="34" charset="-122"/>
                <a:ea typeface="微软雅黑" pitchFamily="34" charset="-122"/>
                <a:sym typeface="微软雅黑" pitchFamily="34" charset="-122"/>
              </a:rPr>
              <a:t>错误：</a:t>
            </a:r>
            <a:r>
              <a:rPr lang="zh-CN" altLang="en-US" sz="2400" b="1" smtClean="0">
                <a:solidFill>
                  <a:srgbClr val="FF0066"/>
                </a:solidFill>
                <a:ea typeface="微软雅黑" pitchFamily="34" charset="-122"/>
              </a:rPr>
              <a:t>可以在派生类的成员函数中直接调用基类的构造函数</a:t>
            </a:r>
            <a:r>
              <a:rPr lang="zh-CN" altLang="en-US" sz="2400" b="1" smtClean="0">
                <a:latin typeface="微软雅黑" pitchFamily="34" charset="-122"/>
                <a:ea typeface="微软雅黑" pitchFamily="34" charset="-122"/>
                <a:sym typeface="微软雅黑" pitchFamily="34" charset="-122"/>
              </a:rPr>
              <a:t>）</a:t>
            </a:r>
          </a:p>
          <a:p>
            <a:pPr lvl="1" eaLnBrk="1" hangingPunct="1"/>
            <a:r>
              <a:rPr lang="zh-CN" altLang="en-US" sz="2400" b="1" smtClean="0">
                <a:latin typeface="微软雅黑" pitchFamily="34" charset="-122"/>
                <a:ea typeface="微软雅黑" pitchFamily="34" charset="-122"/>
                <a:sym typeface="微软雅黑" pitchFamily="34" charset="-122"/>
              </a:rPr>
              <a:t>在派生类的构造函数中调用基类构造函数有两种方式（显式和隐式）</a:t>
            </a:r>
          </a:p>
          <a:p>
            <a:pPr lvl="1" eaLnBrk="1" hangingPunct="1"/>
            <a:r>
              <a:rPr lang="zh-CN" altLang="en-US" sz="2400" b="1" smtClean="0">
                <a:latin typeface="微软雅黑" pitchFamily="34" charset="-122"/>
                <a:ea typeface="微软雅黑" pitchFamily="34" charset="-122"/>
                <a:sym typeface="微软雅黑" pitchFamily="34" charset="-122"/>
              </a:rPr>
              <a:t>隐式调用方法要求基类必须有默认构造函数</a:t>
            </a:r>
          </a:p>
          <a:p>
            <a:pPr eaLnBrk="1" hangingPunct="1"/>
            <a:r>
              <a:rPr lang="zh-CN" altLang="en-US" sz="2800" b="1" smtClean="0">
                <a:solidFill>
                  <a:srgbClr val="0000FF"/>
                </a:solidFill>
                <a:latin typeface="微软雅黑" pitchFamily="34" charset="-122"/>
                <a:ea typeface="微软雅黑" pitchFamily="34" charset="-122"/>
                <a:sym typeface="微软雅黑" pitchFamily="34" charset="-122"/>
              </a:rPr>
              <a:t>思考题：为什么不能在派生类的成员函数中直接调用基类的析构函数？</a:t>
            </a:r>
          </a:p>
          <a:p>
            <a:pPr eaLnBrk="1" hangingPunct="1">
              <a:buFont typeface="Arial" pitchFamily="34" charset="0"/>
              <a:buNone/>
            </a:pPr>
            <a:endParaRPr lang="zh-CN" altLang="en-US" sz="2800" b="1" smtClean="0">
              <a:latin typeface="微软雅黑" pitchFamily="34" charset="-122"/>
              <a:ea typeface="微软雅黑" pitchFamily="34" charset="-122"/>
              <a:sym typeface="微软雅黑"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3B6768C0-C8EE-4BA1-ABBE-C3091B0DFF0E}"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32162" name="Rectangle 1026"/>
          <p:cNvSpPr>
            <a:spLocks noChangeArrowheads="1"/>
          </p:cNvSpPr>
          <p:nvPr/>
        </p:nvSpPr>
        <p:spPr bwMode="auto">
          <a:xfrm>
            <a:off x="358775" y="625475"/>
            <a:ext cx="8461375" cy="55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30000"/>
              </a:lnSpc>
              <a:spcBef>
                <a:spcPct val="0"/>
              </a:spcBef>
              <a:buFontTx/>
              <a:buNone/>
            </a:pPr>
            <a:r>
              <a:rPr kumimoji="1" lang="zh-CN" altLang="en-US">
                <a:latin typeface="Times New Roman" pitchFamily="18" charset="0"/>
              </a:rPr>
              <a:t>练习</a:t>
            </a:r>
            <a:r>
              <a:rPr kumimoji="1" lang="en-US" altLang="zh-CN">
                <a:latin typeface="Times New Roman" pitchFamily="18" charset="0"/>
              </a:rPr>
              <a:t>1</a:t>
            </a:r>
            <a:r>
              <a:rPr kumimoji="1" lang="zh-CN" altLang="en-US">
                <a:latin typeface="Times New Roman" pitchFamily="18" charset="0"/>
              </a:rPr>
              <a:t>：</a:t>
            </a:r>
          </a:p>
          <a:p>
            <a:pPr eaLnBrk="1" hangingPunct="1">
              <a:lnSpc>
                <a:spcPct val="130000"/>
              </a:lnSpc>
              <a:spcBef>
                <a:spcPct val="0"/>
              </a:spcBef>
              <a:buFontTx/>
              <a:buNone/>
            </a:pPr>
            <a:r>
              <a:rPr kumimoji="1" lang="en-US" altLang="zh-CN">
                <a:latin typeface="Times New Roman" pitchFamily="18" charset="0"/>
              </a:rPr>
              <a:t>1</a:t>
            </a:r>
            <a:r>
              <a:rPr kumimoji="1" lang="zh-CN" altLang="en-US">
                <a:latin typeface="Times New Roman" pitchFamily="18" charset="0"/>
              </a:rPr>
              <a:t>、设计二维点类 </a:t>
            </a:r>
            <a:r>
              <a:rPr kumimoji="1" lang="en-US" altLang="zh-CN">
                <a:latin typeface="Times New Roman" pitchFamily="18" charset="0"/>
              </a:rPr>
              <a:t>CPt2d </a:t>
            </a:r>
            <a:r>
              <a:rPr kumimoji="1" lang="zh-CN" altLang="en-US">
                <a:latin typeface="Times New Roman" pitchFamily="18" charset="0"/>
              </a:rPr>
              <a:t>，实现赋值函数。</a:t>
            </a:r>
            <a:endParaRPr kumimoji="1" lang="en-US" altLang="zh-CN">
              <a:latin typeface="Times New Roman" pitchFamily="18" charset="0"/>
            </a:endParaRPr>
          </a:p>
          <a:p>
            <a:pPr eaLnBrk="1" hangingPunct="1">
              <a:lnSpc>
                <a:spcPct val="130000"/>
              </a:lnSpc>
              <a:spcBef>
                <a:spcPct val="0"/>
              </a:spcBef>
              <a:buFontTx/>
              <a:buNone/>
            </a:pPr>
            <a:r>
              <a:rPr kumimoji="1" lang="en-US" altLang="zh-CN">
                <a:latin typeface="Times New Roman" pitchFamily="18" charset="0"/>
              </a:rPr>
              <a:t>2</a:t>
            </a:r>
            <a:r>
              <a:rPr kumimoji="1" lang="zh-CN" altLang="en-US">
                <a:latin typeface="Times New Roman" pitchFamily="18" charset="0"/>
              </a:rPr>
              <a:t>、实现求距离函数（输入另外一定点对象，返回距离）。</a:t>
            </a:r>
            <a:endParaRPr kumimoji="1" lang="en-US" altLang="zh-CN">
              <a:latin typeface="Times New Roman" pitchFamily="18" charset="0"/>
            </a:endParaRPr>
          </a:p>
          <a:p>
            <a:pPr eaLnBrk="1" hangingPunct="1">
              <a:lnSpc>
                <a:spcPct val="130000"/>
              </a:lnSpc>
              <a:spcBef>
                <a:spcPct val="0"/>
              </a:spcBef>
              <a:buFontTx/>
              <a:buNone/>
            </a:pPr>
            <a:r>
              <a:rPr kumimoji="1" lang="en-US" altLang="zh-CN">
                <a:latin typeface="Times New Roman" pitchFamily="18" charset="0"/>
              </a:rPr>
              <a:t>3</a:t>
            </a:r>
            <a:r>
              <a:rPr kumimoji="1" lang="zh-CN" altLang="en-US">
                <a:latin typeface="Times New Roman" pitchFamily="18" charset="0"/>
              </a:rPr>
              <a:t>、然后从二维点类 </a:t>
            </a:r>
            <a:r>
              <a:rPr kumimoji="1" lang="en-US" altLang="zh-CN">
                <a:latin typeface="Times New Roman" pitchFamily="18" charset="0"/>
              </a:rPr>
              <a:t>CPt2d </a:t>
            </a:r>
            <a:r>
              <a:rPr kumimoji="1" lang="zh-CN" altLang="en-US">
                <a:latin typeface="Times New Roman" pitchFamily="18" charset="0"/>
              </a:rPr>
              <a:t>派生一个三维点类 </a:t>
            </a:r>
            <a:r>
              <a:rPr kumimoji="1" lang="en-US" altLang="zh-CN">
                <a:latin typeface="Times New Roman" pitchFamily="18" charset="0"/>
              </a:rPr>
              <a:t>CPt3d</a:t>
            </a:r>
            <a:r>
              <a:rPr kumimoji="1" lang="zh-CN" altLang="en-US">
                <a:latin typeface="Times New Roman" pitchFamily="18" charset="0"/>
              </a:rPr>
              <a:t>，并实现其赋值函数。</a:t>
            </a:r>
            <a:endParaRPr kumimoji="1" lang="en-US" altLang="zh-CN">
              <a:latin typeface="Times New Roman" pitchFamily="18" charset="0"/>
            </a:endParaRPr>
          </a:p>
          <a:p>
            <a:pPr eaLnBrk="1" hangingPunct="1">
              <a:lnSpc>
                <a:spcPct val="130000"/>
              </a:lnSpc>
              <a:spcBef>
                <a:spcPct val="0"/>
              </a:spcBef>
              <a:buFontTx/>
              <a:buNone/>
            </a:pPr>
            <a:r>
              <a:rPr kumimoji="1" lang="en-US" altLang="zh-CN">
                <a:latin typeface="Times New Roman" pitchFamily="18" charset="0"/>
              </a:rPr>
              <a:t>4</a:t>
            </a:r>
            <a:r>
              <a:rPr kumimoji="1" lang="zh-CN" altLang="en-US">
                <a:latin typeface="Times New Roman" pitchFamily="18" charset="0"/>
              </a:rPr>
              <a:t>、在</a:t>
            </a:r>
            <a:r>
              <a:rPr kumimoji="1" lang="en-US" altLang="zh-CN">
                <a:latin typeface="Times New Roman" pitchFamily="18" charset="0"/>
              </a:rPr>
              <a:t> </a:t>
            </a:r>
            <a:r>
              <a:rPr kumimoji="1" lang="zh-CN" altLang="en-US">
                <a:latin typeface="Times New Roman" pitchFamily="18" charset="0"/>
              </a:rPr>
              <a:t>对话框中验证：</a:t>
            </a:r>
            <a:endParaRPr kumimoji="1" lang="en-US" altLang="zh-CN">
              <a:latin typeface="Times New Roman" pitchFamily="18" charset="0"/>
            </a:endParaRPr>
          </a:p>
          <a:p>
            <a:pPr eaLnBrk="1" hangingPunct="1">
              <a:lnSpc>
                <a:spcPct val="130000"/>
              </a:lnSpc>
              <a:spcBef>
                <a:spcPct val="0"/>
              </a:spcBef>
              <a:buFontTx/>
              <a:buNone/>
            </a:pPr>
            <a:r>
              <a:rPr kumimoji="1" lang="en-US" altLang="zh-CN">
                <a:latin typeface="Times New Roman" pitchFamily="18" charset="0"/>
              </a:rPr>
              <a:t>     </a:t>
            </a:r>
            <a:r>
              <a:rPr kumimoji="1" lang="zh-CN" altLang="en-US">
                <a:latin typeface="Times New Roman" pitchFamily="18" charset="0"/>
              </a:rPr>
              <a:t>定义两个三维点对象，并给他们赋值。然后求他们的平面距离。</a:t>
            </a:r>
            <a:endParaRPr kumimoji="1" lang="en-US" altLang="zh-CN">
              <a:latin typeface="Times New Roman" pitchFamily="18" charset="0"/>
            </a:endParaRPr>
          </a:p>
          <a:p>
            <a:pPr eaLnBrk="1" hangingPunct="1">
              <a:lnSpc>
                <a:spcPct val="130000"/>
              </a:lnSpc>
              <a:spcBef>
                <a:spcPct val="0"/>
              </a:spcBef>
              <a:buFontTx/>
              <a:buNone/>
            </a:pPr>
            <a:endParaRPr kumimoji="1" lang="en-US" altLang="zh-CN">
              <a:latin typeface="Times New Roman" pitchFamily="18" charset="0"/>
            </a:endParaRPr>
          </a:p>
          <a:p>
            <a:pPr eaLnBrk="1" hangingPunct="1">
              <a:lnSpc>
                <a:spcPct val="130000"/>
              </a:lnSpc>
              <a:spcBef>
                <a:spcPct val="0"/>
              </a:spcBef>
              <a:buFontTx/>
              <a:buNone/>
            </a:pPr>
            <a:endParaRPr kumimoji="1" lang="en-US" altLang="zh-CN">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732162"/>
                                        </p:tgtEl>
                                        <p:attrNameLst>
                                          <p:attrName>style.visibility</p:attrName>
                                        </p:attrNameLst>
                                      </p:cBhvr>
                                      <p:to>
                                        <p:strVal val="visible"/>
                                      </p:to>
                                    </p:set>
                                    <p:animEffect transition="in" filter="blinds(horizontal)">
                                      <p:cBhvr>
                                        <p:cTn id="7" dur="500"/>
                                        <p:tgtEl>
                                          <p:spTgt spid="73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3825" y="71438"/>
            <a:ext cx="64436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A2BBE17F-E9EE-42A6-8673-A879550C0BD5}"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732162" name="Rectangle 1026"/>
          <p:cNvSpPr>
            <a:spLocks noChangeArrowheads="1"/>
          </p:cNvSpPr>
          <p:nvPr/>
        </p:nvSpPr>
        <p:spPr bwMode="auto">
          <a:xfrm>
            <a:off x="287338" y="728700"/>
            <a:ext cx="8316912" cy="576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30000"/>
              </a:lnSpc>
              <a:spcBef>
                <a:spcPct val="0"/>
              </a:spcBef>
              <a:buFontTx/>
              <a:buNone/>
            </a:pPr>
            <a:r>
              <a:rPr kumimoji="1" lang="zh-CN" altLang="en-US" dirty="0">
                <a:latin typeface="Times New Roman" pitchFamily="18" charset="0"/>
              </a:rPr>
              <a:t>练习</a:t>
            </a:r>
            <a:r>
              <a:rPr kumimoji="1" lang="en-US" altLang="zh-CN" dirty="0">
                <a:latin typeface="Times New Roman" pitchFamily="18" charset="0"/>
              </a:rPr>
              <a:t>2</a:t>
            </a:r>
            <a:r>
              <a:rPr kumimoji="1" lang="zh-CN" altLang="en-US" dirty="0">
                <a:latin typeface="Times New Roman" pitchFamily="18" charset="0"/>
              </a:rPr>
              <a:t>：</a:t>
            </a:r>
          </a:p>
          <a:p>
            <a:pPr eaLnBrk="1" hangingPunct="1">
              <a:lnSpc>
                <a:spcPct val="130000"/>
              </a:lnSpc>
              <a:spcBef>
                <a:spcPct val="0"/>
              </a:spcBef>
              <a:buFontTx/>
              <a:buNone/>
            </a:pPr>
            <a:r>
              <a:rPr kumimoji="1" lang="en-US" altLang="zh-CN" dirty="0">
                <a:latin typeface="Times New Roman" pitchFamily="18" charset="0"/>
              </a:rPr>
              <a:t>1</a:t>
            </a:r>
            <a:r>
              <a:rPr kumimoji="1" lang="zh-CN" altLang="en-US" dirty="0">
                <a:latin typeface="Times New Roman" pitchFamily="18" charset="0"/>
              </a:rPr>
              <a:t>、设计几何图形类</a:t>
            </a:r>
            <a:r>
              <a:rPr kumimoji="1" lang="en-US" altLang="zh-CN" dirty="0">
                <a:latin typeface="Times New Roman" pitchFamily="18" charset="0"/>
              </a:rPr>
              <a:t>:  </a:t>
            </a:r>
          </a:p>
          <a:p>
            <a:pPr eaLnBrk="1" hangingPunct="1">
              <a:lnSpc>
                <a:spcPct val="130000"/>
              </a:lnSpc>
              <a:spcBef>
                <a:spcPct val="0"/>
              </a:spcBef>
              <a:buFontTx/>
              <a:buNone/>
            </a:pPr>
            <a:r>
              <a:rPr kumimoji="1" lang="en-US" altLang="zh-CN" dirty="0">
                <a:latin typeface="Times New Roman" pitchFamily="18" charset="0"/>
              </a:rPr>
              <a:t>  </a:t>
            </a:r>
            <a:r>
              <a:rPr kumimoji="1" lang="zh-CN" altLang="en-US" dirty="0">
                <a:latin typeface="Times New Roman" pitchFamily="18" charset="0"/>
              </a:rPr>
              <a:t>四边行</a:t>
            </a:r>
            <a:r>
              <a:rPr kumimoji="1" lang="en-US" altLang="zh-CN" dirty="0" err="1" smtClean="0">
                <a:latin typeface="Times New Roman" pitchFamily="18" charset="0"/>
              </a:rPr>
              <a:t>CQua</a:t>
            </a:r>
            <a:r>
              <a:rPr kumimoji="1" lang="en-US" altLang="zh-CN" dirty="0" smtClean="0">
                <a:latin typeface="Times New Roman" pitchFamily="18" charset="0"/>
              </a:rPr>
              <a:t> </a:t>
            </a:r>
            <a:r>
              <a:rPr kumimoji="1" lang="zh-CN" altLang="en-US" dirty="0">
                <a:latin typeface="Times New Roman" pitchFamily="18" charset="0"/>
              </a:rPr>
              <a:t>、矩形</a:t>
            </a:r>
            <a:r>
              <a:rPr kumimoji="1" lang="en-US" altLang="zh-CN" dirty="0">
                <a:latin typeface="Times New Roman" pitchFamily="18" charset="0"/>
              </a:rPr>
              <a:t>(</a:t>
            </a:r>
            <a:r>
              <a:rPr kumimoji="1" lang="en-US" altLang="zh-CN" dirty="0" err="1" smtClean="0">
                <a:latin typeface="Times New Roman" pitchFamily="18" charset="0"/>
              </a:rPr>
              <a:t>CR</a:t>
            </a:r>
            <a:r>
              <a:rPr kumimoji="1" lang="en-US" altLang="zh-CN" b="1" dirty="0" err="1" smtClean="0">
                <a:latin typeface="Times New Roman" pitchFamily="18" charset="0"/>
              </a:rPr>
              <a:t>ec</a:t>
            </a:r>
            <a:r>
              <a:rPr kumimoji="1" lang="en-US" altLang="zh-CN" dirty="0" smtClean="0">
                <a:latin typeface="Times New Roman" pitchFamily="18" charset="0"/>
              </a:rPr>
              <a:t>)</a:t>
            </a:r>
            <a:r>
              <a:rPr kumimoji="1" lang="zh-CN" altLang="en-US" dirty="0">
                <a:latin typeface="Times New Roman" pitchFamily="18" charset="0"/>
              </a:rPr>
              <a:t>、和正方形</a:t>
            </a:r>
            <a:r>
              <a:rPr kumimoji="1" lang="en-US" altLang="zh-CN" dirty="0">
                <a:latin typeface="Times New Roman" pitchFamily="18" charset="0"/>
              </a:rPr>
              <a:t>(</a:t>
            </a:r>
            <a:r>
              <a:rPr kumimoji="1" lang="en-US" altLang="zh-CN" dirty="0" err="1" smtClean="0">
                <a:latin typeface="Times New Roman" pitchFamily="18" charset="0"/>
              </a:rPr>
              <a:t>CS</a:t>
            </a:r>
            <a:r>
              <a:rPr kumimoji="1" lang="en-US" altLang="zh-CN" b="1" dirty="0" err="1" smtClean="0">
                <a:latin typeface="Times New Roman" pitchFamily="18" charset="0"/>
              </a:rPr>
              <a:t>qu</a:t>
            </a:r>
            <a:r>
              <a:rPr kumimoji="1" lang="en-US" altLang="zh-CN" dirty="0" smtClean="0">
                <a:latin typeface="Times New Roman" pitchFamily="18" charset="0"/>
              </a:rPr>
              <a:t>)</a:t>
            </a:r>
            <a:r>
              <a:rPr kumimoji="1" lang="zh-CN" altLang="en-US" dirty="0">
                <a:latin typeface="Times New Roman" pitchFamily="18" charset="0"/>
              </a:rPr>
              <a:t>；       </a:t>
            </a:r>
            <a:r>
              <a:rPr kumimoji="1" lang="en-US" altLang="zh-CN" dirty="0">
                <a:solidFill>
                  <a:srgbClr val="FF0000"/>
                </a:solidFill>
                <a:latin typeface="Times New Roman" pitchFamily="18" charset="0"/>
              </a:rPr>
              <a:t>(</a:t>
            </a:r>
            <a:r>
              <a:rPr kumimoji="1" lang="zh-CN" altLang="en-US" dirty="0">
                <a:solidFill>
                  <a:srgbClr val="FF0000"/>
                </a:solidFill>
                <a:latin typeface="Times New Roman" pitchFamily="18" charset="0"/>
              </a:rPr>
              <a:t>提示：需要用类的继承</a:t>
            </a:r>
            <a:r>
              <a:rPr kumimoji="1" lang="en-US" altLang="zh-CN" dirty="0">
                <a:solidFill>
                  <a:srgbClr val="FF0000"/>
                </a:solidFill>
                <a:latin typeface="Times New Roman" pitchFamily="18" charset="0"/>
              </a:rPr>
              <a:t>)</a:t>
            </a:r>
            <a:endParaRPr kumimoji="1" lang="zh-CN" altLang="en-US" dirty="0">
              <a:solidFill>
                <a:srgbClr val="FF0000"/>
              </a:solidFill>
              <a:latin typeface="Times New Roman" pitchFamily="18" charset="0"/>
            </a:endParaRPr>
          </a:p>
          <a:p>
            <a:pPr eaLnBrk="1" hangingPunct="1">
              <a:lnSpc>
                <a:spcPct val="130000"/>
              </a:lnSpc>
              <a:spcBef>
                <a:spcPct val="0"/>
              </a:spcBef>
              <a:buFont typeface="Arial" pitchFamily="34" charset="0"/>
              <a:buNone/>
            </a:pPr>
            <a:r>
              <a:rPr kumimoji="1" lang="en-US" altLang="zh-CN" dirty="0">
                <a:latin typeface="Times New Roman" pitchFamily="18" charset="0"/>
              </a:rPr>
              <a:t>2</a:t>
            </a:r>
            <a:r>
              <a:rPr kumimoji="1" lang="zh-CN" altLang="en-US" dirty="0">
                <a:latin typeface="Times New Roman" pitchFamily="18" charset="0"/>
              </a:rPr>
              <a:t>、实现赋值函数</a:t>
            </a:r>
            <a:endParaRPr kumimoji="1" lang="en-US" altLang="zh-CN" dirty="0">
              <a:latin typeface="Times New Roman" pitchFamily="18" charset="0"/>
            </a:endParaRPr>
          </a:p>
          <a:p>
            <a:pPr eaLnBrk="1" hangingPunct="1">
              <a:lnSpc>
                <a:spcPct val="130000"/>
              </a:lnSpc>
              <a:spcBef>
                <a:spcPct val="0"/>
              </a:spcBef>
              <a:buFont typeface="Arial" pitchFamily="34" charset="0"/>
              <a:buNone/>
            </a:pPr>
            <a:r>
              <a:rPr kumimoji="1" lang="en-US" altLang="zh-CN" dirty="0">
                <a:latin typeface="Times New Roman" pitchFamily="18" charset="0"/>
              </a:rPr>
              <a:t>3</a:t>
            </a:r>
            <a:r>
              <a:rPr kumimoji="1" lang="zh-CN" altLang="en-US" dirty="0">
                <a:latin typeface="Times New Roman" pitchFamily="18" charset="0"/>
              </a:rPr>
              <a:t>、实现求周长</a:t>
            </a:r>
            <a:r>
              <a:rPr kumimoji="1" lang="zh-CN" altLang="en-US" dirty="0" smtClean="0">
                <a:latin typeface="Times New Roman" pitchFamily="18" charset="0"/>
              </a:rPr>
              <a:t>函数</a:t>
            </a:r>
            <a:endParaRPr kumimoji="1" lang="en-US" altLang="zh-CN" dirty="0" smtClean="0">
              <a:latin typeface="Times New Roman" pitchFamily="18" charset="0"/>
            </a:endParaRPr>
          </a:p>
          <a:p>
            <a:pPr eaLnBrk="1" hangingPunct="1">
              <a:lnSpc>
                <a:spcPct val="130000"/>
              </a:lnSpc>
              <a:spcBef>
                <a:spcPct val="0"/>
              </a:spcBef>
              <a:buFont typeface="Arial" pitchFamily="34" charset="0"/>
              <a:buNone/>
            </a:pPr>
            <a:r>
              <a:rPr kumimoji="1" lang="en-US" altLang="zh-CN" dirty="0" smtClean="0">
                <a:latin typeface="Times New Roman" pitchFamily="18" charset="0"/>
              </a:rPr>
              <a:t>4</a:t>
            </a:r>
            <a:r>
              <a:rPr kumimoji="1" lang="zh-CN" altLang="en-US" dirty="0" smtClean="0">
                <a:latin typeface="Times New Roman" pitchFamily="18" charset="0"/>
              </a:rPr>
              <a:t>、实现</a:t>
            </a:r>
            <a:r>
              <a:rPr kumimoji="1" lang="zh-CN" altLang="en-US" dirty="0" smtClean="0">
                <a:latin typeface="Times New Roman" pitchFamily="18" charset="0"/>
              </a:rPr>
              <a:t>求中心的函数</a:t>
            </a:r>
            <a:endParaRPr kumimoji="1" lang="en-US" altLang="zh-CN" dirty="0">
              <a:latin typeface="Times New Roman" pitchFamily="18" charset="0"/>
            </a:endParaRPr>
          </a:p>
          <a:p>
            <a:pPr eaLnBrk="1" hangingPunct="1">
              <a:lnSpc>
                <a:spcPct val="130000"/>
              </a:lnSpc>
              <a:spcBef>
                <a:spcPct val="0"/>
              </a:spcBef>
              <a:buFontTx/>
              <a:buNone/>
            </a:pPr>
            <a:r>
              <a:rPr kumimoji="1" lang="en-US" altLang="zh-CN" dirty="0" smtClean="0">
                <a:latin typeface="Times New Roman" pitchFamily="18" charset="0"/>
              </a:rPr>
              <a:t>5</a:t>
            </a:r>
            <a:r>
              <a:rPr kumimoji="1" lang="zh-CN" altLang="en-US" dirty="0" smtClean="0">
                <a:latin typeface="Times New Roman" pitchFamily="18" charset="0"/>
              </a:rPr>
              <a:t>、</a:t>
            </a:r>
            <a:r>
              <a:rPr kumimoji="1" lang="zh-CN" altLang="en-US" dirty="0">
                <a:latin typeface="Times New Roman" pitchFamily="18" charset="0"/>
              </a:rPr>
              <a:t>在对话框中验证各类的对象。</a:t>
            </a:r>
            <a:endParaRPr kumimoji="1" lang="en-US" altLang="zh-CN"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732162"/>
                                        </p:tgtEl>
                                        <p:attrNameLst>
                                          <p:attrName>style.visibility</p:attrName>
                                        </p:attrNameLst>
                                      </p:cBhvr>
                                      <p:to>
                                        <p:strVal val="visible"/>
                                      </p:to>
                                    </p:set>
                                    <p:animEffect transition="in" filter="blinds(horizontal)">
                                      <p:cBhvr>
                                        <p:cTn id="7" dur="500"/>
                                        <p:tgtEl>
                                          <p:spTgt spid="732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396875" y="728663"/>
            <a:ext cx="853122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buFont typeface="Arial" pitchFamily="34" charset="0"/>
              <a:buNone/>
            </a:pPr>
            <a:r>
              <a:rPr lang="en-US" altLang="en-US" b="1" dirty="0" err="1">
                <a:latin typeface="微软雅黑" pitchFamily="34" charset="-122"/>
                <a:ea typeface="微软雅黑" pitchFamily="34" charset="-122"/>
                <a:sym typeface="微软雅黑" pitchFamily="34" charset="-122"/>
              </a:rPr>
              <a:t>编程作业</a:t>
            </a:r>
            <a:r>
              <a:rPr lang="en-US" altLang="en-US" b="1" dirty="0">
                <a:latin typeface="微软雅黑" pitchFamily="34" charset="-122"/>
                <a:ea typeface="微软雅黑" pitchFamily="34" charset="-122"/>
                <a:sym typeface="微软雅黑" pitchFamily="34" charset="-122"/>
              </a:rPr>
              <a:t>：</a:t>
            </a:r>
            <a:r>
              <a:rPr lang="zh-CN" altLang="en-US" b="1" dirty="0">
                <a:solidFill>
                  <a:srgbClr val="0000FF"/>
                </a:solidFill>
                <a:latin typeface="微软雅黑" pitchFamily="34" charset="-122"/>
                <a:ea typeface="微软雅黑" pitchFamily="34" charset="-122"/>
                <a:sym typeface="微软雅黑" pitchFamily="34" charset="-122"/>
              </a:rPr>
              <a:t>设计矩阵类</a:t>
            </a:r>
            <a:r>
              <a:rPr lang="en-US" altLang="zh-CN" b="1" dirty="0">
                <a:solidFill>
                  <a:srgbClr val="0000FF"/>
                </a:solidFill>
                <a:latin typeface="微软雅黑" pitchFamily="34" charset="-122"/>
                <a:ea typeface="微软雅黑" pitchFamily="34" charset="-122"/>
                <a:sym typeface="微软雅黑" pitchFamily="34" charset="-122"/>
              </a:rPr>
              <a:t>(</a:t>
            </a:r>
            <a:r>
              <a:rPr lang="en-US" altLang="zh-CN" b="1" dirty="0" err="1">
                <a:solidFill>
                  <a:srgbClr val="0000FF"/>
                </a:solidFill>
                <a:latin typeface="微软雅黑" pitchFamily="34" charset="-122"/>
                <a:ea typeface="微软雅黑" pitchFamily="34" charset="-122"/>
                <a:sym typeface="微软雅黑" pitchFamily="34" charset="-122"/>
              </a:rPr>
              <a:t>m×n</a:t>
            </a:r>
            <a:r>
              <a:rPr lang="en-US" altLang="zh-CN" b="1" dirty="0">
                <a:solidFill>
                  <a:srgbClr val="0000FF"/>
                </a:solidFill>
                <a:latin typeface="微软雅黑" pitchFamily="34" charset="-122"/>
                <a:ea typeface="微软雅黑" pitchFamily="34" charset="-122"/>
                <a:sym typeface="微软雅黑" pitchFamily="34" charset="-122"/>
              </a:rPr>
              <a:t>)</a:t>
            </a:r>
            <a:r>
              <a:rPr lang="zh-CN" altLang="en-US" b="1" dirty="0">
                <a:solidFill>
                  <a:srgbClr val="0000FF"/>
                </a:solidFill>
                <a:latin typeface="微软雅黑" pitchFamily="34" charset="-122"/>
                <a:ea typeface="微软雅黑" pitchFamily="34" charset="-122"/>
                <a:sym typeface="微软雅黑" pitchFamily="34" charset="-122"/>
              </a:rPr>
              <a:t>；</a:t>
            </a:r>
            <a:endParaRPr lang="en-US" altLang="zh-CN" b="1" dirty="0">
              <a:solidFill>
                <a:srgbClr val="0000F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b="1" dirty="0">
                <a:solidFill>
                  <a:srgbClr val="0000FF"/>
                </a:solidFill>
                <a:latin typeface="微软雅黑" pitchFamily="34" charset="-122"/>
                <a:ea typeface="微软雅黑" pitchFamily="34" charset="-122"/>
                <a:sym typeface="微软雅黑" pitchFamily="34" charset="-122"/>
              </a:rPr>
              <a:t>1</a:t>
            </a:r>
            <a:r>
              <a:rPr lang="zh-CN" altLang="en-US" b="1" dirty="0">
                <a:solidFill>
                  <a:srgbClr val="0000FF"/>
                </a:solidFill>
                <a:latin typeface="微软雅黑" pitchFamily="34" charset="-122"/>
                <a:ea typeface="微软雅黑" pitchFamily="34" charset="-122"/>
                <a:sym typeface="微软雅黑" pitchFamily="34" charset="-122"/>
              </a:rPr>
              <a:t>、实现指定 </a:t>
            </a:r>
            <a:r>
              <a:rPr lang="en-US" altLang="zh-CN" b="1" dirty="0">
                <a:solidFill>
                  <a:srgbClr val="0000FF"/>
                </a:solidFill>
                <a:latin typeface="微软雅黑" pitchFamily="34" charset="-122"/>
                <a:ea typeface="微软雅黑" pitchFamily="34" charset="-122"/>
                <a:sym typeface="微软雅黑" pitchFamily="34" charset="-122"/>
              </a:rPr>
              <a:t>m ,n </a:t>
            </a:r>
            <a:r>
              <a:rPr lang="zh-CN" altLang="en-US" b="1" dirty="0">
                <a:solidFill>
                  <a:srgbClr val="0000FF"/>
                </a:solidFill>
                <a:latin typeface="微软雅黑" pitchFamily="34" charset="-122"/>
                <a:ea typeface="微软雅黑" pitchFamily="34" charset="-122"/>
                <a:sym typeface="微软雅黑" pitchFamily="34" charset="-122"/>
              </a:rPr>
              <a:t>参数的函数（要分配数组空间）</a:t>
            </a:r>
            <a:endParaRPr lang="en-US" altLang="zh-CN" b="1" dirty="0">
              <a:solidFill>
                <a:srgbClr val="0000F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b="1" dirty="0">
                <a:solidFill>
                  <a:srgbClr val="0000FF"/>
                </a:solidFill>
                <a:latin typeface="微软雅黑" pitchFamily="34" charset="-122"/>
                <a:ea typeface="微软雅黑" pitchFamily="34" charset="-122"/>
                <a:sym typeface="微软雅黑" pitchFamily="34" charset="-122"/>
              </a:rPr>
              <a:t>2</a:t>
            </a:r>
            <a:r>
              <a:rPr lang="zh-CN" altLang="en-US" b="1" dirty="0">
                <a:solidFill>
                  <a:srgbClr val="0000FF"/>
                </a:solidFill>
                <a:latin typeface="微软雅黑" pitchFamily="34" charset="-122"/>
                <a:ea typeface="微软雅黑" pitchFamily="34" charset="-122"/>
                <a:sym typeface="微软雅黑" pitchFamily="34" charset="-122"/>
              </a:rPr>
              <a:t>、实现按位置（</a:t>
            </a:r>
            <a:r>
              <a:rPr lang="en-US" altLang="zh-CN" b="1" dirty="0" err="1">
                <a:solidFill>
                  <a:srgbClr val="0000FF"/>
                </a:solidFill>
                <a:latin typeface="微软雅黑" pitchFamily="34" charset="-122"/>
                <a:ea typeface="微软雅黑" pitchFamily="34" charset="-122"/>
                <a:sym typeface="微软雅黑" pitchFamily="34" charset="-122"/>
              </a:rPr>
              <a:t>row,col</a:t>
            </a:r>
            <a:r>
              <a:rPr lang="zh-CN" altLang="en-US" b="1" dirty="0">
                <a:solidFill>
                  <a:srgbClr val="0000FF"/>
                </a:solidFill>
                <a:latin typeface="微软雅黑" pitchFamily="34" charset="-122"/>
                <a:ea typeface="微软雅黑" pitchFamily="34" charset="-122"/>
                <a:sym typeface="微软雅黑" pitchFamily="34" charset="-122"/>
              </a:rPr>
              <a:t>）赋值函数。</a:t>
            </a:r>
            <a:endParaRPr lang="en-US" altLang="zh-CN" b="1" dirty="0">
              <a:solidFill>
                <a:srgbClr val="0000FF"/>
              </a:solidFill>
              <a:latin typeface="微软雅黑" pitchFamily="34" charset="-122"/>
              <a:ea typeface="微软雅黑" pitchFamily="34" charset="-122"/>
              <a:sym typeface="微软雅黑" pitchFamily="34" charset="-122"/>
            </a:endParaRPr>
          </a:p>
          <a:p>
            <a:pPr eaLnBrk="1" hangingPunct="1">
              <a:buFont typeface="Arial" pitchFamily="34" charset="0"/>
              <a:buNone/>
            </a:pPr>
            <a:r>
              <a:rPr lang="en-US" altLang="zh-CN" b="1" dirty="0">
                <a:solidFill>
                  <a:srgbClr val="0000FF"/>
                </a:solidFill>
                <a:latin typeface="微软雅黑" pitchFamily="34" charset="-122"/>
                <a:ea typeface="微软雅黑" pitchFamily="34" charset="-122"/>
                <a:sym typeface="微软雅黑" pitchFamily="34" charset="-122"/>
              </a:rPr>
              <a:t>3</a:t>
            </a:r>
            <a:r>
              <a:rPr lang="zh-CN" altLang="en-US" b="1" dirty="0">
                <a:solidFill>
                  <a:srgbClr val="0000FF"/>
                </a:solidFill>
                <a:latin typeface="微软雅黑" pitchFamily="34" charset="-122"/>
                <a:ea typeface="微软雅黑" pitchFamily="34" charset="-122"/>
                <a:sym typeface="微软雅黑" pitchFamily="34" charset="-122"/>
              </a:rPr>
              <a:t>、实现求转置函数 </a:t>
            </a:r>
            <a:r>
              <a:rPr lang="en-US" altLang="zh-CN" b="1" dirty="0">
                <a:solidFill>
                  <a:srgbClr val="0000FF"/>
                </a:solidFill>
                <a:latin typeface="微软雅黑" pitchFamily="34" charset="-122"/>
                <a:ea typeface="微软雅黑" pitchFamily="34" charset="-122"/>
                <a:sym typeface="微软雅黑" pitchFamily="34" charset="-122"/>
              </a:rPr>
              <a:t>Transpose();   </a:t>
            </a:r>
          </a:p>
          <a:p>
            <a:pPr eaLnBrk="1" hangingPunct="1">
              <a:buFont typeface="Arial" pitchFamily="34" charset="0"/>
              <a:buNone/>
            </a:pPr>
            <a:r>
              <a:rPr lang="en-US" altLang="zh-CN" b="1" dirty="0">
                <a:solidFill>
                  <a:srgbClr val="0000FF"/>
                </a:solidFill>
                <a:latin typeface="微软雅黑" pitchFamily="34" charset="-122"/>
                <a:ea typeface="微软雅黑" pitchFamily="34" charset="-122"/>
                <a:sym typeface="微软雅黑" pitchFamily="34" charset="-122"/>
              </a:rPr>
              <a:t>          Transpose</a:t>
            </a:r>
            <a:r>
              <a:rPr lang="zh-CN" altLang="en-US" b="1" dirty="0">
                <a:solidFill>
                  <a:srgbClr val="0000FF"/>
                </a:solidFill>
                <a:latin typeface="微软雅黑" pitchFamily="34" charset="-122"/>
                <a:ea typeface="微软雅黑" pitchFamily="34" charset="-122"/>
                <a:sym typeface="微软雅黑" pitchFamily="34" charset="-122"/>
              </a:rPr>
              <a:t>就是行列对换</a:t>
            </a:r>
            <a:endParaRPr lang="en-US" altLang="zh-CN" b="1" dirty="0">
              <a:solidFill>
                <a:srgbClr val="0000FF"/>
              </a:solidFill>
              <a:latin typeface="微软雅黑" pitchFamily="34" charset="-122"/>
              <a:ea typeface="微软雅黑" pitchFamily="34" charset="-122"/>
              <a:sym typeface="微软雅黑"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2EBAC5BB-A697-4E73-A1DD-A5C316E0272F}"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69699" name="Rectangle 3"/>
          <p:cNvSpPr>
            <a:spLocks noChangeArrowheads="1"/>
          </p:cNvSpPr>
          <p:nvPr/>
        </p:nvSpPr>
        <p:spPr bwMode="auto">
          <a:xfrm>
            <a:off x="533400" y="762000"/>
            <a:ext cx="80010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静态成员的概念：</a:t>
            </a:r>
            <a:endParaRPr kumimoji="1" lang="zh-CN" altLang="en-US" sz="2800">
              <a:latin typeface="Times New Roman" pitchFamily="18" charset="0"/>
            </a:endParaRP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a:t>
            </a:r>
            <a:r>
              <a:rPr kumimoji="1" lang="zh-CN" altLang="en-US" sz="2000">
                <a:latin typeface="Times New Roman" pitchFamily="18" charset="0"/>
              </a:rPr>
              <a:t>一般情况下，同一个类不同对象的数据成员所占用的内存空间是不同的（体现了不同对象具有不同的属性值）。在有些情况下，</a:t>
            </a:r>
            <a:r>
              <a:rPr kumimoji="1" lang="zh-CN" altLang="en-US" sz="2000" b="1">
                <a:solidFill>
                  <a:srgbClr val="2A04CC"/>
                </a:solidFill>
                <a:latin typeface="Times New Roman" pitchFamily="18" charset="0"/>
              </a:rPr>
              <a:t>类的数据成员的值对每个对象都是相同的</a:t>
            </a:r>
            <a:r>
              <a:rPr kumimoji="1" lang="zh-CN" altLang="en-US" sz="2000">
                <a:latin typeface="Times New Roman" pitchFamily="18" charset="0"/>
              </a:rPr>
              <a:t>，如当前已创建对象的数量，这时可以将该数据成员声明为</a:t>
            </a:r>
            <a:r>
              <a:rPr kumimoji="1" lang="zh-CN" altLang="en-US" sz="2000" b="1">
                <a:solidFill>
                  <a:srgbClr val="C00000"/>
                </a:solidFill>
                <a:latin typeface="Times New Roman" pitchFamily="18" charset="0"/>
              </a:rPr>
              <a:t>静态数据成员</a:t>
            </a:r>
            <a:r>
              <a:rPr kumimoji="1" lang="zh-CN" altLang="en-US" sz="2000">
                <a:latin typeface="Times New Roman" pitchFamily="18" charset="0"/>
              </a:rPr>
              <a:t>（占有相同的存储单元）。</a:t>
            </a:r>
            <a:endParaRPr kumimoji="1" lang="zh-CN" altLang="en-US" sz="2800">
              <a:latin typeface="Times New Roman" pitchFamily="18" charset="0"/>
            </a:endParaRPr>
          </a:p>
        </p:txBody>
      </p:sp>
      <p:sp>
        <p:nvSpPr>
          <p:cNvPr id="669701" name="Rectangle 5"/>
          <p:cNvSpPr>
            <a:spLocks noChangeArrowheads="1"/>
          </p:cNvSpPr>
          <p:nvPr/>
        </p:nvSpPr>
        <p:spPr bwMode="auto">
          <a:xfrm>
            <a:off x="533400" y="2889250"/>
            <a:ext cx="8001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静态成员的声明：</a:t>
            </a:r>
          </a:p>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        </a:t>
            </a:r>
            <a:r>
              <a:rPr kumimoji="1" lang="zh-CN" altLang="en-US" sz="2800">
                <a:latin typeface="Times New Roman" pitchFamily="18" charset="0"/>
              </a:rPr>
              <a:t>在声明成员时以关键字</a:t>
            </a:r>
            <a:r>
              <a:rPr kumimoji="1" lang="en-US" altLang="zh-CN" sz="2800">
                <a:latin typeface="Times New Roman" pitchFamily="18" charset="0"/>
              </a:rPr>
              <a:t>static</a:t>
            </a:r>
            <a:r>
              <a:rPr kumimoji="1" lang="zh-CN" altLang="en-US" sz="2800">
                <a:latin typeface="Times New Roman" pitchFamily="18" charset="0"/>
              </a:rPr>
              <a:t>开头，例如：</a:t>
            </a:r>
          </a:p>
          <a:p>
            <a:pPr algn="just" eaLnBrk="1" hangingPunct="1">
              <a:lnSpc>
                <a:spcPct val="80000"/>
              </a:lnSpc>
              <a:buClr>
                <a:schemeClr val="accent2"/>
              </a:buClr>
              <a:buSzPct val="80000"/>
              <a:buFont typeface="Wingdings" pitchFamily="2" charset="2"/>
              <a:buNone/>
            </a:pPr>
            <a:r>
              <a:rPr kumimoji="1" lang="zh-CN" altLang="zh-CN" sz="2800">
                <a:latin typeface="Times New Roman" pitchFamily="18" charset="0"/>
              </a:rPr>
              <a:t>        </a:t>
            </a:r>
            <a:r>
              <a:rPr kumimoji="1" lang="en-US" altLang="zh-CN" sz="2800">
                <a:solidFill>
                  <a:schemeClr val="tx2"/>
                </a:solidFill>
                <a:latin typeface="Times New Roman" pitchFamily="18" charset="0"/>
              </a:rPr>
              <a:t>public: </a:t>
            </a:r>
          </a:p>
          <a:p>
            <a:pPr algn="just" eaLnBrk="1" hangingPunct="1">
              <a:lnSpc>
                <a:spcPct val="90000"/>
              </a:lnSpc>
              <a:buClr>
                <a:schemeClr val="accent2"/>
              </a:buClr>
              <a:buSzPct val="80000"/>
              <a:buFont typeface="Wingdings" pitchFamily="2" charset="2"/>
              <a:buNone/>
            </a:pPr>
            <a:r>
              <a:rPr kumimoji="1" lang="en-US" altLang="zh-CN" sz="2800" b="1">
                <a:solidFill>
                  <a:schemeClr val="tx2"/>
                </a:solidFill>
                <a:latin typeface="Times New Roman" pitchFamily="18" charset="0"/>
              </a:rPr>
              <a:t>	    static</a:t>
            </a:r>
            <a:r>
              <a:rPr kumimoji="1" lang="en-US" altLang="zh-CN" sz="2800">
                <a:solidFill>
                  <a:schemeClr val="tx2"/>
                </a:solidFill>
                <a:latin typeface="Times New Roman" pitchFamily="18" charset="0"/>
              </a:rPr>
              <a:t>   int   m_nCount;</a:t>
            </a:r>
            <a:endParaRPr kumimoji="1" lang="zh-CN" altLang="en-US">
              <a:solidFill>
                <a:schemeClr val="tx2"/>
              </a:solidFill>
              <a:latin typeface="Times New Roman" pitchFamily="18" charset="0"/>
            </a:endParaRPr>
          </a:p>
        </p:txBody>
      </p:sp>
      <p:sp>
        <p:nvSpPr>
          <p:cNvPr id="6149" name="Rectangle 2"/>
          <p:cNvSpPr>
            <a:spLocks noChangeArrowheads="1"/>
          </p:cNvSpPr>
          <p:nvPr/>
        </p:nvSpPr>
        <p:spPr bwMode="auto">
          <a:xfrm>
            <a:off x="457200" y="274638"/>
            <a:ext cx="822960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914400" indent="-914400">
              <a:defRPr>
                <a:solidFill>
                  <a:schemeClr val="tx1"/>
                </a:solidFill>
                <a:latin typeface="Arial" pitchFamily="34" charset="0"/>
                <a:ea typeface="宋体" pitchFamily="2" charset="-122"/>
              </a:defRPr>
            </a:lvl1pPr>
            <a:lvl2pPr marL="914400" indent="-914400">
              <a:defRPr>
                <a:solidFill>
                  <a:schemeClr val="tx1"/>
                </a:solidFill>
                <a:latin typeface="Arial" pitchFamily="34" charset="0"/>
                <a:ea typeface="宋体" pitchFamily="2" charset="-122"/>
              </a:defRPr>
            </a:lvl2pPr>
            <a:lvl3pPr indent="-914400">
              <a:defRPr>
                <a:solidFill>
                  <a:schemeClr val="tx1"/>
                </a:solidFill>
                <a:latin typeface="Arial" pitchFamily="34" charset="0"/>
                <a:ea typeface="宋体" pitchFamily="2" charset="-122"/>
              </a:defRPr>
            </a:lvl3pPr>
            <a:lvl4pPr marL="914400" indent="-914400">
              <a:defRPr>
                <a:solidFill>
                  <a:schemeClr val="tx1"/>
                </a:solidFill>
                <a:latin typeface="Arial" pitchFamily="34" charset="0"/>
                <a:ea typeface="宋体" pitchFamily="2" charset="-122"/>
              </a:defRPr>
            </a:lvl4pPr>
            <a:lvl5pPr marL="914400" indent="-914400">
              <a:defRPr>
                <a:solidFill>
                  <a:schemeClr val="tx1"/>
                </a:solidFill>
                <a:latin typeface="Arial" pitchFamily="34" charset="0"/>
                <a:ea typeface="宋体" pitchFamily="2" charset="-122"/>
              </a:defRPr>
            </a:lvl5pPr>
            <a:lvl6pPr marL="1371600" indent="-914400" eaLnBrk="0" fontAlgn="base" hangingPunct="0">
              <a:spcBef>
                <a:spcPct val="0"/>
              </a:spcBef>
              <a:spcAft>
                <a:spcPct val="0"/>
              </a:spcAft>
              <a:defRPr>
                <a:solidFill>
                  <a:schemeClr val="tx1"/>
                </a:solidFill>
                <a:latin typeface="Arial" pitchFamily="34" charset="0"/>
                <a:ea typeface="宋体" pitchFamily="2" charset="-122"/>
              </a:defRPr>
            </a:lvl6pPr>
            <a:lvl7pPr marL="1828800" indent="-914400" eaLnBrk="0" fontAlgn="base" hangingPunct="0">
              <a:spcBef>
                <a:spcPct val="0"/>
              </a:spcBef>
              <a:spcAft>
                <a:spcPct val="0"/>
              </a:spcAft>
              <a:defRPr>
                <a:solidFill>
                  <a:schemeClr val="tx1"/>
                </a:solidFill>
                <a:latin typeface="Arial" pitchFamily="34" charset="0"/>
                <a:ea typeface="宋体" pitchFamily="2" charset="-122"/>
              </a:defRPr>
            </a:lvl7pPr>
            <a:lvl8pPr marL="2286000" indent="-914400" eaLnBrk="0" fontAlgn="base" hangingPunct="0">
              <a:spcBef>
                <a:spcPct val="0"/>
              </a:spcBef>
              <a:spcAft>
                <a:spcPct val="0"/>
              </a:spcAft>
              <a:defRPr>
                <a:solidFill>
                  <a:schemeClr val="tx1"/>
                </a:solidFill>
                <a:latin typeface="Arial" pitchFamily="34" charset="0"/>
                <a:ea typeface="宋体" pitchFamily="2" charset="-122"/>
              </a:defRPr>
            </a:lvl8pPr>
            <a:lvl9pPr marL="2743200" indent="-9144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en-US" sz="4400">
                <a:latin typeface="方正粗倩简体" pitchFamily="1" charset="-122"/>
                <a:ea typeface="方正粗倩简体" pitchFamily="1" charset="-122"/>
                <a:sym typeface="方正粗倩简体" pitchFamily="1" charset="-122"/>
              </a:rPr>
              <a:t>3.2.4 静态成员变量</a:t>
            </a:r>
            <a:endParaRPr lang="en-US" altLang="en-US" sz="4400">
              <a:latin typeface="Calibri" pitchFamily="34" charset="0"/>
              <a:sym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669699">
                                            <p:txEl>
                                              <p:pRg st="0" end="0"/>
                                            </p:txEl>
                                          </p:spTgt>
                                        </p:tgtEl>
                                        <p:attrNameLst>
                                          <p:attrName>style.visibility</p:attrName>
                                        </p:attrNameLst>
                                      </p:cBhvr>
                                      <p:to>
                                        <p:strVal val="visible"/>
                                      </p:to>
                                    </p:set>
                                    <p:animEffect transition="in" filter="dissolve">
                                      <p:cBhvr>
                                        <p:cTn id="7" dur="500"/>
                                        <p:tgtEl>
                                          <p:spTgt spid="669699">
                                            <p:txEl>
                                              <p:pRg st="0" end="0"/>
                                            </p:txEl>
                                          </p:spTgt>
                                        </p:tgtEl>
                                      </p:cBhvr>
                                    </p:animEffect>
                                  </p:childTnLst>
                                </p:cTn>
                              </p:par>
                            </p:childTnLst>
                          </p:cTn>
                        </p:par>
                        <p:par>
                          <p:cTn id="8" fill="hold" nodeType="afterGroup">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669699">
                                            <p:txEl>
                                              <p:pRg st="1" end="1"/>
                                            </p:txEl>
                                          </p:spTgt>
                                        </p:tgtEl>
                                        <p:attrNameLst>
                                          <p:attrName>style.visibility</p:attrName>
                                        </p:attrNameLst>
                                      </p:cBhvr>
                                      <p:to>
                                        <p:strVal val="visible"/>
                                      </p:to>
                                    </p:set>
                                    <p:animEffect transition="in" filter="dissolve">
                                      <p:cBhvr>
                                        <p:cTn id="11" dur="500"/>
                                        <p:tgtEl>
                                          <p:spTgt spid="669699">
                                            <p:txEl>
                                              <p:pRg st="1" end="1"/>
                                            </p:txEl>
                                          </p:spTgt>
                                        </p:tgtEl>
                                      </p:cBhvr>
                                    </p:animEffect>
                                  </p:childTnLst>
                                </p:cTn>
                              </p:par>
                            </p:childTnLst>
                          </p:cTn>
                        </p:par>
                        <p:par>
                          <p:cTn id="12" fill="hold" nodeType="afterGroup">
                            <p:stCondLst>
                              <p:cond delay="5000"/>
                            </p:stCondLst>
                            <p:childTnLst>
                              <p:par>
                                <p:cTn id="13" presetID="9" presetClass="entr" presetSubtype="0" fill="hold" grpId="0" nodeType="afterEffect">
                                  <p:stCondLst>
                                    <p:cond delay="10000"/>
                                  </p:stCondLst>
                                  <p:childTnLst>
                                    <p:set>
                                      <p:cBhvr>
                                        <p:cTn id="14" dur="1" fill="hold">
                                          <p:stCondLst>
                                            <p:cond delay="0"/>
                                          </p:stCondLst>
                                        </p:cTn>
                                        <p:tgtEl>
                                          <p:spTgt spid="669701"/>
                                        </p:tgtEl>
                                        <p:attrNameLst>
                                          <p:attrName>style.visibility</p:attrName>
                                        </p:attrNameLst>
                                      </p:cBhvr>
                                      <p:to>
                                        <p:strVal val="visible"/>
                                      </p:to>
                                    </p:set>
                                    <p:animEffect transition="in" filter="dissolve">
                                      <p:cBhvr>
                                        <p:cTn id="15" dur="500"/>
                                        <p:tgtEl>
                                          <p:spTgt spid="66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9" grpId="0" build="p" autoUpdateAnimBg="0" advAuto="2000"/>
      <p:bldP spid="66970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9F7B0DB2-CBA9-4263-A2A6-D6336178AB68}"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1748" name="Rectangle 4"/>
          <p:cNvSpPr>
            <a:spLocks noChangeArrowheads="1"/>
          </p:cNvSpPr>
          <p:nvPr/>
        </p:nvSpPr>
        <p:spPr bwMode="auto">
          <a:xfrm>
            <a:off x="533400" y="1524000"/>
            <a:ext cx="6553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lnSpc>
                <a:spcPct val="120000"/>
              </a:lnSpc>
              <a:defRPr/>
            </a:pPr>
            <a:r>
              <a:rPr kumimoji="1" lang="zh-CN" altLang="en-US" sz="2800" b="1">
                <a:solidFill>
                  <a:schemeClr val="folHlink"/>
                </a:solidFill>
                <a:latin typeface="Times New Roman" charset="0"/>
                <a:ea typeface="宋体" charset="-122"/>
              </a:rPr>
              <a:t>说明：</a:t>
            </a:r>
            <a:endParaRPr kumimoji="1" lang="zh-CN" altLang="en-US" sz="4000">
              <a:solidFill>
                <a:schemeClr val="tx2"/>
              </a:solidFill>
              <a:effectLst>
                <a:outerShdw blurRad="38100" dist="38100" dir="2700000" algn="tl">
                  <a:srgbClr val="000000"/>
                </a:outerShdw>
              </a:effectLst>
              <a:latin typeface="Arial" charset="0"/>
              <a:ea typeface="宋体" charset="-122"/>
            </a:endParaRPr>
          </a:p>
        </p:txBody>
      </p:sp>
      <p:sp>
        <p:nvSpPr>
          <p:cNvPr id="671749" name="Rectangle 5"/>
          <p:cNvSpPr>
            <a:spLocks noChangeArrowheads="1"/>
          </p:cNvSpPr>
          <p:nvPr/>
        </p:nvSpPr>
        <p:spPr bwMode="auto">
          <a:xfrm>
            <a:off x="533400" y="2057400"/>
            <a:ext cx="8001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2575" indent="-282575">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Char char="l"/>
            </a:pPr>
            <a:r>
              <a:rPr kumimoji="1" lang="zh-CN" altLang="en-US" sz="2800">
                <a:solidFill>
                  <a:schemeClr val="folHlink"/>
                </a:solidFill>
                <a:latin typeface="Times New Roman" pitchFamily="18" charset="0"/>
              </a:rPr>
              <a:t>静态成员</a:t>
            </a:r>
            <a:r>
              <a:rPr kumimoji="1" lang="zh-CN" altLang="en-US" sz="2800">
                <a:latin typeface="Times New Roman" pitchFamily="18" charset="0"/>
              </a:rPr>
              <a:t>分为</a:t>
            </a:r>
            <a:r>
              <a:rPr kumimoji="1" lang="zh-CN" altLang="en-US" sz="2800">
                <a:solidFill>
                  <a:schemeClr val="folHlink"/>
                </a:solidFill>
                <a:latin typeface="Times New Roman" pitchFamily="18" charset="0"/>
              </a:rPr>
              <a:t>静态数据成员</a:t>
            </a:r>
            <a:r>
              <a:rPr kumimoji="1" lang="zh-CN" altLang="en-US" sz="2800">
                <a:latin typeface="Times New Roman" pitchFamily="18" charset="0"/>
              </a:rPr>
              <a:t>和</a:t>
            </a:r>
            <a:r>
              <a:rPr kumimoji="1" lang="zh-CN" altLang="en-US" sz="2800">
                <a:solidFill>
                  <a:schemeClr val="folHlink"/>
                </a:solidFill>
                <a:latin typeface="Times New Roman" pitchFamily="18" charset="0"/>
              </a:rPr>
              <a:t>静态成员函数</a:t>
            </a:r>
            <a:r>
              <a:rPr kumimoji="1" lang="zh-CN" altLang="en-US" sz="2800">
                <a:latin typeface="Times New Roman" pitchFamily="18" charset="0"/>
              </a:rPr>
              <a:t>。</a:t>
            </a:r>
          </a:p>
          <a:p>
            <a:pPr algn="just" eaLnBrk="1" hangingPunct="1">
              <a:lnSpc>
                <a:spcPct val="120000"/>
              </a:lnSpc>
              <a:buClr>
                <a:schemeClr val="hlink"/>
              </a:buClr>
              <a:buSzPct val="80000"/>
              <a:buFont typeface="Wingdings" pitchFamily="2" charset="2"/>
              <a:buChar char="l"/>
            </a:pPr>
            <a:r>
              <a:rPr kumimoji="1" lang="zh-CN" altLang="en-US" sz="2800">
                <a:solidFill>
                  <a:schemeClr val="folHlink"/>
                </a:solidFill>
                <a:latin typeface="Times New Roman" pitchFamily="18" charset="0"/>
              </a:rPr>
              <a:t>静态数据成员</a:t>
            </a:r>
            <a:r>
              <a:rPr kumimoji="1" lang="zh-CN" altLang="en-US" sz="2800">
                <a:latin typeface="Times New Roman" pitchFamily="18" charset="0"/>
              </a:rPr>
              <a:t>类似于一般的</a:t>
            </a:r>
            <a:r>
              <a:rPr kumimoji="1" lang="en-US" altLang="zh-CN" sz="2800">
                <a:latin typeface="Times New Roman" pitchFamily="18" charset="0"/>
              </a:rPr>
              <a:t>static</a:t>
            </a:r>
            <a:r>
              <a:rPr kumimoji="1" lang="zh-CN" altLang="en-US" sz="2800">
                <a:latin typeface="Times New Roman" pitchFamily="18" charset="0"/>
              </a:rPr>
              <a:t>静态变量，它具有全局性。静态数据成员属于整个类，为类的所有对象共享。</a:t>
            </a:r>
          </a:p>
          <a:p>
            <a:pPr algn="just" eaLnBrk="1" hangingPunct="1">
              <a:lnSpc>
                <a:spcPct val="120000"/>
              </a:lnSpc>
              <a:buClr>
                <a:schemeClr val="hlink"/>
              </a:buClr>
              <a:buSzPct val="80000"/>
              <a:buFont typeface="Wingdings" pitchFamily="2" charset="2"/>
              <a:buChar char="l"/>
            </a:pPr>
            <a:r>
              <a:rPr kumimoji="1" lang="zh-CN" altLang="en-US" sz="2800">
                <a:latin typeface="Times New Roman" pitchFamily="18" charset="0"/>
              </a:rPr>
              <a:t>无论类的对象有多少，类的</a:t>
            </a:r>
            <a:r>
              <a:rPr kumimoji="1" lang="zh-CN" altLang="en-US" sz="2800">
                <a:solidFill>
                  <a:schemeClr val="folHlink"/>
                </a:solidFill>
                <a:latin typeface="Times New Roman" pitchFamily="18" charset="0"/>
              </a:rPr>
              <a:t>静态数据成员</a:t>
            </a:r>
            <a:r>
              <a:rPr kumimoji="1" lang="zh-CN" altLang="en-US" sz="2800">
                <a:latin typeface="Times New Roman" pitchFamily="18" charset="0"/>
              </a:rPr>
              <a:t>只有一份，存储在同一个内存空间。即使没有创建类的一个对象，类的静态数据成员也是存在的。</a:t>
            </a:r>
          </a:p>
          <a:p>
            <a:pPr algn="just" eaLnBrk="1" hangingPunct="1">
              <a:lnSpc>
                <a:spcPct val="120000"/>
              </a:lnSpc>
              <a:buClr>
                <a:schemeClr val="hlink"/>
              </a:buClr>
              <a:buSzPct val="80000"/>
              <a:buFont typeface="Wingdings" pitchFamily="2" charset="2"/>
              <a:buChar char="l"/>
            </a:pPr>
            <a:r>
              <a:rPr kumimoji="1" lang="zh-CN" altLang="en-US" sz="2800">
                <a:latin typeface="Times New Roman" pitchFamily="18" charset="0"/>
              </a:rPr>
              <a:t>使用</a:t>
            </a:r>
            <a:r>
              <a:rPr kumimoji="1" lang="zh-CN" altLang="en-US" sz="2800">
                <a:solidFill>
                  <a:schemeClr val="folHlink"/>
                </a:solidFill>
                <a:latin typeface="Times New Roman" pitchFamily="18" charset="0"/>
              </a:rPr>
              <a:t>静态数据成员</a:t>
            </a:r>
            <a:r>
              <a:rPr kumimoji="1" lang="zh-CN" altLang="en-US" sz="2800">
                <a:latin typeface="Times New Roman" pitchFamily="18" charset="0"/>
              </a:rPr>
              <a:t>保证了该数据成员值的唯一性。</a:t>
            </a:r>
          </a:p>
        </p:txBody>
      </p:sp>
      <p:sp>
        <p:nvSpPr>
          <p:cNvPr id="671750" name="Rectangle 6"/>
          <p:cNvSpPr>
            <a:spLocks noChangeArrowheads="1"/>
          </p:cNvSpPr>
          <p:nvPr/>
        </p:nvSpPr>
        <p:spPr bwMode="auto">
          <a:xfrm>
            <a:off x="609600" y="381000"/>
            <a:ext cx="8001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静态成员的初始化：</a:t>
            </a:r>
            <a:r>
              <a:rPr kumimoji="1" lang="zh-CN" altLang="en-US" sz="2800">
                <a:latin typeface="Times New Roman" pitchFamily="18" charset="0"/>
              </a:rPr>
              <a:t>放在类定义的外部</a:t>
            </a:r>
            <a:r>
              <a:rPr kumimoji="1" lang="zh-CN" altLang="en-US" sz="2800" b="1">
                <a:solidFill>
                  <a:schemeClr val="folHlink"/>
                </a:solidFill>
                <a:latin typeface="Times New Roman" pitchFamily="18" charset="0"/>
              </a:rPr>
              <a:t> </a:t>
            </a:r>
          </a:p>
          <a:p>
            <a:pPr algn="just" eaLnBrk="1" hangingPunct="1">
              <a:lnSpc>
                <a:spcPct val="110000"/>
              </a:lnSpc>
              <a:buClr>
                <a:schemeClr val="hlink"/>
              </a:buClr>
              <a:buSzPct val="80000"/>
              <a:buFont typeface="Wingdings" pitchFamily="2" charset="2"/>
              <a:buNone/>
            </a:pPr>
            <a:r>
              <a:rPr kumimoji="1" lang="zh-CN" altLang="en-US" sz="2800" b="1">
                <a:solidFill>
                  <a:schemeClr val="folHlink"/>
                </a:solidFill>
                <a:latin typeface="Times New Roman" pitchFamily="18" charset="0"/>
              </a:rPr>
              <a:t>        </a:t>
            </a:r>
            <a:r>
              <a:rPr kumimoji="1" lang="en-US" altLang="zh-CN" sz="2800">
                <a:latin typeface="Times New Roman" pitchFamily="18" charset="0"/>
              </a:rPr>
              <a:t>int   Person </a:t>
            </a:r>
            <a:r>
              <a:rPr kumimoji="1" lang="en-US" altLang="zh-CN" sz="2800" b="1">
                <a:latin typeface="Times New Roman" pitchFamily="18" charset="0"/>
              </a:rPr>
              <a:t>::</a:t>
            </a:r>
            <a:r>
              <a:rPr kumimoji="1" lang="en-US" altLang="zh-CN" sz="2800">
                <a:latin typeface="Times New Roman" pitchFamily="18" charset="0"/>
              </a:rPr>
              <a:t> m_nCount=0; </a:t>
            </a: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71750">
                                            <p:txEl>
                                              <p:pRg st="0" end="0"/>
                                            </p:txEl>
                                          </p:spTgt>
                                        </p:tgtEl>
                                        <p:attrNameLst>
                                          <p:attrName>style.visibility</p:attrName>
                                        </p:attrNameLst>
                                      </p:cBhvr>
                                      <p:to>
                                        <p:strVal val="visible"/>
                                      </p:to>
                                    </p:set>
                                    <p:animEffect transition="in" filter="dissolve">
                                      <p:cBhvr>
                                        <p:cTn id="7" dur="500"/>
                                        <p:tgtEl>
                                          <p:spTgt spid="671750">
                                            <p:txEl>
                                              <p:pRg st="0" end="0"/>
                                            </p:txEl>
                                          </p:spTgt>
                                        </p:tgtEl>
                                      </p:cBhvr>
                                    </p:animEffect>
                                  </p:childTnLst>
                                </p:cTn>
                              </p:par>
                            </p:childTnLst>
                          </p:cTn>
                        </p:par>
                        <p:par>
                          <p:cTn id="8" fill="hold" nodeType="afterGroup">
                            <p:stCondLst>
                              <p:cond delay="1500"/>
                            </p:stCondLst>
                            <p:childTnLst>
                              <p:par>
                                <p:cTn id="9" presetID="9" presetClass="entr" presetSubtype="0" fill="hold" grpId="0" nodeType="afterEffect">
                                  <p:stCondLst>
                                    <p:cond delay="1000"/>
                                  </p:stCondLst>
                                  <p:childTnLst>
                                    <p:set>
                                      <p:cBhvr>
                                        <p:cTn id="10" dur="1" fill="hold">
                                          <p:stCondLst>
                                            <p:cond delay="0"/>
                                          </p:stCondLst>
                                        </p:cTn>
                                        <p:tgtEl>
                                          <p:spTgt spid="671750">
                                            <p:txEl>
                                              <p:pRg st="1" end="1"/>
                                            </p:txEl>
                                          </p:spTgt>
                                        </p:tgtEl>
                                        <p:attrNameLst>
                                          <p:attrName>style.visibility</p:attrName>
                                        </p:attrNameLst>
                                      </p:cBhvr>
                                      <p:to>
                                        <p:strVal val="visible"/>
                                      </p:to>
                                    </p:set>
                                    <p:animEffect transition="in" filter="dissolve">
                                      <p:cBhvr>
                                        <p:cTn id="11" dur="500"/>
                                        <p:tgtEl>
                                          <p:spTgt spid="671750">
                                            <p:txEl>
                                              <p:pRg st="1" end="1"/>
                                            </p:txEl>
                                          </p:spTgt>
                                        </p:tgtEl>
                                      </p:cBhvr>
                                    </p:animEffect>
                                  </p:childTnLst>
                                </p:cTn>
                              </p:par>
                            </p:childTnLst>
                          </p:cTn>
                        </p:par>
                        <p:par>
                          <p:cTn id="12" fill="hold" nodeType="afterGroup">
                            <p:stCondLst>
                              <p:cond delay="3000"/>
                            </p:stCondLst>
                            <p:childTnLst>
                              <p:par>
                                <p:cTn id="13" presetID="3" presetClass="entr" presetSubtype="10" fill="hold" grpId="0" nodeType="afterEffect">
                                  <p:stCondLst>
                                    <p:cond delay="30000"/>
                                  </p:stCondLst>
                                  <p:childTnLst>
                                    <p:set>
                                      <p:cBhvr>
                                        <p:cTn id="14" dur="1" fill="hold">
                                          <p:stCondLst>
                                            <p:cond delay="0"/>
                                          </p:stCondLst>
                                        </p:cTn>
                                        <p:tgtEl>
                                          <p:spTgt spid="671748"/>
                                        </p:tgtEl>
                                        <p:attrNameLst>
                                          <p:attrName>style.visibility</p:attrName>
                                        </p:attrNameLst>
                                      </p:cBhvr>
                                      <p:to>
                                        <p:strVal val="visible"/>
                                      </p:to>
                                    </p:set>
                                    <p:animEffect transition="in" filter="blinds(horizontal)">
                                      <p:cBhvr>
                                        <p:cTn id="15" dur="500"/>
                                        <p:tgtEl>
                                          <p:spTgt spid="671748"/>
                                        </p:tgtEl>
                                      </p:cBhvr>
                                    </p:animEffect>
                                  </p:childTnLst>
                                </p:cTn>
                              </p:par>
                            </p:childTnLst>
                          </p:cTn>
                        </p:par>
                        <p:par>
                          <p:cTn id="16" fill="hold" nodeType="afterGroup">
                            <p:stCondLst>
                              <p:cond delay="33500"/>
                            </p:stCondLst>
                            <p:childTnLst>
                              <p:par>
                                <p:cTn id="17" presetID="9" presetClass="entr" presetSubtype="0" fill="hold" grpId="0" nodeType="afterEffect">
                                  <p:stCondLst>
                                    <p:cond delay="5000"/>
                                  </p:stCondLst>
                                  <p:childTnLst>
                                    <p:set>
                                      <p:cBhvr>
                                        <p:cTn id="18" dur="1" fill="hold">
                                          <p:stCondLst>
                                            <p:cond delay="0"/>
                                          </p:stCondLst>
                                        </p:cTn>
                                        <p:tgtEl>
                                          <p:spTgt spid="671749">
                                            <p:txEl>
                                              <p:pRg st="0" end="0"/>
                                            </p:txEl>
                                          </p:spTgt>
                                        </p:tgtEl>
                                        <p:attrNameLst>
                                          <p:attrName>style.visibility</p:attrName>
                                        </p:attrNameLst>
                                      </p:cBhvr>
                                      <p:to>
                                        <p:strVal val="visible"/>
                                      </p:to>
                                    </p:set>
                                    <p:animEffect transition="in" filter="dissolve">
                                      <p:cBhvr>
                                        <p:cTn id="19" dur="500"/>
                                        <p:tgtEl>
                                          <p:spTgt spid="671749">
                                            <p:txEl>
                                              <p:pRg st="0" end="0"/>
                                            </p:txEl>
                                          </p:spTgt>
                                        </p:tgtEl>
                                      </p:cBhvr>
                                    </p:animEffect>
                                  </p:childTnLst>
                                </p:cTn>
                              </p:par>
                            </p:childTnLst>
                          </p:cTn>
                        </p:par>
                        <p:par>
                          <p:cTn id="20" fill="hold" nodeType="afterGroup">
                            <p:stCondLst>
                              <p:cond delay="39000"/>
                            </p:stCondLst>
                            <p:childTnLst>
                              <p:par>
                                <p:cTn id="21" presetID="9" presetClass="entr" presetSubtype="0" fill="hold" grpId="0" nodeType="afterEffect">
                                  <p:stCondLst>
                                    <p:cond delay="5000"/>
                                  </p:stCondLst>
                                  <p:childTnLst>
                                    <p:set>
                                      <p:cBhvr>
                                        <p:cTn id="22" dur="1" fill="hold">
                                          <p:stCondLst>
                                            <p:cond delay="0"/>
                                          </p:stCondLst>
                                        </p:cTn>
                                        <p:tgtEl>
                                          <p:spTgt spid="671749">
                                            <p:txEl>
                                              <p:pRg st="1" end="1"/>
                                            </p:txEl>
                                          </p:spTgt>
                                        </p:tgtEl>
                                        <p:attrNameLst>
                                          <p:attrName>style.visibility</p:attrName>
                                        </p:attrNameLst>
                                      </p:cBhvr>
                                      <p:to>
                                        <p:strVal val="visible"/>
                                      </p:to>
                                    </p:set>
                                    <p:animEffect transition="in" filter="dissolve">
                                      <p:cBhvr>
                                        <p:cTn id="23" dur="500"/>
                                        <p:tgtEl>
                                          <p:spTgt spid="671749">
                                            <p:txEl>
                                              <p:pRg st="1" end="1"/>
                                            </p:txEl>
                                          </p:spTgt>
                                        </p:tgtEl>
                                      </p:cBhvr>
                                    </p:animEffect>
                                  </p:childTnLst>
                                </p:cTn>
                              </p:par>
                            </p:childTnLst>
                          </p:cTn>
                        </p:par>
                        <p:par>
                          <p:cTn id="24" fill="hold" nodeType="afterGroup">
                            <p:stCondLst>
                              <p:cond delay="44500"/>
                            </p:stCondLst>
                            <p:childTnLst>
                              <p:par>
                                <p:cTn id="25" presetID="9" presetClass="entr" presetSubtype="0" fill="hold" grpId="0" nodeType="afterEffect">
                                  <p:stCondLst>
                                    <p:cond delay="5000"/>
                                  </p:stCondLst>
                                  <p:childTnLst>
                                    <p:set>
                                      <p:cBhvr>
                                        <p:cTn id="26" dur="1" fill="hold">
                                          <p:stCondLst>
                                            <p:cond delay="0"/>
                                          </p:stCondLst>
                                        </p:cTn>
                                        <p:tgtEl>
                                          <p:spTgt spid="671749">
                                            <p:txEl>
                                              <p:pRg st="2" end="2"/>
                                            </p:txEl>
                                          </p:spTgt>
                                        </p:tgtEl>
                                        <p:attrNameLst>
                                          <p:attrName>style.visibility</p:attrName>
                                        </p:attrNameLst>
                                      </p:cBhvr>
                                      <p:to>
                                        <p:strVal val="visible"/>
                                      </p:to>
                                    </p:set>
                                    <p:animEffect transition="in" filter="dissolve">
                                      <p:cBhvr>
                                        <p:cTn id="27" dur="500"/>
                                        <p:tgtEl>
                                          <p:spTgt spid="671749">
                                            <p:txEl>
                                              <p:pRg st="2" end="2"/>
                                            </p:txEl>
                                          </p:spTgt>
                                        </p:tgtEl>
                                      </p:cBhvr>
                                    </p:animEffect>
                                  </p:childTnLst>
                                </p:cTn>
                              </p:par>
                            </p:childTnLst>
                          </p:cTn>
                        </p:par>
                        <p:par>
                          <p:cTn id="28" fill="hold" nodeType="afterGroup">
                            <p:stCondLst>
                              <p:cond delay="50000"/>
                            </p:stCondLst>
                            <p:childTnLst>
                              <p:par>
                                <p:cTn id="29" presetID="9" presetClass="entr" presetSubtype="0" fill="hold" grpId="0" nodeType="afterEffect">
                                  <p:stCondLst>
                                    <p:cond delay="5000"/>
                                  </p:stCondLst>
                                  <p:childTnLst>
                                    <p:set>
                                      <p:cBhvr>
                                        <p:cTn id="30" dur="1" fill="hold">
                                          <p:stCondLst>
                                            <p:cond delay="0"/>
                                          </p:stCondLst>
                                        </p:cTn>
                                        <p:tgtEl>
                                          <p:spTgt spid="671749">
                                            <p:txEl>
                                              <p:pRg st="3" end="3"/>
                                            </p:txEl>
                                          </p:spTgt>
                                        </p:tgtEl>
                                        <p:attrNameLst>
                                          <p:attrName>style.visibility</p:attrName>
                                        </p:attrNameLst>
                                      </p:cBhvr>
                                      <p:to>
                                        <p:strVal val="visible"/>
                                      </p:to>
                                    </p:set>
                                    <p:animEffect transition="in" filter="dissolve">
                                      <p:cBhvr>
                                        <p:cTn id="31" dur="500"/>
                                        <p:tgtEl>
                                          <p:spTgt spid="6717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utoUpdateAnimBg="0"/>
      <p:bldP spid="671749" grpId="0" build="p" autoUpdateAnimBg="0" advAuto="5000"/>
      <p:bldP spid="671750" grpId="0" build="p" autoUpdateAnimBg="0" advAuto="10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ABA4A6B0-2C7B-448C-9B88-74F984525387}"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2770" name="Rectangle 1026"/>
          <p:cNvSpPr>
            <a:spLocks noChangeArrowheads="1"/>
          </p:cNvSpPr>
          <p:nvPr/>
        </p:nvSpPr>
        <p:spPr bwMode="auto">
          <a:xfrm>
            <a:off x="685800" y="304800"/>
            <a:ext cx="6553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lnSpc>
                <a:spcPct val="120000"/>
              </a:lnSpc>
              <a:defRPr/>
            </a:pPr>
            <a:r>
              <a:rPr kumimoji="1" lang="zh-CN" altLang="en-US" sz="2800" b="1" dirty="0">
                <a:solidFill>
                  <a:schemeClr val="folHlink"/>
                </a:solidFill>
                <a:latin typeface="Arial" charset="0"/>
                <a:ea typeface="宋体" charset="-122"/>
              </a:rPr>
              <a:t>静态成员的访问</a:t>
            </a:r>
            <a:r>
              <a:rPr kumimoji="1" lang="zh-CN" altLang="en-US" sz="2800" b="1" dirty="0">
                <a:solidFill>
                  <a:schemeClr val="folHlink"/>
                </a:solidFill>
                <a:effectLst>
                  <a:outerShdw blurRad="38100" dist="38100" dir="2700000" algn="tl">
                    <a:srgbClr val="000000"/>
                  </a:outerShdw>
                </a:effectLst>
                <a:latin typeface="Arial" charset="0"/>
                <a:ea typeface="宋体" charset="-122"/>
              </a:rPr>
              <a:t>：</a:t>
            </a:r>
            <a:endParaRPr kumimoji="1" lang="zh-CN" altLang="en-US" sz="4000" dirty="0">
              <a:solidFill>
                <a:schemeClr val="tx2"/>
              </a:solidFill>
              <a:effectLst>
                <a:outerShdw blurRad="38100" dist="38100" dir="2700000" algn="tl">
                  <a:srgbClr val="000000"/>
                </a:outerShdw>
              </a:effectLst>
              <a:latin typeface="Arial" charset="0"/>
              <a:ea typeface="宋体" charset="-122"/>
            </a:endParaRPr>
          </a:p>
        </p:txBody>
      </p:sp>
      <p:sp>
        <p:nvSpPr>
          <p:cNvPr id="672771" name="Rectangle 1027"/>
          <p:cNvSpPr>
            <a:spLocks noChangeArrowheads="1"/>
          </p:cNvSpPr>
          <p:nvPr/>
        </p:nvSpPr>
        <p:spPr bwMode="auto">
          <a:xfrm>
            <a:off x="685800" y="990600"/>
            <a:ext cx="7772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2575" indent="-282575">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Char char="l"/>
            </a:pPr>
            <a:r>
              <a:rPr kumimoji="1" lang="zh-CN" altLang="en-US" sz="2800">
                <a:latin typeface="Times New Roman" pitchFamily="18" charset="0"/>
              </a:rPr>
              <a:t>公有静态成员：三种方式</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（1）通过对象访问，如：</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a:t>
            </a:r>
            <a:r>
              <a:rPr kumimoji="1" lang="en-US" altLang="zh-CN" sz="2800">
                <a:solidFill>
                  <a:schemeClr val="folHlink"/>
                </a:solidFill>
                <a:latin typeface="Times New Roman" pitchFamily="18" charset="0"/>
              </a:rPr>
              <a:t>person1.m_nCount=100；</a:t>
            </a:r>
            <a:endParaRPr kumimoji="1" lang="zh-CN" altLang="en-US" sz="2800">
              <a:latin typeface="Times New Roman" pitchFamily="18" charset="0"/>
            </a:endParaRP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（2）利用类名和作用域限定符（</a:t>
            </a:r>
            <a:r>
              <a:rPr kumimoji="1" lang="zh-CN" altLang="en-US" sz="2800" b="1">
                <a:latin typeface="Times New Roman" pitchFamily="18" charset="0"/>
              </a:rPr>
              <a:t>::</a:t>
            </a:r>
            <a:r>
              <a:rPr kumimoji="1" lang="zh-CN" altLang="en-US" sz="2800">
                <a:latin typeface="Times New Roman" pitchFamily="18" charset="0"/>
              </a:rPr>
              <a:t>）访问，如：</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a:t>
            </a:r>
            <a:r>
              <a:rPr kumimoji="1" lang="en-US" altLang="en-US" sz="2800">
                <a:solidFill>
                  <a:schemeClr val="folHlink"/>
                </a:solidFill>
                <a:latin typeface="Times New Roman" pitchFamily="18" charset="0"/>
              </a:rPr>
              <a:t>int   </a:t>
            </a:r>
            <a:r>
              <a:rPr kumimoji="1" lang="en-US" altLang="zh-CN" sz="2800">
                <a:solidFill>
                  <a:schemeClr val="folHlink"/>
                </a:solidFill>
                <a:latin typeface="Times New Roman" pitchFamily="18" charset="0"/>
              </a:rPr>
              <a:t>Person::m_nCount=100；    </a:t>
            </a:r>
            <a:r>
              <a:rPr kumimoji="1" lang="en-US" altLang="zh-CN" sz="2800">
                <a:latin typeface="Times New Roman" pitchFamily="18" charset="0"/>
              </a:rPr>
              <a:t>// </a:t>
            </a:r>
            <a:r>
              <a:rPr kumimoji="1" lang="zh-CN" altLang="en-US" sz="2800">
                <a:latin typeface="Times New Roman" pitchFamily="18" charset="0"/>
              </a:rPr>
              <a:t>初始化</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（3）在成员函数中访问，如：</a:t>
            </a: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a:t>
            </a:r>
            <a:r>
              <a:rPr kumimoji="1" lang="en-US" altLang="zh-CN" sz="2800">
                <a:solidFill>
                  <a:schemeClr val="folHlink"/>
                </a:solidFill>
                <a:latin typeface="Times New Roman" pitchFamily="18" charset="0"/>
              </a:rPr>
              <a:t>m_nCount++;</a:t>
            </a:r>
            <a:endParaRPr kumimoji="1" lang="zh-CN" altLang="en-US" sz="2800">
              <a:solidFill>
                <a:schemeClr val="folHlink"/>
              </a:solidFill>
              <a:latin typeface="Times New Roman" pitchFamily="18" charset="0"/>
            </a:endParaRPr>
          </a:p>
        </p:txBody>
      </p:sp>
      <p:sp>
        <p:nvSpPr>
          <p:cNvPr id="672772" name="Rectangle 1028"/>
          <p:cNvSpPr>
            <a:spLocks noChangeArrowheads="1"/>
          </p:cNvSpPr>
          <p:nvPr/>
        </p:nvSpPr>
        <p:spPr bwMode="auto">
          <a:xfrm>
            <a:off x="685800" y="51054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2575" indent="-282575">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lnSpc>
                <a:spcPct val="110000"/>
              </a:lnSpc>
              <a:buClr>
                <a:schemeClr val="hlink"/>
              </a:buClr>
              <a:buSzPct val="80000"/>
              <a:buFont typeface="Wingdings" pitchFamily="2" charset="2"/>
              <a:buChar char="l"/>
            </a:pPr>
            <a:r>
              <a:rPr kumimoji="1" lang="zh-CN" altLang="en-US" sz="2800">
                <a:latin typeface="Times New Roman" pitchFamily="18" charset="0"/>
              </a:rPr>
              <a:t>私有和保护静态成员：只能在成员函数中访问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672770"/>
                                        </p:tgtEl>
                                        <p:attrNameLst>
                                          <p:attrName>style.visibility</p:attrName>
                                        </p:attrNameLst>
                                      </p:cBhvr>
                                      <p:to>
                                        <p:strVal val="visible"/>
                                      </p:to>
                                    </p:set>
                                    <p:animEffect transition="in" filter="blinds(horizontal)">
                                      <p:cBhvr>
                                        <p:cTn id="7" dur="500"/>
                                        <p:tgtEl>
                                          <p:spTgt spid="672770"/>
                                        </p:tgtEl>
                                      </p:cBhvr>
                                    </p:animEffect>
                                  </p:childTnLst>
                                </p:cTn>
                              </p:par>
                            </p:childTnLst>
                          </p:cTn>
                        </p:par>
                        <p:par>
                          <p:cTn id="8" fill="hold" nodeType="afterGroup">
                            <p:stCondLst>
                              <p:cond delay="1000"/>
                            </p:stCondLst>
                            <p:childTnLst>
                              <p:par>
                                <p:cTn id="9" presetID="9" presetClass="entr" presetSubtype="0" fill="hold" grpId="0" nodeType="afterEffect">
                                  <p:stCondLst>
                                    <p:cond delay="5000"/>
                                  </p:stCondLst>
                                  <p:childTnLst>
                                    <p:set>
                                      <p:cBhvr>
                                        <p:cTn id="10" dur="1" fill="hold">
                                          <p:stCondLst>
                                            <p:cond delay="0"/>
                                          </p:stCondLst>
                                        </p:cTn>
                                        <p:tgtEl>
                                          <p:spTgt spid="672771">
                                            <p:txEl>
                                              <p:pRg st="0" end="0"/>
                                            </p:txEl>
                                          </p:spTgt>
                                        </p:tgtEl>
                                        <p:attrNameLst>
                                          <p:attrName>style.visibility</p:attrName>
                                        </p:attrNameLst>
                                      </p:cBhvr>
                                      <p:to>
                                        <p:strVal val="visible"/>
                                      </p:to>
                                    </p:set>
                                    <p:animEffect transition="in" filter="dissolve">
                                      <p:cBhvr>
                                        <p:cTn id="11" dur="500"/>
                                        <p:tgtEl>
                                          <p:spTgt spid="672771">
                                            <p:txEl>
                                              <p:pRg st="0" end="0"/>
                                            </p:txEl>
                                          </p:spTgt>
                                        </p:tgtEl>
                                      </p:cBhvr>
                                    </p:animEffect>
                                  </p:childTnLst>
                                </p:cTn>
                              </p:par>
                            </p:childTnLst>
                          </p:cTn>
                        </p:par>
                        <p:par>
                          <p:cTn id="12" fill="hold" nodeType="afterGroup">
                            <p:stCondLst>
                              <p:cond delay="6500"/>
                            </p:stCondLst>
                            <p:childTnLst>
                              <p:par>
                                <p:cTn id="13" presetID="9" presetClass="entr" presetSubtype="0" fill="hold" grpId="0" nodeType="afterEffect">
                                  <p:stCondLst>
                                    <p:cond delay="5000"/>
                                  </p:stCondLst>
                                  <p:childTnLst>
                                    <p:set>
                                      <p:cBhvr>
                                        <p:cTn id="14" dur="1" fill="hold">
                                          <p:stCondLst>
                                            <p:cond delay="0"/>
                                          </p:stCondLst>
                                        </p:cTn>
                                        <p:tgtEl>
                                          <p:spTgt spid="672771">
                                            <p:txEl>
                                              <p:pRg st="1" end="1"/>
                                            </p:txEl>
                                          </p:spTgt>
                                        </p:tgtEl>
                                        <p:attrNameLst>
                                          <p:attrName>style.visibility</p:attrName>
                                        </p:attrNameLst>
                                      </p:cBhvr>
                                      <p:to>
                                        <p:strVal val="visible"/>
                                      </p:to>
                                    </p:set>
                                    <p:animEffect transition="in" filter="dissolve">
                                      <p:cBhvr>
                                        <p:cTn id="15" dur="500"/>
                                        <p:tgtEl>
                                          <p:spTgt spid="672771">
                                            <p:txEl>
                                              <p:pRg st="1" end="1"/>
                                            </p:txEl>
                                          </p:spTgt>
                                        </p:tgtEl>
                                      </p:cBhvr>
                                    </p:animEffect>
                                  </p:childTnLst>
                                </p:cTn>
                              </p:par>
                            </p:childTnLst>
                          </p:cTn>
                        </p:par>
                        <p:par>
                          <p:cTn id="16" fill="hold" nodeType="afterGroup">
                            <p:stCondLst>
                              <p:cond delay="12000"/>
                            </p:stCondLst>
                            <p:childTnLst>
                              <p:par>
                                <p:cTn id="17" presetID="9" presetClass="entr" presetSubtype="0" fill="hold" grpId="0" nodeType="afterEffect">
                                  <p:stCondLst>
                                    <p:cond delay="5000"/>
                                  </p:stCondLst>
                                  <p:childTnLst>
                                    <p:set>
                                      <p:cBhvr>
                                        <p:cTn id="18" dur="1" fill="hold">
                                          <p:stCondLst>
                                            <p:cond delay="0"/>
                                          </p:stCondLst>
                                        </p:cTn>
                                        <p:tgtEl>
                                          <p:spTgt spid="672771">
                                            <p:txEl>
                                              <p:pRg st="2" end="2"/>
                                            </p:txEl>
                                          </p:spTgt>
                                        </p:tgtEl>
                                        <p:attrNameLst>
                                          <p:attrName>style.visibility</p:attrName>
                                        </p:attrNameLst>
                                      </p:cBhvr>
                                      <p:to>
                                        <p:strVal val="visible"/>
                                      </p:to>
                                    </p:set>
                                    <p:animEffect transition="in" filter="dissolve">
                                      <p:cBhvr>
                                        <p:cTn id="19" dur="500"/>
                                        <p:tgtEl>
                                          <p:spTgt spid="672771">
                                            <p:txEl>
                                              <p:pRg st="2" end="2"/>
                                            </p:txEl>
                                          </p:spTgt>
                                        </p:tgtEl>
                                      </p:cBhvr>
                                    </p:animEffect>
                                  </p:childTnLst>
                                </p:cTn>
                              </p:par>
                            </p:childTnLst>
                          </p:cTn>
                        </p:par>
                        <p:par>
                          <p:cTn id="20" fill="hold" nodeType="afterGroup">
                            <p:stCondLst>
                              <p:cond delay="17500"/>
                            </p:stCondLst>
                            <p:childTnLst>
                              <p:par>
                                <p:cTn id="21" presetID="9" presetClass="entr" presetSubtype="0" fill="hold" grpId="0" nodeType="afterEffect">
                                  <p:stCondLst>
                                    <p:cond delay="5000"/>
                                  </p:stCondLst>
                                  <p:childTnLst>
                                    <p:set>
                                      <p:cBhvr>
                                        <p:cTn id="22" dur="1" fill="hold">
                                          <p:stCondLst>
                                            <p:cond delay="0"/>
                                          </p:stCondLst>
                                        </p:cTn>
                                        <p:tgtEl>
                                          <p:spTgt spid="672771">
                                            <p:txEl>
                                              <p:pRg st="3" end="3"/>
                                            </p:txEl>
                                          </p:spTgt>
                                        </p:tgtEl>
                                        <p:attrNameLst>
                                          <p:attrName>style.visibility</p:attrName>
                                        </p:attrNameLst>
                                      </p:cBhvr>
                                      <p:to>
                                        <p:strVal val="visible"/>
                                      </p:to>
                                    </p:set>
                                    <p:animEffect transition="in" filter="dissolve">
                                      <p:cBhvr>
                                        <p:cTn id="23" dur="500"/>
                                        <p:tgtEl>
                                          <p:spTgt spid="672771">
                                            <p:txEl>
                                              <p:pRg st="3" end="3"/>
                                            </p:txEl>
                                          </p:spTgt>
                                        </p:tgtEl>
                                      </p:cBhvr>
                                    </p:animEffect>
                                  </p:childTnLst>
                                </p:cTn>
                              </p:par>
                            </p:childTnLst>
                          </p:cTn>
                        </p:par>
                        <p:par>
                          <p:cTn id="24" fill="hold" nodeType="afterGroup">
                            <p:stCondLst>
                              <p:cond delay="23000"/>
                            </p:stCondLst>
                            <p:childTnLst>
                              <p:par>
                                <p:cTn id="25" presetID="9" presetClass="entr" presetSubtype="0" fill="hold" grpId="0" nodeType="afterEffect">
                                  <p:stCondLst>
                                    <p:cond delay="5000"/>
                                  </p:stCondLst>
                                  <p:childTnLst>
                                    <p:set>
                                      <p:cBhvr>
                                        <p:cTn id="26" dur="1" fill="hold">
                                          <p:stCondLst>
                                            <p:cond delay="0"/>
                                          </p:stCondLst>
                                        </p:cTn>
                                        <p:tgtEl>
                                          <p:spTgt spid="672771">
                                            <p:txEl>
                                              <p:pRg st="4" end="4"/>
                                            </p:txEl>
                                          </p:spTgt>
                                        </p:tgtEl>
                                        <p:attrNameLst>
                                          <p:attrName>style.visibility</p:attrName>
                                        </p:attrNameLst>
                                      </p:cBhvr>
                                      <p:to>
                                        <p:strVal val="visible"/>
                                      </p:to>
                                    </p:set>
                                    <p:animEffect transition="in" filter="dissolve">
                                      <p:cBhvr>
                                        <p:cTn id="27" dur="500"/>
                                        <p:tgtEl>
                                          <p:spTgt spid="672771">
                                            <p:txEl>
                                              <p:pRg st="4" end="4"/>
                                            </p:txEl>
                                          </p:spTgt>
                                        </p:tgtEl>
                                      </p:cBhvr>
                                    </p:animEffect>
                                  </p:childTnLst>
                                </p:cTn>
                              </p:par>
                            </p:childTnLst>
                          </p:cTn>
                        </p:par>
                        <p:par>
                          <p:cTn id="28" fill="hold" nodeType="afterGroup">
                            <p:stCondLst>
                              <p:cond delay="28500"/>
                            </p:stCondLst>
                            <p:childTnLst>
                              <p:par>
                                <p:cTn id="29" presetID="9" presetClass="entr" presetSubtype="0" fill="hold" grpId="0" nodeType="afterEffect">
                                  <p:stCondLst>
                                    <p:cond delay="5000"/>
                                  </p:stCondLst>
                                  <p:childTnLst>
                                    <p:set>
                                      <p:cBhvr>
                                        <p:cTn id="30" dur="1" fill="hold">
                                          <p:stCondLst>
                                            <p:cond delay="0"/>
                                          </p:stCondLst>
                                        </p:cTn>
                                        <p:tgtEl>
                                          <p:spTgt spid="672771">
                                            <p:txEl>
                                              <p:pRg st="5" end="5"/>
                                            </p:txEl>
                                          </p:spTgt>
                                        </p:tgtEl>
                                        <p:attrNameLst>
                                          <p:attrName>style.visibility</p:attrName>
                                        </p:attrNameLst>
                                      </p:cBhvr>
                                      <p:to>
                                        <p:strVal val="visible"/>
                                      </p:to>
                                    </p:set>
                                    <p:animEffect transition="in" filter="dissolve">
                                      <p:cBhvr>
                                        <p:cTn id="31" dur="500"/>
                                        <p:tgtEl>
                                          <p:spTgt spid="672771">
                                            <p:txEl>
                                              <p:pRg st="5" end="5"/>
                                            </p:txEl>
                                          </p:spTgt>
                                        </p:tgtEl>
                                      </p:cBhvr>
                                    </p:animEffect>
                                  </p:childTnLst>
                                </p:cTn>
                              </p:par>
                            </p:childTnLst>
                          </p:cTn>
                        </p:par>
                        <p:par>
                          <p:cTn id="32" fill="hold" nodeType="afterGroup">
                            <p:stCondLst>
                              <p:cond delay="34000"/>
                            </p:stCondLst>
                            <p:childTnLst>
                              <p:par>
                                <p:cTn id="33" presetID="9" presetClass="entr" presetSubtype="0" fill="hold" grpId="0" nodeType="afterEffect">
                                  <p:stCondLst>
                                    <p:cond delay="5000"/>
                                  </p:stCondLst>
                                  <p:childTnLst>
                                    <p:set>
                                      <p:cBhvr>
                                        <p:cTn id="34" dur="1" fill="hold">
                                          <p:stCondLst>
                                            <p:cond delay="0"/>
                                          </p:stCondLst>
                                        </p:cTn>
                                        <p:tgtEl>
                                          <p:spTgt spid="672771">
                                            <p:txEl>
                                              <p:pRg st="6" end="6"/>
                                            </p:txEl>
                                          </p:spTgt>
                                        </p:tgtEl>
                                        <p:attrNameLst>
                                          <p:attrName>style.visibility</p:attrName>
                                        </p:attrNameLst>
                                      </p:cBhvr>
                                      <p:to>
                                        <p:strVal val="visible"/>
                                      </p:to>
                                    </p:set>
                                    <p:animEffect transition="in" filter="dissolve">
                                      <p:cBhvr>
                                        <p:cTn id="35" dur="500"/>
                                        <p:tgtEl>
                                          <p:spTgt spid="672771">
                                            <p:txEl>
                                              <p:pRg st="6" end="6"/>
                                            </p:txEl>
                                          </p:spTgt>
                                        </p:tgtEl>
                                      </p:cBhvr>
                                    </p:animEffect>
                                  </p:childTnLst>
                                </p:cTn>
                              </p:par>
                            </p:childTnLst>
                          </p:cTn>
                        </p:par>
                        <p:par>
                          <p:cTn id="36" fill="hold" nodeType="afterGroup">
                            <p:stCondLst>
                              <p:cond delay="39500"/>
                            </p:stCondLst>
                            <p:childTnLst>
                              <p:par>
                                <p:cTn id="37" presetID="9" presetClass="entr" presetSubtype="0" fill="hold" grpId="0" nodeType="afterEffect">
                                  <p:stCondLst>
                                    <p:cond delay="10000"/>
                                  </p:stCondLst>
                                  <p:childTnLst>
                                    <p:set>
                                      <p:cBhvr>
                                        <p:cTn id="38" dur="1" fill="hold">
                                          <p:stCondLst>
                                            <p:cond delay="0"/>
                                          </p:stCondLst>
                                        </p:cTn>
                                        <p:tgtEl>
                                          <p:spTgt spid="672772">
                                            <p:txEl>
                                              <p:pRg st="0" end="0"/>
                                            </p:txEl>
                                          </p:spTgt>
                                        </p:tgtEl>
                                        <p:attrNameLst>
                                          <p:attrName>style.visibility</p:attrName>
                                        </p:attrNameLst>
                                      </p:cBhvr>
                                      <p:to>
                                        <p:strVal val="visible"/>
                                      </p:to>
                                    </p:set>
                                    <p:animEffect transition="in" filter="dissolve">
                                      <p:cBhvr>
                                        <p:cTn id="39" dur="500"/>
                                        <p:tgtEl>
                                          <p:spTgt spid="6727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0" grpId="0" autoUpdateAnimBg="0"/>
      <p:bldP spid="672771" grpId="0" build="p" autoUpdateAnimBg="0" advAuto="5000"/>
      <p:bldP spid="672772" grpId="0" build="p" autoUpdateAnimBg="0" advAuto="10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74FA4DB7-7AF0-4B1C-806A-2C7F922A7113}"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0722" name="Rectangle 2"/>
          <p:cNvSpPr>
            <a:spLocks noChangeArrowheads="1"/>
          </p:cNvSpPr>
          <p:nvPr/>
        </p:nvSpPr>
        <p:spPr bwMode="auto">
          <a:xfrm>
            <a:off x="533400" y="304800"/>
            <a:ext cx="655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eaLnBrk="1" hangingPunct="1">
              <a:lnSpc>
                <a:spcPct val="120000"/>
              </a:lnSpc>
              <a:defRPr/>
            </a:pPr>
            <a:r>
              <a:rPr kumimoji="1" lang="zh-CN" altLang="en-US" sz="2800" b="1">
                <a:solidFill>
                  <a:schemeClr val="folHlink"/>
                </a:solidFill>
                <a:effectLst>
                  <a:outerShdw blurRad="38100" dist="38100" dir="2700000" algn="tl">
                    <a:srgbClr val="000000"/>
                  </a:outerShdw>
                </a:effectLst>
                <a:latin typeface="Arial" charset="0"/>
                <a:ea typeface="宋体" charset="-122"/>
              </a:rPr>
              <a:t>静态成员函数：</a:t>
            </a:r>
            <a:endParaRPr kumimoji="1" lang="zh-CN" altLang="en-US" sz="4000">
              <a:solidFill>
                <a:schemeClr val="tx2"/>
              </a:solidFill>
              <a:effectLst>
                <a:outerShdw blurRad="38100" dist="38100" dir="2700000" algn="tl">
                  <a:srgbClr val="000000"/>
                </a:outerShdw>
              </a:effectLst>
              <a:latin typeface="Arial" charset="0"/>
              <a:ea typeface="宋体" charset="-122"/>
            </a:endParaRPr>
          </a:p>
        </p:txBody>
      </p:sp>
      <p:sp>
        <p:nvSpPr>
          <p:cNvPr id="670723" name="Rectangle 3"/>
          <p:cNvSpPr>
            <a:spLocks noChangeArrowheads="1"/>
          </p:cNvSpPr>
          <p:nvPr/>
        </p:nvSpPr>
        <p:spPr bwMode="auto">
          <a:xfrm>
            <a:off x="533400" y="838200"/>
            <a:ext cx="81534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prstDash val="lgDashDot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2575" indent="-282575">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10000"/>
              </a:lnSpc>
              <a:buClr>
                <a:schemeClr val="hlink"/>
              </a:buClr>
              <a:buSzPct val="80000"/>
              <a:buFont typeface="Wingdings" pitchFamily="2" charset="2"/>
              <a:buChar char="l"/>
            </a:pPr>
            <a:r>
              <a:rPr kumimoji="1" lang="zh-CN" altLang="en-US" sz="2800">
                <a:latin typeface="Times New Roman" pitchFamily="18" charset="0"/>
              </a:rPr>
              <a:t>成员函数也可以是静态的，其声明方式与静态成员变量类似。如：</a:t>
            </a:r>
          </a:p>
          <a:p>
            <a:pPr eaLnBrk="1" hangingPunct="1">
              <a:buClr>
                <a:schemeClr val="accent2"/>
              </a:buClr>
              <a:buSzPct val="80000"/>
              <a:buFont typeface="Wingdings" pitchFamily="2" charset="2"/>
              <a:buNone/>
            </a:pPr>
            <a:r>
              <a:rPr kumimoji="1" lang="en-US" altLang="zh-CN" sz="2800">
                <a:latin typeface="Times New Roman" pitchFamily="18" charset="0"/>
              </a:rPr>
              <a:t>	</a:t>
            </a:r>
            <a:r>
              <a:rPr kumimoji="1" lang="en-US" altLang="zh-CN" sz="2800">
                <a:solidFill>
                  <a:schemeClr val="folHlink"/>
                </a:solidFill>
                <a:latin typeface="Times New Roman" pitchFamily="18" charset="0"/>
              </a:rPr>
              <a:t>public:</a:t>
            </a:r>
          </a:p>
          <a:p>
            <a:pPr eaLnBrk="1" hangingPunct="1">
              <a:buClr>
                <a:schemeClr val="accent2"/>
              </a:buClr>
              <a:buSzPct val="80000"/>
              <a:buFont typeface="Wingdings" pitchFamily="2" charset="2"/>
              <a:buNone/>
            </a:pPr>
            <a:r>
              <a:rPr kumimoji="1" lang="en-US" altLang="zh-CN" sz="2800">
                <a:solidFill>
                  <a:schemeClr val="folHlink"/>
                </a:solidFill>
                <a:latin typeface="Times New Roman" pitchFamily="18" charset="0"/>
              </a:rPr>
              <a:t>	</a:t>
            </a:r>
            <a:r>
              <a:rPr kumimoji="1" lang="zh-CN" altLang="en-US" sz="2800">
                <a:solidFill>
                  <a:schemeClr val="folHlink"/>
                </a:solidFill>
                <a:latin typeface="Times New Roman" pitchFamily="18" charset="0"/>
              </a:rPr>
              <a:t>       </a:t>
            </a:r>
            <a:r>
              <a:rPr kumimoji="1" lang="en-US" altLang="zh-CN" sz="2800">
                <a:solidFill>
                  <a:schemeClr val="folHlink"/>
                </a:solidFill>
                <a:latin typeface="Times New Roman" pitchFamily="18" charset="0"/>
              </a:rPr>
              <a:t>static  int  GetCount();	// </a:t>
            </a:r>
            <a:r>
              <a:rPr kumimoji="1" lang="zh-CN" altLang="en-US" sz="2800">
                <a:solidFill>
                  <a:schemeClr val="folHlink"/>
                </a:solidFill>
                <a:latin typeface="Times New Roman" pitchFamily="18" charset="0"/>
              </a:rPr>
              <a:t>获取静态数据成员</a:t>
            </a:r>
          </a:p>
          <a:p>
            <a:pPr algn="just" eaLnBrk="1" hangingPunct="1">
              <a:lnSpc>
                <a:spcPct val="110000"/>
              </a:lnSpc>
              <a:buClr>
                <a:schemeClr val="hlink"/>
              </a:buClr>
              <a:buSzPct val="80000"/>
              <a:buFont typeface="Wingdings" pitchFamily="2" charset="2"/>
              <a:buChar char="l"/>
            </a:pPr>
            <a:r>
              <a:rPr kumimoji="1" lang="zh-CN" altLang="en-US" sz="2800">
                <a:solidFill>
                  <a:schemeClr val="folHlink"/>
                </a:solidFill>
                <a:latin typeface="Times New Roman" pitchFamily="18" charset="0"/>
              </a:rPr>
              <a:t>静态成员函数</a:t>
            </a:r>
            <a:r>
              <a:rPr kumimoji="1" lang="zh-CN" altLang="en-US" sz="2800">
                <a:latin typeface="Times New Roman" pitchFamily="18" charset="0"/>
              </a:rPr>
              <a:t>也与一个类相关联，而不只与一个特定的对象相关联。</a:t>
            </a:r>
          </a:p>
          <a:p>
            <a:pPr algn="just" eaLnBrk="1" hangingPunct="1">
              <a:lnSpc>
                <a:spcPct val="110000"/>
              </a:lnSpc>
              <a:buClr>
                <a:schemeClr val="hlink"/>
              </a:buClr>
              <a:buSzPct val="80000"/>
              <a:buFont typeface="Wingdings" pitchFamily="2" charset="2"/>
              <a:buChar char="l"/>
            </a:pPr>
            <a:r>
              <a:rPr kumimoji="1" lang="zh-CN" altLang="en-US" sz="2800">
                <a:latin typeface="Times New Roman" pitchFamily="18" charset="0"/>
              </a:rPr>
              <a:t>区别非静态成员函数，</a:t>
            </a:r>
            <a:r>
              <a:rPr kumimoji="1" lang="zh-CN" altLang="en-US" sz="2800">
                <a:solidFill>
                  <a:schemeClr val="folHlink"/>
                </a:solidFill>
                <a:latin typeface="Times New Roman" pitchFamily="18" charset="0"/>
              </a:rPr>
              <a:t>静态成员函数</a:t>
            </a:r>
            <a:r>
              <a:rPr kumimoji="1" lang="zh-CN" altLang="en-US" sz="2800">
                <a:latin typeface="Times New Roman" pitchFamily="18" charset="0"/>
              </a:rPr>
              <a:t>没有</a:t>
            </a:r>
            <a:r>
              <a:rPr kumimoji="1" lang="en-US" altLang="zh-CN" sz="2800">
                <a:solidFill>
                  <a:schemeClr val="folHlink"/>
                </a:solidFill>
                <a:latin typeface="Times New Roman" pitchFamily="18" charset="0"/>
              </a:rPr>
              <a:t>this</a:t>
            </a:r>
            <a:r>
              <a:rPr kumimoji="1" lang="zh-CN" altLang="en-US" sz="2800">
                <a:latin typeface="Times New Roman" pitchFamily="18" charset="0"/>
              </a:rPr>
              <a:t>指针，因为类的静态成员函数只有一个运行实例。</a:t>
            </a:r>
          </a:p>
          <a:p>
            <a:pPr algn="just" eaLnBrk="1" hangingPunct="1">
              <a:lnSpc>
                <a:spcPct val="110000"/>
              </a:lnSpc>
              <a:buClr>
                <a:schemeClr val="hlink"/>
              </a:buClr>
              <a:buSzPct val="80000"/>
              <a:buFont typeface="Wingdings" pitchFamily="2" charset="2"/>
              <a:buChar char="l"/>
            </a:pPr>
            <a:r>
              <a:rPr kumimoji="1" lang="zh-CN" altLang="en-US" sz="2800">
                <a:latin typeface="Times New Roman" pitchFamily="18" charset="0"/>
              </a:rPr>
              <a:t>成员函数一般是公有属性，可以通过对象、类名和作用域限定符、在成员函数中三种方式调用静态成员函数。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500"/>
                                  </p:stCondLst>
                                  <p:childTnLst>
                                    <p:set>
                                      <p:cBhvr>
                                        <p:cTn id="6" dur="1" fill="hold">
                                          <p:stCondLst>
                                            <p:cond delay="0"/>
                                          </p:stCondLst>
                                        </p:cTn>
                                        <p:tgtEl>
                                          <p:spTgt spid="670722"/>
                                        </p:tgtEl>
                                        <p:attrNameLst>
                                          <p:attrName>style.visibility</p:attrName>
                                        </p:attrNameLst>
                                      </p:cBhvr>
                                      <p:to>
                                        <p:strVal val="visible"/>
                                      </p:to>
                                    </p:set>
                                    <p:animEffect transition="in" filter="blinds(horizontal)">
                                      <p:cBhvr>
                                        <p:cTn id="7" dur="500"/>
                                        <p:tgtEl>
                                          <p:spTgt spid="670722"/>
                                        </p:tgtEl>
                                      </p:cBhvr>
                                    </p:animEffect>
                                  </p:childTnLst>
                                </p:cTn>
                              </p:par>
                            </p:childTnLst>
                          </p:cTn>
                        </p:par>
                        <p:par>
                          <p:cTn id="8" fill="hold" nodeType="afterGroup">
                            <p:stCondLst>
                              <p:cond delay="1000"/>
                            </p:stCondLst>
                            <p:childTnLst>
                              <p:par>
                                <p:cTn id="9" presetID="9" presetClass="entr" presetSubtype="0" fill="hold" grpId="0" nodeType="afterEffect">
                                  <p:stCondLst>
                                    <p:cond delay="5000"/>
                                  </p:stCondLst>
                                  <p:childTnLst>
                                    <p:set>
                                      <p:cBhvr>
                                        <p:cTn id="10" dur="1" fill="hold">
                                          <p:stCondLst>
                                            <p:cond delay="0"/>
                                          </p:stCondLst>
                                        </p:cTn>
                                        <p:tgtEl>
                                          <p:spTgt spid="670723">
                                            <p:txEl>
                                              <p:pRg st="0" end="0"/>
                                            </p:txEl>
                                          </p:spTgt>
                                        </p:tgtEl>
                                        <p:attrNameLst>
                                          <p:attrName>style.visibility</p:attrName>
                                        </p:attrNameLst>
                                      </p:cBhvr>
                                      <p:to>
                                        <p:strVal val="visible"/>
                                      </p:to>
                                    </p:set>
                                    <p:animEffect transition="in" filter="dissolve">
                                      <p:cBhvr>
                                        <p:cTn id="11" dur="500"/>
                                        <p:tgtEl>
                                          <p:spTgt spid="670723">
                                            <p:txEl>
                                              <p:pRg st="0" end="0"/>
                                            </p:txEl>
                                          </p:spTgt>
                                        </p:tgtEl>
                                      </p:cBhvr>
                                    </p:animEffect>
                                  </p:childTnLst>
                                </p:cTn>
                              </p:par>
                            </p:childTnLst>
                          </p:cTn>
                        </p:par>
                        <p:par>
                          <p:cTn id="12" fill="hold" nodeType="afterGroup">
                            <p:stCondLst>
                              <p:cond delay="6500"/>
                            </p:stCondLst>
                            <p:childTnLst>
                              <p:par>
                                <p:cTn id="13" presetID="9" presetClass="entr" presetSubtype="0" fill="hold" grpId="0" nodeType="afterEffect">
                                  <p:stCondLst>
                                    <p:cond delay="5000"/>
                                  </p:stCondLst>
                                  <p:childTnLst>
                                    <p:set>
                                      <p:cBhvr>
                                        <p:cTn id="14" dur="1" fill="hold">
                                          <p:stCondLst>
                                            <p:cond delay="0"/>
                                          </p:stCondLst>
                                        </p:cTn>
                                        <p:tgtEl>
                                          <p:spTgt spid="670723">
                                            <p:txEl>
                                              <p:pRg st="1" end="1"/>
                                            </p:txEl>
                                          </p:spTgt>
                                        </p:tgtEl>
                                        <p:attrNameLst>
                                          <p:attrName>style.visibility</p:attrName>
                                        </p:attrNameLst>
                                      </p:cBhvr>
                                      <p:to>
                                        <p:strVal val="visible"/>
                                      </p:to>
                                    </p:set>
                                    <p:animEffect transition="in" filter="dissolve">
                                      <p:cBhvr>
                                        <p:cTn id="15" dur="500"/>
                                        <p:tgtEl>
                                          <p:spTgt spid="670723">
                                            <p:txEl>
                                              <p:pRg st="1" end="1"/>
                                            </p:txEl>
                                          </p:spTgt>
                                        </p:tgtEl>
                                      </p:cBhvr>
                                    </p:animEffect>
                                  </p:childTnLst>
                                </p:cTn>
                              </p:par>
                            </p:childTnLst>
                          </p:cTn>
                        </p:par>
                        <p:par>
                          <p:cTn id="16" fill="hold" nodeType="afterGroup">
                            <p:stCondLst>
                              <p:cond delay="12000"/>
                            </p:stCondLst>
                            <p:childTnLst>
                              <p:par>
                                <p:cTn id="17" presetID="9" presetClass="entr" presetSubtype="0" fill="hold" grpId="0" nodeType="afterEffect">
                                  <p:stCondLst>
                                    <p:cond delay="5000"/>
                                  </p:stCondLst>
                                  <p:childTnLst>
                                    <p:set>
                                      <p:cBhvr>
                                        <p:cTn id="18" dur="1" fill="hold">
                                          <p:stCondLst>
                                            <p:cond delay="0"/>
                                          </p:stCondLst>
                                        </p:cTn>
                                        <p:tgtEl>
                                          <p:spTgt spid="670723">
                                            <p:txEl>
                                              <p:pRg st="2" end="2"/>
                                            </p:txEl>
                                          </p:spTgt>
                                        </p:tgtEl>
                                        <p:attrNameLst>
                                          <p:attrName>style.visibility</p:attrName>
                                        </p:attrNameLst>
                                      </p:cBhvr>
                                      <p:to>
                                        <p:strVal val="visible"/>
                                      </p:to>
                                    </p:set>
                                    <p:animEffect transition="in" filter="dissolve">
                                      <p:cBhvr>
                                        <p:cTn id="19" dur="500"/>
                                        <p:tgtEl>
                                          <p:spTgt spid="670723">
                                            <p:txEl>
                                              <p:pRg st="2" end="2"/>
                                            </p:txEl>
                                          </p:spTgt>
                                        </p:tgtEl>
                                      </p:cBhvr>
                                    </p:animEffect>
                                  </p:childTnLst>
                                </p:cTn>
                              </p:par>
                            </p:childTnLst>
                          </p:cTn>
                        </p:par>
                        <p:par>
                          <p:cTn id="20" fill="hold" nodeType="afterGroup">
                            <p:stCondLst>
                              <p:cond delay="17500"/>
                            </p:stCondLst>
                            <p:childTnLst>
                              <p:par>
                                <p:cTn id="21" presetID="9" presetClass="entr" presetSubtype="0" fill="hold" grpId="0" nodeType="afterEffect">
                                  <p:stCondLst>
                                    <p:cond delay="5000"/>
                                  </p:stCondLst>
                                  <p:childTnLst>
                                    <p:set>
                                      <p:cBhvr>
                                        <p:cTn id="22" dur="1" fill="hold">
                                          <p:stCondLst>
                                            <p:cond delay="0"/>
                                          </p:stCondLst>
                                        </p:cTn>
                                        <p:tgtEl>
                                          <p:spTgt spid="670723">
                                            <p:txEl>
                                              <p:pRg st="3" end="3"/>
                                            </p:txEl>
                                          </p:spTgt>
                                        </p:tgtEl>
                                        <p:attrNameLst>
                                          <p:attrName>style.visibility</p:attrName>
                                        </p:attrNameLst>
                                      </p:cBhvr>
                                      <p:to>
                                        <p:strVal val="visible"/>
                                      </p:to>
                                    </p:set>
                                    <p:animEffect transition="in" filter="dissolve">
                                      <p:cBhvr>
                                        <p:cTn id="23" dur="500"/>
                                        <p:tgtEl>
                                          <p:spTgt spid="670723">
                                            <p:txEl>
                                              <p:pRg st="3" end="3"/>
                                            </p:txEl>
                                          </p:spTgt>
                                        </p:tgtEl>
                                      </p:cBhvr>
                                    </p:animEffect>
                                  </p:childTnLst>
                                </p:cTn>
                              </p:par>
                            </p:childTnLst>
                          </p:cTn>
                        </p:par>
                        <p:par>
                          <p:cTn id="24" fill="hold" nodeType="afterGroup">
                            <p:stCondLst>
                              <p:cond delay="23000"/>
                            </p:stCondLst>
                            <p:childTnLst>
                              <p:par>
                                <p:cTn id="25" presetID="9" presetClass="entr" presetSubtype="0" fill="hold" grpId="0" nodeType="afterEffect">
                                  <p:stCondLst>
                                    <p:cond delay="5000"/>
                                  </p:stCondLst>
                                  <p:childTnLst>
                                    <p:set>
                                      <p:cBhvr>
                                        <p:cTn id="26" dur="1" fill="hold">
                                          <p:stCondLst>
                                            <p:cond delay="0"/>
                                          </p:stCondLst>
                                        </p:cTn>
                                        <p:tgtEl>
                                          <p:spTgt spid="670723">
                                            <p:txEl>
                                              <p:pRg st="4" end="4"/>
                                            </p:txEl>
                                          </p:spTgt>
                                        </p:tgtEl>
                                        <p:attrNameLst>
                                          <p:attrName>style.visibility</p:attrName>
                                        </p:attrNameLst>
                                      </p:cBhvr>
                                      <p:to>
                                        <p:strVal val="visible"/>
                                      </p:to>
                                    </p:set>
                                    <p:animEffect transition="in" filter="dissolve">
                                      <p:cBhvr>
                                        <p:cTn id="27" dur="500"/>
                                        <p:tgtEl>
                                          <p:spTgt spid="670723">
                                            <p:txEl>
                                              <p:pRg st="4" end="4"/>
                                            </p:txEl>
                                          </p:spTgt>
                                        </p:tgtEl>
                                      </p:cBhvr>
                                    </p:animEffect>
                                  </p:childTnLst>
                                </p:cTn>
                              </p:par>
                            </p:childTnLst>
                          </p:cTn>
                        </p:par>
                        <p:par>
                          <p:cTn id="28" fill="hold" nodeType="afterGroup">
                            <p:stCondLst>
                              <p:cond delay="28500"/>
                            </p:stCondLst>
                            <p:childTnLst>
                              <p:par>
                                <p:cTn id="29" presetID="9" presetClass="entr" presetSubtype="0" fill="hold" grpId="0" nodeType="afterEffect">
                                  <p:stCondLst>
                                    <p:cond delay="5000"/>
                                  </p:stCondLst>
                                  <p:childTnLst>
                                    <p:set>
                                      <p:cBhvr>
                                        <p:cTn id="30" dur="1" fill="hold">
                                          <p:stCondLst>
                                            <p:cond delay="0"/>
                                          </p:stCondLst>
                                        </p:cTn>
                                        <p:tgtEl>
                                          <p:spTgt spid="670723">
                                            <p:txEl>
                                              <p:pRg st="5" end="5"/>
                                            </p:txEl>
                                          </p:spTgt>
                                        </p:tgtEl>
                                        <p:attrNameLst>
                                          <p:attrName>style.visibility</p:attrName>
                                        </p:attrNameLst>
                                      </p:cBhvr>
                                      <p:to>
                                        <p:strVal val="visible"/>
                                      </p:to>
                                    </p:set>
                                    <p:animEffect transition="in" filter="dissolve">
                                      <p:cBhvr>
                                        <p:cTn id="31" dur="500"/>
                                        <p:tgtEl>
                                          <p:spTgt spid="67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2" grpId="0" autoUpdateAnimBg="0"/>
      <p:bldP spid="670723" grpId="0" build="p" autoUpdateAnimBg="0" advAuto="500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fld id="{46F28AF8-4553-4759-A2E5-A22204062931}" type="datetime1">
              <a:rPr lang="en-US" altLang="en-US" sz="1200" smtClean="0">
                <a:solidFill>
                  <a:srgbClr val="898989"/>
                </a:solidFill>
                <a:latin typeface="Arial" pitchFamily="34" charset="0"/>
              </a:rPr>
              <a:pPr>
                <a:spcBef>
                  <a:spcPct val="0"/>
                </a:spcBef>
                <a:buFontTx/>
                <a:buNone/>
              </a:pPr>
              <a:t>4/11/2018</a:t>
            </a:fld>
            <a:endParaRPr lang="zh-CN" altLang="en-US" sz="1800" smtClean="0">
              <a:latin typeface="Arial" pitchFamily="34" charset="0"/>
            </a:endParaRPr>
          </a:p>
        </p:txBody>
      </p:sp>
      <p:sp>
        <p:nvSpPr>
          <p:cNvPr id="673795" name="Rectangle 3"/>
          <p:cNvSpPr>
            <a:spLocks noChangeArrowheads="1"/>
          </p:cNvSpPr>
          <p:nvPr/>
        </p:nvSpPr>
        <p:spPr bwMode="auto">
          <a:xfrm>
            <a:off x="685800" y="1438275"/>
            <a:ext cx="7772400" cy="4648200"/>
          </a:xfrm>
          <a:prstGeom prst="rect">
            <a:avLst/>
          </a:prstGeom>
          <a:noFill/>
          <a:ln w="28575">
            <a:solidFill>
              <a:schemeClr val="hlink"/>
            </a:solidFill>
            <a:prstDash val="lgDashDot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just" eaLnBrk="1" hangingPunct="1">
              <a:lnSpc>
                <a:spcPct val="120000"/>
              </a:lnSpc>
              <a:buClr>
                <a:schemeClr val="hlink"/>
              </a:buClr>
              <a:buSzPct val="80000"/>
              <a:buFont typeface="Wingdings" pitchFamily="2" charset="2"/>
              <a:buNone/>
            </a:pPr>
            <a:r>
              <a:rPr kumimoji="1" lang="zh-CN" altLang="en-US" sz="2800">
                <a:solidFill>
                  <a:schemeClr val="folHlink"/>
                </a:solidFill>
                <a:latin typeface="Times New Roman" pitchFamily="18" charset="0"/>
              </a:rPr>
              <a:t>        静态成员函数</a:t>
            </a:r>
            <a:r>
              <a:rPr kumimoji="1" lang="zh-CN" altLang="en-US" sz="2800">
                <a:latin typeface="Times New Roman" pitchFamily="18" charset="0"/>
              </a:rPr>
              <a:t>只能访问类的</a:t>
            </a:r>
            <a:r>
              <a:rPr kumimoji="1" lang="zh-CN" altLang="en-US" sz="2800">
                <a:solidFill>
                  <a:schemeClr val="folHlink"/>
                </a:solidFill>
                <a:latin typeface="Times New Roman" pitchFamily="18" charset="0"/>
              </a:rPr>
              <a:t>静态成员</a:t>
            </a:r>
            <a:r>
              <a:rPr kumimoji="1" lang="zh-CN" altLang="en-US" sz="2800">
                <a:latin typeface="Times New Roman" pitchFamily="18" charset="0"/>
              </a:rPr>
              <a:t>（成员变量和成员函数），而不能访问类的非静态成员。因为当通过类名和运算符“</a:t>
            </a:r>
            <a:r>
              <a:rPr kumimoji="1" lang="zh-CN" altLang="en-US" sz="2800" b="1">
                <a:latin typeface="Times New Roman" pitchFamily="18" charset="0"/>
              </a:rPr>
              <a:t>::</a:t>
            </a:r>
            <a:r>
              <a:rPr kumimoji="1" lang="zh-CN" altLang="en-US" sz="2800">
                <a:latin typeface="Times New Roman" pitchFamily="18" charset="0"/>
              </a:rPr>
              <a:t>”调用一个静态成员函数时，不能确定函数中所访问的非静态成员属于哪一个对象。</a:t>
            </a:r>
          </a:p>
          <a:p>
            <a:pPr algn="just" eaLnBrk="1" hangingPunct="1">
              <a:lnSpc>
                <a:spcPct val="160000"/>
              </a:lnSpc>
              <a:buClr>
                <a:schemeClr val="hlink"/>
              </a:buClr>
              <a:buSzPct val="80000"/>
              <a:buFont typeface="Wingdings" pitchFamily="2" charset="2"/>
              <a:buNone/>
            </a:pPr>
            <a:r>
              <a:rPr kumimoji="1" lang="zh-CN" altLang="en-US" sz="2800">
                <a:latin typeface="Times New Roman" pitchFamily="18" charset="0"/>
              </a:rPr>
              <a:t>        </a:t>
            </a:r>
            <a:r>
              <a:rPr kumimoji="1" lang="zh-CN" altLang="en-US" sz="2800" b="1">
                <a:solidFill>
                  <a:schemeClr val="folHlink"/>
                </a:solidFill>
                <a:latin typeface="Times New Roman" pitchFamily="18" charset="0"/>
              </a:rPr>
              <a:t>解决方法：</a:t>
            </a:r>
            <a:endParaRPr kumimoji="1" lang="zh-CN" altLang="en-US" sz="2800">
              <a:latin typeface="Times New Roman" pitchFamily="18" charset="0"/>
            </a:endParaRPr>
          </a:p>
          <a:p>
            <a:pPr algn="just" eaLnBrk="1" hangingPunct="1">
              <a:lnSpc>
                <a:spcPct val="110000"/>
              </a:lnSpc>
              <a:buClr>
                <a:schemeClr val="hlink"/>
              </a:buClr>
              <a:buSzPct val="80000"/>
              <a:buFont typeface="Wingdings" pitchFamily="2" charset="2"/>
              <a:buNone/>
            </a:pPr>
            <a:r>
              <a:rPr kumimoji="1" lang="zh-CN" altLang="en-US" sz="2800">
                <a:latin typeface="Times New Roman" pitchFamily="18" charset="0"/>
              </a:rPr>
              <a:t>        将对象作为静态成员函数的参数，然后在静态成员函数中通过对象访问它的非静态成员。</a:t>
            </a:r>
          </a:p>
        </p:txBody>
      </p:sp>
      <p:sp>
        <p:nvSpPr>
          <p:cNvPr id="673796" name="AutoShape 4"/>
          <p:cNvSpPr>
            <a:spLocks/>
          </p:cNvSpPr>
          <p:nvPr/>
        </p:nvSpPr>
        <p:spPr bwMode="auto">
          <a:xfrm>
            <a:off x="1600200" y="381000"/>
            <a:ext cx="1219200" cy="547688"/>
          </a:xfrm>
          <a:prstGeom prst="accentBorderCallout3">
            <a:avLst>
              <a:gd name="adj1" fmla="val 20870"/>
              <a:gd name="adj2" fmla="val -6250"/>
              <a:gd name="adj3" fmla="val 20870"/>
              <a:gd name="adj4" fmla="val -60940"/>
              <a:gd name="adj5" fmla="val 97972"/>
              <a:gd name="adj6" fmla="val -60940"/>
              <a:gd name="adj7" fmla="val 185218"/>
              <a:gd name="adj8" fmla="val 259"/>
            </a:avLst>
          </a:prstGeom>
          <a:solidFill>
            <a:srgbClr val="FFCCCC"/>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kumimoji="1" lang="zh-CN" altLang="en-US" sz="2800" b="1">
                <a:latin typeface="Times New Roman" pitchFamily="18" charset="0"/>
              </a:rPr>
              <a:t>注  意</a:t>
            </a:r>
            <a:endParaRPr kumimoji="1" lang="zh-CN" altLang="en-US" sz="28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673796"/>
                                        </p:tgtEl>
                                        <p:attrNameLst>
                                          <p:attrName>style.visibility</p:attrName>
                                        </p:attrNameLst>
                                      </p:cBhvr>
                                      <p:to>
                                        <p:strVal val="visible"/>
                                      </p:to>
                                    </p:set>
                                    <p:animEffect transition="in" filter="dissolve">
                                      <p:cBhvr>
                                        <p:cTn id="7" dur="500"/>
                                        <p:tgtEl>
                                          <p:spTgt spid="673796"/>
                                        </p:tgtEl>
                                      </p:cBhvr>
                                    </p:animEffect>
                                  </p:childTnLst>
                                </p:cTn>
                              </p:par>
                            </p:childTnLst>
                          </p:cTn>
                        </p:par>
                        <p:par>
                          <p:cTn id="8" fill="hold" nodeType="afterGroup">
                            <p:stCondLst>
                              <p:cond delay="1500"/>
                            </p:stCondLst>
                            <p:childTnLst>
                              <p:par>
                                <p:cTn id="9" presetID="9" presetClass="entr" presetSubtype="0" fill="hold" grpId="0" nodeType="afterEffect">
                                  <p:stCondLst>
                                    <p:cond delay="1000"/>
                                  </p:stCondLst>
                                  <p:childTnLst>
                                    <p:set>
                                      <p:cBhvr>
                                        <p:cTn id="10" dur="1" fill="hold">
                                          <p:stCondLst>
                                            <p:cond delay="0"/>
                                          </p:stCondLst>
                                        </p:cTn>
                                        <p:tgtEl>
                                          <p:spTgt spid="673795"/>
                                        </p:tgtEl>
                                        <p:attrNameLst>
                                          <p:attrName>style.visibility</p:attrName>
                                        </p:attrNameLst>
                                      </p:cBhvr>
                                      <p:to>
                                        <p:strVal val="visible"/>
                                      </p:to>
                                    </p:set>
                                    <p:animEffect transition="in" filter="dissolve">
                                      <p:cBhvr>
                                        <p:cTn id="11" dur="500"/>
                                        <p:tgtEl>
                                          <p:spTgt spid="67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animBg="1" autoUpdateAnimBg="0"/>
      <p:bldP spid="673796" grpId="0" animBg="1" autoUpdateAnimBg="0"/>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TotalTime>
  <Pages>0</Pages>
  <Words>2835</Words>
  <Characters>0</Characters>
  <Application>Microsoft Office PowerPoint</Application>
  <DocSecurity>0</DocSecurity>
  <PresentationFormat>全屏显示(4:3)</PresentationFormat>
  <Lines>0</Lines>
  <Paragraphs>472</Paragraphs>
  <Slides>46</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Office 主题</vt:lpstr>
      <vt:lpstr>剪辑</vt:lpstr>
      <vt:lpstr> C++面向对象程序设计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3.2.5 友元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类的继承</vt:lpstr>
      <vt:lpstr>3.3 类的继承</vt:lpstr>
      <vt:lpstr>3.3 类的继承</vt:lpstr>
      <vt:lpstr>3.3 类的继承</vt:lpstr>
      <vt:lpstr>PowerPoint 演示文稿</vt:lpstr>
      <vt:lpstr>PowerPoint 演示文稿</vt:lpstr>
      <vt:lpstr>PowerPoint 演示文稿</vt:lpstr>
      <vt:lpstr>PowerPoint 演示文稿</vt:lpstr>
      <vt:lpstr>3.3.1 基类和派生类</vt:lpstr>
      <vt:lpstr>3.3.1 基类和派生类</vt:lpstr>
      <vt:lpstr>PowerPoint 演示文稿</vt:lpstr>
      <vt:lpstr>3.3.2  基类和派生类的构造函数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 RSGIS</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C++ 面向对象编程教程</dc:title>
  <dc:creator>DuanYanSong</dc:creator>
  <cp:lastModifiedBy>duanyansong</cp:lastModifiedBy>
  <cp:revision>71</cp:revision>
  <dcterms:created xsi:type="dcterms:W3CDTF">2013-03-05T11:10:51Z</dcterms:created>
  <dcterms:modified xsi:type="dcterms:W3CDTF">2018-04-11T09:24:16Z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2052-8.1.0.3281</vt:lpwstr>
  </property>
</Properties>
</file>