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20" r:id="rId3"/>
    <p:sldId id="323" r:id="rId4"/>
    <p:sldId id="324" r:id="rId5"/>
    <p:sldId id="325" r:id="rId6"/>
    <p:sldId id="326" r:id="rId7"/>
    <p:sldId id="32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317" r:id="rId30"/>
    <p:sldId id="319" r:id="rId31"/>
    <p:sldId id="312" r:id="rId32"/>
    <p:sldId id="313" r:id="rId33"/>
    <p:sldId id="318" r:id="rId3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04CC"/>
    <a:srgbClr val="F5FB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2FF06B0-93DA-4BAF-BA75-1C02D411E27D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604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/>
              <a:t>单击此处编辑母版文本样式</a:t>
            </a:r>
          </a:p>
          <a:p>
            <a:pPr>
              <a:defRPr/>
            </a:pPr>
            <a:r>
              <a:rPr lang="zh-CN" altLang="en-US"/>
              <a:t>第二级</a:t>
            </a:r>
          </a:p>
          <a:p>
            <a:pPr>
              <a:defRPr/>
            </a:pPr>
            <a:r>
              <a:rPr lang="zh-CN" altLang="en-US"/>
              <a:t>第三级</a:t>
            </a:r>
          </a:p>
          <a:p>
            <a:pPr>
              <a:defRPr/>
            </a:pPr>
            <a:r>
              <a:rPr lang="zh-CN" altLang="en-US"/>
              <a:t>第四级</a:t>
            </a:r>
          </a:p>
          <a:p>
            <a:pPr>
              <a:defRPr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5B97BDE-A723-4435-97A4-A75C58374A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7444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等线" pitchFamily="2" charset="-122"/>
            </a:endParaRPr>
          </a:p>
        </p:txBody>
      </p:sp>
      <p:sp>
        <p:nvSpPr>
          <p:cNvPr id="61444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3CD6A676-0805-482E-8B08-2B9AAD0CC0FE}" type="datetime1">
              <a:rPr lang="zh-CN" altLang="en-US" smtClean="0"/>
              <a:pPr/>
              <a:t>2019/3/20</a:t>
            </a:fld>
            <a:endParaRPr lang="en-US" altLang="zh-CN" smtClean="0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A1B504B-BFD2-4D6F-9F00-643358919450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2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FAC1A55-558F-4E8B-B1A5-7D61BA477155}" type="datetime1">
              <a:rPr lang="zh-CN" altLang="en-US" smtClean="0"/>
              <a:pPr/>
              <a:t>2019/3/20</a:t>
            </a:fld>
            <a:endParaRPr lang="en-US" altLang="zh-CN" smtClean="0"/>
          </a:p>
        </p:txBody>
      </p:sp>
      <p:sp>
        <p:nvSpPr>
          <p:cNvPr id="62467" name="灯片编号占位符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5F0915F-F18B-4888-92C5-4B5EF67E40A7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  <p:sp>
        <p:nvSpPr>
          <p:cNvPr id="62468" name="Rectangle 13"/>
          <p:cNvSpPr txBox="1">
            <a:spLocks noGrp="1" noChangeArrowheads="1"/>
          </p:cNvSpPr>
          <p:nvPr/>
        </p:nvSpPr>
        <p:spPr bwMode="auto">
          <a:xfrm>
            <a:off x="3881438" y="8699500"/>
            <a:ext cx="297656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594" tIns="47306" rIns="94594" bIns="47306" anchor="b"/>
          <a:lstStyle>
            <a:lvl1pPr defTabSz="9493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Tx/>
              <a:buChar char="•"/>
            </a:pPr>
            <a:fld id="{3C43B30C-4C42-4DC0-8745-B8F45D9D96A4}" type="slidenum">
              <a:rPr lang="zh-CN" altLang="en-US">
                <a:latin typeface="Tahoma" pitchFamily="34" charset="0"/>
              </a:rPr>
              <a:pPr algn="r" eaLnBrk="1" hangingPunct="1">
                <a:spcBef>
                  <a:spcPct val="20000"/>
                </a:spcBef>
                <a:buFontTx/>
                <a:buChar char="•"/>
              </a:pPr>
              <a:t>23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33500" y="698500"/>
            <a:ext cx="9525000" cy="7143750"/>
          </a:xfrm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7937500"/>
            <a:ext cx="5048250" cy="50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631" tIns="47324" rIns="94631" bIns="47324"/>
          <a:lstStyle/>
          <a:p>
            <a:pPr defTabSz="914400"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2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C390020-3F3C-42C5-94B2-6E61DC707750}" type="datetime1">
              <a:rPr lang="zh-CN" altLang="en-US" smtClean="0"/>
              <a:pPr/>
              <a:t>2019/3/20</a:t>
            </a:fld>
            <a:endParaRPr lang="en-US" altLang="zh-CN" smtClean="0"/>
          </a:p>
        </p:txBody>
      </p:sp>
      <p:sp>
        <p:nvSpPr>
          <p:cNvPr id="63491" name="灯片编号占位符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B6A5E158-2B92-41E4-BDBE-3E46C3D83866}" type="slidenum">
              <a:rPr lang="zh-CN" altLang="en-US" smtClean="0"/>
              <a:pPr/>
              <a:t>24</a:t>
            </a:fld>
            <a:endParaRPr lang="en-US" altLang="zh-CN" smtClean="0"/>
          </a:p>
        </p:txBody>
      </p:sp>
      <p:sp>
        <p:nvSpPr>
          <p:cNvPr id="63492" name="Rectangle 13"/>
          <p:cNvSpPr txBox="1">
            <a:spLocks noGrp="1" noChangeArrowheads="1"/>
          </p:cNvSpPr>
          <p:nvPr/>
        </p:nvSpPr>
        <p:spPr bwMode="auto">
          <a:xfrm>
            <a:off x="3881438" y="8699500"/>
            <a:ext cx="297656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594" tIns="47306" rIns="94594" bIns="47306" anchor="b"/>
          <a:lstStyle>
            <a:lvl1pPr defTabSz="9493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Tx/>
              <a:buChar char="•"/>
            </a:pPr>
            <a:fld id="{CC46064D-FBB9-488A-892F-060A439FBB62}" type="slidenum">
              <a:rPr lang="zh-CN" altLang="en-US">
                <a:latin typeface="Tahoma" pitchFamily="34" charset="0"/>
              </a:rPr>
              <a:pPr algn="r" eaLnBrk="1" hangingPunct="1">
                <a:spcBef>
                  <a:spcPct val="20000"/>
                </a:spcBef>
                <a:buFontTx/>
                <a:buChar char="•"/>
              </a:pPr>
              <a:t>24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33500" y="698500"/>
            <a:ext cx="9525000" cy="7143750"/>
          </a:xfrm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7937500"/>
            <a:ext cx="5048250" cy="50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631" tIns="47324" rIns="94631" bIns="47324"/>
          <a:lstStyle/>
          <a:p>
            <a:pPr defTabSz="914400"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2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8681547-8813-4009-BA90-AA53486999FC}" type="datetime1">
              <a:rPr lang="zh-CN" altLang="en-US" smtClean="0"/>
              <a:pPr/>
              <a:t>2019/3/20</a:t>
            </a:fld>
            <a:endParaRPr lang="en-US" altLang="zh-CN" smtClean="0"/>
          </a:p>
        </p:txBody>
      </p:sp>
      <p:sp>
        <p:nvSpPr>
          <p:cNvPr id="64515" name="灯片编号占位符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ED7FA60-36C8-45C8-8D56-DD04E32E8EAB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  <p:sp>
        <p:nvSpPr>
          <p:cNvPr id="64516" name="Rectangle 13"/>
          <p:cNvSpPr txBox="1">
            <a:spLocks noGrp="1" noChangeArrowheads="1"/>
          </p:cNvSpPr>
          <p:nvPr/>
        </p:nvSpPr>
        <p:spPr bwMode="auto">
          <a:xfrm>
            <a:off x="3881438" y="8699500"/>
            <a:ext cx="297656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594" tIns="47306" rIns="94594" bIns="47306" anchor="b"/>
          <a:lstStyle>
            <a:lvl1pPr defTabSz="9493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Tx/>
              <a:buChar char="•"/>
            </a:pPr>
            <a:fld id="{9426E0CE-DAC6-4B26-96ED-3635C403AF52}" type="slidenum">
              <a:rPr lang="zh-CN" altLang="en-US">
                <a:latin typeface="Tahoma" pitchFamily="34" charset="0"/>
              </a:rPr>
              <a:pPr algn="r" eaLnBrk="1" hangingPunct="1">
                <a:spcBef>
                  <a:spcPct val="20000"/>
                </a:spcBef>
                <a:buFontTx/>
                <a:buChar char="•"/>
              </a:pPr>
              <a:t>25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33500" y="698500"/>
            <a:ext cx="9525000" cy="7143750"/>
          </a:xfrm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7937500"/>
            <a:ext cx="5048250" cy="50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631" tIns="47324" rIns="94631" bIns="47324"/>
          <a:lstStyle/>
          <a:p>
            <a:pPr defTabSz="914400"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D7273-AFF5-4B9B-9E45-A1BBB08C280A}" type="datetime1">
              <a:rPr lang="en-US" altLang="en-US"/>
              <a:pPr>
                <a:defRPr/>
              </a:pPr>
              <a:t>3/20/2019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B578E-7D9C-421E-AF6D-9B35829801D8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50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CC605-1B8E-4D64-ABD1-3C4FBD4C1912}" type="datetime1">
              <a:rPr lang="en-US" altLang="en-US"/>
              <a:pPr>
                <a:defRPr/>
              </a:pPr>
              <a:t>3/20/2019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2DB0B-9E23-4EDC-8C41-6AD975A5F995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47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AFC99-6943-4D9D-93CD-A99F4530DFF5}" type="datetime1">
              <a:rPr lang="en-US" altLang="en-US"/>
              <a:pPr>
                <a:defRPr/>
              </a:pPr>
              <a:t>3/20/2019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171DA-B877-4152-B9B6-A743BB4F5A60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595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320D5-F49B-4797-905A-4B51CB80ABBE}" type="datetime1">
              <a:rPr lang="en-US" altLang="en-US"/>
              <a:pPr>
                <a:defRPr/>
              </a:pPr>
              <a:t>3/20/2019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407D3-456E-410F-812F-349A4611026E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59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4BE44-E250-40F1-A75E-D278609BF606}" type="datetime1">
              <a:rPr lang="en-US" altLang="en-US"/>
              <a:pPr>
                <a:defRPr/>
              </a:pPr>
              <a:t>3/20/2019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FEED6-7484-4084-BB56-AB4F70A5A0EE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0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7F1E2-C5A9-41E8-8A30-F57CD680A036}" type="datetime1">
              <a:rPr lang="en-US" altLang="en-US"/>
              <a:pPr>
                <a:defRPr/>
              </a:pPr>
              <a:t>3/20/2019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4EA9F-B764-469E-BD81-86FE9CF7C425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3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34FB3-0F0A-4DED-9311-385DD7FD5A70}" type="datetime1">
              <a:rPr lang="en-US" altLang="en-US"/>
              <a:pPr>
                <a:defRPr/>
              </a:pPr>
              <a:t>3/20/2019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10420-46CB-45A8-A220-57E0F8936BFB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2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816DE-13F9-40B2-BCE1-9886B46D5344}" type="datetime1">
              <a:rPr lang="en-US" altLang="en-US"/>
              <a:pPr>
                <a:defRPr/>
              </a:pPr>
              <a:t>3/20/2019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96E4C-F04E-429A-8E90-9D92CC53EF09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56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48B3A-FEE2-4DAE-9A2C-AB9767296AC0}" type="datetime1">
              <a:rPr lang="en-US" altLang="en-US"/>
              <a:pPr>
                <a:defRPr/>
              </a:pPr>
              <a:t>3/20/2019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193B2-5D38-4188-A046-72E0DAB5E32D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38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39E8A-AB54-43D7-AD96-640F55B66E7C}" type="datetime1">
              <a:rPr lang="en-US" altLang="en-US"/>
              <a:pPr>
                <a:defRPr/>
              </a:pPr>
              <a:t>3/20/2019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DA1D7-A0C2-49BB-8B3F-78ECE92B09FB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9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5639A-AB5B-4BC4-8F03-F3A74BC30AE6}" type="datetime1">
              <a:rPr lang="en-US" altLang="en-US"/>
              <a:pPr>
                <a:defRPr/>
              </a:pPr>
              <a:t>3/20/2019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0AB69-5CB7-497D-B713-C52A78BB883D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31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D4C20-5ECE-4F1F-BD17-7833C2175DEA}" type="datetime1">
              <a:rPr lang="en-US" altLang="en-US"/>
              <a:pPr>
                <a:defRPr/>
              </a:pPr>
              <a:t>3/20/2019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EE2D0-9D38-475D-AA9B-CD1A16DE42C8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12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0CD4173-653F-4D51-AAC3-CAD033A5A54F}" type="datetime1">
              <a:rPr lang="en-US" altLang="en-US"/>
              <a:pPr>
                <a:defRPr/>
              </a:pPr>
              <a:t>3/20/2019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125D484-1C48-4205-9207-ACF690252A0D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PowerPoint_Presentation1.pptx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../&#25945;&#26448;&#20363;&#31243;/&#31532;3&#31456;/Eg3-20.cpp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../&#25945;&#26448;&#20363;&#31243;/&#31532;3&#31456;/Eg3-21.cp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6156325" y="-6350"/>
            <a:ext cx="2914650" cy="979488"/>
            <a:chOff x="0" y="0"/>
            <a:chExt cx="3115" cy="976"/>
          </a:xfrm>
        </p:grpSpPr>
        <p:pic>
          <p:nvPicPr>
            <p:cNvPr id="2054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17" cy="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5" name="Rectangle 10"/>
            <p:cNvSpPr>
              <a:spLocks noChangeArrowheads="1"/>
            </p:cNvSpPr>
            <p:nvPr/>
          </p:nvSpPr>
          <p:spPr bwMode="auto">
            <a:xfrm>
              <a:off x="1073" y="123"/>
              <a:ext cx="2043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i="1">
                  <a:solidFill>
                    <a:srgbClr val="006600"/>
                  </a:solidFill>
                  <a:latin typeface="Arial" pitchFamily="34" charset="0"/>
                  <a:ea typeface="草檀斋毛泽东字体" pitchFamily="2" charset="-122"/>
                </a:rPr>
                <a:t>武汉大学</a:t>
              </a:r>
              <a:endParaRPr lang="zh-CN" altLang="en-US" sz="1800">
                <a:latin typeface="Arial" pitchFamily="34" charset="0"/>
              </a:endParaRPr>
            </a:p>
          </p:txBody>
        </p:sp>
      </p:grp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52" y="1512705"/>
            <a:ext cx="3312417" cy="404881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96900" dist="50800" dir="5400000" algn="ctr" rotWithShape="0">
              <a:srgbClr val="000000">
                <a:alpha val="47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79512" y="1160748"/>
            <a:ext cx="4926012" cy="18716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b="1" smtClean="0"/>
              <a:t>学分</a:t>
            </a:r>
            <a:r>
              <a:rPr lang="en-US" altLang="zh-CN" sz="2400" b="1" smtClean="0"/>
              <a:t>:       2        </a:t>
            </a:r>
            <a:r>
              <a:rPr lang="zh-CN" altLang="en-US" sz="2400" b="1" smtClean="0"/>
              <a:t>学时</a:t>
            </a:r>
            <a:r>
              <a:rPr lang="en-US" altLang="zh-CN" sz="2400" b="1" smtClean="0"/>
              <a:t>:       48</a:t>
            </a:r>
          </a:p>
          <a:p>
            <a:pPr eaLnBrk="1" hangingPunct="1"/>
            <a:r>
              <a:rPr lang="zh-CN" altLang="en-US" sz="2400" b="1" smtClean="0"/>
              <a:t>任课教师</a:t>
            </a:r>
            <a:r>
              <a:rPr lang="en-US" altLang="zh-CN" sz="2400" b="1" smtClean="0"/>
              <a:t>:    </a:t>
            </a:r>
            <a:r>
              <a:rPr lang="zh-CN" altLang="en-US" sz="2400" b="1" smtClean="0"/>
              <a:t>段延松 </a:t>
            </a:r>
            <a:r>
              <a:rPr lang="en-US" altLang="zh-CN" sz="2400" b="1" smtClean="0"/>
              <a:t>13297984053</a:t>
            </a:r>
          </a:p>
          <a:p>
            <a:pPr eaLnBrk="1" hangingPunct="1"/>
            <a:r>
              <a:rPr lang="en-US" altLang="zh-CN" sz="2400" b="1" smtClean="0"/>
              <a:t>QQ</a:t>
            </a:r>
            <a:r>
              <a:rPr lang="zh-CN" altLang="en-US" sz="2400" b="1" smtClean="0"/>
              <a:t>：</a:t>
            </a:r>
            <a:r>
              <a:rPr lang="en-US" altLang="zh-CN" sz="2400" b="1" smtClean="0"/>
              <a:t>7703208   Q</a:t>
            </a:r>
            <a:r>
              <a:rPr lang="zh-CN" altLang="en-US" sz="2400" b="1" smtClean="0"/>
              <a:t>群：</a:t>
            </a:r>
            <a:r>
              <a:rPr lang="en-US" altLang="zh-CN" sz="2400" b="1" smtClean="0"/>
              <a:t>693706318</a:t>
            </a:r>
          </a:p>
          <a:p>
            <a:pPr eaLnBrk="1" hangingPunct="1"/>
            <a:endParaRPr lang="en-US" altLang="zh-CN" sz="2400" b="1" smtClean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37" y="2672048"/>
            <a:ext cx="30956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17165-1F78-44DF-B289-288223608754}" type="datetime1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7485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19201" y="224644"/>
            <a:ext cx="7696200" cy="1260140"/>
          </a:xfrm>
          <a:extLst/>
        </p:spPr>
        <p:txBody>
          <a:bodyPr rtlCol="0">
            <a:no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zh-CN" altLang="en-US" sz="40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例  </a:t>
            </a:r>
            <a:r>
              <a:rPr lang="zh-CN" altLang="en-US" sz="4000" spc="50" dirty="0">
                <a:ln w="12700">
                  <a:noFill/>
                  <a:prstDash val="solid"/>
                </a:ln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基类指针与派生类指针之间的相互转换。  </a:t>
            </a:r>
          </a:p>
        </p:txBody>
      </p:sp>
      <p:sp>
        <p:nvSpPr>
          <p:cNvPr id="748547" name="AutoShape 3"/>
          <p:cNvSpPr>
            <a:spLocks noChangeArrowheads="1"/>
          </p:cNvSpPr>
          <p:nvPr/>
        </p:nvSpPr>
        <p:spPr bwMode="auto">
          <a:xfrm>
            <a:off x="7086600" y="5943600"/>
            <a:ext cx="9144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8548" name="Rectangle 4"/>
          <p:cNvSpPr>
            <a:spLocks noChangeArrowheads="1"/>
          </p:cNvSpPr>
          <p:nvPr/>
        </p:nvSpPr>
        <p:spPr bwMode="auto">
          <a:xfrm>
            <a:off x="533400" y="1143000"/>
            <a:ext cx="396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class  A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private: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    </a:t>
            </a:r>
            <a:r>
              <a:rPr kumimoji="1" lang="en-US" altLang="zh-CN" sz="2400" dirty="0" err="1">
                <a:latin typeface="Times New Roman" pitchFamily="18" charset="0"/>
              </a:rPr>
              <a:t>int</a:t>
            </a:r>
            <a:r>
              <a:rPr kumimoji="1" lang="en-US" altLang="zh-CN" sz="2400" dirty="0">
                <a:latin typeface="Times New Roman" pitchFamily="18" charset="0"/>
              </a:rPr>
              <a:t>  a;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public: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    void  </a:t>
            </a:r>
            <a:r>
              <a:rPr kumimoji="1" lang="en-US" altLang="zh-CN" sz="2400" dirty="0" err="1">
                <a:latin typeface="Times New Roman" pitchFamily="18" charset="0"/>
              </a:rPr>
              <a:t>setA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dirty="0" err="1">
                <a:latin typeface="Times New Roman" pitchFamily="18" charset="0"/>
              </a:rPr>
              <a:t>int</a:t>
            </a:r>
            <a:r>
              <a:rPr kumimoji="1" lang="en-US" altLang="zh-CN" sz="2400" dirty="0">
                <a:latin typeface="Times New Roman" pitchFamily="18" charset="0"/>
              </a:rPr>
              <a:t>  </a:t>
            </a:r>
            <a:r>
              <a:rPr kumimoji="1" lang="en-US" altLang="zh-CN" sz="2400" dirty="0" err="1">
                <a:latin typeface="Times New Roman" pitchFamily="18" charset="0"/>
              </a:rPr>
              <a:t>i</a:t>
            </a:r>
            <a:r>
              <a:rPr kumimoji="1" lang="en-US" altLang="zh-CN" sz="2400" dirty="0">
                <a:latin typeface="Times New Roman" pitchFamily="18" charset="0"/>
              </a:rPr>
              <a:t>) { a=</a:t>
            </a:r>
            <a:r>
              <a:rPr kumimoji="1" lang="en-US" altLang="zh-CN" sz="2400" dirty="0" err="1">
                <a:latin typeface="Times New Roman" pitchFamily="18" charset="0"/>
              </a:rPr>
              <a:t>i</a:t>
            </a:r>
            <a:r>
              <a:rPr kumimoji="1" lang="en-US" altLang="zh-CN" sz="2400" dirty="0">
                <a:latin typeface="Times New Roman" pitchFamily="18" charset="0"/>
              </a:rPr>
              <a:t>; };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    </a:t>
            </a:r>
            <a:r>
              <a:rPr kumimoji="1" lang="en-US" altLang="zh-CN" sz="2400" dirty="0" err="1" smtClean="0">
                <a:latin typeface="Times New Roman" pitchFamily="18" charset="0"/>
              </a:rPr>
              <a:t>int</a:t>
            </a:r>
            <a:r>
              <a:rPr kumimoji="1" lang="en-US" altLang="zh-CN" sz="2400" dirty="0" smtClean="0">
                <a:latin typeface="Times New Roman" pitchFamily="18" charset="0"/>
              </a:rPr>
              <a:t>  </a:t>
            </a:r>
            <a:r>
              <a:rPr kumimoji="1" lang="en-US" altLang="zh-CN" sz="2400" dirty="0" err="1" smtClean="0">
                <a:latin typeface="Times New Roman" pitchFamily="18" charset="0"/>
              </a:rPr>
              <a:t>getA</a:t>
            </a:r>
            <a:r>
              <a:rPr kumimoji="1" lang="en-US" altLang="zh-CN" sz="2400" dirty="0">
                <a:latin typeface="Times New Roman" pitchFamily="18" charset="0"/>
              </a:rPr>
              <a:t>()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    { </a:t>
            </a:r>
            <a:r>
              <a:rPr kumimoji="1" lang="en-US" altLang="zh-CN" sz="2400" dirty="0" smtClean="0">
                <a:latin typeface="Times New Roman" pitchFamily="18" charset="0"/>
              </a:rPr>
              <a:t>return a; </a:t>
            </a:r>
            <a:r>
              <a:rPr kumimoji="1" lang="en-US" altLang="zh-CN" sz="2400" dirty="0">
                <a:latin typeface="Times New Roman" pitchFamily="18" charset="0"/>
              </a:rPr>
              <a:t>};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};</a:t>
            </a:r>
          </a:p>
        </p:txBody>
      </p:sp>
      <p:sp>
        <p:nvSpPr>
          <p:cNvPr id="748549" name="Rectangle 5"/>
          <p:cNvSpPr>
            <a:spLocks noChangeArrowheads="1"/>
          </p:cNvSpPr>
          <p:nvPr/>
        </p:nvSpPr>
        <p:spPr bwMode="auto">
          <a:xfrm>
            <a:off x="4800600" y="10668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chemeClr val="folHlink"/>
                </a:solidFill>
                <a:latin typeface="Times New Roman" pitchFamily="18" charset="0"/>
              </a:rPr>
              <a:t>class  B : public  A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private: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    </a:t>
            </a:r>
            <a:r>
              <a:rPr kumimoji="1" lang="en-US" altLang="zh-CN" sz="2400" dirty="0" err="1">
                <a:latin typeface="Times New Roman" pitchFamily="18" charset="0"/>
              </a:rPr>
              <a:t>int</a:t>
            </a:r>
            <a:r>
              <a:rPr kumimoji="1" lang="en-US" altLang="zh-CN" sz="2400" dirty="0">
                <a:latin typeface="Times New Roman" pitchFamily="18" charset="0"/>
              </a:rPr>
              <a:t>  b;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public: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    void  </a:t>
            </a:r>
            <a:r>
              <a:rPr kumimoji="1" lang="en-US" altLang="zh-CN" sz="2400" dirty="0" err="1">
                <a:latin typeface="Times New Roman" pitchFamily="18" charset="0"/>
              </a:rPr>
              <a:t>setB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dirty="0" err="1">
                <a:latin typeface="Times New Roman" pitchFamily="18" charset="0"/>
              </a:rPr>
              <a:t>int</a:t>
            </a:r>
            <a:r>
              <a:rPr kumimoji="1" lang="en-US" altLang="zh-CN" sz="2400" dirty="0">
                <a:latin typeface="Times New Roman" pitchFamily="18" charset="0"/>
              </a:rPr>
              <a:t>  </a:t>
            </a:r>
            <a:r>
              <a:rPr kumimoji="1" lang="en-US" altLang="zh-CN" sz="2400" dirty="0" err="1">
                <a:latin typeface="Times New Roman" pitchFamily="18" charset="0"/>
              </a:rPr>
              <a:t>i</a:t>
            </a:r>
            <a:r>
              <a:rPr kumimoji="1" lang="en-US" altLang="zh-CN" sz="2400" dirty="0">
                <a:latin typeface="Times New Roman" pitchFamily="18" charset="0"/>
              </a:rPr>
              <a:t>) { b=</a:t>
            </a:r>
            <a:r>
              <a:rPr kumimoji="1" lang="en-US" altLang="zh-CN" sz="2400" dirty="0" err="1">
                <a:latin typeface="Times New Roman" pitchFamily="18" charset="0"/>
              </a:rPr>
              <a:t>i</a:t>
            </a:r>
            <a:r>
              <a:rPr kumimoji="1" lang="en-US" altLang="zh-CN" sz="2400" dirty="0">
                <a:latin typeface="Times New Roman" pitchFamily="18" charset="0"/>
              </a:rPr>
              <a:t>; };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    void  </a:t>
            </a:r>
            <a:r>
              <a:rPr kumimoji="1" lang="en-US" altLang="zh-CN" sz="2400" dirty="0" err="1" smtClean="0">
                <a:latin typeface="Times New Roman" pitchFamily="18" charset="0"/>
              </a:rPr>
              <a:t>getB</a:t>
            </a:r>
            <a:r>
              <a:rPr kumimoji="1" lang="en-US" altLang="zh-CN" sz="2400" dirty="0">
                <a:latin typeface="Times New Roman" pitchFamily="18" charset="0"/>
              </a:rPr>
              <a:t>()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    { </a:t>
            </a:r>
            <a:r>
              <a:rPr kumimoji="1" lang="en-US" altLang="zh-CN" sz="2400" dirty="0" smtClean="0">
                <a:latin typeface="Times New Roman" pitchFamily="18" charset="0"/>
              </a:rPr>
              <a:t> return b; };</a:t>
            </a:r>
            <a:endParaRPr kumimoji="1" lang="en-US" altLang="zh-CN" sz="2400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} ; </a:t>
            </a:r>
          </a:p>
        </p:txBody>
      </p:sp>
      <p:pic>
        <p:nvPicPr>
          <p:cNvPr id="16391" name="Picture 6" descr="C:\Program Files\Common Files\Microsoft Shared\Clipart\cagcat50\NA01441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57800"/>
            <a:ext cx="3352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4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4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47" grpId="0" animBg="1"/>
      <p:bldP spid="748548" grpId="0" autoUpdateAnimBg="0"/>
      <p:bldP spid="74854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C7EEC2-3E91-4335-A7EF-38D647D928A3}" type="datetime1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749570" name="Rectangle 2"/>
          <p:cNvSpPr>
            <a:spLocks noChangeArrowheads="1"/>
          </p:cNvSpPr>
          <p:nvPr/>
        </p:nvSpPr>
        <p:spPr bwMode="auto">
          <a:xfrm>
            <a:off x="457200" y="381000"/>
            <a:ext cx="84582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dirty="0">
                <a:latin typeface="Times New Roman" pitchFamily="18" charset="0"/>
              </a:rPr>
              <a:t>void  main()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dirty="0">
                <a:latin typeface="Times New Roman" pitchFamily="18" charset="0"/>
              </a:rPr>
              <a:t>    A  </a:t>
            </a:r>
            <a:r>
              <a:rPr kumimoji="1" lang="en-US" altLang="zh-CN" sz="2600" dirty="0" err="1">
                <a:latin typeface="Times New Roman" pitchFamily="18" charset="0"/>
              </a:rPr>
              <a:t>a</a:t>
            </a:r>
            <a:r>
              <a:rPr kumimoji="1" lang="en-US" altLang="zh-CN" sz="2600" dirty="0">
                <a:latin typeface="Times New Roman" pitchFamily="18" charset="0"/>
              </a:rPr>
              <a:t>, *pa;		// pa</a:t>
            </a:r>
            <a:r>
              <a:rPr kumimoji="1" lang="zh-CN" altLang="en-US" sz="2600" dirty="0">
                <a:latin typeface="Times New Roman" pitchFamily="18" charset="0"/>
              </a:rPr>
              <a:t>为基类对象的指针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600" dirty="0">
                <a:latin typeface="Times New Roman" pitchFamily="18" charset="0"/>
              </a:rPr>
              <a:t>    </a:t>
            </a:r>
            <a:r>
              <a:rPr kumimoji="1" lang="en-US" altLang="zh-CN" sz="2600" dirty="0">
                <a:latin typeface="Times New Roman" pitchFamily="18" charset="0"/>
              </a:rPr>
              <a:t>B  </a:t>
            </a:r>
            <a:r>
              <a:rPr kumimoji="1" lang="en-US" altLang="zh-CN" sz="2600" dirty="0" err="1">
                <a:latin typeface="Times New Roman" pitchFamily="18" charset="0"/>
              </a:rPr>
              <a:t>b</a:t>
            </a:r>
            <a:r>
              <a:rPr kumimoji="1" lang="en-US" altLang="zh-CN" sz="2600" dirty="0">
                <a:latin typeface="Times New Roman" pitchFamily="18" charset="0"/>
              </a:rPr>
              <a:t>, *</a:t>
            </a:r>
            <a:r>
              <a:rPr kumimoji="1" lang="en-US" altLang="zh-CN" sz="2600" dirty="0" err="1">
                <a:latin typeface="Times New Roman" pitchFamily="18" charset="0"/>
              </a:rPr>
              <a:t>pb</a:t>
            </a:r>
            <a:r>
              <a:rPr kumimoji="1" lang="en-US" altLang="zh-CN" sz="2600" dirty="0">
                <a:latin typeface="Times New Roman" pitchFamily="18" charset="0"/>
              </a:rPr>
              <a:t>;		// </a:t>
            </a:r>
            <a:r>
              <a:rPr kumimoji="1" lang="en-US" altLang="zh-CN" sz="2600" dirty="0" err="1">
                <a:latin typeface="Times New Roman" pitchFamily="18" charset="0"/>
              </a:rPr>
              <a:t>pb</a:t>
            </a:r>
            <a:r>
              <a:rPr kumimoji="1" lang="zh-CN" altLang="en-US" sz="2600" dirty="0">
                <a:latin typeface="Times New Roman" pitchFamily="18" charset="0"/>
              </a:rPr>
              <a:t>为派生类对象的指针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600" dirty="0">
                <a:latin typeface="Times New Roman" pitchFamily="18" charset="0"/>
              </a:rPr>
              <a:t>    </a:t>
            </a:r>
            <a:r>
              <a:rPr kumimoji="1" lang="en-US" altLang="zh-CN" sz="2600" dirty="0">
                <a:solidFill>
                  <a:schemeClr val="folHlink"/>
                </a:solidFill>
                <a:latin typeface="Times New Roman" pitchFamily="18" charset="0"/>
              </a:rPr>
              <a:t>pa=&amp;b;</a:t>
            </a:r>
            <a:r>
              <a:rPr kumimoji="1" lang="en-US" altLang="zh-CN" sz="2600" dirty="0">
                <a:latin typeface="Times New Roman" pitchFamily="18" charset="0"/>
              </a:rPr>
              <a:t>		// </a:t>
            </a:r>
            <a:r>
              <a:rPr kumimoji="1" lang="zh-CN" altLang="en-US" sz="2600" dirty="0">
                <a:latin typeface="Times New Roman" pitchFamily="18" charset="0"/>
              </a:rPr>
              <a:t>基类指针</a:t>
            </a:r>
            <a:r>
              <a:rPr kumimoji="1" lang="en-US" altLang="zh-CN" sz="2600" dirty="0">
                <a:latin typeface="Times New Roman" pitchFamily="18" charset="0"/>
              </a:rPr>
              <a:t>pa</a:t>
            </a:r>
            <a:r>
              <a:rPr kumimoji="1" lang="zh-CN" altLang="en-US" sz="2600" dirty="0">
                <a:latin typeface="Times New Roman" pitchFamily="18" charset="0"/>
              </a:rPr>
              <a:t>指向派生类对象</a:t>
            </a:r>
            <a:r>
              <a:rPr kumimoji="1" lang="en-US" altLang="zh-CN" sz="2600" dirty="0">
                <a:latin typeface="Times New Roman" pitchFamily="18" charset="0"/>
              </a:rPr>
              <a:t>b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dirty="0">
                <a:latin typeface="Times New Roman" pitchFamily="18" charset="0"/>
              </a:rPr>
              <a:t>    // </a:t>
            </a:r>
            <a:r>
              <a:rPr kumimoji="1" lang="zh-CN" altLang="en-US" sz="2600" dirty="0">
                <a:latin typeface="Times New Roman" pitchFamily="18" charset="0"/>
              </a:rPr>
              <a:t>通过基类指针</a:t>
            </a:r>
            <a:r>
              <a:rPr kumimoji="1" lang="en-US" altLang="zh-CN" sz="2600" dirty="0">
                <a:latin typeface="Times New Roman" pitchFamily="18" charset="0"/>
              </a:rPr>
              <a:t>pa</a:t>
            </a:r>
            <a:r>
              <a:rPr kumimoji="1" lang="zh-CN" altLang="en-US" sz="2600" dirty="0">
                <a:latin typeface="Times New Roman" pitchFamily="18" charset="0"/>
              </a:rPr>
              <a:t>访问</a:t>
            </a:r>
            <a:r>
              <a:rPr kumimoji="1" lang="en-US" altLang="zh-CN" sz="2600" dirty="0">
                <a:latin typeface="Times New Roman" pitchFamily="18" charset="0"/>
              </a:rPr>
              <a:t>B</a:t>
            </a:r>
            <a:r>
              <a:rPr kumimoji="1" lang="zh-CN" altLang="en-US" sz="2600" dirty="0">
                <a:latin typeface="Times New Roman" pitchFamily="18" charset="0"/>
              </a:rPr>
              <a:t>中从基类</a:t>
            </a:r>
            <a:r>
              <a:rPr kumimoji="1" lang="en-US" altLang="zh-CN" sz="2600" dirty="0">
                <a:latin typeface="Times New Roman" pitchFamily="18" charset="0"/>
              </a:rPr>
              <a:t>A</a:t>
            </a:r>
            <a:r>
              <a:rPr kumimoji="1" lang="zh-CN" altLang="en-US" sz="2600" dirty="0">
                <a:latin typeface="Times New Roman" pitchFamily="18" charset="0"/>
              </a:rPr>
              <a:t>继承的公有成员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dirty="0">
                <a:latin typeface="Times New Roman" pitchFamily="18" charset="0"/>
              </a:rPr>
              <a:t>    </a:t>
            </a:r>
            <a:r>
              <a:rPr kumimoji="1" lang="en-US" altLang="zh-CN" sz="2600" dirty="0">
                <a:solidFill>
                  <a:schemeClr val="folHlink"/>
                </a:solidFill>
                <a:latin typeface="Times New Roman" pitchFamily="18" charset="0"/>
              </a:rPr>
              <a:t>pa-&gt;</a:t>
            </a:r>
            <a:r>
              <a:rPr kumimoji="1" lang="en-US" altLang="zh-CN" sz="2600" dirty="0" err="1">
                <a:solidFill>
                  <a:schemeClr val="folHlink"/>
                </a:solidFill>
                <a:latin typeface="Times New Roman" pitchFamily="18" charset="0"/>
              </a:rPr>
              <a:t>setA</a:t>
            </a:r>
            <a:r>
              <a:rPr kumimoji="1" lang="en-US" altLang="zh-CN" sz="2600" dirty="0">
                <a:solidFill>
                  <a:schemeClr val="folHlink"/>
                </a:solidFill>
                <a:latin typeface="Times New Roman" pitchFamily="18" charset="0"/>
              </a:rPr>
              <a:t>(100);	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dirty="0">
                <a:solidFill>
                  <a:schemeClr val="folHlink"/>
                </a:solidFill>
                <a:latin typeface="Times New Roman" pitchFamily="18" charset="0"/>
              </a:rPr>
              <a:t>    pa-</a:t>
            </a:r>
            <a:r>
              <a:rPr kumimoji="1" lang="en-US" altLang="zh-CN" sz="2600" dirty="0" smtClean="0">
                <a:solidFill>
                  <a:schemeClr val="folHlink"/>
                </a:solidFill>
                <a:latin typeface="Times New Roman" pitchFamily="18" charset="0"/>
              </a:rPr>
              <a:t>&gt;</a:t>
            </a:r>
            <a:r>
              <a:rPr kumimoji="1" lang="en-US" altLang="zh-CN" sz="2600" dirty="0" err="1" smtClean="0">
                <a:solidFill>
                  <a:schemeClr val="folHlink"/>
                </a:solidFill>
                <a:latin typeface="Times New Roman" pitchFamily="18" charset="0"/>
              </a:rPr>
              <a:t>getA</a:t>
            </a:r>
            <a:r>
              <a:rPr kumimoji="1" lang="en-US" altLang="zh-CN" sz="2600" dirty="0">
                <a:solidFill>
                  <a:schemeClr val="folHlink"/>
                </a:solidFill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dirty="0">
                <a:latin typeface="Times New Roman" pitchFamily="18" charset="0"/>
              </a:rPr>
              <a:t>    </a:t>
            </a:r>
            <a:r>
              <a:rPr kumimoji="1" lang="en-US" altLang="zh-CN" sz="2600" dirty="0" err="1">
                <a:latin typeface="Times New Roman" pitchFamily="18" charset="0"/>
              </a:rPr>
              <a:t>pb</a:t>
            </a:r>
            <a:r>
              <a:rPr kumimoji="1" lang="en-US" altLang="zh-CN" sz="2600" dirty="0">
                <a:latin typeface="Times New Roman" pitchFamily="18" charset="0"/>
              </a:rPr>
              <a:t>=(B*)pa;	// </a:t>
            </a:r>
            <a:r>
              <a:rPr kumimoji="1" lang="zh-CN" altLang="en-US" sz="2600" dirty="0">
                <a:latin typeface="Times New Roman" pitchFamily="18" charset="0"/>
              </a:rPr>
              <a:t>将基类指针强制转化为派生类指针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dirty="0">
                <a:latin typeface="Times New Roman" pitchFamily="18" charset="0"/>
              </a:rPr>
              <a:t>    // </a:t>
            </a:r>
            <a:r>
              <a:rPr kumimoji="1" lang="zh-CN" altLang="en-US" sz="2600" dirty="0">
                <a:latin typeface="Times New Roman" pitchFamily="18" charset="0"/>
              </a:rPr>
              <a:t>不能通过基类指针</a:t>
            </a:r>
            <a:r>
              <a:rPr kumimoji="1" lang="en-US" altLang="zh-CN" sz="2600" dirty="0">
                <a:latin typeface="Times New Roman" pitchFamily="18" charset="0"/>
              </a:rPr>
              <a:t>pa</a:t>
            </a:r>
            <a:r>
              <a:rPr kumimoji="1" lang="zh-CN" altLang="en-US" sz="2600" dirty="0">
                <a:latin typeface="Times New Roman" pitchFamily="18" charset="0"/>
              </a:rPr>
              <a:t>访问派生类自己定义的成员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dirty="0">
                <a:latin typeface="Times New Roman" pitchFamily="18" charset="0"/>
              </a:rPr>
              <a:t>    </a:t>
            </a:r>
            <a:r>
              <a:rPr kumimoji="1" lang="en-US" altLang="zh-CN" sz="2600" dirty="0" err="1">
                <a:latin typeface="Times New Roman" pitchFamily="18" charset="0"/>
              </a:rPr>
              <a:t>pb</a:t>
            </a:r>
            <a:r>
              <a:rPr kumimoji="1" lang="en-US" altLang="zh-CN" sz="2600" dirty="0">
                <a:latin typeface="Times New Roman" pitchFamily="18" charset="0"/>
              </a:rPr>
              <a:t>-&gt;</a:t>
            </a:r>
            <a:r>
              <a:rPr kumimoji="1" lang="en-US" altLang="zh-CN" sz="2600" dirty="0" err="1">
                <a:latin typeface="Times New Roman" pitchFamily="18" charset="0"/>
              </a:rPr>
              <a:t>setB</a:t>
            </a:r>
            <a:r>
              <a:rPr kumimoji="1" lang="en-US" altLang="zh-CN" sz="2600" dirty="0">
                <a:latin typeface="Times New Roman" pitchFamily="18" charset="0"/>
              </a:rPr>
              <a:t>(200);</a:t>
            </a:r>
            <a:endParaRPr kumimoji="1" lang="zh-CN" altLang="en-US" sz="2600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600" dirty="0">
                <a:latin typeface="Times New Roman" pitchFamily="18" charset="0"/>
              </a:rPr>
              <a:t>    </a:t>
            </a:r>
            <a:r>
              <a:rPr kumimoji="1" lang="en-US" altLang="zh-CN" sz="2600" dirty="0" err="1">
                <a:latin typeface="Times New Roman" pitchFamily="18" charset="0"/>
              </a:rPr>
              <a:t>pb</a:t>
            </a:r>
            <a:r>
              <a:rPr kumimoji="1" lang="en-US" altLang="zh-CN" sz="2600" dirty="0">
                <a:latin typeface="Times New Roman" pitchFamily="18" charset="0"/>
              </a:rPr>
              <a:t>-</a:t>
            </a:r>
            <a:r>
              <a:rPr kumimoji="1" lang="en-US" altLang="zh-CN" sz="2600" dirty="0" smtClean="0">
                <a:latin typeface="Times New Roman" pitchFamily="18" charset="0"/>
              </a:rPr>
              <a:t>&gt;</a:t>
            </a:r>
            <a:r>
              <a:rPr kumimoji="1" lang="en-US" altLang="zh-CN" sz="2600" dirty="0" err="1" smtClean="0">
                <a:latin typeface="Times New Roman" pitchFamily="18" charset="0"/>
              </a:rPr>
              <a:t>getB</a:t>
            </a:r>
            <a:r>
              <a:rPr kumimoji="1" lang="en-US" altLang="zh-CN" sz="2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dirty="0">
                <a:latin typeface="Times New Roman" pitchFamily="18" charset="0"/>
              </a:rPr>
              <a:t>}</a:t>
            </a:r>
          </a:p>
        </p:txBody>
      </p:sp>
      <p:sp>
        <p:nvSpPr>
          <p:cNvPr id="749571" name="AutoShape 3"/>
          <p:cNvSpPr>
            <a:spLocks/>
          </p:cNvSpPr>
          <p:nvPr/>
        </p:nvSpPr>
        <p:spPr bwMode="auto">
          <a:xfrm>
            <a:off x="4800600" y="5562600"/>
            <a:ext cx="2971800" cy="1143000"/>
          </a:xfrm>
          <a:prstGeom prst="accentCallout1">
            <a:avLst>
              <a:gd name="adj1" fmla="val 10000"/>
              <a:gd name="adj2" fmla="val -2565"/>
              <a:gd name="adj3" fmla="val -3056"/>
              <a:gd name="adj4" fmla="val -21259"/>
            </a:avLst>
          </a:prstGeom>
          <a:solidFill>
            <a:schemeClr val="tx1"/>
          </a:solidFill>
          <a:ln w="5715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程序运行结果为：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a=100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b=200 </a:t>
            </a:r>
            <a:endParaRPr kumimoji="1" lang="zh-CN" altLang="en-US" sz="24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749572" name="AutoShape 4"/>
          <p:cNvSpPr>
            <a:spLocks/>
          </p:cNvSpPr>
          <p:nvPr/>
        </p:nvSpPr>
        <p:spPr bwMode="auto">
          <a:xfrm>
            <a:off x="4876800" y="3124200"/>
            <a:ext cx="3200400" cy="1143000"/>
          </a:xfrm>
          <a:prstGeom prst="accentCallout1">
            <a:avLst>
              <a:gd name="adj1" fmla="val 10000"/>
              <a:gd name="adj2" fmla="val -2380"/>
              <a:gd name="adj3" fmla="val 10000"/>
              <a:gd name="adj4" fmla="val -27333"/>
            </a:avLst>
          </a:prstGeom>
          <a:solidFill>
            <a:srgbClr val="CCECFF"/>
          </a:solidFill>
          <a:ln w="5715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pb=&amp;a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pa-&gt;setB()	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pa-&gt;showB() </a:t>
            </a:r>
            <a:endParaRPr kumimoji="1" lang="zh-CN" alt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49573" name="Line 5"/>
          <p:cNvSpPr>
            <a:spLocks noChangeShapeType="1"/>
          </p:cNvSpPr>
          <p:nvPr/>
        </p:nvSpPr>
        <p:spPr bwMode="auto">
          <a:xfrm flipH="1">
            <a:off x="7451725" y="3429000"/>
            <a:ext cx="396875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9574" name="Line 6"/>
          <p:cNvSpPr>
            <a:spLocks noChangeShapeType="1"/>
          </p:cNvSpPr>
          <p:nvPr/>
        </p:nvSpPr>
        <p:spPr bwMode="auto">
          <a:xfrm>
            <a:off x="7483475" y="3429000"/>
            <a:ext cx="365125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4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4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9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4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95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4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0" grpId="0" autoUpdateAnimBg="0"/>
      <p:bldP spid="749571" grpId="0" animBg="1" autoUpdateAnimBg="0"/>
      <p:bldP spid="749572" grpId="0" animBg="1" autoUpdateAnimBg="0"/>
      <p:bldP spid="749573" grpId="0" animBg="1"/>
      <p:bldP spid="7495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D71C15-3620-48D9-AAF9-6DF75FC4F25E}" type="datetime1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04800"/>
            <a:ext cx="5564188" cy="533400"/>
          </a:xfrm>
          <a:extLst/>
        </p:spPr>
        <p:txBody>
          <a:bodyPr rtlCol="0">
            <a:normAutofit fontScale="9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zh-CN" altLang="en-US" sz="3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3.4.2  虚函数  </a:t>
            </a:r>
          </a:p>
        </p:txBody>
      </p:sp>
      <p:sp>
        <p:nvSpPr>
          <p:cNvPr id="750598" name="Rectangle 6"/>
          <p:cNvSpPr>
            <a:spLocks noChangeArrowheads="1"/>
          </p:cNvSpPr>
          <p:nvPr/>
        </p:nvSpPr>
        <p:spPr bwMode="auto">
          <a:xfrm>
            <a:off x="533400" y="838200"/>
            <a:ext cx="5564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itchFamily="18" charset="0"/>
              </a:rPr>
              <a:t>1.  为什么要引入虚函数 </a:t>
            </a:r>
          </a:p>
        </p:txBody>
      </p:sp>
      <p:sp>
        <p:nvSpPr>
          <p:cNvPr id="750600" name="Rectangle 8"/>
          <p:cNvSpPr>
            <a:spLocks noChangeArrowheads="1"/>
          </p:cNvSpPr>
          <p:nvPr/>
        </p:nvSpPr>
        <p:spPr bwMode="auto">
          <a:xfrm>
            <a:off x="609600" y="1447800"/>
            <a:ext cx="4038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>
                <a:latin typeface="Times New Roman" pitchFamily="18" charset="0"/>
              </a:rPr>
              <a:t>class   A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>
                <a:latin typeface="Times New Roman" pitchFamily="18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>
                <a:latin typeface="Times New Roman" pitchFamily="18" charset="0"/>
              </a:rPr>
              <a:t>public: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>
                <a:latin typeface="Times New Roman" pitchFamily="18" charset="0"/>
              </a:rPr>
              <a:t>      void   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itchFamily="18" charset="0"/>
              </a:rPr>
              <a:t>Show( )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>
                <a:latin typeface="Times New Roman" pitchFamily="18" charset="0"/>
              </a:rPr>
              <a:t>      { cout&lt;&lt;"A::Show\n"; };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>
                <a:latin typeface="Times New Roman" pitchFamily="18" charset="0"/>
              </a:rPr>
              <a:t>};</a:t>
            </a:r>
          </a:p>
        </p:txBody>
      </p:sp>
      <p:sp>
        <p:nvSpPr>
          <p:cNvPr id="750601" name="Rectangle 9"/>
          <p:cNvSpPr>
            <a:spLocks noChangeArrowheads="1"/>
          </p:cNvSpPr>
          <p:nvPr/>
        </p:nvSpPr>
        <p:spPr bwMode="auto">
          <a:xfrm>
            <a:off x="609600" y="4114800"/>
            <a:ext cx="3810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>
                <a:latin typeface="Times New Roman" pitchFamily="18" charset="0"/>
              </a:rPr>
              <a:t>void    main()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>
                <a:latin typeface="Times New Roman" pitchFamily="18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>
                <a:latin typeface="Times New Roman" pitchFamily="18" charset="0"/>
              </a:rPr>
              <a:t>      A  *pa;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>
                <a:latin typeface="Times New Roman" pitchFamily="18" charset="0"/>
              </a:rPr>
              <a:t>      B   b;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>
                <a:latin typeface="Times New Roman" pitchFamily="18" charset="0"/>
              </a:rPr>
              <a:t>      pa=&amp;b;	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itchFamily="18" charset="0"/>
              </a:rPr>
              <a:t>pa-&gt;Show()</a:t>
            </a:r>
            <a:r>
              <a:rPr kumimoji="1" lang="en-US" altLang="zh-CN" sz="2400">
                <a:latin typeface="Times New Roman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>
                <a:latin typeface="Times New Roman" pitchFamily="18" charset="0"/>
              </a:rPr>
              <a:t>}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750602" name="Rectangle 10"/>
          <p:cNvSpPr>
            <a:spLocks noChangeArrowheads="1"/>
          </p:cNvSpPr>
          <p:nvPr/>
        </p:nvSpPr>
        <p:spPr bwMode="auto">
          <a:xfrm>
            <a:off x="4800600" y="1447800"/>
            <a:ext cx="4038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>
                <a:latin typeface="Times New Roman" pitchFamily="18" charset="0"/>
              </a:rPr>
              <a:t>class   B : public  A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>
                <a:latin typeface="Times New Roman" pitchFamily="18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>
                <a:latin typeface="Times New Roman" pitchFamily="18" charset="0"/>
              </a:rPr>
              <a:t>public: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>
                <a:latin typeface="Times New Roman" pitchFamily="18" charset="0"/>
              </a:rPr>
              <a:t>      void   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itchFamily="18" charset="0"/>
              </a:rPr>
              <a:t>Show( )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>
                <a:latin typeface="Times New Roman" pitchFamily="18" charset="0"/>
              </a:rPr>
              <a:t>      { cout&lt;&lt;"B::Show\n"; };	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>
                <a:latin typeface="Times New Roman" pitchFamily="18" charset="0"/>
              </a:rPr>
              <a:t>}; </a:t>
            </a:r>
          </a:p>
        </p:txBody>
      </p:sp>
      <p:grpSp>
        <p:nvGrpSpPr>
          <p:cNvPr id="750607" name="Group 15"/>
          <p:cNvGrpSpPr>
            <a:grpSpLocks/>
          </p:cNvGrpSpPr>
          <p:nvPr/>
        </p:nvGrpSpPr>
        <p:grpSpPr bwMode="auto">
          <a:xfrm>
            <a:off x="3733800" y="4343400"/>
            <a:ext cx="3657600" cy="838200"/>
            <a:chOff x="2352" y="2736"/>
            <a:chExt cx="2304" cy="528"/>
          </a:xfrm>
        </p:grpSpPr>
        <p:sp>
          <p:nvSpPr>
            <p:cNvPr id="18443" name="AutoShape 11"/>
            <p:cNvSpPr>
              <a:spLocks noChangeArrowheads="1"/>
            </p:cNvSpPr>
            <p:nvPr/>
          </p:nvSpPr>
          <p:spPr bwMode="auto">
            <a:xfrm>
              <a:off x="2352" y="2736"/>
              <a:ext cx="1872" cy="528"/>
            </a:xfrm>
            <a:prstGeom prst="cloudCallout">
              <a:avLst>
                <a:gd name="adj1" fmla="val -33389"/>
                <a:gd name="adj2" fmla="val 116477"/>
              </a:avLst>
            </a:prstGeom>
            <a:solidFill>
              <a:srgbClr val="99FF99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solidFill>
                    <a:schemeClr val="bg2"/>
                  </a:solidFill>
                  <a:latin typeface="Times New Roman" pitchFamily="18" charset="0"/>
                </a:rPr>
                <a:t>     </a:t>
              </a:r>
              <a:r>
                <a:rPr kumimoji="1" lang="zh-CN" altLang="en-US" sz="2400">
                  <a:latin typeface="Times New Roman" pitchFamily="18" charset="0"/>
                </a:rPr>
                <a:t>调用哪一个</a:t>
              </a:r>
              <a:r>
                <a:rPr kumimoji="1" lang="en-US" altLang="zh-CN" sz="2400">
                  <a:latin typeface="Times New Roman" pitchFamily="18" charset="0"/>
                </a:rPr>
                <a:t>Show()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8444" name="WordArt 12"/>
            <p:cNvSpPr>
              <a:spLocks noChangeArrowheads="1" noChangeShapeType="1"/>
            </p:cNvSpPr>
            <p:nvPr/>
          </p:nvSpPr>
          <p:spPr bwMode="auto">
            <a:xfrm>
              <a:off x="4080" y="2832"/>
              <a:ext cx="576" cy="3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069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FF66"/>
                    </a:solidFill>
                    <a:round/>
                    <a:headEnd/>
                    <a:tailEnd/>
                  </a:ln>
                  <a:solidFill>
                    <a:schemeClr val="hlink">
                      <a:alpha val="50195"/>
                    </a:schemeClr>
                  </a:soli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宋体"/>
                  <a:ea typeface="宋体"/>
                </a:rPr>
                <a:t>？</a:t>
              </a:r>
            </a:p>
          </p:txBody>
        </p:sp>
      </p:grpSp>
      <p:sp>
        <p:nvSpPr>
          <p:cNvPr id="750605" name="AutoShape 13"/>
          <p:cNvSpPr>
            <a:spLocks noChangeArrowheads="1"/>
          </p:cNvSpPr>
          <p:nvPr/>
        </p:nvSpPr>
        <p:spPr bwMode="auto">
          <a:xfrm rot="-9656953">
            <a:off x="2689225" y="3811588"/>
            <a:ext cx="31242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0606" name="AutoShape 14"/>
          <p:cNvSpPr>
            <a:spLocks/>
          </p:cNvSpPr>
          <p:nvPr/>
        </p:nvSpPr>
        <p:spPr bwMode="auto">
          <a:xfrm>
            <a:off x="5181600" y="5486400"/>
            <a:ext cx="3505200" cy="1143000"/>
          </a:xfrm>
          <a:prstGeom prst="accentCallout1">
            <a:avLst>
              <a:gd name="adj1" fmla="val 10000"/>
              <a:gd name="adj2" fmla="val -2176"/>
              <a:gd name="adj3" fmla="val 11389"/>
              <a:gd name="adj4" fmla="val -15940"/>
            </a:avLst>
          </a:prstGeom>
          <a:solidFill>
            <a:schemeClr val="tx1"/>
          </a:solidFill>
          <a:ln w="5715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如果想通过基类指针调用派生类中覆盖的成员函数，只有使用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虚函数</a:t>
            </a:r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。 </a:t>
            </a:r>
            <a:endParaRPr kumimoji="1" lang="zh-CN" alt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8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5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8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9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5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99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5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8" grpId="0" autoUpdateAnimBg="0"/>
      <p:bldP spid="750600" grpId="0" autoUpdateAnimBg="0"/>
      <p:bldP spid="750601" grpId="0" autoUpdateAnimBg="0"/>
      <p:bldP spid="750602" grpId="0" autoUpdateAnimBg="0"/>
      <p:bldP spid="750605" grpId="0" animBg="1"/>
      <p:bldP spid="75060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133C87-883F-49E4-92C1-E4B23A7290E4}" type="datetime1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751620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304800"/>
            <a:ext cx="4953000" cy="609600"/>
          </a:xfrm>
          <a:extLst/>
        </p:spPr>
        <p:txBody>
          <a:bodyPr rtlCol="0">
            <a:normAutofit fontScale="9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zh-CN" altLang="en-US" sz="48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2.  虚函数的声明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2875" y="836613"/>
            <a:ext cx="8924925" cy="11430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Char char=""/>
            </a:pPr>
            <a:r>
              <a:rPr lang="zh-CN" altLang="en-US" smtClean="0"/>
              <a:t>要将一个成员函数声明为虚函数，只需在定义基类时在成员函数声明的开始位置加上关键字</a:t>
            </a:r>
            <a:r>
              <a:rPr lang="en-US" altLang="zh-CN" b="1" smtClean="0">
                <a:solidFill>
                  <a:schemeClr val="folHlink"/>
                </a:solidFill>
              </a:rPr>
              <a:t>virtual</a:t>
            </a:r>
            <a:r>
              <a:rPr lang="en-US" altLang="zh-CN" smtClean="0"/>
              <a:t>。</a:t>
            </a:r>
            <a:endParaRPr lang="zh-CN" altLang="en-US" smtClean="0"/>
          </a:p>
        </p:txBody>
      </p:sp>
      <p:sp>
        <p:nvSpPr>
          <p:cNvPr id="751621" name="Rectangle 5"/>
          <p:cNvSpPr>
            <a:spLocks noChangeArrowheads="1"/>
          </p:cNvSpPr>
          <p:nvPr/>
        </p:nvSpPr>
        <p:spPr bwMode="auto">
          <a:xfrm>
            <a:off x="1582738" y="1989138"/>
            <a:ext cx="72024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 dirty="0">
                <a:latin typeface="Times New Roman" pitchFamily="18" charset="0"/>
              </a:rPr>
              <a:t>class  A</a:t>
            </a:r>
          </a:p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 dirty="0">
                <a:latin typeface="Times New Roman" pitchFamily="18" charset="0"/>
              </a:rPr>
              <a:t>{</a:t>
            </a:r>
          </a:p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 dirty="0">
                <a:latin typeface="Times New Roman" pitchFamily="18" charset="0"/>
              </a:rPr>
              <a:t>public:</a:t>
            </a:r>
          </a:p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 dirty="0">
                <a:latin typeface="Times New Roman" pitchFamily="18" charset="0"/>
              </a:rPr>
              <a:t>      </a:t>
            </a:r>
            <a:r>
              <a:rPr kumimoji="1" lang="en-US" altLang="zh-CN" sz="2600" b="1" dirty="0">
                <a:solidFill>
                  <a:schemeClr val="folHlink"/>
                </a:solidFill>
                <a:latin typeface="Times New Roman" pitchFamily="18" charset="0"/>
              </a:rPr>
              <a:t>virtual</a:t>
            </a:r>
            <a:r>
              <a:rPr kumimoji="1" lang="en-US" altLang="zh-CN" sz="2600" dirty="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kumimoji="1" lang="en-US" altLang="zh-CN" sz="2600" dirty="0" err="1" smtClean="0">
                <a:solidFill>
                  <a:schemeClr val="folHlink"/>
                </a:solidFill>
                <a:latin typeface="Times New Roman" pitchFamily="18" charset="0"/>
              </a:rPr>
              <a:t>int</a:t>
            </a:r>
            <a:r>
              <a:rPr kumimoji="1" lang="en-US" altLang="zh-CN" sz="2600" dirty="0" smtClean="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kumimoji="1" lang="en-US" altLang="zh-CN" sz="2600" dirty="0" err="1" smtClean="0">
                <a:solidFill>
                  <a:schemeClr val="folHlink"/>
                </a:solidFill>
                <a:latin typeface="Times New Roman" pitchFamily="18" charset="0"/>
              </a:rPr>
              <a:t>GetV</a:t>
            </a:r>
            <a:r>
              <a:rPr kumimoji="1" lang="en-US" altLang="zh-CN" sz="2600" dirty="0" smtClean="0">
                <a:solidFill>
                  <a:schemeClr val="folHlink"/>
                </a:solidFill>
                <a:latin typeface="Times New Roman" pitchFamily="18" charset="0"/>
              </a:rPr>
              <a:t>() </a:t>
            </a:r>
            <a:r>
              <a:rPr kumimoji="1" lang="en-US" altLang="zh-CN" sz="2600" dirty="0">
                <a:latin typeface="Times New Roman" pitchFamily="18" charset="0"/>
              </a:rPr>
              <a:t>{ </a:t>
            </a:r>
            <a:r>
              <a:rPr kumimoji="1" lang="en-US" altLang="zh-CN" sz="2600" dirty="0" smtClean="0">
                <a:latin typeface="Times New Roman" pitchFamily="18" charset="0"/>
              </a:rPr>
              <a:t> ; </a:t>
            </a:r>
            <a:r>
              <a:rPr kumimoji="1" lang="en-US" altLang="zh-CN" sz="2600" dirty="0">
                <a:latin typeface="Times New Roman" pitchFamily="18" charset="0"/>
              </a:rPr>
              <a:t>};</a:t>
            </a:r>
          </a:p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 dirty="0">
                <a:latin typeface="Times New Roman" pitchFamily="18" charset="0"/>
              </a:rPr>
              <a:t>};</a:t>
            </a:r>
          </a:p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 dirty="0">
                <a:latin typeface="Times New Roman" pitchFamily="18" charset="0"/>
              </a:rPr>
              <a:t>class  B : public A</a:t>
            </a:r>
          </a:p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 dirty="0">
                <a:latin typeface="Times New Roman" pitchFamily="18" charset="0"/>
              </a:rPr>
              <a:t>{</a:t>
            </a:r>
          </a:p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 dirty="0">
                <a:latin typeface="Times New Roman" pitchFamily="18" charset="0"/>
              </a:rPr>
              <a:t>public:</a:t>
            </a:r>
          </a:p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 dirty="0">
                <a:latin typeface="Times New Roman" pitchFamily="18" charset="0"/>
              </a:rPr>
              <a:t>      </a:t>
            </a:r>
            <a:r>
              <a:rPr kumimoji="1" lang="en-US" altLang="zh-CN" sz="2600" dirty="0">
                <a:solidFill>
                  <a:schemeClr val="folHlink"/>
                </a:solidFill>
                <a:latin typeface="Times New Roman" pitchFamily="18" charset="0"/>
              </a:rPr>
              <a:t>void  </a:t>
            </a:r>
            <a:r>
              <a:rPr kumimoji="1" lang="en-US" altLang="zh-CN" sz="2600" dirty="0" err="1" smtClean="0">
                <a:solidFill>
                  <a:schemeClr val="folHlink"/>
                </a:solidFill>
                <a:latin typeface="Times New Roman" pitchFamily="18" charset="0"/>
              </a:rPr>
              <a:t>GetV</a:t>
            </a:r>
            <a:r>
              <a:rPr kumimoji="1" lang="en-US" altLang="zh-CN" sz="2600" dirty="0" smtClean="0">
                <a:solidFill>
                  <a:schemeClr val="folHlink"/>
                </a:solidFill>
                <a:latin typeface="Times New Roman" pitchFamily="18" charset="0"/>
              </a:rPr>
              <a:t>() { </a:t>
            </a:r>
            <a:r>
              <a:rPr kumimoji="1" lang="en-US" altLang="zh-CN" sz="2600" dirty="0" smtClean="0">
                <a:latin typeface="Times New Roman" pitchFamily="18" charset="0"/>
              </a:rPr>
              <a:t>; </a:t>
            </a:r>
            <a:r>
              <a:rPr kumimoji="1" lang="en-US" altLang="zh-CN" sz="2600" dirty="0">
                <a:latin typeface="Times New Roman" pitchFamily="18" charset="0"/>
              </a:rPr>
              <a:t>};</a:t>
            </a:r>
          </a:p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zh-CN" altLang="en-US" sz="2600" dirty="0">
                <a:latin typeface="Times New Roman" pitchFamily="18" charset="0"/>
              </a:rPr>
              <a:t>};</a:t>
            </a:r>
          </a:p>
        </p:txBody>
      </p:sp>
      <p:sp>
        <p:nvSpPr>
          <p:cNvPr id="751622" name="AutoShape 6"/>
          <p:cNvSpPr>
            <a:spLocks noChangeArrowheads="1"/>
          </p:cNvSpPr>
          <p:nvPr/>
        </p:nvSpPr>
        <p:spPr bwMode="auto">
          <a:xfrm>
            <a:off x="7315200" y="6096000"/>
            <a:ext cx="9144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19" grpId="0" build="p" autoUpdateAnimBg="0" advAuto="10000"/>
      <p:bldP spid="751621" grpId="0" autoUpdateAnimBg="0"/>
      <p:bldP spid="7516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3C930F-B4E9-45DE-80C9-2643333B4757}" type="datetime1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7526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81000"/>
            <a:ext cx="7848600" cy="2819400"/>
          </a:xfrm>
          <a:extLst/>
        </p:spPr>
        <p:txBody>
          <a:bodyPr rtlCol="0">
            <a:normAutofit fontScale="9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indent="0" algn="l" eaLnBrk="1" fontAlgn="auto" hangingPunct="1">
              <a:spcAft>
                <a:spcPts val="0"/>
              </a:spcAft>
              <a:defRPr/>
            </a:pPr>
            <a:r>
              <a:rPr lang="en-US" altLang="zh-CN" sz="2600" spc="50" dirty="0">
                <a:ln w="12700">
                  <a:noFill/>
                  <a:prstDash val="solid"/>
                </a:ln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void  main()</a:t>
            </a:r>
            <a:br>
              <a:rPr lang="en-US" altLang="zh-CN" sz="2600" spc="50" dirty="0">
                <a:ln w="12700">
                  <a:noFill/>
                  <a:prstDash val="solid"/>
                </a:ln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altLang="zh-CN" sz="2600" spc="50" dirty="0">
                <a:ln w="12700">
                  <a:noFill/>
                  <a:prstDash val="solid"/>
                </a:ln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{</a:t>
            </a:r>
            <a:br>
              <a:rPr lang="en-US" altLang="zh-CN" sz="2600" spc="50" dirty="0">
                <a:ln w="12700">
                  <a:noFill/>
                  <a:prstDash val="solid"/>
                </a:ln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altLang="zh-CN" sz="2600" spc="50" dirty="0">
                <a:ln w="12700">
                  <a:noFill/>
                  <a:prstDash val="solid"/>
                </a:ln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      A  </a:t>
            </a:r>
            <a:r>
              <a:rPr lang="en-US" altLang="zh-CN" sz="2600" spc="50" dirty="0" err="1">
                <a:ln w="12700">
                  <a:noFill/>
                  <a:prstDash val="solid"/>
                </a:ln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en-US" altLang="zh-CN" sz="2600" spc="50" dirty="0">
                <a:ln w="12700">
                  <a:noFill/>
                  <a:prstDash val="solid"/>
                </a:ln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, *pa;</a:t>
            </a:r>
            <a:br>
              <a:rPr lang="en-US" altLang="zh-CN" sz="2600" spc="50" dirty="0">
                <a:ln w="12700">
                  <a:noFill/>
                  <a:prstDash val="solid"/>
                </a:ln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altLang="zh-CN" sz="2600" spc="50" dirty="0">
                <a:ln w="12700">
                  <a:noFill/>
                  <a:prstDash val="solid"/>
                </a:ln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      B  </a:t>
            </a:r>
            <a:r>
              <a:rPr lang="en-US" altLang="zh-CN" sz="2600" spc="50" dirty="0" err="1">
                <a:ln w="12700">
                  <a:noFill/>
                  <a:prstDash val="solid"/>
                </a:ln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r>
              <a:rPr lang="en-US" altLang="zh-CN" sz="2600" spc="50" dirty="0">
                <a:ln w="12700">
                  <a:noFill/>
                  <a:prstDash val="solid"/>
                </a:ln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;</a:t>
            </a:r>
            <a:br>
              <a:rPr lang="en-US" altLang="zh-CN" sz="2600" spc="50" dirty="0">
                <a:ln w="12700">
                  <a:noFill/>
                  <a:prstDash val="solid"/>
                </a:ln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altLang="zh-CN" sz="2600" spc="50" dirty="0">
                <a:ln w="12700">
                  <a:noFill/>
                  <a:prstDash val="solid"/>
                </a:ln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      pa=&amp;a;   </a:t>
            </a:r>
            <a:r>
              <a:rPr lang="en-US" altLang="zh-CN" sz="26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pa-&gt;Show()</a:t>
            </a:r>
            <a:r>
              <a:rPr lang="en-US" altLang="zh-CN" sz="2600" spc="50" dirty="0">
                <a:ln w="12700">
                  <a:noFill/>
                  <a:prstDash val="solid"/>
                </a:ln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;	      // </a:t>
            </a:r>
            <a:r>
              <a:rPr lang="zh-CN" altLang="en-US" sz="2600" spc="50" dirty="0">
                <a:ln w="12700">
                  <a:noFill/>
                  <a:prstDash val="solid"/>
                </a:ln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调用函数</a:t>
            </a:r>
            <a:r>
              <a:rPr lang="en-US" altLang="zh-CN" sz="2600" spc="50" dirty="0">
                <a:ln w="12700">
                  <a:noFill/>
                  <a:prstDash val="solid"/>
                </a:ln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A::Show()</a:t>
            </a:r>
            <a:br>
              <a:rPr lang="en-US" altLang="zh-CN" sz="2600" spc="50" dirty="0">
                <a:ln w="12700">
                  <a:noFill/>
                  <a:prstDash val="solid"/>
                </a:ln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altLang="zh-CN" sz="2600" spc="50" dirty="0">
                <a:ln w="12700">
                  <a:noFill/>
                  <a:prstDash val="solid"/>
                </a:ln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      pa=&amp;b;   </a:t>
            </a:r>
            <a:r>
              <a:rPr lang="en-US" altLang="zh-CN" sz="26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pa-&gt;Show()</a:t>
            </a:r>
            <a:r>
              <a:rPr lang="en-US" altLang="zh-CN" sz="2600" spc="50" dirty="0">
                <a:ln w="12700">
                  <a:noFill/>
                  <a:prstDash val="solid"/>
                </a:ln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;	      // </a:t>
            </a:r>
            <a:r>
              <a:rPr lang="zh-CN" altLang="en-US" sz="2600" spc="50" dirty="0">
                <a:ln w="12700">
                  <a:noFill/>
                  <a:prstDash val="solid"/>
                </a:ln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调用函数</a:t>
            </a:r>
            <a:r>
              <a:rPr lang="en-US" altLang="zh-CN" sz="2600" spc="50" dirty="0">
                <a:ln w="12700">
                  <a:noFill/>
                  <a:prstDash val="solid"/>
                </a:ln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B::Show()</a:t>
            </a:r>
            <a:br>
              <a:rPr lang="en-US" altLang="zh-CN" sz="2600" spc="50" dirty="0">
                <a:ln w="12700">
                  <a:noFill/>
                  <a:prstDash val="solid"/>
                </a:ln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altLang="zh-CN" sz="2600" spc="50" dirty="0">
                <a:ln w="12700">
                  <a:noFill/>
                  <a:prstDash val="solid"/>
                </a:ln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} </a:t>
            </a:r>
            <a:endParaRPr lang="zh-CN" altLang="en-US" sz="2600" spc="50" dirty="0">
              <a:ln w="12700">
                <a:noFill/>
                <a:prstDash val="solid"/>
              </a:ln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52644" name="Rectangle 4"/>
          <p:cNvSpPr>
            <a:spLocks noChangeArrowheads="1"/>
          </p:cNvSpPr>
          <p:nvPr/>
        </p:nvSpPr>
        <p:spPr bwMode="auto">
          <a:xfrm>
            <a:off x="4953000" y="315913"/>
            <a:ext cx="3810000" cy="1371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zh-CN" altLang="en-US" sz="2600" b="1">
                <a:solidFill>
                  <a:schemeClr val="hlink"/>
                </a:solidFill>
                <a:latin typeface="Times New Roman" pitchFamily="18" charset="0"/>
              </a:rPr>
              <a:t> 程序运行结果</a:t>
            </a:r>
            <a:r>
              <a:rPr kumimoji="1" lang="zh-CN" altLang="en-US" sz="2600">
                <a:solidFill>
                  <a:schemeClr val="bg2"/>
                </a:solidFill>
                <a:latin typeface="Times New Roman" pitchFamily="18" charset="0"/>
              </a:rPr>
              <a:t>：</a:t>
            </a:r>
          </a:p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>
                <a:solidFill>
                  <a:schemeClr val="bg2"/>
                </a:solidFill>
                <a:latin typeface="Times New Roman" pitchFamily="18" charset="0"/>
              </a:rPr>
              <a:t> A::Show</a:t>
            </a:r>
          </a:p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>
                <a:solidFill>
                  <a:schemeClr val="bg2"/>
                </a:solidFill>
                <a:latin typeface="Times New Roman" pitchFamily="18" charset="0"/>
              </a:rPr>
              <a:t> B::Show</a:t>
            </a:r>
            <a:endParaRPr kumimoji="1" lang="zh-CN" altLang="en-US" sz="26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52645" name="AutoShape 5"/>
          <p:cNvSpPr>
            <a:spLocks/>
          </p:cNvSpPr>
          <p:nvPr/>
        </p:nvSpPr>
        <p:spPr bwMode="auto">
          <a:xfrm>
            <a:off x="533400" y="3352800"/>
            <a:ext cx="8229600" cy="3352800"/>
          </a:xfrm>
          <a:prstGeom prst="accentCallout1">
            <a:avLst>
              <a:gd name="adj1" fmla="val 3407"/>
              <a:gd name="adj2" fmla="val -926"/>
              <a:gd name="adj3" fmla="val -13208"/>
              <a:gd name="adj4" fmla="val -1120"/>
            </a:avLst>
          </a:prstGeom>
          <a:solidFill>
            <a:schemeClr val="tx1"/>
          </a:solidFill>
          <a:ln w="5715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   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总结</a:t>
            </a: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：利用虚函数可以在基类和派生类中使用相同的函数名和参数类型，但定义不同的操作。这样，就为同一个类体系中所有派生类的同一类行为（其实现方法可以不同）提供了一个</a:t>
            </a:r>
            <a:r>
              <a:rPr kumimoji="1" lang="zh-CN" altLang="en-US" sz="2400">
                <a:solidFill>
                  <a:schemeClr val="hlink"/>
                </a:solidFill>
                <a:latin typeface="Times New Roman" pitchFamily="18" charset="0"/>
              </a:rPr>
              <a:t>统一的接口</a:t>
            </a: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。</a:t>
            </a:r>
          </a:p>
          <a:p>
            <a:pPr eaLnBrk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        例如，在一个图形类继承结构中，设类</a:t>
            </a:r>
            <a:r>
              <a:rPr kumimoji="1" lang="en-US" altLang="zh-CN" sz="2400">
                <a:solidFill>
                  <a:schemeClr val="hlink"/>
                </a:solidFill>
                <a:latin typeface="Times New Roman" pitchFamily="18" charset="0"/>
              </a:rPr>
              <a:t>CShape</a:t>
            </a: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是所有具体图形类(如矩形、三角形或圆等)的基类，则函数调用语句“</a:t>
            </a:r>
            <a:r>
              <a:rPr kumimoji="1" lang="en-US" altLang="zh-CN" sz="2400">
                <a:solidFill>
                  <a:schemeClr val="hlink"/>
                </a:solidFill>
                <a:latin typeface="Times New Roman" pitchFamily="18" charset="0"/>
              </a:rPr>
              <a:t>pShape-&gt;Draw()</a:t>
            </a:r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”</a:t>
            </a: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可能是绘制矩形，也可能是绘制三角形或圆。具体绘制什么图形，取决于</a:t>
            </a:r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pShape</a:t>
            </a: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所指的对象。</a:t>
            </a:r>
          </a:p>
        </p:txBody>
      </p:sp>
    </p:spTree>
  </p:cSld>
  <p:clrMapOvr>
    <a:masterClrMapping/>
  </p:clrMapOvr>
  <p:transition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5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5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4" grpId="0" animBg="1" autoUpdateAnimBg="0"/>
      <p:bldP spid="75264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4CB803-2C85-446F-9FDB-9955FC995B30}" type="datetime1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304800"/>
            <a:ext cx="7772400" cy="609600"/>
          </a:xfrm>
          <a:extLst/>
        </p:spPr>
        <p:txBody>
          <a:bodyPr rtlCol="0">
            <a:normAutofit fontScale="9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zh-CN" altLang="en-US" sz="48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3.  联编的概念 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3508" y="990600"/>
            <a:ext cx="8784976" cy="5410200"/>
          </a:xfrm>
        </p:spPr>
        <p:txBody>
          <a:bodyPr lIns="0" rIns="0"/>
          <a:lstStyle/>
          <a:p>
            <a:pPr marL="374650" indent="-374650" algn="just" eaLnBrk="1" hangingPunct="1"/>
            <a:r>
              <a:rPr lang="zh-CN" altLang="en-US" sz="2800" dirty="0" smtClean="0"/>
              <a:t>即将函数调用语句与函数代码相关联。</a:t>
            </a:r>
          </a:p>
          <a:p>
            <a:pPr marL="374650" indent="-374650" algn="just" eaLnBrk="1" hangingPunct="1"/>
            <a:r>
              <a:rPr lang="zh-CN" altLang="en-US" sz="2800" dirty="0" smtClean="0"/>
              <a:t>两种联编方式：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静态联编和动态联编</a:t>
            </a:r>
            <a:r>
              <a:rPr lang="en-US" altLang="zh-CN" sz="2800" dirty="0" smtClean="0"/>
              <a:t>。</a:t>
            </a:r>
            <a:r>
              <a:rPr lang="zh-CN" altLang="en-US" sz="2800" dirty="0" smtClean="0"/>
              <a:t>静态联编是指编译器在编译阶段就确定了要调用的函数，即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早期绑定</a:t>
            </a:r>
            <a:r>
              <a:rPr lang="zh-CN" altLang="en-US" sz="2800" dirty="0" smtClean="0"/>
              <a:t>。动态联编是指在程序执行过程中根据具体情况再确定要调用的函数，即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后期绑定</a:t>
            </a:r>
            <a:r>
              <a:rPr lang="zh-CN" altLang="en-US" sz="2800" dirty="0" smtClean="0"/>
              <a:t>。</a:t>
            </a:r>
          </a:p>
          <a:p>
            <a:pPr marL="374650" indent="-374650" algn="just" eaLnBrk="1" hangingPunct="1"/>
            <a:r>
              <a:rPr lang="zh-CN" altLang="en-US" sz="2800" b="1" dirty="0" smtClean="0">
                <a:solidFill>
                  <a:srgbClr val="FF0000"/>
                </a:solidFill>
              </a:rPr>
              <a:t>重载</a:t>
            </a:r>
            <a:r>
              <a:rPr lang="zh-CN" altLang="en-US" sz="2800" dirty="0" smtClean="0"/>
              <a:t>采用静态联编方式：虽然函数名相同，但编译器能够根据函数参数类型的不同确定要调用的函数。重载体现出一种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静态多态性</a:t>
            </a:r>
            <a:r>
              <a:rPr lang="zh-CN" altLang="en-US" sz="2800" dirty="0" smtClean="0"/>
              <a:t>或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编译时多态性</a:t>
            </a:r>
            <a:r>
              <a:rPr lang="zh-CN" altLang="en-US" sz="2800" dirty="0" smtClean="0"/>
              <a:t>。</a:t>
            </a:r>
          </a:p>
          <a:p>
            <a:pPr marL="374650" indent="-374650" algn="just" eaLnBrk="1" hangingPunct="1"/>
            <a:r>
              <a:rPr lang="zh-CN" altLang="en-US" sz="2800" dirty="0" smtClean="0"/>
              <a:t>当通过基类指针调用</a:t>
            </a:r>
            <a:r>
              <a:rPr lang="zh-CN" altLang="en-US" sz="2800" b="1" dirty="0" smtClean="0">
                <a:solidFill>
                  <a:srgbClr val="2A04CC"/>
                </a:solidFill>
              </a:rPr>
              <a:t>虚函数</a:t>
            </a:r>
            <a:r>
              <a:rPr lang="zh-CN" altLang="en-US" sz="2800" dirty="0" smtClean="0"/>
              <a:t>时，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采用动态联编方式。虚函数体现出一种</a:t>
            </a:r>
            <a:r>
              <a:rPr lang="zh-CN" altLang="en-US" sz="2800" b="1" dirty="0" smtClean="0">
                <a:solidFill>
                  <a:srgbClr val="2A04CC"/>
                </a:solidFill>
              </a:rPr>
              <a:t>动态多态性</a:t>
            </a:r>
            <a:r>
              <a:rPr lang="zh-CN" altLang="en-US" sz="2800" dirty="0" smtClean="0"/>
              <a:t>或</a:t>
            </a:r>
            <a:r>
              <a:rPr lang="zh-CN" altLang="en-US" sz="2800" b="1" dirty="0" smtClean="0">
                <a:solidFill>
                  <a:srgbClr val="2A04CC"/>
                </a:solidFill>
              </a:rPr>
              <a:t>运行时多态性</a:t>
            </a:r>
            <a:r>
              <a:rPr lang="zh-CN" altLang="en-US" sz="2800" dirty="0" smtClean="0"/>
              <a:t>。 </a:t>
            </a:r>
          </a:p>
        </p:txBody>
      </p:sp>
    </p:spTree>
  </p:cSld>
  <p:clrMapOvr>
    <a:masterClrMapping/>
  </p:clrMapOvr>
  <p:transition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3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 autoUpdateAnimBg="0" advAuto="1000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D18226-6816-4C5E-B471-EB0D54BE56B9}" type="datetime1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75469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10199" y="554463"/>
            <a:ext cx="7427254" cy="403351"/>
          </a:xfrm>
          <a:extLst/>
        </p:spPr>
        <p:txBody>
          <a:bodyPr rtlCol="0">
            <a:no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zh-CN" altLang="en-US" sz="3600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4.  构造函数、析构函数与虚函数  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71488" y="1089025"/>
            <a:ext cx="4810125" cy="990600"/>
          </a:xfrm>
        </p:spPr>
        <p:txBody>
          <a:bodyPr lIns="0" rIns="0"/>
          <a:lstStyle/>
          <a:p>
            <a:pPr marL="374650" indent="-374650" algn="just" eaLnBrk="1" hangingPunct="1"/>
            <a:r>
              <a:rPr lang="zh-CN" altLang="en-US" sz="2800" dirty="0" smtClean="0"/>
              <a:t>基于构造函数的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特点</a:t>
            </a:r>
            <a:r>
              <a:rPr lang="zh-CN" altLang="en-US" sz="2800" dirty="0" smtClean="0"/>
              <a:t>，不能将构造函数定义为虚函数。</a:t>
            </a:r>
          </a:p>
        </p:txBody>
      </p:sp>
      <p:sp>
        <p:nvSpPr>
          <p:cNvPr id="754692" name="AutoShape 4"/>
          <p:cNvSpPr>
            <a:spLocks/>
          </p:cNvSpPr>
          <p:nvPr/>
        </p:nvSpPr>
        <p:spPr bwMode="auto">
          <a:xfrm>
            <a:off x="5791200" y="990600"/>
            <a:ext cx="3200400" cy="838200"/>
          </a:xfrm>
          <a:prstGeom prst="accentCallout1">
            <a:avLst>
              <a:gd name="adj1" fmla="val 13634"/>
              <a:gd name="adj2" fmla="val -2380"/>
              <a:gd name="adj3" fmla="val 11551"/>
              <a:gd name="adj4" fmla="val -50694"/>
            </a:avLst>
          </a:prstGeom>
          <a:solidFill>
            <a:srgbClr val="CCECFF"/>
          </a:solidFill>
          <a:ln w="57150">
            <a:solidFill>
              <a:schemeClr val="hlink"/>
            </a:solidFill>
            <a:miter lim="800000"/>
            <a:headEnd type="triangle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itchFamily="18" charset="0"/>
              </a:rPr>
              <a:t>声明派生类对象时自动调用基类的构造函数</a:t>
            </a:r>
          </a:p>
        </p:txBody>
      </p:sp>
      <p:sp>
        <p:nvSpPr>
          <p:cNvPr id="754693" name="AutoShape 5"/>
          <p:cNvSpPr>
            <a:spLocks noChangeArrowheads="1"/>
          </p:cNvSpPr>
          <p:nvPr/>
        </p:nvSpPr>
        <p:spPr bwMode="auto">
          <a:xfrm>
            <a:off x="7391400" y="6248400"/>
            <a:ext cx="9144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6629400" y="60960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itchFamily="18" charset="0"/>
              </a:rPr>
              <a:t>例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54695" name="Rectangle 7"/>
          <p:cNvSpPr>
            <a:spLocks noChangeArrowheads="1"/>
          </p:cNvSpPr>
          <p:nvPr/>
        </p:nvSpPr>
        <p:spPr bwMode="auto">
          <a:xfrm>
            <a:off x="457200" y="1981200"/>
            <a:ext cx="8077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/>
          <a:lstStyle>
            <a:lvl1pPr marL="374650" indent="-3746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just" eaLnBrk="1" hangingPunct="1"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2800" dirty="0">
                <a:latin typeface="Times New Roman" pitchFamily="18" charset="0"/>
              </a:rPr>
              <a:t>当撤消派生类的对象时，先调用派生类析构函数，然后自动调用基类析构函数，如此看来析构函数没必要定义为虚函数。但是，假如使用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itchFamily="18" charset="0"/>
              </a:rPr>
              <a:t>基类指针指向其派生类的对象</a:t>
            </a:r>
            <a:r>
              <a:rPr kumimoji="1" lang="zh-CN" altLang="en-US" sz="2800" dirty="0">
                <a:latin typeface="Times New Roman" pitchFamily="18" charset="0"/>
              </a:rPr>
              <a:t>，而这个派生类对象是用</a:t>
            </a:r>
            <a:r>
              <a:rPr kumimoji="1" lang="en-US" altLang="zh-CN" sz="2800" dirty="0">
                <a:solidFill>
                  <a:schemeClr val="folHlink"/>
                </a:solidFill>
                <a:latin typeface="Times New Roman" pitchFamily="18" charset="0"/>
              </a:rPr>
              <a:t>new</a:t>
            </a:r>
            <a:r>
              <a:rPr kumimoji="1" lang="zh-CN" altLang="en-US" sz="2800" dirty="0">
                <a:latin typeface="Times New Roman" pitchFamily="18" charset="0"/>
              </a:rPr>
              <a:t>运算创建的。当程序使用</a:t>
            </a:r>
            <a:r>
              <a:rPr kumimoji="1" lang="en-US" altLang="zh-CN" sz="2800" dirty="0">
                <a:solidFill>
                  <a:schemeClr val="folHlink"/>
                </a:solidFill>
                <a:latin typeface="Times New Roman" pitchFamily="18" charset="0"/>
              </a:rPr>
              <a:t>delete</a:t>
            </a:r>
            <a:r>
              <a:rPr kumimoji="1" lang="zh-CN" altLang="en-US" sz="2800" dirty="0">
                <a:latin typeface="Times New Roman" pitchFamily="18" charset="0"/>
              </a:rPr>
              <a:t>运算撤消派生类对象时，这时只调用了基类的析构函数，而没有调用派生类的析构函数。</a:t>
            </a:r>
          </a:p>
          <a:p>
            <a:pPr algn="just" eaLnBrk="1" hangingPunct="1"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2800" dirty="0">
                <a:latin typeface="Times New Roman" pitchFamily="18" charset="0"/>
              </a:rPr>
              <a:t>如果使用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itchFamily="18" charset="0"/>
              </a:rPr>
              <a:t>虚析构函数</a:t>
            </a:r>
            <a:r>
              <a:rPr kumimoji="1" lang="zh-CN" altLang="en-US" sz="2800" dirty="0">
                <a:latin typeface="Times New Roman" pitchFamily="18" charset="0"/>
              </a:rPr>
              <a:t>，无论指针所指的对象是基类对象还是派生类对象，程序执行时都会调用对应的析构函数。 </a:t>
            </a:r>
          </a:p>
        </p:txBody>
      </p:sp>
    </p:spTree>
  </p:cSld>
  <p:clrMapOvr>
    <a:masterClrMapping/>
  </p:clrMapOvr>
  <p:transition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5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3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5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3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1" grpId="0" build="p" autoUpdateAnimBg="0" advAuto="10000"/>
      <p:bldP spid="754692" grpId="0" animBg="1" autoUpdateAnimBg="0"/>
      <p:bldP spid="754693" grpId="0" animBg="1"/>
      <p:bldP spid="754694" grpId="0" autoUpdateAnimBg="0"/>
      <p:bldP spid="754695" grpId="0" build="p" autoUpdateAnimBg="0" advAuto="1000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156929-3CD8-4D12-A8F4-C84FD6B86490}" type="datetime1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75673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228600"/>
            <a:ext cx="7772400" cy="609600"/>
          </a:xfrm>
          <a:extLst/>
        </p:spPr>
        <p:txBody>
          <a:bodyPr rtlCol="0">
            <a:normAutofit fontScale="9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zh-CN" altLang="en-US" sz="48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例  </a:t>
            </a:r>
            <a:r>
              <a:rPr lang="zh-CN" altLang="en-US" sz="4800" spc="50">
                <a:ln w="12700">
                  <a:noFill/>
                  <a:prstDash val="solid"/>
                </a:ln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虚析构函数的使用。</a:t>
            </a:r>
            <a:r>
              <a:rPr lang="zh-CN" altLang="en-US" sz="48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   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838200"/>
            <a:ext cx="8153400" cy="5638800"/>
          </a:xfrm>
        </p:spPr>
        <p:txBody>
          <a:bodyPr lIns="0" rIns="0"/>
          <a:lstStyle/>
          <a:p>
            <a:pPr marL="374650" indent="-374650" algn="just" eaLnBrk="1" hangingPunct="1">
              <a:lnSpc>
                <a:spcPct val="90000"/>
              </a:lnSpc>
              <a:buFont typeface="Wingdings" pitchFamily="2" charset="2"/>
              <a:buChar char=""/>
            </a:pPr>
            <a:r>
              <a:rPr lang="en-US" altLang="zh-CN" sz="2600" smtClean="0"/>
              <a:t>class  A</a:t>
            </a:r>
          </a:p>
          <a:p>
            <a:pPr marL="374650" indent="-374650" algn="just" eaLnBrk="1" hangingPunct="1">
              <a:lnSpc>
                <a:spcPct val="90000"/>
              </a:lnSpc>
              <a:buFont typeface="Wingdings" pitchFamily="2" charset="2"/>
              <a:buChar char=""/>
            </a:pPr>
            <a:r>
              <a:rPr lang="en-US" altLang="zh-CN" sz="2600" smtClean="0"/>
              <a:t>{</a:t>
            </a:r>
          </a:p>
          <a:p>
            <a:pPr marL="374650" indent="-374650" algn="just" eaLnBrk="1" hangingPunct="1">
              <a:lnSpc>
                <a:spcPct val="90000"/>
              </a:lnSpc>
              <a:buFont typeface="Wingdings" pitchFamily="2" charset="2"/>
              <a:buChar char=""/>
            </a:pPr>
            <a:r>
              <a:rPr lang="en-US" altLang="zh-CN" sz="2600" smtClean="0"/>
              <a:t>public:</a:t>
            </a:r>
          </a:p>
          <a:p>
            <a:pPr marL="374650" indent="-374650" algn="just" eaLnBrk="1" hangingPunct="1">
              <a:lnSpc>
                <a:spcPct val="90000"/>
              </a:lnSpc>
              <a:buFont typeface="Wingdings" pitchFamily="2" charset="2"/>
              <a:buChar char=""/>
            </a:pPr>
            <a:r>
              <a:rPr lang="en-US" altLang="zh-CN" sz="2600" smtClean="0"/>
              <a:t>	A() { };			// </a:t>
            </a:r>
            <a:r>
              <a:rPr lang="zh-CN" altLang="en-US" sz="2600" smtClean="0"/>
              <a:t>构造函数不能是虚函数</a:t>
            </a:r>
          </a:p>
          <a:p>
            <a:pPr marL="374650" indent="-374650" algn="just" eaLnBrk="1" hangingPunct="1">
              <a:lnSpc>
                <a:spcPct val="90000"/>
              </a:lnSpc>
              <a:buFont typeface="Wingdings" pitchFamily="2" charset="2"/>
              <a:buChar char=""/>
            </a:pPr>
            <a:r>
              <a:rPr lang="zh-CN" altLang="en-US" sz="2600" smtClean="0"/>
              <a:t>	</a:t>
            </a:r>
            <a:r>
              <a:rPr lang="en-US" altLang="zh-CN" sz="2600" smtClean="0">
                <a:solidFill>
                  <a:schemeClr val="folHlink"/>
                </a:solidFill>
              </a:rPr>
              <a:t>virtual  ~A()</a:t>
            </a:r>
            <a:r>
              <a:rPr lang="en-US" altLang="zh-CN" sz="2600" smtClean="0"/>
              <a:t> { cout&lt;&lt;"A::destructor\n"; }; </a:t>
            </a:r>
          </a:p>
          <a:p>
            <a:pPr marL="374650" indent="-374650" algn="just" eaLnBrk="1" hangingPunct="1">
              <a:lnSpc>
                <a:spcPct val="90000"/>
              </a:lnSpc>
              <a:buFont typeface="Wingdings" pitchFamily="2" charset="2"/>
              <a:buChar char=""/>
            </a:pPr>
            <a:r>
              <a:rPr lang="en-US" altLang="zh-CN" sz="2600" smtClean="0"/>
              <a:t>					// </a:t>
            </a:r>
            <a:r>
              <a:rPr lang="zh-CN" altLang="en-US" sz="2600" smtClean="0"/>
              <a:t>析构函数是虚函数</a:t>
            </a:r>
          </a:p>
          <a:p>
            <a:pPr marL="374650" indent="-374650" algn="just" eaLnBrk="1" hangingPunct="1">
              <a:lnSpc>
                <a:spcPct val="90000"/>
              </a:lnSpc>
              <a:buFont typeface="Wingdings" pitchFamily="2" charset="2"/>
              <a:buChar char=""/>
            </a:pPr>
            <a:r>
              <a:rPr lang="zh-CN" altLang="en-US" sz="2600" smtClean="0"/>
              <a:t>};</a:t>
            </a:r>
          </a:p>
          <a:p>
            <a:pPr marL="374650" indent="-374650" algn="just" eaLnBrk="1" hangingPunct="1">
              <a:lnSpc>
                <a:spcPct val="90000"/>
              </a:lnSpc>
              <a:buFont typeface="Wingdings" pitchFamily="2" charset="2"/>
              <a:buChar char=""/>
            </a:pPr>
            <a:r>
              <a:rPr lang="en-US" altLang="zh-CN" sz="2600" smtClean="0">
                <a:solidFill>
                  <a:schemeClr val="folHlink"/>
                </a:solidFill>
              </a:rPr>
              <a:t>class  B : public A</a:t>
            </a:r>
          </a:p>
          <a:p>
            <a:pPr marL="374650" indent="-374650" algn="just" eaLnBrk="1" hangingPunct="1">
              <a:lnSpc>
                <a:spcPct val="90000"/>
              </a:lnSpc>
              <a:buFont typeface="Wingdings" pitchFamily="2" charset="2"/>
              <a:buChar char=""/>
            </a:pPr>
            <a:r>
              <a:rPr lang="en-US" altLang="zh-CN" sz="2600" smtClean="0"/>
              <a:t>{</a:t>
            </a:r>
          </a:p>
          <a:p>
            <a:pPr marL="374650" indent="-374650" algn="just" eaLnBrk="1" hangingPunct="1">
              <a:lnSpc>
                <a:spcPct val="90000"/>
              </a:lnSpc>
              <a:buFont typeface="Wingdings" pitchFamily="2" charset="2"/>
              <a:buChar char=""/>
            </a:pPr>
            <a:r>
              <a:rPr lang="en-US" altLang="zh-CN" sz="2600" smtClean="0"/>
              <a:t>public:</a:t>
            </a:r>
          </a:p>
          <a:p>
            <a:pPr marL="374650" indent="-374650" algn="just" eaLnBrk="1" hangingPunct="1">
              <a:lnSpc>
                <a:spcPct val="90000"/>
              </a:lnSpc>
              <a:buFont typeface="Wingdings" pitchFamily="2" charset="2"/>
              <a:buChar char=""/>
            </a:pPr>
            <a:r>
              <a:rPr lang="en-US" altLang="zh-CN" sz="2600" smtClean="0"/>
              <a:t>	B() { };</a:t>
            </a:r>
          </a:p>
          <a:p>
            <a:pPr marL="374650" indent="-374650" algn="just" eaLnBrk="1" hangingPunct="1">
              <a:lnSpc>
                <a:spcPct val="90000"/>
              </a:lnSpc>
              <a:buFont typeface="Wingdings" pitchFamily="2" charset="2"/>
              <a:buChar char=""/>
            </a:pPr>
            <a:r>
              <a:rPr lang="en-US" altLang="zh-CN" sz="2600" smtClean="0"/>
              <a:t>	</a:t>
            </a:r>
            <a:r>
              <a:rPr lang="en-US" altLang="zh-CN" sz="2600" smtClean="0">
                <a:solidFill>
                  <a:schemeClr val="folHlink"/>
                </a:solidFill>
              </a:rPr>
              <a:t>~B()</a:t>
            </a:r>
            <a:r>
              <a:rPr lang="en-US" altLang="zh-CN" sz="2600" smtClean="0"/>
              <a:t> { cout&lt;&lt;"B::destructor\n"; };	 // </a:t>
            </a:r>
            <a:r>
              <a:rPr lang="zh-CN" altLang="en-US" sz="2600" smtClean="0"/>
              <a:t>虚析构函数</a:t>
            </a:r>
            <a:endParaRPr lang="en-US" altLang="zh-CN" sz="2600" smtClean="0"/>
          </a:p>
          <a:p>
            <a:pPr marL="374650" indent="-374650" algn="just" eaLnBrk="1" hangingPunct="1">
              <a:lnSpc>
                <a:spcPct val="90000"/>
              </a:lnSpc>
              <a:buFont typeface="Wingdings" pitchFamily="2" charset="2"/>
              <a:buChar char=""/>
            </a:pPr>
            <a:r>
              <a:rPr lang="en-US" altLang="zh-CN" sz="2600" smtClean="0"/>
              <a:t>};</a:t>
            </a:r>
            <a:endParaRPr lang="zh-CN" altLang="en-US" sz="2600" smtClean="0"/>
          </a:p>
        </p:txBody>
      </p:sp>
      <p:sp>
        <p:nvSpPr>
          <p:cNvPr id="756741" name="AutoShape 5"/>
          <p:cNvSpPr>
            <a:spLocks noChangeArrowheads="1"/>
          </p:cNvSpPr>
          <p:nvPr/>
        </p:nvSpPr>
        <p:spPr bwMode="auto">
          <a:xfrm>
            <a:off x="7543800" y="6248400"/>
            <a:ext cx="9144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5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9" grpId="0" autoUpdateAnimBg="0"/>
      <p:bldP spid="7567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47FCD9-21B5-45D5-A928-F09ED3DB8F8D}" type="datetime1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757763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457200"/>
            <a:ext cx="8458200" cy="3048000"/>
          </a:xfrm>
        </p:spPr>
        <p:txBody>
          <a:bodyPr lIns="0" rIns="0"/>
          <a:lstStyle/>
          <a:p>
            <a:pPr marL="374650" indent="-374650" algn="just" eaLnBrk="1" hangingPunct="1">
              <a:buFont typeface="Wingdings" pitchFamily="2" charset="2"/>
              <a:buChar char=""/>
            </a:pPr>
            <a:r>
              <a:rPr lang="en-US" altLang="zh-CN" sz="2400" smtClean="0"/>
              <a:t>void  main()</a:t>
            </a:r>
          </a:p>
          <a:p>
            <a:pPr marL="374650" indent="-374650" algn="just" eaLnBrk="1" hangingPunct="1">
              <a:buFont typeface="Wingdings" pitchFamily="2" charset="2"/>
              <a:buChar char=""/>
            </a:pPr>
            <a:r>
              <a:rPr lang="en-US" altLang="zh-CN" sz="2400" smtClean="0"/>
              <a:t>{</a:t>
            </a:r>
          </a:p>
          <a:p>
            <a:pPr marL="374650" indent="-374650" algn="just" eaLnBrk="1" hangingPunct="1">
              <a:buFont typeface="Wingdings" pitchFamily="2" charset="2"/>
              <a:buChar char=""/>
            </a:pPr>
            <a:r>
              <a:rPr lang="en-US" altLang="zh-CN" sz="2400" smtClean="0"/>
              <a:t>	A  *pA=new  B;</a:t>
            </a:r>
          </a:p>
          <a:p>
            <a:pPr marL="374650" indent="-374650" algn="just" eaLnBrk="1" hangingPunct="1">
              <a:buFont typeface="Wingdings" pitchFamily="2" charset="2"/>
              <a:buChar char=""/>
            </a:pPr>
            <a:r>
              <a:rPr lang="en-US" altLang="zh-CN" sz="2400" smtClean="0"/>
              <a:t>	// .  .  .  .  .  . </a:t>
            </a:r>
          </a:p>
          <a:p>
            <a:pPr marL="374650" indent="-374650" algn="just" eaLnBrk="1" hangingPunct="1">
              <a:buFont typeface="Wingdings" pitchFamily="2" charset="2"/>
              <a:buChar char=""/>
            </a:pPr>
            <a:r>
              <a:rPr lang="en-US" altLang="zh-CN" sz="2400" smtClean="0"/>
              <a:t>	</a:t>
            </a:r>
            <a:r>
              <a:rPr lang="en-US" altLang="zh-CN" sz="2400" smtClean="0">
                <a:solidFill>
                  <a:schemeClr val="folHlink"/>
                </a:solidFill>
              </a:rPr>
              <a:t>delete   pA</a:t>
            </a:r>
            <a:r>
              <a:rPr lang="en-US" altLang="zh-CN" sz="2400" smtClean="0"/>
              <a:t>;		</a:t>
            </a:r>
          </a:p>
          <a:p>
            <a:pPr marL="374650" indent="-374650" algn="just" eaLnBrk="1" hangingPunct="1">
              <a:buFont typeface="Wingdings" pitchFamily="2" charset="2"/>
              <a:buChar char=""/>
            </a:pPr>
            <a:r>
              <a:rPr lang="en-US" altLang="zh-CN" sz="2400" smtClean="0"/>
              <a:t>		// </a:t>
            </a:r>
            <a:r>
              <a:rPr lang="zh-CN" altLang="en-US" sz="2400" smtClean="0"/>
              <a:t>先调用派生类</a:t>
            </a:r>
            <a:r>
              <a:rPr lang="en-US" altLang="zh-CN" sz="2400" smtClean="0"/>
              <a:t>B</a:t>
            </a:r>
            <a:r>
              <a:rPr lang="zh-CN" altLang="en-US" sz="2400" smtClean="0"/>
              <a:t>的构造函数，再调用基类</a:t>
            </a:r>
            <a:r>
              <a:rPr lang="en-US" altLang="zh-CN" sz="2400" smtClean="0"/>
              <a:t>A</a:t>
            </a:r>
            <a:r>
              <a:rPr lang="zh-CN" altLang="en-US" sz="2400" smtClean="0"/>
              <a:t>的构造函数</a:t>
            </a:r>
          </a:p>
          <a:p>
            <a:pPr marL="374650" indent="-374650" algn="just" eaLnBrk="1" hangingPunct="1">
              <a:buFont typeface="Wingdings" pitchFamily="2" charset="2"/>
              <a:buChar char=""/>
            </a:pPr>
            <a:r>
              <a:rPr lang="zh-CN" altLang="en-US" sz="2400" smtClean="0"/>
              <a:t>}</a:t>
            </a:r>
          </a:p>
        </p:txBody>
      </p:sp>
      <p:sp>
        <p:nvSpPr>
          <p:cNvPr id="757766" name="Rectangle 1030"/>
          <p:cNvSpPr>
            <a:spLocks noChangeArrowheads="1"/>
          </p:cNvSpPr>
          <p:nvPr/>
        </p:nvSpPr>
        <p:spPr bwMode="auto">
          <a:xfrm>
            <a:off x="533400" y="3810000"/>
            <a:ext cx="3733800" cy="1676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46038" rIns="108000" bIns="46038"/>
          <a:lstStyle>
            <a:lvl1pPr marL="374650" indent="-3746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just"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</a:rPr>
              <a:t> 程序运行结果：</a:t>
            </a:r>
          </a:p>
          <a:p>
            <a:pPr algn="just"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>
                <a:solidFill>
                  <a:schemeClr val="bg2"/>
                </a:solidFill>
                <a:latin typeface="Times New Roman" pitchFamily="18" charset="0"/>
              </a:rPr>
              <a:t> B::destructor</a:t>
            </a:r>
          </a:p>
          <a:p>
            <a:pPr algn="just"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>
                <a:solidFill>
                  <a:schemeClr val="bg2"/>
                </a:solidFill>
                <a:latin typeface="Times New Roman" pitchFamily="18" charset="0"/>
              </a:rPr>
              <a:t> A::destructor </a:t>
            </a:r>
            <a:endParaRPr kumimoji="1" lang="zh-CN" altLang="en-US" sz="28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57767" name="AutoShape 1031"/>
          <p:cNvSpPr>
            <a:spLocks/>
          </p:cNvSpPr>
          <p:nvPr/>
        </p:nvSpPr>
        <p:spPr bwMode="auto">
          <a:xfrm>
            <a:off x="4876800" y="4114800"/>
            <a:ext cx="3886200" cy="1981200"/>
          </a:xfrm>
          <a:prstGeom prst="accentCallout1">
            <a:avLst>
              <a:gd name="adj1" fmla="val 5769"/>
              <a:gd name="adj2" fmla="val -1963"/>
              <a:gd name="adj3" fmla="val -44870"/>
              <a:gd name="adj4" fmla="val -8495"/>
            </a:avLst>
          </a:prstGeom>
          <a:solidFill>
            <a:schemeClr val="tx1"/>
          </a:solidFill>
          <a:ln w="5715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   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总结</a:t>
            </a: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：由于使用了虚析构函数，当撤消</a:t>
            </a:r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pA</a:t>
            </a: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所指派生类</a:t>
            </a:r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的对象时，首先调用派生类</a:t>
            </a:r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B</a:t>
            </a: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的析构函数，然后再调用基类</a:t>
            </a:r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的析构函数。</a:t>
            </a:r>
          </a:p>
        </p:txBody>
      </p:sp>
      <p:sp>
        <p:nvSpPr>
          <p:cNvPr id="757768" name="AutoShape 1032"/>
          <p:cNvSpPr>
            <a:spLocks/>
          </p:cNvSpPr>
          <p:nvPr/>
        </p:nvSpPr>
        <p:spPr bwMode="auto">
          <a:xfrm>
            <a:off x="4191000" y="1143000"/>
            <a:ext cx="3886200" cy="1219200"/>
          </a:xfrm>
          <a:prstGeom prst="accentCallout1">
            <a:avLst>
              <a:gd name="adj1" fmla="val 9375"/>
              <a:gd name="adj2" fmla="val -1963"/>
              <a:gd name="adj3" fmla="val 104949"/>
              <a:gd name="adj4" fmla="val -45505"/>
            </a:avLst>
          </a:prstGeom>
          <a:solidFill>
            <a:schemeClr val="tx1"/>
          </a:solidFill>
          <a:ln w="5715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如果析构函数不是虚函数，则得不到下面的运行结果。请读者思考会是什么结果 </a:t>
            </a:r>
          </a:p>
        </p:txBody>
      </p:sp>
      <p:sp>
        <p:nvSpPr>
          <p:cNvPr id="757769" name="WordArt 1033"/>
          <p:cNvSpPr>
            <a:spLocks noChangeArrowheads="1" noChangeShapeType="1"/>
          </p:cNvSpPr>
          <p:nvPr/>
        </p:nvSpPr>
        <p:spPr bwMode="auto">
          <a:xfrm>
            <a:off x="7696200" y="1676400"/>
            <a:ext cx="5334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069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chemeClr val="hlink"/>
                  </a:solidFill>
                  <a:round/>
                  <a:headEnd/>
                  <a:tailEnd/>
                </a:ln>
                <a:solidFill>
                  <a:schemeClr val="hlink">
                    <a:alpha val="50195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/>
                <a:ea typeface="宋体"/>
              </a:rPr>
              <a:t>？</a:t>
            </a:r>
          </a:p>
        </p:txBody>
      </p:sp>
    </p:spTree>
  </p:cSld>
  <p:clrMapOvr>
    <a:masterClrMapping/>
  </p:clrMapOvr>
  <p:transition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5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2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3" grpId="0" autoUpdateAnimBg="0"/>
      <p:bldP spid="757766" grpId="0" animBg="1" autoUpdateAnimBg="0"/>
      <p:bldP spid="757767" grpId="0" animBg="1" autoUpdateAnimBg="0"/>
      <p:bldP spid="757768" grpId="0" animBg="1" autoUpdateAnimBg="0"/>
      <p:bldP spid="7577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57765C-97F7-49E3-9BAA-1E1F6CF73D80}" type="datetime1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758786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14975" y="140478"/>
            <a:ext cx="7772400" cy="1078722"/>
          </a:xfrm>
          <a:extLst/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zh-CN" altLang="en-US" sz="3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3.4.3  </a:t>
            </a:r>
            <a:r>
              <a:rPr lang="zh-CN" altLang="en-US" sz="3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宋体" charset="-122"/>
              </a:rPr>
              <a:t>抽象类和纯虚函数</a:t>
            </a:r>
            <a:r>
              <a:rPr lang="zh-CN" altLang="en-US" sz="3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</p:txBody>
      </p:sp>
      <p:sp>
        <p:nvSpPr>
          <p:cNvPr id="758787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4213" y="1557338"/>
            <a:ext cx="8001000" cy="4932002"/>
          </a:xfrm>
        </p:spPr>
        <p:txBody>
          <a:bodyPr/>
          <a:lstStyle/>
          <a:p>
            <a:pPr marL="287338" indent="-287338" eaLnBrk="1" hangingPunct="1"/>
            <a:r>
              <a:rPr lang="zh-CN" altLang="en-US" b="1" u="sng" dirty="0" smtClean="0">
                <a:solidFill>
                  <a:schemeClr val="folHlink"/>
                </a:solidFill>
                <a:latin typeface="宋体" pitchFamily="2" charset="-122"/>
              </a:rPr>
              <a:t>抽象类</a:t>
            </a:r>
            <a:r>
              <a:rPr lang="zh-CN" altLang="en-US" b="1" dirty="0" smtClean="0">
                <a:solidFill>
                  <a:schemeClr val="folHlink"/>
                </a:solidFill>
                <a:latin typeface="宋体" pitchFamily="2" charset="-122"/>
              </a:rPr>
              <a:t>是</a:t>
            </a:r>
            <a:r>
              <a:rPr lang="zh-CN" altLang="en-US" dirty="0" smtClean="0">
                <a:latin typeface="宋体" pitchFamily="2" charset="-122"/>
              </a:rPr>
              <a:t>类的一些行为（成员函数）没有给出具体定义的类，即纯粹的一种抽象。</a:t>
            </a:r>
          </a:p>
          <a:p>
            <a:pPr marL="287338" indent="-287338" eaLnBrk="1" hangingPunct="1"/>
            <a:r>
              <a:rPr lang="zh-CN" altLang="en-US" b="1" u="sng" dirty="0" smtClean="0">
                <a:solidFill>
                  <a:schemeClr val="folHlink"/>
                </a:solidFill>
                <a:latin typeface="宋体" pitchFamily="2" charset="-122"/>
              </a:rPr>
              <a:t>抽象类</a:t>
            </a:r>
            <a:r>
              <a:rPr lang="zh-CN" altLang="en-US" dirty="0" smtClean="0">
                <a:latin typeface="宋体" pitchFamily="2" charset="-122"/>
              </a:rPr>
              <a:t>只能用于类的继承，其本身不能用来创建对象，抽象类又称为</a:t>
            </a:r>
            <a:r>
              <a:rPr lang="zh-CN" altLang="en-US" b="1" u="sng" dirty="0" smtClean="0">
                <a:solidFill>
                  <a:schemeClr val="folHlink"/>
                </a:solidFill>
                <a:latin typeface="宋体" pitchFamily="2" charset="-122"/>
              </a:rPr>
              <a:t>抽象基类</a:t>
            </a:r>
            <a:r>
              <a:rPr lang="en-US" altLang="zh-CN" dirty="0" smtClean="0">
                <a:latin typeface="宋体" pitchFamily="2" charset="-122"/>
              </a:rPr>
              <a:t>。</a:t>
            </a:r>
          </a:p>
          <a:p>
            <a:pPr marL="287338" indent="-287338" eaLnBrk="1" hangingPunct="1"/>
            <a:r>
              <a:rPr lang="zh-CN" altLang="en-US" dirty="0" smtClean="0">
                <a:latin typeface="宋体" pitchFamily="2" charset="-122"/>
              </a:rPr>
              <a:t>抽象基类只提供了一个框架，仅仅起着一个统一接口的作用，而很多具体的功能由派生出来的类去实现。</a:t>
            </a:r>
          </a:p>
          <a:p>
            <a:pPr marL="287338" indent="-287338" eaLnBrk="1" hangingPunct="1"/>
            <a:r>
              <a:rPr lang="zh-CN" altLang="en-US" dirty="0" smtClean="0">
                <a:latin typeface="宋体" pitchFamily="2" charset="-122"/>
              </a:rPr>
              <a:t>虽然不能声明抽象类的对象，但可以声明指向抽象类的指针。  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758788" name="Rectangle 1028"/>
          <p:cNvSpPr>
            <a:spLocks noChangeArrowheads="1"/>
          </p:cNvSpPr>
          <p:nvPr/>
        </p:nvSpPr>
        <p:spPr bwMode="auto">
          <a:xfrm>
            <a:off x="609600" y="914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-122"/>
              </a:rPr>
              <a:t>1.  何谓</a:t>
            </a:r>
            <a:r>
              <a:rPr kumimoji="1"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  <a:ea typeface="宋体" charset="-122"/>
              </a:rPr>
              <a:t>抽象类</a:t>
            </a:r>
            <a:r>
              <a:rPr kumimoji="1"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-122"/>
              </a:rPr>
              <a:t> </a:t>
            </a:r>
          </a:p>
        </p:txBody>
      </p:sp>
    </p:spTree>
  </p:cSld>
  <p:clrMapOvr>
    <a:masterClrMapping/>
  </p:clrMapOvr>
  <p:transition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5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6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7" grpId="0" build="p" autoUpdateAnimBg="0" advAuto="10000"/>
      <p:bldP spid="75878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>
                <a:latin typeface="方正粗倩简体" pitchFamily="1" charset="-122"/>
                <a:ea typeface="方正粗倩简体" pitchFamily="1" charset="-122"/>
                <a:sym typeface="方正粗倩简体" pitchFamily="1" charset="-122"/>
              </a:rPr>
              <a:t> </a:t>
            </a:r>
            <a:r>
              <a:rPr lang="en-US" altLang="en-US" dirty="0" err="1" smtClean="0">
                <a:latin typeface="方正粗倩简体" pitchFamily="1" charset="-122"/>
                <a:ea typeface="方正粗倩简体" pitchFamily="1" charset="-122"/>
                <a:sym typeface="方正粗倩简体" pitchFamily="1" charset="-122"/>
              </a:rPr>
              <a:t>this指针</a:t>
            </a:r>
            <a:endParaRPr lang="en-US" altLang="en-US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68313" y="1484313"/>
            <a:ext cx="8207375" cy="5010602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en-US" b="1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this指针是一个特殊的隐藏在对象中的指针，每一个处于生存期的对象都有一个唯一的this指针，指向其本身</a:t>
            </a:r>
            <a:r>
              <a:rPr lang="en-US" altLang="en-US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this指针用于在成员函数中寻址整个对象</a:t>
            </a:r>
            <a:endParaRPr lang="en-US" altLang="en-US" b="1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18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Matrix&amp; Matrix::Copy(</a:t>
            </a:r>
            <a:r>
              <a:rPr lang="en-US" altLang="en-US" sz="1800" b="1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const</a:t>
            </a:r>
            <a:r>
              <a:rPr lang="en-US" altLang="en-US" sz="18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Matrix&amp; matrix) </a:t>
            </a:r>
            <a:r>
              <a:rPr lang="en-US" altLang="en-US" sz="18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{</a:t>
            </a:r>
            <a:endParaRPr lang="en-US" altLang="en-US" b="1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18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en-US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if (this != &amp;matrix){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18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</a:t>
            </a:r>
            <a:r>
              <a:rPr lang="en-US" altLang="en-US" sz="1800" b="1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m_row</a:t>
            </a:r>
            <a:r>
              <a:rPr lang="en-US" altLang="en-US" sz="18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= </a:t>
            </a:r>
            <a:r>
              <a:rPr lang="en-US" altLang="en-US" sz="1800" b="1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matrix.m_row</a:t>
            </a:r>
            <a:r>
              <a:rPr lang="en-US" altLang="en-US" sz="18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18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</a:t>
            </a:r>
            <a:r>
              <a:rPr lang="en-US" altLang="en-US" sz="1800" b="1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m_col</a:t>
            </a:r>
            <a:r>
              <a:rPr lang="en-US" altLang="en-US" sz="18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= </a:t>
            </a:r>
            <a:r>
              <a:rPr lang="en-US" altLang="en-US" sz="1800" b="1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matrix.m_col</a:t>
            </a:r>
            <a:r>
              <a:rPr lang="en-US" altLang="en-US" sz="18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18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</a:t>
            </a:r>
            <a:r>
              <a:rPr lang="en-US" altLang="en-US" sz="1800" b="1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int</a:t>
            </a:r>
            <a:r>
              <a:rPr lang="en-US" altLang="en-US" sz="18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n = </a:t>
            </a:r>
            <a:r>
              <a:rPr lang="en-US" altLang="en-US" sz="1800" b="1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m_row</a:t>
            </a:r>
            <a:r>
              <a:rPr lang="en-US" altLang="en-US" sz="18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r>
              <a:rPr lang="en-US" altLang="en-US" sz="1800" b="1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m_col</a:t>
            </a:r>
            <a:r>
              <a:rPr lang="en-US" altLang="en-US" sz="18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18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</a:t>
            </a:r>
            <a:r>
              <a:rPr lang="en-US" altLang="en-US" sz="1800" b="1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m_pData</a:t>
            </a:r>
            <a:r>
              <a:rPr lang="en-US" altLang="en-US" sz="18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= new double[n];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18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      </a:t>
            </a:r>
            <a:r>
              <a:rPr lang="en-US" altLang="en-US" sz="1800" b="1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memcpy</a:t>
            </a:r>
            <a:r>
              <a:rPr lang="en-US" altLang="en-US" sz="18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</a:t>
            </a:r>
            <a:r>
              <a:rPr lang="en-US" altLang="en-US" sz="1800" b="1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m_pData</a:t>
            </a:r>
            <a:r>
              <a:rPr lang="en-US" altLang="en-US" sz="18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</a:t>
            </a:r>
            <a:r>
              <a:rPr lang="en-US" altLang="en-US" sz="1800" b="1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matrix.m_pData</a:t>
            </a:r>
            <a:r>
              <a:rPr lang="en-US" altLang="en-US" sz="18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n*</a:t>
            </a:r>
            <a:r>
              <a:rPr lang="en-US" altLang="en-US" sz="1800" b="1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sizeof</a:t>
            </a:r>
            <a:r>
              <a:rPr lang="en-US" altLang="en-US" sz="18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(double));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18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</a:t>
            </a:r>
            <a:r>
              <a:rPr lang="en-US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18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return </a:t>
            </a:r>
            <a:r>
              <a:rPr lang="en-US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*this </a:t>
            </a:r>
            <a:r>
              <a:rPr lang="en-US" altLang="en-US" sz="18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18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};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6440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0CEEDB-4C9A-41AB-AD13-90182ACEA230}" type="datetime1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759812" name="Rectangle 2052"/>
          <p:cNvSpPr>
            <a:spLocks noChangeArrowheads="1"/>
          </p:cNvSpPr>
          <p:nvPr/>
        </p:nvSpPr>
        <p:spPr bwMode="auto">
          <a:xfrm>
            <a:off x="457200" y="3048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itchFamily="18" charset="0"/>
              </a:rPr>
              <a:t>2.  抽象类的定义</a:t>
            </a:r>
          </a:p>
        </p:txBody>
      </p:sp>
      <p:sp>
        <p:nvSpPr>
          <p:cNvPr id="759816" name="Rectangle 2056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3101975"/>
            <a:ext cx="8458200" cy="3124200"/>
          </a:xfrm>
        </p:spPr>
        <p:txBody>
          <a:bodyPr/>
          <a:lstStyle/>
          <a:p>
            <a:pPr marL="287338" indent="-287338" eaLnBrk="1" hangingPunct="1"/>
            <a:r>
              <a:rPr lang="zh-CN" altLang="en-US" sz="2800" dirty="0" smtClean="0"/>
              <a:t>不定义具体实现的成员函数称为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纯虚函数</a:t>
            </a:r>
            <a:r>
              <a:rPr lang="en-US" altLang="zh-CN" sz="2800" dirty="0" smtClean="0"/>
              <a:t>。</a:t>
            </a:r>
            <a:r>
              <a:rPr lang="zh-CN" altLang="en-US" sz="2800" dirty="0" smtClean="0"/>
              <a:t>纯虚函数不能被调用，仅起提供一个统一接口的作用。</a:t>
            </a:r>
          </a:p>
          <a:p>
            <a:pPr marL="287338" indent="-287338" eaLnBrk="1" hangingPunct="1"/>
            <a:r>
              <a:rPr lang="zh-CN" altLang="en-US" sz="2800" dirty="0" smtClean="0"/>
              <a:t>纯虚函数的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声明</a:t>
            </a:r>
            <a:r>
              <a:rPr lang="zh-CN" altLang="en-US" sz="2800" dirty="0" smtClean="0"/>
              <a:t>：</a:t>
            </a:r>
          </a:p>
          <a:p>
            <a:pPr marL="287338" indent="-287338" eaLnBrk="1" hangingPunct="1">
              <a:buFont typeface="Wingdings" pitchFamily="2" charset="2"/>
              <a:buChar char=""/>
            </a:pPr>
            <a:r>
              <a:rPr lang="en-US" altLang="zh-CN" sz="2000" dirty="0" smtClean="0">
                <a:solidFill>
                  <a:schemeClr val="folHlink"/>
                </a:solidFill>
              </a:rPr>
              <a:t>	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virtual  &lt;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数据类型&gt;  &lt;成员函数名&gt;(&lt;形参表&gt;)= 0 ;</a:t>
            </a:r>
          </a:p>
          <a:p>
            <a:pPr marL="287338" indent="-287338" eaLnBrk="1" hangingPunct="1"/>
            <a:r>
              <a:rPr lang="zh-CN" altLang="en-US" sz="2800" dirty="0" smtClean="0"/>
              <a:t>当基类是</a:t>
            </a:r>
            <a:r>
              <a:rPr lang="zh-CN" altLang="en-US" sz="2800" u="sng" dirty="0" smtClean="0">
                <a:solidFill>
                  <a:schemeClr val="folHlink"/>
                </a:solidFill>
              </a:rPr>
              <a:t>抽象类</a:t>
            </a:r>
            <a:r>
              <a:rPr lang="zh-CN" altLang="en-US" sz="2800" dirty="0" smtClean="0"/>
              <a:t>时，只有在派生类中重新定义基类中的所有</a:t>
            </a:r>
            <a:r>
              <a:rPr lang="zh-CN" altLang="en-US" sz="2800" u="sng" dirty="0" smtClean="0">
                <a:solidFill>
                  <a:schemeClr val="folHlink"/>
                </a:solidFill>
              </a:rPr>
              <a:t>纯虚函数</a:t>
            </a:r>
            <a:r>
              <a:rPr lang="zh-CN" altLang="en-US" sz="2800" dirty="0" smtClean="0"/>
              <a:t>，该派生类才不会再成为抽象类。 </a:t>
            </a:r>
          </a:p>
        </p:txBody>
      </p:sp>
      <p:sp>
        <p:nvSpPr>
          <p:cNvPr id="759817" name="Rectangle 2057"/>
          <p:cNvSpPr>
            <a:spLocks noChangeArrowheads="1"/>
          </p:cNvSpPr>
          <p:nvPr/>
        </p:nvSpPr>
        <p:spPr bwMode="auto">
          <a:xfrm>
            <a:off x="457200" y="762000"/>
            <a:ext cx="822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287338" indent="-287338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</a:rPr>
              <a:t>一个类如果满足以下两个条件之一就是</a:t>
            </a:r>
            <a:r>
              <a:rPr kumimoji="1" lang="zh-CN" altLang="en-US" sz="2800" dirty="0">
                <a:solidFill>
                  <a:schemeClr val="folHlink"/>
                </a:solidFill>
                <a:latin typeface="Times New Roman" pitchFamily="18" charset="0"/>
              </a:rPr>
              <a:t>抽象类</a:t>
            </a:r>
            <a:r>
              <a:rPr kumimoji="1" lang="zh-CN" altLang="en-US" sz="2800" dirty="0">
                <a:latin typeface="Times New Roman" pitchFamily="18" charset="0"/>
              </a:rPr>
              <a:t>：</a:t>
            </a:r>
          </a:p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2800" dirty="0">
                <a:latin typeface="Times New Roman" pitchFamily="18" charset="0"/>
              </a:rPr>
              <a:t>至少有一个成员函数不定义具体的实现；</a:t>
            </a:r>
          </a:p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2800" dirty="0">
                <a:latin typeface="Times New Roman" pitchFamily="18" charset="0"/>
              </a:rPr>
              <a:t>定义了一个</a:t>
            </a:r>
            <a:r>
              <a:rPr kumimoji="1" lang="en-US" altLang="zh-CN" sz="2800" dirty="0">
                <a:solidFill>
                  <a:srgbClr val="C00000"/>
                </a:solidFill>
                <a:latin typeface="Times New Roman" pitchFamily="18" charset="0"/>
              </a:rPr>
              <a:t>protected</a:t>
            </a:r>
            <a:r>
              <a:rPr kumimoji="1" lang="zh-CN" altLang="en-US" sz="2800" dirty="0">
                <a:latin typeface="Times New Roman" pitchFamily="18" charset="0"/>
              </a:rPr>
              <a:t>属性的构造函数或析构函数。</a:t>
            </a:r>
          </a:p>
        </p:txBody>
      </p:sp>
      <p:sp>
        <p:nvSpPr>
          <p:cNvPr id="759818" name="Rectangle 2058"/>
          <p:cNvSpPr>
            <a:spLocks noChangeArrowheads="1"/>
          </p:cNvSpPr>
          <p:nvPr/>
        </p:nvSpPr>
        <p:spPr bwMode="auto">
          <a:xfrm>
            <a:off x="457200" y="2492375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-122"/>
              </a:rPr>
              <a:t>3.  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charset="0"/>
                <a:ea typeface="宋体" charset="-122"/>
              </a:rPr>
              <a:t>纯虚函数</a:t>
            </a:r>
          </a:p>
        </p:txBody>
      </p:sp>
    </p:spTree>
  </p:cSld>
  <p:clrMapOvr>
    <a:masterClrMapping/>
  </p:clrMapOvr>
  <p:transition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59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9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59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3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5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3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9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4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59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84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59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95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598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2" grpId="0" autoUpdateAnimBg="0"/>
      <p:bldP spid="759816" grpId="0" build="p" autoUpdateAnimBg="0" advAuto="10000"/>
      <p:bldP spid="759817" grpId="0" build="p" autoUpdateAnimBg="0" advAuto="10000"/>
      <p:bldP spid="75981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8D2BAC-0447-441B-8F65-FAA943262427}" type="datetime1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760834" name="Rectangle 2"/>
          <p:cNvSpPr>
            <a:spLocks noChangeArrowheads="1"/>
          </p:cNvSpPr>
          <p:nvPr/>
        </p:nvSpPr>
        <p:spPr bwMode="auto">
          <a:xfrm>
            <a:off x="457200" y="152400"/>
            <a:ext cx="678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kumimoji="1" lang="zh-CN" altLang="en-US" sz="2800">
                <a:latin typeface="宋体" pitchFamily="2" charset="-122"/>
              </a:rPr>
              <a:t>纯虚函数和抽象类的使用。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760836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838200"/>
            <a:ext cx="4191000" cy="5638800"/>
          </a:xfrm>
        </p:spPr>
        <p:txBody>
          <a:bodyPr/>
          <a:lstStyle/>
          <a:p>
            <a:pPr marL="287338" indent="-287338" eaLnBrk="1" hangingPunct="1">
              <a:buFont typeface="Wingdings" pitchFamily="2" charset="2"/>
              <a:buChar char=""/>
            </a:pPr>
            <a:r>
              <a:rPr lang="en-US" altLang="zh-CN" sz="2600" b="1" smtClean="0">
                <a:solidFill>
                  <a:schemeClr val="accent2"/>
                </a:solidFill>
              </a:rPr>
              <a:t>// </a:t>
            </a:r>
            <a:r>
              <a:rPr lang="zh-CN" altLang="en-US" sz="2600" b="1" smtClean="0">
                <a:solidFill>
                  <a:schemeClr val="accent2"/>
                </a:solidFill>
              </a:rPr>
              <a:t>定义抽象基类</a:t>
            </a:r>
          </a:p>
          <a:p>
            <a:pPr marL="287338" indent="-287338" eaLnBrk="1" hangingPunct="1">
              <a:buFont typeface="Wingdings" pitchFamily="2" charset="2"/>
              <a:buChar char=""/>
            </a:pPr>
            <a:r>
              <a:rPr lang="en-US" altLang="zh-CN" sz="2600" smtClean="0"/>
              <a:t>class  CShape	</a:t>
            </a:r>
            <a:endParaRPr lang="zh-CN" altLang="en-US" sz="2600" smtClean="0"/>
          </a:p>
          <a:p>
            <a:pPr marL="287338" indent="-287338" eaLnBrk="1" hangingPunct="1">
              <a:buFont typeface="Wingdings" pitchFamily="2" charset="2"/>
              <a:buChar char=""/>
            </a:pPr>
            <a:r>
              <a:rPr lang="zh-CN" altLang="en-US" sz="2600" smtClean="0"/>
              <a:t>{</a:t>
            </a:r>
          </a:p>
          <a:p>
            <a:pPr marL="287338" indent="-287338" eaLnBrk="1" hangingPunct="1">
              <a:buFont typeface="Wingdings" pitchFamily="2" charset="2"/>
              <a:buChar char=""/>
            </a:pPr>
            <a:r>
              <a:rPr lang="en-US" altLang="zh-CN" sz="2600" smtClean="0"/>
              <a:t>public:</a:t>
            </a:r>
          </a:p>
          <a:p>
            <a:pPr marL="287338" indent="-287338" eaLnBrk="1" hangingPunct="1">
              <a:buFont typeface="Wingdings" pitchFamily="2" charset="2"/>
              <a:buChar char=""/>
            </a:pPr>
            <a:r>
              <a:rPr lang="en-US" altLang="zh-CN" sz="2600" smtClean="0"/>
              <a:t>	double  r ;</a:t>
            </a:r>
          </a:p>
          <a:p>
            <a:pPr marL="287338" indent="-287338" eaLnBrk="1" hangingPunct="1">
              <a:buFont typeface="Wingdings" pitchFamily="2" charset="2"/>
              <a:buChar char=""/>
            </a:pPr>
            <a:r>
              <a:rPr lang="en-US" altLang="zh-CN" sz="2600" smtClean="0"/>
              <a:t>	double  s ;</a:t>
            </a:r>
          </a:p>
          <a:p>
            <a:pPr marL="287338" indent="-287338" eaLnBrk="1" hangingPunct="1">
              <a:buFont typeface="Wingdings" pitchFamily="2" charset="2"/>
              <a:buChar char=""/>
            </a:pPr>
            <a:r>
              <a:rPr lang="en-US" altLang="zh-CN" sz="2600" smtClean="0"/>
              <a:t>public:</a:t>
            </a:r>
          </a:p>
          <a:p>
            <a:pPr marL="287338" indent="-287338" eaLnBrk="1" hangingPunct="1">
              <a:buFont typeface="Wingdings" pitchFamily="2" charset="2"/>
              <a:buChar char=""/>
            </a:pPr>
            <a:r>
              <a:rPr lang="en-US" altLang="zh-CN" sz="2600" smtClean="0"/>
              <a:t>	CShape(double  x) { r=x; }</a:t>
            </a:r>
          </a:p>
          <a:p>
            <a:pPr marL="287338" indent="-287338" eaLnBrk="1" hangingPunct="1">
              <a:buFont typeface="Wingdings" pitchFamily="2" charset="2"/>
              <a:buChar char=""/>
            </a:pPr>
            <a:r>
              <a:rPr lang="en-US" altLang="zh-CN" sz="2600" smtClean="0"/>
              <a:t>	 // </a:t>
            </a:r>
            <a:r>
              <a:rPr lang="zh-CN" altLang="en-US" sz="2600" smtClean="0"/>
              <a:t>声明</a:t>
            </a:r>
            <a:r>
              <a:rPr lang="zh-CN" altLang="en-US" sz="2600" smtClean="0">
                <a:solidFill>
                  <a:schemeClr val="accent2"/>
                </a:solidFill>
              </a:rPr>
              <a:t>纯虚函数</a:t>
            </a:r>
          </a:p>
          <a:p>
            <a:pPr marL="287338" indent="-287338" eaLnBrk="1" hangingPunct="1">
              <a:buFont typeface="Wingdings" pitchFamily="2" charset="2"/>
              <a:buChar char=""/>
            </a:pPr>
            <a:r>
              <a:rPr lang="en-US" altLang="zh-CN" sz="2600" smtClean="0"/>
              <a:t>    </a:t>
            </a:r>
            <a:r>
              <a:rPr lang="en-US" altLang="zh-CN" sz="2600" smtClean="0">
                <a:solidFill>
                  <a:schemeClr val="accent2"/>
                </a:solidFill>
              </a:rPr>
              <a:t>virtual  void  Area()=0;</a:t>
            </a:r>
            <a:r>
              <a:rPr lang="en-US" altLang="zh-CN" sz="2600" smtClean="0"/>
              <a:t>	</a:t>
            </a:r>
            <a:endParaRPr lang="zh-CN" altLang="en-US" sz="2600" smtClean="0"/>
          </a:p>
          <a:p>
            <a:pPr marL="287338" indent="-287338" eaLnBrk="1" hangingPunct="1">
              <a:buFont typeface="Wingdings" pitchFamily="2" charset="2"/>
              <a:buChar char=""/>
            </a:pPr>
            <a:r>
              <a:rPr lang="zh-CN" altLang="en-US" sz="2600" smtClean="0"/>
              <a:t>};</a:t>
            </a:r>
          </a:p>
        </p:txBody>
      </p:sp>
      <p:sp>
        <p:nvSpPr>
          <p:cNvPr id="760837" name="Rectangle 5"/>
          <p:cNvSpPr>
            <a:spLocks noChangeArrowheads="1"/>
          </p:cNvSpPr>
          <p:nvPr/>
        </p:nvSpPr>
        <p:spPr bwMode="auto">
          <a:xfrm>
            <a:off x="4495800" y="685800"/>
            <a:ext cx="441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287338" indent="-287338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 b="1">
                <a:solidFill>
                  <a:schemeClr val="folHlink"/>
                </a:solidFill>
                <a:latin typeface="Times New Roman" pitchFamily="18" charset="0"/>
              </a:rPr>
              <a:t>// </a:t>
            </a:r>
            <a:r>
              <a:rPr kumimoji="1" lang="zh-CN" altLang="en-US" sz="2600" b="1">
                <a:solidFill>
                  <a:schemeClr val="folHlink"/>
                </a:solidFill>
                <a:latin typeface="Times New Roman" pitchFamily="18" charset="0"/>
              </a:rPr>
              <a:t>定义具体的派生类</a:t>
            </a:r>
          </a:p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>
                <a:latin typeface="Times New Roman" pitchFamily="18" charset="0"/>
              </a:rPr>
              <a:t>class  CCircle : </a:t>
            </a:r>
            <a:r>
              <a:rPr kumimoji="1" lang="en-US" altLang="zh-CN" sz="2600">
                <a:solidFill>
                  <a:schemeClr val="folHlink"/>
                </a:solidFill>
                <a:latin typeface="Times New Roman" pitchFamily="18" charset="0"/>
              </a:rPr>
              <a:t>public  CShape</a:t>
            </a:r>
          </a:p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zh-CN" altLang="en-US" sz="2600">
                <a:latin typeface="Times New Roman" pitchFamily="18" charset="0"/>
              </a:rPr>
              <a:t>{</a:t>
            </a:r>
          </a:p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>
                <a:latin typeface="Times New Roman" pitchFamily="18" charset="0"/>
              </a:rPr>
              <a:t>public:</a:t>
            </a:r>
          </a:p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>
                <a:latin typeface="Times New Roman" pitchFamily="18" charset="0"/>
              </a:rPr>
              <a:t>	CCircle(double  x):CShape(x)</a:t>
            </a:r>
          </a:p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>
                <a:latin typeface="Times New Roman" pitchFamily="18" charset="0"/>
              </a:rPr>
              <a:t>	{ };</a:t>
            </a:r>
          </a:p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>
                <a:latin typeface="Times New Roman" pitchFamily="18" charset="0"/>
              </a:rPr>
              <a:t>	 // </a:t>
            </a:r>
            <a:r>
              <a:rPr kumimoji="1" lang="zh-CN" altLang="en-US" sz="2600">
                <a:solidFill>
                  <a:schemeClr val="folHlink"/>
                </a:solidFill>
                <a:latin typeface="Times New Roman" pitchFamily="18" charset="0"/>
              </a:rPr>
              <a:t>重新定义虚函数</a:t>
            </a:r>
          </a:p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>
                <a:latin typeface="Times New Roman" pitchFamily="18" charset="0"/>
              </a:rPr>
              <a:t>	</a:t>
            </a:r>
            <a:r>
              <a:rPr kumimoji="1" lang="en-US" altLang="zh-CN" sz="2600">
                <a:solidFill>
                  <a:schemeClr val="folHlink"/>
                </a:solidFill>
                <a:latin typeface="Times New Roman" pitchFamily="18" charset="0"/>
              </a:rPr>
              <a:t>void  Area()</a:t>
            </a:r>
          </a:p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>
                <a:latin typeface="Times New Roman" pitchFamily="18" charset="0"/>
              </a:rPr>
              <a:t>   { s=3.14159*r*r; };	</a:t>
            </a:r>
            <a:endParaRPr kumimoji="1" lang="zh-CN" altLang="en-US" sz="2600">
              <a:latin typeface="Times New Roman" pitchFamily="18" charset="0"/>
            </a:endParaRPr>
          </a:p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zh-CN" altLang="en-US" sz="2600">
                <a:latin typeface="Times New Roman" pitchFamily="18" charset="0"/>
              </a:rPr>
              <a:t>};</a:t>
            </a:r>
          </a:p>
        </p:txBody>
      </p:sp>
      <p:sp>
        <p:nvSpPr>
          <p:cNvPr id="760839" name="AutoShape 7"/>
          <p:cNvSpPr>
            <a:spLocks noChangeArrowheads="1"/>
          </p:cNvSpPr>
          <p:nvPr/>
        </p:nvSpPr>
        <p:spPr bwMode="auto">
          <a:xfrm>
            <a:off x="7086600" y="5867400"/>
            <a:ext cx="9144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6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7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4" grpId="0" autoUpdateAnimBg="0"/>
      <p:bldP spid="760836" grpId="0" autoUpdateAnimBg="0"/>
      <p:bldP spid="760837" grpId="0" autoUpdateAnimBg="0"/>
      <p:bldP spid="7608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9B8026-CD8C-455A-A8A1-12E567D70CA5}" type="datetime1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761860" name="Rectangle 4"/>
          <p:cNvSpPr>
            <a:spLocks noChangeArrowheads="1"/>
          </p:cNvSpPr>
          <p:nvPr/>
        </p:nvSpPr>
        <p:spPr bwMode="auto">
          <a:xfrm>
            <a:off x="685800" y="457200"/>
            <a:ext cx="5181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287338" indent="-287338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>
                <a:latin typeface="Times New Roman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>
                <a:latin typeface="Times New Roman" pitchFamily="18" charset="0"/>
              </a:rPr>
              <a:t>	  CCircle  circle(48.52);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>
                <a:latin typeface="Times New Roman" pitchFamily="18" charset="0"/>
              </a:rPr>
              <a:t>	  </a:t>
            </a:r>
            <a:r>
              <a:rPr kumimoji="1" lang="en-US" altLang="zh-CN" sz="2600">
                <a:solidFill>
                  <a:schemeClr val="folHlink"/>
                </a:solidFill>
                <a:latin typeface="Times New Roman" pitchFamily="18" charset="0"/>
              </a:rPr>
              <a:t>circle.Area()</a:t>
            </a:r>
            <a:r>
              <a:rPr kumimoji="1" lang="en-US" altLang="zh-CN" sz="260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>
                <a:latin typeface="Times New Roman" pitchFamily="18" charset="0"/>
              </a:rPr>
              <a:t>	  cout&lt;&lt;"Area="&lt;&lt;circle.s&lt;&lt;endl;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5916613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439A55-CB9D-4FD8-A6FC-639AD30869FD}" type="datetime1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70758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295400" y="381000"/>
            <a:ext cx="6324600" cy="685800"/>
          </a:xfrm>
        </p:spPr>
        <p:txBody>
          <a:bodyPr/>
          <a:lstStyle/>
          <a:p>
            <a:pPr algn="ctr"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3600" b="1" smtClean="0">
                <a:solidFill>
                  <a:schemeClr val="folHlink"/>
                </a:solidFill>
              </a:rPr>
              <a:t>3.5  重载</a:t>
            </a:r>
            <a:endParaRPr lang="zh-CN" altLang="en-US" sz="3600" smtClean="0">
              <a:solidFill>
                <a:schemeClr val="folHlink"/>
              </a:solidFill>
            </a:endParaRPr>
          </a:p>
        </p:txBody>
      </p:sp>
      <p:sp>
        <p:nvSpPr>
          <p:cNvPr id="707587" name="Rectangle 3"/>
          <p:cNvSpPr>
            <a:spLocks noChangeArrowheads="1"/>
          </p:cNvSpPr>
          <p:nvPr/>
        </p:nvSpPr>
        <p:spPr bwMode="auto">
          <a:xfrm>
            <a:off x="457200" y="981075"/>
            <a:ext cx="5181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2800" b="1" u="sng" dirty="0">
                <a:solidFill>
                  <a:schemeClr val="folHlink"/>
                </a:solidFill>
                <a:latin typeface="Times New Roman" pitchFamily="18" charset="0"/>
              </a:rPr>
              <a:t>重载</a:t>
            </a:r>
            <a:r>
              <a:rPr kumimoji="1" lang="zh-CN" altLang="en-US" sz="2800" dirty="0">
                <a:latin typeface="Times New Roman" pitchFamily="18" charset="0"/>
              </a:rPr>
              <a:t>是</a:t>
            </a:r>
            <a:r>
              <a:rPr kumimoji="1" lang="en-US" altLang="zh-CN" sz="2800" dirty="0">
                <a:latin typeface="Times New Roman" pitchFamily="18" charset="0"/>
              </a:rPr>
              <a:t>C++</a:t>
            </a:r>
            <a:r>
              <a:rPr kumimoji="1" lang="zh-CN" altLang="en-US" sz="2800" dirty="0">
                <a:latin typeface="Times New Roman" pitchFamily="18" charset="0"/>
              </a:rPr>
              <a:t>提供的一个新特性。</a:t>
            </a:r>
            <a:r>
              <a:rPr kumimoji="1" lang="en-US" altLang="zh-CN" sz="2800" dirty="0">
                <a:latin typeface="Times New Roman" pitchFamily="18" charset="0"/>
              </a:rPr>
              <a:t>C++</a:t>
            </a:r>
            <a:r>
              <a:rPr kumimoji="1" lang="zh-CN" altLang="en-US" sz="2800" dirty="0">
                <a:latin typeface="Times New Roman" pitchFamily="18" charset="0"/>
              </a:rPr>
              <a:t>重载分为</a:t>
            </a:r>
            <a:r>
              <a:rPr kumimoji="1" lang="zh-CN" altLang="en-US" sz="2800" u="sng" dirty="0">
                <a:solidFill>
                  <a:schemeClr val="folHlink"/>
                </a:solidFill>
                <a:latin typeface="Times New Roman" pitchFamily="18" charset="0"/>
              </a:rPr>
              <a:t>函数重载</a:t>
            </a:r>
            <a:r>
              <a:rPr kumimoji="1" lang="zh-CN" altLang="en-US" sz="2800" dirty="0">
                <a:latin typeface="Times New Roman" pitchFamily="18" charset="0"/>
              </a:rPr>
              <a:t>和</a:t>
            </a:r>
            <a:r>
              <a:rPr kumimoji="1" lang="zh-CN" altLang="en-US" sz="2800" u="sng" dirty="0">
                <a:solidFill>
                  <a:schemeClr val="folHlink"/>
                </a:solidFill>
                <a:latin typeface="Times New Roman" pitchFamily="18" charset="0"/>
              </a:rPr>
              <a:t>运算符重载</a:t>
            </a:r>
            <a:r>
              <a:rPr kumimoji="1" lang="zh-CN" altLang="en-US" sz="2800" dirty="0">
                <a:latin typeface="Times New Roman" pitchFamily="18" charset="0"/>
              </a:rPr>
              <a:t>，这两种重载的实质是一样的，因为进行运算可以理解为是调用一个函数。</a:t>
            </a:r>
          </a:p>
        </p:txBody>
      </p:sp>
      <p:sp>
        <p:nvSpPr>
          <p:cNvPr id="707588" name="Rectangle 4"/>
          <p:cNvSpPr>
            <a:spLocks noChangeArrowheads="1"/>
          </p:cNvSpPr>
          <p:nvPr/>
        </p:nvSpPr>
        <p:spPr bwMode="auto">
          <a:xfrm>
            <a:off x="457200" y="3370263"/>
            <a:ext cx="7772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2800" dirty="0">
                <a:latin typeface="Times New Roman" pitchFamily="18" charset="0"/>
              </a:rPr>
              <a:t>通过使用重载机制，可以对一个函数名（或运算符）定义多个函数（或运算功能），只不过要求这些函数的参数（或参加运算的操作数）的类型有所不同。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2800" dirty="0">
                <a:latin typeface="Times New Roman" pitchFamily="18" charset="0"/>
              </a:rPr>
              <a:t>重载使</a:t>
            </a:r>
            <a:r>
              <a:rPr kumimoji="1" lang="en-US" altLang="zh-CN" sz="2800" dirty="0">
                <a:latin typeface="Times New Roman" pitchFamily="18" charset="0"/>
              </a:rPr>
              <a:t>C++</a:t>
            </a:r>
            <a:r>
              <a:rPr kumimoji="1" lang="zh-CN" altLang="en-US" sz="2800" dirty="0">
                <a:latin typeface="Times New Roman" pitchFamily="18" charset="0"/>
              </a:rPr>
              <a:t>程序具有更好的可扩充性。</a:t>
            </a:r>
          </a:p>
        </p:txBody>
      </p:sp>
      <p:sp>
        <p:nvSpPr>
          <p:cNvPr id="707589" name="AutoShape 5"/>
          <p:cNvSpPr>
            <a:spLocks/>
          </p:cNvSpPr>
          <p:nvPr/>
        </p:nvSpPr>
        <p:spPr bwMode="auto">
          <a:xfrm>
            <a:off x="6705600" y="2505075"/>
            <a:ext cx="1066800" cy="838200"/>
          </a:xfrm>
          <a:prstGeom prst="accentCallout1">
            <a:avLst>
              <a:gd name="adj1" fmla="val 13634"/>
              <a:gd name="adj2" fmla="val -7144"/>
              <a:gd name="adj3" fmla="val 15718"/>
              <a:gd name="adj4" fmla="val -76486"/>
            </a:avLst>
          </a:prstGeom>
          <a:solidFill>
            <a:srgbClr val="CCECFF"/>
          </a:solidFill>
          <a:ln w="5715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x + y</a:t>
            </a:r>
            <a:endParaRPr kumimoji="1" lang="zh-CN" altLang="en-US" sz="2400">
              <a:latin typeface="Times New Roman" pitchFamily="18" charset="0"/>
            </a:endParaRPr>
          </a:p>
          <a:p>
            <a:pPr eaLnBrk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X + Y</a:t>
            </a:r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07590" name="AutoShape 6"/>
          <p:cNvSpPr>
            <a:spLocks/>
          </p:cNvSpPr>
          <p:nvPr/>
        </p:nvSpPr>
        <p:spPr bwMode="auto">
          <a:xfrm>
            <a:off x="6705600" y="1285875"/>
            <a:ext cx="1752600" cy="914400"/>
          </a:xfrm>
          <a:prstGeom prst="accentCallout1">
            <a:avLst>
              <a:gd name="adj1" fmla="val 12500"/>
              <a:gd name="adj2" fmla="val -4347"/>
              <a:gd name="adj3" fmla="val 10940"/>
              <a:gd name="adj4" fmla="val -46648"/>
            </a:avLst>
          </a:prstGeom>
          <a:solidFill>
            <a:srgbClr val="CCECFF"/>
          </a:solidFill>
          <a:ln w="5715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Add(x, y)</a:t>
            </a:r>
            <a:endParaRPr kumimoji="1" lang="zh-CN" altLang="en-US" sz="2400">
              <a:latin typeface="Times New Roman" pitchFamily="18" charset="0"/>
            </a:endParaRPr>
          </a:p>
          <a:p>
            <a:pPr eaLnBrk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Add(x, y, z)</a:t>
            </a:r>
          </a:p>
        </p:txBody>
      </p:sp>
    </p:spTree>
  </p:cSld>
  <p:clrMapOvr>
    <a:masterClrMapping/>
  </p:clrMapOvr>
  <p:transition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0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0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3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0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3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6" grpId="0" build="p" autoUpdateAnimBg="0" advAuto="1000"/>
      <p:bldP spid="707587" grpId="0" build="p" autoUpdateAnimBg="0" advAuto="10000"/>
      <p:bldP spid="707588" grpId="0" build="p" autoUpdateAnimBg="0" advAuto="20000"/>
      <p:bldP spid="707589" grpId="0" animBg="1" autoUpdateAnimBg="0"/>
      <p:bldP spid="70759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845994-53C5-433B-9BD4-2FA2FFD449ED}" type="datetime1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5943600" cy="533400"/>
          </a:xfrm>
          <a:extLst/>
        </p:spPr>
        <p:txBody>
          <a:bodyPr rtlCol="0">
            <a:normAutofit fontScale="9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indent="0" algn="l" eaLnBrk="1" fontAlgn="auto" hangingPunct="1">
              <a:spcAft>
                <a:spcPts val="0"/>
              </a:spcAft>
              <a:buClr>
                <a:schemeClr val="hlink"/>
              </a:buClr>
              <a:buSzPct val="80000"/>
              <a:defRPr/>
            </a:pPr>
            <a:r>
              <a:rPr lang="zh-CN" altLang="en-US" sz="3200" b="1" spc="50">
                <a:ln w="12700">
                  <a:noFill/>
                  <a:prstDash val="solid"/>
                </a:ln>
                <a:solidFill>
                  <a:schemeClr val="folHlink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Times New Roman" charset="0"/>
              </a:rPr>
              <a:t>3.5.1  函数重载</a:t>
            </a:r>
          </a:p>
        </p:txBody>
      </p:sp>
      <p:sp>
        <p:nvSpPr>
          <p:cNvPr id="60109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81000" y="1066800"/>
            <a:ext cx="7924800" cy="25908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chemeClr val="hlink"/>
              </a:buClr>
            </a:pPr>
            <a:r>
              <a:rPr lang="zh-CN" altLang="en-US" sz="2800" b="1" u="sng" dirty="0" smtClean="0">
                <a:solidFill>
                  <a:schemeClr val="folHlink"/>
                </a:solidFill>
              </a:rPr>
              <a:t>函数重载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：</a:t>
            </a:r>
            <a:r>
              <a:rPr lang="zh-CN" altLang="en-US" sz="2800" dirty="0" smtClean="0"/>
              <a:t>指一组功能类似但函数参数类型(个数)不同的函数可以共用一个函数名。</a:t>
            </a:r>
          </a:p>
          <a:p>
            <a:pPr algn="just" eaLnBrk="1" hangingPunct="1">
              <a:lnSpc>
                <a:spcPct val="110000"/>
              </a:lnSpc>
              <a:buClr>
                <a:schemeClr val="hlink"/>
              </a:buClr>
            </a:pPr>
            <a:r>
              <a:rPr lang="zh-CN" altLang="en-US" sz="2800" dirty="0" smtClean="0"/>
              <a:t>当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编译器遇到重载函数的调用语句时，它能够根据不同的参数类型或不同的参数个数选择一个合适的函数。</a:t>
            </a:r>
          </a:p>
        </p:txBody>
      </p:sp>
      <p:sp>
        <p:nvSpPr>
          <p:cNvPr id="601094" name="Rectangle 6"/>
          <p:cNvSpPr>
            <a:spLocks noChangeArrowheads="1"/>
          </p:cNvSpPr>
          <p:nvPr/>
        </p:nvSpPr>
        <p:spPr bwMode="auto">
          <a:xfrm>
            <a:off x="381000" y="4267200"/>
            <a:ext cx="4267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>
                <a:latin typeface="Times New Roman" pitchFamily="18" charset="0"/>
              </a:rPr>
              <a:t>int  abs(int  val)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>
                <a:latin typeface="Times New Roman" pitchFamily="18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>
                <a:latin typeface="Times New Roman" pitchFamily="18" charset="0"/>
              </a:rPr>
              <a:t>    return  val&lt;0 ? –val : val;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>
                <a:latin typeface="Times New Roman" pitchFamily="18" charset="0"/>
              </a:rPr>
              <a:t>}</a:t>
            </a:r>
          </a:p>
        </p:txBody>
      </p:sp>
      <p:sp>
        <p:nvSpPr>
          <p:cNvPr id="601095" name="Rectangle 7"/>
          <p:cNvSpPr>
            <a:spLocks noChangeArrowheads="1"/>
          </p:cNvSpPr>
          <p:nvPr/>
        </p:nvSpPr>
        <p:spPr bwMode="auto">
          <a:xfrm>
            <a:off x="4495800" y="4267200"/>
            <a:ext cx="4572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 dirty="0">
                <a:latin typeface="Times New Roman" pitchFamily="18" charset="0"/>
              </a:rPr>
              <a:t>float  abs(float  </a:t>
            </a:r>
            <a:r>
              <a:rPr kumimoji="1" lang="en-US" altLang="zh-CN" sz="2600" dirty="0" err="1">
                <a:latin typeface="Times New Roman" pitchFamily="18" charset="0"/>
              </a:rPr>
              <a:t>val</a:t>
            </a:r>
            <a:r>
              <a:rPr kumimoji="1" lang="en-US" altLang="zh-CN" sz="2600" dirty="0">
                <a:latin typeface="Times New Roman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 dirty="0">
                <a:latin typeface="Times New Roman" pitchFamily="18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 dirty="0">
                <a:latin typeface="Times New Roman" pitchFamily="18" charset="0"/>
              </a:rPr>
              <a:t>      return  (</a:t>
            </a:r>
            <a:r>
              <a:rPr kumimoji="1" lang="en-US" altLang="zh-CN" sz="2600" dirty="0" err="1">
                <a:latin typeface="Times New Roman" pitchFamily="18" charset="0"/>
              </a:rPr>
              <a:t>val</a:t>
            </a:r>
            <a:r>
              <a:rPr kumimoji="1" lang="en-US" altLang="zh-CN" sz="2600" dirty="0">
                <a:latin typeface="Times New Roman" pitchFamily="18" charset="0"/>
              </a:rPr>
              <a:t>&lt;0) ? –</a:t>
            </a:r>
            <a:r>
              <a:rPr kumimoji="1" lang="en-US" altLang="zh-CN" sz="2600" dirty="0" err="1">
                <a:latin typeface="Times New Roman" pitchFamily="18" charset="0"/>
              </a:rPr>
              <a:t>val</a:t>
            </a:r>
            <a:r>
              <a:rPr kumimoji="1" lang="en-US" altLang="zh-CN" sz="2600" dirty="0">
                <a:latin typeface="Times New Roman" pitchFamily="18" charset="0"/>
              </a:rPr>
              <a:t> : </a:t>
            </a:r>
            <a:r>
              <a:rPr kumimoji="1" lang="en-US" altLang="zh-CN" sz="2600" dirty="0" err="1">
                <a:latin typeface="Times New Roman" pitchFamily="18" charset="0"/>
              </a:rPr>
              <a:t>val</a:t>
            </a:r>
            <a:r>
              <a:rPr kumimoji="1" lang="en-US" altLang="zh-CN" sz="2600" dirty="0">
                <a:latin typeface="Times New Roman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600" dirty="0">
                <a:latin typeface="Times New Roman" pitchFamily="18" charset="0"/>
              </a:rPr>
              <a:t>}</a:t>
            </a:r>
          </a:p>
        </p:txBody>
      </p:sp>
      <p:sp>
        <p:nvSpPr>
          <p:cNvPr id="601097" name="AutoShape 9"/>
          <p:cNvSpPr>
            <a:spLocks noChangeArrowheads="1"/>
          </p:cNvSpPr>
          <p:nvPr/>
        </p:nvSpPr>
        <p:spPr bwMode="auto">
          <a:xfrm>
            <a:off x="7315200" y="6172200"/>
            <a:ext cx="762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098" name="Rectangle 10"/>
          <p:cNvSpPr>
            <a:spLocks noChangeArrowheads="1"/>
          </p:cNvSpPr>
          <p:nvPr/>
        </p:nvSpPr>
        <p:spPr bwMode="auto">
          <a:xfrm>
            <a:off x="457200" y="3581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  <a:ea typeface="宋体" charset="-122"/>
              </a:rPr>
              <a:t>例 </a:t>
            </a:r>
            <a:r>
              <a:rPr kumimoji="1"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-122"/>
              </a:rPr>
              <a:t>通过函数参数类型的不同实现函数重载。</a:t>
            </a:r>
            <a:r>
              <a:rPr kumimoji="1"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  <a:ea typeface="宋体" charset="-122"/>
              </a:rPr>
              <a:t> </a:t>
            </a:r>
            <a:r>
              <a:rPr kumimoji="1"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-122"/>
              </a:rPr>
              <a:t> </a:t>
            </a:r>
          </a:p>
        </p:txBody>
      </p:sp>
    </p:spTree>
  </p:cSld>
  <p:clrMapOvr>
    <a:masterClrMapping/>
  </p:clrMapOvr>
  <p:transition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1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1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0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3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0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3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 build="p" autoUpdateAnimBg="0" advAuto="10000"/>
      <p:bldP spid="601094" grpId="0" autoUpdateAnimBg="0"/>
      <p:bldP spid="601095" grpId="0" autoUpdateAnimBg="0"/>
      <p:bldP spid="601097" grpId="0" animBg="1"/>
      <p:bldP spid="60109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3E8BC1-81F8-4565-A00D-28F2BFD59290}" type="datetime1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76493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04800" y="381000"/>
            <a:ext cx="8382000" cy="22098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600" smtClean="0"/>
              <a:t>main()</a:t>
            </a:r>
          </a:p>
          <a:p>
            <a:pPr marL="0" indent="0" algn="just"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600" smtClean="0"/>
              <a:t>{</a:t>
            </a:r>
          </a:p>
          <a:p>
            <a:pPr marL="0" indent="0" algn="just"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600" smtClean="0"/>
              <a:t>    int  i=100;    	    cout&lt;&lt;</a:t>
            </a:r>
            <a:r>
              <a:rPr lang="en-US" altLang="zh-CN" sz="2600" smtClean="0">
                <a:solidFill>
                  <a:schemeClr val="folHlink"/>
                </a:solidFill>
              </a:rPr>
              <a:t>abs(i)</a:t>
            </a:r>
            <a:r>
              <a:rPr lang="en-US" altLang="zh-CN" sz="2600" smtClean="0"/>
              <a:t>&lt;&lt;endl;	  // int</a:t>
            </a:r>
            <a:r>
              <a:rPr lang="zh-CN" altLang="en-US" sz="2600" smtClean="0"/>
              <a:t>型</a:t>
            </a:r>
          </a:p>
          <a:p>
            <a:pPr marL="0" indent="0" algn="just"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600" smtClean="0"/>
              <a:t>    float  f=</a:t>
            </a:r>
            <a:r>
              <a:rPr lang="en-US" altLang="zh-CN" sz="2600" smtClean="0">
                <a:latin typeface="宋体" pitchFamily="2" charset="-122"/>
              </a:rPr>
              <a:t>-</a:t>
            </a:r>
            <a:r>
              <a:rPr lang="en-US" altLang="zh-CN" sz="2600" smtClean="0"/>
              <a:t>125.78F;    cout&lt;&lt;</a:t>
            </a:r>
            <a:r>
              <a:rPr lang="en-US" altLang="zh-CN" sz="2600" smtClean="0">
                <a:solidFill>
                  <a:schemeClr val="folHlink"/>
                </a:solidFill>
              </a:rPr>
              <a:t>abs(f)</a:t>
            </a:r>
            <a:r>
              <a:rPr lang="en-US" altLang="zh-CN" sz="2600" smtClean="0"/>
              <a:t>&lt;&lt;endl;	  // float</a:t>
            </a:r>
            <a:r>
              <a:rPr lang="zh-CN" altLang="en-US" sz="2600" smtClean="0"/>
              <a:t>型</a:t>
            </a:r>
          </a:p>
          <a:p>
            <a:pPr marL="0" indent="0" algn="just"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600" smtClean="0"/>
              <a:t>} </a:t>
            </a:r>
            <a:endParaRPr lang="en-US" altLang="zh-CN" sz="2600" smtClean="0"/>
          </a:p>
        </p:txBody>
      </p:sp>
      <p:sp>
        <p:nvSpPr>
          <p:cNvPr id="764937" name="AutoShape 9"/>
          <p:cNvSpPr>
            <a:spLocks/>
          </p:cNvSpPr>
          <p:nvPr/>
        </p:nvSpPr>
        <p:spPr bwMode="auto">
          <a:xfrm>
            <a:off x="685800" y="2743200"/>
            <a:ext cx="7391400" cy="1447800"/>
          </a:xfrm>
          <a:prstGeom prst="borderCallout3">
            <a:avLst>
              <a:gd name="adj1" fmla="val 7894"/>
              <a:gd name="adj2" fmla="val 101032"/>
              <a:gd name="adj3" fmla="val 7894"/>
              <a:gd name="adj4" fmla="val 103287"/>
              <a:gd name="adj5" fmla="val -14472"/>
              <a:gd name="adj6" fmla="val 103287"/>
              <a:gd name="adj7" fmla="val -38157"/>
              <a:gd name="adj8" fmla="val 80542"/>
            </a:avLst>
          </a:prstGeom>
          <a:solidFill>
            <a:srgbClr val="C0C0C0"/>
          </a:solidFill>
          <a:ln w="38100">
            <a:solidFill>
              <a:srgbClr val="FF9900"/>
            </a:solidFill>
            <a:miter lim="800000"/>
            <a:headEnd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</a:rPr>
              <a:t>   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在程序中，求绝对值函数的名称相同，但参数类型不同，这时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C++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编译器自动按参数表的不同来分别联编不同的求绝对值函数。 </a:t>
            </a:r>
            <a:endParaRPr kumimoji="1" lang="en-US" altLang="zh-CN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64938" name="Rectangle 10"/>
          <p:cNvSpPr>
            <a:spLocks noChangeArrowheads="1"/>
          </p:cNvSpPr>
          <p:nvPr/>
        </p:nvSpPr>
        <p:spPr bwMode="auto">
          <a:xfrm>
            <a:off x="457200" y="4267200"/>
            <a:ext cx="5486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2800" dirty="0">
                <a:latin typeface="Times New Roman" pitchFamily="18" charset="0"/>
              </a:rPr>
              <a:t>不能利用</a:t>
            </a:r>
            <a:r>
              <a:rPr kumimoji="1" lang="zh-CN" altLang="en-US" sz="2800" b="1" u="sng" dirty="0">
                <a:solidFill>
                  <a:srgbClr val="C00000"/>
                </a:solidFill>
                <a:latin typeface="Times New Roman" pitchFamily="18" charset="0"/>
              </a:rPr>
              <a:t>函数返回类型</a:t>
            </a:r>
            <a:r>
              <a:rPr kumimoji="1" lang="zh-CN" altLang="en-US" sz="2800" dirty="0">
                <a:latin typeface="Times New Roman" pitchFamily="18" charset="0"/>
              </a:rPr>
              <a:t>的不同进行函数重载。因为在没有确定调用的是哪个函数之前，不知道函数的返回类型。</a:t>
            </a:r>
            <a:r>
              <a:rPr kumimoji="1" lang="zh-CN" altLang="zh-CN" sz="2800" dirty="0">
                <a:latin typeface="Times New Roman" pitchFamily="18" charset="0"/>
              </a:rPr>
              <a:t>   </a:t>
            </a:r>
            <a:r>
              <a:rPr kumimoji="1" lang="zh-CN" altLang="en-US" sz="2800" dirty="0">
                <a:latin typeface="Times New Roman" pitchFamily="18" charset="0"/>
              </a:rPr>
              <a:t>	</a:t>
            </a:r>
            <a:endParaRPr kumimoji="1" lang="en-US" altLang="zh-CN" sz="2800" dirty="0">
              <a:latin typeface="Times New Roman" pitchFamily="18" charset="0"/>
            </a:endParaRPr>
          </a:p>
        </p:txBody>
      </p:sp>
      <p:sp>
        <p:nvSpPr>
          <p:cNvPr id="764939" name="AutoShape 11"/>
          <p:cNvSpPr>
            <a:spLocks/>
          </p:cNvSpPr>
          <p:nvPr/>
        </p:nvSpPr>
        <p:spPr bwMode="auto">
          <a:xfrm>
            <a:off x="6324600" y="4876800"/>
            <a:ext cx="2590800" cy="990600"/>
          </a:xfrm>
          <a:prstGeom prst="accentCallout1">
            <a:avLst>
              <a:gd name="adj1" fmla="val 11537"/>
              <a:gd name="adj2" fmla="val -2940"/>
              <a:gd name="adj3" fmla="val 14421"/>
              <a:gd name="adj4" fmla="val -24940"/>
            </a:avLst>
          </a:prstGeom>
          <a:solidFill>
            <a:srgbClr val="CCECFF"/>
          </a:solidFill>
          <a:ln w="5715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</a:rPr>
              <a:t>long  </a:t>
            </a:r>
            <a:r>
              <a:rPr kumimoji="1" lang="en-US" altLang="zh-CN" sz="2400" b="1" dirty="0" err="1">
                <a:latin typeface="Times New Roman" pitchFamily="18" charset="0"/>
              </a:rPr>
              <a:t>abc</a:t>
            </a:r>
            <a:r>
              <a:rPr kumimoji="1" lang="en-US" altLang="zh-CN" sz="2400" b="1" dirty="0">
                <a:latin typeface="Times New Roman" pitchFamily="18" charset="0"/>
              </a:rPr>
              <a:t>(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); 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dirty="0">
                <a:latin typeface="Times New Roman" pitchFamily="18" charset="0"/>
              </a:rPr>
              <a:t>float  </a:t>
            </a:r>
            <a:r>
              <a:rPr kumimoji="1" lang="en-US" altLang="zh-CN" sz="2400" b="1" dirty="0" err="1">
                <a:latin typeface="Times New Roman" pitchFamily="18" charset="0"/>
              </a:rPr>
              <a:t>abc</a:t>
            </a:r>
            <a:r>
              <a:rPr kumimoji="1" lang="en-US" altLang="zh-CN" sz="2400" b="1" dirty="0">
                <a:latin typeface="Times New Roman" pitchFamily="18" charset="0"/>
              </a:rPr>
              <a:t>(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);</a:t>
            </a:r>
          </a:p>
        </p:txBody>
      </p:sp>
      <p:sp>
        <p:nvSpPr>
          <p:cNvPr id="764940" name="Line 12"/>
          <p:cNvSpPr>
            <a:spLocks noChangeShapeType="1"/>
          </p:cNvSpPr>
          <p:nvPr/>
        </p:nvSpPr>
        <p:spPr bwMode="auto">
          <a:xfrm flipH="1">
            <a:off x="8410575" y="5105400"/>
            <a:ext cx="352425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764942" name="Line 14"/>
          <p:cNvSpPr>
            <a:spLocks noChangeShapeType="1"/>
          </p:cNvSpPr>
          <p:nvPr/>
        </p:nvSpPr>
        <p:spPr bwMode="auto">
          <a:xfrm>
            <a:off x="8458200" y="5105400"/>
            <a:ext cx="350838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</p:spTree>
  </p:cSld>
  <p:clrMapOvr>
    <a:masterClrMapping/>
  </p:clrMapOvr>
  <p:transition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9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6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6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4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0" grpId="0" autoUpdateAnimBg="0"/>
      <p:bldP spid="764937" grpId="0" animBg="1" autoUpdateAnimBg="0"/>
      <p:bldP spid="764938" grpId="0" autoUpdateAnimBg="0"/>
      <p:bldP spid="764939" grpId="0" animBg="1" autoUpdateAnimBg="0"/>
      <p:bldP spid="764940" grpId="0" animBg="1"/>
      <p:bldP spid="7649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9C172F-C102-4990-A799-E2B2C6F103F0}" type="datetime1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603139" name="Rectangle 3"/>
          <p:cNvSpPr>
            <a:spLocks noChangeArrowheads="1"/>
          </p:cNvSpPr>
          <p:nvPr/>
        </p:nvSpPr>
        <p:spPr bwMode="auto">
          <a:xfrm>
            <a:off x="609600" y="533400"/>
            <a:ext cx="8153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2800">
                <a:latin typeface="Times New Roman" pitchFamily="18" charset="0"/>
              </a:rPr>
              <a:t> 同样，不能利用</a:t>
            </a:r>
            <a:r>
              <a:rPr kumimoji="1" lang="zh-CN" altLang="en-US" sz="2800" b="1">
                <a:solidFill>
                  <a:srgbClr val="C00000"/>
                </a:solidFill>
                <a:latin typeface="Times New Roman" pitchFamily="18" charset="0"/>
              </a:rPr>
              <a:t>引用</a:t>
            </a:r>
            <a:r>
              <a:rPr kumimoji="1" lang="zh-CN" altLang="en-US" sz="2800">
                <a:latin typeface="Times New Roman" pitchFamily="18" charset="0"/>
              </a:rPr>
              <a:t>进行函数重载：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zh-CN" altLang="zh-CN" sz="2800">
                <a:latin typeface="Times New Roman" pitchFamily="18" charset="0"/>
              </a:rPr>
              <a:t>   </a:t>
            </a:r>
            <a:r>
              <a:rPr kumimoji="1" lang="zh-CN" altLang="en-US" sz="2800">
                <a:latin typeface="Times New Roman" pitchFamily="18" charset="0"/>
              </a:rPr>
              <a:t>	</a:t>
            </a:r>
            <a:r>
              <a:rPr kumimoji="1" lang="en-US" altLang="zh-CN" sz="2800">
                <a:latin typeface="Times New Roman" pitchFamily="18" charset="0"/>
              </a:rPr>
              <a:t>void   fun(int&amp;);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>
                <a:latin typeface="Times New Roman" pitchFamily="18" charset="0"/>
              </a:rPr>
              <a:t>  	void   fun(int);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>
                <a:latin typeface="Times New Roman" pitchFamily="18" charset="0"/>
              </a:rPr>
              <a:t>       因为对于下面的调用语句，编译器无法决定调用哪一个函数：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>
                <a:latin typeface="Times New Roman" pitchFamily="18" charset="0"/>
              </a:rPr>
              <a:t>    	</a:t>
            </a:r>
            <a:r>
              <a:rPr kumimoji="1" lang="en-US" altLang="zh-CN" sz="2800">
                <a:latin typeface="Times New Roman" pitchFamily="18" charset="0"/>
              </a:rPr>
              <a:t>fun(i);		// i</a:t>
            </a:r>
            <a:r>
              <a:rPr kumimoji="1" lang="zh-CN" altLang="en-US" sz="2800">
                <a:latin typeface="Times New Roman" pitchFamily="18" charset="0"/>
              </a:rPr>
              <a:t>是一个整型变量</a:t>
            </a:r>
          </a:p>
        </p:txBody>
      </p:sp>
      <p:sp>
        <p:nvSpPr>
          <p:cNvPr id="603141" name="Line 5"/>
          <p:cNvSpPr>
            <a:spLocks noChangeShapeType="1"/>
          </p:cNvSpPr>
          <p:nvPr/>
        </p:nvSpPr>
        <p:spPr bwMode="auto">
          <a:xfrm flipH="1">
            <a:off x="4876800" y="1371600"/>
            <a:ext cx="352425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603142" name="Line 6"/>
          <p:cNvSpPr>
            <a:spLocks noChangeShapeType="1"/>
          </p:cNvSpPr>
          <p:nvPr/>
        </p:nvSpPr>
        <p:spPr bwMode="auto">
          <a:xfrm>
            <a:off x="4924425" y="1371600"/>
            <a:ext cx="350838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603143" name="Rectangle 7"/>
          <p:cNvSpPr>
            <a:spLocks noChangeArrowheads="1"/>
          </p:cNvSpPr>
          <p:nvPr/>
        </p:nvSpPr>
        <p:spPr bwMode="auto">
          <a:xfrm>
            <a:off x="609600" y="4038600"/>
            <a:ext cx="8077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>
                <a:latin typeface="Times New Roman" pitchFamily="18" charset="0"/>
              </a:rPr>
              <a:t>       从上面可以看出，一般函数的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itchFamily="18" charset="0"/>
              </a:rPr>
              <a:t>重载</a:t>
            </a:r>
            <a:r>
              <a:rPr kumimoji="1" lang="zh-CN" altLang="en-US" sz="2800">
                <a:latin typeface="Times New Roman" pitchFamily="18" charset="0"/>
              </a:rPr>
              <a:t>使</a:t>
            </a:r>
            <a:r>
              <a:rPr kumimoji="1" lang="en-US" altLang="zh-CN" sz="2800">
                <a:latin typeface="Times New Roman" pitchFamily="18" charset="0"/>
              </a:rPr>
              <a:t>C++</a:t>
            </a:r>
            <a:r>
              <a:rPr kumimoji="1" lang="zh-CN" altLang="en-US" sz="2800">
                <a:latin typeface="Times New Roman" pitchFamily="18" charset="0"/>
              </a:rPr>
              <a:t>程序具有更好的可扩充性。此外，类的成员函数也可以重载，特别是构造函数的重载给</a:t>
            </a:r>
            <a:r>
              <a:rPr kumimoji="1" lang="en-US" altLang="zh-CN" sz="2800">
                <a:latin typeface="Times New Roman" pitchFamily="18" charset="0"/>
              </a:rPr>
              <a:t>C++</a:t>
            </a:r>
            <a:r>
              <a:rPr kumimoji="1" lang="zh-CN" altLang="en-US" sz="2800">
                <a:latin typeface="Times New Roman" pitchFamily="18" charset="0"/>
              </a:rPr>
              <a:t>程序设计带来很大的灵活性。</a:t>
            </a:r>
          </a:p>
        </p:txBody>
      </p:sp>
      <p:sp>
        <p:nvSpPr>
          <p:cNvPr id="603144" name="AutoShape 8"/>
          <p:cNvSpPr>
            <a:spLocks noChangeArrowheads="1"/>
          </p:cNvSpPr>
          <p:nvPr/>
        </p:nvSpPr>
        <p:spPr bwMode="auto">
          <a:xfrm>
            <a:off x="7467600" y="6019800"/>
            <a:ext cx="762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7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0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6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11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build="p" autoUpdateAnimBg="0" advAuto="5000"/>
      <p:bldP spid="603141" grpId="0" animBg="1"/>
      <p:bldP spid="603142" grpId="0" animBg="1"/>
      <p:bldP spid="603143" grpId="0" autoUpdateAnimBg="0"/>
      <p:bldP spid="6031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4D80B1-9F8C-45CD-A52D-E69201BC3616}" type="datetime1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381000"/>
            <a:ext cx="5486400" cy="609600"/>
          </a:xfrm>
        </p:spPr>
        <p:txBody>
          <a:bodyPr/>
          <a:lstStyle/>
          <a:p>
            <a:pPr marL="0" indent="0" algn="just"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folHlink"/>
                </a:solidFill>
              </a:rPr>
              <a:t>例 </a:t>
            </a:r>
            <a:r>
              <a:rPr lang="zh-CN" altLang="en-US" sz="2800" smtClean="0"/>
              <a:t>构造函数的重载。</a:t>
            </a: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533400" y="914400"/>
            <a:ext cx="8229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just"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>
                <a:latin typeface="Times New Roman" pitchFamily="18" charset="0"/>
              </a:rPr>
              <a:t>class  Box</a:t>
            </a:r>
          </a:p>
          <a:p>
            <a:pPr algn="just"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>
                <a:latin typeface="Times New Roman" pitchFamily="18" charset="0"/>
              </a:rPr>
              <a:t>{</a:t>
            </a:r>
          </a:p>
          <a:p>
            <a:pPr algn="just"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>
                <a:latin typeface="Times New Roman" pitchFamily="18" charset="0"/>
              </a:rPr>
              <a:t>private:</a:t>
            </a:r>
          </a:p>
          <a:p>
            <a:pPr algn="just"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>
                <a:latin typeface="Times New Roman" pitchFamily="18" charset="0"/>
              </a:rPr>
              <a:t>      int  height, width, depth;</a:t>
            </a:r>
          </a:p>
          <a:p>
            <a:pPr algn="just"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>
                <a:latin typeface="Times New Roman" pitchFamily="18" charset="0"/>
              </a:rPr>
              <a:t>public:    </a:t>
            </a:r>
          </a:p>
          <a:p>
            <a:pPr algn="just"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>
                <a:latin typeface="Times New Roman" pitchFamily="18" charset="0"/>
              </a:rPr>
              <a:t>      Box() { height=0; width=0; depth=0; }				// </a:t>
            </a:r>
            <a:r>
              <a:rPr kumimoji="1" lang="zh-CN" altLang="en-US" sz="2800">
                <a:latin typeface="Times New Roman" pitchFamily="18" charset="0"/>
              </a:rPr>
              <a:t>避免给成员变量赋不安全的值</a:t>
            </a:r>
          </a:p>
          <a:p>
            <a:pPr algn="just"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>
                <a:latin typeface="Times New Roman" pitchFamily="18" charset="0"/>
              </a:rPr>
              <a:t>      </a:t>
            </a:r>
            <a:r>
              <a:rPr kumimoji="1" lang="en-US" altLang="zh-CN" sz="2800">
                <a:latin typeface="Times New Roman" pitchFamily="18" charset="0"/>
              </a:rPr>
              <a:t>Box(int  ht, int  wd, int  dp) 	     // </a:t>
            </a:r>
            <a:r>
              <a:rPr kumimoji="1" lang="zh-CN" altLang="en-US" sz="2800">
                <a:latin typeface="Times New Roman" pitchFamily="18" charset="0"/>
              </a:rPr>
              <a:t>重载构造函数</a:t>
            </a:r>
          </a:p>
          <a:p>
            <a:pPr algn="just"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>
                <a:latin typeface="Times New Roman" pitchFamily="18" charset="0"/>
              </a:rPr>
              <a:t>      { height=ht; width=wd; depth=dp; }</a:t>
            </a:r>
          </a:p>
          <a:p>
            <a:pPr algn="just"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>
                <a:latin typeface="Times New Roman" pitchFamily="18" charset="0"/>
              </a:rPr>
              <a:t>      int  Volume() { return  height*width*depth; }</a:t>
            </a:r>
          </a:p>
          <a:p>
            <a:pPr algn="just"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>
                <a:latin typeface="Times New Roman" pitchFamily="18" charset="0"/>
              </a:rPr>
              <a:t>}; 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605189" name="AutoShape 5"/>
          <p:cNvSpPr>
            <a:spLocks noChangeArrowheads="1"/>
          </p:cNvSpPr>
          <p:nvPr/>
        </p:nvSpPr>
        <p:spPr bwMode="auto">
          <a:xfrm>
            <a:off x="7543800" y="6172200"/>
            <a:ext cx="762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7" grpId="0" build="p" autoUpdateAnimBg="0" advAuto="1000"/>
      <p:bldP spid="605188" grpId="0" autoUpdateAnimBg="0"/>
      <p:bldP spid="60518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22D61A-58C7-43D0-B469-027AEF07794C}" type="datetime1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766978" name="Rectangle 1026"/>
          <p:cNvSpPr>
            <a:spLocks noGrp="1" noChangeArrowheads="1"/>
          </p:cNvSpPr>
          <p:nvPr>
            <p:ph idx="4294967295"/>
          </p:nvPr>
        </p:nvSpPr>
        <p:spPr>
          <a:xfrm>
            <a:off x="609600" y="762000"/>
            <a:ext cx="7924800" cy="3733800"/>
          </a:xfrm>
        </p:spPr>
        <p:txBody>
          <a:bodyPr/>
          <a:lstStyle/>
          <a:p>
            <a:pPr marL="0" indent="0" algn="just"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smtClean="0"/>
              <a:t>void  main()</a:t>
            </a:r>
          </a:p>
          <a:p>
            <a:pPr marL="0" indent="0" algn="just"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smtClean="0"/>
              <a:t>{</a:t>
            </a:r>
          </a:p>
          <a:p>
            <a:pPr marL="0" indent="0" algn="just"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smtClean="0">
                <a:solidFill>
                  <a:schemeClr val="folHlink"/>
                </a:solidFill>
              </a:rPr>
              <a:t>      Box  box1;</a:t>
            </a:r>
          </a:p>
          <a:p>
            <a:pPr marL="0" indent="0" algn="just"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smtClean="0">
                <a:solidFill>
                  <a:schemeClr val="folHlink"/>
                </a:solidFill>
              </a:rPr>
              <a:t>      Box  box2(10, 15, 20);</a:t>
            </a:r>
          </a:p>
          <a:p>
            <a:pPr marL="0" indent="0" algn="just"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smtClean="0"/>
              <a:t>      cout&lt;&lt;"Volume1="&lt;&lt;box1.Volume()</a:t>
            </a:r>
          </a:p>
          <a:p>
            <a:pPr marL="0" indent="0" algn="just"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smtClean="0"/>
              <a:t>	   &lt;&lt;", Volume2="&lt;&lt;box2.Volume()&lt;&lt;endl;</a:t>
            </a:r>
          </a:p>
          <a:p>
            <a:pPr marL="0" indent="0" algn="just"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smtClean="0"/>
              <a:t>}</a:t>
            </a:r>
            <a:endParaRPr lang="zh-CN" altLang="en-US" sz="2800" smtClean="0"/>
          </a:p>
        </p:txBody>
      </p:sp>
      <p:sp>
        <p:nvSpPr>
          <p:cNvPr id="766979" name="Rectangle 1027"/>
          <p:cNvSpPr>
            <a:spLocks noChangeArrowheads="1"/>
          </p:cNvSpPr>
          <p:nvPr/>
        </p:nvSpPr>
        <p:spPr bwMode="auto">
          <a:xfrm>
            <a:off x="685800" y="4876800"/>
            <a:ext cx="6400800" cy="10668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46038" rIns="108000" bIns="46038"/>
          <a:lstStyle>
            <a:lvl1pPr marL="374650" indent="-3746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just"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</a:rPr>
              <a:t>程序运行结果：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itchFamily="18" charset="0"/>
              </a:rPr>
              <a:t>Volume1=0，Volume2=3000</a:t>
            </a:r>
          </a:p>
        </p:txBody>
      </p:sp>
      <p:sp>
        <p:nvSpPr>
          <p:cNvPr id="766980" name="AutoShape 1028"/>
          <p:cNvSpPr>
            <a:spLocks/>
          </p:cNvSpPr>
          <p:nvPr/>
        </p:nvSpPr>
        <p:spPr bwMode="auto">
          <a:xfrm>
            <a:off x="4572000" y="457200"/>
            <a:ext cx="4419600" cy="1600200"/>
          </a:xfrm>
          <a:prstGeom prst="accentCallout1">
            <a:avLst>
              <a:gd name="adj1" fmla="val 7144"/>
              <a:gd name="adj2" fmla="val -1722"/>
              <a:gd name="adj3" fmla="val 95634"/>
              <a:gd name="adj4" fmla="val -31213"/>
            </a:avLst>
          </a:prstGeom>
          <a:solidFill>
            <a:schemeClr val="tx1"/>
          </a:solidFill>
          <a:ln w="5715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类</a:t>
            </a:r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Box</a:t>
            </a: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有两个构造函数。第一个构造函数不带参数，把默认值0赋给对象；第二个构造函数使用参数值初始化创建的对象。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178237"/>
              </p:ext>
            </p:extLst>
          </p:nvPr>
        </p:nvGraphicFramePr>
        <p:xfrm>
          <a:off x="2286000" y="1714500"/>
          <a:ext cx="4570413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演示文稿" r:id="rId4" imgW="4570530" imgH="3427400" progId="PowerPoint.Show.12">
                  <p:embed/>
                </p:oleObj>
              </mc:Choice>
              <mc:Fallback>
                <p:oleObj name="演示文稿" r:id="rId4" imgW="4570530" imgH="342740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1714500"/>
                        <a:ext cx="4570413" cy="342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13" presetID="7" presetClass="entr" presetSubtype="4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766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766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78" grpId="0" autoUpdateAnimBg="0"/>
      <p:bldP spid="766979" grpId="0" animBg="1" autoUpdateAnimBg="0"/>
      <p:bldP spid="76698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A1A7E0-EC19-4FD0-90D1-B3E8EB20F28A}" type="datetime1">
              <a:rPr lang="en-US" altLang="zh-CN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3" name="Rectangle 1026"/>
          <p:cNvSpPr txBox="1">
            <a:spLocks noChangeArrowheads="1"/>
          </p:cNvSpPr>
          <p:nvPr/>
        </p:nvSpPr>
        <p:spPr bwMode="auto">
          <a:xfrm>
            <a:off x="359532" y="440668"/>
            <a:ext cx="8226425" cy="5334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7500"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algn="l" eaLnBrk="1" fontAlgn="auto" hangingPunct="1">
              <a:spcAft>
                <a:spcPts val="0"/>
              </a:spcAft>
              <a:buClr>
                <a:schemeClr val="hlink"/>
              </a:buClr>
              <a:buSzPct val="80000"/>
              <a:defRPr/>
            </a:pPr>
            <a:r>
              <a:rPr lang="zh-CN" altLang="en-US" sz="3200" b="1" spc="50" dirty="0" smtClean="0">
                <a:ln w="12700">
                  <a:noFill/>
                  <a:prstDash val="solid"/>
                </a:ln>
                <a:solidFill>
                  <a:schemeClr val="folHlink"/>
                </a:solidFill>
                <a:latin typeface="Times New Roman" charset="0"/>
              </a:rPr>
              <a:t>3.</a:t>
            </a:r>
            <a:r>
              <a:rPr lang="en-US" altLang="zh-CN" sz="3200" b="1" spc="50" dirty="0" smtClean="0">
                <a:ln w="12700">
                  <a:noFill/>
                  <a:prstDash val="solid"/>
                </a:ln>
                <a:solidFill>
                  <a:schemeClr val="folHlink"/>
                </a:solidFill>
                <a:latin typeface="Times New Roman" charset="0"/>
              </a:rPr>
              <a:t>8</a:t>
            </a:r>
            <a:r>
              <a:rPr lang="zh-CN" altLang="en-US" sz="3200" b="1" spc="50" dirty="0" smtClean="0">
                <a:ln w="12700">
                  <a:noFill/>
                  <a:prstDash val="solid"/>
                </a:ln>
                <a:solidFill>
                  <a:schemeClr val="folHlink"/>
                </a:solidFill>
                <a:latin typeface="Times New Roman" charset="0"/>
              </a:rPr>
              <a:t>  类工厂</a:t>
            </a:r>
            <a:endParaRPr lang="zh-CN" altLang="en-US" sz="3200" b="1" spc="50" dirty="0">
              <a:ln w="12700">
                <a:noFill/>
                <a:prstDash val="solid"/>
              </a:ln>
              <a:latin typeface="Times New Roman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0832" y="957416"/>
            <a:ext cx="8229600" cy="12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dirty="0" smtClean="0">
                <a:latin typeface="Times New Roman" pitchFamily="18" charset="0"/>
              </a:rPr>
              <a:t>类工厂一般是一个特殊</a:t>
            </a:r>
            <a:r>
              <a:rPr kumimoji="1" lang="zh-CN" altLang="en-US" sz="2800" dirty="0">
                <a:latin typeface="Times New Roman" pitchFamily="18" charset="0"/>
              </a:rPr>
              <a:t>操作</a:t>
            </a:r>
            <a:r>
              <a:rPr kumimoji="1" lang="zh-CN" altLang="en-US" sz="2800" dirty="0" smtClean="0">
                <a:latin typeface="Times New Roman" pitchFamily="18" charset="0"/>
              </a:rPr>
              <a:t>，他的作用是根据类的</a:t>
            </a:r>
            <a:r>
              <a:rPr kumimoji="1" lang="zh-CN" altLang="en-US" sz="2800" dirty="0">
                <a:latin typeface="Times New Roman" pitchFamily="18" charset="0"/>
              </a:rPr>
              <a:t>标志“动态” 产生</a:t>
            </a:r>
            <a:r>
              <a:rPr kumimoji="1" lang="zh-CN" altLang="en-US" sz="2800" dirty="0" smtClean="0">
                <a:latin typeface="Times New Roman" pitchFamily="18" charset="0"/>
              </a:rPr>
              <a:t>类的实例对象。</a:t>
            </a:r>
            <a:endParaRPr kumimoji="1" lang="en-US" altLang="zh-CN" sz="2800" dirty="0">
              <a:latin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832" y="2004662"/>
            <a:ext cx="822960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dirty="0" smtClean="0">
                <a:latin typeface="Times New Roman" pitchFamily="18" charset="0"/>
              </a:rPr>
              <a:t>如： </a:t>
            </a:r>
            <a:r>
              <a:rPr kumimoji="1" lang="en-US" altLang="zh-CN" sz="2800" dirty="0" smtClean="0">
                <a:latin typeface="Times New Roman" pitchFamily="18" charset="0"/>
              </a:rPr>
              <a:t>class CA{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Times New Roman" pitchFamily="18" charset="0"/>
              </a:rPr>
              <a:t>	</a:t>
            </a:r>
            <a:r>
              <a:rPr kumimoji="1" lang="en-US" altLang="zh-CN" sz="2800" dirty="0" smtClean="0">
                <a:latin typeface="Times New Roman" pitchFamily="18" charset="0"/>
              </a:rPr>
              <a:t>…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Times New Roman" pitchFamily="18" charset="0"/>
              </a:rPr>
              <a:t>	</a:t>
            </a:r>
            <a:r>
              <a:rPr kumimoji="1" lang="en-US" altLang="zh-CN" sz="2800" dirty="0" smtClean="0">
                <a:latin typeface="Times New Roman" pitchFamily="18" charset="0"/>
              </a:rPr>
              <a:t>};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kumimoji="1" lang="en-US" altLang="zh-CN" sz="2800" dirty="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2009132"/>
            <a:ext cx="3672408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/>
              <a:t>class </a:t>
            </a:r>
            <a:r>
              <a:rPr lang="en-US" altLang="zh-CN" sz="2800" dirty="0" smtClean="0"/>
              <a:t>CB : public CA{</a:t>
            </a:r>
            <a:endParaRPr lang="en-US" altLang="zh-CN" sz="2800" dirty="0"/>
          </a:p>
          <a:p>
            <a:pPr>
              <a:lnSpc>
                <a:spcPct val="110000"/>
              </a:lnSpc>
            </a:pPr>
            <a:r>
              <a:rPr lang="en-US" altLang="zh-CN" sz="28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};</a:t>
            </a: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988" y="3573016"/>
            <a:ext cx="5040560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/>
              <a:t>class </a:t>
            </a:r>
            <a:r>
              <a:rPr lang="en-US" altLang="zh-CN" sz="2800" dirty="0" smtClean="0"/>
              <a:t>CC : public CA{</a:t>
            </a:r>
            <a:endParaRPr lang="en-US" altLang="zh-CN" sz="2800" dirty="0"/>
          </a:p>
          <a:p>
            <a:pPr>
              <a:lnSpc>
                <a:spcPct val="110000"/>
              </a:lnSpc>
            </a:pPr>
            <a:r>
              <a:rPr lang="en-US" altLang="zh-CN" sz="28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};</a:t>
            </a: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83866" y="3717032"/>
            <a:ext cx="4752528" cy="265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且存在一个函数 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en-US" altLang="zh-CN" dirty="0" smtClean="0"/>
              <a:t>CA </a:t>
            </a:r>
            <a:r>
              <a:rPr lang="zh-CN" altLang="en-US" dirty="0" smtClean="0"/>
              <a:t>* </a:t>
            </a:r>
            <a:r>
              <a:rPr lang="en-US" altLang="zh-CN" dirty="0" err="1" smtClean="0"/>
              <a:t>CreateObj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id){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switch(id){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case 1: return new CB;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case 2: return new CC;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     }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}</a:t>
            </a:r>
            <a:endParaRPr lang="en-US" altLang="zh-CN" sz="1200" dirty="0"/>
          </a:p>
          <a:p>
            <a:r>
              <a:rPr lang="zh-CN" altLang="en-US" sz="2800" dirty="0" smtClean="0"/>
              <a:t>则这个函数就是类工厂。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9618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this </a:t>
            </a:r>
            <a:r>
              <a:rPr lang="zh-CN" altLang="en-US" b="1" dirty="0" smtClean="0">
                <a:solidFill>
                  <a:srgbClr val="FF3300"/>
                </a:solidFill>
              </a:rPr>
              <a:t>指针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4683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1</a:t>
            </a:r>
            <a:r>
              <a:rPr lang="zh-CN" altLang="en-US" sz="2800" b="1" smtClean="0"/>
              <a:t>、关于</a:t>
            </a:r>
            <a:r>
              <a:rPr lang="en-US" altLang="zh-CN" sz="2800" b="1" smtClean="0"/>
              <a:t>this</a:t>
            </a:r>
            <a:r>
              <a:rPr lang="zh-CN" altLang="en-US" sz="2800" b="1" smtClean="0"/>
              <a:t>指针 </a:t>
            </a:r>
            <a:endParaRPr lang="en-US" altLang="zh-CN" sz="2800" b="1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b="1" smtClean="0"/>
              <a:t>this</a:t>
            </a:r>
            <a:r>
              <a:rPr lang="zh-CN" altLang="en-US" b="1" smtClean="0"/>
              <a:t>是成员函数中，指向调用该函数的对象自身（</a:t>
            </a:r>
            <a:r>
              <a:rPr lang="zh-CN" altLang="en-US" b="1" smtClean="0">
                <a:solidFill>
                  <a:srgbClr val="FF3300"/>
                </a:solidFill>
              </a:rPr>
              <a:t>即成员函数所属的类对象的首地址</a:t>
            </a:r>
            <a:r>
              <a:rPr lang="zh-CN" altLang="en-US" b="1" smtClean="0"/>
              <a:t>）的隐含指针，形式如下：</a:t>
            </a:r>
            <a:endParaRPr lang="en-US" altLang="zh-CN" b="1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zh-CN" altLang="en-US" sz="1800" b="1" smtClean="0"/>
              <a:t>		</a:t>
            </a:r>
            <a:r>
              <a:rPr lang="en-US" altLang="zh-CN" sz="1800" b="1" smtClean="0"/>
              <a:t>class X{</a:t>
            </a:r>
            <a:r>
              <a:rPr lang="en-US" altLang="zh-CN" sz="1800" b="1" smtClean="0">
                <a:latin typeface="Arial" pitchFamily="34" charset="0"/>
              </a:rPr>
              <a:t>……</a:t>
            </a:r>
            <a:endParaRPr lang="en-US" altLang="zh-CN" sz="1800" b="1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			f(</a:t>
            </a:r>
            <a:r>
              <a:rPr lang="en-US" altLang="zh-CN" sz="1800" b="1" smtClean="0">
                <a:latin typeface="Arial" pitchFamily="34" charset="0"/>
              </a:rPr>
              <a:t>…</a:t>
            </a:r>
            <a:r>
              <a:rPr lang="zh-CN" altLang="en-US" sz="1800" b="1" smtClean="0"/>
              <a:t>）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		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		X a;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		a.f(</a:t>
            </a:r>
            <a:r>
              <a:rPr lang="en-US" altLang="zh-CN" sz="1800" b="1" smtClean="0">
                <a:latin typeface="Arial" pitchFamily="34" charset="0"/>
              </a:rPr>
              <a:t>…</a:t>
            </a:r>
            <a:r>
              <a:rPr lang="en-US" altLang="zh-CN" sz="1800" b="1" smtClean="0"/>
              <a:t>);</a:t>
            </a:r>
            <a:r>
              <a:rPr lang="zh-CN" altLang="en-US" sz="1800" b="1" smtClean="0"/>
              <a:t>此调用将被编译译转换成		</a:t>
            </a:r>
            <a:r>
              <a:rPr lang="en-US" altLang="zh-CN" sz="1800" b="1" smtClean="0"/>
              <a:t>X::f (</a:t>
            </a:r>
            <a:r>
              <a:rPr lang="en-US" altLang="zh-CN" sz="1800" b="1" smtClean="0">
                <a:solidFill>
                  <a:srgbClr val="FF0000"/>
                </a:solidFill>
              </a:rPr>
              <a:t>&amp; a</a:t>
            </a:r>
            <a:r>
              <a:rPr lang="en-US" altLang="zh-CN" sz="1800" b="1" smtClean="0"/>
              <a:t>, </a:t>
            </a:r>
            <a:r>
              <a:rPr lang="en-US" altLang="zh-CN" sz="1800" b="1" smtClean="0">
                <a:latin typeface="Arial" pitchFamily="34" charset="0"/>
              </a:rPr>
              <a:t>……</a:t>
            </a:r>
            <a:r>
              <a:rPr lang="en-US" altLang="zh-CN" sz="1800" b="1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/>
              <a:t>2</a:t>
            </a:r>
            <a:r>
              <a:rPr lang="zh-CN" altLang="en-US" b="1" smtClean="0"/>
              <a:t>、访问</a:t>
            </a:r>
            <a:r>
              <a:rPr lang="en-US" altLang="zh-CN" b="1" smtClean="0"/>
              <a:t>this</a:t>
            </a:r>
            <a:r>
              <a:rPr lang="zh-CN" altLang="en-US" b="1" smtClean="0"/>
              <a:t>指针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zh-CN" altLang="en-US" sz="1800" b="1" smtClean="0"/>
              <a:t>		</a:t>
            </a:r>
            <a:r>
              <a:rPr lang="en-US" altLang="zh-CN" sz="1800" b="1" smtClean="0"/>
              <a:t>X::f (</a:t>
            </a:r>
            <a:r>
              <a:rPr lang="en-US" altLang="zh-CN" sz="1800" b="1" smtClean="0">
                <a:latin typeface="Arial" pitchFamily="34" charset="0"/>
              </a:rPr>
              <a:t>……</a:t>
            </a:r>
            <a:r>
              <a:rPr lang="en-US" altLang="zh-CN" sz="1800" b="1" smtClean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		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			</a:t>
            </a:r>
            <a:r>
              <a:rPr lang="en-US" altLang="zh-CN" sz="1800" b="1" smtClean="0">
                <a:solidFill>
                  <a:srgbClr val="FF3300"/>
                </a:solidFill>
              </a:rPr>
              <a:t>this-&gt;</a:t>
            </a:r>
            <a:r>
              <a:rPr lang="en-US" altLang="zh-CN" sz="1800" b="1" smtClean="0"/>
              <a:t>member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		}</a:t>
            </a:r>
            <a:endParaRPr lang="zh-CN" altLang="en-US" sz="1800" b="1" smtClean="0"/>
          </a:p>
        </p:txBody>
      </p:sp>
    </p:spTree>
    <p:extLst>
      <p:ext uri="{BB962C8B-B14F-4D97-AF65-F5344CB8AC3E}">
        <p14:creationId xmlns:p14="http://schemas.microsoft.com/office/powerpoint/2010/main" val="2640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98257C-73FF-4CC2-A239-B040C0B3DA4D}" type="datetime1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971600" y="548680"/>
            <a:ext cx="7586921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dirty="0" smtClean="0">
                <a:latin typeface="Times New Roman" pitchFamily="18" charset="0"/>
              </a:rPr>
              <a:t>练习：</a:t>
            </a:r>
            <a:endParaRPr kumimoji="1" lang="zh-CN" altLang="en-US" dirty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Times New Roman" pitchFamily="18" charset="0"/>
              </a:rPr>
              <a:t>1</a:t>
            </a:r>
            <a:r>
              <a:rPr kumimoji="1" lang="zh-CN" altLang="en-US" sz="2800" dirty="0">
                <a:latin typeface="Times New Roman" pitchFamily="18" charset="0"/>
              </a:rPr>
              <a:t>、设计几何图形类</a:t>
            </a:r>
            <a:r>
              <a:rPr kumimoji="1" lang="en-US" altLang="zh-CN" sz="2800" dirty="0">
                <a:latin typeface="Times New Roman" pitchFamily="18" charset="0"/>
              </a:rPr>
              <a:t>:  </a:t>
            </a:r>
            <a:endParaRPr kumimoji="1" lang="en-US" altLang="zh-CN" sz="28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zh-CN" altLang="en-US" sz="2800" dirty="0">
                <a:latin typeface="Times New Roman" pitchFamily="18" charset="0"/>
              </a:rPr>
              <a:t>包含如下接口（虚函数）：</a:t>
            </a:r>
            <a:endParaRPr kumimoji="1" lang="en-US" altLang="zh-CN" sz="2800" dirty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en-US" altLang="zh-CN" sz="2800" dirty="0" smtClean="0">
                <a:latin typeface="Times New Roman" pitchFamily="18" charset="0"/>
              </a:rPr>
              <a:t>1</a:t>
            </a:r>
            <a:r>
              <a:rPr kumimoji="1" lang="zh-CN" altLang="en-US" sz="2800" dirty="0" smtClean="0">
                <a:latin typeface="Times New Roman" pitchFamily="18" charset="0"/>
              </a:rPr>
              <a:t>、求</a:t>
            </a:r>
            <a:r>
              <a:rPr kumimoji="1" lang="zh-CN" altLang="en-US" sz="2800" dirty="0">
                <a:latin typeface="Times New Roman" pitchFamily="18" charset="0"/>
              </a:rPr>
              <a:t>周长</a:t>
            </a:r>
            <a:r>
              <a:rPr kumimoji="1" lang="zh-CN" altLang="en-US" sz="2800" dirty="0" smtClean="0">
                <a:latin typeface="Times New Roman" pitchFamily="18" charset="0"/>
              </a:rPr>
              <a:t>函数；</a:t>
            </a:r>
            <a:endParaRPr kumimoji="1" lang="en-US" altLang="zh-CN" sz="2800" dirty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en-US" altLang="zh-CN" sz="2800" dirty="0" smtClean="0">
                <a:latin typeface="Times New Roman" pitchFamily="18" charset="0"/>
              </a:rPr>
              <a:t>2</a:t>
            </a:r>
            <a:r>
              <a:rPr kumimoji="1" lang="zh-CN" altLang="en-US" sz="2800" dirty="0" smtClean="0">
                <a:latin typeface="Times New Roman" pitchFamily="18" charset="0"/>
              </a:rPr>
              <a:t>、</a:t>
            </a:r>
            <a:r>
              <a:rPr kumimoji="1" lang="zh-CN" altLang="en-US" sz="2800" dirty="0">
                <a:latin typeface="Times New Roman" pitchFamily="18" charset="0"/>
              </a:rPr>
              <a:t>求中心的函数</a:t>
            </a:r>
            <a:r>
              <a:rPr kumimoji="1" lang="zh-CN" altLang="en-US" sz="2800" dirty="0" smtClean="0">
                <a:latin typeface="Times New Roman" pitchFamily="18" charset="0"/>
              </a:rPr>
              <a:t>；</a:t>
            </a:r>
            <a:endParaRPr kumimoji="1" lang="en-US" altLang="zh-CN" sz="28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dirty="0" smtClean="0">
                <a:latin typeface="Times New Roman" pitchFamily="18" charset="0"/>
              </a:rPr>
              <a:t>然后派生：</a:t>
            </a:r>
            <a:r>
              <a:rPr kumimoji="1" lang="en-US" altLang="zh-CN" sz="2800" dirty="0" smtClean="0">
                <a:latin typeface="Times New Roman" pitchFamily="18" charset="0"/>
              </a:rPr>
              <a:t> </a:t>
            </a:r>
            <a:r>
              <a:rPr kumimoji="1" lang="zh-CN" altLang="en-US" sz="2800" dirty="0" smtClean="0">
                <a:latin typeface="Times New Roman" pitchFamily="18" charset="0"/>
              </a:rPr>
              <a:t>类</a:t>
            </a:r>
            <a:r>
              <a:rPr kumimoji="1" lang="en-US" altLang="zh-CN" sz="2800" dirty="0" smtClean="0">
                <a:latin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</a:rPr>
              <a:t>四边行</a:t>
            </a:r>
            <a:r>
              <a:rPr kumimoji="1" lang="en-US" altLang="zh-CN" sz="2800" dirty="0" err="1" smtClean="0">
                <a:latin typeface="Times New Roman" pitchFamily="18" charset="0"/>
              </a:rPr>
              <a:t>Cqua</a:t>
            </a:r>
            <a:r>
              <a:rPr kumimoji="1" lang="en-US" altLang="zh-CN" sz="2800" dirty="0" smtClean="0">
                <a:latin typeface="Times New Roman" pitchFamily="18" charset="0"/>
              </a:rPr>
              <a:t> </a:t>
            </a:r>
            <a:r>
              <a:rPr kumimoji="1" lang="zh-CN" altLang="en-US" sz="2800" dirty="0" smtClean="0">
                <a:latin typeface="Times New Roman" pitchFamily="18" charset="0"/>
              </a:rPr>
              <a:t>和 矩形</a:t>
            </a:r>
            <a:r>
              <a:rPr kumimoji="1" lang="en-US" altLang="zh-CN" sz="2800" dirty="0">
                <a:latin typeface="Times New Roman" pitchFamily="18" charset="0"/>
              </a:rPr>
              <a:t>(</a:t>
            </a:r>
            <a:r>
              <a:rPr kumimoji="1" lang="en-US" altLang="zh-CN" sz="2800" dirty="0" err="1" smtClean="0">
                <a:latin typeface="Times New Roman" pitchFamily="18" charset="0"/>
              </a:rPr>
              <a:t>CR</a:t>
            </a:r>
            <a:r>
              <a:rPr kumimoji="1" lang="en-US" altLang="zh-CN" sz="2800" b="1" dirty="0" err="1" smtClean="0">
                <a:latin typeface="Times New Roman" pitchFamily="18" charset="0"/>
              </a:rPr>
              <a:t>ec</a:t>
            </a:r>
            <a:r>
              <a:rPr kumimoji="1" lang="en-US" altLang="zh-CN" sz="2800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itchFamily="34" charset="0"/>
              <a:buNone/>
            </a:pPr>
            <a:r>
              <a:rPr kumimoji="1" lang="en-US" altLang="zh-CN" sz="2800" dirty="0" smtClean="0">
                <a:latin typeface="Times New Roman" pitchFamily="18" charset="0"/>
              </a:rPr>
              <a:t>3</a:t>
            </a:r>
            <a:r>
              <a:rPr kumimoji="1" lang="zh-CN" altLang="en-US" sz="2800" dirty="0" smtClean="0">
                <a:latin typeface="Times New Roman" pitchFamily="18" charset="0"/>
              </a:rPr>
              <a:t>、</a:t>
            </a:r>
            <a:r>
              <a:rPr kumimoji="1" lang="zh-CN" altLang="en-US" sz="2800" dirty="0">
                <a:latin typeface="Times New Roman" pitchFamily="18" charset="0"/>
              </a:rPr>
              <a:t>实现赋值函数</a:t>
            </a:r>
            <a:endParaRPr kumimoji="1" lang="en-US" altLang="zh-CN" sz="2800" dirty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itchFamily="34" charset="0"/>
              <a:buNone/>
            </a:pPr>
            <a:r>
              <a:rPr kumimoji="1" lang="en-US" altLang="zh-CN" sz="2800" dirty="0" smtClean="0">
                <a:latin typeface="Times New Roman" pitchFamily="18" charset="0"/>
              </a:rPr>
              <a:t>4</a:t>
            </a:r>
            <a:r>
              <a:rPr kumimoji="1" lang="zh-CN" altLang="en-US" sz="2800" dirty="0" smtClean="0">
                <a:latin typeface="Times New Roman" pitchFamily="18" charset="0"/>
              </a:rPr>
              <a:t>、</a:t>
            </a:r>
            <a:r>
              <a:rPr kumimoji="1" lang="zh-CN" altLang="en-US" sz="2800" dirty="0">
                <a:latin typeface="Times New Roman" pitchFamily="18" charset="0"/>
              </a:rPr>
              <a:t>实现求周长</a:t>
            </a:r>
            <a:r>
              <a:rPr kumimoji="1" lang="zh-CN" altLang="en-US" sz="2800" dirty="0" smtClean="0">
                <a:latin typeface="Times New Roman" pitchFamily="18" charset="0"/>
              </a:rPr>
              <a:t>函数</a:t>
            </a:r>
            <a:endParaRPr kumimoji="1" lang="en-US" altLang="zh-CN" sz="28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itchFamily="34" charset="0"/>
              <a:buNone/>
            </a:pPr>
            <a:r>
              <a:rPr kumimoji="1" lang="en-US" altLang="zh-CN" sz="2800" dirty="0" smtClean="0">
                <a:latin typeface="Times New Roman" pitchFamily="18" charset="0"/>
              </a:rPr>
              <a:t>5</a:t>
            </a:r>
            <a:r>
              <a:rPr kumimoji="1" lang="zh-CN" altLang="en-US" sz="2800" dirty="0" smtClean="0">
                <a:latin typeface="Times New Roman" pitchFamily="18" charset="0"/>
              </a:rPr>
              <a:t>、</a:t>
            </a:r>
            <a:r>
              <a:rPr kumimoji="1" lang="zh-CN" altLang="en-US" sz="2800" dirty="0" smtClean="0">
                <a:latin typeface="Times New Roman" pitchFamily="18" charset="0"/>
              </a:rPr>
              <a:t>实现求中心的</a:t>
            </a:r>
            <a:r>
              <a:rPr kumimoji="1" lang="zh-CN" altLang="en-US" sz="2800" dirty="0" smtClean="0">
                <a:latin typeface="Times New Roman" pitchFamily="18" charset="0"/>
              </a:rPr>
              <a:t>函数</a:t>
            </a:r>
            <a:endParaRPr kumimoji="1" lang="en-US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118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BE7E54-078B-4D25-A6A1-4755B94513DC}" type="datetime1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732162" name="Rectangle 1026"/>
          <p:cNvSpPr>
            <a:spLocks noChangeArrowheads="1"/>
          </p:cNvSpPr>
          <p:nvPr/>
        </p:nvSpPr>
        <p:spPr bwMode="auto">
          <a:xfrm>
            <a:off x="287338" y="512763"/>
            <a:ext cx="8316912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600" dirty="0" smtClean="0">
                <a:latin typeface="Times New Roman" pitchFamily="18" charset="0"/>
              </a:rPr>
              <a:t>练习：</a:t>
            </a:r>
            <a:endParaRPr kumimoji="1" lang="zh-CN" altLang="en-US" sz="3600" dirty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 smtClean="0">
                <a:latin typeface="Times New Roman" pitchFamily="18" charset="0"/>
              </a:rPr>
              <a:t>先设计如下基本几何图形</a:t>
            </a:r>
            <a:r>
              <a:rPr kumimoji="1" lang="zh-CN" altLang="en-US" sz="2400" dirty="0">
                <a:latin typeface="Times New Roman" pitchFamily="18" charset="0"/>
              </a:rPr>
              <a:t>类</a:t>
            </a:r>
            <a:r>
              <a:rPr kumimoji="1" lang="en-US" altLang="zh-CN" sz="2400" dirty="0">
                <a:latin typeface="Times New Roman" pitchFamily="18" charset="0"/>
              </a:rPr>
              <a:t>: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latin typeface="Times New Roman" pitchFamily="18" charset="0"/>
              </a:rPr>
              <a:t>基础类</a:t>
            </a:r>
            <a:r>
              <a:rPr kumimoji="1" lang="en-US" altLang="zh-CN" sz="2400" dirty="0" err="1" smtClean="0">
                <a:latin typeface="Times New Roman" pitchFamily="18" charset="0"/>
              </a:rPr>
              <a:t>CShp</a:t>
            </a:r>
            <a:r>
              <a:rPr kumimoji="1" lang="zh-CN" altLang="en-US" sz="2400" dirty="0" smtClean="0">
                <a:latin typeface="Times New Roman" pitchFamily="18" charset="0"/>
              </a:rPr>
              <a:t>和</a:t>
            </a:r>
            <a:r>
              <a:rPr kumimoji="1" lang="zh-CN" altLang="en-US" sz="2400" dirty="0">
                <a:latin typeface="Times New Roman" pitchFamily="18" charset="0"/>
              </a:rPr>
              <a:t>派生类：</a:t>
            </a:r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zh-CN" altLang="en-US" sz="2400" dirty="0" smtClean="0">
                <a:latin typeface="Times New Roman" pitchFamily="18" charset="0"/>
              </a:rPr>
              <a:t>点</a:t>
            </a:r>
            <a:r>
              <a:rPr kumimoji="1" lang="en-US" altLang="zh-CN" sz="2400" dirty="0" err="1" smtClean="0">
                <a:latin typeface="Times New Roman" pitchFamily="18" charset="0"/>
              </a:rPr>
              <a:t>CPt</a:t>
            </a:r>
            <a:r>
              <a:rPr kumimoji="1" lang="zh-CN" altLang="en-US" sz="2400" dirty="0" smtClean="0">
                <a:latin typeface="Times New Roman" pitchFamily="18" charset="0"/>
              </a:rPr>
              <a:t>、 线</a:t>
            </a:r>
            <a:r>
              <a:rPr kumimoji="1" lang="en-US" altLang="zh-CN" sz="2400" dirty="0" smtClean="0">
                <a:latin typeface="Times New Roman" pitchFamily="18" charset="0"/>
              </a:rPr>
              <a:t>(</a:t>
            </a:r>
            <a:r>
              <a:rPr kumimoji="1" lang="en-US" altLang="zh-CN" sz="2400" dirty="0" err="1" smtClean="0">
                <a:latin typeface="Times New Roman" pitchFamily="18" charset="0"/>
              </a:rPr>
              <a:t>CLn</a:t>
            </a:r>
            <a:r>
              <a:rPr kumimoji="1" lang="en-US" altLang="zh-CN" sz="2400" dirty="0" smtClean="0">
                <a:latin typeface="Times New Roman" pitchFamily="18" charset="0"/>
              </a:rPr>
              <a:t>)</a:t>
            </a:r>
            <a:r>
              <a:rPr kumimoji="1" lang="zh-CN" altLang="en-US" sz="2400" dirty="0">
                <a:latin typeface="Times New Roman" pitchFamily="18" charset="0"/>
              </a:rPr>
              <a:t>；</a:t>
            </a:r>
            <a:endParaRPr kumimoji="1" lang="zh-CN" altLang="en-US" sz="2400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itchFamily="34" charset="0"/>
              <a:buNone/>
            </a:pPr>
            <a:r>
              <a:rPr kumimoji="1" lang="zh-CN" altLang="en-US" sz="2400" dirty="0" smtClean="0">
                <a:latin typeface="Times New Roman" pitchFamily="18" charset="0"/>
              </a:rPr>
              <a:t>基础类包含如下接口（虚函数）：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itchFamily="34" charset="0"/>
              <a:buNone/>
            </a:pPr>
            <a:r>
              <a:rPr kumimoji="1" lang="en-US" altLang="zh-CN" sz="2400" dirty="0" smtClean="0">
                <a:latin typeface="Times New Roman" pitchFamily="18" charset="0"/>
              </a:rPr>
              <a:t>1</a:t>
            </a:r>
            <a:r>
              <a:rPr kumimoji="1" lang="zh-CN" altLang="en-US" sz="2400" dirty="0" smtClean="0">
                <a:latin typeface="Times New Roman" pitchFamily="18" charset="0"/>
              </a:rPr>
              <a:t>、返回图形类型。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itchFamily="34" charset="0"/>
              <a:buNone/>
            </a:pPr>
            <a:r>
              <a:rPr kumimoji="1" lang="en-US" altLang="zh-CN" sz="2400" dirty="0" smtClean="0">
                <a:latin typeface="Times New Roman" pitchFamily="18" charset="0"/>
              </a:rPr>
              <a:t>2</a:t>
            </a:r>
            <a:r>
              <a:rPr kumimoji="1" lang="zh-CN" altLang="en-US" sz="2400" dirty="0" smtClean="0">
                <a:latin typeface="Times New Roman" pitchFamily="18" charset="0"/>
              </a:rPr>
              <a:t>、保存数据到文件；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itchFamily="34" charset="0"/>
              <a:buNone/>
            </a:pPr>
            <a:r>
              <a:rPr kumimoji="1" lang="en-US" altLang="zh-CN" sz="2400" dirty="0" smtClean="0">
                <a:latin typeface="Times New Roman" pitchFamily="18" charset="0"/>
              </a:rPr>
              <a:t>3</a:t>
            </a:r>
            <a:r>
              <a:rPr kumimoji="1" lang="zh-CN" altLang="en-US" sz="2400" dirty="0" smtClean="0">
                <a:latin typeface="Times New Roman" pitchFamily="18" charset="0"/>
              </a:rPr>
              <a:t>、读取数据到文件；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zh-CN" altLang="en-US" sz="2400" dirty="0" smtClean="0">
                <a:latin typeface="Times New Roman" pitchFamily="18" charset="0"/>
              </a:rPr>
              <a:t>然后在  类点</a:t>
            </a:r>
            <a:r>
              <a:rPr kumimoji="1" lang="en-US" altLang="zh-CN" sz="2400" dirty="0" err="1">
                <a:latin typeface="Times New Roman" pitchFamily="18" charset="0"/>
              </a:rPr>
              <a:t>CPt</a:t>
            </a:r>
            <a:r>
              <a:rPr kumimoji="1" lang="zh-CN" altLang="en-US" sz="2400" dirty="0">
                <a:latin typeface="Times New Roman" pitchFamily="18" charset="0"/>
              </a:rPr>
              <a:t>、 线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dirty="0" err="1">
                <a:latin typeface="Times New Roman" pitchFamily="18" charset="0"/>
              </a:rPr>
              <a:t>CLn</a:t>
            </a:r>
            <a:r>
              <a:rPr kumimoji="1" lang="en-US" altLang="zh-CN" sz="2400" dirty="0" smtClean="0">
                <a:latin typeface="Times New Roman" pitchFamily="18" charset="0"/>
              </a:rPr>
              <a:t>) </a:t>
            </a:r>
            <a:r>
              <a:rPr kumimoji="1" lang="zh-CN" altLang="en-US" sz="2400" dirty="0" smtClean="0">
                <a:latin typeface="Times New Roman" pitchFamily="18" charset="0"/>
              </a:rPr>
              <a:t>中  实现</a:t>
            </a:r>
            <a:r>
              <a:rPr kumimoji="1" lang="zh-CN" altLang="en-US" sz="2400" dirty="0">
                <a:latin typeface="Times New Roman" pitchFamily="18" charset="0"/>
              </a:rPr>
              <a:t>虚</a:t>
            </a:r>
            <a:r>
              <a:rPr kumimoji="1" lang="zh-CN" altLang="en-US" sz="2400" dirty="0" smtClean="0">
                <a:latin typeface="Times New Roman" pitchFamily="18" charset="0"/>
              </a:rPr>
              <a:t>函数</a:t>
            </a:r>
            <a:r>
              <a:rPr kumimoji="1" lang="zh-CN" altLang="en-US" sz="2400" dirty="0" smtClean="0">
                <a:latin typeface="Times New Roman" pitchFamily="18" charset="0"/>
              </a:rPr>
              <a:t>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endParaRPr kumimoji="1" lang="en-US" altLang="zh-CN" sz="2000" dirty="0" smtClean="0"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4168" y="847033"/>
            <a:ext cx="2133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点成员：</a:t>
            </a:r>
            <a:endParaRPr lang="en-US" altLang="zh-CN" dirty="0" smtClean="0"/>
          </a:p>
          <a:p>
            <a:r>
              <a:rPr lang="en-US" altLang="zh-CN" dirty="0" err="1" smtClean="0"/>
              <a:t>m_Id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m_x,m_y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87718" y="1922763"/>
            <a:ext cx="2444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成员：</a:t>
            </a:r>
            <a:endParaRPr lang="en-US" altLang="zh-CN" dirty="0" smtClean="0"/>
          </a:p>
          <a:p>
            <a:r>
              <a:rPr lang="en-US" altLang="zh-CN" dirty="0" err="1" smtClean="0"/>
              <a:t>m_Id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m_x</a:t>
            </a:r>
            <a:r>
              <a:rPr lang="en-US" altLang="zh-CN" dirty="0" smtClean="0"/>
              <a:t>[] , </a:t>
            </a:r>
            <a:r>
              <a:rPr lang="en-US" altLang="zh-CN" dirty="0" err="1" smtClean="0"/>
              <a:t>m_y</a:t>
            </a:r>
            <a:r>
              <a:rPr lang="en-US" altLang="zh-CN" dirty="0" smtClean="0"/>
              <a:t>[], </a:t>
            </a:r>
            <a:r>
              <a:rPr lang="en-US" altLang="zh-CN" dirty="0" err="1" smtClean="0"/>
              <a:t>m_ptSum</a:t>
            </a:r>
            <a:r>
              <a:rPr lang="en-US" altLang="zh-CN" dirty="0" smtClean="0"/>
              <a:t>;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A1A7E0-EC19-4FD0-90D1-B3E8EB20F28A}" type="datetime1">
              <a:rPr lang="en-US" altLang="zh-CN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5556" y="764704"/>
            <a:ext cx="8064896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dirty="0">
                <a:latin typeface="Times New Roman" pitchFamily="18" charset="0"/>
              </a:rPr>
              <a:t>4</a:t>
            </a:r>
            <a:r>
              <a:rPr kumimoji="1" lang="zh-CN" altLang="en-US" dirty="0">
                <a:latin typeface="Times New Roman" pitchFamily="18" charset="0"/>
              </a:rPr>
              <a:t>、设计聚合类 </a:t>
            </a:r>
            <a:r>
              <a:rPr kumimoji="1" lang="en-US" altLang="zh-CN" dirty="0" err="1">
                <a:latin typeface="Times New Roman" pitchFamily="18" charset="0"/>
              </a:rPr>
              <a:t>CShpDB</a:t>
            </a:r>
            <a:r>
              <a:rPr kumimoji="1" lang="en-US" altLang="zh-CN" dirty="0">
                <a:latin typeface="Times New Roman" pitchFamily="18" charset="0"/>
              </a:rPr>
              <a:t>  </a:t>
            </a:r>
            <a:r>
              <a:rPr kumimoji="1" lang="zh-CN" altLang="en-US" dirty="0">
                <a:latin typeface="Times New Roman" pitchFamily="18" charset="0"/>
              </a:rPr>
              <a:t>，包含成员 </a:t>
            </a:r>
            <a:r>
              <a:rPr kumimoji="1" lang="en-US" altLang="zh-CN" dirty="0" err="1">
                <a:latin typeface="Times New Roman" pitchFamily="18" charset="0"/>
              </a:rPr>
              <a:t>CShp</a:t>
            </a:r>
            <a:r>
              <a:rPr kumimoji="1" lang="en-US" altLang="zh-CN" dirty="0">
                <a:latin typeface="Times New Roman" pitchFamily="18" charset="0"/>
              </a:rPr>
              <a:t> </a:t>
            </a:r>
            <a:r>
              <a:rPr kumimoji="1" lang="zh-CN" altLang="en-US" dirty="0">
                <a:latin typeface="Times New Roman" pitchFamily="18" charset="0"/>
              </a:rPr>
              <a:t>的类指针数组及数组个数。</a:t>
            </a:r>
            <a:endParaRPr kumimoji="1" lang="en-US" altLang="zh-CN" dirty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dirty="0">
                <a:latin typeface="Times New Roman" pitchFamily="18" charset="0"/>
              </a:rPr>
              <a:t>5</a:t>
            </a:r>
            <a:r>
              <a:rPr kumimoji="1" lang="zh-CN" altLang="en-US" dirty="0">
                <a:latin typeface="Times New Roman" pitchFamily="18" charset="0"/>
              </a:rPr>
              <a:t>、给聚合类 </a:t>
            </a:r>
            <a:r>
              <a:rPr kumimoji="1" lang="en-US" altLang="zh-CN" dirty="0" err="1">
                <a:latin typeface="Times New Roman" pitchFamily="18" charset="0"/>
              </a:rPr>
              <a:t>CShpDB</a:t>
            </a:r>
            <a:r>
              <a:rPr kumimoji="1" lang="en-US" altLang="zh-CN" dirty="0">
                <a:latin typeface="Times New Roman" pitchFamily="18" charset="0"/>
              </a:rPr>
              <a:t> </a:t>
            </a:r>
            <a:r>
              <a:rPr kumimoji="1" lang="zh-CN" altLang="en-US" dirty="0">
                <a:latin typeface="Times New Roman" pitchFamily="18" charset="0"/>
              </a:rPr>
              <a:t>添加类工厂函数。</a:t>
            </a:r>
            <a:endParaRPr kumimoji="1" lang="en-US" altLang="zh-CN" dirty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dirty="0">
                <a:latin typeface="Times New Roman" pitchFamily="18" charset="0"/>
              </a:rPr>
              <a:t>6</a:t>
            </a:r>
            <a:r>
              <a:rPr kumimoji="1" lang="zh-CN" altLang="en-US" dirty="0">
                <a:latin typeface="Times New Roman" pitchFamily="18" charset="0"/>
              </a:rPr>
              <a:t>、给聚合类添加保存文件函数 和 读取文件函数。</a:t>
            </a:r>
            <a:endParaRPr kumimoji="1" lang="en-US" altLang="zh-CN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98257C-73FF-4CC2-A239-B040C0B3DA4D}" type="datetime1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250825" y="620688"/>
            <a:ext cx="8713788" cy="5976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</a:rPr>
              <a:t>作业</a:t>
            </a:r>
            <a:r>
              <a:rPr kumimoji="1" lang="zh-CN" altLang="en-US" sz="2400" b="1" dirty="0" smtClean="0">
                <a:solidFill>
                  <a:schemeClr val="folHlink"/>
                </a:solidFill>
                <a:latin typeface="Times New Roman" pitchFamily="18" charset="0"/>
              </a:rPr>
              <a:t>：</a:t>
            </a:r>
            <a:r>
              <a:rPr kumimoji="1" lang="zh-CN" altLang="en-US" sz="2800" b="1" dirty="0" smtClean="0">
                <a:latin typeface="Times New Roman" pitchFamily="18" charset="0"/>
              </a:rPr>
              <a:t>设计</a:t>
            </a:r>
            <a:r>
              <a:rPr kumimoji="1" lang="zh-CN" altLang="en-US" sz="2800" b="1" dirty="0">
                <a:latin typeface="Times New Roman" pitchFamily="18" charset="0"/>
              </a:rPr>
              <a:t>一</a:t>
            </a:r>
            <a:r>
              <a:rPr kumimoji="1" lang="zh-CN" altLang="en-US" sz="2800" b="1" dirty="0" smtClean="0">
                <a:latin typeface="Times New Roman" pitchFamily="18" charset="0"/>
              </a:rPr>
              <a:t>个折线类  </a:t>
            </a:r>
            <a:r>
              <a:rPr kumimoji="1" lang="en-US" altLang="zh-CN" sz="2800" b="1" dirty="0" err="1" smtClean="0">
                <a:latin typeface="Times New Roman" pitchFamily="18" charset="0"/>
              </a:rPr>
              <a:t>CLine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Times New Roman" pitchFamily="18" charset="0"/>
              </a:rPr>
              <a:t>1</a:t>
            </a:r>
            <a:r>
              <a:rPr kumimoji="1" lang="zh-CN" altLang="en-US" sz="2400" dirty="0" smtClean="0">
                <a:latin typeface="Times New Roman" pitchFamily="18" charset="0"/>
              </a:rPr>
              <a:t>、该</a:t>
            </a:r>
            <a:r>
              <a:rPr kumimoji="1" lang="zh-CN" altLang="en-US" sz="2400" dirty="0">
                <a:latin typeface="Times New Roman" pitchFamily="18" charset="0"/>
              </a:rPr>
              <a:t>类</a:t>
            </a:r>
            <a:r>
              <a:rPr kumimoji="1" lang="zh-CN" altLang="en-US" sz="2400" dirty="0" smtClean="0">
                <a:latin typeface="Times New Roman" pitchFamily="18" charset="0"/>
              </a:rPr>
              <a:t>有属性：组成线的点数、点坐标数组（动态或静态）、线的颜色（整数）、线</a:t>
            </a:r>
            <a:r>
              <a:rPr kumimoji="1" lang="zh-CN" altLang="en-US" sz="2400" dirty="0">
                <a:latin typeface="Times New Roman" pitchFamily="18" charset="0"/>
              </a:rPr>
              <a:t>的</a:t>
            </a:r>
            <a:r>
              <a:rPr kumimoji="1" lang="zh-CN" altLang="en-US" sz="2400" dirty="0" smtClean="0">
                <a:latin typeface="Times New Roman" pitchFamily="18" charset="0"/>
              </a:rPr>
              <a:t>宽度（整数）；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Times New Roman" pitchFamily="18" charset="0"/>
              </a:rPr>
              <a:t>2</a:t>
            </a:r>
            <a:r>
              <a:rPr kumimoji="1" lang="zh-CN" altLang="en-US" sz="2400" dirty="0" smtClean="0">
                <a:latin typeface="Times New Roman" pitchFamily="18" charset="0"/>
              </a:rPr>
              <a:t>、</a:t>
            </a:r>
            <a:r>
              <a:rPr kumimoji="1" lang="zh-CN" altLang="en-US" sz="2400" dirty="0">
                <a:latin typeface="Times New Roman" pitchFamily="18" charset="0"/>
              </a:rPr>
              <a:t>该类</a:t>
            </a:r>
            <a:r>
              <a:rPr kumimoji="1" lang="zh-CN" altLang="en-US" sz="2400" dirty="0" smtClean="0">
                <a:latin typeface="Times New Roman" pitchFamily="18" charset="0"/>
              </a:rPr>
              <a:t>有方法：</a:t>
            </a:r>
            <a:endParaRPr kumimoji="1" lang="en-US" altLang="zh-CN" sz="2400" dirty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Times New Roman" pitchFamily="18" charset="0"/>
              </a:rPr>
              <a:t>	a)</a:t>
            </a:r>
            <a:r>
              <a:rPr kumimoji="1" lang="zh-CN" altLang="en-US" sz="2400" dirty="0" smtClean="0">
                <a:latin typeface="Times New Roman" pitchFamily="18" charset="0"/>
              </a:rPr>
              <a:t>设置和获取颜色  两个方法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	</a:t>
            </a:r>
            <a:r>
              <a:rPr kumimoji="1" lang="en-US" altLang="zh-CN" sz="2400" dirty="0" smtClean="0">
                <a:latin typeface="Times New Roman" pitchFamily="18" charset="0"/>
              </a:rPr>
              <a:t>b)</a:t>
            </a:r>
            <a:r>
              <a:rPr kumimoji="1" lang="zh-CN" altLang="en-US" sz="2400" dirty="0" smtClean="0">
                <a:latin typeface="Times New Roman" pitchFamily="18" charset="0"/>
              </a:rPr>
              <a:t>设置和获取线宽  两</a:t>
            </a:r>
            <a:r>
              <a:rPr kumimoji="1" lang="zh-CN" altLang="en-US" sz="2400" dirty="0">
                <a:latin typeface="Times New Roman" pitchFamily="18" charset="0"/>
              </a:rPr>
              <a:t>个方法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Times New Roman" pitchFamily="18" charset="0"/>
              </a:rPr>
              <a:t>	c) </a:t>
            </a:r>
            <a:r>
              <a:rPr kumimoji="1" lang="zh-CN" altLang="en-US" sz="2400" dirty="0" smtClean="0">
                <a:latin typeface="Times New Roman" pitchFamily="18" charset="0"/>
              </a:rPr>
              <a:t>添加一个点到线上 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	</a:t>
            </a:r>
            <a:r>
              <a:rPr kumimoji="1" lang="en-US" altLang="zh-CN" sz="2400" dirty="0" smtClean="0">
                <a:latin typeface="Times New Roman" pitchFamily="18" charset="0"/>
              </a:rPr>
              <a:t>b)</a:t>
            </a:r>
            <a:r>
              <a:rPr kumimoji="1" lang="zh-CN" altLang="en-US" sz="2400" dirty="0" smtClean="0">
                <a:latin typeface="Times New Roman" pitchFamily="18" charset="0"/>
              </a:rPr>
              <a:t>在线上删除一个点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Times New Roman" pitchFamily="18" charset="0"/>
              </a:rPr>
              <a:t>	e)</a:t>
            </a:r>
            <a:r>
              <a:rPr kumimoji="1" lang="zh-CN" altLang="en-US" sz="2400" dirty="0" smtClean="0">
                <a:latin typeface="Times New Roman" pitchFamily="18" charset="0"/>
              </a:rPr>
              <a:t>修改一个线上点的坐标</a:t>
            </a:r>
            <a:r>
              <a:rPr kumimoji="1" lang="en-US" altLang="zh-CN" sz="2400" dirty="0">
                <a:latin typeface="Times New Roman" pitchFamily="18" charset="0"/>
              </a:rPr>
              <a:t>	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Times New Roman" pitchFamily="18" charset="0"/>
              </a:rPr>
              <a:t>	f)</a:t>
            </a:r>
            <a:r>
              <a:rPr kumimoji="1" lang="zh-CN" altLang="en-US" sz="2400" dirty="0" smtClean="0">
                <a:latin typeface="Times New Roman" pitchFamily="18" charset="0"/>
              </a:rPr>
              <a:t>获取线上</a:t>
            </a:r>
            <a:r>
              <a:rPr kumimoji="1" lang="zh-CN" altLang="en-US" sz="2400" dirty="0">
                <a:latin typeface="Times New Roman" pitchFamily="18" charset="0"/>
              </a:rPr>
              <a:t>的</a:t>
            </a:r>
            <a:r>
              <a:rPr kumimoji="1" lang="zh-CN" altLang="en-US" sz="2400" dirty="0" smtClean="0">
                <a:latin typeface="Times New Roman" pitchFamily="18" charset="0"/>
              </a:rPr>
              <a:t>点数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Times New Roman" pitchFamily="18" charset="0"/>
              </a:rPr>
              <a:t>	g)</a:t>
            </a:r>
            <a:r>
              <a:rPr kumimoji="1" lang="zh-CN" altLang="en-US" sz="2400" dirty="0" smtClean="0">
                <a:latin typeface="Times New Roman" pitchFamily="18" charset="0"/>
              </a:rPr>
              <a:t>获取一个</a:t>
            </a:r>
            <a:r>
              <a:rPr kumimoji="1" lang="zh-CN" altLang="en-US" sz="2400" dirty="0">
                <a:latin typeface="Times New Roman" pitchFamily="18" charset="0"/>
              </a:rPr>
              <a:t>线上</a:t>
            </a:r>
            <a:r>
              <a:rPr kumimoji="1" lang="zh-CN" altLang="en-US" sz="2400" dirty="0" smtClean="0">
                <a:latin typeface="Times New Roman" pitchFamily="18" charset="0"/>
              </a:rPr>
              <a:t>点</a:t>
            </a:r>
            <a:r>
              <a:rPr kumimoji="1" lang="zh-CN" altLang="en-US" sz="2400" dirty="0">
                <a:latin typeface="Times New Roman" pitchFamily="18" charset="0"/>
              </a:rPr>
              <a:t>的</a:t>
            </a:r>
            <a:r>
              <a:rPr kumimoji="1" lang="zh-CN" altLang="en-US" sz="2400" dirty="0" smtClean="0">
                <a:latin typeface="Times New Roman" pitchFamily="18" charset="0"/>
              </a:rPr>
              <a:t>坐标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Times New Roman" pitchFamily="18" charset="0"/>
              </a:rPr>
              <a:t>	</a:t>
            </a:r>
            <a:endParaRPr kumimoji="1" lang="en-US" altLang="zh-CN" sz="28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64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60350"/>
            <a:ext cx="7772400" cy="8651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this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指针的实现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52513"/>
            <a:ext cx="3814763" cy="504348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zh-CN" altLang="zh-CN" sz="1600" b="1" smtClean="0"/>
              <a:t>【例</a:t>
            </a:r>
            <a:r>
              <a:rPr lang="en-US" altLang="zh-CN" sz="1600" b="1" smtClean="0"/>
              <a:t>3-20】  </a:t>
            </a:r>
            <a:r>
              <a:rPr lang="zh-CN" altLang="en-US" sz="1600" b="1" smtClean="0"/>
              <a:t>一个</a:t>
            </a:r>
            <a:r>
              <a:rPr lang="en-US" altLang="zh-CN" sz="1600" b="1" smtClean="0"/>
              <a:t>point</a:t>
            </a:r>
            <a:r>
              <a:rPr lang="zh-CN" altLang="en-US" sz="1600" b="1" smtClean="0"/>
              <a:t>类。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/>
              <a:t>class point{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/>
              <a:t>	int x,y;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/>
              <a:t>	point(int a,int b=10)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/>
              <a:t>	{x=a; y=b;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/>
              <a:t>	int getx(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/>
              <a:t>	{	return x;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/>
              <a:t>	int gety(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/>
              <a:t>	{	return y;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/>
              <a:t>	void move(int a,int b)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/>
              <a:t>	{	x=a;y=b;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/>
              <a:t>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/>
              <a:t>    point p1,p2;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/>
              <a:t>    p1.move(10,20}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/>
              <a:t>    p2.move(3,4);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/>
              <a:t>}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4356100" y="1268413"/>
            <a:ext cx="4392613" cy="64452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/>
              <a:t>1</a:t>
            </a:r>
            <a:r>
              <a:rPr kumimoji="1" lang="zh-CN" altLang="en-US" sz="1800" b="1"/>
              <a:t>、编译器改变类成员的定义，用额外的</a:t>
            </a:r>
            <a:r>
              <a:rPr kumimoji="1" lang="en-US" altLang="zh-CN" sz="1800" b="1"/>
              <a:t>this</a:t>
            </a:r>
            <a:r>
              <a:rPr kumimoji="1" lang="zh-CN" altLang="en-US" sz="1800" b="1"/>
              <a:t>指针重新定义每个类成员函数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4572000" y="1916113"/>
            <a:ext cx="4176713" cy="2017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solidFill>
                  <a:srgbClr val="0033CC"/>
                </a:solidFill>
              </a:rPr>
              <a:t>inline point(point *this,int a,int b){}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solidFill>
                  <a:srgbClr val="0033CC"/>
                </a:solidFill>
              </a:rPr>
              <a:t>inline getx(point *this){return this-&gt;x;}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solidFill>
                  <a:srgbClr val="0033CC"/>
                </a:solidFill>
              </a:rPr>
              <a:t>inline gety(point *this){return this-&gt;y;}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solidFill>
                  <a:srgbClr val="0033CC"/>
                </a:solidFill>
              </a:rPr>
              <a:t>inline void move(point *this ,int a,int b)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solidFill>
                  <a:srgbClr val="0033CC"/>
                </a:solidFill>
              </a:rPr>
              <a:t>             {this-&gt;x=a;this-&gt;y=b;}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4500563" y="4941888"/>
            <a:ext cx="4176712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solidFill>
                  <a:srgbClr val="0033CC"/>
                </a:solidFill>
              </a:rPr>
              <a:t>inline void move(&amp;p1 ,10,20)        </a:t>
            </a: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4500563" y="5589588"/>
            <a:ext cx="4176712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solidFill>
                  <a:srgbClr val="0033CC"/>
                </a:solidFill>
              </a:rPr>
              <a:t>inline void move(&amp;p2 ,3,4)        </a:t>
            </a:r>
          </a:p>
        </p:txBody>
      </p:sp>
      <p:sp>
        <p:nvSpPr>
          <p:cNvPr id="105481" name="Line 9"/>
          <p:cNvSpPr>
            <a:spLocks noChangeShapeType="1"/>
          </p:cNvSpPr>
          <p:nvPr/>
        </p:nvSpPr>
        <p:spPr bwMode="auto">
          <a:xfrm flipV="1">
            <a:off x="2843213" y="2133600"/>
            <a:ext cx="1728787" cy="287338"/>
          </a:xfrm>
          <a:prstGeom prst="line">
            <a:avLst/>
          </a:prstGeom>
          <a:noFill/>
          <a:ln w="31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05482" name="Line 10"/>
          <p:cNvSpPr>
            <a:spLocks noChangeShapeType="1"/>
          </p:cNvSpPr>
          <p:nvPr/>
        </p:nvSpPr>
        <p:spPr bwMode="auto">
          <a:xfrm flipV="1">
            <a:off x="1979613" y="2565400"/>
            <a:ext cx="2592387" cy="358775"/>
          </a:xfrm>
          <a:prstGeom prst="line">
            <a:avLst/>
          </a:prstGeom>
          <a:noFill/>
          <a:ln w="31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05483" name="Line 11"/>
          <p:cNvSpPr>
            <a:spLocks noChangeShapeType="1"/>
          </p:cNvSpPr>
          <p:nvPr/>
        </p:nvSpPr>
        <p:spPr bwMode="auto">
          <a:xfrm flipV="1">
            <a:off x="1979613" y="2997200"/>
            <a:ext cx="2592387" cy="360363"/>
          </a:xfrm>
          <a:prstGeom prst="line">
            <a:avLst/>
          </a:prstGeom>
          <a:noFill/>
          <a:ln w="31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05484" name="Line 12"/>
          <p:cNvSpPr>
            <a:spLocks noChangeShapeType="1"/>
          </p:cNvSpPr>
          <p:nvPr/>
        </p:nvSpPr>
        <p:spPr bwMode="auto">
          <a:xfrm flipV="1">
            <a:off x="2916238" y="3429000"/>
            <a:ext cx="2232025" cy="431800"/>
          </a:xfrm>
          <a:prstGeom prst="line">
            <a:avLst/>
          </a:prstGeom>
          <a:noFill/>
          <a:ln w="31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4427538" y="3933825"/>
            <a:ext cx="4392612" cy="9191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/>
              <a:t>2</a:t>
            </a:r>
            <a:r>
              <a:rPr kumimoji="1" lang="zh-CN" altLang="en-US" sz="1800" b="1"/>
              <a:t>、编译器改变每个类成员函数的调用，加上一个额外的实参，即被调用对象的地址</a:t>
            </a:r>
          </a:p>
        </p:txBody>
      </p:sp>
      <p:sp>
        <p:nvSpPr>
          <p:cNvPr id="105487" name="Line 15"/>
          <p:cNvSpPr>
            <a:spLocks noChangeShapeType="1"/>
          </p:cNvSpPr>
          <p:nvPr/>
        </p:nvSpPr>
        <p:spPr bwMode="auto">
          <a:xfrm flipV="1">
            <a:off x="2627313" y="5157788"/>
            <a:ext cx="1800225" cy="144462"/>
          </a:xfrm>
          <a:prstGeom prst="line">
            <a:avLst/>
          </a:prstGeom>
          <a:noFill/>
          <a:ln w="31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05488" name="Line 16"/>
          <p:cNvSpPr>
            <a:spLocks noChangeShapeType="1"/>
          </p:cNvSpPr>
          <p:nvPr/>
        </p:nvSpPr>
        <p:spPr bwMode="auto">
          <a:xfrm>
            <a:off x="2195513" y="5589588"/>
            <a:ext cx="2305050" cy="144462"/>
          </a:xfrm>
          <a:prstGeom prst="line">
            <a:avLst/>
          </a:prstGeom>
          <a:noFill/>
          <a:ln w="31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pic>
        <p:nvPicPr>
          <p:cNvPr id="98322" name="Picture 18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5013325"/>
            <a:ext cx="13049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537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8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8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nimBg="1"/>
      <p:bldP spid="105477" grpId="0" animBg="1"/>
      <p:bldP spid="105479" grpId="0" animBg="1"/>
      <p:bldP spid="105480" grpId="0" animBg="1"/>
      <p:bldP spid="105481" grpId="0" animBg="1"/>
      <p:bldP spid="105482" grpId="0" animBg="1"/>
      <p:bldP spid="105483" grpId="0" animBg="1"/>
      <p:bldP spid="105484" grpId="0" animBg="1"/>
      <p:bldP spid="105485" grpId="0" animBg="1"/>
      <p:bldP spid="105487" grpId="0" animBg="1"/>
      <p:bldP spid="1054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188" y="1989138"/>
            <a:ext cx="3733800" cy="3933825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使用</a:t>
            </a:r>
            <a:r>
              <a:rPr lang="en-US" altLang="zh-CN" smtClean="0"/>
              <a:t>this</a:t>
            </a:r>
            <a:r>
              <a:rPr lang="zh-CN" altLang="en-US" smtClean="0"/>
              <a:t>指针</a:t>
            </a:r>
          </a:p>
          <a:p>
            <a:pPr lvl="1" eaLnBrk="1" hangingPunct="1">
              <a:buFontTx/>
              <a:buNone/>
            </a:pPr>
            <a:r>
              <a:rPr lang="zh-CN" altLang="en-US" smtClean="0"/>
              <a:t>区分二义性</a:t>
            </a:r>
          </a:p>
          <a:p>
            <a:pPr lvl="1" eaLnBrk="1" hangingPunct="1">
              <a:buFontTx/>
              <a:buNone/>
            </a:pPr>
            <a:r>
              <a:rPr lang="en-US" altLang="zh-CN" sz="1800" b="1" smtClean="0"/>
              <a:t>class X</a:t>
            </a:r>
          </a:p>
          <a:p>
            <a:pPr lvl="1" eaLnBrk="1" hangingPunct="1">
              <a:buFontTx/>
              <a:buNone/>
            </a:pPr>
            <a:r>
              <a:rPr lang="en-US" altLang="zh-CN" sz="1800" b="1" smtClean="0"/>
              <a:t>{</a:t>
            </a:r>
          </a:p>
          <a:p>
            <a:pPr lvl="1" eaLnBrk="1" hangingPunct="1">
              <a:buFontTx/>
              <a:buNone/>
            </a:pPr>
            <a:r>
              <a:rPr lang="en-US" altLang="zh-CN" sz="1800" b="1" smtClean="0"/>
              <a:t>	int i;</a:t>
            </a:r>
          </a:p>
          <a:p>
            <a:pPr lvl="1" eaLnBrk="1" hangingPunct="1">
              <a:buFontTx/>
              <a:buNone/>
            </a:pPr>
            <a:r>
              <a:rPr lang="en-US" altLang="zh-CN" sz="1800" b="1" smtClean="0"/>
              <a:t>	f (int i)</a:t>
            </a:r>
          </a:p>
          <a:p>
            <a:pPr lvl="1" eaLnBrk="1" hangingPunct="1">
              <a:buFontTx/>
              <a:buNone/>
            </a:pPr>
            <a:r>
              <a:rPr lang="en-US" altLang="zh-CN" sz="1800" b="1" smtClean="0"/>
              <a:t>	{</a:t>
            </a:r>
          </a:p>
          <a:p>
            <a:pPr lvl="1" eaLnBrk="1" hangingPunct="1">
              <a:buFontTx/>
              <a:buNone/>
            </a:pPr>
            <a:r>
              <a:rPr lang="en-US" altLang="zh-CN" sz="1800" b="1" smtClean="0"/>
              <a:t>		    this-&gt;i = i;</a:t>
            </a:r>
          </a:p>
          <a:p>
            <a:pPr lvl="1" eaLnBrk="1" hangingPunct="1">
              <a:buFontTx/>
              <a:buNone/>
            </a:pPr>
            <a:r>
              <a:rPr lang="en-US" altLang="zh-CN" sz="1800" b="1" smtClean="0"/>
              <a:t>	}</a:t>
            </a:r>
          </a:p>
          <a:p>
            <a:pPr lvl="1" eaLnBrk="1" hangingPunct="1">
              <a:buFontTx/>
              <a:buNone/>
            </a:pPr>
            <a:r>
              <a:rPr lang="en-US" altLang="zh-CN" sz="1800" b="1" smtClean="0"/>
              <a:t>}</a:t>
            </a:r>
          </a:p>
          <a:p>
            <a:pPr eaLnBrk="1" hangingPunct="1"/>
            <a:endParaRPr lang="en-US" altLang="zh-CN" b="1" smtClean="0"/>
          </a:p>
        </p:txBody>
      </p:sp>
      <p:sp>
        <p:nvSpPr>
          <p:cNvPr id="9933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284663" y="1916113"/>
            <a:ext cx="4495800" cy="4322762"/>
          </a:xfrm>
        </p:spPr>
        <p:txBody>
          <a:bodyPr/>
          <a:lstStyle/>
          <a:p>
            <a:pPr eaLnBrk="1" hangingPunct="1"/>
            <a:r>
              <a:rPr lang="zh-CN" altLang="en-US" smtClean="0"/>
              <a:t>使用</a:t>
            </a:r>
            <a:r>
              <a:rPr lang="en-US" altLang="zh-CN" smtClean="0"/>
              <a:t>this</a:t>
            </a:r>
            <a:r>
              <a:rPr lang="zh-CN" altLang="en-US" smtClean="0"/>
              <a:t>指针</a:t>
            </a:r>
            <a:r>
              <a:rPr lang="zh-CN" altLang="en-US" b="1" smtClean="0"/>
              <a:t>返回调用对象</a:t>
            </a:r>
          </a:p>
          <a:p>
            <a:pPr lvl="1" eaLnBrk="1" hangingPunct="1">
              <a:buFontTx/>
              <a:buNone/>
            </a:pPr>
            <a:r>
              <a:rPr lang="en-US" altLang="zh-CN" sz="1800" b="1" smtClean="0"/>
              <a:t>class X</a:t>
            </a:r>
          </a:p>
          <a:p>
            <a:pPr lvl="1" eaLnBrk="1" hangingPunct="1">
              <a:buFontTx/>
              <a:buNone/>
            </a:pPr>
            <a:r>
              <a:rPr lang="en-US" altLang="zh-CN" sz="1800" b="1" smtClean="0"/>
              <a:t>{</a:t>
            </a:r>
          </a:p>
          <a:p>
            <a:pPr lvl="1" eaLnBrk="1" hangingPunct="1">
              <a:buFontTx/>
              <a:buNone/>
            </a:pPr>
            <a:r>
              <a:rPr lang="en-US" altLang="zh-CN" sz="1800" b="1" smtClean="0"/>
              <a:t>	X &amp; f ( ) { </a:t>
            </a:r>
            <a:r>
              <a:rPr lang="en-US" altLang="zh-CN" sz="1800" b="1" smtClean="0">
                <a:latin typeface="Arial" pitchFamily="34" charset="0"/>
              </a:rPr>
              <a:t>……</a:t>
            </a:r>
            <a:r>
              <a:rPr lang="en-US" altLang="zh-CN" sz="1800" b="1" smtClean="0"/>
              <a:t>   return </a:t>
            </a:r>
            <a:r>
              <a:rPr lang="en-US" altLang="zh-CN" sz="1800" b="1" smtClean="0">
                <a:solidFill>
                  <a:srgbClr val="FF0000"/>
                </a:solidFill>
              </a:rPr>
              <a:t>*this</a:t>
            </a:r>
            <a:r>
              <a:rPr lang="en-US" altLang="zh-CN" sz="1800" b="1" smtClean="0"/>
              <a:t>; };</a:t>
            </a:r>
          </a:p>
          <a:p>
            <a:pPr lvl="1" eaLnBrk="1" hangingPunct="1">
              <a:buFontTx/>
              <a:buNone/>
            </a:pPr>
            <a:r>
              <a:rPr lang="en-US" altLang="zh-CN" sz="1800" b="1" smtClean="0"/>
              <a:t>    X &amp; g ( ) {</a:t>
            </a:r>
            <a:r>
              <a:rPr lang="en-US" altLang="zh-CN" sz="1800" b="1" smtClean="0">
                <a:latin typeface="Arial" pitchFamily="34" charset="0"/>
              </a:rPr>
              <a:t>……</a:t>
            </a:r>
            <a:r>
              <a:rPr lang="en-US" altLang="zh-CN" sz="1800" b="1" smtClean="0"/>
              <a:t>   return </a:t>
            </a:r>
            <a:r>
              <a:rPr lang="en-US" altLang="zh-CN" sz="1800" b="1" smtClean="0">
                <a:solidFill>
                  <a:srgbClr val="FF0000"/>
                </a:solidFill>
              </a:rPr>
              <a:t>*this</a:t>
            </a:r>
            <a:r>
              <a:rPr lang="en-US" altLang="zh-CN" sz="1800" b="1" smtClean="0"/>
              <a:t>; };</a:t>
            </a:r>
          </a:p>
          <a:p>
            <a:pPr lvl="1" eaLnBrk="1" hangingPunct="1">
              <a:buFontTx/>
              <a:buNone/>
            </a:pPr>
            <a:r>
              <a:rPr lang="en-US" altLang="zh-CN" sz="1800" b="1" smtClean="0"/>
              <a:t>};</a:t>
            </a:r>
          </a:p>
          <a:p>
            <a:pPr lvl="1" eaLnBrk="1" hangingPunct="1">
              <a:buFontTx/>
              <a:buNone/>
            </a:pPr>
            <a:r>
              <a:rPr lang="en-US" altLang="zh-CN" sz="1800" b="1" smtClean="0">
                <a:latin typeface="Arial" pitchFamily="34" charset="0"/>
              </a:rPr>
              <a:t>……</a:t>
            </a:r>
            <a:endParaRPr lang="en-US" altLang="zh-CN" sz="1800" b="1" smtClean="0"/>
          </a:p>
          <a:p>
            <a:pPr lvl="1" eaLnBrk="1" hangingPunct="1">
              <a:buFontTx/>
              <a:buNone/>
            </a:pPr>
            <a:r>
              <a:rPr lang="en-US" altLang="zh-CN" sz="1800" b="1" smtClean="0"/>
              <a:t>X a;</a:t>
            </a:r>
          </a:p>
          <a:p>
            <a:pPr lvl="1" eaLnBrk="1" hangingPunct="1">
              <a:buFontTx/>
              <a:buNone/>
            </a:pPr>
            <a:r>
              <a:rPr lang="en-US" altLang="zh-CN" sz="1800" b="1" smtClean="0">
                <a:solidFill>
                  <a:srgbClr val="FF3300"/>
                </a:solidFill>
              </a:rPr>
              <a:t>a.f().g();</a:t>
            </a:r>
          </a:p>
          <a:p>
            <a:pPr lvl="1" eaLnBrk="1" hangingPunct="1">
              <a:buFontTx/>
              <a:buNone/>
            </a:pPr>
            <a:r>
              <a:rPr lang="en-US" altLang="zh-CN" sz="1800" b="1" smtClean="0">
                <a:latin typeface="Arial" pitchFamily="34" charset="0"/>
              </a:rPr>
              <a:t>……</a:t>
            </a:r>
            <a:endParaRPr lang="en-US" altLang="zh-CN" sz="1800" b="1" smtClean="0"/>
          </a:p>
          <a:p>
            <a:pPr eaLnBrk="1" hangingPunct="1"/>
            <a:endParaRPr lang="en-US" altLang="zh-CN" sz="2800" b="1" smtClean="0"/>
          </a:p>
        </p:txBody>
      </p:sp>
      <p:sp>
        <p:nvSpPr>
          <p:cNvPr id="86020" name="Rectangle 7"/>
          <p:cNvSpPr>
            <a:spLocks noChangeArrowheads="1"/>
          </p:cNvSpPr>
          <p:nvPr/>
        </p:nvSpPr>
        <p:spPr bwMode="auto">
          <a:xfrm>
            <a:off x="684213" y="3333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b="1" dirty="0" smtClean="0">
                <a:solidFill>
                  <a:schemeClr val="tx2"/>
                </a:solidFill>
              </a:rPr>
              <a:t>this </a:t>
            </a:r>
            <a:r>
              <a:rPr lang="zh-CN" altLang="en-US" sz="4400" b="1" dirty="0">
                <a:solidFill>
                  <a:srgbClr val="FF3300"/>
                </a:solidFill>
              </a:rPr>
              <a:t>指针</a:t>
            </a:r>
          </a:p>
        </p:txBody>
      </p:sp>
      <p:sp>
        <p:nvSpPr>
          <p:cNvPr id="86021" name="Text Box 8"/>
          <p:cNvSpPr txBox="1">
            <a:spLocks noChangeArrowheads="1"/>
          </p:cNvSpPr>
          <p:nvPr/>
        </p:nvSpPr>
        <p:spPr bwMode="auto">
          <a:xfrm>
            <a:off x="755650" y="1268413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4</a:t>
            </a:r>
            <a:r>
              <a:rPr lang="zh-CN" altLang="en-US" sz="2400"/>
              <a:t>、</a:t>
            </a:r>
            <a:r>
              <a:rPr lang="en-US" altLang="zh-CN" sz="2400"/>
              <a:t>this</a:t>
            </a:r>
            <a:r>
              <a:rPr lang="zh-CN" altLang="en-US" sz="2400"/>
              <a:t>指针的两种常见应用</a:t>
            </a:r>
          </a:p>
        </p:txBody>
      </p:sp>
      <p:sp>
        <p:nvSpPr>
          <p:cNvPr id="99337" name="Freeform 9"/>
          <p:cNvSpPr>
            <a:spLocks/>
          </p:cNvSpPr>
          <p:nvPr/>
        </p:nvSpPr>
        <p:spPr bwMode="auto">
          <a:xfrm>
            <a:off x="801688" y="3870325"/>
            <a:ext cx="1608137" cy="1238250"/>
          </a:xfrm>
          <a:custGeom>
            <a:avLst/>
            <a:gdLst>
              <a:gd name="T0" fmla="*/ 2147483647 w 1013"/>
              <a:gd name="T1" fmla="*/ 2147483647 h 780"/>
              <a:gd name="T2" fmla="*/ 2147483647 w 1013"/>
              <a:gd name="T3" fmla="*/ 2147483647 h 780"/>
              <a:gd name="T4" fmla="*/ 2147483647 w 1013"/>
              <a:gd name="T5" fmla="*/ 2147483647 h 780"/>
              <a:gd name="T6" fmla="*/ 2147483647 w 1013"/>
              <a:gd name="T7" fmla="*/ 2147483647 h 780"/>
              <a:gd name="T8" fmla="*/ 2147483647 w 1013"/>
              <a:gd name="T9" fmla="*/ 2147483647 h 780"/>
              <a:gd name="T10" fmla="*/ 2147483647 w 1013"/>
              <a:gd name="T11" fmla="*/ 2147483647 h 780"/>
              <a:gd name="T12" fmla="*/ 2147483647 w 1013"/>
              <a:gd name="T13" fmla="*/ 2147483647 h 780"/>
              <a:gd name="T14" fmla="*/ 2147483647 w 1013"/>
              <a:gd name="T15" fmla="*/ 2147483647 h 780"/>
              <a:gd name="T16" fmla="*/ 2147483647 w 1013"/>
              <a:gd name="T17" fmla="*/ 2147483647 h 780"/>
              <a:gd name="T18" fmla="*/ 2147483647 w 1013"/>
              <a:gd name="T19" fmla="*/ 2147483647 h 780"/>
              <a:gd name="T20" fmla="*/ 2147483647 w 1013"/>
              <a:gd name="T21" fmla="*/ 2147483647 h 780"/>
              <a:gd name="T22" fmla="*/ 2147483647 w 1013"/>
              <a:gd name="T23" fmla="*/ 2147483647 h 7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13" h="780">
                <a:moveTo>
                  <a:pt x="1013" y="698"/>
                </a:moveTo>
                <a:cubicBezTo>
                  <a:pt x="1003" y="728"/>
                  <a:pt x="989" y="748"/>
                  <a:pt x="958" y="762"/>
                </a:cubicBezTo>
                <a:cubicBezTo>
                  <a:pt x="940" y="770"/>
                  <a:pt x="903" y="780"/>
                  <a:pt x="903" y="780"/>
                </a:cubicBezTo>
                <a:cubicBezTo>
                  <a:pt x="723" y="777"/>
                  <a:pt x="543" y="780"/>
                  <a:pt x="364" y="771"/>
                </a:cubicBezTo>
                <a:cubicBezTo>
                  <a:pt x="338" y="770"/>
                  <a:pt x="321" y="740"/>
                  <a:pt x="300" y="725"/>
                </a:cubicBezTo>
                <a:cubicBezTo>
                  <a:pt x="238" y="680"/>
                  <a:pt x="196" y="622"/>
                  <a:pt x="144" y="570"/>
                </a:cubicBezTo>
                <a:cubicBezTo>
                  <a:pt x="107" y="533"/>
                  <a:pt x="127" y="572"/>
                  <a:pt x="98" y="533"/>
                </a:cubicBezTo>
                <a:cubicBezTo>
                  <a:pt x="85" y="516"/>
                  <a:pt x="62" y="479"/>
                  <a:pt x="62" y="479"/>
                </a:cubicBezTo>
                <a:cubicBezTo>
                  <a:pt x="52" y="448"/>
                  <a:pt x="35" y="436"/>
                  <a:pt x="25" y="405"/>
                </a:cubicBezTo>
                <a:cubicBezTo>
                  <a:pt x="0" y="229"/>
                  <a:pt x="21" y="125"/>
                  <a:pt x="162" y="31"/>
                </a:cubicBezTo>
                <a:cubicBezTo>
                  <a:pt x="186" y="15"/>
                  <a:pt x="174" y="5"/>
                  <a:pt x="208" y="3"/>
                </a:cubicBezTo>
                <a:cubicBezTo>
                  <a:pt x="260" y="0"/>
                  <a:pt x="312" y="3"/>
                  <a:pt x="364" y="3"/>
                </a:cubicBezTo>
              </a:path>
            </a:pathLst>
          </a:custGeom>
          <a:noFill/>
          <a:ln w="1905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8" name="Freeform 10"/>
          <p:cNvSpPr>
            <a:spLocks/>
          </p:cNvSpPr>
          <p:nvPr/>
        </p:nvSpPr>
        <p:spPr bwMode="auto">
          <a:xfrm>
            <a:off x="1989138" y="3759200"/>
            <a:ext cx="1377950" cy="1163638"/>
          </a:xfrm>
          <a:custGeom>
            <a:avLst/>
            <a:gdLst>
              <a:gd name="T0" fmla="*/ 2147483647 w 868"/>
              <a:gd name="T1" fmla="*/ 2147483647 h 733"/>
              <a:gd name="T2" fmla="*/ 2147483647 w 868"/>
              <a:gd name="T3" fmla="*/ 2147483647 h 733"/>
              <a:gd name="T4" fmla="*/ 2147483647 w 868"/>
              <a:gd name="T5" fmla="*/ 2147483647 h 733"/>
              <a:gd name="T6" fmla="*/ 2147483647 w 868"/>
              <a:gd name="T7" fmla="*/ 2147483647 h 733"/>
              <a:gd name="T8" fmla="*/ 2147483647 w 868"/>
              <a:gd name="T9" fmla="*/ 2147483647 h 733"/>
              <a:gd name="T10" fmla="*/ 2147483647 w 868"/>
              <a:gd name="T11" fmla="*/ 2147483647 h 733"/>
              <a:gd name="T12" fmla="*/ 2147483647 w 868"/>
              <a:gd name="T13" fmla="*/ 2147483647 h 733"/>
              <a:gd name="T14" fmla="*/ 2147483647 w 868"/>
              <a:gd name="T15" fmla="*/ 2147483647 h 733"/>
              <a:gd name="T16" fmla="*/ 2147483647 w 868"/>
              <a:gd name="T17" fmla="*/ 2147483647 h 733"/>
              <a:gd name="T18" fmla="*/ 2147483647 w 868"/>
              <a:gd name="T19" fmla="*/ 2147483647 h 733"/>
              <a:gd name="T20" fmla="*/ 2147483647 w 868"/>
              <a:gd name="T21" fmla="*/ 2147483647 h 733"/>
              <a:gd name="T22" fmla="*/ 2147483647 w 868"/>
              <a:gd name="T23" fmla="*/ 2147483647 h 733"/>
              <a:gd name="T24" fmla="*/ 2147483647 w 868"/>
              <a:gd name="T25" fmla="*/ 2147483647 h 733"/>
              <a:gd name="T26" fmla="*/ 2147483647 w 868"/>
              <a:gd name="T27" fmla="*/ 2147483647 h 733"/>
              <a:gd name="T28" fmla="*/ 2147483647 w 868"/>
              <a:gd name="T29" fmla="*/ 0 h 733"/>
              <a:gd name="T30" fmla="*/ 2147483647 w 868"/>
              <a:gd name="T31" fmla="*/ 2147483647 h 733"/>
              <a:gd name="T32" fmla="*/ 2147483647 w 868"/>
              <a:gd name="T33" fmla="*/ 2147483647 h 733"/>
              <a:gd name="T34" fmla="*/ 2147483647 w 868"/>
              <a:gd name="T35" fmla="*/ 2147483647 h 733"/>
              <a:gd name="T36" fmla="*/ 2147483647 w 868"/>
              <a:gd name="T37" fmla="*/ 2147483647 h 733"/>
              <a:gd name="T38" fmla="*/ 2147483647 w 868"/>
              <a:gd name="T39" fmla="*/ 2147483647 h 733"/>
              <a:gd name="T40" fmla="*/ 2147483647 w 868"/>
              <a:gd name="T41" fmla="*/ 2147483647 h 733"/>
              <a:gd name="T42" fmla="*/ 0 w 868"/>
              <a:gd name="T43" fmla="*/ 2147483647 h 73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868" h="733">
                <a:moveTo>
                  <a:pt x="475" y="713"/>
                </a:moveTo>
                <a:cubicBezTo>
                  <a:pt x="542" y="710"/>
                  <a:pt x="620" y="733"/>
                  <a:pt x="676" y="695"/>
                </a:cubicBezTo>
                <a:cubicBezTo>
                  <a:pt x="707" y="674"/>
                  <a:pt x="730" y="637"/>
                  <a:pt x="758" y="613"/>
                </a:cubicBezTo>
                <a:cubicBezTo>
                  <a:pt x="774" y="599"/>
                  <a:pt x="804" y="567"/>
                  <a:pt x="804" y="567"/>
                </a:cubicBezTo>
                <a:cubicBezTo>
                  <a:pt x="810" y="555"/>
                  <a:pt x="814" y="541"/>
                  <a:pt x="822" y="530"/>
                </a:cubicBezTo>
                <a:cubicBezTo>
                  <a:pt x="827" y="523"/>
                  <a:pt x="837" y="520"/>
                  <a:pt x="841" y="512"/>
                </a:cubicBezTo>
                <a:cubicBezTo>
                  <a:pt x="851" y="492"/>
                  <a:pt x="862" y="446"/>
                  <a:pt x="868" y="421"/>
                </a:cubicBezTo>
                <a:cubicBezTo>
                  <a:pt x="865" y="375"/>
                  <a:pt x="864" y="329"/>
                  <a:pt x="859" y="283"/>
                </a:cubicBezTo>
                <a:cubicBezTo>
                  <a:pt x="853" y="229"/>
                  <a:pt x="791" y="168"/>
                  <a:pt x="758" y="128"/>
                </a:cubicBezTo>
                <a:cubicBezTo>
                  <a:pt x="751" y="120"/>
                  <a:pt x="748" y="108"/>
                  <a:pt x="740" y="101"/>
                </a:cubicBezTo>
                <a:cubicBezTo>
                  <a:pt x="720" y="84"/>
                  <a:pt x="682" y="76"/>
                  <a:pt x="658" y="64"/>
                </a:cubicBezTo>
                <a:cubicBezTo>
                  <a:pt x="648" y="59"/>
                  <a:pt x="639" y="53"/>
                  <a:pt x="630" y="46"/>
                </a:cubicBezTo>
                <a:cubicBezTo>
                  <a:pt x="623" y="41"/>
                  <a:pt x="620" y="31"/>
                  <a:pt x="612" y="27"/>
                </a:cubicBezTo>
                <a:cubicBezTo>
                  <a:pt x="595" y="18"/>
                  <a:pt x="575" y="15"/>
                  <a:pt x="557" y="9"/>
                </a:cubicBezTo>
                <a:cubicBezTo>
                  <a:pt x="548" y="6"/>
                  <a:pt x="530" y="0"/>
                  <a:pt x="530" y="0"/>
                </a:cubicBezTo>
                <a:cubicBezTo>
                  <a:pt x="429" y="3"/>
                  <a:pt x="328" y="1"/>
                  <a:pt x="228" y="9"/>
                </a:cubicBezTo>
                <a:cubicBezTo>
                  <a:pt x="217" y="10"/>
                  <a:pt x="211" y="23"/>
                  <a:pt x="201" y="27"/>
                </a:cubicBezTo>
                <a:cubicBezTo>
                  <a:pt x="183" y="35"/>
                  <a:pt x="146" y="46"/>
                  <a:pt x="146" y="46"/>
                </a:cubicBezTo>
                <a:cubicBezTo>
                  <a:pt x="140" y="58"/>
                  <a:pt x="138" y="73"/>
                  <a:pt x="128" y="82"/>
                </a:cubicBezTo>
                <a:cubicBezTo>
                  <a:pt x="121" y="89"/>
                  <a:pt x="107" y="84"/>
                  <a:pt x="100" y="91"/>
                </a:cubicBezTo>
                <a:cubicBezTo>
                  <a:pt x="86" y="105"/>
                  <a:pt x="86" y="130"/>
                  <a:pt x="73" y="146"/>
                </a:cubicBezTo>
                <a:cubicBezTo>
                  <a:pt x="46" y="180"/>
                  <a:pt x="0" y="221"/>
                  <a:pt x="0" y="265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85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9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9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9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9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9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9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9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9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9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9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9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9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9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9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9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9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9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9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9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9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9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9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9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9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9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9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9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9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9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9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9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993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93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2000" fill="hold"/>
                                        <p:tgtEl>
                                          <p:spTgt spid="993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 animBg="1"/>
      <p:bldP spid="993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731838"/>
          </a:xfrm>
        </p:spPr>
        <p:txBody>
          <a:bodyPr/>
          <a:lstStyle/>
          <a:p>
            <a:pPr eaLnBrk="1" hangingPunct="1"/>
            <a:r>
              <a:rPr lang="en-US" altLang="zh-CN" sz="4000" b="1" dirty="0" smtClean="0"/>
              <a:t>this </a:t>
            </a:r>
            <a:r>
              <a:rPr lang="zh-CN" altLang="en-US" sz="4000" b="1" dirty="0" smtClean="0">
                <a:solidFill>
                  <a:srgbClr val="FF3300"/>
                </a:solidFill>
              </a:rPr>
              <a:t>指针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4683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solidFill>
                  <a:schemeClr val="accent2"/>
                </a:solidFill>
              </a:rPr>
              <a:t>5</a:t>
            </a:r>
            <a:r>
              <a:rPr lang="zh-CN" altLang="en-US" b="1" smtClean="0">
                <a:solidFill>
                  <a:schemeClr val="accent2"/>
                </a:solidFill>
              </a:rPr>
              <a:t>、关于</a:t>
            </a:r>
            <a:r>
              <a:rPr lang="en-US" altLang="zh-CN" b="1" smtClean="0">
                <a:solidFill>
                  <a:schemeClr val="accent2"/>
                </a:solidFill>
              </a:rPr>
              <a:t>this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① </a:t>
            </a:r>
            <a:r>
              <a:rPr lang="zh-CN" altLang="en-US" sz="2400" smtClean="0"/>
              <a:t>尽管</a:t>
            </a:r>
            <a:r>
              <a:rPr lang="en-US" altLang="zh-CN" sz="2400" smtClean="0"/>
              <a:t>this</a:t>
            </a:r>
            <a:r>
              <a:rPr lang="zh-CN" altLang="en-US" sz="2400" smtClean="0"/>
              <a:t>是一个</a:t>
            </a:r>
            <a:r>
              <a:rPr lang="zh-CN" altLang="en-US" sz="2400" b="1" smtClean="0">
                <a:solidFill>
                  <a:srgbClr val="FF3300"/>
                </a:solidFill>
              </a:rPr>
              <a:t>隐式</a:t>
            </a:r>
            <a:r>
              <a:rPr lang="zh-CN" altLang="en-US" sz="2400" smtClean="0"/>
              <a:t>指针，但在类的成员函数中可以</a:t>
            </a:r>
            <a:r>
              <a:rPr lang="zh-CN" altLang="en-US" sz="2400" b="1" smtClean="0">
                <a:solidFill>
                  <a:srgbClr val="FF3300"/>
                </a:solidFill>
              </a:rPr>
              <a:t>显式地使用</a:t>
            </a:r>
            <a:r>
              <a:rPr lang="zh-CN" altLang="en-US" sz="2400" smtClean="0"/>
              <a:t>它 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>
                <a:solidFill>
                  <a:schemeClr val="accent2"/>
                </a:solidFill>
              </a:rPr>
              <a:t>② 在类</a:t>
            </a:r>
            <a:r>
              <a:rPr lang="en-US" altLang="zh-CN" sz="2400" b="1" smtClean="0">
                <a:solidFill>
                  <a:schemeClr val="accent2"/>
                </a:solidFill>
              </a:rPr>
              <a:t>X</a:t>
            </a:r>
            <a:r>
              <a:rPr lang="zh-CN" altLang="en-US" sz="2400" b="1" smtClean="0">
                <a:solidFill>
                  <a:schemeClr val="accent2"/>
                </a:solidFill>
              </a:rPr>
              <a:t>的非</a:t>
            </a:r>
            <a:r>
              <a:rPr lang="en-US" altLang="zh-CN" sz="2400" b="1" smtClean="0">
                <a:solidFill>
                  <a:schemeClr val="accent2"/>
                </a:solidFill>
              </a:rPr>
              <a:t>const</a:t>
            </a:r>
            <a:r>
              <a:rPr lang="zh-CN" altLang="en-US" sz="2400" b="1" smtClean="0">
                <a:solidFill>
                  <a:schemeClr val="accent2"/>
                </a:solidFill>
              </a:rPr>
              <a:t>成员函数里，</a:t>
            </a:r>
            <a:r>
              <a:rPr lang="en-US" altLang="zh-CN" sz="2400" b="1" smtClean="0">
                <a:solidFill>
                  <a:schemeClr val="accent2"/>
                </a:solidFill>
              </a:rPr>
              <a:t>this</a:t>
            </a:r>
            <a:r>
              <a:rPr lang="zh-CN" altLang="en-US" sz="2400" b="1" smtClean="0">
                <a:solidFill>
                  <a:schemeClr val="accent2"/>
                </a:solidFill>
              </a:rPr>
              <a:t>的类型就时</a:t>
            </a:r>
            <a:r>
              <a:rPr lang="en-US" altLang="zh-CN" sz="2400" b="1" smtClean="0">
                <a:solidFill>
                  <a:schemeClr val="accent2"/>
                </a:solidFill>
              </a:rPr>
              <a:t>X *</a:t>
            </a:r>
            <a:r>
              <a:rPr lang="zh-CN" altLang="en-US" sz="2400" b="1" smtClean="0">
                <a:solidFill>
                  <a:schemeClr val="accent2"/>
                </a:solidFill>
              </a:rPr>
              <a:t>。然而</a:t>
            </a:r>
            <a:r>
              <a:rPr lang="en-US" altLang="zh-CN" sz="2400" b="1" smtClean="0">
                <a:solidFill>
                  <a:schemeClr val="accent2"/>
                </a:solidFill>
              </a:rPr>
              <a:t>this</a:t>
            </a:r>
            <a:r>
              <a:rPr lang="zh-CN" altLang="en-US" sz="2400" b="1" smtClean="0">
                <a:solidFill>
                  <a:schemeClr val="accent2"/>
                </a:solidFill>
              </a:rPr>
              <a:t>并不是一个常规变量，不能给它赋值，但可以通过它修改数据成员的值。在类的</a:t>
            </a:r>
            <a:r>
              <a:rPr lang="en-US" altLang="zh-CN" sz="2400" b="1" smtClean="0">
                <a:solidFill>
                  <a:schemeClr val="accent2"/>
                </a:solidFill>
              </a:rPr>
              <a:t>const</a:t>
            </a:r>
            <a:r>
              <a:rPr lang="zh-CN" altLang="en-US" sz="2400" b="1" smtClean="0">
                <a:solidFill>
                  <a:schemeClr val="accent2"/>
                </a:solidFill>
              </a:rPr>
              <a:t>成员函数里，</a:t>
            </a:r>
            <a:r>
              <a:rPr lang="en-US" altLang="zh-CN" sz="2400" b="1" smtClean="0">
                <a:solidFill>
                  <a:schemeClr val="accent2"/>
                </a:solidFill>
              </a:rPr>
              <a:t>this</a:t>
            </a:r>
            <a:r>
              <a:rPr lang="zh-CN" altLang="en-US" sz="2400" b="1" smtClean="0">
                <a:solidFill>
                  <a:schemeClr val="accent2"/>
                </a:solidFill>
              </a:rPr>
              <a:t>被设置成</a:t>
            </a:r>
            <a:r>
              <a:rPr lang="en-US" altLang="zh-CN" sz="2400" b="1" smtClean="0">
                <a:solidFill>
                  <a:schemeClr val="accent2"/>
                </a:solidFill>
              </a:rPr>
              <a:t>const X *</a:t>
            </a:r>
            <a:r>
              <a:rPr lang="zh-CN" altLang="en-US" sz="2400" b="1" smtClean="0">
                <a:solidFill>
                  <a:schemeClr val="accent2"/>
                </a:solidFill>
              </a:rPr>
              <a:t>类型，不能通过它修改对象的数据成员值。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smtClean="0"/>
              <a:t>③ </a:t>
            </a:r>
            <a:r>
              <a:rPr lang="zh-CN" altLang="en-US" sz="2400" b="1" smtClean="0">
                <a:solidFill>
                  <a:srgbClr val="FF3300"/>
                </a:solidFill>
              </a:rPr>
              <a:t>静态成员函数没有</a:t>
            </a:r>
            <a:r>
              <a:rPr lang="en-US" altLang="zh-CN" sz="2400" b="1" smtClean="0">
                <a:solidFill>
                  <a:srgbClr val="FF3300"/>
                </a:solidFill>
              </a:rPr>
              <a:t>this</a:t>
            </a:r>
            <a:r>
              <a:rPr lang="zh-CN" altLang="en-US" sz="2400" b="1" smtClean="0">
                <a:solidFill>
                  <a:srgbClr val="FF3300"/>
                </a:solidFill>
              </a:rPr>
              <a:t>指针</a:t>
            </a:r>
            <a:r>
              <a:rPr lang="zh-CN" altLang="en-US" sz="2400" smtClean="0"/>
              <a:t>，因此在静态成员函数中不能访问对象的非静态数据成员</a:t>
            </a:r>
          </a:p>
        </p:txBody>
      </p:sp>
    </p:spTree>
    <p:extLst>
      <p:ext uri="{BB962C8B-B14F-4D97-AF65-F5344CB8AC3E}">
        <p14:creationId xmlns:p14="http://schemas.microsoft.com/office/powerpoint/2010/main" val="32657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this </a:t>
            </a:r>
            <a:r>
              <a:rPr lang="zh-CN" altLang="en-US" b="1" dirty="0" smtClean="0">
                <a:solidFill>
                  <a:srgbClr val="FF3300"/>
                </a:solidFill>
              </a:rPr>
              <a:t>指针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467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chemeClr val="accent1"/>
                </a:solidFill>
              </a:rPr>
              <a:t>6</a:t>
            </a:r>
            <a:r>
              <a:rPr lang="zh-CN" altLang="en-US" sz="2800" b="1" smtClean="0">
                <a:solidFill>
                  <a:schemeClr val="accent1"/>
                </a:solidFill>
              </a:rPr>
              <a:t>、</a:t>
            </a:r>
            <a:r>
              <a:rPr lang="en-US" altLang="zh-CN" sz="2800" b="1" smtClean="0">
                <a:solidFill>
                  <a:schemeClr val="accent1"/>
                </a:solidFill>
              </a:rPr>
              <a:t>this</a:t>
            </a:r>
            <a:r>
              <a:rPr lang="zh-CN" altLang="en-US" sz="2800" b="1" smtClean="0">
                <a:solidFill>
                  <a:schemeClr val="accent1"/>
                </a:solidFill>
              </a:rPr>
              <a:t>返回对象地址或自引用的成员函数 </a:t>
            </a:r>
          </a:p>
          <a:p>
            <a:pPr lvl="1" eaLnBrk="1" hangingPunct="1">
              <a:buFontTx/>
              <a:buNone/>
            </a:pPr>
            <a:r>
              <a:rPr lang="zh-CN" altLang="en-US" sz="2400" smtClean="0"/>
              <a:t>在类成员函数中，可以通过</a:t>
            </a:r>
            <a:r>
              <a:rPr lang="en-US" altLang="zh-CN" sz="2400" smtClean="0"/>
              <a:t>this</a:t>
            </a:r>
            <a:r>
              <a:rPr lang="zh-CN" altLang="en-US" sz="2400" smtClean="0"/>
              <a:t>指针返回对象的地址或引用，这也是</a:t>
            </a:r>
            <a:r>
              <a:rPr lang="en-US" altLang="zh-CN" sz="2400" smtClean="0"/>
              <a:t>this</a:t>
            </a:r>
            <a:r>
              <a:rPr lang="zh-CN" altLang="en-US" sz="2400" smtClean="0"/>
              <a:t>的常用方式。引用是一个地址，允许函数返回引用就意味着函数调用可以被再次赋值，即允许函数调用出现在赋值语句的左边。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【</a:t>
            </a:r>
            <a:r>
              <a:rPr lang="zh-CN" altLang="en-US" sz="2800" b="1" smtClean="0">
                <a:solidFill>
                  <a:schemeClr val="accent2"/>
                </a:solidFill>
              </a:rPr>
              <a:t>例</a:t>
            </a:r>
            <a:r>
              <a:rPr lang="en-US" altLang="zh-CN" sz="2800" b="1" smtClean="0">
                <a:solidFill>
                  <a:schemeClr val="accent2"/>
                </a:solidFill>
              </a:rPr>
              <a:t>3-21】  </a:t>
            </a:r>
            <a:r>
              <a:rPr lang="zh-CN" altLang="en-US" sz="2800" b="1" smtClean="0">
                <a:solidFill>
                  <a:schemeClr val="accent2"/>
                </a:solidFill>
              </a:rPr>
              <a:t>返回对象的指针和引用的成员函数</a:t>
            </a:r>
            <a:r>
              <a:rPr lang="zh-CN" altLang="en-US" sz="2800" smtClean="0"/>
              <a:t>。</a:t>
            </a:r>
          </a:p>
          <a:p>
            <a:pPr eaLnBrk="1" hangingPunct="1">
              <a:buFontTx/>
              <a:buNone/>
            </a:pPr>
            <a:endParaRPr lang="zh-CN" altLang="en-US" sz="2800" smtClean="0"/>
          </a:p>
          <a:p>
            <a:pPr eaLnBrk="1" hangingPunct="1">
              <a:buFontTx/>
              <a:buNone/>
            </a:pPr>
            <a:r>
              <a:rPr lang="zh-CN" altLang="en-US" sz="2800" b="1" smtClean="0"/>
              <a:t>分析以下调用可行的原因：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FF3300"/>
                </a:solidFill>
              </a:rPr>
              <a:t>d1.setYear(2007).setMonth(03).setDay(30)</a:t>
            </a:r>
            <a:r>
              <a:rPr lang="en-US" altLang="zh-CN" sz="2800" b="1" smtClean="0"/>
              <a:t> </a:t>
            </a:r>
            <a:endParaRPr lang="zh-CN" altLang="en-US" sz="2800" b="1" smtClean="0"/>
          </a:p>
          <a:p>
            <a:pPr eaLnBrk="1" hangingPunct="1">
              <a:buFontTx/>
              <a:buNone/>
            </a:pPr>
            <a:endParaRPr lang="zh-CN" altLang="en-US" sz="2800" b="1" smtClean="0"/>
          </a:p>
        </p:txBody>
      </p:sp>
      <p:pic>
        <p:nvPicPr>
          <p:cNvPr id="103428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789363"/>
            <a:ext cx="13049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6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FF275D-3AF4-435C-BC06-9F06D6BAB999}" type="datetime1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746498" name="Rectangle 1026"/>
          <p:cNvSpPr>
            <a:spLocks noChangeArrowheads="1"/>
          </p:cNvSpPr>
          <p:nvPr/>
        </p:nvSpPr>
        <p:spPr bwMode="auto">
          <a:xfrm>
            <a:off x="457200" y="152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hlink"/>
              </a:buClr>
              <a:buSzPct val="80000"/>
              <a:buFontTx/>
              <a:buNone/>
            </a:pPr>
            <a:r>
              <a:rPr kumimoji="1" lang="zh-CN" altLang="en-US" sz="3600" b="1">
                <a:solidFill>
                  <a:schemeClr val="folHlink"/>
                </a:solidFill>
                <a:latin typeface="Times New Roman" pitchFamily="18" charset="0"/>
              </a:rPr>
              <a:t>3.4  多态性和虚函数 </a:t>
            </a:r>
            <a:r>
              <a:rPr kumimoji="1" lang="zh-CN" altLang="en-US" sz="360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46499" name="Rectangle 1027"/>
          <p:cNvSpPr>
            <a:spLocks noChangeArrowheads="1"/>
          </p:cNvSpPr>
          <p:nvPr/>
        </p:nvSpPr>
        <p:spPr bwMode="auto">
          <a:xfrm>
            <a:off x="457200" y="914400"/>
            <a:ext cx="601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-122"/>
              </a:rPr>
              <a:t>何谓多态性？</a:t>
            </a:r>
          </a:p>
        </p:txBody>
      </p:sp>
      <p:sp>
        <p:nvSpPr>
          <p:cNvPr id="746500" name="Rectangle 1028"/>
          <p:cNvSpPr>
            <a:spLocks noChangeArrowheads="1"/>
          </p:cNvSpPr>
          <p:nvPr/>
        </p:nvSpPr>
        <p:spPr bwMode="auto">
          <a:xfrm>
            <a:off x="457200" y="1447800"/>
            <a:ext cx="8305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itchFamily="18" charset="0"/>
              </a:rPr>
              <a:t>多态性</a:t>
            </a:r>
            <a:r>
              <a:rPr kumimoji="1" lang="zh-CN" altLang="en-US" sz="2800" b="1">
                <a:latin typeface="Times New Roman" pitchFamily="18" charset="0"/>
              </a:rPr>
              <a:t>也是面向对象程序设计方法的一个重要特征，它主要表现在函数调用时实现“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itchFamily="18" charset="0"/>
              </a:rPr>
              <a:t>一种接口、多种方法</a:t>
            </a:r>
            <a:r>
              <a:rPr kumimoji="1" lang="zh-CN" altLang="en-US" sz="2800" b="1">
                <a:latin typeface="Times New Roman" pitchFamily="18" charset="0"/>
              </a:rPr>
              <a:t>”。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2800" b="1">
                <a:latin typeface="Times New Roman" pitchFamily="18" charset="0"/>
              </a:rPr>
              <a:t>两种多态性：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itchFamily="18" charset="0"/>
              </a:rPr>
              <a:t>编译时多态性</a:t>
            </a:r>
            <a:r>
              <a:rPr kumimoji="1" lang="zh-CN" altLang="en-US" sz="2800" b="1">
                <a:latin typeface="Times New Roman" pitchFamily="18" charset="0"/>
              </a:rPr>
              <a:t>和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itchFamily="18" charset="0"/>
              </a:rPr>
              <a:t>运行时多态性</a:t>
            </a:r>
            <a:r>
              <a:rPr kumimoji="1" lang="zh-CN" altLang="en-US" sz="2800" b="1">
                <a:latin typeface="Times New Roman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itchFamily="18" charset="0"/>
              </a:rPr>
              <a:t>编译时多态性</a:t>
            </a:r>
            <a:r>
              <a:rPr kumimoji="1" lang="zh-CN" altLang="en-US" sz="2800" b="1">
                <a:latin typeface="Times New Roman" pitchFamily="18" charset="0"/>
              </a:rPr>
              <a:t>：在函数名或运算符相同的情况下，编译器在编译阶段就能够根据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itchFamily="18" charset="0"/>
              </a:rPr>
              <a:t>函数参数类型</a:t>
            </a:r>
            <a:r>
              <a:rPr kumimoji="1" lang="zh-CN" altLang="en-US" sz="2800" b="1">
                <a:latin typeface="Times New Roman" pitchFamily="18" charset="0"/>
              </a:rPr>
              <a:t>的不同来确定要调用的函数 —— 通过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itchFamily="18" charset="0"/>
              </a:rPr>
              <a:t>重载</a:t>
            </a:r>
            <a:r>
              <a:rPr kumimoji="1" lang="zh-CN" altLang="en-US" sz="2800" b="1">
                <a:latin typeface="Times New Roman" pitchFamily="18" charset="0"/>
              </a:rPr>
              <a:t>实现。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</a:rPr>
              <a:t>运行时多态性</a:t>
            </a:r>
            <a:r>
              <a:rPr kumimoji="1" lang="zh-CN" altLang="en-US" sz="2800" b="1">
                <a:latin typeface="Times New Roman" pitchFamily="18" charset="0"/>
              </a:rPr>
              <a:t>：在函数名、函数参数和返回类型都相同的情况下，只能在程序运行时才能确定要调用的函数 —— 通过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itchFamily="18" charset="0"/>
              </a:rPr>
              <a:t>虚函数</a:t>
            </a:r>
            <a:r>
              <a:rPr kumimoji="1" lang="zh-CN" altLang="en-US" sz="2800" b="1">
                <a:latin typeface="Times New Roman" pitchFamily="18" charset="0"/>
              </a:rPr>
              <a:t>实现。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4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4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4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4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8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498" grpId="0" autoUpdateAnimBg="0"/>
      <p:bldP spid="746499" grpId="0" autoUpdateAnimBg="0"/>
      <p:bldP spid="746500" grpId="0" build="p" autoUpdateAnimBg="0" advAuto="1000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C5E163-8ACE-4F36-B8B1-A636D9851DA8}" type="datetime1">
              <a:rPr lang="en-US" altLang="en-US" sz="1200" smtClean="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3/20/2019</a:t>
            </a:fld>
            <a:endParaRPr lang="zh-CN" altLang="en-US" sz="1800" smtClean="0">
              <a:latin typeface="Arial" pitchFamily="34" charset="0"/>
            </a:endParaRPr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04800"/>
            <a:ext cx="7467600" cy="533400"/>
          </a:xfrm>
          <a:extLst/>
        </p:spPr>
        <p:txBody>
          <a:bodyPr rtlCol="0">
            <a:normAutofit fontScale="9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zh-CN" altLang="en-US" sz="3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</a:rPr>
              <a:t>3.4.1  用基类指针指向派生类对象 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914400"/>
            <a:ext cx="8382000" cy="5029200"/>
          </a:xfrm>
        </p:spPr>
        <p:txBody>
          <a:bodyPr/>
          <a:lstStyle/>
          <a:p>
            <a:pPr marL="384175" indent="-384175" eaLnBrk="1" hangingPunct="1">
              <a:lnSpc>
                <a:spcPct val="110000"/>
              </a:lnSpc>
            </a:pPr>
            <a:r>
              <a:rPr lang="zh-CN" altLang="en-US" sz="2800" dirty="0" smtClean="0"/>
              <a:t>声明一个派生类的对象的同时也自动声明了一个基类的对象。  </a:t>
            </a:r>
            <a:r>
              <a:rPr lang="zh-CN" altLang="en-US" sz="2800" dirty="0" smtClean="0">
                <a:solidFill>
                  <a:srgbClr val="FFFFCC"/>
                </a:solidFill>
              </a:rPr>
              <a:t> 		</a:t>
            </a:r>
            <a:r>
              <a:rPr lang="zh-CN" altLang="en-US" sz="2800" dirty="0" smtClean="0"/>
              <a:t>—— 3.3小节内容</a:t>
            </a:r>
          </a:p>
          <a:p>
            <a:pPr marL="384175" indent="-384175" eaLnBrk="1" hangingPunct="1">
              <a:lnSpc>
                <a:spcPct val="110000"/>
              </a:lnSpc>
            </a:pPr>
            <a:r>
              <a:rPr lang="zh-CN" altLang="en-US" sz="2800" dirty="0" smtClean="0"/>
              <a:t>派生类的对象可以认为是其基类的对象。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允许一个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基类对象的指针</a:t>
            </a:r>
            <a:r>
              <a:rPr lang="zh-CN" altLang="en-US" sz="2800" dirty="0" smtClean="0"/>
              <a:t>指向其派生类的对象</a:t>
            </a:r>
          </a:p>
          <a:p>
            <a:pPr marL="384175" indent="-384175" eaLnBrk="1" hangingPunct="1">
              <a:lnSpc>
                <a:spcPct val="110000"/>
              </a:lnSpc>
              <a:buFont typeface="Wingdings" pitchFamily="2" charset="2"/>
              <a:buChar char=""/>
            </a:pPr>
            <a:r>
              <a:rPr lang="zh-CN" altLang="en-US" sz="2800" dirty="0" smtClean="0"/>
              <a:t>				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—— 这是实现虚函数的关键</a:t>
            </a:r>
          </a:p>
          <a:p>
            <a:pPr marL="384175" indent="-384175" eaLnBrk="1" hangingPunct="1">
              <a:lnSpc>
                <a:spcPct val="110000"/>
              </a:lnSpc>
            </a:pPr>
            <a:r>
              <a:rPr lang="zh-CN" altLang="en-US" sz="2800" dirty="0" smtClean="0"/>
              <a:t>不允许派生类对象的指针指向其基类的对象。</a:t>
            </a:r>
          </a:p>
          <a:p>
            <a:pPr marL="384175" indent="-384175" eaLnBrk="1" hangingPunct="1">
              <a:lnSpc>
                <a:spcPct val="110000"/>
              </a:lnSpc>
            </a:pPr>
            <a:r>
              <a:rPr lang="zh-CN" altLang="en-US" sz="2800" dirty="0" smtClean="0"/>
              <a:t>即使将一个基类对象的指针指向其派生类的对象，通过该指针也只能访问派生类中从基类继承的公有成员，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不能访问派生类自定义的成员</a:t>
            </a:r>
            <a:r>
              <a:rPr lang="zh-CN" altLang="en-US" sz="2800" dirty="0" smtClean="0"/>
              <a:t>，除非通过强制类型转换将基类指针转换为派生类指针。  </a:t>
            </a:r>
          </a:p>
        </p:txBody>
      </p:sp>
      <p:sp>
        <p:nvSpPr>
          <p:cNvPr id="747524" name="AutoShape 4"/>
          <p:cNvSpPr>
            <a:spLocks noChangeArrowheads="1"/>
          </p:cNvSpPr>
          <p:nvPr/>
        </p:nvSpPr>
        <p:spPr bwMode="auto">
          <a:xfrm>
            <a:off x="7391400" y="6172200"/>
            <a:ext cx="9144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25" name="Rectangle 5"/>
          <p:cNvSpPr>
            <a:spLocks noChangeArrowheads="1"/>
          </p:cNvSpPr>
          <p:nvPr/>
        </p:nvSpPr>
        <p:spPr bwMode="auto">
          <a:xfrm>
            <a:off x="6629400" y="60198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itchFamily="18" charset="0"/>
              </a:rPr>
              <a:t>例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4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4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4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3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4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3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4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4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4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8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3" grpId="0" build="p" autoUpdateAnimBg="0" advAuto="10000"/>
      <p:bldP spid="747524" grpId="0" animBg="1"/>
      <p:bldP spid="747525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Pages>0</Pages>
  <Words>2442</Words>
  <Characters>0</Characters>
  <Application>Microsoft Office PowerPoint</Application>
  <DocSecurity>0</DocSecurity>
  <PresentationFormat>全屏显示(4:3)</PresentationFormat>
  <Lines>0</Lines>
  <Paragraphs>417</Paragraphs>
  <Slides>33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Office 主题</vt:lpstr>
      <vt:lpstr>Microsoft PowerPoint Presentation</vt:lpstr>
      <vt:lpstr>PowerPoint 演示文稿</vt:lpstr>
      <vt:lpstr> this指针</vt:lpstr>
      <vt:lpstr>this 指针</vt:lpstr>
      <vt:lpstr>this指针的实现</vt:lpstr>
      <vt:lpstr>PowerPoint 演示文稿</vt:lpstr>
      <vt:lpstr>this 指针</vt:lpstr>
      <vt:lpstr>this 指针</vt:lpstr>
      <vt:lpstr>PowerPoint 演示文稿</vt:lpstr>
      <vt:lpstr>3.4.1  用基类指针指向派生类对象 </vt:lpstr>
      <vt:lpstr>例  基类指针与派生类指针之间的相互转换。  </vt:lpstr>
      <vt:lpstr>PowerPoint 演示文稿</vt:lpstr>
      <vt:lpstr>3.4.2  虚函数  </vt:lpstr>
      <vt:lpstr>2.  虚函数的声明</vt:lpstr>
      <vt:lpstr>void  main() {       A  a, *pa;       B  b;       pa=&amp;a;   pa-&gt;Show();       // 调用函数A::Show()       pa=&amp;b;   pa-&gt;Show();       // 调用函数B::Show() } </vt:lpstr>
      <vt:lpstr>3.  联编的概念 </vt:lpstr>
      <vt:lpstr>4.  构造函数、析构函数与虚函数  </vt:lpstr>
      <vt:lpstr>例  虚析构函数的使用。   </vt:lpstr>
      <vt:lpstr>PowerPoint 演示文稿</vt:lpstr>
      <vt:lpstr>3.4.3  抽象类和纯虚函数 </vt:lpstr>
      <vt:lpstr>PowerPoint 演示文稿</vt:lpstr>
      <vt:lpstr>PowerPoint 演示文稿</vt:lpstr>
      <vt:lpstr>PowerPoint 演示文稿</vt:lpstr>
      <vt:lpstr>PowerPoint 演示文稿</vt:lpstr>
      <vt:lpstr>3.5.1  函数重载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WHU RSGIS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C++ 面向对象编程教程</dc:title>
  <dc:creator>DuanYanSong</dc:creator>
  <cp:lastModifiedBy>duanyansong</cp:lastModifiedBy>
  <cp:revision>79</cp:revision>
  <dcterms:created xsi:type="dcterms:W3CDTF">2013-03-05T11:10:51Z</dcterms:created>
  <dcterms:modified xsi:type="dcterms:W3CDTF">2019-03-20T09:28:20Z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2052-8.1.0.3281</vt:lpwstr>
  </property>
</Properties>
</file>