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9" r:id="rId18"/>
    <p:sldId id="335" r:id="rId19"/>
    <p:sldId id="340" r:id="rId20"/>
    <p:sldId id="338" r:id="rId21"/>
    <p:sldId id="341" r:id="rId22"/>
    <p:sldId id="31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04CC"/>
    <a:srgbClr val="F5F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FF06B0-93DA-4BAF-BA75-1C02D411E27D}" type="datetime1">
              <a:rPr lang="zh-CN" altLang="en-US"/>
              <a:pPr>
                <a:defRPr/>
              </a:pPr>
              <a:t>2019/3/27</a:t>
            </a:fld>
            <a:endParaRPr lang="en-US" altLang="zh-CN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5B97BDE-A723-4435-97A4-A75C58374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7444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273-AFF5-4B9B-9E45-A1BBB08C280A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578E-7D9C-421E-AF6D-9B35829801D8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C605-1B8E-4D64-ABD1-3C4FBD4C1912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2DB0B-9E23-4EDC-8C41-6AD975A5F995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7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AFC99-6943-4D9D-93CD-A99F4530DFF5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71DA-B877-4152-B9B6-A743BB4F5A60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320D5-F49B-4797-905A-4B51CB80ABBE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407D3-456E-410F-812F-349A4611026E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BE44-E250-40F1-A75E-D278609BF606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FEED6-7484-4084-BB56-AB4F70A5A0EE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F1E2-C5A9-41E8-8A30-F57CD680A036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4EA9F-B764-469E-BD81-86FE9CF7C425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34FB3-0F0A-4DED-9311-385DD7FD5A70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10420-46CB-45A8-A220-57E0F8936BFB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16DE-13F9-40B2-BCE1-9886B46D5344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96E4C-F04E-429A-8E90-9D92CC53EF09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48B3A-FEE2-4DAE-9A2C-AB9767296AC0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93B2-5D38-4188-A046-72E0DAB5E32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39E8A-AB54-43D7-AD96-640F55B66E7C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DA1D7-A0C2-49BB-8B3F-78ECE92B09FB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639A-AB5B-4BC4-8F03-F3A74BC30AE6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AB69-5CB7-497D-B713-C52A78BB883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D4C20-5ECE-4F1F-BD17-7833C2175DEA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E2D0-9D38-475D-AA9B-CD1A16DE42C8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CD4173-653F-4D51-AAC3-CAD033A5A54F}" type="datetime1">
              <a:rPr lang="en-US" altLang="en-US"/>
              <a:pPr>
                <a:defRPr/>
              </a:pPr>
              <a:t>3/27/2019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25D484-1C48-4205-9207-ACF690252A0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156325" y="-6350"/>
            <a:ext cx="2914650" cy="979488"/>
            <a:chOff x="0" y="0"/>
            <a:chExt cx="3115" cy="976"/>
          </a:xfrm>
        </p:grpSpPr>
        <p:pic>
          <p:nvPicPr>
            <p:cNvPr id="205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17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Rectangle 10"/>
            <p:cNvSpPr>
              <a:spLocks noChangeArrowheads="1"/>
            </p:cNvSpPr>
            <p:nvPr/>
          </p:nvSpPr>
          <p:spPr bwMode="auto">
            <a:xfrm>
              <a:off x="1073" y="123"/>
              <a:ext cx="204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i="1">
                  <a:solidFill>
                    <a:srgbClr val="006600"/>
                  </a:solidFill>
                  <a:latin typeface="Arial" pitchFamily="34" charset="0"/>
                  <a:ea typeface="草檀斋毛泽东字体" pitchFamily="2" charset="-122"/>
                </a:rPr>
                <a:t>武汉大学</a:t>
              </a:r>
              <a:endParaRPr lang="zh-CN" altLang="en-US" sz="1800">
                <a:latin typeface="Arial" pitchFamily="34" charset="0"/>
              </a:endParaRPr>
            </a:p>
          </p:txBody>
        </p:sp>
      </p:grp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512705"/>
            <a:ext cx="3312417" cy="404881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96900" dist="50800" dir="5400000" algn="ctr" rotWithShape="0">
              <a:srgbClr val="000000">
                <a:alpha val="47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512" y="1160748"/>
            <a:ext cx="4926012" cy="1871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smtClean="0"/>
              <a:t>学分</a:t>
            </a:r>
            <a:r>
              <a:rPr lang="en-US" altLang="zh-CN" sz="2400" b="1" smtClean="0"/>
              <a:t>:       2        </a:t>
            </a:r>
            <a:r>
              <a:rPr lang="zh-CN" altLang="en-US" sz="2400" b="1" smtClean="0"/>
              <a:t>学时</a:t>
            </a:r>
            <a:r>
              <a:rPr lang="en-US" altLang="zh-CN" sz="2400" b="1" smtClean="0"/>
              <a:t>:       48</a:t>
            </a:r>
          </a:p>
          <a:p>
            <a:pPr eaLnBrk="1" hangingPunct="1"/>
            <a:r>
              <a:rPr lang="zh-CN" altLang="en-US" sz="2400" b="1" smtClean="0"/>
              <a:t>任课教师</a:t>
            </a:r>
            <a:r>
              <a:rPr lang="en-US" altLang="zh-CN" sz="2400" b="1" smtClean="0"/>
              <a:t>:    </a:t>
            </a:r>
            <a:r>
              <a:rPr lang="zh-CN" altLang="en-US" sz="2400" b="1" smtClean="0"/>
              <a:t>段延松 </a:t>
            </a:r>
            <a:r>
              <a:rPr lang="en-US" altLang="zh-CN" sz="2400" b="1" smtClean="0"/>
              <a:t>13297984053</a:t>
            </a:r>
          </a:p>
          <a:p>
            <a:pPr eaLnBrk="1" hangingPunct="1"/>
            <a:r>
              <a:rPr lang="en-US" altLang="zh-CN" sz="2400" b="1" smtClean="0"/>
              <a:t>QQ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7703208   Q</a:t>
            </a:r>
            <a:r>
              <a:rPr lang="zh-CN" altLang="en-US" sz="2400" b="1" smtClean="0"/>
              <a:t>群：</a:t>
            </a:r>
            <a:r>
              <a:rPr lang="en-US" altLang="zh-CN" sz="2400" b="1" smtClean="0"/>
              <a:t>693706318</a:t>
            </a:r>
          </a:p>
          <a:p>
            <a:pPr eaLnBrk="1" hangingPunct="1"/>
            <a:endParaRPr lang="en-US" altLang="zh-CN" sz="2400" b="1" smtClean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7" y="2672048"/>
            <a:ext cx="3095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6.1.4  </a:t>
            </a:r>
            <a:r>
              <a:rPr lang="zh-CN" altLang="en-US" b="1" smtClean="0"/>
              <a:t>类</a:t>
            </a:r>
            <a:r>
              <a:rPr lang="zh-CN" altLang="en-US" b="1" smtClean="0">
                <a:solidFill>
                  <a:srgbClr val="FF0000"/>
                </a:solidFill>
              </a:rPr>
              <a:t>运算符的重载</a:t>
            </a:r>
            <a:r>
              <a:rPr lang="zh-CN" altLang="en-US" b="1" smtClean="0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57338"/>
            <a:ext cx="7772400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友元运算符重载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zh-CN" sz="2400" b="1" dirty="0" smtClean="0">
                <a:solidFill>
                  <a:srgbClr val="2A04CC"/>
                </a:solidFill>
              </a:rPr>
              <a:t>如果将运算符函数作为类的友元重载，它需要的参数个数就与运算符实际需要的参数个数相同。比如，若用友元函数重载</a:t>
            </a:r>
            <a:r>
              <a:rPr lang="en-US" altLang="zh-CN" sz="2400" b="1" dirty="0" smtClean="0">
                <a:solidFill>
                  <a:srgbClr val="2A04CC"/>
                </a:solidFill>
              </a:rPr>
              <a:t>Complex</a:t>
            </a:r>
            <a:r>
              <a:rPr lang="zh-CN" altLang="en-US" sz="2400" b="1" dirty="0" smtClean="0">
                <a:solidFill>
                  <a:srgbClr val="2A04CC"/>
                </a:solidFill>
              </a:rPr>
              <a:t>类的加法运算符，则形式如下：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CPt</a:t>
            </a:r>
            <a:r>
              <a:rPr lang="en-US" altLang="zh-CN" sz="2000" dirty="0" smtClean="0">
                <a:solidFill>
                  <a:srgbClr val="FF0000"/>
                </a:solidFill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friend </a:t>
            </a:r>
            <a:r>
              <a:rPr lang="en-US" altLang="zh-CN" sz="2000" dirty="0" err="1">
                <a:solidFill>
                  <a:srgbClr val="FF0000"/>
                </a:solidFill>
              </a:rPr>
              <a:t>CPt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operator+(</a:t>
            </a:r>
            <a:r>
              <a:rPr lang="en-US" altLang="zh-CN" sz="2000" dirty="0" err="1">
                <a:solidFill>
                  <a:srgbClr val="FF0000"/>
                </a:solidFill>
              </a:rPr>
              <a:t>CPt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CPt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b);		//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//......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CPt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operator+(</a:t>
            </a:r>
            <a:r>
              <a:rPr lang="en-US" altLang="zh-CN" sz="2400" dirty="0" err="1">
                <a:solidFill>
                  <a:srgbClr val="FF0000"/>
                </a:solidFill>
              </a:rPr>
              <a:t>CPt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CPt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b){</a:t>
            </a:r>
            <a:r>
              <a:rPr lang="en-US" altLang="zh-CN" sz="2400" dirty="0" smtClean="0">
                <a:latin typeface="Arial" pitchFamily="34" charset="0"/>
              </a:rPr>
              <a:t>……</a:t>
            </a:r>
            <a:r>
              <a:rPr lang="en-US" altLang="zh-CN" sz="2400" dirty="0" smtClean="0"/>
              <a:t>}     		//</a:t>
            </a:r>
            <a:r>
              <a:rPr lang="zh-CN" altLang="en-US" sz="2400" dirty="0" smtClean="0"/>
              <a:t>定义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449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6.2.1 </a:t>
            </a:r>
            <a:r>
              <a:rPr lang="zh-CN" altLang="en-US" dirty="0" smtClean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成员函数重载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57338"/>
            <a:ext cx="7772400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作为类的非静态成员函数的二元运算符，只能够有一个参数，这个参数是运算符右边的参数，它的第一个参数是通过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指针传递的，其重载形式类似于下</a:t>
            </a:r>
            <a:r>
              <a:rPr lang="zh-CN" altLang="en-US" sz="2400" dirty="0" smtClean="0"/>
              <a:t>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Arial" pitchFamily="34" charset="0"/>
              </a:rPr>
              <a:t>……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		T1 operator@(T2 b){ </a:t>
            </a:r>
            <a:r>
              <a:rPr lang="en-US" altLang="zh-CN" dirty="0" smtClean="0">
                <a:solidFill>
                  <a:schemeClr val="accent2"/>
                </a:solidFill>
                <a:latin typeface="Arial" pitchFamily="34" charset="0"/>
              </a:rPr>
              <a:t>……</a:t>
            </a:r>
            <a:r>
              <a:rPr lang="en-US" altLang="zh-CN" dirty="0" smtClean="0">
                <a:solidFill>
                  <a:schemeClr val="accent2"/>
                </a:solidFill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其中，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是运算符函数的返回类型，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是参数的类型，原则上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可以是任何数据类型，但事实上它们常与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相同。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9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6.2.2  </a:t>
            </a:r>
            <a:r>
              <a:rPr lang="zh-CN" altLang="en-US" b="1" smtClean="0"/>
              <a:t>作为友</a:t>
            </a:r>
            <a:r>
              <a:rPr lang="zh-CN" altLang="en-US" b="1" smtClean="0">
                <a:solidFill>
                  <a:srgbClr val="FF0000"/>
                </a:solidFill>
              </a:rPr>
              <a:t>元函数重载</a:t>
            </a:r>
            <a:r>
              <a:rPr lang="zh-CN" altLang="en-US" b="1" smtClean="0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484313"/>
            <a:ext cx="7772400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、关于友元重载运算符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为了实现类对象的各种运算，除了将运算符重载为类的成员函数外，还可以将它重载为类的友元函数。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在有些情况下，只有将运算符重载为类的友元才能解决某些问题。比如，对于例</a:t>
            </a:r>
            <a:r>
              <a:rPr lang="en-US" altLang="zh-CN" dirty="0" smtClean="0"/>
              <a:t>6-1</a:t>
            </a:r>
            <a:r>
              <a:rPr lang="zh-CN" altLang="en-US" dirty="0" smtClean="0"/>
              <a:t>的复数类而言，假设有下面的加法运算：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CPt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(2,3);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a=b+2;       			//</a:t>
            </a:r>
            <a:r>
              <a:rPr lang="zh-CN" altLang="en-US" dirty="0" smtClean="0"/>
              <a:t>正确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a=2+b;       			//</a:t>
            </a:r>
            <a:r>
              <a:rPr lang="zh-CN" altLang="en-US" dirty="0" smtClean="0"/>
              <a:t>错误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14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6.2.2  </a:t>
            </a:r>
            <a:r>
              <a:rPr lang="zh-CN" altLang="en-US" b="1" smtClean="0"/>
              <a:t>作为友</a:t>
            </a:r>
            <a:r>
              <a:rPr lang="zh-CN" altLang="en-US" b="1" smtClean="0">
                <a:solidFill>
                  <a:srgbClr val="FF0000"/>
                </a:solidFill>
              </a:rPr>
              <a:t>元函数重载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57338"/>
            <a:ext cx="7772400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、重载二元运算符为类的友元函数时需要两个参数，其形式如下：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	friend T1 operator(T2 a,T3 b);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T1 operator(T2 a,T3 b){ </a:t>
            </a:r>
            <a:r>
              <a:rPr lang="en-US" altLang="zh-CN" sz="2400" b="1" smtClean="0">
                <a:latin typeface="Arial" pitchFamily="34" charset="0"/>
              </a:rPr>
              <a:t>……</a:t>
            </a:r>
            <a:r>
              <a:rPr lang="en-US" altLang="zh-CN" sz="2400" b="1" smtClean="0"/>
              <a:t>}</a:t>
            </a:r>
          </a:p>
          <a:p>
            <a:pPr lvl="1" eaLnBrk="1" hangingPunct="1">
              <a:buFontTx/>
              <a:buNone/>
            </a:pPr>
            <a:endParaRPr lang="en-US" altLang="zh-CN" sz="2400" b="1" smtClean="0"/>
          </a:p>
          <a:p>
            <a:pPr eaLnBrk="1" hangingPunct="1"/>
            <a:r>
              <a:rPr lang="en-US" altLang="zh-CN" sz="2800" smtClean="0"/>
              <a:t>T1</a:t>
            </a:r>
            <a:r>
              <a:rPr lang="zh-CN" altLang="en-US" sz="2800" smtClean="0"/>
              <a:t>、</a:t>
            </a:r>
            <a:r>
              <a:rPr lang="en-US" altLang="zh-CN" sz="2800" smtClean="0"/>
              <a:t>T2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T3</a:t>
            </a:r>
            <a:r>
              <a:rPr lang="zh-CN" altLang="en-US" sz="2800" smtClean="0"/>
              <a:t>代表不同的数据类型，事实上它们常与类</a:t>
            </a:r>
            <a:r>
              <a:rPr lang="en-US" altLang="zh-CN" sz="2800" smtClean="0"/>
              <a:t>X</a:t>
            </a:r>
            <a:r>
              <a:rPr lang="zh-CN" altLang="en-US" sz="2800" smtClean="0"/>
              <a:t>相同。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1751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6.3  </a:t>
            </a:r>
            <a:r>
              <a:rPr lang="zh-CN" altLang="en-US" smtClean="0"/>
              <a:t>重载</a:t>
            </a:r>
            <a:r>
              <a:rPr lang="zh-CN" altLang="en-US" smtClean="0">
                <a:solidFill>
                  <a:srgbClr val="FF0000"/>
                </a:solidFill>
              </a:rPr>
              <a:t>一元运算符</a:t>
            </a:r>
            <a:r>
              <a:rPr lang="zh-CN" altLang="en-US" smtClean="0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196975"/>
            <a:ext cx="7772400" cy="4824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、一元运算符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一元运算符只需要一个运算参数，如取地址运算符（</a:t>
            </a:r>
            <a:r>
              <a:rPr lang="en-US" altLang="zh-CN" sz="2400" smtClean="0"/>
              <a:t>&amp;</a:t>
            </a:r>
            <a:r>
              <a:rPr lang="zh-CN" altLang="en-US" sz="2400" smtClean="0"/>
              <a:t>）、负数（</a:t>
            </a:r>
            <a:r>
              <a:rPr lang="zh-CN" altLang="en-US" sz="2400" smtClean="0">
                <a:sym typeface="Symbol" pitchFamily="18" charset="2"/>
              </a:rPr>
              <a:t></a:t>
            </a:r>
            <a:r>
              <a:rPr lang="zh-CN" altLang="en-US" sz="2400" smtClean="0"/>
              <a:t>）、自增加（</a:t>
            </a:r>
            <a:r>
              <a:rPr lang="en-US" altLang="zh-CN" sz="2400" smtClean="0"/>
              <a:t>++</a:t>
            </a:r>
            <a:r>
              <a:rPr lang="zh-CN" altLang="en-US" sz="2400" smtClean="0"/>
              <a:t>）等。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、一元运算符常见调用形式为：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@a     </a:t>
            </a:r>
            <a:r>
              <a:rPr lang="zh-CN" altLang="en-US" sz="2400" smtClean="0">
                <a:solidFill>
                  <a:srgbClr val="FF0000"/>
                </a:solidFill>
              </a:rPr>
              <a:t>或    </a:t>
            </a:r>
            <a:r>
              <a:rPr lang="en-US" altLang="zh-CN" sz="2400" smtClean="0">
                <a:solidFill>
                  <a:srgbClr val="FF0000"/>
                </a:solidFill>
              </a:rPr>
              <a:t>a@ 		//</a:t>
            </a:r>
            <a:r>
              <a:rPr lang="zh-CN" altLang="en-US" sz="2400" smtClean="0">
                <a:solidFill>
                  <a:srgbClr val="FF0000"/>
                </a:solidFill>
              </a:rPr>
              <a:t>隐式调用形式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a.operator@()                   	// </a:t>
            </a:r>
            <a:r>
              <a:rPr lang="zh-CN" altLang="en-US" sz="2400" smtClean="0">
                <a:solidFill>
                  <a:srgbClr val="FF0000"/>
                </a:solidFill>
              </a:rPr>
              <a:t>显式调用一元运算符</a:t>
            </a:r>
            <a:r>
              <a:rPr lang="en-US" altLang="zh-CN" sz="2400" smtClean="0">
                <a:solidFill>
                  <a:srgbClr val="FF0000"/>
                </a:solidFill>
              </a:rPr>
              <a:t>@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其中的</a:t>
            </a:r>
            <a:r>
              <a:rPr lang="en-US" altLang="zh-CN" sz="2800" smtClean="0"/>
              <a:t>@</a:t>
            </a:r>
            <a:r>
              <a:rPr lang="zh-CN" altLang="en-US" sz="2800" smtClean="0"/>
              <a:t>代表一元运算符，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代表操作数。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@a</a:t>
            </a:r>
            <a:r>
              <a:rPr lang="zh-CN" altLang="en-US" sz="2400" smtClean="0"/>
              <a:t>代表前缀一元运算，如</a:t>
            </a:r>
            <a:r>
              <a:rPr lang="zh-CN" altLang="en-US" sz="2400" smtClean="0">
                <a:latin typeface="Arial" pitchFamily="34" charset="0"/>
              </a:rPr>
              <a:t>“</a:t>
            </a:r>
            <a:r>
              <a:rPr lang="en-US" altLang="zh-CN" sz="2400" smtClean="0"/>
              <a:t>++a</a:t>
            </a:r>
            <a:r>
              <a:rPr lang="en-US" altLang="zh-CN" sz="2400" smtClean="0">
                <a:latin typeface="Arial" pitchFamily="34" charset="0"/>
              </a:rPr>
              <a:t>”</a:t>
            </a:r>
            <a:r>
              <a:rPr lang="zh-CN" altLang="en-US" sz="2400" smtClean="0"/>
              <a:t>；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a@</a:t>
            </a:r>
            <a:r>
              <a:rPr lang="zh-CN" altLang="en-US" sz="2400" smtClean="0"/>
              <a:t>表示后缀运算，如</a:t>
            </a:r>
            <a:r>
              <a:rPr lang="zh-CN" altLang="en-US" sz="2400" smtClean="0">
                <a:latin typeface="Arial" pitchFamily="34" charset="0"/>
              </a:rPr>
              <a:t>“</a:t>
            </a:r>
            <a:r>
              <a:rPr lang="en-US" altLang="zh-CN" sz="2400" smtClean="0"/>
              <a:t>a++</a:t>
            </a:r>
            <a:r>
              <a:rPr lang="en-US" altLang="zh-CN" sz="2400" smtClean="0">
                <a:latin typeface="Arial" pitchFamily="34" charset="0"/>
              </a:rPr>
              <a:t>”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3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@a</a:t>
            </a:r>
            <a:r>
              <a:rPr lang="zh-CN" altLang="en-US" sz="2800" b="1" smtClean="0"/>
              <a:t>将被</a:t>
            </a:r>
            <a:r>
              <a:rPr lang="en-US" altLang="zh-CN" sz="2800" b="1" smtClean="0"/>
              <a:t>C++</a:t>
            </a:r>
            <a:r>
              <a:rPr lang="zh-CN" altLang="en-US" sz="2800" b="1" smtClean="0"/>
              <a:t>解释为下面的形式之一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a.operator@()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operator@(a) 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751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6.3.1  </a:t>
            </a:r>
            <a:r>
              <a:rPr lang="zh-CN" altLang="en-US" b="1" smtClean="0"/>
              <a:t>作为</a:t>
            </a:r>
            <a:r>
              <a:rPr lang="zh-CN" altLang="en-US" b="1" smtClean="0">
                <a:solidFill>
                  <a:srgbClr val="FF0000"/>
                </a:solidFill>
              </a:rPr>
              <a:t>成员函数重载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68413"/>
            <a:ext cx="7772400" cy="48275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一元运算符作为类成员函数重载时不需要参数，其形式如下：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T operator@(){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r>
              <a:rPr lang="en-US" altLang="zh-CN" b="1" smtClean="0">
                <a:solidFill>
                  <a:srgbClr val="FF0000"/>
                </a:solidFill>
              </a:rPr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T</a:t>
            </a:r>
            <a:r>
              <a:rPr lang="zh-CN" altLang="en-US" sz="2800" smtClean="0"/>
              <a:t>是运算符</a:t>
            </a:r>
            <a:r>
              <a:rPr lang="en-US" altLang="zh-CN" sz="2800" smtClean="0"/>
              <a:t>@</a:t>
            </a:r>
            <a:r>
              <a:rPr lang="zh-CN" altLang="en-US" sz="2800" smtClean="0"/>
              <a:t>的返回类型。从形式上看，作为类成员函数重载的一元运算符没有参数，但实际上它包含了一个隐含参数，即调用对象的</a:t>
            </a:r>
            <a:r>
              <a:rPr lang="en-US" altLang="zh-CN" sz="2800" b="1" smtClean="0">
                <a:solidFill>
                  <a:srgbClr val="FF0000"/>
                </a:solidFill>
              </a:rPr>
              <a:t>this</a:t>
            </a:r>
            <a:r>
              <a:rPr lang="zh-CN" altLang="en-US" sz="2800" smtClean="0"/>
              <a:t>指针。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7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6.3.2  </a:t>
            </a:r>
            <a:r>
              <a:rPr lang="zh-CN" altLang="en-US" sz="3600" b="1" smtClean="0"/>
              <a:t>作为</a:t>
            </a:r>
            <a:r>
              <a:rPr lang="zh-CN" altLang="en-US" sz="3600" b="1" smtClean="0">
                <a:solidFill>
                  <a:srgbClr val="FF0000"/>
                </a:solidFill>
              </a:rPr>
              <a:t>友元函数重载一元运算符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412875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smtClean="0"/>
              <a:t>用友元函数重载一元运算符时需要一个参数。如在例</a:t>
            </a:r>
            <a:r>
              <a:rPr lang="en-US" altLang="zh-CN" sz="2800" smtClean="0"/>
              <a:t>6-4</a:t>
            </a:r>
            <a:r>
              <a:rPr lang="zh-CN" altLang="en-US" sz="2800" smtClean="0"/>
              <a:t>中，将</a:t>
            </a:r>
            <a:r>
              <a:rPr lang="en-US" altLang="zh-CN" sz="2800" smtClean="0"/>
              <a:t>++</a:t>
            </a:r>
            <a:r>
              <a:rPr lang="zh-CN" altLang="en-US" sz="2800" smtClean="0"/>
              <a:t>运算符重载为</a:t>
            </a:r>
            <a:r>
              <a:rPr lang="en-US" altLang="zh-CN" sz="2800" smtClean="0"/>
              <a:t>Time</a:t>
            </a:r>
            <a:r>
              <a:rPr lang="zh-CN" altLang="en-US" sz="2800" smtClean="0"/>
              <a:t>类的友元函数的情况如下。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6-5】  </a:t>
            </a:r>
            <a:r>
              <a:rPr lang="zh-CN" altLang="en-US" sz="2800" smtClean="0"/>
              <a:t>用友元重载</a:t>
            </a:r>
            <a:r>
              <a:rPr lang="en-US" altLang="zh-CN" sz="2800" smtClean="0"/>
              <a:t>Time</a:t>
            </a:r>
            <a:r>
              <a:rPr lang="zh-CN" altLang="en-US" sz="2800" smtClean="0"/>
              <a:t>类的自增运算符</a:t>
            </a:r>
            <a:r>
              <a:rPr lang="en-US" altLang="zh-CN" sz="2800" smtClean="0"/>
              <a:t>++</a:t>
            </a:r>
            <a:r>
              <a:rPr lang="zh-CN" altLang="en-US" sz="2800" smtClean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//Eg6-5.cpp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class Time{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		</a:t>
            </a:r>
            <a:r>
              <a:rPr lang="en-US" altLang="zh-CN" sz="2800" smtClean="0">
                <a:latin typeface="Arial" pitchFamily="34" charset="0"/>
              </a:rPr>
              <a:t>……</a:t>
            </a:r>
            <a:r>
              <a:rPr lang="en-US" altLang="zh-CN" sz="2800" smtClean="0"/>
              <a:t>                      //</a:t>
            </a:r>
            <a:r>
              <a:rPr lang="zh-CN" altLang="en-US" sz="2800" smtClean="0"/>
              <a:t>省略的代码与例</a:t>
            </a:r>
            <a:r>
              <a:rPr lang="en-US" altLang="zh-CN" sz="2800" smtClean="0"/>
              <a:t>6-4</a:t>
            </a:r>
            <a:r>
              <a:rPr lang="zh-CN" altLang="en-US" sz="2800" smtClean="0"/>
              <a:t>相同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	</a:t>
            </a:r>
            <a:r>
              <a:rPr lang="en-US" altLang="zh-CN" sz="2800" smtClean="0"/>
              <a:t>friend Time operator++(Time &amp;t);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};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7272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1371600"/>
            <a:ext cx="84963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、赋值运算符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en-US" altLang="zh-CN" smtClean="0"/>
              <a:t>=</a:t>
            </a:r>
            <a:r>
              <a:rPr lang="en-US" altLang="zh-CN" smtClean="0">
                <a:latin typeface="Arial" pitchFamily="34" charset="0"/>
              </a:rPr>
              <a:t>”</a:t>
            </a:r>
            <a:r>
              <a:rPr lang="zh-CN" altLang="en-US" smtClean="0"/>
              <a:t>的重载特殊性</a:t>
            </a:r>
          </a:p>
          <a:p>
            <a:pPr lvl="1" eaLnBrk="1" hangingPunct="1"/>
            <a:r>
              <a:rPr lang="zh-CN" altLang="en-US" smtClean="0"/>
              <a:t>赋值运算进行时将调用此运算符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只能用成员函数重载</a:t>
            </a:r>
          </a:p>
          <a:p>
            <a:pPr lvl="1" eaLnBrk="1" hangingPunct="1"/>
            <a:r>
              <a:rPr lang="zh-CN" altLang="en-US" smtClean="0"/>
              <a:t>如果需要而没有定义时，编译器自动生成，该版本进行</a:t>
            </a:r>
            <a:r>
              <a:rPr lang="en-US" altLang="zh-CN" smtClean="0"/>
              <a:t>bit-by-bit</a:t>
            </a:r>
            <a:r>
              <a:rPr lang="zh-CN" altLang="en-US" smtClean="0"/>
              <a:t>拷贝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编译器生成的版本与</a:t>
            </a:r>
            <a:r>
              <a:rPr lang="en-US" altLang="zh-CN" smtClean="0"/>
              <a:t>copy constructor</a:t>
            </a:r>
            <a:r>
              <a:rPr lang="zh-CN" altLang="en-US" smtClean="0"/>
              <a:t>有类似问题</a:t>
            </a:r>
          </a:p>
          <a:p>
            <a:pPr eaLnBrk="1" hangingPunct="1"/>
            <a:r>
              <a:rPr lang="zh-CN" altLang="en-US" smtClean="0"/>
              <a:t>例题</a:t>
            </a:r>
            <a:r>
              <a:rPr lang="en-US" altLang="zh-CN" smtClean="0"/>
              <a:t>:</a:t>
            </a:r>
            <a:r>
              <a:rPr lang="zh-CN" altLang="en-US" smtClean="0"/>
              <a:t>默认的赋值运算符</a:t>
            </a:r>
            <a:endParaRPr lang="zh-CN" altLang="en-US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86518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/>
              <a:t>6.4.1  </a:t>
            </a:r>
            <a:r>
              <a:rPr lang="zh-CN" altLang="en-US" b="1" dirty="0" smtClean="0"/>
              <a:t>重载</a:t>
            </a:r>
            <a:r>
              <a:rPr lang="zh-CN" altLang="en-US" b="1" dirty="0" smtClean="0">
                <a:solidFill>
                  <a:srgbClr val="FF0000"/>
                </a:solidFill>
              </a:rPr>
              <a:t>赋值运算符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6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700213"/>
            <a:ext cx="7924800" cy="43957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、赋值运算符</a:t>
            </a:r>
            <a:r>
              <a:rPr lang="zh-CN" altLang="en-US" sz="2400" smtClean="0">
                <a:latin typeface="Arial" pitchFamily="34" charset="0"/>
              </a:rPr>
              <a:t>“</a:t>
            </a:r>
            <a:r>
              <a:rPr lang="en-US" altLang="zh-CN" sz="2400" smtClean="0"/>
              <a:t>=</a:t>
            </a:r>
            <a:r>
              <a:rPr lang="en-US" altLang="zh-CN" sz="2400" smtClean="0">
                <a:latin typeface="Arial" pitchFamily="34" charset="0"/>
              </a:rPr>
              <a:t>”</a:t>
            </a:r>
            <a:r>
              <a:rPr lang="zh-CN" altLang="en-US" sz="2400" smtClean="0"/>
              <a:t>的重载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语法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class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ret_type operator= (type_name param);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}</a:t>
            </a:r>
            <a:r>
              <a:rPr lang="zh-CN" altLang="en-US" sz="2000" smtClean="0"/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/>
              <a:t>仅能有一个参数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/>
              <a:t>一般返回自身类：如下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class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	X &amp;X::operator= (const X &amp;source);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}</a:t>
            </a:r>
            <a:r>
              <a:rPr lang="zh-CN" altLang="en-US" sz="2000" smtClean="0"/>
              <a:t>；</a:t>
            </a:r>
            <a:endParaRPr lang="zh-CN" altLang="en-US" sz="200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6518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/>
              <a:t>6.4.1  </a:t>
            </a:r>
            <a:r>
              <a:rPr lang="zh-CN" altLang="en-US" b="1" dirty="0" smtClean="0"/>
              <a:t>重载</a:t>
            </a:r>
            <a:r>
              <a:rPr lang="zh-CN" altLang="en-US" b="1" dirty="0" smtClean="0">
                <a:solidFill>
                  <a:srgbClr val="FF0000"/>
                </a:solidFill>
              </a:rPr>
              <a:t>赋值运算符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6.4.2  </a:t>
            </a:r>
            <a:r>
              <a:rPr lang="zh-CN" altLang="en-US" b="1" dirty="0" smtClean="0">
                <a:solidFill>
                  <a:srgbClr val="FF0000"/>
                </a:solidFill>
              </a:rPr>
              <a:t>重载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41438"/>
            <a:ext cx="7772400" cy="4895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[ ]</a:t>
            </a:r>
            <a:r>
              <a:rPr lang="zh-CN" altLang="en-US" sz="2400" smtClean="0"/>
              <a:t>是一个二元运算符，其重载形式如下：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		X&amp; operator[](int 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}</a:t>
            </a:r>
            <a:r>
              <a:rPr lang="zh-CN" altLang="en-US" sz="2000" b="1" smtClean="0">
                <a:solidFill>
                  <a:srgbClr val="FF0000"/>
                </a:solidFill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</a:rPr>
              <a:t>2</a:t>
            </a:r>
            <a:r>
              <a:rPr lang="zh-CN" altLang="en-US" sz="2800" b="1" smtClean="0">
                <a:solidFill>
                  <a:schemeClr val="accent2"/>
                </a:solidFill>
              </a:rPr>
              <a:t>、重载</a:t>
            </a:r>
            <a:r>
              <a:rPr lang="en-US" altLang="zh-CN" sz="2800" b="1" smtClean="0">
                <a:solidFill>
                  <a:schemeClr val="accent2"/>
                </a:solidFill>
              </a:rPr>
              <a:t>[]</a:t>
            </a:r>
            <a:r>
              <a:rPr lang="zh-CN" altLang="en-US" sz="2800" b="1" smtClean="0">
                <a:solidFill>
                  <a:schemeClr val="accent2"/>
                </a:solidFill>
              </a:rPr>
              <a:t>需要注意的问题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① </a:t>
            </a:r>
            <a:r>
              <a:rPr lang="en-US" altLang="zh-CN" sz="2400" b="1" smtClean="0"/>
              <a:t>[ ]</a:t>
            </a:r>
            <a:r>
              <a:rPr lang="zh-CN" altLang="en-US" sz="2400" b="1" smtClean="0"/>
              <a:t>是一个二元运算符，其第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个参数是通过对象的</a:t>
            </a:r>
            <a:r>
              <a:rPr lang="en-US" altLang="zh-CN" sz="2400" b="1" smtClean="0"/>
              <a:t>this</a:t>
            </a:r>
            <a:r>
              <a:rPr lang="zh-CN" altLang="en-US" sz="2400" b="1" smtClean="0"/>
              <a:t>指针传递的，第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个参数代表数组的下标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② 由于</a:t>
            </a:r>
            <a:r>
              <a:rPr lang="en-US" altLang="zh-CN" sz="2400" b="1" smtClean="0"/>
              <a:t>[ ]</a:t>
            </a:r>
            <a:r>
              <a:rPr lang="zh-CN" altLang="en-US" sz="2400" b="1" smtClean="0"/>
              <a:t>既可以出现在赋值符</a:t>
            </a:r>
            <a:r>
              <a:rPr lang="zh-CN" altLang="en-US" sz="2400" b="1" smtClean="0">
                <a:latin typeface="Arial" pitchFamily="34" charset="0"/>
              </a:rPr>
              <a:t>“</a:t>
            </a:r>
            <a:r>
              <a:rPr lang="en-US" altLang="zh-CN" sz="2400" b="1" smtClean="0"/>
              <a:t>=</a:t>
            </a:r>
            <a:r>
              <a:rPr lang="en-US" altLang="zh-CN" sz="2400" b="1" smtClean="0">
                <a:latin typeface="Arial" pitchFamily="34" charset="0"/>
              </a:rPr>
              <a:t>”</a:t>
            </a:r>
            <a:r>
              <a:rPr lang="zh-CN" altLang="en-US" sz="2400" b="1" smtClean="0"/>
              <a:t>的左边，也可以出现在赋值符</a:t>
            </a:r>
            <a:r>
              <a:rPr lang="zh-CN" altLang="en-US" sz="2400" b="1" smtClean="0">
                <a:latin typeface="Arial" pitchFamily="34" charset="0"/>
              </a:rPr>
              <a:t>“</a:t>
            </a:r>
            <a:r>
              <a:rPr lang="en-US" altLang="zh-CN" sz="2400" b="1" smtClean="0"/>
              <a:t>=</a:t>
            </a:r>
            <a:r>
              <a:rPr lang="en-US" altLang="zh-CN" sz="2400" b="1" smtClean="0">
                <a:latin typeface="Arial" pitchFamily="34" charset="0"/>
              </a:rPr>
              <a:t>”</a:t>
            </a:r>
            <a:r>
              <a:rPr lang="zh-CN" altLang="en-US" sz="2400" b="1" smtClean="0"/>
              <a:t>的右边，所以重载运算符</a:t>
            </a:r>
            <a:r>
              <a:rPr lang="en-US" altLang="zh-CN" sz="2400" b="1" smtClean="0"/>
              <a:t>[ ]</a:t>
            </a:r>
            <a:r>
              <a:rPr lang="zh-CN" altLang="en-US" sz="2400" b="1" smtClean="0"/>
              <a:t>时常返回引用。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③ </a:t>
            </a:r>
            <a:r>
              <a:rPr lang="en-US" altLang="zh-CN" sz="2400" b="1" smtClean="0"/>
              <a:t>[ ]</a:t>
            </a:r>
            <a:r>
              <a:rPr lang="zh-CN" altLang="en-US" sz="2400" b="1" smtClean="0"/>
              <a:t>只能被重载为类的非静态成员函数，不能被重载为友元和普通函数。</a:t>
            </a:r>
            <a:endParaRPr lang="zh-CN" alt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22431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运算符重载</a:t>
            </a:r>
            <a:r>
              <a:rPr lang="zh-CN" altLang="en-US" dirty="0" smtClean="0"/>
              <a:t>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b="1" smtClean="0"/>
              <a:t>运算符重载是</a:t>
            </a:r>
            <a:r>
              <a:rPr lang="en-US" altLang="zh-CN" sz="2800" b="1" smtClean="0"/>
              <a:t>C++</a:t>
            </a:r>
            <a:r>
              <a:rPr lang="zh-CN" altLang="en-US" sz="2800" b="1" smtClean="0"/>
              <a:t>的一项强大功能。通过重载，可以扩展</a:t>
            </a:r>
            <a:r>
              <a:rPr lang="en-US" altLang="zh-CN" sz="2800" b="1" smtClean="0"/>
              <a:t>C++</a:t>
            </a:r>
            <a:r>
              <a:rPr lang="zh-CN" altLang="en-US" sz="2800" b="1" smtClean="0"/>
              <a:t>运算符的功能，使它们能够操作用户自定义的数据类型，增加程序代码的直观性和可读性。</a:t>
            </a:r>
          </a:p>
          <a:p>
            <a:pPr eaLnBrk="1" hangingPunct="1"/>
            <a:r>
              <a:rPr lang="zh-CN" altLang="en-US" sz="2800" b="1" smtClean="0">
                <a:solidFill>
                  <a:schemeClr val="accent2"/>
                </a:solidFill>
              </a:rPr>
              <a:t>本章主要介绍 类成员运算符重载与友元运算符重载</a:t>
            </a:r>
            <a:r>
              <a:rPr lang="en-US" altLang="zh-CN" sz="2800" b="1" smtClean="0">
                <a:solidFill>
                  <a:schemeClr val="accent2"/>
                </a:solidFill>
              </a:rPr>
              <a:t>,  </a:t>
            </a:r>
            <a:r>
              <a:rPr lang="zh-CN" altLang="en-US" sz="2800" b="1" smtClean="0">
                <a:solidFill>
                  <a:schemeClr val="accent2"/>
                </a:solidFill>
              </a:rPr>
              <a:t>二元运算符与一元运算符重载</a:t>
            </a:r>
            <a:r>
              <a:rPr lang="en-US" altLang="zh-CN" sz="2800" b="1" smtClean="0">
                <a:solidFill>
                  <a:schemeClr val="accent2"/>
                </a:solidFill>
              </a:rPr>
              <a:t>,  </a:t>
            </a:r>
            <a:r>
              <a:rPr lang="zh-CN" altLang="en-US" sz="2800" b="1" smtClean="0">
                <a:solidFill>
                  <a:schemeClr val="accent2"/>
                </a:solidFill>
              </a:rPr>
              <a:t>运算符</a:t>
            </a:r>
            <a:r>
              <a:rPr lang="en-US" altLang="zh-CN" sz="2800" b="1" smtClean="0">
                <a:solidFill>
                  <a:schemeClr val="accent2"/>
                </a:solidFill>
              </a:rPr>
              <a:t>++</a:t>
            </a:r>
            <a:r>
              <a:rPr lang="zh-CN" altLang="en-US" sz="2800" b="1" smtClean="0">
                <a:solidFill>
                  <a:schemeClr val="accent2"/>
                </a:solidFill>
              </a:rPr>
              <a:t>、</a:t>
            </a:r>
            <a:r>
              <a:rPr lang="en-US" altLang="zh-CN" sz="2800" b="1" smtClean="0">
                <a:solidFill>
                  <a:schemeClr val="accent2"/>
                </a:solidFill>
              </a:rPr>
              <a:t>--</a:t>
            </a:r>
            <a:r>
              <a:rPr lang="zh-CN" altLang="en-US" sz="2800" b="1" smtClean="0">
                <a:solidFill>
                  <a:schemeClr val="accent2"/>
                </a:solidFill>
              </a:rPr>
              <a:t>、</a:t>
            </a:r>
            <a:r>
              <a:rPr lang="en-US" altLang="zh-CN" sz="2800" b="1" smtClean="0">
                <a:solidFill>
                  <a:schemeClr val="accent2"/>
                </a:solidFill>
              </a:rPr>
              <a:t>[]</a:t>
            </a:r>
            <a:r>
              <a:rPr lang="zh-CN" altLang="en-US" sz="2800" b="1" smtClean="0">
                <a:solidFill>
                  <a:schemeClr val="accent2"/>
                </a:solidFill>
              </a:rPr>
              <a:t>、（）重载</a:t>
            </a:r>
            <a:r>
              <a:rPr lang="en-US" altLang="zh-CN" sz="2800" b="1" smtClean="0">
                <a:solidFill>
                  <a:schemeClr val="accent2"/>
                </a:solidFill>
              </a:rPr>
              <a:t>,  this</a:t>
            </a:r>
            <a:r>
              <a:rPr lang="zh-CN" altLang="en-US" sz="2800" b="1" smtClean="0">
                <a:solidFill>
                  <a:schemeClr val="accent2"/>
                </a:solidFill>
              </a:rPr>
              <a:t>指针与运算符重载及 流运算符</a:t>
            </a:r>
            <a:r>
              <a:rPr lang="en-US" altLang="zh-CN" sz="2800" b="1" smtClean="0">
                <a:solidFill>
                  <a:schemeClr val="accent2"/>
                </a:solidFill>
              </a:rPr>
              <a:t>&lt;&lt;</a:t>
            </a:r>
            <a:r>
              <a:rPr lang="zh-CN" altLang="en-US" sz="2800" b="1" smtClean="0">
                <a:solidFill>
                  <a:schemeClr val="accent2"/>
                </a:solidFill>
              </a:rPr>
              <a:t>和</a:t>
            </a:r>
            <a:r>
              <a:rPr lang="en-US" altLang="zh-CN" sz="2800" b="1" smtClean="0">
                <a:solidFill>
                  <a:schemeClr val="accent2"/>
                </a:solidFill>
              </a:rPr>
              <a:t>&gt;&gt;</a:t>
            </a:r>
            <a:r>
              <a:rPr lang="zh-CN" altLang="en-US" sz="2800" b="1" smtClean="0">
                <a:solidFill>
                  <a:schemeClr val="accent2"/>
                </a:solidFill>
              </a:rPr>
              <a:t>的重载</a:t>
            </a:r>
            <a:endParaRPr lang="zh-CN" altLang="en-US" sz="28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4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250825" y="620689"/>
            <a:ext cx="8713788" cy="370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练习一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</a:rPr>
              <a:t>设计一个二维矢量类 </a:t>
            </a:r>
            <a:r>
              <a:rPr kumimoji="1" lang="en-US" altLang="zh-CN" sz="2800" b="1" dirty="0" err="1" smtClean="0">
                <a:latin typeface="Times New Roman" pitchFamily="18" charset="0"/>
              </a:rPr>
              <a:t>CVector</a:t>
            </a:r>
            <a:r>
              <a:rPr kumimoji="1" lang="zh-CN" altLang="en-US" sz="2800" b="1" dirty="0" smtClean="0">
                <a:latin typeface="Times New Roman" pitchFamily="18" charset="0"/>
              </a:rPr>
              <a:t>。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</a:rPr>
              <a:t>、该</a:t>
            </a:r>
            <a:r>
              <a:rPr kumimoji="1" lang="zh-CN" altLang="en-US" sz="2400" dirty="0">
                <a:latin typeface="Times New Roman" pitchFamily="18" charset="0"/>
              </a:rPr>
              <a:t>类</a:t>
            </a:r>
            <a:r>
              <a:rPr kumimoji="1" lang="zh-CN" altLang="en-US" sz="2400" dirty="0" smtClean="0">
                <a:latin typeface="Times New Roman" pitchFamily="18" charset="0"/>
              </a:rPr>
              <a:t>有属性</a:t>
            </a:r>
            <a:r>
              <a:rPr kumimoji="1" lang="zh-CN" altLang="en-US" sz="2400" dirty="0" smtClean="0">
                <a:latin typeface="Times New Roman" pitchFamily="18" charset="0"/>
              </a:rPr>
              <a:t>：坐标</a:t>
            </a:r>
            <a:r>
              <a:rPr kumimoji="1" lang="en-US" altLang="zh-CN" sz="2400" dirty="0" smtClean="0">
                <a:latin typeface="Times New Roman" pitchFamily="18" charset="0"/>
              </a:rPr>
              <a:t>X</a:t>
            </a:r>
            <a:r>
              <a:rPr kumimoji="1" lang="zh-CN" altLang="en-US" sz="2400" dirty="0" smtClean="0">
                <a:latin typeface="Times New Roman" pitchFamily="18" charset="0"/>
              </a:rPr>
              <a:t>，</a:t>
            </a:r>
            <a:r>
              <a:rPr kumimoji="1" lang="en-US" altLang="zh-CN" sz="2400" dirty="0" smtClean="0">
                <a:latin typeface="Times New Roman" pitchFamily="18" charset="0"/>
              </a:rPr>
              <a:t>Y</a:t>
            </a:r>
            <a:r>
              <a:rPr kumimoji="1" lang="zh-CN" altLang="en-US" sz="2400" dirty="0" smtClean="0">
                <a:latin typeface="Times New Roman" pitchFamily="18" charset="0"/>
              </a:rPr>
              <a:t>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zh-CN" altLang="en-US" sz="2400" dirty="0">
                <a:latin typeface="Times New Roman" pitchFamily="18" charset="0"/>
              </a:rPr>
              <a:t>该类</a:t>
            </a:r>
            <a:r>
              <a:rPr kumimoji="1" lang="zh-CN" altLang="en-US" sz="2400" dirty="0" smtClean="0">
                <a:latin typeface="Times New Roman" pitchFamily="18" charset="0"/>
              </a:rPr>
              <a:t>有方法：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a)</a:t>
            </a:r>
            <a:r>
              <a:rPr kumimoji="1" lang="zh-CN" altLang="en-US" sz="2400" dirty="0" smtClean="0">
                <a:latin typeface="Times New Roman" pitchFamily="18" charset="0"/>
              </a:rPr>
              <a:t>设置和</a:t>
            </a:r>
            <a:r>
              <a:rPr kumimoji="1" lang="zh-CN" altLang="en-US" sz="2400" dirty="0" smtClean="0">
                <a:latin typeface="Times New Roman" pitchFamily="18" charset="0"/>
              </a:rPr>
              <a:t>获取坐标  的方法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b)</a:t>
            </a:r>
            <a:r>
              <a:rPr kumimoji="1" lang="zh-CN" altLang="en-US" sz="2400" dirty="0" smtClean="0">
                <a:latin typeface="Times New Roman" pitchFamily="18" charset="0"/>
              </a:rPr>
              <a:t>重载运算符 </a:t>
            </a:r>
            <a:r>
              <a:rPr kumimoji="1" lang="en-US" altLang="zh-CN" sz="2400" dirty="0" smtClean="0">
                <a:latin typeface="Times New Roman" pitchFamily="18" charset="0"/>
              </a:rPr>
              <a:t>-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实现</a:t>
            </a:r>
            <a:r>
              <a:rPr kumimoji="1" lang="zh-CN" altLang="en-US" sz="2400" dirty="0">
                <a:latin typeface="Times New Roman" pitchFamily="18" charset="0"/>
              </a:rPr>
              <a:t>两</a:t>
            </a:r>
            <a:r>
              <a:rPr kumimoji="1" lang="zh-CN" altLang="en-US" sz="2400" dirty="0" smtClean="0">
                <a:latin typeface="Times New Roman" pitchFamily="18" charset="0"/>
              </a:rPr>
              <a:t>个矢量减运算（</a:t>
            </a:r>
            <a:r>
              <a:rPr kumimoji="1" lang="en-US" altLang="zh-CN" sz="2400" dirty="0" smtClean="0">
                <a:latin typeface="Times New Roman" pitchFamily="18" charset="0"/>
              </a:rPr>
              <a:t>X,Y</a:t>
            </a:r>
            <a:r>
              <a:rPr kumimoji="1" lang="zh-CN" altLang="en-US" sz="2400" dirty="0" smtClean="0">
                <a:latin typeface="Times New Roman" pitchFamily="18" charset="0"/>
              </a:rPr>
              <a:t>各自相</a:t>
            </a:r>
            <a:r>
              <a:rPr kumimoji="1" lang="zh-CN" altLang="en-US" sz="2400" dirty="0">
                <a:latin typeface="Times New Roman" pitchFamily="18" charset="0"/>
              </a:rPr>
              <a:t>减</a:t>
            </a:r>
            <a:r>
              <a:rPr kumimoji="1" lang="zh-CN" altLang="en-US" sz="2400" dirty="0" smtClean="0">
                <a:latin typeface="Times New Roman" pitchFamily="18" charset="0"/>
              </a:rPr>
              <a:t>）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c)</a:t>
            </a:r>
            <a:r>
              <a:rPr kumimoji="1" lang="zh-CN" altLang="en-US" sz="2400" dirty="0">
                <a:latin typeface="Times New Roman" pitchFamily="18" charset="0"/>
              </a:rPr>
              <a:t>重载运算符 </a:t>
            </a:r>
            <a:r>
              <a:rPr kumimoji="1" lang="en-US" altLang="zh-CN" sz="2400" dirty="0" smtClean="0">
                <a:latin typeface="Times New Roman" pitchFamily="18" charset="0"/>
              </a:rPr>
              <a:t>*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实现两个矢量位置间的距离运算。 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endParaRPr kumimoji="1" lang="en-US" altLang="zh-CN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250825" y="620689"/>
            <a:ext cx="8713788" cy="370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练习二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</a:rPr>
              <a:t>设计一个三维流线类 </a:t>
            </a:r>
            <a:r>
              <a:rPr kumimoji="1" lang="en-US" altLang="zh-CN" sz="2800" b="1" dirty="0" err="1" smtClean="0">
                <a:latin typeface="Times New Roman" pitchFamily="18" charset="0"/>
              </a:rPr>
              <a:t>CPline</a:t>
            </a:r>
            <a:r>
              <a:rPr kumimoji="1" lang="zh-CN" altLang="en-US" sz="2800" b="1" dirty="0" smtClean="0">
                <a:latin typeface="Times New Roman" pitchFamily="18" charset="0"/>
              </a:rPr>
              <a:t>。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</a:rPr>
              <a:t>、该</a:t>
            </a:r>
            <a:r>
              <a:rPr kumimoji="1" lang="zh-CN" altLang="en-US" sz="2400" dirty="0">
                <a:latin typeface="Times New Roman" pitchFamily="18" charset="0"/>
              </a:rPr>
              <a:t>类</a:t>
            </a:r>
            <a:r>
              <a:rPr kumimoji="1" lang="zh-CN" altLang="en-US" sz="2400" dirty="0" smtClean="0">
                <a:latin typeface="Times New Roman" pitchFamily="18" charset="0"/>
              </a:rPr>
              <a:t>有属性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r>
              <a:rPr kumimoji="1" lang="zh-CN" altLang="en-US" sz="2400" dirty="0" smtClean="0">
                <a:latin typeface="Times New Roman" pitchFamily="18" charset="0"/>
              </a:rPr>
              <a:t>点坐标数组，点数</a:t>
            </a:r>
            <a:r>
              <a:rPr kumimoji="1" lang="zh-CN" altLang="en-US" sz="2400" dirty="0" smtClean="0">
                <a:latin typeface="Times New Roman" pitchFamily="18" charset="0"/>
              </a:rPr>
              <a:t>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zh-CN" altLang="en-US" sz="2400" dirty="0">
                <a:latin typeface="Times New Roman" pitchFamily="18" charset="0"/>
              </a:rPr>
              <a:t>该类</a:t>
            </a:r>
            <a:r>
              <a:rPr kumimoji="1" lang="zh-CN" altLang="en-US" sz="2400" dirty="0" smtClean="0">
                <a:latin typeface="Times New Roman" pitchFamily="18" charset="0"/>
              </a:rPr>
              <a:t>有方法：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a)</a:t>
            </a:r>
            <a:r>
              <a:rPr kumimoji="1" lang="zh-CN" altLang="en-US" sz="2400" dirty="0" smtClean="0">
                <a:latin typeface="Times New Roman" pitchFamily="18" charset="0"/>
              </a:rPr>
              <a:t>在线末尾</a:t>
            </a:r>
            <a:r>
              <a:rPr kumimoji="1" lang="zh-CN" altLang="en-US" sz="2400" dirty="0" smtClean="0">
                <a:latin typeface="Times New Roman" pitchFamily="18" charset="0"/>
              </a:rPr>
              <a:t>添加一个点的函数 </a:t>
            </a:r>
            <a:r>
              <a:rPr kumimoji="1" lang="en-US" altLang="zh-CN" sz="2400" dirty="0" err="1" smtClean="0">
                <a:latin typeface="Times New Roman" pitchFamily="18" charset="0"/>
              </a:rPr>
              <a:t>AppendPt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b)</a:t>
            </a:r>
            <a:r>
              <a:rPr kumimoji="1" lang="zh-CN" altLang="en-US" sz="2400" dirty="0">
                <a:latin typeface="Times New Roman" pitchFamily="18" charset="0"/>
              </a:rPr>
              <a:t>重载运算符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[] ,</a:t>
            </a:r>
            <a:r>
              <a:rPr kumimoji="1" lang="zh-CN" altLang="en-US" sz="2400" dirty="0">
                <a:latin typeface="Times New Roman" pitchFamily="18" charset="0"/>
              </a:rPr>
              <a:t>实现设置和获取线上某点的坐标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r>
              <a:rPr kumimoji="1" lang="zh-CN" altLang="en-US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c)</a:t>
            </a:r>
            <a:r>
              <a:rPr kumimoji="1" lang="zh-CN" altLang="en-US" sz="2400" dirty="0">
                <a:latin typeface="Times New Roman" pitchFamily="18" charset="0"/>
              </a:rPr>
              <a:t>重载运算符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，实现线的复制赋值；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329101"/>
            <a:ext cx="759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提示，先定义点类 </a:t>
            </a:r>
            <a:r>
              <a:rPr lang="en-US" altLang="zh-CN" sz="2400" dirty="0" smtClean="0"/>
              <a:t>CPt3d ,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个成员 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270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8257C-73FF-4CC2-A239-B040C0B3DA4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3/27/2019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250825" y="620689"/>
            <a:ext cx="8713788" cy="370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作业：</a:t>
            </a:r>
            <a:r>
              <a:rPr kumimoji="1" lang="zh-CN" altLang="en-US" sz="2800" b="1" dirty="0" smtClean="0">
                <a:latin typeface="Times New Roman" pitchFamily="18" charset="0"/>
              </a:rPr>
              <a:t>设计一个三维流线类 </a:t>
            </a:r>
            <a:r>
              <a:rPr kumimoji="1" lang="en-US" altLang="zh-CN" sz="2800" b="1" dirty="0" err="1" smtClean="0">
                <a:latin typeface="Times New Roman" pitchFamily="18" charset="0"/>
              </a:rPr>
              <a:t>CPline</a:t>
            </a:r>
            <a:r>
              <a:rPr kumimoji="1" lang="zh-CN" altLang="en-US" sz="2800" b="1" dirty="0" smtClean="0">
                <a:latin typeface="Times New Roman" pitchFamily="18" charset="0"/>
              </a:rPr>
              <a:t>。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</a:rPr>
              <a:t>、该</a:t>
            </a:r>
            <a:r>
              <a:rPr kumimoji="1" lang="zh-CN" altLang="en-US" sz="2400" dirty="0">
                <a:latin typeface="Times New Roman" pitchFamily="18" charset="0"/>
              </a:rPr>
              <a:t>类</a:t>
            </a:r>
            <a:r>
              <a:rPr kumimoji="1" lang="zh-CN" altLang="en-US" sz="2400" dirty="0" smtClean="0">
                <a:latin typeface="Times New Roman" pitchFamily="18" charset="0"/>
              </a:rPr>
              <a:t>有属性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r>
              <a:rPr kumimoji="1" lang="zh-CN" altLang="en-US" sz="2400" dirty="0" smtClean="0">
                <a:latin typeface="Times New Roman" pitchFamily="18" charset="0"/>
              </a:rPr>
              <a:t>点坐标数组，点数</a:t>
            </a:r>
            <a:r>
              <a:rPr kumimoji="1" lang="zh-CN" altLang="en-US" sz="2400" dirty="0" smtClean="0">
                <a:latin typeface="Times New Roman" pitchFamily="18" charset="0"/>
              </a:rPr>
              <a:t>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zh-CN" altLang="en-US" sz="2400" dirty="0">
                <a:latin typeface="Times New Roman" pitchFamily="18" charset="0"/>
              </a:rPr>
              <a:t>该类</a:t>
            </a:r>
            <a:r>
              <a:rPr kumimoji="1" lang="zh-CN" altLang="en-US" sz="2400" dirty="0" smtClean="0">
                <a:latin typeface="Times New Roman" pitchFamily="18" charset="0"/>
              </a:rPr>
              <a:t>有方法：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a)</a:t>
            </a:r>
            <a:r>
              <a:rPr kumimoji="1" lang="zh-CN" altLang="en-US" sz="2400" dirty="0" smtClean="0">
                <a:latin typeface="Times New Roman" pitchFamily="18" charset="0"/>
              </a:rPr>
              <a:t>在线末尾</a:t>
            </a:r>
            <a:r>
              <a:rPr kumimoji="1" lang="zh-CN" altLang="en-US" sz="2400" dirty="0" smtClean="0">
                <a:latin typeface="Times New Roman" pitchFamily="18" charset="0"/>
              </a:rPr>
              <a:t>添加一个点的函数 </a:t>
            </a:r>
            <a:r>
              <a:rPr kumimoji="1" lang="en-US" altLang="zh-CN" sz="2400" dirty="0" err="1" smtClean="0">
                <a:latin typeface="Times New Roman" pitchFamily="18" charset="0"/>
              </a:rPr>
              <a:t>AppendPt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b)</a:t>
            </a:r>
            <a:r>
              <a:rPr kumimoji="1" lang="zh-CN" altLang="en-US" sz="2400" dirty="0">
                <a:latin typeface="Times New Roman" pitchFamily="18" charset="0"/>
              </a:rPr>
              <a:t>重载运算符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[] ,</a:t>
            </a:r>
            <a:r>
              <a:rPr kumimoji="1" lang="zh-CN" altLang="en-US" sz="2400" dirty="0">
                <a:latin typeface="Times New Roman" pitchFamily="18" charset="0"/>
              </a:rPr>
              <a:t>实现设置和获取线上某点的坐标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r>
              <a:rPr kumimoji="1" lang="zh-CN" altLang="en-US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c)</a:t>
            </a:r>
            <a:r>
              <a:rPr kumimoji="1" lang="zh-CN" altLang="en-US" sz="2400" dirty="0">
                <a:latin typeface="Times New Roman" pitchFamily="18" charset="0"/>
              </a:rPr>
              <a:t>重载运算符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，实现线的复制赋值；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d)</a:t>
            </a:r>
            <a:r>
              <a:rPr kumimoji="1" lang="zh-CN" altLang="en-US" sz="2400" dirty="0" smtClean="0">
                <a:latin typeface="Times New Roman" pitchFamily="18" charset="0"/>
              </a:rPr>
              <a:t>将</a:t>
            </a:r>
            <a:r>
              <a:rPr kumimoji="1" lang="zh-CN" altLang="en-US" sz="2400" dirty="0">
                <a:latin typeface="Times New Roman" pitchFamily="18" charset="0"/>
              </a:rPr>
              <a:t>函数 </a:t>
            </a:r>
            <a:r>
              <a:rPr kumimoji="1" lang="en-US" altLang="zh-CN" sz="2400" dirty="0" err="1" smtClean="0">
                <a:latin typeface="Times New Roman" pitchFamily="18" charset="0"/>
              </a:rPr>
              <a:t>AppendPt</a:t>
            </a:r>
            <a:r>
              <a:rPr kumimoji="1" lang="zh-CN" altLang="en-US" sz="2400" dirty="0" smtClean="0">
                <a:latin typeface="Times New Roman" pitchFamily="18" charset="0"/>
              </a:rPr>
              <a:t>重载为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运算。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329101"/>
            <a:ext cx="759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提示，先定义点类 </a:t>
            </a:r>
            <a:r>
              <a:rPr lang="en-US" altLang="zh-CN" sz="2400" dirty="0" smtClean="0"/>
              <a:t>CPt3d ,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个成员 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64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008062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6.1 </a:t>
            </a:r>
            <a:r>
              <a:rPr lang="zh-CN" altLang="en-US" b="1" smtClean="0"/>
              <a:t>运算符</a:t>
            </a:r>
            <a:r>
              <a:rPr lang="zh-CN" altLang="en-US" b="1" smtClean="0">
                <a:solidFill>
                  <a:srgbClr val="FF0000"/>
                </a:solidFill>
              </a:rPr>
              <a:t>重载基础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84313"/>
            <a:ext cx="7772400" cy="46116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、运算符重载的概念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C++</a:t>
            </a:r>
            <a:r>
              <a:rPr lang="zh-CN" altLang="en-US" smtClean="0"/>
              <a:t>的运算符对语言预定义类型是重载的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int  i=2+3;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double  j=2+4.8;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float  f=float(3.1)+float(2.0);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对于上面的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个加法表达式，</a:t>
            </a:r>
            <a:r>
              <a:rPr lang="en-US" altLang="zh-CN" b="1" smtClean="0">
                <a:solidFill>
                  <a:srgbClr val="FF0000"/>
                </a:solidFill>
              </a:rPr>
              <a:t>C++</a:t>
            </a:r>
            <a:r>
              <a:rPr lang="zh-CN" altLang="en-US" b="1" smtClean="0">
                <a:solidFill>
                  <a:srgbClr val="FF0000"/>
                </a:solidFill>
              </a:rPr>
              <a:t>系统提供了类似于下面形式的运算符重载函数：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int  operator+(int,int);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double  operator+(int,double);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float  operator+(float,float);</a:t>
            </a:r>
            <a:endParaRPr lang="zh-CN" altLang="en-US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6.1 </a:t>
            </a:r>
            <a:r>
              <a:rPr lang="zh-CN" altLang="en-US" b="1" smtClean="0"/>
              <a:t>运算符</a:t>
            </a:r>
            <a:r>
              <a:rPr lang="zh-CN" altLang="en-US" b="1" smtClean="0">
                <a:solidFill>
                  <a:srgbClr val="FF0000"/>
                </a:solidFill>
              </a:rPr>
              <a:t>重载基础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68413"/>
            <a:ext cx="7772400" cy="4968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允许程序员通过重载扩展运算符的功能，使重载后的运算符能够对用户自定义的数据类型进行运算。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比如，设有</a:t>
            </a:r>
            <a:r>
              <a:rPr lang="zh-CN" altLang="en-US" sz="2400" dirty="0"/>
              <a:t>点</a:t>
            </a:r>
            <a:r>
              <a:rPr lang="zh-CN" altLang="en-US" sz="2400" dirty="0" smtClean="0"/>
              <a:t>类</a:t>
            </a:r>
            <a:r>
              <a:rPr lang="en-US" altLang="zh-CN" sz="2400" dirty="0" err="1" smtClean="0"/>
              <a:t>CPt</a:t>
            </a:r>
            <a:r>
              <a:rPr lang="zh-CN" altLang="en-US" sz="2400" dirty="0" smtClean="0"/>
              <a:t>，其形式如下：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CPt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double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m_x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m_y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假设定义了下面的点对象，并且要实现两个点相加的运算。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 smtClean="0"/>
              <a:t>CPt</a:t>
            </a:r>
            <a:r>
              <a:rPr lang="en-US" altLang="zh-CN" sz="2000" dirty="0" smtClean="0"/>
              <a:t>  c1,c2,c3</a:t>
            </a:r>
            <a:r>
              <a:rPr lang="zh-CN" altLang="en-US" sz="2000" dirty="0" smtClean="0"/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Arial" pitchFamily="34" charset="0"/>
              </a:rPr>
              <a:t>……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c1=c2+c3;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2133600"/>
            <a:ext cx="7772400" cy="3600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mtClean="0"/>
              <a:t>why?</a:t>
            </a:r>
          </a:p>
          <a:p>
            <a:pPr lvl="1" eaLnBrk="1" hangingPunct="1"/>
            <a:r>
              <a:rPr lang="zh-CN" altLang="en-US" smtClean="0"/>
              <a:t>使程序便于编写和阅读</a:t>
            </a:r>
          </a:p>
          <a:p>
            <a:pPr lvl="1" eaLnBrk="1" hangingPunct="1"/>
            <a:r>
              <a:rPr lang="zh-CN" altLang="en-US" smtClean="0"/>
              <a:t>使程序定义类型与语言内建类型更一致</a:t>
            </a:r>
          </a:p>
          <a:p>
            <a:pPr eaLnBrk="1" hangingPunct="1"/>
            <a:r>
              <a:rPr lang="en-US" altLang="zh-CN" smtClean="0"/>
              <a:t>how?</a:t>
            </a:r>
          </a:p>
          <a:p>
            <a:pPr lvl="1" eaLnBrk="1" hangingPunct="1"/>
            <a:r>
              <a:rPr lang="zh-CN" altLang="en-US" smtClean="0"/>
              <a:t>使用特殊的成员函数</a:t>
            </a:r>
          </a:p>
          <a:p>
            <a:pPr lvl="1" eaLnBrk="1" hangingPunct="1"/>
            <a:r>
              <a:rPr lang="zh-CN" altLang="en-US" smtClean="0"/>
              <a:t>使用自由函数，一般为友元</a:t>
            </a:r>
            <a:endParaRPr lang="zh-CN" alt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83661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6.1 </a:t>
            </a:r>
            <a:r>
              <a:rPr lang="zh-CN" altLang="en-US" b="1" smtClean="0"/>
              <a:t>运算符</a:t>
            </a:r>
            <a:r>
              <a:rPr lang="zh-CN" altLang="en-US" b="1" smtClean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07665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5411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6.1.2  </a:t>
            </a:r>
            <a:r>
              <a:rPr lang="zh-CN" altLang="en-US" sz="2800" b="1" smtClean="0">
                <a:solidFill>
                  <a:srgbClr val="FF0000"/>
                </a:solidFill>
              </a:rPr>
              <a:t>运算符重载限制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可以重新定义大多数运算符，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+    -    / * % ^ &amp; | ~ ! = &lt; &gt; +=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-=  *=   /=  %=  ^=  &amp;=  |= &gt;&gt;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&gt;&gt;=   &lt;&lt;=  ==   !=  &lt;=  &gt;=  [ 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()  new  new[]  delete  delete[]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rgbClr val="FF0000"/>
                </a:solidFill>
              </a:rPr>
              <a:t>不能定义新的运算符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chemeClr val="accent2"/>
                </a:solidFill>
              </a:rPr>
              <a:t>不能重载某些特殊运算符，包括：</a:t>
            </a:r>
            <a:br>
              <a:rPr lang="zh-CN" altLang="en-US" sz="2400" b="1" smtClean="0">
                <a:solidFill>
                  <a:schemeClr val="accent2"/>
                </a:solidFill>
              </a:rPr>
            </a:br>
            <a:r>
              <a:rPr lang="en-US" altLang="zh-CN" sz="2400" b="1" smtClean="0">
                <a:solidFill>
                  <a:schemeClr val="accent2"/>
                </a:solidFill>
              </a:rPr>
              <a:t>.   .*   -&gt;   ::   ?:  sizeof   typeid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不能改变运算符的目、优先级、结合性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>
                <a:solidFill>
                  <a:schemeClr val="accent2"/>
                </a:solidFill>
              </a:rPr>
              <a:t>不能重载语言预定义类型的运算符含义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</a:rPr>
              <a:t>   如 </a:t>
            </a:r>
            <a:r>
              <a:rPr lang="en-US" altLang="zh-CN" sz="2400" b="1" smtClean="0">
                <a:solidFill>
                  <a:schemeClr val="accent2"/>
                </a:solidFill>
              </a:rPr>
              <a:t>#  ##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accent2"/>
                </a:solidFill>
              </a:rPr>
              <a:t>无隐含重载，即：定义了</a:t>
            </a:r>
            <a:r>
              <a:rPr lang="en-US" altLang="zh-CN" sz="2400" smtClean="0">
                <a:solidFill>
                  <a:schemeClr val="accent2"/>
                </a:solidFill>
              </a:rPr>
              <a:t>+</a:t>
            </a:r>
            <a:r>
              <a:rPr lang="zh-CN" altLang="en-US" sz="2400" smtClean="0">
                <a:solidFill>
                  <a:schemeClr val="accent2"/>
                </a:solidFill>
              </a:rPr>
              <a:t>，并隐含不定义</a:t>
            </a:r>
            <a:r>
              <a:rPr lang="en-US" altLang="zh-CN" sz="2400" smtClean="0">
                <a:solidFill>
                  <a:schemeClr val="accent2"/>
                </a:solidFill>
              </a:rPr>
              <a:t>+=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/>
              <a:t>程序定义的含义与运算符固有含义吻合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766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6.1.3  </a:t>
            </a:r>
            <a:r>
              <a:rPr lang="zh-CN" altLang="en-US" smtClean="0"/>
              <a:t>运算符</a:t>
            </a:r>
            <a:r>
              <a:rPr lang="zh-CN" altLang="en-US" b="1" smtClean="0">
                <a:solidFill>
                  <a:srgbClr val="FF0000"/>
                </a:solidFill>
              </a:rPr>
              <a:t>重载的语法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84313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smtClean="0"/>
              <a:t>运算符的计算结果是值，因此运算符函数是要返回值的函数。其重载的语法形式如下：</a:t>
            </a:r>
          </a:p>
          <a:p>
            <a:pPr eaLnBrk="1" hangingPunct="1"/>
            <a:endParaRPr lang="zh-CN" altLang="en-US" sz="2800" smtClean="0"/>
          </a:p>
          <a:p>
            <a:pPr algn="ctr"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返回类型  </a:t>
            </a:r>
            <a:r>
              <a:rPr lang="en-US" altLang="zh-CN" sz="2800" b="1" smtClean="0">
                <a:solidFill>
                  <a:srgbClr val="FF0000"/>
                </a:solidFill>
              </a:rPr>
              <a:t>operator &lt;</a:t>
            </a:r>
            <a:r>
              <a:rPr lang="zh-CN" altLang="en-US" sz="2800" b="1" smtClean="0">
                <a:solidFill>
                  <a:srgbClr val="FF0000"/>
                </a:solidFill>
              </a:rPr>
              <a:t>运算符</a:t>
            </a:r>
            <a:r>
              <a:rPr lang="en-US" altLang="zh-CN" sz="2800" b="1" smtClean="0">
                <a:solidFill>
                  <a:srgbClr val="FF0000"/>
                </a:solidFill>
              </a:rPr>
              <a:t>&gt;(</a:t>
            </a:r>
            <a:r>
              <a:rPr lang="zh-CN" altLang="en-US" sz="2800" b="1" smtClean="0">
                <a:solidFill>
                  <a:srgbClr val="FF0000"/>
                </a:solidFill>
              </a:rPr>
              <a:t>参数表</a:t>
            </a:r>
            <a:r>
              <a:rPr lang="en-US" altLang="zh-CN" sz="2800" b="1" smtClean="0">
                <a:solidFill>
                  <a:srgbClr val="FF0000"/>
                </a:solidFill>
              </a:rPr>
              <a:t>)</a:t>
            </a:r>
          </a:p>
          <a:p>
            <a:pPr algn="ctr" eaLnBrk="1" hangingPunct="1">
              <a:buFontTx/>
              <a:buNone/>
            </a:pPr>
            <a:endParaRPr lang="en-US" altLang="zh-CN" sz="2800" b="1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smtClean="0"/>
              <a:t>其中，</a:t>
            </a:r>
            <a:r>
              <a:rPr lang="en-US" altLang="zh-CN" sz="2800" smtClean="0"/>
              <a:t>operator</a:t>
            </a:r>
            <a:r>
              <a:rPr lang="zh-CN" altLang="en-US" sz="2800" smtClean="0"/>
              <a:t>是</a:t>
            </a:r>
            <a:r>
              <a:rPr lang="en-US" altLang="zh-CN" sz="2800" smtClean="0"/>
              <a:t>C++</a:t>
            </a:r>
            <a:r>
              <a:rPr lang="zh-CN" altLang="en-US" sz="2800" smtClean="0"/>
              <a:t>的保留关键字，表示运算符函数。运算符可以是前面列举的可重载运算符中的任何一个。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0766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6.1.4  </a:t>
            </a:r>
            <a:r>
              <a:rPr lang="zh-CN" altLang="en-US" b="1" smtClean="0"/>
              <a:t>类</a:t>
            </a:r>
            <a:r>
              <a:rPr lang="zh-CN" altLang="en-US" b="1" smtClean="0">
                <a:solidFill>
                  <a:srgbClr val="FF0000"/>
                </a:solidFill>
              </a:rPr>
              <a:t>运算符的重载</a:t>
            </a:r>
            <a:r>
              <a:rPr lang="zh-CN" altLang="en-US" b="1" smtClean="0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57338"/>
            <a:ext cx="7772400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C++</a:t>
            </a:r>
            <a:r>
              <a:rPr lang="zh-CN" altLang="en-US" smtClean="0"/>
              <a:t>为类默认的重载运算符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① 赋值运算（</a:t>
            </a:r>
            <a:r>
              <a:rPr lang="en-US" altLang="zh-CN" smtClean="0"/>
              <a:t>=</a:t>
            </a:r>
            <a:r>
              <a:rPr lang="zh-CN" altLang="en-US" smtClean="0"/>
              <a:t>）；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② 取类对象地址的运算函符（</a:t>
            </a:r>
            <a:r>
              <a:rPr lang="en-US" altLang="zh-CN" smtClean="0"/>
              <a:t>&amp;</a:t>
            </a:r>
            <a:r>
              <a:rPr lang="zh-CN" altLang="en-US" smtClean="0"/>
              <a:t>）；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③ 成员访问运算（如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en-US" altLang="zh-CN" smtClean="0"/>
              <a:t>.</a:t>
            </a:r>
            <a:r>
              <a:rPr lang="en-US" altLang="zh-CN" smtClean="0">
                <a:latin typeface="Arial" pitchFamily="34" charset="0"/>
              </a:rPr>
              <a:t>”</a:t>
            </a:r>
            <a:r>
              <a:rPr lang="zh-CN" altLang="en-US" smtClean="0"/>
              <a:t>和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en-US" altLang="zh-CN" smtClean="0"/>
              <a:t>-&gt;</a:t>
            </a:r>
            <a:r>
              <a:rPr lang="en-US" altLang="zh-CN" smtClean="0">
                <a:latin typeface="Arial" pitchFamily="34" charset="0"/>
              </a:rPr>
              <a:t>”</a:t>
            </a:r>
            <a:r>
              <a:rPr lang="zh-CN" altLang="en-US" smtClean="0"/>
              <a:t>）。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这些运算符不需要重载就可以使用，但要在类中使用其他运算符，就必须明确地重载它们。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493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6.1.4  </a:t>
            </a:r>
            <a:r>
              <a:rPr lang="zh-CN" altLang="en-US" b="1" smtClean="0"/>
              <a:t>类</a:t>
            </a:r>
            <a:r>
              <a:rPr lang="zh-CN" altLang="en-US" b="1" smtClean="0">
                <a:solidFill>
                  <a:srgbClr val="FF0000"/>
                </a:solidFill>
              </a:rPr>
              <a:t>运算符的重载</a:t>
            </a:r>
            <a:r>
              <a:rPr lang="zh-CN" altLang="en-US" b="1" smtClean="0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57338"/>
            <a:ext cx="7772400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、类运算符重载形式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）非静态成员运算符重载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以类成员形式重载的运算符参数比实际参数少一个，第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个参数是以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指针隐式传递的。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CPt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	double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m_x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m_y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CPt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operator+(</a:t>
            </a:r>
            <a:r>
              <a:rPr lang="en-US" altLang="zh-CN" sz="2400" dirty="0" err="1">
                <a:solidFill>
                  <a:srgbClr val="FF0000"/>
                </a:solidFill>
              </a:rPr>
              <a:t>CPt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b){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</a:rPr>
              <a:t>……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4493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Pages>0</Pages>
  <Words>1096</Words>
  <Characters>0</Characters>
  <Application>Microsoft Office PowerPoint</Application>
  <DocSecurity>0</DocSecurity>
  <PresentationFormat>全屏显示(4:3)</PresentationFormat>
  <Lines>0</Lines>
  <Paragraphs>192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第6章 运算符重载 </vt:lpstr>
      <vt:lpstr>6.1 运算符重载基础</vt:lpstr>
      <vt:lpstr>6.1 运算符重载基础</vt:lpstr>
      <vt:lpstr>6.1 运算符重载基础</vt:lpstr>
      <vt:lpstr>PowerPoint 演示文稿</vt:lpstr>
      <vt:lpstr>6.1.3  运算符重载的语法</vt:lpstr>
      <vt:lpstr>6.1.4  类运算符的重载 </vt:lpstr>
      <vt:lpstr>6.1.4  类运算符的重载 </vt:lpstr>
      <vt:lpstr>6.1.4  类运算符的重载 </vt:lpstr>
      <vt:lpstr>6.2.1 作为成员函数重载</vt:lpstr>
      <vt:lpstr>6.2.2  作为友元函数重载 </vt:lpstr>
      <vt:lpstr>6.2.2  作为友元函数重载</vt:lpstr>
      <vt:lpstr>6.3  重载一元运算符 </vt:lpstr>
      <vt:lpstr>6.3.1  作为成员函数重载</vt:lpstr>
      <vt:lpstr>6.3.2  作为友元函数重载一元运算符</vt:lpstr>
      <vt:lpstr>6.4.1  重载赋值运算符=</vt:lpstr>
      <vt:lpstr>6.4.1  重载赋值运算符=</vt:lpstr>
      <vt:lpstr>6.4.2  重载[ ]</vt:lpstr>
      <vt:lpstr>PowerPoint 演示文稿</vt:lpstr>
      <vt:lpstr>PowerPoint 演示文稿</vt:lpstr>
      <vt:lpstr>PowerPoint 演示文稿</vt:lpstr>
    </vt:vector>
  </TitlesOfParts>
  <Company>WHU RSGIS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C++ 面向对象编程教程</dc:title>
  <dc:creator>DuanYanSong</dc:creator>
  <cp:lastModifiedBy>duanyansong</cp:lastModifiedBy>
  <cp:revision>90</cp:revision>
  <dcterms:created xsi:type="dcterms:W3CDTF">2013-03-05T11:10:51Z</dcterms:created>
  <dcterms:modified xsi:type="dcterms:W3CDTF">2019-03-27T09:01:08Z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