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13" r:id="rId2"/>
    <p:sldId id="314" r:id="rId3"/>
    <p:sldId id="315" r:id="rId4"/>
    <p:sldId id="316" r:id="rId5"/>
    <p:sldId id="317" r:id="rId6"/>
    <p:sldId id="318" r:id="rId7"/>
    <p:sldId id="341" r:id="rId8"/>
    <p:sldId id="320" r:id="rId9"/>
    <p:sldId id="321" r:id="rId10"/>
    <p:sldId id="363" r:id="rId11"/>
    <p:sldId id="322" r:id="rId12"/>
    <p:sldId id="364" r:id="rId13"/>
    <p:sldId id="369" r:id="rId14"/>
    <p:sldId id="365" r:id="rId15"/>
    <p:sldId id="323" r:id="rId16"/>
    <p:sldId id="324" r:id="rId17"/>
    <p:sldId id="366" r:id="rId18"/>
    <p:sldId id="326" r:id="rId19"/>
    <p:sldId id="359" r:id="rId20"/>
    <p:sldId id="265" r:id="rId21"/>
    <p:sldId id="267" r:id="rId22"/>
    <p:sldId id="312" r:id="rId23"/>
    <p:sldId id="268" r:id="rId24"/>
    <p:sldId id="271" r:id="rId25"/>
    <p:sldId id="325" r:id="rId26"/>
    <p:sldId id="272" r:id="rId27"/>
    <p:sldId id="346" r:id="rId28"/>
    <p:sldId id="275" r:id="rId29"/>
    <p:sldId id="277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283" r:id="rId40"/>
    <p:sldId id="352" r:id="rId41"/>
    <p:sldId id="284" r:id="rId42"/>
    <p:sldId id="285" r:id="rId43"/>
    <p:sldId id="286" r:id="rId44"/>
    <p:sldId id="287" r:id="rId45"/>
    <p:sldId id="367" r:id="rId46"/>
    <p:sldId id="289" r:id="rId47"/>
    <p:sldId id="290" r:id="rId48"/>
    <p:sldId id="288" r:id="rId49"/>
    <p:sldId id="276" r:id="rId50"/>
    <p:sldId id="294" r:id="rId51"/>
    <p:sldId id="372" r:id="rId52"/>
    <p:sldId id="337" r:id="rId53"/>
    <p:sldId id="339" r:id="rId54"/>
    <p:sldId id="361" r:id="rId55"/>
    <p:sldId id="356" r:id="rId56"/>
    <p:sldId id="340" r:id="rId57"/>
    <p:sldId id="342" r:id="rId58"/>
    <p:sldId id="301" r:id="rId59"/>
    <p:sldId id="362" r:id="rId60"/>
    <p:sldId id="370" r:id="rId61"/>
    <p:sldId id="371" r:id="rId62"/>
    <p:sldId id="368" r:id="rId63"/>
    <p:sldId id="343" r:id="rId64"/>
    <p:sldId id="303" r:id="rId65"/>
    <p:sldId id="354" r:id="rId66"/>
    <p:sldId id="355" r:id="rId67"/>
    <p:sldId id="311" r:id="rId68"/>
    <p:sldId id="344" r:id="rId69"/>
    <p:sldId id="308" r:id="rId70"/>
    <p:sldId id="307" r:id="rId71"/>
    <p:sldId id="305" r:id="rId72"/>
    <p:sldId id="306" r:id="rId73"/>
    <p:sldId id="310" r:id="rId74"/>
    <p:sldId id="350" r:id="rId75"/>
    <p:sldId id="358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C0C0C0"/>
    <a:srgbClr val="FF0000"/>
    <a:srgbClr val="FF00FF"/>
    <a:srgbClr val="006600"/>
    <a:srgbClr val="5F5F5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3888" autoAdjust="0"/>
  </p:normalViewPr>
  <p:slideViewPr>
    <p:cSldViewPr snapToGrid="0">
      <p:cViewPr varScale="1">
        <p:scale>
          <a:sx n="64" d="100"/>
          <a:sy n="64" d="100"/>
        </p:scale>
        <p:origin x="8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1BCE0AD-21B7-4C45-9C65-AB36BE71B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AACBB-672B-4204-AF39-98EA2519F75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D4E47-68D5-4ACD-ADC1-4A11266E8B0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宏观性质称为状态参量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687CE-EA6F-4A0E-A495-D9762D044B3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8D088D-C6D2-4492-8069-5B9782BC671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7B0B3-3648-4874-97CC-BF9E615F163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7344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049780-0B46-4B0B-A112-D8FA6DFF2C5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F0FD7-7F25-4EA5-960F-CF475B10AA22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B95EE-4A16-4F56-BD94-552F5A4C9A8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5DEBFA-C262-47E1-9C02-09CDAE3381B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55956-6B35-4F33-B7A5-A49A9F55EBB3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01FE7-BEC0-4C29-BD98-55B3CB45AD20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CDAF4-CEAE-44B3-8637-7454FD84DFD0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4E0AD-F1A1-4299-B432-61A9A8D481C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01CC8-5889-4EB6-81A1-32623211233D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538A9-0C47-4B83-BE8F-94A5DF7F73A3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584E6-6BFD-49ED-B1F6-4C8C583FC3C2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0617-806C-4659-8181-0C8E98414E54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两个公式都需要记住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DE22E-A8AE-49CD-8F38-0BB866B4044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B433E-C858-46F9-B21C-A865EFF62084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22116-09E1-4C05-82E3-D14C451BA6EA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1AF75-E77B-47BD-9CC0-2CEAD4B3001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3F55-2682-4B49-919B-B4F6B6746341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CCB87-8B28-4B14-AB69-B32EF1E1369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3419F-7788-4600-B465-25D412152865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6341F-7045-45EA-89FC-C1BE10E16FBB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2C7301-4CC2-4FFC-9839-96622003028D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3DD601-3EDA-42C2-827A-432859A4A812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99DEE-B4A1-456B-98A4-0C812F8CE8BE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42A90-3913-4E32-9D31-DE85E705531A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B8C23-EB33-4F4D-B7B4-48E6296D685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3CDF-EAFC-432C-8956-51F2AE04105E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64568-ABDA-4F6D-AC0F-644FD47E14B5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D3A19-CDC4-4924-9846-4AF7B7B2E91B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C2E11-5C08-4362-AFD9-3397A0237D4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753AA-9C75-4DE6-8589-25139F9145BF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5185B-94A5-4A5E-B403-0B70AAB9ABCE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035DE-5E86-47E1-9AB5-9D6B0B4AB5D1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89977-5EED-4559-B388-96A09653536F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84BADF-8CE0-4937-82EE-5D616A98DBF7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05CE-3400-4A4E-9C92-E92AAD0F03D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3DC1F-0782-42ED-8D3A-323D4E5E00A5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三个公式记住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CD557-23F9-4887-9CF7-6F5E39FAAE9A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EF2A5-8417-4EAF-9A27-7D64B5219905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89359-F9D3-4848-8AE3-4F7E66EC58F8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60A8F-9DBB-4A51-9E3A-15FCEC9C864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201FD-291C-4897-8ECE-8DD34D1B0288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F7CDB-0AC8-4FFE-9D4C-8624BA65EAF7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E30C4-0F9E-460A-B090-10B7BF6469FE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DDCCA-056C-4A0E-B385-3943FD553F0D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不考虑势能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8AEE3-97D1-4EB9-A75A-CAF0ABAF63D1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8C2E4-6671-4A70-88C6-255D2BEE7421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20BA2-9DE1-4E9C-8790-6B1862360A5E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08799-D9EB-4B18-B80B-8EB9B0D7C1CE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4C424-CA8F-43D7-BC1B-B33F39010E9F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B7FAA-0FB7-480F-BC96-26FA80A0CAED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8131-62B2-4226-AF78-58351251EE7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液体：整体材料形状可发生变化；气体：没有形状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31D9D-BE02-4748-A428-3DF61D46969F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7045C-8049-4508-A622-C5F21B939A0A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F801F-18D5-4FEE-BF1B-01EDEAFA7BB4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87A73-39AA-43ED-8DEE-5A6DD698C1D0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EC710-B08F-4888-A633-F99870CEA3FE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ED27B7-751A-4A06-A8FE-A202EAA6752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7B0B3-3648-4874-97CC-BF9E615F163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D4E47-68D5-4ACD-ADC1-4A11266E8B0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宏观性质称为状态参量</a:t>
            </a:r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D344-7015-4C87-A39B-E0AC3D134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A6D4-B4AD-4142-ABE8-483CA0201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D1F7-A2EC-4FC8-932A-A3D603975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38621-5210-4D42-B25B-CB439CAAC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DFA7-4765-4448-BECF-32452113F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F9D50-DB00-4B1E-87C7-DAE63BC26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95BF-0FE2-45B8-BC6D-7D51C6D9B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31A7-E8A8-403A-809F-D62917B642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3EC0-7FAE-4004-B76B-E7F36BB3C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B2671-DA6D-4B9C-8C4D-EA01E572A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C94D1-FA37-47C4-85B4-DDAA6EA69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7AE09526-AA47-4489-9395-325DF0853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jpeg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6.wmf"/><Relationship Id="rId5" Type="http://schemas.openxmlformats.org/officeDocument/2006/relationships/slide" Target="slide4.xml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4" Type="http://schemas.openxmlformats.org/officeDocument/2006/relationships/slide" Target="slide10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jpeg"/><Relationship Id="rId7" Type="http://schemas.openxmlformats.org/officeDocument/2006/relationships/slide" Target="slide5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slide" Target="slide18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6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6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125" y="0"/>
            <a:ext cx="8229600" cy="21748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热学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7800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0" name="Group 28"/>
          <p:cNvGrpSpPr>
            <a:grpSpLocks/>
          </p:cNvGrpSpPr>
          <p:nvPr/>
        </p:nvGrpSpPr>
        <p:grpSpPr bwMode="auto">
          <a:xfrm>
            <a:off x="944563" y="725488"/>
            <a:ext cx="7192962" cy="5470525"/>
            <a:chOff x="595" y="457"/>
            <a:chExt cx="4531" cy="3446"/>
          </a:xfrm>
        </p:grpSpPr>
        <p:sp>
          <p:nvSpPr>
            <p:cNvPr id="410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497" y="457"/>
              <a:ext cx="2497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FF99FF"/>
                  </a:solidFill>
                  <a:latin typeface="黑体"/>
                  <a:ea typeface="黑体"/>
                </a:rPr>
                <a:t>八章 九章  热 </a:t>
              </a:r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99FF"/>
                  </a:solidFill>
                  <a:latin typeface="黑体"/>
                  <a:ea typeface="黑体"/>
                </a:rPr>
                <a:t>学</a:t>
              </a:r>
            </a:p>
          </p:txBody>
        </p:sp>
        <p:sp>
          <p:nvSpPr>
            <p:cNvPr id="4102" name="WordArt 8"/>
            <p:cNvSpPr>
              <a:spLocks noChangeArrowheads="1" noChangeShapeType="1" noTextEdit="1"/>
            </p:cNvSpPr>
            <p:nvPr/>
          </p:nvSpPr>
          <p:spPr bwMode="auto">
            <a:xfrm>
              <a:off x="973" y="881"/>
              <a:ext cx="3534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研究热现象的规律及应用</a:t>
              </a: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962" y="1156"/>
              <a:ext cx="3543" cy="4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917" y="1434"/>
              <a:ext cx="137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微观理论</a:t>
              </a:r>
            </a:p>
          </p:txBody>
        </p:sp>
        <p:sp>
          <p:nvSpPr>
            <p:cNvPr id="410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361" y="1442"/>
              <a:ext cx="137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宏观理论</a:t>
              </a:r>
            </a:p>
          </p:txBody>
        </p:sp>
        <p:sp>
          <p:nvSpPr>
            <p:cNvPr id="410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916" y="1757"/>
              <a:ext cx="137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9933"/>
                  </a:solidFill>
                  <a:latin typeface="黑体"/>
                  <a:ea typeface="黑体"/>
                </a:rPr>
                <a:t>统计物理</a:t>
              </a:r>
            </a:p>
          </p:txBody>
        </p:sp>
        <p:sp>
          <p:nvSpPr>
            <p:cNvPr id="4107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370" y="1755"/>
              <a:ext cx="137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9933"/>
                  </a:solidFill>
                  <a:latin typeface="黑体"/>
                  <a:ea typeface="黑体"/>
                </a:rPr>
                <a:t>热力学</a:t>
              </a:r>
            </a:p>
          </p:txBody>
        </p:sp>
        <p:sp>
          <p:nvSpPr>
            <p:cNvPr id="4108" name="Rectangle 14"/>
            <p:cNvSpPr>
              <a:spLocks noChangeArrowheads="1"/>
            </p:cNvSpPr>
            <p:nvPr/>
          </p:nvSpPr>
          <p:spPr bwMode="auto">
            <a:xfrm>
              <a:off x="658" y="2016"/>
              <a:ext cx="1924" cy="4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Rectangle 15"/>
            <p:cNvSpPr>
              <a:spLocks noChangeArrowheads="1"/>
            </p:cNvSpPr>
            <p:nvPr/>
          </p:nvSpPr>
          <p:spPr bwMode="auto">
            <a:xfrm>
              <a:off x="3101" y="2012"/>
              <a:ext cx="1924" cy="41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Rectangle 16"/>
            <p:cNvSpPr>
              <a:spLocks noChangeArrowheads="1"/>
            </p:cNvSpPr>
            <p:nvPr/>
          </p:nvSpPr>
          <p:spPr bwMode="auto">
            <a:xfrm>
              <a:off x="1162" y="3571"/>
              <a:ext cx="913" cy="30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Rectangle 17"/>
            <p:cNvSpPr>
              <a:spLocks noChangeArrowheads="1"/>
            </p:cNvSpPr>
            <p:nvPr/>
          </p:nvSpPr>
          <p:spPr bwMode="auto">
            <a:xfrm>
              <a:off x="3658" y="3568"/>
              <a:ext cx="913" cy="30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13" y="2231"/>
              <a:ext cx="1916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用统计方法研究大量</a:t>
              </a:r>
            </a:p>
          </p:txBody>
        </p:sp>
        <p:sp>
          <p:nvSpPr>
            <p:cNvPr id="411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614" y="2559"/>
              <a:ext cx="1916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分子、原子无规则的热</a:t>
              </a:r>
            </a:p>
          </p:txBody>
        </p:sp>
        <p:sp>
          <p:nvSpPr>
            <p:cNvPr id="411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613" y="2852"/>
              <a:ext cx="1992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运动所遵守的统计规律。</a:t>
              </a:r>
            </a:p>
          </p:txBody>
        </p:sp>
        <p:sp>
          <p:nvSpPr>
            <p:cNvPr id="411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67" y="3310"/>
              <a:ext cx="92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99FF"/>
                  </a:solidFill>
                  <a:latin typeface="黑体"/>
                  <a:ea typeface="黑体"/>
                </a:rPr>
                <a:t>基本知识</a:t>
              </a:r>
            </a:p>
          </p:txBody>
        </p:sp>
        <p:sp>
          <p:nvSpPr>
            <p:cNvPr id="411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595" y="3702"/>
              <a:ext cx="2082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气体分子热运动基本规律</a:t>
              </a:r>
            </a:p>
          </p:txBody>
        </p:sp>
        <p:sp>
          <p:nvSpPr>
            <p:cNvPr id="411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047" y="2213"/>
              <a:ext cx="197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用实验方法直接观测</a:t>
              </a:r>
            </a:p>
          </p:txBody>
        </p:sp>
        <p:sp>
          <p:nvSpPr>
            <p:cNvPr id="4118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037" y="2559"/>
              <a:ext cx="2026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和总结出热现象的最基</a:t>
              </a:r>
            </a:p>
          </p:txBody>
        </p:sp>
        <p:sp>
          <p:nvSpPr>
            <p:cNvPr id="4119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3074" y="2843"/>
              <a:ext cx="2018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基本最普遍的宏观规律。</a:t>
              </a:r>
            </a:p>
          </p:txBody>
        </p:sp>
        <p:sp>
          <p:nvSpPr>
            <p:cNvPr id="4120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652" y="3300"/>
              <a:ext cx="92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F99FF"/>
                  </a:solidFill>
                  <a:latin typeface="黑体"/>
                  <a:ea typeface="黑体"/>
                </a:rPr>
                <a:t>基本知识</a:t>
              </a:r>
            </a:p>
          </p:txBody>
        </p:sp>
        <p:sp>
          <p:nvSpPr>
            <p:cNvPr id="4121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193" y="3688"/>
              <a:ext cx="1933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热力学第一、第二定律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热平衡</a:t>
            </a:r>
          </a:p>
        </p:txBody>
      </p:sp>
      <p:sp>
        <p:nvSpPr>
          <p:cNvPr id="12291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43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Rectangle 4" descr="大纸屑"/>
          <p:cNvSpPr>
            <a:spLocks noChangeArrowheads="1"/>
          </p:cNvSpPr>
          <p:nvPr/>
        </p:nvSpPr>
        <p:spPr bwMode="auto">
          <a:xfrm>
            <a:off x="0" y="6656388"/>
            <a:ext cx="9144000" cy="2016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43"/>
          <p:cNvGrpSpPr>
            <a:grpSpLocks/>
          </p:cNvGrpSpPr>
          <p:nvPr/>
        </p:nvGrpSpPr>
        <p:grpSpPr bwMode="auto">
          <a:xfrm>
            <a:off x="0" y="769973"/>
            <a:ext cx="9144000" cy="2260600"/>
            <a:chOff x="0" y="1675"/>
            <a:chExt cx="5760" cy="1424"/>
          </a:xfrm>
        </p:grpSpPr>
        <p:sp>
          <p:nvSpPr>
            <p:cNvPr id="3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9" y="2538"/>
              <a:ext cx="4753" cy="2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气体的各种宏观性质</a:t>
              </a:r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如：        </a:t>
              </a:r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长时间不变的状态。</a:t>
              </a:r>
            </a:p>
          </p:txBody>
        </p: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2722" y="2581"/>
              <a:ext cx="667" cy="236"/>
              <a:chOff x="2482" y="2612"/>
              <a:chExt cx="701" cy="184"/>
            </a:xfrm>
          </p:grpSpPr>
          <p:sp>
            <p:nvSpPr>
              <p:cNvPr id="41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2" y="2612"/>
                <a:ext cx="139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1200" b="1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8" y="2621"/>
                <a:ext cx="189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06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V</a:t>
                </a:r>
                <a:endParaRPr lang="zh-CN" altLang="en-US" sz="1200" b="1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2" y="2737"/>
                <a:ext cx="43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019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、</a:t>
                </a:r>
              </a:p>
            </p:txBody>
          </p:sp>
          <p:sp>
            <p:nvSpPr>
              <p:cNvPr id="44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51" y="2616"/>
                <a:ext cx="132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1200" b="1" i="1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8" y="2725"/>
                <a:ext cx="43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019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、</a:t>
                </a:r>
              </a:p>
            </p:txBody>
          </p:sp>
        </p:grpSp>
        <p:sp>
          <p:nvSpPr>
            <p:cNvPr id="3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62" y="2106"/>
              <a:ext cx="4575" cy="2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一个热力学系统，如果与外界既无能量交换又无物质交换，</a:t>
              </a:r>
            </a:p>
          </p:txBody>
        </p:sp>
        <p:grpSp>
          <p:nvGrpSpPr>
            <p:cNvPr id="37" name="Group 38"/>
            <p:cNvGrpSpPr>
              <a:grpSpLocks/>
            </p:cNvGrpSpPr>
            <p:nvPr/>
          </p:nvGrpSpPr>
          <p:grpSpPr bwMode="auto">
            <a:xfrm>
              <a:off x="249" y="1675"/>
              <a:ext cx="1833" cy="308"/>
              <a:chOff x="272" y="1438"/>
              <a:chExt cx="1765" cy="240"/>
            </a:xfrm>
          </p:grpSpPr>
          <p:sp>
            <p:nvSpPr>
              <p:cNvPr id="39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" y="1438"/>
                <a:ext cx="1371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宋体"/>
                    <a:ea typeface="宋体"/>
                  </a:rPr>
                  <a:t>热力学平衡态</a:t>
                </a:r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773" y="1572"/>
                <a:ext cx="2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Rectangle 36" descr="大纸屑"/>
            <p:cNvSpPr>
              <a:spLocks noChangeArrowheads="1"/>
            </p:cNvSpPr>
            <p:nvPr/>
          </p:nvSpPr>
          <p:spPr bwMode="auto">
            <a:xfrm>
              <a:off x="0" y="3006"/>
              <a:ext cx="5760" cy="9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493834" y="3629967"/>
            <a:ext cx="7632700" cy="1138238"/>
            <a:chOff x="444" y="3425"/>
            <a:chExt cx="4808" cy="604"/>
          </a:xfrm>
        </p:grpSpPr>
        <p:sp>
          <p:nvSpPr>
            <p:cNvPr id="47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667" y="3425"/>
              <a:ext cx="4585" cy="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热力学平衡态是一种动态平衡，系统内的粒子仍在作</a:t>
              </a:r>
            </a:p>
          </p:txBody>
        </p:sp>
        <p:sp>
          <p:nvSpPr>
            <p:cNvPr id="48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44" y="3780"/>
              <a:ext cx="4662" cy="2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不停息的无规则运动，只是其总体平均效果不随时间改变。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0"/>
            <a:ext cx="8229600" cy="1682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宏、微观量</a:t>
            </a:r>
          </a:p>
        </p:txBody>
      </p:sp>
      <p:sp>
        <p:nvSpPr>
          <p:cNvPr id="13315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Rectangle 4" descr="大纸屑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WordArt 5"/>
          <p:cNvSpPr>
            <a:spLocks noChangeArrowheads="1" noChangeShapeType="1" noTextEdit="1"/>
          </p:cNvSpPr>
          <p:nvPr/>
        </p:nvSpPr>
        <p:spPr bwMode="auto">
          <a:xfrm>
            <a:off x="1962150" y="307975"/>
            <a:ext cx="4489450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8.2.2 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状态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参量</a:t>
            </a:r>
          </a:p>
        </p:txBody>
      </p:sp>
      <p:grpSp>
        <p:nvGrpSpPr>
          <p:cNvPr id="13318" name="Group 99"/>
          <p:cNvGrpSpPr>
            <a:grpSpLocks/>
          </p:cNvGrpSpPr>
          <p:nvPr/>
        </p:nvGrpSpPr>
        <p:grpSpPr bwMode="auto">
          <a:xfrm>
            <a:off x="515938" y="942975"/>
            <a:ext cx="8285162" cy="968375"/>
            <a:chOff x="336" y="832"/>
            <a:chExt cx="5219" cy="610"/>
          </a:xfrm>
        </p:grpSpPr>
        <p:sp>
          <p:nvSpPr>
            <p:cNvPr id="13389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541" y="843"/>
              <a:ext cx="181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75796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36" y="843"/>
              <a:ext cx="1097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1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、体积</a:t>
              </a:r>
            </a:p>
          </p:txBody>
        </p:sp>
        <p:grpSp>
          <p:nvGrpSpPr>
            <p:cNvPr id="13391" name="Group 22"/>
            <p:cNvGrpSpPr>
              <a:grpSpLocks/>
            </p:cNvGrpSpPr>
            <p:nvPr/>
          </p:nvGrpSpPr>
          <p:grpSpPr bwMode="auto">
            <a:xfrm>
              <a:off x="2266" y="1207"/>
              <a:ext cx="483" cy="235"/>
              <a:chOff x="4057" y="703"/>
              <a:chExt cx="596" cy="235"/>
            </a:xfrm>
          </p:grpSpPr>
          <p:sp>
            <p:nvSpPr>
              <p:cNvPr id="13402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3" y="759"/>
                <a:ext cx="23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m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3403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51" y="703"/>
                <a:ext cx="93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3404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7" y="722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3405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2" y="733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</p:grpSp>
        <p:grpSp>
          <p:nvGrpSpPr>
            <p:cNvPr id="13392" name="Group 98"/>
            <p:cNvGrpSpPr>
              <a:grpSpLocks/>
            </p:cNvGrpSpPr>
            <p:nvPr/>
          </p:nvGrpSpPr>
          <p:grpSpPr bwMode="auto">
            <a:xfrm>
              <a:off x="4514" y="1148"/>
              <a:ext cx="1010" cy="268"/>
              <a:chOff x="4514" y="1148"/>
              <a:chExt cx="1010" cy="268"/>
            </a:xfrm>
          </p:grpSpPr>
          <p:sp>
            <p:nvSpPr>
              <p:cNvPr id="13396" name="Line 35"/>
              <p:cNvSpPr>
                <a:spLocks noChangeShapeType="1"/>
              </p:cNvSpPr>
              <p:nvPr/>
            </p:nvSpPr>
            <p:spPr bwMode="auto">
              <a:xfrm>
                <a:off x="5100" y="1191"/>
                <a:ext cx="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7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5" y="1148"/>
                <a:ext cx="5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3398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4" y="1234"/>
                <a:ext cx="575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403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1L = 10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399" name="Group 38"/>
              <p:cNvGrpSpPr>
                <a:grpSpLocks/>
              </p:cNvGrpSpPr>
              <p:nvPr/>
            </p:nvGrpSpPr>
            <p:grpSpPr bwMode="auto">
              <a:xfrm>
                <a:off x="5284" y="1206"/>
                <a:ext cx="240" cy="198"/>
                <a:chOff x="3233" y="2777"/>
                <a:chExt cx="351" cy="202"/>
              </a:xfrm>
            </p:grpSpPr>
            <p:sp>
              <p:nvSpPr>
                <p:cNvPr id="13400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3" y="2833"/>
                  <a:ext cx="230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3401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91" y="2777"/>
                  <a:ext cx="93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3393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883" y="832"/>
              <a:ext cx="3672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是指气体所能达到的空间，也就是容器的容积。</a:t>
              </a:r>
            </a:p>
          </p:txBody>
        </p:sp>
        <p:sp>
          <p:nvSpPr>
            <p:cNvPr id="75872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99" y="1203"/>
              <a:ext cx="1700" cy="23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(SI)</a:t>
              </a:r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制单位：立方米</a:t>
              </a:r>
            </a:p>
          </p:txBody>
        </p:sp>
        <p:sp>
          <p:nvSpPr>
            <p:cNvPr id="75873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3067" y="1204"/>
              <a:ext cx="1320" cy="21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其它单位：升</a:t>
              </a:r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(L)</a:t>
              </a:r>
              <a:endParaRPr lang="zh-CN" altLang="en-US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7200" y="2227263"/>
            <a:ext cx="8277225" cy="1917700"/>
            <a:chOff x="457200" y="2227263"/>
            <a:chExt cx="8277225" cy="1917700"/>
          </a:xfrm>
        </p:grpSpPr>
        <p:grpSp>
          <p:nvGrpSpPr>
            <p:cNvPr id="13319" name="Group 144"/>
            <p:cNvGrpSpPr>
              <a:grpSpLocks/>
            </p:cNvGrpSpPr>
            <p:nvPr/>
          </p:nvGrpSpPr>
          <p:grpSpPr bwMode="auto">
            <a:xfrm>
              <a:off x="457200" y="2227263"/>
              <a:ext cx="8277225" cy="833437"/>
              <a:chOff x="288" y="1628"/>
              <a:chExt cx="5214" cy="525"/>
            </a:xfrm>
          </p:grpSpPr>
          <p:sp>
            <p:nvSpPr>
              <p:cNvPr id="13385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7" y="1628"/>
                <a:ext cx="213" cy="2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75820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1656"/>
                <a:ext cx="1097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r>
                  <a:rPr lang="zh-CN" altLang="en-US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、压强</a:t>
                </a:r>
              </a:p>
            </p:txBody>
          </p:sp>
          <p:sp>
            <p:nvSpPr>
              <p:cNvPr id="13387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5" y="1633"/>
                <a:ext cx="3523" cy="21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是气体垂直于器壁单位面积的作用力</a:t>
                </a:r>
              </a:p>
            </p:txBody>
          </p:sp>
          <p:sp>
            <p:nvSpPr>
              <p:cNvPr id="13388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2" y="1948"/>
                <a:ext cx="3630" cy="20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是大量气体分子碰撞器壁的宏观效果。</a:t>
                </a:r>
              </a:p>
            </p:txBody>
          </p:sp>
        </p:grpSp>
        <p:grpSp>
          <p:nvGrpSpPr>
            <p:cNvPr id="13320" name="Group 145"/>
            <p:cNvGrpSpPr>
              <a:grpSpLocks/>
            </p:cNvGrpSpPr>
            <p:nvPr/>
          </p:nvGrpSpPr>
          <p:grpSpPr bwMode="auto">
            <a:xfrm>
              <a:off x="631825" y="3270250"/>
              <a:ext cx="8047038" cy="874713"/>
              <a:chOff x="466" y="2253"/>
              <a:chExt cx="5069" cy="608"/>
            </a:xfrm>
          </p:grpSpPr>
          <p:grpSp>
            <p:nvGrpSpPr>
              <p:cNvPr id="13356" name="Group 47"/>
              <p:cNvGrpSpPr>
                <a:grpSpLocks/>
              </p:cNvGrpSpPr>
              <p:nvPr/>
            </p:nvGrpSpPr>
            <p:grpSpPr bwMode="auto">
              <a:xfrm>
                <a:off x="2330" y="2275"/>
                <a:ext cx="416" cy="210"/>
                <a:chOff x="4170" y="3530"/>
                <a:chExt cx="531" cy="250"/>
              </a:xfrm>
            </p:grpSpPr>
            <p:sp>
              <p:nvSpPr>
                <p:cNvPr id="13381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17" y="3530"/>
                  <a:ext cx="149" cy="2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P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3382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70" y="3548"/>
                  <a:ext cx="61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(</a:t>
                  </a:r>
                  <a:endParaRPr lang="zh-CN" altLang="en-US" sz="3600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endParaRPr>
                </a:p>
              </p:txBody>
            </p:sp>
            <p:sp>
              <p:nvSpPr>
                <p:cNvPr id="13383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40" y="3547"/>
                  <a:ext cx="61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)</a:t>
                  </a:r>
                  <a:endParaRPr lang="zh-CN" altLang="en-US" sz="3600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endParaRPr>
                </a:p>
              </p:txBody>
            </p:sp>
            <p:sp>
              <p:nvSpPr>
                <p:cNvPr id="13384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53" y="3677"/>
                  <a:ext cx="102" cy="10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3357" name="Group 106"/>
              <p:cNvGrpSpPr>
                <a:grpSpLocks/>
              </p:cNvGrpSpPr>
              <p:nvPr/>
            </p:nvGrpSpPr>
            <p:grpSpPr bwMode="auto">
              <a:xfrm>
                <a:off x="650" y="2640"/>
                <a:ext cx="1592" cy="221"/>
                <a:chOff x="2762" y="2888"/>
                <a:chExt cx="1592" cy="165"/>
              </a:xfrm>
            </p:grpSpPr>
            <p:sp>
              <p:nvSpPr>
                <p:cNvPr id="13375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62" y="2888"/>
                  <a:ext cx="667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1mmHg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76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93" y="2947"/>
                  <a:ext cx="118" cy="6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sp>
              <p:nvSpPr>
                <p:cNvPr id="13377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04" y="2897"/>
                  <a:ext cx="392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940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133.3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3378" name="Group 70"/>
                <p:cNvGrpSpPr>
                  <a:grpSpLocks/>
                </p:cNvGrpSpPr>
                <p:nvPr/>
              </p:nvGrpSpPr>
              <p:grpSpPr bwMode="auto">
                <a:xfrm>
                  <a:off x="4181" y="2890"/>
                  <a:ext cx="173" cy="149"/>
                  <a:chOff x="2619" y="3790"/>
                  <a:chExt cx="206" cy="188"/>
                </a:xfrm>
              </p:grpSpPr>
              <p:sp>
                <p:nvSpPr>
                  <p:cNvPr id="13379" name="WordArt 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19" y="3790"/>
                    <a:ext cx="129" cy="18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P</a:t>
                    </a:r>
                    <a:endPara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3380" name="WordArt 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37" y="3901"/>
                    <a:ext cx="88" cy="7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3358" name="Group 109"/>
              <p:cNvGrpSpPr>
                <a:grpSpLocks/>
              </p:cNvGrpSpPr>
              <p:nvPr/>
            </p:nvGrpSpPr>
            <p:grpSpPr bwMode="auto">
              <a:xfrm>
                <a:off x="2584" y="2617"/>
                <a:ext cx="2951" cy="239"/>
                <a:chOff x="2686" y="2595"/>
                <a:chExt cx="2849" cy="239"/>
              </a:xfrm>
            </p:grpSpPr>
            <p:grpSp>
              <p:nvGrpSpPr>
                <p:cNvPr id="13362" name="Group 73"/>
                <p:cNvGrpSpPr>
                  <a:grpSpLocks/>
                </p:cNvGrpSpPr>
                <p:nvPr/>
              </p:nvGrpSpPr>
              <p:grpSpPr bwMode="auto">
                <a:xfrm>
                  <a:off x="4911" y="2638"/>
                  <a:ext cx="95" cy="118"/>
                  <a:chOff x="1781" y="2282"/>
                  <a:chExt cx="577" cy="577"/>
                </a:xfrm>
              </p:grpSpPr>
              <p:sp>
                <p:nvSpPr>
                  <p:cNvPr id="13373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782" y="2282"/>
                    <a:ext cx="576" cy="57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4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81" y="2282"/>
                    <a:ext cx="577" cy="57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63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51" y="2622"/>
                  <a:ext cx="155" cy="1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10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64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31" y="2602"/>
                  <a:ext cx="58" cy="1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5</a:t>
                  </a:r>
                  <a:endParaRPr lang="zh-CN" altLang="en-US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65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6" y="2616"/>
                  <a:ext cx="418" cy="1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1atm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66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7" y="2686"/>
                  <a:ext cx="118" cy="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sp>
              <p:nvSpPr>
                <p:cNvPr id="13367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74" y="2629"/>
                  <a:ext cx="762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760mmHg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6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50" y="2661"/>
                  <a:ext cx="118" cy="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grpSp>
              <p:nvGrpSpPr>
                <p:cNvPr id="13369" name="Group 83"/>
                <p:cNvGrpSpPr>
                  <a:grpSpLocks/>
                </p:cNvGrpSpPr>
                <p:nvPr/>
              </p:nvGrpSpPr>
              <p:grpSpPr bwMode="auto">
                <a:xfrm>
                  <a:off x="5362" y="2595"/>
                  <a:ext cx="173" cy="208"/>
                  <a:chOff x="2619" y="3790"/>
                  <a:chExt cx="206" cy="188"/>
                </a:xfrm>
              </p:grpSpPr>
              <p:sp>
                <p:nvSpPr>
                  <p:cNvPr id="13371" name="WordArt 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19" y="3790"/>
                    <a:ext cx="129" cy="18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P</a:t>
                    </a:r>
                    <a:endPara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3372" name="WordArt 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37" y="3901"/>
                    <a:ext cx="88" cy="7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3370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0" y="2616"/>
                  <a:ext cx="357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9403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1.013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5878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" y="2253"/>
                <a:ext cx="1835" cy="25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(SI)</a:t>
                </a:r>
                <a:r>
                  <a:rPr lang="zh-CN" altLang="en-US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制单位：帕斯卡</a:t>
                </a:r>
              </a:p>
            </p:txBody>
          </p:sp>
          <p:sp>
            <p:nvSpPr>
              <p:cNvPr id="75880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5" y="2254"/>
                <a:ext cx="2402" cy="21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其它单位：        ，大气压（</a:t>
                </a:r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atm</a:t>
                </a:r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）</a:t>
                </a:r>
              </a:p>
            </p:txBody>
          </p:sp>
          <p:sp>
            <p:nvSpPr>
              <p:cNvPr id="13361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9" y="2269"/>
                <a:ext cx="536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mmHg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3388" y="4552950"/>
            <a:ext cx="8202612" cy="1966913"/>
            <a:chOff x="433388" y="4552950"/>
            <a:chExt cx="8202612" cy="1966913"/>
          </a:xfrm>
        </p:grpSpPr>
        <p:grpSp>
          <p:nvGrpSpPr>
            <p:cNvPr id="13321" name="Group 146"/>
            <p:cNvGrpSpPr>
              <a:grpSpLocks/>
            </p:cNvGrpSpPr>
            <p:nvPr/>
          </p:nvGrpSpPr>
          <p:grpSpPr bwMode="auto">
            <a:xfrm>
              <a:off x="433388" y="4552950"/>
              <a:ext cx="8202612" cy="387350"/>
              <a:chOff x="307" y="3026"/>
              <a:chExt cx="5167" cy="244"/>
            </a:xfrm>
          </p:grpSpPr>
          <p:grpSp>
            <p:nvGrpSpPr>
              <p:cNvPr id="13352" name="Group 110"/>
              <p:cNvGrpSpPr>
                <a:grpSpLocks/>
              </p:cNvGrpSpPr>
              <p:nvPr/>
            </p:nvGrpSpPr>
            <p:grpSpPr bwMode="auto">
              <a:xfrm>
                <a:off x="307" y="3026"/>
                <a:ext cx="1542" cy="244"/>
                <a:chOff x="707" y="268"/>
                <a:chExt cx="1542" cy="244"/>
              </a:xfrm>
            </p:grpSpPr>
            <p:sp>
              <p:nvSpPr>
                <p:cNvPr id="13354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80" y="268"/>
                  <a:ext cx="269" cy="2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27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588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07" y="276"/>
                  <a:ext cx="1097" cy="20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>
                    <a:defRPr/>
                  </a:pPr>
                  <a:r>
                    <a:rPr lang="en-US" altLang="zh-CN" sz="3600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3</a:t>
                  </a:r>
                  <a:r>
                    <a:rPr lang="zh-CN" altLang="en-US" sz="3600" kern="10" dirty="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、温度</a:t>
                  </a:r>
                </a:p>
              </p:txBody>
            </p:sp>
          </p:grpSp>
          <p:sp>
            <p:nvSpPr>
              <p:cNvPr id="13353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56" y="3067"/>
                <a:ext cx="3518" cy="203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是描述气体冷热程度的物理量</a:t>
                </a:r>
              </a:p>
            </p:txBody>
          </p:sp>
        </p:grpSp>
        <p:grpSp>
          <p:nvGrpSpPr>
            <p:cNvPr id="13322" name="Group 114"/>
            <p:cNvGrpSpPr>
              <a:grpSpLocks/>
            </p:cNvGrpSpPr>
            <p:nvPr/>
          </p:nvGrpSpPr>
          <p:grpSpPr bwMode="auto">
            <a:xfrm>
              <a:off x="676275" y="5121275"/>
              <a:ext cx="7735888" cy="1398588"/>
              <a:chOff x="572" y="2775"/>
              <a:chExt cx="4873" cy="881"/>
            </a:xfrm>
          </p:grpSpPr>
          <p:grpSp>
            <p:nvGrpSpPr>
              <p:cNvPr id="13323" name="Group 115"/>
              <p:cNvGrpSpPr>
                <a:grpSpLocks/>
              </p:cNvGrpSpPr>
              <p:nvPr/>
            </p:nvGrpSpPr>
            <p:grpSpPr bwMode="auto">
              <a:xfrm>
                <a:off x="572" y="3478"/>
                <a:ext cx="3798" cy="178"/>
                <a:chOff x="647" y="3313"/>
                <a:chExt cx="3798" cy="178"/>
              </a:xfrm>
            </p:grpSpPr>
            <p:sp>
              <p:nvSpPr>
                <p:cNvPr id="13349" name="WordArt 1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7" y="3313"/>
                  <a:ext cx="1411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华文中宋"/>
                      <a:ea typeface="华文中宋"/>
                    </a:rPr>
                    <a:t>热力学第三定律</a:t>
                  </a:r>
                </a:p>
              </p:txBody>
            </p:sp>
            <p:sp>
              <p:nvSpPr>
                <p:cNvPr id="13350" name="Line 117"/>
                <p:cNvSpPr>
                  <a:spLocks noChangeShapeType="1"/>
                </p:cNvSpPr>
                <p:nvPr/>
              </p:nvSpPr>
              <p:spPr bwMode="auto">
                <a:xfrm>
                  <a:off x="2129" y="3414"/>
                  <a:ext cx="296" cy="0"/>
                </a:xfrm>
                <a:prstGeom prst="lin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1" name="WordArt 1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7" y="3318"/>
                  <a:ext cx="1948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华文中宋"/>
                      <a:ea typeface="华文中宋"/>
                    </a:rPr>
                    <a:t>绝对零度不可能达到。</a:t>
                  </a:r>
                </a:p>
              </p:txBody>
            </p:sp>
          </p:grpSp>
          <p:grpSp>
            <p:nvGrpSpPr>
              <p:cNvPr id="13324" name="Group 119"/>
              <p:cNvGrpSpPr>
                <a:grpSpLocks/>
              </p:cNvGrpSpPr>
              <p:nvPr/>
            </p:nvGrpSpPr>
            <p:grpSpPr bwMode="auto">
              <a:xfrm>
                <a:off x="589" y="2775"/>
                <a:ext cx="2639" cy="237"/>
                <a:chOff x="2656" y="334"/>
                <a:chExt cx="2639" cy="237"/>
              </a:xfrm>
            </p:grpSpPr>
            <p:grpSp>
              <p:nvGrpSpPr>
                <p:cNvPr id="13342" name="Group 120"/>
                <p:cNvGrpSpPr>
                  <a:grpSpLocks/>
                </p:cNvGrpSpPr>
                <p:nvPr/>
              </p:nvGrpSpPr>
              <p:grpSpPr bwMode="auto">
                <a:xfrm>
                  <a:off x="4956" y="384"/>
                  <a:ext cx="339" cy="180"/>
                  <a:chOff x="4284" y="1761"/>
                  <a:chExt cx="430" cy="214"/>
                </a:xfrm>
              </p:grpSpPr>
              <p:sp>
                <p:nvSpPr>
                  <p:cNvPr id="13346" name="WordArt 1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408" y="1763"/>
                    <a:ext cx="209" cy="21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K</a:t>
                    </a:r>
                    <a:endPara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3347" name="WordArt 12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84" y="1761"/>
                    <a:ext cx="61" cy="2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317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(</a:t>
                    </a:r>
                    <a:endParaRPr lang="zh-CN" altLang="en-US" sz="3600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endParaRPr>
                  </a:p>
                </p:txBody>
              </p:sp>
              <p:sp>
                <p:nvSpPr>
                  <p:cNvPr id="13348" name="WordArt 1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653" y="1770"/>
                    <a:ext cx="61" cy="2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317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幼圆"/>
                        <a:ea typeface="幼圆"/>
                      </a:rPr>
                      <a:t>)</a:t>
                    </a:r>
                    <a:endParaRPr lang="zh-CN" altLang="en-US" sz="3600" kern="10">
                      <a:ln w="317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endParaRPr>
                  </a:p>
                </p:txBody>
              </p:sp>
            </p:grpSp>
            <p:sp>
              <p:nvSpPr>
                <p:cNvPr id="13343" name="WordArt 1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1" y="350"/>
                  <a:ext cx="190" cy="2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27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44" name="WordArt 1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56" y="334"/>
                  <a:ext cx="977" cy="22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热力学温标</a:t>
                  </a:r>
                </a:p>
              </p:txBody>
            </p:sp>
            <p:sp>
              <p:nvSpPr>
                <p:cNvPr id="13345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39" y="356"/>
                  <a:ext cx="844" cy="21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单位：开</a:t>
                  </a:r>
                </a:p>
              </p:txBody>
            </p:sp>
          </p:grpSp>
          <p:grpSp>
            <p:nvGrpSpPr>
              <p:cNvPr id="13325" name="Group 127"/>
              <p:cNvGrpSpPr>
                <a:grpSpLocks/>
              </p:cNvGrpSpPr>
              <p:nvPr/>
            </p:nvGrpSpPr>
            <p:grpSpPr bwMode="auto">
              <a:xfrm>
                <a:off x="583" y="3046"/>
                <a:ext cx="2835" cy="333"/>
                <a:chOff x="1679" y="2595"/>
                <a:chExt cx="2835" cy="333"/>
              </a:xfrm>
            </p:grpSpPr>
            <p:grpSp>
              <p:nvGrpSpPr>
                <p:cNvPr id="13335" name="Group 128"/>
                <p:cNvGrpSpPr>
                  <a:grpSpLocks/>
                </p:cNvGrpSpPr>
                <p:nvPr/>
              </p:nvGrpSpPr>
              <p:grpSpPr bwMode="auto">
                <a:xfrm>
                  <a:off x="3883" y="2595"/>
                  <a:ext cx="631" cy="333"/>
                  <a:chOff x="2244" y="3713"/>
                  <a:chExt cx="631" cy="333"/>
                </a:xfrm>
              </p:grpSpPr>
              <p:sp>
                <p:nvSpPr>
                  <p:cNvPr id="133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4" y="3713"/>
                    <a:ext cx="631" cy="33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accent2"/>
                        </a:solidFill>
                        <a:ea typeface="华文中宋" pitchFamily="2" charset="-122"/>
                      </a:rPr>
                      <a:t>(  C )</a:t>
                    </a:r>
                  </a:p>
                </p:txBody>
              </p:sp>
              <p:sp>
                <p:nvSpPr>
                  <p:cNvPr id="13341" name="WordArt 1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98" y="3802"/>
                    <a:ext cx="60" cy="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。</a:t>
                    </a:r>
                  </a:p>
                </p:txBody>
              </p:sp>
            </p:grpSp>
            <p:grpSp>
              <p:nvGrpSpPr>
                <p:cNvPr id="13336" name="Group 131"/>
                <p:cNvGrpSpPr>
                  <a:grpSpLocks/>
                </p:cNvGrpSpPr>
                <p:nvPr/>
              </p:nvGrpSpPr>
              <p:grpSpPr bwMode="auto">
                <a:xfrm>
                  <a:off x="1679" y="2670"/>
                  <a:ext cx="979" cy="215"/>
                  <a:chOff x="1039" y="2681"/>
                  <a:chExt cx="1080" cy="215"/>
                </a:xfrm>
              </p:grpSpPr>
              <p:sp>
                <p:nvSpPr>
                  <p:cNvPr id="13338" name="WordArt 1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93" y="2689"/>
                    <a:ext cx="126" cy="20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3509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 dirty="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 dirty="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3339" name="WordArt 1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9" y="2681"/>
                    <a:ext cx="882" cy="2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Deflate">
                      <a:avLst>
                        <a:gd name="adj" fmla="val 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 dirty="0"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摄氏温标</a:t>
                    </a:r>
                  </a:p>
                </p:txBody>
              </p:sp>
            </p:grpSp>
            <p:sp>
              <p:nvSpPr>
                <p:cNvPr id="13337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53" y="2672"/>
                  <a:ext cx="1036" cy="215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单位：摄氏度</a:t>
                  </a:r>
                </a:p>
              </p:txBody>
            </p:sp>
          </p:grpSp>
          <p:grpSp>
            <p:nvGrpSpPr>
              <p:cNvPr id="13326" name="Group 135"/>
              <p:cNvGrpSpPr>
                <a:grpSpLocks/>
              </p:cNvGrpSpPr>
              <p:nvPr/>
            </p:nvGrpSpPr>
            <p:grpSpPr bwMode="auto">
              <a:xfrm>
                <a:off x="3643" y="2853"/>
                <a:ext cx="1802" cy="371"/>
                <a:chOff x="3643" y="2853"/>
                <a:chExt cx="1802" cy="371"/>
              </a:xfrm>
            </p:grpSpPr>
            <p:sp>
              <p:nvSpPr>
                <p:cNvPr id="13327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6" y="2952"/>
                  <a:ext cx="126" cy="1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3509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13328" name="Group 137"/>
                <p:cNvGrpSpPr>
                  <a:grpSpLocks/>
                </p:cNvGrpSpPr>
                <p:nvPr/>
              </p:nvGrpSpPr>
              <p:grpSpPr bwMode="auto">
                <a:xfrm>
                  <a:off x="3870" y="3012"/>
                  <a:ext cx="159" cy="56"/>
                  <a:chOff x="1260" y="2371"/>
                  <a:chExt cx="151" cy="53"/>
                </a:xfrm>
              </p:grpSpPr>
              <p:sp>
                <p:nvSpPr>
                  <p:cNvPr id="13333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371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260" y="2424"/>
                    <a:ext cx="15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29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43" y="2939"/>
                  <a:ext cx="215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27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330" name="Line 141"/>
                <p:cNvSpPr>
                  <a:spLocks noChangeShapeType="1"/>
                </p:cNvSpPr>
                <p:nvPr/>
              </p:nvSpPr>
              <p:spPr bwMode="auto">
                <a:xfrm>
                  <a:off x="4271" y="3049"/>
                  <a:ext cx="141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24" y="2853"/>
                  <a:ext cx="1021" cy="37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chemeClr val="accent2"/>
                      </a:solidFill>
                      <a:ea typeface="宋体" pitchFamily="2" charset="-122"/>
                    </a:rPr>
                    <a:t>273.15</a:t>
                  </a:r>
                </a:p>
              </p:txBody>
            </p:sp>
            <p:sp>
              <p:nvSpPr>
                <p:cNvPr id="13332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264" y="3053"/>
                  <a:ext cx="164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4" name="爆炸形 1 93"/>
          <p:cNvSpPr/>
          <p:nvPr/>
        </p:nvSpPr>
        <p:spPr bwMode="auto">
          <a:xfrm>
            <a:off x="7096067" y="181814"/>
            <a:ext cx="1425883" cy="753627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4.8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0"/>
            <a:ext cx="8229600" cy="1682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宏、微观量</a:t>
            </a:r>
          </a:p>
        </p:txBody>
      </p:sp>
      <p:sp>
        <p:nvSpPr>
          <p:cNvPr id="9219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0796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20" name="Rectangle 4" descr="大纸屑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21" name="WordArt 5"/>
          <p:cNvSpPr>
            <a:spLocks noChangeArrowheads="1" noChangeShapeType="1" noTextEdit="1"/>
          </p:cNvSpPr>
          <p:nvPr/>
        </p:nvSpPr>
        <p:spPr bwMode="auto">
          <a:xfrm>
            <a:off x="1962150" y="307975"/>
            <a:ext cx="4489450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8.2.2  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状态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参量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1163" y="3690938"/>
            <a:ext cx="8305522" cy="2387133"/>
            <a:chOff x="411163" y="3690938"/>
            <a:chExt cx="8305522" cy="2387133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411163" y="3690938"/>
              <a:ext cx="3376612" cy="1536700"/>
              <a:chOff x="411305" y="3690211"/>
              <a:chExt cx="3376470" cy="1536700"/>
            </a:xfrm>
          </p:grpSpPr>
          <p:pic>
            <p:nvPicPr>
              <p:cNvPr id="923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4188" y="3690211"/>
                <a:ext cx="2033587" cy="153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4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305" y="4040199"/>
                <a:ext cx="1215370" cy="7305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热力学</a:t>
                </a:r>
                <a:endParaRPr lang="en-US" altLang="zh-CN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endParaRPr>
              </a:p>
              <a:p>
                <a:pPr algn="ctr">
                  <a:defRPr/>
                </a:pPr>
                <a:r>
                  <a:rPr lang="zh-CN" altLang="en-US" sz="36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第零定律</a:t>
                </a:r>
              </a:p>
            </p:txBody>
          </p:sp>
        </p:grpSp>
        <p:sp>
          <p:nvSpPr>
            <p:cNvPr id="9233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270375" y="3690938"/>
              <a:ext cx="4206875" cy="2794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若两个热力学系统中的每一个分别与</a:t>
              </a:r>
            </a:p>
          </p:txBody>
        </p:sp>
        <p:sp>
          <p:nvSpPr>
            <p:cNvPr id="9234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270375" y="4219575"/>
              <a:ext cx="4206875" cy="27781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第三个热力学系统达到热平衡，则</a:t>
              </a:r>
            </a:p>
          </p:txBody>
        </p:sp>
        <p:sp>
          <p:nvSpPr>
            <p:cNvPr id="12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67512" y="5720857"/>
              <a:ext cx="8249173" cy="35721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处于热平衡的热力学系统之间一定有相同的宏观性质，即</a:t>
              </a:r>
              <a:r>
                <a:rPr lang="zh-CN" altLang="en-US" sz="3600" kern="10" dirty="0">
                  <a:ln w="9525">
                    <a:solidFill>
                      <a:srgbClr val="006C00"/>
                    </a:solidFill>
                    <a:round/>
                    <a:headEnd/>
                    <a:tailEnd/>
                  </a:ln>
                  <a:solidFill>
                    <a:srgbClr val="006C00"/>
                  </a:solidFill>
                  <a:latin typeface="宋体"/>
                  <a:ea typeface="宋体"/>
                </a:rPr>
                <a:t>温度</a:t>
              </a:r>
            </a:p>
          </p:txBody>
        </p:sp>
        <p:sp>
          <p:nvSpPr>
            <p:cNvPr id="59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271963" y="4811713"/>
              <a:ext cx="3341687" cy="27781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它们彼此也一定处于热平衡</a:t>
              </a:r>
            </a:p>
          </p:txBody>
        </p:sp>
      </p:grpSp>
      <p:sp>
        <p:nvSpPr>
          <p:cNvPr id="60" name="Rectangle 36" descr="大纸屑"/>
          <p:cNvSpPr>
            <a:spLocks noChangeArrowheads="1"/>
          </p:cNvSpPr>
          <p:nvPr/>
        </p:nvSpPr>
        <p:spPr bwMode="auto">
          <a:xfrm>
            <a:off x="0" y="3289300"/>
            <a:ext cx="9144000" cy="2016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3585" y="1051780"/>
            <a:ext cx="8112125" cy="2135379"/>
            <a:chOff x="463585" y="1051780"/>
            <a:chExt cx="8112125" cy="2135379"/>
          </a:xfrm>
        </p:grpSpPr>
        <p:grpSp>
          <p:nvGrpSpPr>
            <p:cNvPr id="4" name="组合 2"/>
            <p:cNvGrpSpPr>
              <a:grpSpLocks/>
            </p:cNvGrpSpPr>
            <p:nvPr/>
          </p:nvGrpSpPr>
          <p:grpSpPr bwMode="auto">
            <a:xfrm>
              <a:off x="463585" y="1051780"/>
              <a:ext cx="3270250" cy="1538287"/>
              <a:chOff x="524158" y="1614488"/>
              <a:chExt cx="3269967" cy="1538287"/>
            </a:xfrm>
          </p:grpSpPr>
          <p:pic>
            <p:nvPicPr>
              <p:cNvPr id="924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54188" y="1614488"/>
                <a:ext cx="2039937" cy="1538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2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4158" y="2209800"/>
                <a:ext cx="1025525" cy="279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热平衡</a:t>
                </a:r>
              </a:p>
            </p:txBody>
          </p:sp>
        </p:grpSp>
        <p:sp>
          <p:nvSpPr>
            <p:cNvPr id="923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146585" y="1135917"/>
              <a:ext cx="4335463" cy="2794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绝热容器中，冷热不同的两个物体经过</a:t>
              </a:r>
            </a:p>
          </p:txBody>
        </p:sp>
        <p:sp>
          <p:nvSpPr>
            <p:cNvPr id="9232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146585" y="1647092"/>
              <a:ext cx="4335463" cy="2794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热交换后可达到新的平衡态。因这样的</a:t>
              </a:r>
            </a:p>
          </p:txBody>
        </p:sp>
        <p:grpSp>
          <p:nvGrpSpPr>
            <p:cNvPr id="6" name="组合 3"/>
            <p:cNvGrpSpPr>
              <a:grpSpLocks/>
            </p:cNvGrpSpPr>
            <p:nvPr/>
          </p:nvGrpSpPr>
          <p:grpSpPr bwMode="auto">
            <a:xfrm>
              <a:off x="4146585" y="2194780"/>
              <a:ext cx="4429125" cy="282575"/>
              <a:chOff x="4206875" y="2798482"/>
              <a:chExt cx="4429125" cy="282388"/>
            </a:xfrm>
          </p:grpSpPr>
          <p:sp>
            <p:nvSpPr>
              <p:cNvPr id="9237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6875" y="2801470"/>
                <a:ext cx="3502772" cy="27940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平衡是通过热交换形成的，故称</a:t>
                </a:r>
              </a:p>
            </p:txBody>
          </p:sp>
          <p:sp>
            <p:nvSpPr>
              <p:cNvPr id="9238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78891" y="2798482"/>
                <a:ext cx="857109" cy="2794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热平衡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4283177" y="2725494"/>
              <a:ext cx="35894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此时</a:t>
              </a:r>
              <a:r>
                <a:rPr lang="en-US" altLang="zh-CN" b="1" dirty="0" smtClean="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b="1" dirty="0" smtClean="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b="1" dirty="0" smtClean="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b="1" dirty="0" smtClean="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两物体温度相等</a:t>
              </a:r>
              <a:endParaRPr lang="zh-CN" altLang="en-US" dirty="0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7925" y="0"/>
            <a:ext cx="8229600" cy="1571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第二节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269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07" y="1465"/>
              <a:ext cx="3614" cy="5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理想气体状态方程</a:t>
              </a:r>
            </a:p>
          </p:txBody>
        </p:sp>
        <p:sp>
          <p:nvSpPr>
            <p:cNvPr id="1127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588" y="2333"/>
              <a:ext cx="4589" cy="4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Impact"/>
                </a:rPr>
                <a:t> equation of state for  ideal gas</a:t>
              </a:r>
              <a:endParaRPr lang="zh-CN" altLang="en-US" sz="2800" kern="10" dirty="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endParaRPr>
            </a:p>
          </p:txBody>
        </p:sp>
        <p:sp>
          <p:nvSpPr>
            <p:cNvPr id="11271" name="Rectangle 15" descr="球体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Rectangle 16" descr="球体"/>
            <p:cNvSpPr>
              <a:spLocks noChangeArrowheads="1"/>
            </p:cNvSpPr>
            <p:nvPr/>
          </p:nvSpPr>
          <p:spPr bwMode="auto">
            <a:xfrm>
              <a:off x="0" y="3361"/>
              <a:ext cx="5760" cy="959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17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8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AutoShape 19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AutoShape 2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85958" y="763116"/>
            <a:ext cx="1572866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</a:t>
            </a:r>
            <a:r>
              <a:rPr lang="en-US" altLang="zh-CN" sz="4800" b="1" dirty="0" smtClean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8.3</a:t>
            </a:r>
            <a:endParaRPr lang="zh-CN" altLang="en-US" sz="4800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06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14605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理想气体</a:t>
            </a:r>
          </a:p>
        </p:txBody>
      </p:sp>
      <p:sp>
        <p:nvSpPr>
          <p:cNvPr id="78851" name="WordArt 3"/>
          <p:cNvSpPr>
            <a:spLocks noChangeArrowheads="1" noChangeShapeType="1" noTextEdit="1"/>
          </p:cNvSpPr>
          <p:nvPr/>
        </p:nvSpPr>
        <p:spPr bwMode="auto">
          <a:xfrm>
            <a:off x="1800225" y="344488"/>
            <a:ext cx="5380038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8.3.1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理想气体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物态方程</a:t>
            </a:r>
          </a:p>
        </p:txBody>
      </p:sp>
      <p:sp>
        <p:nvSpPr>
          <p:cNvPr id="12292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1460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293" name="Rectangle 5" descr="大纸屑"/>
          <p:cNvSpPr>
            <a:spLocks noChangeArrowheads="1"/>
          </p:cNvSpPr>
          <p:nvPr/>
        </p:nvSpPr>
        <p:spPr bwMode="auto">
          <a:xfrm>
            <a:off x="0" y="6602413"/>
            <a:ext cx="9144000" cy="25558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8855" name="WordArt 7"/>
          <p:cNvSpPr>
            <a:spLocks noChangeArrowheads="1" noChangeShapeType="1" noTextEdit="1"/>
          </p:cNvSpPr>
          <p:nvPr/>
        </p:nvSpPr>
        <p:spPr bwMode="auto">
          <a:xfrm>
            <a:off x="501650" y="1066800"/>
            <a:ext cx="1989138" cy="3603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楷体_GB2312"/>
                <a:ea typeface="黑体" pitchFamily="2" charset="-122"/>
              </a:rPr>
              <a:t>1.</a:t>
            </a:r>
            <a:r>
              <a:rPr lang="zh-CN" alt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楷体_GB2312"/>
                <a:ea typeface="黑体" pitchFamily="2" charset="-122"/>
              </a:rPr>
              <a:t>实验基础：</a:t>
            </a:r>
          </a:p>
        </p:txBody>
      </p:sp>
      <p:sp>
        <p:nvSpPr>
          <p:cNvPr id="12305" name="WordArt 8"/>
          <p:cNvSpPr>
            <a:spLocks noChangeArrowheads="1" noChangeShapeType="1" noTextEdit="1"/>
          </p:cNvSpPr>
          <p:nvPr/>
        </p:nvSpPr>
        <p:spPr bwMode="auto">
          <a:xfrm>
            <a:off x="2808288" y="1066800"/>
            <a:ext cx="3449637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气体的三个实验定律</a:t>
            </a:r>
          </a:p>
        </p:txBody>
      </p:sp>
      <p:sp>
        <p:nvSpPr>
          <p:cNvPr id="72" name="WordArt 9"/>
          <p:cNvSpPr>
            <a:spLocks noChangeArrowheads="1" noChangeShapeType="1" noTextEdit="1"/>
          </p:cNvSpPr>
          <p:nvPr/>
        </p:nvSpPr>
        <p:spPr bwMode="auto">
          <a:xfrm>
            <a:off x="998538" y="1638300"/>
            <a:ext cx="6659562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一定量的实际气体在温度不太低、压强不太大时，满足</a:t>
            </a:r>
          </a:p>
        </p:txBody>
      </p: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501650" y="2159000"/>
            <a:ext cx="7967663" cy="393700"/>
            <a:chOff x="501650" y="2079077"/>
            <a:chExt cx="7967663" cy="393700"/>
          </a:xfrm>
        </p:grpSpPr>
        <p:sp>
          <p:nvSpPr>
            <p:cNvPr id="2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01650" y="2096632"/>
              <a:ext cx="2862358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① 波意耳</a:t>
              </a:r>
              <a:r>
                <a:rPr lang="en-US" altLang="zh-CN" sz="3600" kern="10" dirty="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-</a:t>
              </a:r>
              <a:r>
                <a:rPr lang="zh-CN" altLang="en-US" sz="3600" kern="10" dirty="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马略特定律</a:t>
              </a:r>
            </a:p>
          </p:txBody>
        </p:sp>
        <p:sp>
          <p:nvSpPr>
            <p:cNvPr id="12377" name="WordArt 9"/>
            <p:cNvSpPr>
              <a:spLocks noChangeArrowheads="1" noChangeShapeType="1" noTextEdit="1"/>
            </p:cNvSpPr>
            <p:nvPr/>
          </p:nvSpPr>
          <p:spPr bwMode="auto">
            <a:xfrm>
              <a:off x="3613964" y="2123622"/>
              <a:ext cx="3537407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温度不变时，气体压强与体积成反比</a:t>
              </a:r>
            </a:p>
          </p:txBody>
        </p:sp>
        <p:graphicFrame>
          <p:nvGraphicFramePr>
            <p:cNvPr id="12378" name="对象 2"/>
            <p:cNvGraphicFramePr>
              <a:graphicFrameLocks noChangeAspect="1"/>
            </p:cNvGraphicFramePr>
            <p:nvPr/>
          </p:nvGraphicFramePr>
          <p:xfrm>
            <a:off x="7351713" y="2079077"/>
            <a:ext cx="1117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5" name="Equation" r:id="rId4" imgW="1117115" imgH="393529" progId="Equation.DSMT4">
                    <p:embed/>
                  </p:oleObj>
                </mc:Choice>
                <mc:Fallback>
                  <p:oleObj name="Equation" r:id="rId4" imgW="1117115" imgH="393529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1713" y="2079077"/>
                          <a:ext cx="1117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515938" y="2643188"/>
            <a:ext cx="7358062" cy="762000"/>
            <a:chOff x="515432" y="3011280"/>
            <a:chExt cx="7359088" cy="762000"/>
          </a:xfrm>
        </p:grpSpPr>
        <p:sp>
          <p:nvSpPr>
            <p:cNvPr id="12373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15432" y="3267260"/>
              <a:ext cx="2292856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② 盖▪吕萨克定律</a:t>
              </a:r>
            </a:p>
          </p:txBody>
        </p:sp>
        <p:sp>
          <p:nvSpPr>
            <p:cNvPr id="12374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976203" y="3267260"/>
              <a:ext cx="3743966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压强不变时，气体体积与温度成正比</a:t>
              </a:r>
            </a:p>
          </p:txBody>
        </p:sp>
        <p:graphicFrame>
          <p:nvGraphicFramePr>
            <p:cNvPr id="12375" name="对象 3"/>
            <p:cNvGraphicFramePr>
              <a:graphicFrameLocks noChangeAspect="1"/>
            </p:cNvGraphicFramePr>
            <p:nvPr/>
          </p:nvGraphicFramePr>
          <p:xfrm>
            <a:off x="6922020" y="3011280"/>
            <a:ext cx="9525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6" name="Equation" r:id="rId6" imgW="952087" imgH="761669" progId="Equation.DSMT4">
                    <p:embed/>
                  </p:oleObj>
                </mc:Choice>
                <mc:Fallback>
                  <p:oleObj name="Equation" r:id="rId6" imgW="952087" imgH="761669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2020" y="3011280"/>
                          <a:ext cx="952500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528638" y="3436938"/>
            <a:ext cx="6694487" cy="762000"/>
            <a:chOff x="501650" y="3571386"/>
            <a:chExt cx="6694769" cy="762000"/>
          </a:xfrm>
        </p:grpSpPr>
        <p:sp>
          <p:nvSpPr>
            <p:cNvPr id="12370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01650" y="3796171"/>
              <a:ext cx="1542303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黑体"/>
                  <a:ea typeface="黑体"/>
                </a:rPr>
                <a:t>③ 查理定律</a:t>
              </a:r>
            </a:p>
          </p:txBody>
        </p:sp>
        <p:sp>
          <p:nvSpPr>
            <p:cNvPr id="1237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282826" y="3800081"/>
              <a:ext cx="3743966" cy="3046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体积不变时，气体压强与温度成正比</a:t>
              </a:r>
            </a:p>
          </p:txBody>
        </p:sp>
        <p:graphicFrame>
          <p:nvGraphicFramePr>
            <p:cNvPr id="12372" name="对象 83"/>
            <p:cNvGraphicFramePr>
              <a:graphicFrameLocks noChangeAspect="1"/>
            </p:cNvGraphicFramePr>
            <p:nvPr/>
          </p:nvGraphicFramePr>
          <p:xfrm>
            <a:off x="6243919" y="3571386"/>
            <a:ext cx="952500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47" name="Equation" r:id="rId8" imgW="952087" imgH="761669" progId="Equation.DSMT4">
                    <p:embed/>
                  </p:oleObj>
                </mc:Choice>
                <mc:Fallback>
                  <p:oleObj name="Equation" r:id="rId8" imgW="952087" imgH="761669" progId="Equation.DSMT4">
                    <p:embed/>
                    <p:pic>
                      <p:nvPicPr>
                        <p:cNvPr id="0" name="对象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3919" y="3571386"/>
                          <a:ext cx="952500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760413" y="4240213"/>
            <a:ext cx="7150100" cy="2403905"/>
            <a:chOff x="760413" y="4240213"/>
            <a:chExt cx="7150100" cy="2403905"/>
          </a:xfrm>
        </p:grpSpPr>
        <p:grpSp>
          <p:nvGrpSpPr>
            <p:cNvPr id="6" name="组合 9"/>
            <p:cNvGrpSpPr>
              <a:grpSpLocks/>
            </p:cNvGrpSpPr>
            <p:nvPr/>
          </p:nvGrpSpPr>
          <p:grpSpPr bwMode="auto">
            <a:xfrm>
              <a:off x="760413" y="4240213"/>
              <a:ext cx="5222875" cy="690562"/>
              <a:chOff x="760683" y="4240946"/>
              <a:chExt cx="5222714" cy="689905"/>
            </a:xfrm>
          </p:grpSpPr>
          <p:sp>
            <p:nvSpPr>
              <p:cNvPr id="12361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0683" y="4445111"/>
                <a:ext cx="3304521" cy="3046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对于一定量的气体，必有：</a:t>
                </a:r>
              </a:p>
            </p:txBody>
          </p:sp>
          <p:grpSp>
            <p:nvGrpSpPr>
              <p:cNvPr id="7" name="组合 1"/>
              <p:cNvGrpSpPr>
                <a:grpSpLocks/>
              </p:cNvGrpSpPr>
              <p:nvPr/>
            </p:nvGrpSpPr>
            <p:grpSpPr bwMode="auto">
              <a:xfrm>
                <a:off x="4345988" y="4240946"/>
                <a:ext cx="1637409" cy="689905"/>
                <a:chOff x="4600406" y="4660620"/>
                <a:chExt cx="1637409" cy="689905"/>
              </a:xfrm>
            </p:grpSpPr>
            <p:sp>
              <p:nvSpPr>
                <p:cNvPr id="12363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22354" y="5105401"/>
                  <a:ext cx="229162" cy="2451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364" name="WordArt 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69987" y="4668527"/>
                  <a:ext cx="323912" cy="2490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5644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365" name="WordArt 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72707" y="4808880"/>
                  <a:ext cx="59494" cy="1225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sp>
              <p:nvSpPr>
                <p:cNvPr id="12366" name="WordArt 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54196" y="4660620"/>
                  <a:ext cx="235773" cy="235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3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600406" y="5014467"/>
                  <a:ext cx="716826" cy="59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8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4813" y="4969002"/>
                  <a:ext cx="222552" cy="1027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noFill/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sp>
              <p:nvSpPr>
                <p:cNvPr id="12369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35114" y="4848417"/>
                  <a:ext cx="302701" cy="34396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+mn-lt"/>
                      <a:ea typeface="+mn-lt"/>
                      <a:cs typeface="+mn-lt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+mn-lt"/>
                    <a:ea typeface="+mn-lt"/>
                    <a:cs typeface="+mn-lt"/>
                  </a:endParaRPr>
                </a:p>
              </p:txBody>
            </p:sp>
          </p:grpSp>
        </p:grpSp>
        <p:grpSp>
          <p:nvGrpSpPr>
            <p:cNvPr id="8" name="组合 10"/>
            <p:cNvGrpSpPr>
              <a:grpSpLocks/>
            </p:cNvGrpSpPr>
            <p:nvPr/>
          </p:nvGrpSpPr>
          <p:grpSpPr bwMode="auto">
            <a:xfrm>
              <a:off x="760413" y="5065713"/>
              <a:ext cx="7150100" cy="368300"/>
              <a:chOff x="760683" y="5066022"/>
              <a:chExt cx="7149830" cy="367780"/>
            </a:xfrm>
          </p:grpSpPr>
          <p:sp>
            <p:nvSpPr>
              <p:cNvPr id="12332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0683" y="5089922"/>
                <a:ext cx="7149830" cy="2983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当系统从初态              变化到末状态              时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2490462" y="5077286"/>
                <a:ext cx="1507475" cy="350494"/>
                <a:chOff x="2315" y="1074"/>
                <a:chExt cx="867" cy="171"/>
              </a:xfrm>
            </p:grpSpPr>
            <p:sp>
              <p:nvSpPr>
                <p:cNvPr id="12348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5" y="1074"/>
                  <a:ext cx="59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49" name="WordArt 12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3124" y="1086"/>
                  <a:ext cx="58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50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86" y="1197"/>
                  <a:ext cx="34" cy="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grpSp>
              <p:nvGrpSpPr>
                <p:cNvPr id="10" name="Group 14"/>
                <p:cNvGrpSpPr>
                  <a:grpSpLocks/>
                </p:cNvGrpSpPr>
                <p:nvPr/>
              </p:nvGrpSpPr>
              <p:grpSpPr bwMode="auto">
                <a:xfrm>
                  <a:off x="2427" y="1096"/>
                  <a:ext cx="115" cy="145"/>
                  <a:chOff x="2509" y="1133"/>
                  <a:chExt cx="115" cy="145"/>
                </a:xfrm>
              </p:grpSpPr>
              <p:sp>
                <p:nvSpPr>
                  <p:cNvPr id="12359" name="WordArt 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9" y="1133"/>
                    <a:ext cx="107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60" name="WordArt 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97" y="1216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7"/>
                <p:cNvGrpSpPr>
                  <a:grpSpLocks/>
                </p:cNvGrpSpPr>
                <p:nvPr/>
              </p:nvGrpSpPr>
              <p:grpSpPr bwMode="auto">
                <a:xfrm>
                  <a:off x="2679" y="1099"/>
                  <a:ext cx="147" cy="133"/>
                  <a:chOff x="2761" y="1136"/>
                  <a:chExt cx="147" cy="133"/>
                </a:xfrm>
              </p:grpSpPr>
              <p:sp>
                <p:nvSpPr>
                  <p:cNvPr id="12357" name="WordArt 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61" y="1136"/>
                    <a:ext cx="147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44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58" name="WordArt 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53" y="1207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53" name="WordArt 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25" y="1199"/>
                  <a:ext cx="34" cy="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grpSp>
              <p:nvGrpSpPr>
                <p:cNvPr id="12" name="Group 21"/>
                <p:cNvGrpSpPr>
                  <a:grpSpLocks/>
                </p:cNvGrpSpPr>
                <p:nvPr/>
              </p:nvGrpSpPr>
              <p:grpSpPr bwMode="auto">
                <a:xfrm>
                  <a:off x="2958" y="1098"/>
                  <a:ext cx="114" cy="135"/>
                  <a:chOff x="3040" y="1135"/>
                  <a:chExt cx="114" cy="135"/>
                </a:xfrm>
              </p:grpSpPr>
              <p:sp>
                <p:nvSpPr>
                  <p:cNvPr id="12355" name="WordArt 2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40" y="1135"/>
                    <a:ext cx="104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56" name="WordArt 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27" y="1208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3" name="组合 7"/>
              <p:cNvGrpSpPr>
                <a:grpSpLocks/>
              </p:cNvGrpSpPr>
              <p:nvPr/>
            </p:nvGrpSpPr>
            <p:grpSpPr bwMode="auto">
              <a:xfrm>
                <a:off x="5983398" y="5066022"/>
                <a:ext cx="1517907" cy="367780"/>
                <a:chOff x="5854351" y="5359342"/>
                <a:chExt cx="1517907" cy="374741"/>
              </a:xfrm>
            </p:grpSpPr>
            <p:sp>
              <p:nvSpPr>
                <p:cNvPr id="12335" name="WordArt 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854351" y="5359342"/>
                  <a:ext cx="102585" cy="3504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36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 flipH="1">
                  <a:off x="7271412" y="5383590"/>
                  <a:ext cx="100846" cy="3504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2337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325545" y="5630479"/>
                  <a:ext cx="59117" cy="925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grpSp>
              <p:nvGrpSpPr>
                <p:cNvPr id="14" name="Group 27"/>
                <p:cNvGrpSpPr>
                  <a:grpSpLocks/>
                </p:cNvGrpSpPr>
                <p:nvPr/>
              </p:nvGrpSpPr>
              <p:grpSpPr bwMode="auto">
                <a:xfrm>
                  <a:off x="6049088" y="5407838"/>
                  <a:ext cx="212124" cy="319632"/>
                  <a:chOff x="4000" y="1133"/>
                  <a:chExt cx="122" cy="145"/>
                </a:xfrm>
              </p:grpSpPr>
              <p:sp>
                <p:nvSpPr>
                  <p:cNvPr id="12346" name="WordArt 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00" y="1133"/>
                    <a:ext cx="107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47" name="WordArt 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88" y="1221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39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756749" y="5632683"/>
                  <a:ext cx="59117" cy="925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、</a:t>
                  </a:r>
                </a:p>
              </p:txBody>
            </p:sp>
            <p:grpSp>
              <p:nvGrpSpPr>
                <p:cNvPr id="15" name="Group 31"/>
                <p:cNvGrpSpPr>
                  <a:grpSpLocks/>
                </p:cNvGrpSpPr>
                <p:nvPr/>
              </p:nvGrpSpPr>
              <p:grpSpPr bwMode="auto">
                <a:xfrm>
                  <a:off x="6487247" y="5414451"/>
                  <a:ext cx="255593" cy="299793"/>
                  <a:chOff x="4252" y="1136"/>
                  <a:chExt cx="147" cy="136"/>
                </a:xfrm>
              </p:grpSpPr>
              <p:sp>
                <p:nvSpPr>
                  <p:cNvPr id="12344" name="WordArt 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52" y="1136"/>
                    <a:ext cx="147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44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45" name="WordArt 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3" y="1215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6" name="Group 34"/>
                <p:cNvGrpSpPr>
                  <a:grpSpLocks/>
                </p:cNvGrpSpPr>
                <p:nvPr/>
              </p:nvGrpSpPr>
              <p:grpSpPr bwMode="auto">
                <a:xfrm>
                  <a:off x="6972351" y="5412247"/>
                  <a:ext cx="210386" cy="299793"/>
                  <a:chOff x="4531" y="1135"/>
                  <a:chExt cx="121" cy="136"/>
                </a:xfrm>
              </p:grpSpPr>
              <p:sp>
                <p:nvSpPr>
                  <p:cNvPr id="12342" name="WordArt 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31" y="1135"/>
                    <a:ext cx="104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43" name="WordArt 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618" y="1214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490788" y="5648756"/>
              <a:ext cx="3319462" cy="995362"/>
              <a:chOff x="2490462" y="5487592"/>
              <a:chExt cx="3320259" cy="995797"/>
            </a:xfrm>
          </p:grpSpPr>
          <p:sp>
            <p:nvSpPr>
              <p:cNvPr id="12307" name="矩形 8"/>
              <p:cNvSpPr>
                <a:spLocks noChangeArrowheads="1"/>
              </p:cNvSpPr>
              <p:nvPr/>
            </p:nvSpPr>
            <p:spPr bwMode="auto">
              <a:xfrm>
                <a:off x="2490462" y="5487592"/>
                <a:ext cx="2572352" cy="995797"/>
              </a:xfrm>
              <a:prstGeom prst="rect">
                <a:avLst/>
              </a:prstGeom>
              <a:solidFill>
                <a:srgbClr val="FFCCCC"/>
              </a:solidFill>
              <a:ln w="9525" algn="ctr">
                <a:solidFill>
                  <a:srgbClr val="FF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grpSp>
            <p:nvGrpSpPr>
              <p:cNvPr id="18" name="Group 37"/>
              <p:cNvGrpSpPr>
                <a:grpSpLocks/>
              </p:cNvGrpSpPr>
              <p:nvPr/>
            </p:nvGrpSpPr>
            <p:grpSpPr bwMode="auto">
              <a:xfrm>
                <a:off x="2602445" y="5637551"/>
                <a:ext cx="3208276" cy="725488"/>
                <a:chOff x="1587" y="1431"/>
                <a:chExt cx="1456" cy="367"/>
              </a:xfrm>
            </p:grpSpPr>
            <p:grpSp>
              <p:nvGrpSpPr>
                <p:cNvPr id="19" name="Group 38"/>
                <p:cNvGrpSpPr>
                  <a:grpSpLocks/>
                </p:cNvGrpSpPr>
                <p:nvPr/>
              </p:nvGrpSpPr>
              <p:grpSpPr bwMode="auto">
                <a:xfrm>
                  <a:off x="1737" y="1656"/>
                  <a:ext cx="114" cy="135"/>
                  <a:chOff x="3040" y="1135"/>
                  <a:chExt cx="114" cy="135"/>
                </a:xfrm>
              </p:grpSpPr>
              <p:sp>
                <p:nvSpPr>
                  <p:cNvPr id="12330" name="WordArt 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40" y="1135"/>
                    <a:ext cx="104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31" name="WordArt 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27" y="1208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0" name="Group 41"/>
                <p:cNvGrpSpPr>
                  <a:grpSpLocks/>
                </p:cNvGrpSpPr>
                <p:nvPr/>
              </p:nvGrpSpPr>
              <p:grpSpPr bwMode="auto">
                <a:xfrm>
                  <a:off x="1804" y="1435"/>
                  <a:ext cx="147" cy="133"/>
                  <a:chOff x="2761" y="1136"/>
                  <a:chExt cx="147" cy="133"/>
                </a:xfrm>
              </p:grpSpPr>
              <p:sp>
                <p:nvSpPr>
                  <p:cNvPr id="12328" name="WordArt 4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61" y="1136"/>
                    <a:ext cx="147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44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29" name="WordArt 4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53" y="1207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44"/>
                <p:cNvGrpSpPr>
                  <a:grpSpLocks/>
                </p:cNvGrpSpPr>
                <p:nvPr/>
              </p:nvGrpSpPr>
              <p:grpSpPr bwMode="auto">
                <a:xfrm>
                  <a:off x="1620" y="1431"/>
                  <a:ext cx="115" cy="145"/>
                  <a:chOff x="2509" y="1133"/>
                  <a:chExt cx="115" cy="145"/>
                </a:xfrm>
              </p:grpSpPr>
              <p:sp>
                <p:nvSpPr>
                  <p:cNvPr id="12326" name="WordArt 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9" y="1133"/>
                    <a:ext cx="107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27" name="WordArt 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97" y="1216"/>
                    <a:ext cx="27" cy="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12" name="Line 47"/>
                <p:cNvSpPr>
                  <a:spLocks noChangeShapeType="1"/>
                </p:cNvSpPr>
                <p:nvPr/>
              </p:nvSpPr>
              <p:spPr bwMode="auto">
                <a:xfrm>
                  <a:off x="1587" y="1610"/>
                  <a:ext cx="3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13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68" y="1587"/>
                  <a:ext cx="101" cy="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 dirty="0">
                      <a:ln w="9525">
                        <a:noFill/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 dirty="0">
                    <a:ln w="9525">
                      <a:noFill/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grpSp>
              <p:nvGrpSpPr>
                <p:cNvPr id="22" name="Group 49"/>
                <p:cNvGrpSpPr>
                  <a:grpSpLocks/>
                </p:cNvGrpSpPr>
                <p:nvPr/>
              </p:nvGrpSpPr>
              <p:grpSpPr bwMode="auto">
                <a:xfrm>
                  <a:off x="2305" y="1446"/>
                  <a:ext cx="122" cy="145"/>
                  <a:chOff x="4000" y="1133"/>
                  <a:chExt cx="122" cy="145"/>
                </a:xfrm>
              </p:grpSpPr>
              <p:sp>
                <p:nvSpPr>
                  <p:cNvPr id="12324" name="WordArt 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00" y="1133"/>
                    <a:ext cx="107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25" name="WordArt 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88" y="1221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3" name="Group 52"/>
                <p:cNvGrpSpPr>
                  <a:grpSpLocks/>
                </p:cNvGrpSpPr>
                <p:nvPr/>
              </p:nvGrpSpPr>
              <p:grpSpPr bwMode="auto">
                <a:xfrm>
                  <a:off x="2474" y="1449"/>
                  <a:ext cx="147" cy="136"/>
                  <a:chOff x="4252" y="1136"/>
                  <a:chExt cx="147" cy="136"/>
                </a:xfrm>
              </p:grpSpPr>
              <p:sp>
                <p:nvSpPr>
                  <p:cNvPr id="12322" name="WordArt 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52" y="1136"/>
                    <a:ext cx="147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5644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V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23" name="WordArt 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33" y="1215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16" name="Line 55"/>
                <p:cNvSpPr>
                  <a:spLocks noChangeShapeType="1"/>
                </p:cNvSpPr>
                <p:nvPr/>
              </p:nvSpPr>
              <p:spPr bwMode="auto">
                <a:xfrm>
                  <a:off x="2252" y="1621"/>
                  <a:ext cx="3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" name="Group 56"/>
                <p:cNvGrpSpPr>
                  <a:grpSpLocks/>
                </p:cNvGrpSpPr>
                <p:nvPr/>
              </p:nvGrpSpPr>
              <p:grpSpPr bwMode="auto">
                <a:xfrm>
                  <a:off x="2385" y="1662"/>
                  <a:ext cx="121" cy="136"/>
                  <a:chOff x="4531" y="1135"/>
                  <a:chExt cx="121" cy="136"/>
                </a:xfrm>
              </p:grpSpPr>
              <p:sp>
                <p:nvSpPr>
                  <p:cNvPr id="12320" name="WordArt 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531" y="1135"/>
                    <a:ext cx="104" cy="12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321" name="WordArt 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618" y="1214"/>
                    <a:ext cx="34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2318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8" y="1583"/>
                  <a:ext cx="101" cy="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noFill/>
                        <a:round/>
                        <a:headEnd/>
                        <a:tailEnd/>
                      </a:ln>
                      <a:latin typeface="黑体"/>
                      <a:ea typeface="黑体"/>
                    </a:rPr>
                    <a:t>=</a:t>
                  </a:r>
                  <a:endPara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latin typeface="黑体"/>
                    <a:ea typeface="黑体"/>
                  </a:endParaRPr>
                </a:p>
              </p:txBody>
            </p:sp>
            <p:sp>
              <p:nvSpPr>
                <p:cNvPr id="12319" name="WordArt 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97" y="1517"/>
                  <a:ext cx="146" cy="17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+mn-lt"/>
                      <a:ea typeface="+mn-lt"/>
                      <a:cs typeface="+mn-lt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+mn-lt"/>
                    <a:ea typeface="+mn-lt"/>
                    <a:cs typeface="+mn-lt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14605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理想气体</a:t>
            </a:r>
          </a:p>
        </p:txBody>
      </p:sp>
      <p:sp>
        <p:nvSpPr>
          <p:cNvPr id="78851" name="WordArt 3"/>
          <p:cNvSpPr>
            <a:spLocks noChangeArrowheads="1" noChangeShapeType="1" noTextEdit="1"/>
          </p:cNvSpPr>
          <p:nvPr/>
        </p:nvSpPr>
        <p:spPr bwMode="auto">
          <a:xfrm>
            <a:off x="1800225" y="344488"/>
            <a:ext cx="5380038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8.3.2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理想气体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状态方程</a:t>
            </a:r>
          </a:p>
        </p:txBody>
      </p:sp>
      <p:sp>
        <p:nvSpPr>
          <p:cNvPr id="14340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1460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Rectangle 5" descr="大纸屑"/>
          <p:cNvSpPr>
            <a:spLocks noChangeArrowheads="1"/>
          </p:cNvSpPr>
          <p:nvPr/>
        </p:nvSpPr>
        <p:spPr bwMode="auto">
          <a:xfrm>
            <a:off x="0" y="4008943"/>
            <a:ext cx="9144000" cy="1460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9"/>
          <p:cNvGrpSpPr>
            <a:grpSpLocks/>
          </p:cNvGrpSpPr>
          <p:nvPr/>
        </p:nvGrpSpPr>
        <p:grpSpPr bwMode="auto">
          <a:xfrm>
            <a:off x="262077" y="1169953"/>
            <a:ext cx="8013700" cy="2460625"/>
            <a:chOff x="317" y="2427"/>
            <a:chExt cx="5048" cy="1550"/>
          </a:xfrm>
        </p:grpSpPr>
        <p:sp>
          <p:nvSpPr>
            <p:cNvPr id="78911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17" y="2427"/>
              <a:ext cx="1313" cy="2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楷体_GB2312"/>
                  <a:ea typeface="黑体" pitchFamily="2" charset="-122"/>
                </a:rPr>
                <a:t>2.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楷体_GB2312"/>
                  <a:ea typeface="黑体" pitchFamily="2" charset="-122"/>
                </a:rPr>
                <a:t>理想气体：</a:t>
              </a:r>
            </a:p>
          </p:txBody>
        </p:sp>
        <p:sp>
          <p:nvSpPr>
            <p:cNvPr id="14345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600" y="3297"/>
              <a:ext cx="4765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在实际应用中，若气体的密度不太大、温度不太低、压强</a:t>
              </a:r>
            </a:p>
          </p:txBody>
        </p:sp>
        <p:sp>
          <p:nvSpPr>
            <p:cNvPr id="14346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629" y="2872"/>
              <a:ext cx="4150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能严格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遵守三个实验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定律的气体，称为理想气体。</a:t>
              </a:r>
            </a:p>
          </p:txBody>
        </p:sp>
        <p:sp>
          <p:nvSpPr>
            <p:cNvPr id="14347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642" y="3717"/>
              <a:ext cx="4374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不太大，许多种气体都能较好地遵守</a:t>
              </a:r>
              <a:r>
                <a:rPr lang="zh-CN" altLang="en-US" sz="3600" kern="10" dirty="0" smtClean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气体实验定律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。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79499" y="4542587"/>
            <a:ext cx="8235951" cy="1943101"/>
            <a:chOff x="369451" y="3879396"/>
            <a:chExt cx="8235951" cy="1943101"/>
          </a:xfrm>
        </p:grpSpPr>
        <p:grpSp>
          <p:nvGrpSpPr>
            <p:cNvPr id="69" name="Group 143"/>
            <p:cNvGrpSpPr>
              <a:grpSpLocks/>
            </p:cNvGrpSpPr>
            <p:nvPr/>
          </p:nvGrpSpPr>
          <p:grpSpPr bwMode="auto">
            <a:xfrm>
              <a:off x="369451" y="4522334"/>
              <a:ext cx="3228975" cy="1300163"/>
              <a:chOff x="390" y="751"/>
              <a:chExt cx="1978" cy="695"/>
            </a:xfrm>
          </p:grpSpPr>
          <p:sp>
            <p:nvSpPr>
              <p:cNvPr id="127" name="Rectangle 58"/>
              <p:cNvSpPr>
                <a:spLocks noChangeArrowheads="1"/>
              </p:cNvSpPr>
              <p:nvPr/>
            </p:nvSpPr>
            <p:spPr bwMode="auto">
              <a:xfrm>
                <a:off x="390" y="751"/>
                <a:ext cx="1978" cy="695"/>
              </a:xfrm>
              <a:prstGeom prst="rect">
                <a:avLst/>
              </a:prstGeom>
              <a:noFill/>
              <a:ln w="5715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8" name="Group 60"/>
              <p:cNvGrpSpPr>
                <a:grpSpLocks/>
              </p:cNvGrpSpPr>
              <p:nvPr/>
            </p:nvGrpSpPr>
            <p:grpSpPr bwMode="auto">
              <a:xfrm rot="5400000">
                <a:off x="1104" y="1015"/>
                <a:ext cx="68" cy="203"/>
                <a:chOff x="2928" y="3216"/>
                <a:chExt cx="48" cy="240"/>
              </a:xfrm>
            </p:grpSpPr>
            <p:sp>
              <p:nvSpPr>
                <p:cNvPr id="136" name="Line 6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Line 6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5" y="1006"/>
                <a:ext cx="217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7" y="1008"/>
                <a:ext cx="185" cy="2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131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2" y="1160"/>
                <a:ext cx="318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2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0" y="1003"/>
                <a:ext cx="261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33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1" y="1020"/>
                <a:ext cx="235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Line 68"/>
              <p:cNvSpPr>
                <a:spLocks noChangeShapeType="1"/>
              </p:cNvSpPr>
              <p:nvPr/>
            </p:nvSpPr>
            <p:spPr bwMode="auto">
              <a:xfrm>
                <a:off x="1307" y="1095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51" y="847"/>
                <a:ext cx="230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26601" y="3879396"/>
              <a:ext cx="3771900" cy="4349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楷体_GB2312"/>
                  <a:ea typeface="黑体" pitchFamily="2" charset="-122"/>
                </a:rPr>
                <a:t>3.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楷体_GB2312"/>
                  <a:ea typeface="黑体" pitchFamily="2" charset="-122"/>
                </a:rPr>
                <a:t>理想气体状态方程：</a:t>
              </a:r>
            </a:p>
          </p:txBody>
        </p:sp>
        <p:grpSp>
          <p:nvGrpSpPr>
            <p:cNvPr id="71" name="Group 142"/>
            <p:cNvGrpSpPr>
              <a:grpSpLocks/>
            </p:cNvGrpSpPr>
            <p:nvPr/>
          </p:nvGrpSpPr>
          <p:grpSpPr bwMode="auto">
            <a:xfrm>
              <a:off x="3873064" y="4412796"/>
              <a:ext cx="4732338" cy="1400175"/>
              <a:chOff x="2541" y="739"/>
              <a:chExt cx="2981" cy="701"/>
            </a:xfrm>
          </p:grpSpPr>
          <p:sp>
            <p:nvSpPr>
              <p:cNvPr id="93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5" y="742"/>
                <a:ext cx="207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4" name="Group 72"/>
              <p:cNvGrpSpPr>
                <a:grpSpLocks/>
              </p:cNvGrpSpPr>
              <p:nvPr/>
            </p:nvGrpSpPr>
            <p:grpSpPr bwMode="auto">
              <a:xfrm>
                <a:off x="3801" y="745"/>
                <a:ext cx="365" cy="178"/>
                <a:chOff x="3725" y="2323"/>
                <a:chExt cx="539" cy="276"/>
              </a:xfrm>
            </p:grpSpPr>
            <p:sp>
              <p:nvSpPr>
                <p:cNvPr id="122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25" y="2340"/>
                  <a:ext cx="61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(</a:t>
                  </a:r>
                  <a:endPara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endParaRPr>
                </a:p>
              </p:txBody>
            </p:sp>
            <p:sp>
              <p:nvSpPr>
                <p:cNvPr id="123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03" y="2339"/>
                  <a:ext cx="61" cy="20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幼圆"/>
                      <a:ea typeface="幼圆"/>
                    </a:rPr>
                    <a:t>)</a:t>
                  </a:r>
                  <a:endPara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endParaRPr>
                </a:p>
              </p:txBody>
            </p:sp>
            <p:grpSp>
              <p:nvGrpSpPr>
                <p:cNvPr id="124" name="Group 75"/>
                <p:cNvGrpSpPr>
                  <a:grpSpLocks/>
                </p:cNvGrpSpPr>
                <p:nvPr/>
              </p:nvGrpSpPr>
              <p:grpSpPr bwMode="auto">
                <a:xfrm>
                  <a:off x="3843" y="2323"/>
                  <a:ext cx="274" cy="276"/>
                  <a:chOff x="3809" y="2708"/>
                  <a:chExt cx="274" cy="276"/>
                </a:xfrm>
              </p:grpSpPr>
              <p:sp>
                <p:nvSpPr>
                  <p:cNvPr id="125" name="WordArt 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809" y="2708"/>
                    <a:ext cx="133" cy="2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k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126" name="WordArt 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70" y="2805"/>
                    <a:ext cx="113" cy="17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g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95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1" y="992"/>
                <a:ext cx="25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6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1" y="1261"/>
                <a:ext cx="182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7" name="Group 80"/>
              <p:cNvGrpSpPr>
                <a:grpSpLocks/>
              </p:cNvGrpSpPr>
              <p:nvPr/>
            </p:nvGrpSpPr>
            <p:grpSpPr bwMode="auto">
              <a:xfrm rot="5400000">
                <a:off x="4020" y="1283"/>
                <a:ext cx="59" cy="145"/>
                <a:chOff x="2928" y="3216"/>
                <a:chExt cx="48" cy="240"/>
              </a:xfrm>
            </p:grpSpPr>
            <p:sp>
              <p:nvSpPr>
                <p:cNvPr id="120" name="Line 8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8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8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99" y="739"/>
                <a:ext cx="827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气体的质量</a:t>
                </a:r>
              </a:p>
            </p:txBody>
          </p:sp>
          <p:sp>
            <p:nvSpPr>
              <p:cNvPr id="99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8" y="992"/>
                <a:ext cx="50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grpSp>
            <p:nvGrpSpPr>
              <p:cNvPr id="100" name="Group 85"/>
              <p:cNvGrpSpPr>
                <a:grpSpLocks/>
              </p:cNvGrpSpPr>
              <p:nvPr/>
            </p:nvGrpSpPr>
            <p:grpSpPr bwMode="auto">
              <a:xfrm>
                <a:off x="4348" y="965"/>
                <a:ext cx="177" cy="191"/>
                <a:chOff x="3809" y="2708"/>
                <a:chExt cx="274" cy="276"/>
              </a:xfrm>
            </p:grpSpPr>
            <p:sp>
              <p:nvSpPr>
                <p:cNvPr id="118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09" y="2708"/>
                  <a:ext cx="133" cy="2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k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119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70" y="2805"/>
                  <a:ext cx="113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g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01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70" y="987"/>
                <a:ext cx="38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02" name="Oval 89"/>
              <p:cNvSpPr>
                <a:spLocks noChangeArrowheads="1"/>
              </p:cNvSpPr>
              <p:nvPr/>
            </p:nvSpPr>
            <p:spPr bwMode="auto">
              <a:xfrm>
                <a:off x="4591" y="1049"/>
                <a:ext cx="40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3" y="929"/>
                <a:ext cx="33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04" name="Line 91"/>
              <p:cNvSpPr>
                <a:spLocks noChangeShapeType="1"/>
              </p:cNvSpPr>
              <p:nvPr/>
            </p:nvSpPr>
            <p:spPr bwMode="auto">
              <a:xfrm>
                <a:off x="4971" y="976"/>
                <a:ext cx="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2" y="975"/>
                <a:ext cx="232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mol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06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2" y="1280"/>
                <a:ext cx="49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07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4" y="1216"/>
                <a:ext cx="28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08" name="Line 95"/>
              <p:cNvSpPr>
                <a:spLocks noChangeShapeType="1"/>
              </p:cNvSpPr>
              <p:nvPr/>
            </p:nvSpPr>
            <p:spPr bwMode="auto">
              <a:xfrm>
                <a:off x="4959" y="1275"/>
                <a:ext cx="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Oval 96"/>
              <p:cNvSpPr>
                <a:spLocks noChangeArrowheads="1"/>
              </p:cNvSpPr>
              <p:nvPr/>
            </p:nvSpPr>
            <p:spPr bwMode="auto">
              <a:xfrm>
                <a:off x="4676" y="1345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Oval 97"/>
              <p:cNvSpPr>
                <a:spLocks noChangeArrowheads="1"/>
              </p:cNvSpPr>
              <p:nvPr/>
            </p:nvSpPr>
            <p:spPr bwMode="auto">
              <a:xfrm>
                <a:off x="5067" y="1342"/>
                <a:ext cx="26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88" y="1218"/>
                <a:ext cx="2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12" name="Line 99"/>
              <p:cNvSpPr>
                <a:spLocks noChangeShapeType="1"/>
              </p:cNvSpPr>
              <p:nvPr/>
            </p:nvSpPr>
            <p:spPr bwMode="auto">
              <a:xfrm>
                <a:off x="5302" y="1267"/>
                <a:ext cx="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85" y="1293"/>
                <a:ext cx="37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14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2" y="1278"/>
                <a:ext cx="697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J   mol        K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5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4" y="994"/>
                <a:ext cx="1197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气体的摩尔质量</a:t>
                </a:r>
              </a:p>
            </p:txBody>
          </p:sp>
          <p:sp>
            <p:nvSpPr>
              <p:cNvPr id="116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9" y="1276"/>
                <a:ext cx="268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8.31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17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1" y="1263"/>
                <a:ext cx="1034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气体普适常量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状态方程</a:t>
            </a:r>
          </a:p>
        </p:txBody>
      </p:sp>
      <p:sp>
        <p:nvSpPr>
          <p:cNvPr id="15363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238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4" descr="大纸屑"/>
          <p:cNvSpPr>
            <a:spLocks noChangeArrowheads="1"/>
          </p:cNvSpPr>
          <p:nvPr/>
        </p:nvSpPr>
        <p:spPr bwMode="auto">
          <a:xfrm>
            <a:off x="0" y="6724650"/>
            <a:ext cx="9144000" cy="1333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10" name="Group 105"/>
          <p:cNvGrpSpPr>
            <a:grpSpLocks/>
          </p:cNvGrpSpPr>
          <p:nvPr/>
        </p:nvGrpSpPr>
        <p:grpSpPr bwMode="auto">
          <a:xfrm>
            <a:off x="463097" y="744504"/>
            <a:ext cx="7854950" cy="604838"/>
            <a:chOff x="374" y="1674"/>
            <a:chExt cx="4406" cy="290"/>
          </a:xfrm>
        </p:grpSpPr>
        <p:sp>
          <p:nvSpPr>
            <p:cNvPr id="15411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1488" y="1766"/>
              <a:ext cx="199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6181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15412" name="Group 107"/>
            <p:cNvGrpSpPr>
              <a:grpSpLocks/>
            </p:cNvGrpSpPr>
            <p:nvPr/>
          </p:nvGrpSpPr>
          <p:grpSpPr bwMode="auto">
            <a:xfrm rot="5400000">
              <a:off x="1299" y="1746"/>
              <a:ext cx="68" cy="203"/>
              <a:chOff x="2928" y="3216"/>
              <a:chExt cx="48" cy="240"/>
            </a:xfrm>
          </p:grpSpPr>
          <p:sp>
            <p:nvSpPr>
              <p:cNvPr id="15429" name="Line 10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Line 10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3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970" y="1737"/>
              <a:ext cx="2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414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712" y="1739"/>
              <a:ext cx="185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grpSp>
          <p:nvGrpSpPr>
            <p:cNvPr id="15415" name="Group 112"/>
            <p:cNvGrpSpPr>
              <a:grpSpLocks/>
            </p:cNvGrpSpPr>
            <p:nvPr/>
          </p:nvGrpSpPr>
          <p:grpSpPr bwMode="auto">
            <a:xfrm>
              <a:off x="1715" y="1724"/>
              <a:ext cx="537" cy="224"/>
              <a:chOff x="1628" y="2214"/>
              <a:chExt cx="537" cy="224"/>
            </a:xfrm>
          </p:grpSpPr>
          <p:sp>
            <p:nvSpPr>
              <p:cNvPr id="1542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8" y="2214"/>
                <a:ext cx="261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428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0" y="2231"/>
                <a:ext cx="235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5416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2621" y="1780"/>
              <a:ext cx="166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6181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15417" name="Group 116"/>
            <p:cNvGrpSpPr>
              <a:grpSpLocks/>
            </p:cNvGrpSpPr>
            <p:nvPr/>
          </p:nvGrpSpPr>
          <p:grpSpPr bwMode="auto">
            <a:xfrm>
              <a:off x="4116" y="1674"/>
              <a:ext cx="664" cy="290"/>
              <a:chOff x="3924" y="1688"/>
              <a:chExt cx="657" cy="268"/>
            </a:xfrm>
          </p:grpSpPr>
          <p:sp>
            <p:nvSpPr>
              <p:cNvPr id="15420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36" y="1856"/>
                <a:ext cx="226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421" name="Line 118"/>
              <p:cNvSpPr>
                <a:spLocks noChangeShapeType="1"/>
              </p:cNvSpPr>
              <p:nvPr/>
            </p:nvSpPr>
            <p:spPr bwMode="auto">
              <a:xfrm>
                <a:off x="4339" y="1824"/>
                <a:ext cx="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2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75" y="1688"/>
                <a:ext cx="160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5423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4" y="1789"/>
                <a:ext cx="166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6181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n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15424" name="Group 121"/>
              <p:cNvGrpSpPr>
                <a:grpSpLocks/>
              </p:cNvGrpSpPr>
              <p:nvPr/>
            </p:nvGrpSpPr>
            <p:grpSpPr bwMode="auto">
              <a:xfrm rot="5400000">
                <a:off x="4162" y="1794"/>
                <a:ext cx="47" cy="118"/>
                <a:chOff x="2928" y="3216"/>
                <a:chExt cx="48" cy="240"/>
              </a:xfrm>
            </p:grpSpPr>
            <p:sp>
              <p:nvSpPr>
                <p:cNvPr id="1542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26" name="Line 12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18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374" y="1742"/>
              <a:ext cx="176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或</a:t>
              </a:r>
            </a:p>
          </p:txBody>
        </p:sp>
        <p:sp>
          <p:nvSpPr>
            <p:cNvPr id="15419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2864" y="1750"/>
              <a:ext cx="1099" cy="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黑体"/>
                  <a:ea typeface="黑体"/>
                </a:rPr>
                <a:t>气体的摩尔数</a:t>
              </a:r>
            </a:p>
          </p:txBody>
        </p:sp>
      </p:grp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5366815" y="2702902"/>
            <a:ext cx="3162300" cy="2881313"/>
            <a:chOff x="3612" y="1242"/>
            <a:chExt cx="1823" cy="1984"/>
          </a:xfrm>
        </p:grpSpPr>
        <p:grpSp>
          <p:nvGrpSpPr>
            <p:cNvPr id="15384" name="Group 145"/>
            <p:cNvGrpSpPr>
              <a:grpSpLocks/>
            </p:cNvGrpSpPr>
            <p:nvPr/>
          </p:nvGrpSpPr>
          <p:grpSpPr bwMode="auto">
            <a:xfrm>
              <a:off x="3938" y="1287"/>
              <a:ext cx="1409" cy="1675"/>
              <a:chOff x="3021" y="891"/>
              <a:chExt cx="2533" cy="2663"/>
            </a:xfrm>
          </p:grpSpPr>
          <p:sp>
            <p:nvSpPr>
              <p:cNvPr id="15405" name="Line 146"/>
              <p:cNvSpPr>
                <a:spLocks noChangeShapeType="1"/>
              </p:cNvSpPr>
              <p:nvPr/>
            </p:nvSpPr>
            <p:spPr bwMode="auto">
              <a:xfrm flipV="1">
                <a:off x="3021" y="891"/>
                <a:ext cx="0" cy="26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147"/>
              <p:cNvSpPr>
                <a:spLocks noChangeShapeType="1"/>
              </p:cNvSpPr>
              <p:nvPr/>
            </p:nvSpPr>
            <p:spPr bwMode="auto">
              <a:xfrm>
                <a:off x="3021" y="3543"/>
                <a:ext cx="25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5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3665" y="1242"/>
              <a:ext cx="18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15386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5263" y="3015"/>
              <a:ext cx="172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87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3710" y="2999"/>
              <a:ext cx="155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88" name="Oval 151"/>
            <p:cNvSpPr>
              <a:spLocks noChangeArrowheads="1"/>
            </p:cNvSpPr>
            <p:nvPr/>
          </p:nvSpPr>
          <p:spPr bwMode="auto">
            <a:xfrm>
              <a:off x="4408" y="1663"/>
              <a:ext cx="36" cy="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4528" y="1552"/>
              <a:ext cx="129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90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4987" y="2239"/>
              <a:ext cx="154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91" name="Oval 154"/>
            <p:cNvSpPr>
              <a:spLocks noChangeArrowheads="1"/>
            </p:cNvSpPr>
            <p:nvPr/>
          </p:nvSpPr>
          <p:spPr bwMode="auto">
            <a:xfrm>
              <a:off x="4886" y="2392"/>
              <a:ext cx="36" cy="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155"/>
            <p:cNvSpPr>
              <a:spLocks noChangeShapeType="1"/>
            </p:cNvSpPr>
            <p:nvPr/>
          </p:nvSpPr>
          <p:spPr bwMode="auto">
            <a:xfrm>
              <a:off x="3926" y="168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56"/>
            <p:cNvSpPr>
              <a:spLocks noChangeShapeType="1"/>
            </p:cNvSpPr>
            <p:nvPr/>
          </p:nvSpPr>
          <p:spPr bwMode="auto">
            <a:xfrm>
              <a:off x="4428" y="169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3612" y="1588"/>
              <a:ext cx="17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15395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3755" y="1691"/>
              <a:ext cx="71" cy="1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96" name="WordArt 159"/>
            <p:cNvSpPr>
              <a:spLocks noChangeArrowheads="1" noChangeShapeType="1" noTextEdit="1"/>
            </p:cNvSpPr>
            <p:nvPr/>
          </p:nvSpPr>
          <p:spPr bwMode="auto">
            <a:xfrm>
              <a:off x="4271" y="3009"/>
              <a:ext cx="173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97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4380" y="3123"/>
              <a:ext cx="127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98" name="Line 161"/>
            <p:cNvSpPr>
              <a:spLocks noChangeShapeType="1"/>
            </p:cNvSpPr>
            <p:nvPr/>
          </p:nvSpPr>
          <p:spPr bwMode="auto">
            <a:xfrm>
              <a:off x="3945" y="2415"/>
              <a:ext cx="9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162"/>
            <p:cNvSpPr>
              <a:spLocks noChangeShapeType="1"/>
            </p:cNvSpPr>
            <p:nvPr/>
          </p:nvSpPr>
          <p:spPr bwMode="auto">
            <a:xfrm>
              <a:off x="4906" y="2428"/>
              <a:ext cx="0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3636" y="2318"/>
              <a:ext cx="161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15401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3783" y="2416"/>
              <a:ext cx="92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15402" name="Group 165"/>
            <p:cNvGrpSpPr>
              <a:grpSpLocks/>
            </p:cNvGrpSpPr>
            <p:nvPr/>
          </p:nvGrpSpPr>
          <p:grpSpPr bwMode="auto">
            <a:xfrm>
              <a:off x="4798" y="3002"/>
              <a:ext cx="192" cy="223"/>
              <a:chOff x="4798" y="3002"/>
              <a:chExt cx="170" cy="189"/>
            </a:xfrm>
          </p:grpSpPr>
          <p:sp>
            <p:nvSpPr>
              <p:cNvPr id="15403" name="WordArt 1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8" y="3002"/>
                <a:ext cx="162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5404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9" y="3091"/>
                <a:ext cx="69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" name="Group 168"/>
          <p:cNvGrpSpPr>
            <a:grpSpLocks/>
          </p:cNvGrpSpPr>
          <p:nvPr/>
        </p:nvGrpSpPr>
        <p:grpSpPr bwMode="auto">
          <a:xfrm>
            <a:off x="787503" y="1971333"/>
            <a:ext cx="4341813" cy="3024188"/>
            <a:chOff x="463" y="694"/>
            <a:chExt cx="2735" cy="1905"/>
          </a:xfrm>
        </p:grpSpPr>
        <p:sp>
          <p:nvSpPr>
            <p:cNvPr id="15368" name="Text Box 169"/>
            <p:cNvSpPr txBox="1">
              <a:spLocks noChangeArrowheads="1"/>
            </p:cNvSpPr>
            <p:nvPr/>
          </p:nvSpPr>
          <p:spPr bwMode="auto">
            <a:xfrm>
              <a:off x="463" y="694"/>
              <a:ext cx="27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华文中宋" pitchFamily="2" charset="-122"/>
                </a:rPr>
                <a:t>对一定量</a:t>
              </a:r>
              <a:r>
                <a:rPr lang="en-US" altLang="zh-CN" sz="2800" b="1" dirty="0">
                  <a:ea typeface="华文中宋" pitchFamily="2" charset="-122"/>
                </a:rPr>
                <a:t>(mol)</a:t>
              </a:r>
              <a:r>
                <a:rPr lang="zh-CN" altLang="en-US" sz="2800" b="1" dirty="0" smtClean="0">
                  <a:ea typeface="华文中宋" pitchFamily="2" charset="-122"/>
                </a:rPr>
                <a:t>的某种气体</a:t>
              </a:r>
              <a:endParaRPr lang="zh-CN" altLang="en-US" sz="2800" b="1" dirty="0">
                <a:ea typeface="华文中宋" pitchFamily="2" charset="-122"/>
              </a:endParaRPr>
            </a:p>
          </p:txBody>
        </p:sp>
        <p:sp>
          <p:nvSpPr>
            <p:cNvPr id="15369" name="Text Box 170"/>
            <p:cNvSpPr txBox="1">
              <a:spLocks noChangeArrowheads="1"/>
            </p:cNvSpPr>
            <p:nvPr/>
          </p:nvSpPr>
          <p:spPr bwMode="auto">
            <a:xfrm>
              <a:off x="1253" y="1040"/>
              <a:ext cx="194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华文中宋" pitchFamily="2" charset="-122"/>
                </a:rPr>
                <a:t>三者只要</a:t>
              </a:r>
              <a:r>
                <a:rPr lang="zh-CN" altLang="en-US" sz="2800" b="1" dirty="0" smtClean="0">
                  <a:ea typeface="华文中宋" pitchFamily="2" charset="-122"/>
                </a:rPr>
                <a:t>给定两个</a:t>
              </a:r>
              <a:endParaRPr lang="zh-CN" altLang="en-US" sz="2800" b="1" dirty="0">
                <a:ea typeface="华文中宋" pitchFamily="2" charset="-122"/>
              </a:endParaRPr>
            </a:p>
          </p:txBody>
        </p:sp>
        <p:sp>
          <p:nvSpPr>
            <p:cNvPr id="15370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572" y="1129"/>
              <a:ext cx="105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15371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864" y="1133"/>
              <a:ext cx="123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72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1135" y="1130"/>
              <a:ext cx="132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5373" name="WordArt 174"/>
            <p:cNvSpPr>
              <a:spLocks noChangeArrowheads="1" noChangeShapeType="1" noTextEdit="1"/>
            </p:cNvSpPr>
            <p:nvPr/>
          </p:nvSpPr>
          <p:spPr bwMode="auto">
            <a:xfrm>
              <a:off x="726" y="1250"/>
              <a:ext cx="35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  <p:sp>
          <p:nvSpPr>
            <p:cNvPr id="15374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1033" y="1261"/>
              <a:ext cx="35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、</a:t>
              </a:r>
            </a:p>
          </p:txBody>
        </p:sp>
        <p:sp>
          <p:nvSpPr>
            <p:cNvPr id="15375" name="Text Box 176"/>
            <p:cNvSpPr txBox="1">
              <a:spLocks noChangeArrowheads="1"/>
            </p:cNvSpPr>
            <p:nvPr/>
          </p:nvSpPr>
          <p:spPr bwMode="auto">
            <a:xfrm>
              <a:off x="491" y="1362"/>
              <a:ext cx="2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ea typeface="华文中宋" pitchFamily="2" charset="-122"/>
                </a:rPr>
                <a:t>就</a:t>
              </a:r>
              <a:r>
                <a:rPr lang="zh-CN" altLang="en-US" sz="2800" b="1" dirty="0">
                  <a:ea typeface="华文中宋" pitchFamily="2" charset="-122"/>
                </a:rPr>
                <a:t>确定了一个平衡态</a:t>
              </a:r>
            </a:p>
          </p:txBody>
        </p:sp>
        <p:grpSp>
          <p:nvGrpSpPr>
            <p:cNvPr id="15376" name="Group 177"/>
            <p:cNvGrpSpPr>
              <a:grpSpLocks/>
            </p:cNvGrpSpPr>
            <p:nvPr/>
          </p:nvGrpSpPr>
          <p:grpSpPr bwMode="auto">
            <a:xfrm>
              <a:off x="466" y="1742"/>
              <a:ext cx="2568" cy="857"/>
              <a:chOff x="473" y="1831"/>
              <a:chExt cx="2568" cy="857"/>
            </a:xfrm>
          </p:grpSpPr>
          <p:sp>
            <p:nvSpPr>
              <p:cNvPr id="15377" name="Text Box 178"/>
              <p:cNvSpPr txBox="1">
                <a:spLocks noChangeArrowheads="1"/>
              </p:cNvSpPr>
              <p:nvPr/>
            </p:nvSpPr>
            <p:spPr bwMode="auto">
              <a:xfrm>
                <a:off x="1344" y="1884"/>
                <a:ext cx="142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华文中宋" pitchFamily="2" charset="-122"/>
                  </a:rPr>
                  <a:t>图中的一点</a:t>
                </a:r>
              </a:p>
            </p:txBody>
          </p:sp>
          <p:grpSp>
            <p:nvGrpSpPr>
              <p:cNvPr id="15378" name="Group 179"/>
              <p:cNvGrpSpPr>
                <a:grpSpLocks/>
              </p:cNvGrpSpPr>
              <p:nvPr/>
            </p:nvGrpSpPr>
            <p:grpSpPr bwMode="auto">
              <a:xfrm>
                <a:off x="741" y="1993"/>
                <a:ext cx="572" cy="203"/>
                <a:chOff x="513" y="1897"/>
                <a:chExt cx="572" cy="203"/>
              </a:xfrm>
            </p:grpSpPr>
            <p:sp>
              <p:nvSpPr>
                <p:cNvPr id="15381" name="WordArt 1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3" y="1897"/>
                  <a:ext cx="144" cy="1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15382" name="WordArt 1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17" y="1919"/>
                  <a:ext cx="168" cy="1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383" name="Line 182"/>
                <p:cNvSpPr>
                  <a:spLocks noChangeShapeType="1"/>
                </p:cNvSpPr>
                <p:nvPr/>
              </p:nvSpPr>
              <p:spPr bwMode="auto">
                <a:xfrm>
                  <a:off x="699" y="1991"/>
                  <a:ext cx="16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9" name="Text Box 183"/>
              <p:cNvSpPr txBox="1">
                <a:spLocks noChangeArrowheads="1"/>
              </p:cNvSpPr>
              <p:nvPr/>
            </p:nvSpPr>
            <p:spPr bwMode="auto">
              <a:xfrm>
                <a:off x="613" y="2230"/>
                <a:ext cx="24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华文中宋" pitchFamily="2" charset="-122"/>
                  </a:rPr>
                  <a:t>代表一个平衡态</a:t>
                </a:r>
              </a:p>
            </p:txBody>
          </p:sp>
          <p:sp>
            <p:nvSpPr>
              <p:cNvPr id="15380" name="Rectangle 184"/>
              <p:cNvSpPr>
                <a:spLocks noChangeArrowheads="1"/>
              </p:cNvSpPr>
              <p:nvPr/>
            </p:nvSpPr>
            <p:spPr bwMode="auto">
              <a:xfrm>
                <a:off x="473" y="1831"/>
                <a:ext cx="2473" cy="857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" name="WordArt 83"/>
          <p:cNvSpPr>
            <a:spLocks noChangeArrowheads="1" noChangeShapeType="1" noTextEdit="1"/>
          </p:cNvSpPr>
          <p:nvPr/>
        </p:nvSpPr>
        <p:spPr bwMode="auto">
          <a:xfrm>
            <a:off x="831952" y="5657095"/>
            <a:ext cx="3886201" cy="496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同样有：</a:t>
            </a:r>
            <a:r>
              <a:rPr lang="en-US" altLang="zh-CN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P-T</a:t>
            </a:r>
            <a:r>
              <a:rPr lang="zh-CN" altLang="en-US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图；</a:t>
            </a:r>
            <a:r>
              <a:rPr lang="en-US" altLang="zh-CN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V-T</a:t>
            </a:r>
            <a:r>
              <a:rPr lang="zh-CN" altLang="en-US" sz="3600" kern="10" dirty="0" smtClean="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+mn-ea"/>
                <a:ea typeface="+mn-ea"/>
              </a:rPr>
              <a:t>图</a:t>
            </a:r>
            <a:endParaRPr lang="zh-CN" altLang="en-US" sz="3600" kern="10" dirty="0">
              <a:ln w="3175">
                <a:solidFill>
                  <a:srgbClr val="000000"/>
                </a:solidFill>
                <a:round/>
                <a:headEnd/>
                <a:tailEnd/>
              </a:ln>
              <a:latin typeface="+mn-ea"/>
              <a:ea typeface="+mn-ea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923249" y="681174"/>
            <a:ext cx="3032260" cy="794722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状态方程</a:t>
            </a:r>
          </a:p>
        </p:txBody>
      </p:sp>
      <p:sp>
        <p:nvSpPr>
          <p:cNvPr id="16387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238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6388" name="Rectangle 4" descr="大纸屑"/>
          <p:cNvSpPr>
            <a:spLocks noChangeArrowheads="1"/>
          </p:cNvSpPr>
          <p:nvPr/>
        </p:nvSpPr>
        <p:spPr bwMode="auto">
          <a:xfrm>
            <a:off x="0" y="6724650"/>
            <a:ext cx="9144000" cy="1333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6389" name="动作按钮: 结束 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37613" y="6592888"/>
            <a:ext cx="306387" cy="265112"/>
          </a:xfrm>
          <a:prstGeom prst="actionButtonEnd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b="1">
              <a:ea typeface="宋体" charset="-122"/>
            </a:endParaRPr>
          </a:p>
        </p:txBody>
      </p:sp>
      <p:sp>
        <p:nvSpPr>
          <p:cNvPr id="16390" name="动作按钮: 前进或下一项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42338" y="6592888"/>
            <a:ext cx="293687" cy="265112"/>
          </a:xfrm>
          <a:prstGeom prst="actionButtonForwardNex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b="1">
              <a:ea typeface="宋体" charset="-122"/>
            </a:endParaRPr>
          </a:p>
        </p:txBody>
      </p:sp>
      <p:sp>
        <p:nvSpPr>
          <p:cNvPr id="16391" name="动作按钮: 后退或前一项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31188" y="6592888"/>
            <a:ext cx="311150" cy="265112"/>
          </a:xfrm>
          <a:prstGeom prst="actionButtonBackPreviou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b="1">
              <a:ea typeface="宋体" charset="-122"/>
            </a:endParaRPr>
          </a:p>
        </p:txBody>
      </p:sp>
      <p:sp>
        <p:nvSpPr>
          <p:cNvPr id="16392" name="动作按钮: 开始 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10513" y="6592888"/>
            <a:ext cx="320675" cy="265112"/>
          </a:xfrm>
          <a:prstGeom prst="actionButtonBeginning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b="1">
              <a:ea typeface="宋体" charset="-122"/>
            </a:endParaRPr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1682750" y="2587625"/>
            <a:ext cx="585788" cy="1893888"/>
            <a:chOff x="1207" y="1761"/>
            <a:chExt cx="369" cy="1193"/>
          </a:xfrm>
        </p:grpSpPr>
        <p:sp>
          <p:nvSpPr>
            <p:cNvPr id="16427" name="Rectangle 45"/>
            <p:cNvSpPr>
              <a:spLocks noChangeArrowheads="1"/>
            </p:cNvSpPr>
            <p:nvPr/>
          </p:nvSpPr>
          <p:spPr bwMode="auto">
            <a:xfrm>
              <a:off x="1207" y="1761"/>
              <a:ext cx="369" cy="11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428" name="WordArt 46"/>
            <p:cNvSpPr>
              <a:spLocks noChangeArrowheads="1" noChangeShapeType="1" noTextEdit="1"/>
            </p:cNvSpPr>
            <p:nvPr/>
          </p:nvSpPr>
          <p:spPr bwMode="auto">
            <a:xfrm rot="5400000">
              <a:off x="915" y="2275"/>
              <a:ext cx="961" cy="19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解法提要</a:t>
              </a: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473075" y="1520825"/>
            <a:ext cx="831850" cy="4068763"/>
            <a:chOff x="406" y="1018"/>
            <a:chExt cx="517" cy="2701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429" y="1150"/>
              <a:ext cx="475" cy="665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428" y="1470"/>
              <a:ext cx="475" cy="220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406" y="3663"/>
              <a:ext cx="517" cy="5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13333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13333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612" y="1018"/>
              <a:ext cx="109" cy="163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29804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29804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569" y="1056"/>
              <a:ext cx="199" cy="5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26667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26667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7350" y="530225"/>
            <a:ext cx="876300" cy="538163"/>
            <a:chOff x="396" y="441"/>
            <a:chExt cx="619" cy="368"/>
          </a:xfrm>
        </p:grpSpPr>
        <p:sp>
          <p:nvSpPr>
            <p:cNvPr id="16420" name="Oval 5" descr="软木塞"/>
            <p:cNvSpPr>
              <a:spLocks noChangeArrowheads="1"/>
            </p:cNvSpPr>
            <p:nvPr/>
          </p:nvSpPr>
          <p:spPr bwMode="auto">
            <a:xfrm>
              <a:off x="396" y="441"/>
              <a:ext cx="619" cy="368"/>
            </a:xfrm>
            <a:prstGeom prst="ellipse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6421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56" y="516"/>
              <a:ext cx="468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例</a:t>
              </a:r>
            </a:p>
          </p:txBody>
        </p:sp>
      </p:grpSp>
      <p:sp>
        <p:nvSpPr>
          <p:cNvPr id="78" name="WordArt 19"/>
          <p:cNvSpPr>
            <a:spLocks noChangeArrowheads="1" noChangeShapeType="1" noTextEdit="1"/>
          </p:cNvSpPr>
          <p:nvPr/>
        </p:nvSpPr>
        <p:spPr bwMode="auto">
          <a:xfrm>
            <a:off x="1667308" y="486906"/>
            <a:ext cx="449109" cy="8096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已</a:t>
            </a:r>
            <a:endParaRPr lang="en-US" altLang="zh-CN" sz="3600" kern="10" dirty="0">
              <a:ln w="9525">
                <a:solidFill>
                  <a:srgbClr val="006600"/>
                </a:solidFill>
                <a:round/>
                <a:headEnd/>
                <a:tailEnd/>
              </a:ln>
              <a:solidFill>
                <a:srgbClr val="006600"/>
              </a:solidFill>
              <a:latin typeface="华文中宋"/>
              <a:ea typeface="华文中宋"/>
            </a:endParaRPr>
          </a:p>
          <a:p>
            <a:pPr algn="ctr">
              <a:defRPr/>
            </a:pPr>
            <a:r>
              <a: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华文中宋"/>
                <a:ea typeface="华文中宋"/>
              </a:rPr>
              <a:t>知</a:t>
            </a:r>
          </a:p>
        </p:txBody>
      </p:sp>
      <p:sp>
        <p:nvSpPr>
          <p:cNvPr id="16397" name="Text Box 33"/>
          <p:cNvSpPr txBox="1">
            <a:spLocks noChangeArrowheads="1"/>
          </p:cNvSpPr>
          <p:nvPr/>
        </p:nvSpPr>
        <p:spPr bwMode="auto">
          <a:xfrm>
            <a:off x="2644775" y="2478088"/>
            <a:ext cx="542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以钢瓶内所有氢气为研究对象。由</a:t>
            </a:r>
          </a:p>
        </p:txBody>
      </p:sp>
      <p:sp>
        <p:nvSpPr>
          <p:cNvPr id="16398" name="WordArt 34"/>
          <p:cNvSpPr>
            <a:spLocks noChangeArrowheads="1" noChangeShapeType="1" noTextEdit="1"/>
          </p:cNvSpPr>
          <p:nvPr/>
        </p:nvSpPr>
        <p:spPr bwMode="auto">
          <a:xfrm>
            <a:off x="1673225" y="1820863"/>
            <a:ext cx="557213" cy="382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求</a:t>
            </a:r>
          </a:p>
        </p:txBody>
      </p:sp>
      <p:sp>
        <p:nvSpPr>
          <p:cNvPr id="16399" name="Text Box 35"/>
          <p:cNvSpPr txBox="1">
            <a:spLocks noChangeArrowheads="1"/>
          </p:cNvSpPr>
          <p:nvPr/>
        </p:nvSpPr>
        <p:spPr bwMode="auto">
          <a:xfrm>
            <a:off x="2341563" y="1782763"/>
            <a:ext cx="242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消耗的氢气质量</a:t>
            </a:r>
          </a:p>
        </p:txBody>
      </p:sp>
      <p:sp>
        <p:nvSpPr>
          <p:cNvPr id="16400" name="Rectangle 226" descr="大纸屑"/>
          <p:cNvSpPr>
            <a:spLocks noChangeArrowheads="1"/>
          </p:cNvSpPr>
          <p:nvPr/>
        </p:nvSpPr>
        <p:spPr bwMode="auto">
          <a:xfrm>
            <a:off x="1560513" y="2384425"/>
            <a:ext cx="7570787" cy="84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2327275" y="366713"/>
            <a:ext cx="6194425" cy="457200"/>
            <a:chOff x="2603355" y="346076"/>
            <a:chExt cx="6193285" cy="457200"/>
          </a:xfrm>
        </p:grpSpPr>
        <p:sp>
          <p:nvSpPr>
            <p:cNvPr id="16418" name="Text Box 20"/>
            <p:cNvSpPr txBox="1">
              <a:spLocks noChangeArrowheads="1"/>
            </p:cNvSpPr>
            <p:nvPr/>
          </p:nvSpPr>
          <p:spPr bwMode="auto">
            <a:xfrm>
              <a:off x="2603355" y="346076"/>
              <a:ext cx="554556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钢瓶内装有气焊用氢气。温度恒定</a:t>
              </a:r>
            </a:p>
          </p:txBody>
        </p:sp>
        <p:graphicFrame>
          <p:nvGraphicFramePr>
            <p:cNvPr id="16419" name="对象 1"/>
            <p:cNvGraphicFramePr>
              <a:graphicFrameLocks noChangeAspect="1"/>
            </p:cNvGraphicFramePr>
            <p:nvPr/>
          </p:nvGraphicFramePr>
          <p:xfrm>
            <a:off x="7386940" y="445528"/>
            <a:ext cx="140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68" name="Equation" r:id="rId7" imgW="1409088" imgH="291973" progId="Equation.DSMT4">
                    <p:embed/>
                  </p:oleObj>
                </mc:Choice>
                <mc:Fallback>
                  <p:oleObj name="Equation" r:id="rId7" imgW="1409088" imgH="291973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6940" y="445528"/>
                          <a:ext cx="1409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328863" y="839788"/>
            <a:ext cx="2271712" cy="457200"/>
            <a:chOff x="2572445" y="804863"/>
            <a:chExt cx="2271104" cy="457200"/>
          </a:xfrm>
        </p:grpSpPr>
        <p:sp>
          <p:nvSpPr>
            <p:cNvPr id="16416" name="Text Box 26"/>
            <p:cNvSpPr txBox="1">
              <a:spLocks noChangeArrowheads="1"/>
            </p:cNvSpPr>
            <p:nvPr/>
          </p:nvSpPr>
          <p:spPr bwMode="auto">
            <a:xfrm>
              <a:off x="2572445" y="804863"/>
              <a:ext cx="1372026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体积</a:t>
              </a:r>
            </a:p>
          </p:txBody>
        </p:sp>
        <p:graphicFrame>
          <p:nvGraphicFramePr>
            <p:cNvPr id="16417" name="对象 2"/>
            <p:cNvGraphicFramePr>
              <a:graphicFrameLocks noChangeAspect="1"/>
            </p:cNvGraphicFramePr>
            <p:nvPr/>
          </p:nvGraphicFramePr>
          <p:xfrm>
            <a:off x="3408449" y="855663"/>
            <a:ext cx="1435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69" name="Equation" r:id="rId9" imgW="1434477" imgH="355446" progId="Equation.DSMT4">
                    <p:embed/>
                  </p:oleObj>
                </mc:Choice>
                <mc:Fallback>
                  <p:oleObj name="Equation" r:id="rId9" imgW="1434477" imgH="355446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449" y="855663"/>
                          <a:ext cx="14351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320925" y="1316038"/>
            <a:ext cx="6515100" cy="461962"/>
            <a:chOff x="2476428" y="4820383"/>
            <a:chExt cx="6514377" cy="461665"/>
          </a:xfrm>
        </p:grpSpPr>
        <p:sp>
          <p:nvSpPr>
            <p:cNvPr id="16413" name="Text Box 20"/>
            <p:cNvSpPr txBox="1">
              <a:spLocks noChangeArrowheads="1"/>
            </p:cNvSpPr>
            <p:nvPr/>
          </p:nvSpPr>
          <p:spPr bwMode="auto">
            <a:xfrm>
              <a:off x="2476428" y="4820383"/>
              <a:ext cx="65143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当瓶内压强由                      降至                      时</a:t>
              </a:r>
            </a:p>
          </p:txBody>
        </p:sp>
        <p:graphicFrame>
          <p:nvGraphicFramePr>
            <p:cNvPr id="16414" name="对象 10"/>
            <p:cNvGraphicFramePr>
              <a:graphicFrameLocks noChangeAspect="1"/>
            </p:cNvGraphicFramePr>
            <p:nvPr/>
          </p:nvGraphicFramePr>
          <p:xfrm>
            <a:off x="4472310" y="4870265"/>
            <a:ext cx="14859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70" name="Equation" r:id="rId11" imgW="1485255" imgH="355446" progId="Equation.DSMT4">
                    <p:embed/>
                  </p:oleObj>
                </mc:Choice>
                <mc:Fallback>
                  <p:oleObj name="Equation" r:id="rId11" imgW="1485255" imgH="355446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310" y="4870265"/>
                          <a:ext cx="14859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对象 11"/>
            <p:cNvGraphicFramePr>
              <a:graphicFrameLocks noChangeAspect="1"/>
            </p:cNvGraphicFramePr>
            <p:nvPr/>
          </p:nvGraphicFramePr>
          <p:xfrm>
            <a:off x="6762131" y="4861300"/>
            <a:ext cx="14859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71" name="Equation" r:id="rId13" imgW="1485255" imgH="355446" progId="Equation.DSMT4">
                    <p:embed/>
                  </p:oleObj>
                </mc:Choice>
                <mc:Fallback>
                  <p:oleObj name="Equation" r:id="rId13" imgW="1485255" imgH="355446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2131" y="4861300"/>
                          <a:ext cx="14859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" name="Text Box 33"/>
          <p:cNvSpPr txBox="1">
            <a:spLocks noChangeArrowheads="1"/>
          </p:cNvSpPr>
          <p:nvPr/>
        </p:nvSpPr>
        <p:spPr bwMode="auto">
          <a:xfrm>
            <a:off x="2644775" y="3786188"/>
            <a:ext cx="3297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当                               时</a:t>
            </a:r>
          </a:p>
        </p:txBody>
      </p:sp>
      <p:graphicFrame>
        <p:nvGraphicFramePr>
          <p:cNvPr id="16405" name="对象 15"/>
          <p:cNvGraphicFramePr>
            <a:graphicFrameLocks noChangeAspect="1"/>
          </p:cNvGraphicFramePr>
          <p:nvPr/>
        </p:nvGraphicFramePr>
        <p:xfrm>
          <a:off x="4325938" y="2908300"/>
          <a:ext cx="170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2" name="Equation" r:id="rId15" imgW="1701800" imgH="762000" progId="Equation.DSMT4">
                  <p:embed/>
                </p:oleObj>
              </mc:Choice>
              <mc:Fallback>
                <p:oleObj name="Equation" r:id="rId15" imgW="1701800" imgH="762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2908300"/>
                        <a:ext cx="1701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对象 16"/>
          <p:cNvGraphicFramePr>
            <a:graphicFrameLocks noChangeAspect="1"/>
          </p:cNvGraphicFramePr>
          <p:nvPr/>
        </p:nvGraphicFramePr>
        <p:xfrm>
          <a:off x="3132138" y="3786188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3" name="Equation" r:id="rId17" imgW="2108200" imgH="431800" progId="Equation.DSMT4">
                  <p:embed/>
                </p:oleObj>
              </mc:Choice>
              <mc:Fallback>
                <p:oleObj name="Equation" r:id="rId17" imgW="2108200" imgH="4318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6188"/>
                        <a:ext cx="210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对象 17"/>
          <p:cNvGraphicFramePr>
            <a:graphicFrameLocks noChangeAspect="1"/>
          </p:cNvGraphicFramePr>
          <p:nvPr/>
        </p:nvGraphicFramePr>
        <p:xfrm>
          <a:off x="5942013" y="3559175"/>
          <a:ext cx="177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4" name="Equation" r:id="rId19" imgW="1777229" imgH="761669" progId="Equation.DSMT4">
                  <p:embed/>
                </p:oleObj>
              </mc:Choice>
              <mc:Fallback>
                <p:oleObj name="Equation" r:id="rId19" imgW="1777229" imgH="761669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3559175"/>
                        <a:ext cx="1778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33"/>
          <p:cNvSpPr txBox="1">
            <a:spLocks noChangeArrowheads="1"/>
          </p:cNvSpPr>
          <p:nvPr/>
        </p:nvSpPr>
        <p:spPr bwMode="auto">
          <a:xfrm>
            <a:off x="2636838" y="4575175"/>
            <a:ext cx="3297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当                               时</a:t>
            </a:r>
          </a:p>
        </p:txBody>
      </p:sp>
      <p:graphicFrame>
        <p:nvGraphicFramePr>
          <p:cNvPr id="16409" name="对象 123"/>
          <p:cNvGraphicFramePr>
            <a:graphicFrameLocks noChangeAspect="1"/>
          </p:cNvGraphicFramePr>
          <p:nvPr/>
        </p:nvGraphicFramePr>
        <p:xfrm>
          <a:off x="3124200" y="4575175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5" name="Equation" r:id="rId21" imgW="2108200" imgH="431800" progId="Equation.DSMT4">
                  <p:embed/>
                </p:oleObj>
              </mc:Choice>
              <mc:Fallback>
                <p:oleObj name="Equation" r:id="rId21" imgW="2108200" imgH="431800" progId="Equation.DSMT4">
                  <p:embed/>
                  <p:pic>
                    <p:nvPicPr>
                      <p:cNvPr id="0" name="对象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5175"/>
                        <a:ext cx="210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对象 124"/>
          <p:cNvGraphicFramePr>
            <a:graphicFrameLocks noChangeAspect="1"/>
          </p:cNvGraphicFramePr>
          <p:nvPr/>
        </p:nvGraphicFramePr>
        <p:xfrm>
          <a:off x="5986463" y="4410075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6" name="Equation" r:id="rId23" imgW="1816100" imgH="762000" progId="Equation.DSMT4">
                  <p:embed/>
                </p:oleObj>
              </mc:Choice>
              <mc:Fallback>
                <p:oleObj name="Equation" r:id="rId23" imgW="1816100" imgH="762000" progId="Equation.DSMT4">
                  <p:embed/>
                  <p:pic>
                    <p:nvPicPr>
                      <p:cNvPr id="0" name="对象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4410075"/>
                        <a:ext cx="1816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33"/>
          <p:cNvSpPr txBox="1">
            <a:spLocks noChangeArrowheads="1"/>
          </p:cNvSpPr>
          <p:nvPr/>
        </p:nvSpPr>
        <p:spPr bwMode="auto">
          <a:xfrm>
            <a:off x="2644775" y="5127625"/>
            <a:ext cx="3297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消耗的氢气质量为</a:t>
            </a:r>
          </a:p>
        </p:txBody>
      </p:sp>
      <p:graphicFrame>
        <p:nvGraphicFramePr>
          <p:cNvPr id="16412" name="对象 127"/>
          <p:cNvGraphicFramePr>
            <a:graphicFrameLocks noChangeAspect="1"/>
          </p:cNvGraphicFramePr>
          <p:nvPr/>
        </p:nvGraphicFramePr>
        <p:xfrm>
          <a:off x="2474913" y="5688013"/>
          <a:ext cx="548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77" name="Equation" r:id="rId25" imgW="5486400" imgH="762000" progId="Equation.DSMT4">
                  <p:embed/>
                </p:oleObj>
              </mc:Choice>
              <mc:Fallback>
                <p:oleObj name="Equation" r:id="rId25" imgW="5486400" imgH="762000" progId="Equation.DSMT4">
                  <p:embed/>
                  <p:pic>
                    <p:nvPicPr>
                      <p:cNvPr id="0" name="对象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5688013"/>
                        <a:ext cx="548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1013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第三节</a:t>
            </a:r>
          </a:p>
        </p:txBody>
      </p:sp>
      <p:sp>
        <p:nvSpPr>
          <p:cNvPr id="16387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15224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4" descr="大纸屑"/>
          <p:cNvSpPr>
            <a:spLocks noChangeArrowheads="1"/>
          </p:cNvSpPr>
          <p:nvPr/>
        </p:nvSpPr>
        <p:spPr bwMode="auto">
          <a:xfrm>
            <a:off x="0" y="5297488"/>
            <a:ext cx="9144000" cy="15605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WordArt 6"/>
          <p:cNvSpPr>
            <a:spLocks noChangeArrowheads="1" noChangeShapeType="1" noTextEdit="1"/>
          </p:cNvSpPr>
          <p:nvPr/>
        </p:nvSpPr>
        <p:spPr bwMode="auto">
          <a:xfrm>
            <a:off x="1025525" y="2033588"/>
            <a:ext cx="6727825" cy="9223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理想气体压强及温度公式</a:t>
            </a:r>
          </a:p>
        </p:txBody>
      </p:sp>
      <p:sp>
        <p:nvSpPr>
          <p:cNvPr id="16390" name="WordArt 16"/>
          <p:cNvSpPr>
            <a:spLocks noChangeArrowheads="1" noChangeShapeType="1" noTextEdit="1"/>
          </p:cNvSpPr>
          <p:nvPr/>
        </p:nvSpPr>
        <p:spPr bwMode="auto">
          <a:xfrm>
            <a:off x="719138" y="3516313"/>
            <a:ext cx="744855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3175">
                  <a:noFill/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rPr>
              <a:t> pressure  and  temperature equations </a:t>
            </a:r>
            <a:endParaRPr lang="zh-CN" altLang="en-US" sz="2800" kern="10">
              <a:ln w="3175">
                <a:noFill/>
                <a:round/>
                <a:headEnd/>
                <a:tailEnd/>
              </a:ln>
              <a:solidFill>
                <a:srgbClr val="008000"/>
              </a:solidFill>
              <a:latin typeface="Impact"/>
            </a:endParaRPr>
          </a:p>
        </p:txBody>
      </p:sp>
      <p:sp>
        <p:nvSpPr>
          <p:cNvPr id="16391" name="WordArt 17"/>
          <p:cNvSpPr>
            <a:spLocks noChangeArrowheads="1" noChangeShapeType="1" noTextEdit="1"/>
          </p:cNvSpPr>
          <p:nvPr/>
        </p:nvSpPr>
        <p:spPr bwMode="auto">
          <a:xfrm>
            <a:off x="2844800" y="4356100"/>
            <a:ext cx="3063875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3175">
                  <a:noFill/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rPr>
              <a:t>of  ideal gas</a:t>
            </a:r>
            <a:endParaRPr lang="zh-CN" altLang="en-US" sz="2800" kern="10">
              <a:ln w="3175">
                <a:noFill/>
                <a:round/>
                <a:headEnd/>
                <a:tailEnd/>
              </a:ln>
              <a:solidFill>
                <a:srgbClr val="008000"/>
              </a:solidFill>
              <a:latin typeface="Impact"/>
            </a:endParaRPr>
          </a:p>
        </p:txBody>
      </p:sp>
      <p:sp>
        <p:nvSpPr>
          <p:cNvPr id="16392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66113" y="6592888"/>
            <a:ext cx="284162" cy="255587"/>
          </a:xfrm>
          <a:prstGeom prst="actionButtonBackPrevious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AutoShape 1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77263" y="6592888"/>
            <a:ext cx="282575" cy="255587"/>
          </a:xfrm>
          <a:prstGeom prst="actionButtonForwardNex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53375" y="6592888"/>
            <a:ext cx="284163" cy="265112"/>
          </a:xfrm>
          <a:prstGeom prst="actionButtonBeginning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AutoShape 2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90000" y="6592888"/>
            <a:ext cx="254000" cy="250825"/>
          </a:xfrm>
          <a:prstGeom prst="actionButtonEnd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Text Box 5"/>
          <p:cNvSpPr txBox="1">
            <a:spLocks noChangeArrowheads="1"/>
          </p:cNvSpPr>
          <p:nvPr/>
        </p:nvSpPr>
        <p:spPr bwMode="auto">
          <a:xfrm>
            <a:off x="957263" y="863600"/>
            <a:ext cx="1572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</a:t>
            </a:r>
            <a:r>
              <a:rPr lang="en-US" altLang="zh-CN" sz="4800" b="1" dirty="0" smtClean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8.4</a:t>
            </a:r>
            <a:endParaRPr lang="zh-CN" altLang="en-US" sz="4800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89"/>
          <p:cNvSpPr>
            <a:spLocks noGrp="1" noChangeArrowheads="1"/>
          </p:cNvSpPr>
          <p:nvPr>
            <p:ph type="title" idx="4294967295"/>
          </p:nvPr>
        </p:nvSpPr>
        <p:spPr>
          <a:xfrm>
            <a:off x="2436813" y="0"/>
            <a:ext cx="6707187" cy="26193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气体微观模型</a:t>
            </a:r>
          </a:p>
        </p:txBody>
      </p:sp>
      <p:sp>
        <p:nvSpPr>
          <p:cNvPr id="1028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3492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5"/>
          <p:cNvGrpSpPr>
            <a:grpSpLocks/>
          </p:cNvGrpSpPr>
          <p:nvPr/>
        </p:nvGrpSpPr>
        <p:grpSpPr bwMode="auto">
          <a:xfrm>
            <a:off x="433388" y="457200"/>
            <a:ext cx="8231187" cy="3303588"/>
            <a:chOff x="273" y="288"/>
            <a:chExt cx="5185" cy="2081"/>
          </a:xfrm>
        </p:grpSpPr>
        <p:sp>
          <p:nvSpPr>
            <p:cNvPr id="1034" name="AutoShape 160"/>
            <p:cNvSpPr>
              <a:spLocks noChangeArrowheads="1"/>
            </p:cNvSpPr>
            <p:nvPr/>
          </p:nvSpPr>
          <p:spPr bwMode="auto">
            <a:xfrm>
              <a:off x="273" y="734"/>
              <a:ext cx="245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82"/>
            <p:cNvSpPr>
              <a:spLocks noChangeArrowheads="1"/>
            </p:cNvSpPr>
            <p:nvPr/>
          </p:nvSpPr>
          <p:spPr bwMode="auto">
            <a:xfrm>
              <a:off x="286" y="1083"/>
              <a:ext cx="245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AutoShape 184"/>
            <p:cNvSpPr>
              <a:spLocks noChangeArrowheads="1"/>
            </p:cNvSpPr>
            <p:nvPr/>
          </p:nvSpPr>
          <p:spPr bwMode="auto">
            <a:xfrm>
              <a:off x="283" y="1451"/>
              <a:ext cx="245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WordArt 191"/>
            <p:cNvSpPr>
              <a:spLocks noChangeArrowheads="1" noChangeShapeType="1" noTextEdit="1"/>
            </p:cNvSpPr>
            <p:nvPr/>
          </p:nvSpPr>
          <p:spPr bwMode="auto">
            <a:xfrm>
              <a:off x="471" y="288"/>
              <a:ext cx="3508" cy="26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8.4.1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理想气体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的微观模型</a:t>
              </a:r>
            </a:p>
          </p:txBody>
        </p:sp>
        <p:sp>
          <p:nvSpPr>
            <p:cNvPr id="1038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700" y="713"/>
              <a:ext cx="4699" cy="21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气体分子的大小与分子间的平均距离相比可以忽略</a:t>
              </a:r>
            </a:p>
          </p:txBody>
        </p:sp>
        <p:sp>
          <p:nvSpPr>
            <p:cNvPr id="1039" name="WordArt 193"/>
            <p:cNvSpPr>
              <a:spLocks noChangeArrowheads="1" noChangeShapeType="1" noTextEdit="1"/>
            </p:cNvSpPr>
            <p:nvPr/>
          </p:nvSpPr>
          <p:spPr bwMode="auto">
            <a:xfrm>
              <a:off x="736" y="1084"/>
              <a:ext cx="3687" cy="21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分子之间除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碰撞瞬间外，无其它相互作用；</a:t>
              </a:r>
            </a:p>
          </p:txBody>
        </p:sp>
        <p:sp>
          <p:nvSpPr>
            <p:cNvPr id="1040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731" y="1441"/>
              <a:ext cx="4727" cy="23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分子之间及分子与器壁的碰撞视为完全弹性碰撞。</a:t>
              </a:r>
            </a:p>
          </p:txBody>
        </p:sp>
        <p:sp>
          <p:nvSpPr>
            <p:cNvPr id="1041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522" y="1844"/>
              <a:ext cx="4868" cy="19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这是由气体分子的共性抽象出来的一个理想模型。在压力</a:t>
              </a:r>
            </a:p>
          </p:txBody>
        </p:sp>
        <p:sp>
          <p:nvSpPr>
            <p:cNvPr id="1042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533" y="2172"/>
              <a:ext cx="4891" cy="197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不太大、温度不太低时，许多实际气体都可看作理想气体。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8033" y="4268788"/>
            <a:ext cx="5803900" cy="2232025"/>
            <a:chOff x="577850" y="4268788"/>
            <a:chExt cx="5803900" cy="2232025"/>
          </a:xfrm>
        </p:grpSpPr>
        <p:sp>
          <p:nvSpPr>
            <p:cNvPr id="1030" name="Text Box 5"/>
            <p:cNvSpPr txBox="1">
              <a:spLocks noChangeArrowheads="1"/>
            </p:cNvSpPr>
            <p:nvPr/>
          </p:nvSpPr>
          <p:spPr bwMode="auto">
            <a:xfrm>
              <a:off x="1144588" y="4268788"/>
              <a:ext cx="19875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重力忽略；</a:t>
              </a:r>
              <a:endParaRPr lang="zh-CN" altLang="en-US"/>
            </a:p>
          </p:txBody>
        </p:sp>
        <p:sp>
          <p:nvSpPr>
            <p:cNvPr id="1031" name="等腰三角形 22"/>
            <p:cNvSpPr>
              <a:spLocks noChangeArrowheads="1"/>
            </p:cNvSpPr>
            <p:nvPr/>
          </p:nvSpPr>
          <p:spPr bwMode="auto">
            <a:xfrm>
              <a:off x="577850" y="4319588"/>
              <a:ext cx="365125" cy="3365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等腰三角形 23"/>
            <p:cNvSpPr>
              <a:spLocks noChangeArrowheads="1"/>
            </p:cNvSpPr>
            <p:nvPr/>
          </p:nvSpPr>
          <p:spPr bwMode="auto">
            <a:xfrm>
              <a:off x="590550" y="5116513"/>
              <a:ext cx="363538" cy="3349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Text Box 5"/>
            <p:cNvSpPr txBox="1">
              <a:spLocks noChangeArrowheads="1"/>
            </p:cNvSpPr>
            <p:nvPr/>
          </p:nvSpPr>
          <p:spPr bwMode="auto">
            <a:xfrm>
              <a:off x="1147763" y="5046663"/>
              <a:ext cx="52339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分子沿各方向运动是等几率的。</a:t>
              </a:r>
              <a:endParaRPr lang="zh-CN" altLang="en-US" dirty="0"/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1095375" y="5903913"/>
            <a:ext cx="2665413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4" imgW="1371600" imgH="291960" progId="Equation.DSMT4">
                    <p:embed/>
                  </p:oleObj>
                </mc:Choice>
                <mc:Fallback>
                  <p:oleObj name="Equation" r:id="rId4" imgW="1371600" imgH="2919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375" y="5903913"/>
                          <a:ext cx="2665413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热气球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632575" y="241300"/>
            <a:ext cx="2279650" cy="323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629400" y="6002338"/>
            <a:ext cx="2325688" cy="3476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WordArt 7"/>
          <p:cNvSpPr>
            <a:spLocks noChangeArrowheads="1" noChangeShapeType="1" noTextEdit="1"/>
          </p:cNvSpPr>
          <p:nvPr/>
        </p:nvSpPr>
        <p:spPr bwMode="auto">
          <a:xfrm>
            <a:off x="1476375" y="1935163"/>
            <a:ext cx="6370638" cy="15144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ObliqueTopRight"/>
              <a:lightRig rig="legacyHarsh3" dir="l"/>
            </a:scene3d>
            <a:sp3d extrusionH="430200" prstMaterial="legacyMatte">
              <a:extrusionClr>
                <a:srgbClr val="FFF593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CC00"/>
                    </a:gs>
                    <a:gs pos="100000">
                      <a:srgbClr val="FFF593"/>
                    </a:gs>
                  </a:gsLst>
                  <a:lin ang="5400000" scaled="1"/>
                </a:gradFill>
                <a:latin typeface="黑体"/>
                <a:ea typeface="黑体"/>
              </a:rPr>
              <a:t>气体动理论</a:t>
            </a:r>
          </a:p>
        </p:txBody>
      </p:sp>
      <p:sp>
        <p:nvSpPr>
          <p:cNvPr id="5126" name="WordArt 12"/>
          <p:cNvSpPr>
            <a:spLocks noChangeArrowheads="1" noChangeShapeType="1" noTextEdit="1"/>
          </p:cNvSpPr>
          <p:nvPr/>
        </p:nvSpPr>
        <p:spPr bwMode="auto">
          <a:xfrm>
            <a:off x="1636713" y="4440238"/>
            <a:ext cx="6105525" cy="642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kern="10">
                <a:ln w="3175">
                  <a:solidFill>
                    <a:srgbClr val="808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13500000" algn="ctr" rotWithShape="0">
                    <a:schemeClr val="tx1">
                      <a:alpha val="50000"/>
                    </a:schemeClr>
                  </a:outerShdw>
                </a:effectLst>
                <a:latin typeface="Impact"/>
              </a:rPr>
              <a:t>kinetic theory of gas</a:t>
            </a:r>
            <a:endParaRPr lang="zh-CN" altLang="en-US" sz="1200" kern="10">
              <a:ln w="3175">
                <a:solidFill>
                  <a:srgbClr val="808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107763" dir="13500000" algn="ctr" rotWithShape="0">
                  <a:schemeClr val="tx1">
                    <a:alpha val="50000"/>
                  </a:schemeClr>
                </a:outerShdw>
              </a:effectLst>
              <a:latin typeface="Impact"/>
            </a:endParaRPr>
          </a:p>
        </p:txBody>
      </p:sp>
      <p:sp>
        <p:nvSpPr>
          <p:cNvPr id="5127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/>
              <a:t>气体动理论</a:t>
            </a:r>
          </a:p>
        </p:txBody>
      </p:sp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957263" y="863600"/>
            <a:ext cx="20415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第八章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9"/>
          <p:cNvSpPr>
            <a:spLocks noGrp="1" noChangeArrowheads="1"/>
          </p:cNvSpPr>
          <p:nvPr>
            <p:ph type="title" idx="4294967295"/>
          </p:nvPr>
        </p:nvSpPr>
        <p:spPr>
          <a:xfrm>
            <a:off x="2436813" y="0"/>
            <a:ext cx="6707187" cy="26193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气体微观模型</a:t>
            </a:r>
          </a:p>
        </p:txBody>
      </p:sp>
      <p:sp>
        <p:nvSpPr>
          <p:cNvPr id="17411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3492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Rectangle 6" descr="大纸屑"/>
          <p:cNvSpPr>
            <a:spLocks noChangeArrowheads="1"/>
          </p:cNvSpPr>
          <p:nvPr/>
        </p:nvSpPr>
        <p:spPr bwMode="auto">
          <a:xfrm>
            <a:off x="0" y="6600825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6"/>
          <p:cNvGrpSpPr>
            <a:grpSpLocks/>
          </p:cNvGrpSpPr>
          <p:nvPr/>
        </p:nvGrpSpPr>
        <p:grpSpPr bwMode="auto">
          <a:xfrm>
            <a:off x="271463" y="847725"/>
            <a:ext cx="8147050" cy="1987550"/>
            <a:chOff x="247" y="2638"/>
            <a:chExt cx="5132" cy="1252"/>
          </a:xfrm>
        </p:grpSpPr>
        <p:sp>
          <p:nvSpPr>
            <p:cNvPr id="17415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451" y="2638"/>
              <a:ext cx="4049" cy="26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8.4.2  </a:t>
              </a:r>
              <a:r>
                <a:rPr lang="zh-CN" altLang="en-US" sz="3600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理想气体</a:t>
              </a:r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压强公式的推导</a:t>
              </a:r>
            </a:p>
          </p:txBody>
        </p:sp>
        <p:sp>
          <p:nvSpPr>
            <p:cNvPr id="17416" name="Oval 202"/>
            <p:cNvSpPr>
              <a:spLocks noChangeArrowheads="1"/>
            </p:cNvSpPr>
            <p:nvPr/>
          </p:nvSpPr>
          <p:spPr bwMode="auto">
            <a:xfrm>
              <a:off x="247" y="3174"/>
              <a:ext cx="1005" cy="67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WordArt 198"/>
            <p:cNvSpPr>
              <a:spLocks noChangeArrowheads="1" noChangeShapeType="1" noTextEdit="1"/>
            </p:cNvSpPr>
            <p:nvPr/>
          </p:nvSpPr>
          <p:spPr bwMode="auto">
            <a:xfrm>
              <a:off x="1351" y="3675"/>
              <a:ext cx="3717" cy="21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宏观（效果）：器壁单位面积所受的压力</a:t>
              </a:r>
            </a:p>
          </p:txBody>
        </p:sp>
        <p:sp>
          <p:nvSpPr>
            <p:cNvPr id="17418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1831" y="3365"/>
              <a:ext cx="3489" cy="19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碰撞器壁时，器壁单位面积受到的平均冲力</a:t>
              </a:r>
            </a:p>
          </p:txBody>
        </p:sp>
        <p:sp>
          <p:nvSpPr>
            <p:cNvPr id="17419" name="WordArt 200"/>
            <p:cNvSpPr>
              <a:spLocks noChangeArrowheads="1" noChangeShapeType="1" noTextEdit="1"/>
            </p:cNvSpPr>
            <p:nvPr/>
          </p:nvSpPr>
          <p:spPr bwMode="auto">
            <a:xfrm>
              <a:off x="464" y="3306"/>
              <a:ext cx="628" cy="39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推导</a:t>
              </a:r>
            </a:p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思路</a:t>
              </a:r>
            </a:p>
          </p:txBody>
        </p:sp>
        <p:sp>
          <p:nvSpPr>
            <p:cNvPr id="17420" name="WordArt 201"/>
            <p:cNvSpPr>
              <a:spLocks noChangeArrowheads="1" noChangeShapeType="1" noTextEdit="1"/>
            </p:cNvSpPr>
            <p:nvPr/>
          </p:nvSpPr>
          <p:spPr bwMode="auto">
            <a:xfrm>
              <a:off x="1361" y="3094"/>
              <a:ext cx="4018" cy="20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微观（原因）：大量气体分子密集地、连续地</a:t>
              </a:r>
            </a:p>
          </p:txBody>
        </p:sp>
      </p:grp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881188" y="3643313"/>
            <a:ext cx="4873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类似于：密集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雨滴打在雨伞上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509"/>
          <p:cNvSpPr>
            <a:spLocks noChangeArrowheads="1" noChangeShapeType="1" noTextEdit="1"/>
          </p:cNvSpPr>
          <p:nvPr/>
        </p:nvSpPr>
        <p:spPr bwMode="auto">
          <a:xfrm>
            <a:off x="349250" y="901700"/>
            <a:ext cx="4157663" cy="266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分子质量为   ，分子数密度为</a:t>
            </a:r>
          </a:p>
        </p:txBody>
      </p:sp>
      <p:sp>
        <p:nvSpPr>
          <p:cNvPr id="18435" name="Rectangle 448"/>
          <p:cNvSpPr>
            <a:spLocks noGrp="1" noChangeArrowheads="1"/>
          </p:cNvSpPr>
          <p:nvPr>
            <p:ph type="title" idx="4294967295"/>
          </p:nvPr>
        </p:nvSpPr>
        <p:spPr>
          <a:xfrm>
            <a:off x="904875" y="0"/>
            <a:ext cx="8239125" cy="16351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压强公式推导</a:t>
            </a:r>
          </a:p>
        </p:txBody>
      </p:sp>
      <p:sp>
        <p:nvSpPr>
          <p:cNvPr id="18436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3" descr="大纸屑"/>
          <p:cNvSpPr>
            <a:spLocks noChangeArrowheads="1"/>
          </p:cNvSpPr>
          <p:nvPr/>
        </p:nvSpPr>
        <p:spPr bwMode="auto">
          <a:xfrm>
            <a:off x="0" y="668655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43"/>
          <p:cNvGrpSpPr>
            <a:grpSpLocks/>
          </p:cNvGrpSpPr>
          <p:nvPr/>
        </p:nvGrpSpPr>
        <p:grpSpPr bwMode="auto">
          <a:xfrm>
            <a:off x="5891213" y="3411538"/>
            <a:ext cx="3048000" cy="3051175"/>
            <a:chOff x="3711" y="2149"/>
            <a:chExt cx="1920" cy="1922"/>
          </a:xfrm>
        </p:grpSpPr>
        <p:sp>
          <p:nvSpPr>
            <p:cNvPr id="18657" name="Rectangle 27" descr="浅色上对角线"/>
            <p:cNvSpPr>
              <a:spLocks noChangeArrowheads="1"/>
            </p:cNvSpPr>
            <p:nvPr/>
          </p:nvSpPr>
          <p:spPr bwMode="auto">
            <a:xfrm>
              <a:off x="5088" y="2159"/>
              <a:ext cx="27" cy="19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8" name="Line 28"/>
            <p:cNvSpPr>
              <a:spLocks noChangeShapeType="1"/>
            </p:cNvSpPr>
            <p:nvPr/>
          </p:nvSpPr>
          <p:spPr bwMode="auto">
            <a:xfrm>
              <a:off x="5083" y="2149"/>
              <a:ext cx="1" cy="1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59" name="AutoShape 32" descr="小纸屑"/>
            <p:cNvSpPr>
              <a:spLocks noChangeArrowheads="1"/>
            </p:cNvSpPr>
            <p:nvPr/>
          </p:nvSpPr>
          <p:spPr bwMode="auto">
            <a:xfrm rot="5400000">
              <a:off x="4013" y="2217"/>
              <a:ext cx="986" cy="1100"/>
            </a:xfrm>
            <a:prstGeom prst="parallelogram">
              <a:avLst>
                <a:gd name="adj" fmla="val 76468"/>
              </a:avLst>
            </a:prstGeom>
            <a:pattFill prst="ltVert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0" name="AutoShape 34" descr="小纸屑"/>
            <p:cNvSpPr>
              <a:spLocks noChangeArrowheads="1"/>
            </p:cNvSpPr>
            <p:nvPr/>
          </p:nvSpPr>
          <p:spPr bwMode="auto">
            <a:xfrm rot="16200000" flipV="1">
              <a:off x="4033" y="2969"/>
              <a:ext cx="986" cy="1100"/>
            </a:xfrm>
            <a:prstGeom prst="parallelogram">
              <a:avLst>
                <a:gd name="adj" fmla="val 76468"/>
              </a:avLst>
            </a:prstGeom>
            <a:pattFill prst="ltVert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1" name="Line 115"/>
            <p:cNvSpPr>
              <a:spLocks noChangeShapeType="1"/>
            </p:cNvSpPr>
            <p:nvPr/>
          </p:nvSpPr>
          <p:spPr bwMode="auto">
            <a:xfrm flipV="1">
              <a:off x="4950" y="3163"/>
              <a:ext cx="521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62" name="Oval 179" descr="20%"/>
            <p:cNvSpPr>
              <a:spLocks noChangeArrowheads="1"/>
            </p:cNvSpPr>
            <p:nvPr/>
          </p:nvSpPr>
          <p:spPr bwMode="auto">
            <a:xfrm>
              <a:off x="3924" y="2285"/>
              <a:ext cx="61" cy="232"/>
            </a:xfrm>
            <a:prstGeom prst="ellipse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Oval 180" descr="20%"/>
            <p:cNvSpPr>
              <a:spLocks noChangeArrowheads="1"/>
            </p:cNvSpPr>
            <p:nvPr/>
          </p:nvSpPr>
          <p:spPr bwMode="auto">
            <a:xfrm>
              <a:off x="5047" y="3024"/>
              <a:ext cx="61" cy="232"/>
            </a:xfrm>
            <a:prstGeom prst="ellipse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5478" y="3108"/>
              <a:ext cx="153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18665" name="Group 355"/>
            <p:cNvGrpSpPr>
              <a:grpSpLocks/>
            </p:cNvGrpSpPr>
            <p:nvPr/>
          </p:nvGrpSpPr>
          <p:grpSpPr bwMode="auto">
            <a:xfrm>
              <a:off x="4186" y="3196"/>
              <a:ext cx="429" cy="321"/>
              <a:chOff x="4186" y="3196"/>
              <a:chExt cx="429" cy="321"/>
            </a:xfrm>
          </p:grpSpPr>
          <p:grpSp>
            <p:nvGrpSpPr>
              <p:cNvPr id="18683" name="Group 182"/>
              <p:cNvGrpSpPr>
                <a:grpSpLocks/>
              </p:cNvGrpSpPr>
              <p:nvPr/>
            </p:nvGrpSpPr>
            <p:grpSpPr bwMode="auto">
              <a:xfrm rot="-2101827">
                <a:off x="4382" y="3196"/>
                <a:ext cx="233" cy="152"/>
                <a:chOff x="2901" y="1897"/>
                <a:chExt cx="272" cy="167"/>
              </a:xfrm>
            </p:grpSpPr>
            <p:sp>
              <p:nvSpPr>
                <p:cNvPr id="18687" name="Freeform 183"/>
                <p:cNvSpPr>
                  <a:spLocks/>
                </p:cNvSpPr>
                <p:nvPr/>
              </p:nvSpPr>
              <p:spPr bwMode="auto">
                <a:xfrm>
                  <a:off x="2901" y="1921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88" name="WordArt 1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1897"/>
                  <a:ext cx="91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8684" name="Group 185"/>
              <p:cNvGrpSpPr>
                <a:grpSpLocks/>
              </p:cNvGrpSpPr>
              <p:nvPr/>
            </p:nvGrpSpPr>
            <p:grpSpPr bwMode="auto">
              <a:xfrm rot="-2101827">
                <a:off x="4186" y="3351"/>
                <a:ext cx="185" cy="166"/>
                <a:chOff x="969" y="1267"/>
                <a:chExt cx="193" cy="137"/>
              </a:xfrm>
            </p:grpSpPr>
            <p:sp>
              <p:nvSpPr>
                <p:cNvPr id="18685" name="WordArt 1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9" y="1267"/>
                  <a:ext cx="12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686" name="WordArt 1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1316"/>
                  <a:ext cx="35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8666" name="Group 200"/>
            <p:cNvGrpSpPr>
              <a:grpSpLocks/>
            </p:cNvGrpSpPr>
            <p:nvPr/>
          </p:nvGrpSpPr>
          <p:grpSpPr bwMode="auto">
            <a:xfrm>
              <a:off x="5153" y="3021"/>
              <a:ext cx="183" cy="100"/>
              <a:chOff x="5094" y="2946"/>
              <a:chExt cx="183" cy="100"/>
            </a:xfrm>
          </p:grpSpPr>
          <p:sp>
            <p:nvSpPr>
              <p:cNvPr id="18681" name="Freeform 193"/>
              <p:cNvSpPr>
                <a:spLocks/>
              </p:cNvSpPr>
              <p:nvPr/>
            </p:nvSpPr>
            <p:spPr bwMode="auto">
              <a:xfrm>
                <a:off x="5094" y="2949"/>
                <a:ext cx="77" cy="97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0 h 241"/>
                  <a:gd name="T4" fmla="*/ 0 w 241"/>
                  <a:gd name="T5" fmla="*/ 0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82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94" y="2946"/>
                <a:ext cx="83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8667" name="Group 268"/>
            <p:cNvGrpSpPr>
              <a:grpSpLocks/>
            </p:cNvGrpSpPr>
            <p:nvPr/>
          </p:nvGrpSpPr>
          <p:grpSpPr bwMode="auto">
            <a:xfrm>
              <a:off x="3711" y="3839"/>
              <a:ext cx="192" cy="113"/>
              <a:chOff x="3637" y="3890"/>
              <a:chExt cx="192" cy="113"/>
            </a:xfrm>
          </p:grpSpPr>
          <p:sp>
            <p:nvSpPr>
              <p:cNvPr id="18679" name="Freeform 190"/>
              <p:cNvSpPr>
                <a:spLocks/>
              </p:cNvSpPr>
              <p:nvPr/>
            </p:nvSpPr>
            <p:spPr bwMode="auto">
              <a:xfrm>
                <a:off x="3637" y="3902"/>
                <a:ext cx="77" cy="97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0 h 241"/>
                  <a:gd name="T4" fmla="*/ 0 w 241"/>
                  <a:gd name="T5" fmla="*/ 0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80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3890"/>
                <a:ext cx="8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668" name="Oval 178" descr="20%"/>
            <p:cNvSpPr>
              <a:spLocks noChangeArrowheads="1"/>
            </p:cNvSpPr>
            <p:nvPr/>
          </p:nvSpPr>
          <p:spPr bwMode="auto">
            <a:xfrm>
              <a:off x="3946" y="3777"/>
              <a:ext cx="61" cy="232"/>
            </a:xfrm>
            <a:prstGeom prst="ellipse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9" name="Line 30"/>
            <p:cNvSpPr>
              <a:spLocks noChangeShapeType="1"/>
            </p:cNvSpPr>
            <p:nvPr/>
          </p:nvSpPr>
          <p:spPr bwMode="auto">
            <a:xfrm flipH="1">
              <a:off x="3975" y="3145"/>
              <a:ext cx="1121" cy="7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70" name="Line 29"/>
            <p:cNvSpPr>
              <a:spLocks noChangeShapeType="1"/>
            </p:cNvSpPr>
            <p:nvPr/>
          </p:nvSpPr>
          <p:spPr bwMode="auto">
            <a:xfrm flipV="1">
              <a:off x="3968" y="3904"/>
              <a:ext cx="1117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71" name="Group 354"/>
            <p:cNvGrpSpPr>
              <a:grpSpLocks/>
            </p:cNvGrpSpPr>
            <p:nvPr/>
          </p:nvGrpSpPr>
          <p:grpSpPr bwMode="auto">
            <a:xfrm>
              <a:off x="4298" y="3805"/>
              <a:ext cx="591" cy="237"/>
              <a:chOff x="4298" y="3805"/>
              <a:chExt cx="591" cy="237"/>
            </a:xfrm>
          </p:grpSpPr>
          <p:sp>
            <p:nvSpPr>
              <p:cNvPr id="18672" name="Rectangle 210"/>
              <p:cNvSpPr>
                <a:spLocks noChangeArrowheads="1"/>
              </p:cNvSpPr>
              <p:nvPr/>
            </p:nvSpPr>
            <p:spPr bwMode="auto">
              <a:xfrm>
                <a:off x="4298" y="3805"/>
                <a:ext cx="591" cy="23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73" name="Freeform 203"/>
              <p:cNvSpPr>
                <a:spLocks/>
              </p:cNvSpPr>
              <p:nvPr/>
            </p:nvSpPr>
            <p:spPr bwMode="auto">
              <a:xfrm rot="-66490">
                <a:off x="4642" y="3871"/>
                <a:ext cx="111" cy="110"/>
              </a:xfrm>
              <a:custGeom>
                <a:avLst/>
                <a:gdLst>
                  <a:gd name="T0" fmla="*/ 1 w 241"/>
                  <a:gd name="T1" fmla="*/ 0 h 241"/>
                  <a:gd name="T2" fmla="*/ 0 w 241"/>
                  <a:gd name="T3" fmla="*/ 1 h 241"/>
                  <a:gd name="T4" fmla="*/ 1 w 241"/>
                  <a:gd name="T5" fmla="*/ 1 h 241"/>
                  <a:gd name="T6" fmla="*/ 1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74" name="WordArt 204"/>
              <p:cNvSpPr>
                <a:spLocks noChangeArrowheads="1" noChangeShapeType="1" noTextEdit="1"/>
              </p:cNvSpPr>
              <p:nvPr/>
            </p:nvSpPr>
            <p:spPr bwMode="auto">
              <a:xfrm rot="-66490">
                <a:off x="4785" y="3841"/>
                <a:ext cx="69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675" name="Group 205"/>
              <p:cNvGrpSpPr>
                <a:grpSpLocks/>
              </p:cNvGrpSpPr>
              <p:nvPr/>
            </p:nvGrpSpPr>
            <p:grpSpPr bwMode="auto">
              <a:xfrm rot="-66490">
                <a:off x="4345" y="3848"/>
                <a:ext cx="163" cy="159"/>
                <a:chOff x="969" y="1267"/>
                <a:chExt cx="193" cy="137"/>
              </a:xfrm>
            </p:grpSpPr>
            <p:sp>
              <p:nvSpPr>
                <p:cNvPr id="18677" name="WordArt 2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9" y="1267"/>
                  <a:ext cx="12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678" name="WordArt 2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1316"/>
                  <a:ext cx="35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76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1" y="3931"/>
                <a:ext cx="79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</p:grpSp>
      <p:grpSp>
        <p:nvGrpSpPr>
          <p:cNvPr id="10" name="Group 506"/>
          <p:cNvGrpSpPr>
            <a:grpSpLocks/>
          </p:cNvGrpSpPr>
          <p:nvPr/>
        </p:nvGrpSpPr>
        <p:grpSpPr bwMode="auto">
          <a:xfrm>
            <a:off x="5945188" y="344488"/>
            <a:ext cx="2874962" cy="3127375"/>
            <a:chOff x="3745" y="217"/>
            <a:chExt cx="1811" cy="1970"/>
          </a:xfrm>
        </p:grpSpPr>
        <p:grpSp>
          <p:nvGrpSpPr>
            <p:cNvPr id="18576" name="Group 383"/>
            <p:cNvGrpSpPr>
              <a:grpSpLocks/>
            </p:cNvGrpSpPr>
            <p:nvPr/>
          </p:nvGrpSpPr>
          <p:grpSpPr bwMode="auto">
            <a:xfrm>
              <a:off x="3991" y="662"/>
              <a:ext cx="955" cy="1176"/>
              <a:chOff x="3991" y="662"/>
              <a:chExt cx="955" cy="1176"/>
            </a:xfrm>
          </p:grpSpPr>
          <p:sp>
            <p:nvSpPr>
              <p:cNvPr id="18650" name="AutoShape 384" descr="小纸屑"/>
              <p:cNvSpPr>
                <a:spLocks noChangeArrowheads="1"/>
              </p:cNvSpPr>
              <p:nvPr/>
            </p:nvSpPr>
            <p:spPr bwMode="auto">
              <a:xfrm rot="16200000" flipV="1">
                <a:off x="4148" y="1063"/>
                <a:ext cx="650" cy="9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1" name="Oval 385" descr="20%"/>
              <p:cNvSpPr>
                <a:spLocks noChangeArrowheads="1"/>
              </p:cNvSpPr>
              <p:nvPr/>
            </p:nvSpPr>
            <p:spPr bwMode="auto">
              <a:xfrm>
                <a:off x="3991" y="1683"/>
                <a:ext cx="70" cy="15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2" name="AutoShape 386" descr="小纸屑"/>
              <p:cNvSpPr>
                <a:spLocks noChangeArrowheads="1"/>
              </p:cNvSpPr>
              <p:nvPr/>
            </p:nvSpPr>
            <p:spPr bwMode="auto">
              <a:xfrm rot="5400000">
                <a:off x="4142" y="584"/>
                <a:ext cx="697" cy="854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3" name="Oval 387" descr="20%"/>
              <p:cNvSpPr>
                <a:spLocks noChangeArrowheads="1"/>
              </p:cNvSpPr>
              <p:nvPr/>
            </p:nvSpPr>
            <p:spPr bwMode="auto">
              <a:xfrm>
                <a:off x="4878" y="1189"/>
                <a:ext cx="68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4" name="Oval 388" descr="20%"/>
              <p:cNvSpPr>
                <a:spLocks noChangeArrowheads="1"/>
              </p:cNvSpPr>
              <p:nvPr/>
            </p:nvSpPr>
            <p:spPr bwMode="auto">
              <a:xfrm>
                <a:off x="4029" y="670"/>
                <a:ext cx="72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5" name="Line 389"/>
              <p:cNvSpPr>
                <a:spLocks noChangeShapeType="1"/>
              </p:cNvSpPr>
              <p:nvPr/>
            </p:nvSpPr>
            <p:spPr bwMode="auto">
              <a:xfrm flipV="1">
                <a:off x="4032" y="1279"/>
                <a:ext cx="87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56" name="Line 390"/>
              <p:cNvSpPr>
                <a:spLocks noChangeShapeType="1"/>
              </p:cNvSpPr>
              <p:nvPr/>
            </p:nvSpPr>
            <p:spPr bwMode="auto">
              <a:xfrm flipH="1" flipV="1">
                <a:off x="4061" y="752"/>
                <a:ext cx="848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77" name="Group 370"/>
            <p:cNvGrpSpPr>
              <a:grpSpLocks/>
            </p:cNvGrpSpPr>
            <p:nvPr/>
          </p:nvGrpSpPr>
          <p:grpSpPr bwMode="auto">
            <a:xfrm>
              <a:off x="4385" y="217"/>
              <a:ext cx="1171" cy="1970"/>
              <a:chOff x="4385" y="217"/>
              <a:chExt cx="1171" cy="1970"/>
            </a:xfrm>
          </p:grpSpPr>
          <p:grpSp>
            <p:nvGrpSpPr>
              <p:cNvPr id="18638" name="Group 371"/>
              <p:cNvGrpSpPr>
                <a:grpSpLocks/>
              </p:cNvGrpSpPr>
              <p:nvPr/>
            </p:nvGrpSpPr>
            <p:grpSpPr bwMode="auto">
              <a:xfrm>
                <a:off x="4780" y="217"/>
                <a:ext cx="776" cy="1970"/>
                <a:chOff x="4780" y="217"/>
                <a:chExt cx="776" cy="1970"/>
              </a:xfrm>
            </p:grpSpPr>
            <p:sp>
              <p:nvSpPr>
                <p:cNvPr id="18640" name="Rectangle 372"/>
                <p:cNvSpPr>
                  <a:spLocks noChangeArrowheads="1"/>
                </p:cNvSpPr>
                <p:nvPr/>
              </p:nvSpPr>
              <p:spPr bwMode="auto">
                <a:xfrm rot="2265189" flipH="1">
                  <a:off x="4962" y="247"/>
                  <a:ext cx="22" cy="57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1" name="Line 373"/>
                <p:cNvSpPr>
                  <a:spLocks noChangeShapeType="1"/>
                </p:cNvSpPr>
                <p:nvPr/>
              </p:nvSpPr>
              <p:spPr bwMode="auto">
                <a:xfrm>
                  <a:off x="5157" y="315"/>
                  <a:ext cx="0" cy="14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2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4792" y="1747"/>
                  <a:ext cx="373" cy="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643" name="Group 375"/>
                <p:cNvGrpSpPr>
                  <a:grpSpLocks/>
                </p:cNvGrpSpPr>
                <p:nvPr/>
              </p:nvGrpSpPr>
              <p:grpSpPr bwMode="auto">
                <a:xfrm>
                  <a:off x="4915" y="1034"/>
                  <a:ext cx="185" cy="108"/>
                  <a:chOff x="4908" y="1040"/>
                  <a:chExt cx="185" cy="108"/>
                </a:xfrm>
              </p:grpSpPr>
              <p:sp>
                <p:nvSpPr>
                  <p:cNvPr id="18648" name="Freeform 376"/>
                  <p:cNvSpPr>
                    <a:spLocks/>
                  </p:cNvSpPr>
                  <p:nvPr/>
                </p:nvSpPr>
                <p:spPr bwMode="auto">
                  <a:xfrm>
                    <a:off x="4908" y="1051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49" name="WordArt 3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10" y="1040"/>
                    <a:ext cx="83" cy="9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644" name="Text Box 378"/>
                <p:cNvSpPr txBox="1">
                  <a:spLocks noChangeArrowheads="1"/>
                </p:cNvSpPr>
                <p:nvPr/>
              </p:nvSpPr>
              <p:spPr bwMode="auto">
                <a:xfrm>
                  <a:off x="5160" y="217"/>
                  <a:ext cx="232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ea typeface="宋体" pitchFamily="2" charset="-122"/>
                    </a:rPr>
                    <a:t>光滑器壁</a:t>
                  </a:r>
                </a:p>
              </p:txBody>
            </p:sp>
            <p:sp>
              <p:nvSpPr>
                <p:cNvPr id="18645" name="Rectangle 379"/>
                <p:cNvSpPr>
                  <a:spLocks noChangeArrowheads="1"/>
                </p:cNvSpPr>
                <p:nvPr/>
              </p:nvSpPr>
              <p:spPr bwMode="auto">
                <a:xfrm>
                  <a:off x="4780" y="767"/>
                  <a:ext cx="21" cy="141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46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4927" y="1280"/>
                  <a:ext cx="4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7" name="WordArt 3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03" y="1232"/>
                  <a:ext cx="153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39" name="Line 382"/>
              <p:cNvSpPr>
                <a:spLocks noChangeShapeType="1"/>
              </p:cNvSpPr>
              <p:nvPr/>
            </p:nvSpPr>
            <p:spPr bwMode="auto">
              <a:xfrm>
                <a:off x="4385" y="1266"/>
                <a:ext cx="52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78" name="Arc 101"/>
            <p:cNvSpPr>
              <a:spLocks/>
            </p:cNvSpPr>
            <p:nvPr/>
          </p:nvSpPr>
          <p:spPr bwMode="auto">
            <a:xfrm rot="2083371">
              <a:off x="4531" y="1115"/>
              <a:ext cx="169" cy="176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79" name="Arc 102"/>
            <p:cNvSpPr>
              <a:spLocks/>
            </p:cNvSpPr>
            <p:nvPr/>
          </p:nvSpPr>
          <p:spPr bwMode="auto">
            <a:xfrm rot="163111">
              <a:off x="4544" y="1260"/>
              <a:ext cx="168" cy="175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0" name="Line 50"/>
            <p:cNvSpPr>
              <a:spLocks noChangeShapeType="1"/>
            </p:cNvSpPr>
            <p:nvPr/>
          </p:nvSpPr>
          <p:spPr bwMode="auto">
            <a:xfrm flipV="1">
              <a:off x="4032" y="1503"/>
              <a:ext cx="462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1" name="Line 51"/>
            <p:cNvSpPr>
              <a:spLocks noChangeShapeType="1"/>
            </p:cNvSpPr>
            <p:nvPr/>
          </p:nvSpPr>
          <p:spPr bwMode="auto">
            <a:xfrm>
              <a:off x="4490" y="1514"/>
              <a:ext cx="9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2" name="Line 57"/>
            <p:cNvSpPr>
              <a:spLocks noChangeShapeType="1"/>
            </p:cNvSpPr>
            <p:nvPr/>
          </p:nvSpPr>
          <p:spPr bwMode="auto">
            <a:xfrm>
              <a:off x="4032" y="1764"/>
              <a:ext cx="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3" name="Line 58"/>
            <p:cNvSpPr>
              <a:spLocks noChangeShapeType="1"/>
            </p:cNvSpPr>
            <p:nvPr/>
          </p:nvSpPr>
          <p:spPr bwMode="auto">
            <a:xfrm flipH="1">
              <a:off x="3882" y="1759"/>
              <a:ext cx="15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4" name="Line 60"/>
            <p:cNvSpPr>
              <a:spLocks noChangeShapeType="1"/>
            </p:cNvSpPr>
            <p:nvPr/>
          </p:nvSpPr>
          <p:spPr bwMode="auto">
            <a:xfrm flipV="1">
              <a:off x="4031" y="1340"/>
              <a:ext cx="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85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4428" y="1305"/>
              <a:ext cx="58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18586" name="Group 245"/>
            <p:cNvGrpSpPr>
              <a:grpSpLocks/>
            </p:cNvGrpSpPr>
            <p:nvPr/>
          </p:nvGrpSpPr>
          <p:grpSpPr bwMode="auto">
            <a:xfrm>
              <a:off x="4313" y="1834"/>
              <a:ext cx="244" cy="99"/>
              <a:chOff x="4313" y="1834"/>
              <a:chExt cx="244" cy="99"/>
            </a:xfrm>
          </p:grpSpPr>
          <p:sp>
            <p:nvSpPr>
              <p:cNvPr id="18635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9" y="1870"/>
                <a:ext cx="58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36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1" y="1862"/>
                <a:ext cx="28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3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3" y="1834"/>
                <a:ext cx="102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18587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438" y="1126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18588" name="Group 88"/>
            <p:cNvGrpSpPr>
              <a:grpSpLocks/>
            </p:cNvGrpSpPr>
            <p:nvPr/>
          </p:nvGrpSpPr>
          <p:grpSpPr bwMode="auto">
            <a:xfrm>
              <a:off x="3875" y="1195"/>
              <a:ext cx="202" cy="120"/>
              <a:chOff x="297" y="2243"/>
              <a:chExt cx="278" cy="201"/>
            </a:xfrm>
          </p:grpSpPr>
          <p:sp>
            <p:nvSpPr>
              <p:cNvPr id="18631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" y="2342"/>
                <a:ext cx="7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632" name="Group 74"/>
              <p:cNvGrpSpPr>
                <a:grpSpLocks/>
              </p:cNvGrpSpPr>
              <p:nvPr/>
            </p:nvGrpSpPr>
            <p:grpSpPr bwMode="auto">
              <a:xfrm>
                <a:off x="297" y="2243"/>
                <a:ext cx="180" cy="183"/>
                <a:chOff x="1220" y="3077"/>
                <a:chExt cx="180" cy="183"/>
              </a:xfrm>
            </p:grpSpPr>
            <p:sp>
              <p:nvSpPr>
                <p:cNvPr id="18633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3146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634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20" y="3077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18589" name="Group 87"/>
            <p:cNvGrpSpPr>
              <a:grpSpLocks/>
            </p:cNvGrpSpPr>
            <p:nvPr/>
          </p:nvGrpSpPr>
          <p:grpSpPr bwMode="auto">
            <a:xfrm>
              <a:off x="3745" y="1947"/>
              <a:ext cx="207" cy="124"/>
              <a:chOff x="119" y="3092"/>
              <a:chExt cx="284" cy="183"/>
            </a:xfrm>
          </p:grpSpPr>
          <p:sp>
            <p:nvSpPr>
              <p:cNvPr id="18628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" y="3172"/>
                <a:ext cx="70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29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" y="3161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30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" y="3092"/>
                <a:ext cx="13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13424" name="Oval 112"/>
            <p:cNvSpPr>
              <a:spLocks noChangeArrowheads="1"/>
            </p:cNvSpPr>
            <p:nvPr/>
          </p:nvSpPr>
          <p:spPr bwMode="auto">
            <a:xfrm>
              <a:off x="3999" y="1735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8591" name="Line 408"/>
            <p:cNvSpPr>
              <a:spLocks noChangeShapeType="1"/>
            </p:cNvSpPr>
            <p:nvPr/>
          </p:nvSpPr>
          <p:spPr bwMode="auto">
            <a:xfrm flipH="1" flipV="1">
              <a:off x="3850" y="633"/>
              <a:ext cx="440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92" name="Group 409"/>
            <p:cNvGrpSpPr>
              <a:grpSpLocks/>
            </p:cNvGrpSpPr>
            <p:nvPr/>
          </p:nvGrpSpPr>
          <p:grpSpPr bwMode="auto">
            <a:xfrm>
              <a:off x="3827" y="820"/>
              <a:ext cx="154" cy="178"/>
              <a:chOff x="4115" y="531"/>
              <a:chExt cx="154" cy="178"/>
            </a:xfrm>
          </p:grpSpPr>
          <p:grpSp>
            <p:nvGrpSpPr>
              <p:cNvPr id="18624" name="Group 410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8626" name="WordArt 4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627" name="WordArt 4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25" name="Line 413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726" name="Oval 414"/>
            <p:cNvSpPr>
              <a:spLocks noChangeArrowheads="1"/>
            </p:cNvSpPr>
            <p:nvPr/>
          </p:nvSpPr>
          <p:spPr bwMode="auto">
            <a:xfrm>
              <a:off x="4261" y="863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8594" name="Freeform 424"/>
            <p:cNvSpPr>
              <a:spLocks/>
            </p:cNvSpPr>
            <p:nvPr/>
          </p:nvSpPr>
          <p:spPr bwMode="auto">
            <a:xfrm>
              <a:off x="4154" y="454"/>
              <a:ext cx="91" cy="111"/>
            </a:xfrm>
            <a:custGeom>
              <a:avLst/>
              <a:gdLst>
                <a:gd name="T0" fmla="*/ 0 w 241"/>
                <a:gd name="T1" fmla="*/ 0 h 241"/>
                <a:gd name="T2" fmla="*/ 0 w 241"/>
                <a:gd name="T3" fmla="*/ 1 h 241"/>
                <a:gd name="T4" fmla="*/ 0 w 241"/>
                <a:gd name="T5" fmla="*/ 1 h 241"/>
                <a:gd name="T6" fmla="*/ 0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595" name="Group 425"/>
            <p:cNvGrpSpPr>
              <a:grpSpLocks/>
            </p:cNvGrpSpPr>
            <p:nvPr/>
          </p:nvGrpSpPr>
          <p:grpSpPr bwMode="auto">
            <a:xfrm>
              <a:off x="4272" y="418"/>
              <a:ext cx="163" cy="166"/>
              <a:chOff x="4138" y="1333"/>
              <a:chExt cx="163" cy="166"/>
            </a:xfrm>
          </p:grpSpPr>
          <p:sp>
            <p:nvSpPr>
              <p:cNvPr id="18621" name="WordArt 4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9" y="1378"/>
                <a:ext cx="95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622" name="WordArt 4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5" y="1421"/>
                <a:ext cx="26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23" name="Line 428"/>
              <p:cNvSpPr>
                <a:spLocks noChangeShapeType="1"/>
              </p:cNvSpPr>
              <p:nvPr/>
            </p:nvSpPr>
            <p:spPr bwMode="auto">
              <a:xfrm>
                <a:off x="4138" y="1333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96" name="WordArt 429"/>
            <p:cNvSpPr>
              <a:spLocks noChangeArrowheads="1" noChangeShapeType="1" noTextEdit="1"/>
            </p:cNvSpPr>
            <p:nvPr/>
          </p:nvSpPr>
          <p:spPr bwMode="auto">
            <a:xfrm>
              <a:off x="4433" y="657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8597" name="Arc 430"/>
            <p:cNvSpPr>
              <a:spLocks/>
            </p:cNvSpPr>
            <p:nvPr/>
          </p:nvSpPr>
          <p:spPr bwMode="auto">
            <a:xfrm rot="593863">
              <a:off x="4517" y="609"/>
              <a:ext cx="167" cy="130"/>
            </a:xfrm>
            <a:custGeom>
              <a:avLst/>
              <a:gdLst>
                <a:gd name="T0" fmla="*/ 0 w 21304"/>
                <a:gd name="T1" fmla="*/ 0 h 17124"/>
                <a:gd name="T2" fmla="*/ 0 w 21304"/>
                <a:gd name="T3" fmla="*/ 0 h 17124"/>
                <a:gd name="T4" fmla="*/ 0 w 21304"/>
                <a:gd name="T5" fmla="*/ 0 h 17124"/>
                <a:gd name="T6" fmla="*/ 0 60000 65536"/>
                <a:gd name="T7" fmla="*/ 0 60000 65536"/>
                <a:gd name="T8" fmla="*/ 0 60000 65536"/>
                <a:gd name="T9" fmla="*/ 0 w 21304"/>
                <a:gd name="T10" fmla="*/ 0 h 17124"/>
                <a:gd name="T11" fmla="*/ 21304 w 21304"/>
                <a:gd name="T12" fmla="*/ 17124 h 17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04" h="17124" fill="none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</a:path>
                <a:path w="21304" h="17124" stroke="0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  <a:lnTo>
                    <a:pt x="2130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43" name="Oval 431"/>
            <p:cNvSpPr>
              <a:spLocks noChangeArrowheads="1"/>
            </p:cNvSpPr>
            <p:nvPr/>
          </p:nvSpPr>
          <p:spPr bwMode="auto">
            <a:xfrm>
              <a:off x="4264" y="854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8599" name="Freeform 432"/>
            <p:cNvSpPr>
              <a:spLocks/>
            </p:cNvSpPr>
            <p:nvPr/>
          </p:nvSpPr>
          <p:spPr bwMode="auto">
            <a:xfrm>
              <a:off x="3957" y="633"/>
              <a:ext cx="285" cy="171"/>
            </a:xfrm>
            <a:custGeom>
              <a:avLst/>
              <a:gdLst>
                <a:gd name="T0" fmla="*/ 45 w 285"/>
                <a:gd name="T1" fmla="*/ 0 h 171"/>
                <a:gd name="T2" fmla="*/ 285 w 285"/>
                <a:gd name="T3" fmla="*/ 0 h 171"/>
                <a:gd name="T4" fmla="*/ 210 w 285"/>
                <a:gd name="T5" fmla="*/ 171 h 171"/>
                <a:gd name="T6" fmla="*/ 0 w 285"/>
                <a:gd name="T7" fmla="*/ 42 h 171"/>
                <a:gd name="T8" fmla="*/ 45 w 285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71"/>
                <a:gd name="T17" fmla="*/ 285 w 285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71">
                  <a:moveTo>
                    <a:pt x="45" y="0"/>
                  </a:moveTo>
                  <a:lnTo>
                    <a:pt x="285" y="0"/>
                  </a:lnTo>
                  <a:lnTo>
                    <a:pt x="210" y="171"/>
                  </a:lnTo>
                  <a:lnTo>
                    <a:pt x="0" y="4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00" name="Group 433"/>
            <p:cNvGrpSpPr>
              <a:grpSpLocks/>
            </p:cNvGrpSpPr>
            <p:nvPr/>
          </p:nvGrpSpPr>
          <p:grpSpPr bwMode="auto">
            <a:xfrm>
              <a:off x="3934" y="605"/>
              <a:ext cx="233" cy="130"/>
              <a:chOff x="3940" y="605"/>
              <a:chExt cx="233" cy="130"/>
            </a:xfrm>
          </p:grpSpPr>
          <p:sp>
            <p:nvSpPr>
              <p:cNvPr id="18619" name="Arc 434"/>
              <p:cNvSpPr>
                <a:spLocks/>
              </p:cNvSpPr>
              <p:nvPr/>
            </p:nvSpPr>
            <p:spPr bwMode="auto">
              <a:xfrm rot="21006137" flipH="1">
                <a:off x="3940" y="605"/>
                <a:ext cx="167" cy="130"/>
              </a:xfrm>
              <a:custGeom>
                <a:avLst/>
                <a:gdLst>
                  <a:gd name="T0" fmla="*/ 0 w 21304"/>
                  <a:gd name="T1" fmla="*/ 0 h 17124"/>
                  <a:gd name="T2" fmla="*/ 0 w 21304"/>
                  <a:gd name="T3" fmla="*/ 0 h 17124"/>
                  <a:gd name="T4" fmla="*/ 0 w 21304"/>
                  <a:gd name="T5" fmla="*/ 0 h 17124"/>
                  <a:gd name="T6" fmla="*/ 0 60000 65536"/>
                  <a:gd name="T7" fmla="*/ 0 60000 65536"/>
                  <a:gd name="T8" fmla="*/ 0 60000 65536"/>
                  <a:gd name="T9" fmla="*/ 0 w 21304"/>
                  <a:gd name="T10" fmla="*/ 0 h 17124"/>
                  <a:gd name="T11" fmla="*/ 21304 w 21304"/>
                  <a:gd name="T12" fmla="*/ 17124 h 17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04" h="17124" fill="none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</a:path>
                  <a:path w="21304" h="17124" stroke="0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  <a:lnTo>
                      <a:pt x="21304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20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5" y="647"/>
                <a:ext cx="58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18601" name="Line 436"/>
            <p:cNvSpPr>
              <a:spLocks noChangeShapeType="1"/>
            </p:cNvSpPr>
            <p:nvPr/>
          </p:nvSpPr>
          <p:spPr bwMode="auto">
            <a:xfrm flipV="1">
              <a:off x="4306" y="633"/>
              <a:ext cx="456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02" name="Line 437"/>
            <p:cNvSpPr>
              <a:spLocks noChangeShapeType="1"/>
            </p:cNvSpPr>
            <p:nvPr/>
          </p:nvSpPr>
          <p:spPr bwMode="auto">
            <a:xfrm flipH="1">
              <a:off x="3848" y="61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03" name="Group 463"/>
            <p:cNvGrpSpPr>
              <a:grpSpLocks/>
            </p:cNvGrpSpPr>
            <p:nvPr/>
          </p:nvGrpSpPr>
          <p:grpSpPr bwMode="auto">
            <a:xfrm>
              <a:off x="3756" y="1689"/>
              <a:ext cx="159" cy="106"/>
              <a:chOff x="724" y="1249"/>
              <a:chExt cx="225" cy="136"/>
            </a:xfrm>
          </p:grpSpPr>
          <p:sp>
            <p:nvSpPr>
              <p:cNvPr id="18617" name="WordArt 4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18" name="WordArt 4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8604" name="Group 466"/>
            <p:cNvGrpSpPr>
              <a:grpSpLocks/>
            </p:cNvGrpSpPr>
            <p:nvPr/>
          </p:nvGrpSpPr>
          <p:grpSpPr bwMode="auto">
            <a:xfrm>
              <a:off x="4120" y="991"/>
              <a:ext cx="159" cy="106"/>
              <a:chOff x="724" y="1249"/>
              <a:chExt cx="225" cy="136"/>
            </a:xfrm>
          </p:grpSpPr>
          <p:sp>
            <p:nvSpPr>
              <p:cNvPr id="18615" name="WordArt 4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616" name="WordArt 4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8605" name="Group 469"/>
            <p:cNvGrpSpPr>
              <a:grpSpLocks/>
            </p:cNvGrpSpPr>
            <p:nvPr/>
          </p:nvGrpSpPr>
          <p:grpSpPr bwMode="auto">
            <a:xfrm>
              <a:off x="4551" y="776"/>
              <a:ext cx="154" cy="178"/>
              <a:chOff x="4115" y="531"/>
              <a:chExt cx="154" cy="178"/>
            </a:xfrm>
          </p:grpSpPr>
          <p:grpSp>
            <p:nvGrpSpPr>
              <p:cNvPr id="18611" name="Group 470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8613" name="WordArt 4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614" name="WordArt 4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12" name="Line 473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06" name="Group 474"/>
            <p:cNvGrpSpPr>
              <a:grpSpLocks/>
            </p:cNvGrpSpPr>
            <p:nvPr/>
          </p:nvGrpSpPr>
          <p:grpSpPr bwMode="auto">
            <a:xfrm>
              <a:off x="4113" y="1352"/>
              <a:ext cx="154" cy="178"/>
              <a:chOff x="4115" y="531"/>
              <a:chExt cx="154" cy="178"/>
            </a:xfrm>
          </p:grpSpPr>
          <p:grpSp>
            <p:nvGrpSpPr>
              <p:cNvPr id="18607" name="Group 475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8609" name="WordArt 4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610" name="WordArt 4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608" name="Line 478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440" name="Group 452"/>
          <p:cNvGrpSpPr>
            <a:grpSpLocks/>
          </p:cNvGrpSpPr>
          <p:nvPr/>
        </p:nvGrpSpPr>
        <p:grpSpPr bwMode="auto">
          <a:xfrm>
            <a:off x="1939925" y="957263"/>
            <a:ext cx="366713" cy="196850"/>
            <a:chOff x="2220" y="339"/>
            <a:chExt cx="279" cy="136"/>
          </a:xfrm>
        </p:grpSpPr>
        <p:sp>
          <p:nvSpPr>
            <p:cNvPr id="18574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2220" y="339"/>
              <a:ext cx="191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18575" name="WordArt 451"/>
            <p:cNvSpPr>
              <a:spLocks noChangeArrowheads="1" noChangeShapeType="1" noTextEdit="1"/>
            </p:cNvSpPr>
            <p:nvPr/>
          </p:nvSpPr>
          <p:spPr bwMode="auto">
            <a:xfrm>
              <a:off x="2439" y="397"/>
              <a:ext cx="60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18441" name="WordArt 502"/>
          <p:cNvSpPr>
            <a:spLocks noChangeArrowheads="1" noChangeShapeType="1" noTextEdit="1"/>
          </p:cNvSpPr>
          <p:nvPr/>
        </p:nvSpPr>
        <p:spPr bwMode="auto">
          <a:xfrm>
            <a:off x="285750" y="457200"/>
            <a:ext cx="5145088" cy="266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设：容器中盛有同种理想气体，处于</a:t>
            </a:r>
            <a:r>
              <a:rPr lang="zh-CN" alt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平衡态，</a:t>
            </a:r>
            <a:endParaRPr lang="zh-CN" alt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8442" name="WordArt 511"/>
          <p:cNvSpPr>
            <a:spLocks noChangeArrowheads="1" noChangeShapeType="1" noTextEdit="1"/>
          </p:cNvSpPr>
          <p:nvPr/>
        </p:nvSpPr>
        <p:spPr bwMode="auto">
          <a:xfrm>
            <a:off x="4602163" y="944563"/>
            <a:ext cx="250825" cy="2047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6597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n</a:t>
            </a:r>
            <a:endParaRPr lang="zh-CN" altLang="en-US" sz="36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grpSp>
        <p:nvGrpSpPr>
          <p:cNvPr id="30" name="Group 555"/>
          <p:cNvGrpSpPr>
            <a:grpSpLocks/>
          </p:cNvGrpSpPr>
          <p:nvPr/>
        </p:nvGrpSpPr>
        <p:grpSpPr bwMode="auto">
          <a:xfrm>
            <a:off x="304800" y="1447800"/>
            <a:ext cx="5010150" cy="749300"/>
            <a:chOff x="192" y="912"/>
            <a:chExt cx="3156" cy="472"/>
          </a:xfrm>
        </p:grpSpPr>
        <p:sp>
          <p:nvSpPr>
            <p:cNvPr id="13816" name="WordArt 504"/>
            <p:cNvSpPr>
              <a:spLocks noChangeArrowheads="1" noChangeShapeType="1" noTextEdit="1"/>
            </p:cNvSpPr>
            <p:nvPr/>
          </p:nvSpPr>
          <p:spPr bwMode="auto">
            <a:xfrm>
              <a:off x="192" y="912"/>
              <a:ext cx="3156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1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、一个速度为   的分子与器</a:t>
              </a:r>
              <a:r>
                <a:rPr lang="zh-CN" altLang="en-US" sz="3600" kern="10" dirty="0" smtClean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壁    </a:t>
              </a:r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碰撞</a:t>
              </a:r>
            </a:p>
          </p:txBody>
        </p:sp>
        <p:grpSp>
          <p:nvGrpSpPr>
            <p:cNvPr id="18555" name="Group 285"/>
            <p:cNvGrpSpPr>
              <a:grpSpLocks/>
            </p:cNvGrpSpPr>
            <p:nvPr/>
          </p:nvGrpSpPr>
          <p:grpSpPr bwMode="auto">
            <a:xfrm>
              <a:off x="2634" y="935"/>
              <a:ext cx="233" cy="140"/>
              <a:chOff x="1436" y="642"/>
              <a:chExt cx="245" cy="128"/>
            </a:xfrm>
          </p:grpSpPr>
          <p:sp>
            <p:nvSpPr>
              <p:cNvPr id="18572" name="Freeform 121"/>
              <p:cNvSpPr>
                <a:spLocks/>
              </p:cNvSpPr>
              <p:nvPr/>
            </p:nvSpPr>
            <p:spPr bwMode="auto">
              <a:xfrm>
                <a:off x="1436" y="656"/>
                <a:ext cx="97" cy="110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1 h 241"/>
                  <a:gd name="T4" fmla="*/ 0 w 241"/>
                  <a:gd name="T5" fmla="*/ 1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73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1" y="642"/>
                <a:ext cx="120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 dirty="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8556" name="Group 127"/>
            <p:cNvGrpSpPr>
              <a:grpSpLocks/>
            </p:cNvGrpSpPr>
            <p:nvPr/>
          </p:nvGrpSpPr>
          <p:grpSpPr bwMode="auto">
            <a:xfrm>
              <a:off x="1298" y="914"/>
              <a:ext cx="222" cy="188"/>
              <a:chOff x="4138" y="1333"/>
              <a:chExt cx="163" cy="166"/>
            </a:xfrm>
          </p:grpSpPr>
          <p:sp>
            <p:nvSpPr>
              <p:cNvPr id="18569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9" y="1378"/>
                <a:ext cx="95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8570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5" y="1421"/>
                <a:ext cx="26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71" name="Line 130"/>
              <p:cNvSpPr>
                <a:spLocks noChangeShapeType="1"/>
              </p:cNvSpPr>
              <p:nvPr/>
            </p:nvSpPr>
            <p:spPr bwMode="auto">
              <a:xfrm>
                <a:off x="4138" y="1333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57" name="Group 542"/>
            <p:cNvGrpSpPr>
              <a:grpSpLocks/>
            </p:cNvGrpSpPr>
            <p:nvPr/>
          </p:nvGrpSpPr>
          <p:grpSpPr bwMode="auto">
            <a:xfrm>
              <a:off x="1892" y="1206"/>
              <a:ext cx="934" cy="165"/>
              <a:chOff x="1868" y="1422"/>
              <a:chExt cx="934" cy="153"/>
            </a:xfrm>
          </p:grpSpPr>
          <p:sp>
            <p:nvSpPr>
              <p:cNvPr id="18560" name="Line 150"/>
              <p:cNvSpPr>
                <a:spLocks noChangeShapeType="1"/>
              </p:cNvSpPr>
              <p:nvPr/>
            </p:nvSpPr>
            <p:spPr bwMode="auto">
              <a:xfrm>
                <a:off x="1868" y="1494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1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38" y="1422"/>
                <a:ext cx="8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18562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5" y="1497"/>
                <a:ext cx="87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8563" name="Group 457"/>
              <p:cNvGrpSpPr>
                <a:grpSpLocks/>
              </p:cNvGrpSpPr>
              <p:nvPr/>
            </p:nvGrpSpPr>
            <p:grpSpPr bwMode="auto">
              <a:xfrm>
                <a:off x="2174" y="1433"/>
                <a:ext cx="225" cy="136"/>
                <a:chOff x="724" y="1249"/>
                <a:chExt cx="225" cy="136"/>
              </a:xfrm>
            </p:grpSpPr>
            <p:sp>
              <p:nvSpPr>
                <p:cNvPr id="18567" name="WordArt 4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24" y="1249"/>
                  <a:ext cx="167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68" name="WordArt 4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01" y="1319"/>
                  <a:ext cx="48" cy="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8564" name="Group 460"/>
              <p:cNvGrpSpPr>
                <a:grpSpLocks/>
              </p:cNvGrpSpPr>
              <p:nvPr/>
            </p:nvGrpSpPr>
            <p:grpSpPr bwMode="auto">
              <a:xfrm>
                <a:off x="2472" y="1435"/>
                <a:ext cx="193" cy="137"/>
                <a:chOff x="969" y="1267"/>
                <a:chExt cx="193" cy="137"/>
              </a:xfrm>
            </p:grpSpPr>
            <p:sp>
              <p:nvSpPr>
                <p:cNvPr id="18565" name="WordArt 4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9" y="1267"/>
                  <a:ext cx="12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Book Antiqua"/>
                  </a:endParaRPr>
                </a:p>
              </p:txBody>
            </p:sp>
            <p:sp>
              <p:nvSpPr>
                <p:cNvPr id="18566" name="WordArt 4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1316"/>
                  <a:ext cx="35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8559" name="WordArt 541"/>
            <p:cNvSpPr>
              <a:spLocks noChangeArrowheads="1" noChangeShapeType="1" noTextEdit="1"/>
            </p:cNvSpPr>
            <p:nvPr/>
          </p:nvSpPr>
          <p:spPr bwMode="auto">
            <a:xfrm>
              <a:off x="292" y="1192"/>
              <a:ext cx="1488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后的动量变化为：</a:t>
              </a:r>
            </a:p>
          </p:txBody>
        </p:sp>
      </p:grpSp>
      <p:grpSp>
        <p:nvGrpSpPr>
          <p:cNvPr id="17669" name="Group 570"/>
          <p:cNvGrpSpPr>
            <a:grpSpLocks/>
          </p:cNvGrpSpPr>
          <p:nvPr/>
        </p:nvGrpSpPr>
        <p:grpSpPr bwMode="auto">
          <a:xfrm>
            <a:off x="266700" y="4514850"/>
            <a:ext cx="5067300" cy="2095500"/>
            <a:chOff x="168" y="2844"/>
            <a:chExt cx="3192" cy="1320"/>
          </a:xfrm>
        </p:grpSpPr>
        <p:grpSp>
          <p:nvGrpSpPr>
            <p:cNvPr id="18489" name="Group 567"/>
            <p:cNvGrpSpPr>
              <a:grpSpLocks/>
            </p:cNvGrpSpPr>
            <p:nvPr/>
          </p:nvGrpSpPr>
          <p:grpSpPr bwMode="auto">
            <a:xfrm>
              <a:off x="792" y="3955"/>
              <a:ext cx="1399" cy="209"/>
              <a:chOff x="648" y="3955"/>
              <a:chExt cx="1399" cy="209"/>
            </a:xfrm>
          </p:grpSpPr>
          <p:sp>
            <p:nvSpPr>
              <p:cNvPr id="18546" name="Freeform 240"/>
              <p:cNvSpPr>
                <a:spLocks/>
              </p:cNvSpPr>
              <p:nvPr/>
            </p:nvSpPr>
            <p:spPr bwMode="auto">
              <a:xfrm flipH="1">
                <a:off x="1609" y="4014"/>
                <a:ext cx="161" cy="90"/>
              </a:xfrm>
              <a:custGeom>
                <a:avLst/>
                <a:gdLst>
                  <a:gd name="T0" fmla="*/ 0 w 544"/>
                  <a:gd name="T1" fmla="*/ 0 h 1068"/>
                  <a:gd name="T2" fmla="*/ 0 w 544"/>
                  <a:gd name="T3" fmla="*/ 0 h 1068"/>
                  <a:gd name="T4" fmla="*/ 0 w 544"/>
                  <a:gd name="T5" fmla="*/ 0 h 1068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068"/>
                  <a:gd name="T11" fmla="*/ 544 w 544"/>
                  <a:gd name="T12" fmla="*/ 1068 h 1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7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8" y="3955"/>
                <a:ext cx="70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8548" name="WordArt 2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77" y="3959"/>
                <a:ext cx="70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18549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7" y="3978"/>
                <a:ext cx="109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550" name="Group 246"/>
              <p:cNvGrpSpPr>
                <a:grpSpLocks/>
              </p:cNvGrpSpPr>
              <p:nvPr/>
            </p:nvGrpSpPr>
            <p:grpSpPr bwMode="auto">
              <a:xfrm>
                <a:off x="1211" y="3992"/>
                <a:ext cx="338" cy="128"/>
                <a:chOff x="4313" y="1834"/>
                <a:chExt cx="244" cy="99"/>
              </a:xfrm>
            </p:grpSpPr>
            <p:sp>
              <p:nvSpPr>
                <p:cNvPr id="18552" name="WordArt 2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99" y="1870"/>
                  <a:ext cx="58" cy="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18553" name="WordArt 2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41" y="1862"/>
                  <a:ext cx="28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54" name="WordArt 2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13" y="1834"/>
                  <a:ext cx="102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18551" name="WordArt 4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6" y="3965"/>
                <a:ext cx="336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其中</a:t>
                </a:r>
              </a:p>
            </p:txBody>
          </p:sp>
        </p:grpSp>
        <p:grpSp>
          <p:nvGrpSpPr>
            <p:cNvPr id="18490" name="Group 489"/>
            <p:cNvGrpSpPr>
              <a:grpSpLocks/>
            </p:cNvGrpSpPr>
            <p:nvPr/>
          </p:nvGrpSpPr>
          <p:grpSpPr bwMode="auto">
            <a:xfrm>
              <a:off x="483" y="3432"/>
              <a:ext cx="2607" cy="464"/>
              <a:chOff x="627" y="3636"/>
              <a:chExt cx="2547" cy="464"/>
            </a:xfrm>
          </p:grpSpPr>
          <p:grpSp>
            <p:nvGrpSpPr>
              <p:cNvPr id="18500" name="Group 291"/>
              <p:cNvGrpSpPr>
                <a:grpSpLocks/>
              </p:cNvGrpSpPr>
              <p:nvPr/>
            </p:nvGrpSpPr>
            <p:grpSpPr bwMode="auto">
              <a:xfrm rot="5400000">
                <a:off x="1175" y="3669"/>
                <a:ext cx="55" cy="144"/>
                <a:chOff x="2928" y="3216"/>
                <a:chExt cx="48" cy="240"/>
              </a:xfrm>
            </p:grpSpPr>
            <p:sp>
              <p:nvSpPr>
                <p:cNvPr id="18544" name="Line 29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5" name="Line 29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01" name="WordArt 2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3" y="3686"/>
                <a:ext cx="114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02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9" y="3732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8503" name="Line 307"/>
              <p:cNvSpPr>
                <a:spLocks noChangeShapeType="1"/>
              </p:cNvSpPr>
              <p:nvPr/>
            </p:nvSpPr>
            <p:spPr bwMode="auto">
              <a:xfrm>
                <a:off x="1377" y="3729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4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3" y="3661"/>
                <a:ext cx="8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505" name="Group 347"/>
              <p:cNvGrpSpPr>
                <a:grpSpLocks/>
              </p:cNvGrpSpPr>
              <p:nvPr/>
            </p:nvGrpSpPr>
            <p:grpSpPr bwMode="auto">
              <a:xfrm>
                <a:off x="2059" y="3673"/>
                <a:ext cx="317" cy="137"/>
                <a:chOff x="1420" y="3548"/>
                <a:chExt cx="317" cy="137"/>
              </a:xfrm>
            </p:grpSpPr>
            <p:grpSp>
              <p:nvGrpSpPr>
                <p:cNvPr id="18540" name="Group 310"/>
                <p:cNvGrpSpPr>
                  <a:grpSpLocks/>
                </p:cNvGrpSpPr>
                <p:nvPr/>
              </p:nvGrpSpPr>
              <p:grpSpPr bwMode="auto">
                <a:xfrm>
                  <a:off x="1420" y="3548"/>
                  <a:ext cx="193" cy="137"/>
                  <a:chOff x="969" y="1267"/>
                  <a:chExt cx="193" cy="137"/>
                </a:xfrm>
              </p:grpSpPr>
              <p:sp>
                <p:nvSpPr>
                  <p:cNvPr id="18542" name="WordArt 3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543" name="WordArt 3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541" name="WordArt 3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0" y="3606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506" name="Group 315"/>
              <p:cNvGrpSpPr>
                <a:grpSpLocks/>
              </p:cNvGrpSpPr>
              <p:nvPr/>
            </p:nvGrpSpPr>
            <p:grpSpPr bwMode="auto">
              <a:xfrm>
                <a:off x="2454" y="3661"/>
                <a:ext cx="293" cy="132"/>
                <a:chOff x="736" y="2260"/>
                <a:chExt cx="293" cy="132"/>
              </a:xfrm>
            </p:grpSpPr>
            <p:sp>
              <p:nvSpPr>
                <p:cNvPr id="18538" name="Freeform 316"/>
                <p:cNvSpPr>
                  <a:spLocks/>
                </p:cNvSpPr>
                <p:nvPr/>
              </p:nvSpPr>
              <p:spPr bwMode="auto">
                <a:xfrm rot="-66490">
                  <a:off x="736" y="2270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9" name="WordArt 3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97" y="2260"/>
                  <a:ext cx="132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V</a:t>
                  </a:r>
                  <a:endParaRPr lang="zh-CN" altLang="en-US" sz="36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507" name="Group 336"/>
              <p:cNvGrpSpPr>
                <a:grpSpLocks/>
              </p:cNvGrpSpPr>
              <p:nvPr/>
            </p:nvGrpSpPr>
            <p:grpSpPr bwMode="auto">
              <a:xfrm rot="5400000">
                <a:off x="1154" y="3940"/>
                <a:ext cx="55" cy="144"/>
                <a:chOff x="2928" y="3216"/>
                <a:chExt cx="48" cy="240"/>
              </a:xfrm>
            </p:grpSpPr>
            <p:sp>
              <p:nvSpPr>
                <p:cNvPr id="18536" name="Line 33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7" name="Line 33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08" name="Line 341"/>
              <p:cNvSpPr>
                <a:spLocks noChangeShapeType="1"/>
              </p:cNvSpPr>
              <p:nvPr/>
            </p:nvSpPr>
            <p:spPr bwMode="auto">
              <a:xfrm>
                <a:off x="1323" y="4016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5" y="3932"/>
                <a:ext cx="8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510" name="Group 364"/>
              <p:cNvGrpSpPr>
                <a:grpSpLocks/>
              </p:cNvGrpSpPr>
              <p:nvPr/>
            </p:nvGrpSpPr>
            <p:grpSpPr bwMode="auto">
              <a:xfrm>
                <a:off x="1957" y="3951"/>
                <a:ext cx="189" cy="143"/>
                <a:chOff x="1988" y="3827"/>
                <a:chExt cx="189" cy="143"/>
              </a:xfrm>
            </p:grpSpPr>
            <p:sp>
              <p:nvSpPr>
                <p:cNvPr id="18534" name="WordArt 3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88" y="3827"/>
                  <a:ext cx="114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35" name="WordArt 3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40" y="3856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511" name="Group 348"/>
              <p:cNvGrpSpPr>
                <a:grpSpLocks/>
              </p:cNvGrpSpPr>
              <p:nvPr/>
            </p:nvGrpSpPr>
            <p:grpSpPr bwMode="auto">
              <a:xfrm>
                <a:off x="2254" y="3954"/>
                <a:ext cx="317" cy="137"/>
                <a:chOff x="1420" y="3548"/>
                <a:chExt cx="317" cy="137"/>
              </a:xfrm>
            </p:grpSpPr>
            <p:grpSp>
              <p:nvGrpSpPr>
                <p:cNvPr id="18530" name="Group 349"/>
                <p:cNvGrpSpPr>
                  <a:grpSpLocks/>
                </p:cNvGrpSpPr>
                <p:nvPr/>
              </p:nvGrpSpPr>
              <p:grpSpPr bwMode="auto">
                <a:xfrm>
                  <a:off x="1420" y="3548"/>
                  <a:ext cx="193" cy="137"/>
                  <a:chOff x="969" y="1267"/>
                  <a:chExt cx="193" cy="137"/>
                </a:xfrm>
              </p:grpSpPr>
              <p:sp>
                <p:nvSpPr>
                  <p:cNvPr id="18532" name="WordArt 3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533" name="WordArt 3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531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0" y="3606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512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1" y="3903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8513" name="Group 357"/>
              <p:cNvGrpSpPr>
                <a:grpSpLocks/>
              </p:cNvGrpSpPr>
              <p:nvPr/>
            </p:nvGrpSpPr>
            <p:grpSpPr bwMode="auto">
              <a:xfrm>
                <a:off x="2694" y="3948"/>
                <a:ext cx="480" cy="152"/>
                <a:chOff x="2014" y="2715"/>
                <a:chExt cx="480" cy="152"/>
              </a:xfrm>
            </p:grpSpPr>
            <p:grpSp>
              <p:nvGrpSpPr>
                <p:cNvPr id="18524" name="Group 358"/>
                <p:cNvGrpSpPr>
                  <a:grpSpLocks/>
                </p:cNvGrpSpPr>
                <p:nvPr/>
              </p:nvGrpSpPr>
              <p:grpSpPr bwMode="auto">
                <a:xfrm rot="-66490">
                  <a:off x="2014" y="2721"/>
                  <a:ext cx="206" cy="146"/>
                  <a:chOff x="2901" y="1897"/>
                  <a:chExt cx="272" cy="167"/>
                </a:xfrm>
              </p:grpSpPr>
              <p:sp>
                <p:nvSpPr>
                  <p:cNvPr id="18528" name="Freeform 359"/>
                  <p:cNvSpPr>
                    <a:spLocks/>
                  </p:cNvSpPr>
                  <p:nvPr/>
                </p:nvSpPr>
                <p:spPr bwMode="auto">
                  <a:xfrm>
                    <a:off x="2901" y="1921"/>
                    <a:ext cx="147" cy="126"/>
                  </a:xfrm>
                  <a:custGeom>
                    <a:avLst/>
                    <a:gdLst>
                      <a:gd name="T0" fmla="*/ 5 w 241"/>
                      <a:gd name="T1" fmla="*/ 0 h 241"/>
                      <a:gd name="T2" fmla="*/ 0 w 241"/>
                      <a:gd name="T3" fmla="*/ 3 h 241"/>
                      <a:gd name="T4" fmla="*/ 8 w 241"/>
                      <a:gd name="T5" fmla="*/ 3 h 241"/>
                      <a:gd name="T6" fmla="*/ 5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9" name="WordArt 3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2" y="1897"/>
                    <a:ext cx="91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8525" name="Group 361"/>
                <p:cNvGrpSpPr>
                  <a:grpSpLocks/>
                </p:cNvGrpSpPr>
                <p:nvPr/>
              </p:nvGrpSpPr>
              <p:grpSpPr bwMode="auto">
                <a:xfrm>
                  <a:off x="2257" y="2715"/>
                  <a:ext cx="237" cy="143"/>
                  <a:chOff x="3637" y="3890"/>
                  <a:chExt cx="192" cy="113"/>
                </a:xfrm>
              </p:grpSpPr>
              <p:sp>
                <p:nvSpPr>
                  <p:cNvPr id="18526" name="Freeform 362"/>
                  <p:cNvSpPr>
                    <a:spLocks/>
                  </p:cNvSpPr>
                  <p:nvPr/>
                </p:nvSpPr>
                <p:spPr bwMode="auto">
                  <a:xfrm>
                    <a:off x="3637" y="3902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7" name="WordArt 3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6" y="3890"/>
                    <a:ext cx="83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8514" name="Group 484"/>
              <p:cNvGrpSpPr>
                <a:grpSpLocks/>
              </p:cNvGrpSpPr>
              <p:nvPr/>
            </p:nvGrpSpPr>
            <p:grpSpPr bwMode="auto">
              <a:xfrm>
                <a:off x="627" y="3636"/>
                <a:ext cx="342" cy="178"/>
                <a:chOff x="806" y="3643"/>
                <a:chExt cx="342" cy="178"/>
              </a:xfrm>
            </p:grpSpPr>
            <p:sp>
              <p:nvSpPr>
                <p:cNvPr id="18521" name="Freeform 238"/>
                <p:cNvSpPr>
                  <a:spLocks/>
                </p:cNvSpPr>
                <p:nvPr/>
              </p:nvSpPr>
              <p:spPr bwMode="auto">
                <a:xfrm rot="-66490">
                  <a:off x="806" y="3657"/>
                  <a:ext cx="133" cy="124"/>
                </a:xfrm>
                <a:custGeom>
                  <a:avLst/>
                  <a:gdLst>
                    <a:gd name="T0" fmla="*/ 3 w 241"/>
                    <a:gd name="T1" fmla="*/ 0 h 241"/>
                    <a:gd name="T2" fmla="*/ 0 w 241"/>
                    <a:gd name="T3" fmla="*/ 3 h 241"/>
                    <a:gd name="T4" fmla="*/ 4 w 241"/>
                    <a:gd name="T5" fmla="*/ 3 h 241"/>
                    <a:gd name="T6" fmla="*/ 3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22" name="WordArt 2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55" y="3643"/>
                  <a:ext cx="155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18523" name="WordArt 4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11" y="3707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515" name="Group 481"/>
              <p:cNvGrpSpPr>
                <a:grpSpLocks/>
              </p:cNvGrpSpPr>
              <p:nvPr/>
            </p:nvGrpSpPr>
            <p:grpSpPr bwMode="auto">
              <a:xfrm>
                <a:off x="1709" y="3658"/>
                <a:ext cx="279" cy="136"/>
                <a:chOff x="2220" y="339"/>
                <a:chExt cx="279" cy="136"/>
              </a:xfrm>
            </p:grpSpPr>
            <p:sp>
              <p:nvSpPr>
                <p:cNvPr id="18519" name="WordArt 4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20" name="WordArt 4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8516" name="Group 485"/>
              <p:cNvGrpSpPr>
                <a:grpSpLocks/>
              </p:cNvGrpSpPr>
              <p:nvPr/>
            </p:nvGrpSpPr>
            <p:grpSpPr bwMode="auto">
              <a:xfrm>
                <a:off x="1612" y="3950"/>
                <a:ext cx="279" cy="136"/>
                <a:chOff x="2220" y="339"/>
                <a:chExt cx="279" cy="136"/>
              </a:xfrm>
            </p:grpSpPr>
            <p:sp>
              <p:nvSpPr>
                <p:cNvPr id="18517" name="WordArt 4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518" name="WordArt 4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18491" name="WordArt 547"/>
            <p:cNvSpPr>
              <a:spLocks noChangeArrowheads="1" noChangeShapeType="1" noTextEdit="1"/>
            </p:cNvSpPr>
            <p:nvPr/>
          </p:nvSpPr>
          <p:spPr bwMode="auto">
            <a:xfrm>
              <a:off x="436" y="3112"/>
              <a:ext cx="2016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后发生的动量变化为：</a:t>
              </a:r>
            </a:p>
          </p:txBody>
        </p:sp>
        <p:grpSp>
          <p:nvGrpSpPr>
            <p:cNvPr id="18492" name="Group 566"/>
            <p:cNvGrpSpPr>
              <a:grpSpLocks/>
            </p:cNvGrpSpPr>
            <p:nvPr/>
          </p:nvGrpSpPr>
          <p:grpSpPr bwMode="auto">
            <a:xfrm>
              <a:off x="168" y="2844"/>
              <a:ext cx="3192" cy="180"/>
              <a:chOff x="276" y="3228"/>
              <a:chExt cx="3156" cy="168"/>
            </a:xfrm>
          </p:grpSpPr>
          <p:sp>
            <p:nvSpPr>
              <p:cNvPr id="13810" name="WordArt 4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" y="3228"/>
                <a:ext cx="3156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2</a:t>
                </a:r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、该组分子在   时间内与    碰撞</a:t>
                </a:r>
              </a:p>
            </p:txBody>
          </p:sp>
          <p:grpSp>
            <p:nvGrpSpPr>
              <p:cNvPr id="18494" name="Group 548"/>
              <p:cNvGrpSpPr>
                <a:grpSpLocks/>
              </p:cNvGrpSpPr>
              <p:nvPr/>
            </p:nvGrpSpPr>
            <p:grpSpPr bwMode="auto">
              <a:xfrm>
                <a:off x="1564" y="3236"/>
                <a:ext cx="219" cy="148"/>
                <a:chOff x="581" y="1951"/>
                <a:chExt cx="219" cy="148"/>
              </a:xfrm>
            </p:grpSpPr>
            <p:sp>
              <p:nvSpPr>
                <p:cNvPr id="18498" name="Freeform 549"/>
                <p:cNvSpPr>
                  <a:spLocks/>
                </p:cNvSpPr>
                <p:nvPr/>
              </p:nvSpPr>
              <p:spPr bwMode="auto">
                <a:xfrm rot="-66490">
                  <a:off x="581" y="1989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9" name="WordArt 550"/>
                <p:cNvSpPr>
                  <a:spLocks noChangeArrowheads="1" noChangeShapeType="1" noTextEdit="1"/>
                </p:cNvSpPr>
                <p:nvPr/>
              </p:nvSpPr>
              <p:spPr bwMode="auto">
                <a:xfrm rot="-66490">
                  <a:off x="731" y="1951"/>
                  <a:ext cx="69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8495" name="Group 551"/>
              <p:cNvGrpSpPr>
                <a:grpSpLocks/>
              </p:cNvGrpSpPr>
              <p:nvPr/>
            </p:nvGrpSpPr>
            <p:grpSpPr bwMode="auto">
              <a:xfrm>
                <a:off x="2654" y="3247"/>
                <a:ext cx="245" cy="128"/>
                <a:chOff x="1436" y="642"/>
                <a:chExt cx="245" cy="128"/>
              </a:xfrm>
            </p:grpSpPr>
            <p:sp>
              <p:nvSpPr>
                <p:cNvPr id="18496" name="Freeform 552"/>
                <p:cNvSpPr>
                  <a:spLocks/>
                </p:cNvSpPr>
                <p:nvPr/>
              </p:nvSpPr>
              <p:spPr bwMode="auto">
                <a:xfrm>
                  <a:off x="1436" y="656"/>
                  <a:ext cx="97" cy="110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1 h 241"/>
                    <a:gd name="T4" fmla="*/ 0 w 241"/>
                    <a:gd name="T5" fmla="*/ 1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7" name="WordArt 5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1" y="642"/>
                  <a:ext cx="120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17690" name="Group 569"/>
          <p:cNvGrpSpPr>
            <a:grpSpLocks/>
          </p:cNvGrpSpPr>
          <p:nvPr/>
        </p:nvGrpSpPr>
        <p:grpSpPr bwMode="auto">
          <a:xfrm>
            <a:off x="419100" y="2495550"/>
            <a:ext cx="4953000" cy="1760538"/>
            <a:chOff x="264" y="1572"/>
            <a:chExt cx="3120" cy="1109"/>
          </a:xfrm>
        </p:grpSpPr>
        <p:grpSp>
          <p:nvGrpSpPr>
            <p:cNvPr id="18446" name="Group 568"/>
            <p:cNvGrpSpPr>
              <a:grpSpLocks/>
            </p:cNvGrpSpPr>
            <p:nvPr/>
          </p:nvGrpSpPr>
          <p:grpSpPr bwMode="auto">
            <a:xfrm>
              <a:off x="300" y="2496"/>
              <a:ext cx="2592" cy="185"/>
              <a:chOff x="312" y="2520"/>
              <a:chExt cx="2592" cy="185"/>
            </a:xfrm>
          </p:grpSpPr>
          <p:grpSp>
            <p:nvGrpSpPr>
              <p:cNvPr id="18471" name="Group 251"/>
              <p:cNvGrpSpPr>
                <a:grpSpLocks/>
              </p:cNvGrpSpPr>
              <p:nvPr/>
            </p:nvGrpSpPr>
            <p:grpSpPr bwMode="auto">
              <a:xfrm>
                <a:off x="1147" y="2557"/>
                <a:ext cx="293" cy="132"/>
                <a:chOff x="736" y="2260"/>
                <a:chExt cx="293" cy="132"/>
              </a:xfrm>
            </p:grpSpPr>
            <p:sp>
              <p:nvSpPr>
                <p:cNvPr id="18487" name="Freeform 252"/>
                <p:cNvSpPr>
                  <a:spLocks/>
                </p:cNvSpPr>
                <p:nvPr/>
              </p:nvSpPr>
              <p:spPr bwMode="auto">
                <a:xfrm rot="-66490">
                  <a:off x="736" y="2270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8" name="WordArt 2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97" y="2260"/>
                  <a:ext cx="132" cy="13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36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472" name="Group 254"/>
              <p:cNvGrpSpPr>
                <a:grpSpLocks/>
              </p:cNvGrpSpPr>
              <p:nvPr/>
            </p:nvGrpSpPr>
            <p:grpSpPr bwMode="auto">
              <a:xfrm rot="5400000">
                <a:off x="1511" y="2563"/>
                <a:ext cx="48" cy="144"/>
                <a:chOff x="2928" y="3216"/>
                <a:chExt cx="48" cy="240"/>
              </a:xfrm>
            </p:grpSpPr>
            <p:sp>
              <p:nvSpPr>
                <p:cNvPr id="18485" name="Line 25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6" name="Line 25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73" name="Group 264"/>
              <p:cNvGrpSpPr>
                <a:grpSpLocks/>
              </p:cNvGrpSpPr>
              <p:nvPr/>
            </p:nvGrpSpPr>
            <p:grpSpPr bwMode="auto">
              <a:xfrm rot="-66490">
                <a:off x="1642" y="2545"/>
                <a:ext cx="199" cy="160"/>
                <a:chOff x="969" y="1267"/>
                <a:chExt cx="193" cy="137"/>
              </a:xfrm>
            </p:grpSpPr>
            <p:sp>
              <p:nvSpPr>
                <p:cNvPr id="18483" name="WordArt 2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9" y="1267"/>
                  <a:ext cx="12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484" name="WordArt 2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1316"/>
                  <a:ext cx="35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8474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7" y="2622"/>
                <a:ext cx="79" cy="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grpSp>
            <p:nvGrpSpPr>
              <p:cNvPr id="18475" name="Group 356"/>
              <p:cNvGrpSpPr>
                <a:grpSpLocks/>
              </p:cNvGrpSpPr>
              <p:nvPr/>
            </p:nvGrpSpPr>
            <p:grpSpPr bwMode="auto">
              <a:xfrm>
                <a:off x="2021" y="2537"/>
                <a:ext cx="480" cy="152"/>
                <a:chOff x="2014" y="2715"/>
                <a:chExt cx="480" cy="152"/>
              </a:xfrm>
            </p:grpSpPr>
            <p:grpSp>
              <p:nvGrpSpPr>
                <p:cNvPr id="18477" name="Group 261"/>
                <p:cNvGrpSpPr>
                  <a:grpSpLocks/>
                </p:cNvGrpSpPr>
                <p:nvPr/>
              </p:nvGrpSpPr>
              <p:grpSpPr bwMode="auto">
                <a:xfrm rot="-66490">
                  <a:off x="2014" y="2721"/>
                  <a:ext cx="206" cy="146"/>
                  <a:chOff x="2901" y="1897"/>
                  <a:chExt cx="272" cy="167"/>
                </a:xfrm>
              </p:grpSpPr>
              <p:sp>
                <p:nvSpPr>
                  <p:cNvPr id="18481" name="Freeform 262"/>
                  <p:cNvSpPr>
                    <a:spLocks/>
                  </p:cNvSpPr>
                  <p:nvPr/>
                </p:nvSpPr>
                <p:spPr bwMode="auto">
                  <a:xfrm>
                    <a:off x="2901" y="1921"/>
                    <a:ext cx="147" cy="126"/>
                  </a:xfrm>
                  <a:custGeom>
                    <a:avLst/>
                    <a:gdLst>
                      <a:gd name="T0" fmla="*/ 5 w 241"/>
                      <a:gd name="T1" fmla="*/ 0 h 241"/>
                      <a:gd name="T2" fmla="*/ 0 w 241"/>
                      <a:gd name="T3" fmla="*/ 3 h 241"/>
                      <a:gd name="T4" fmla="*/ 8 w 241"/>
                      <a:gd name="T5" fmla="*/ 3 h 241"/>
                      <a:gd name="T6" fmla="*/ 5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2" name="WordArt 2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2" y="1897"/>
                    <a:ext cx="91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8478" name="Group 269"/>
                <p:cNvGrpSpPr>
                  <a:grpSpLocks/>
                </p:cNvGrpSpPr>
                <p:nvPr/>
              </p:nvGrpSpPr>
              <p:grpSpPr bwMode="auto">
                <a:xfrm>
                  <a:off x="2257" y="2715"/>
                  <a:ext cx="237" cy="143"/>
                  <a:chOff x="3637" y="3890"/>
                  <a:chExt cx="192" cy="113"/>
                </a:xfrm>
              </p:grpSpPr>
              <p:sp>
                <p:nvSpPr>
                  <p:cNvPr id="18479" name="Freeform 270"/>
                  <p:cNvSpPr>
                    <a:spLocks/>
                  </p:cNvSpPr>
                  <p:nvPr/>
                </p:nvSpPr>
                <p:spPr bwMode="auto">
                  <a:xfrm>
                    <a:off x="3637" y="3902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0" name="WordArt 2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6" y="3890"/>
                    <a:ext cx="83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8476" name="WordArt 4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" y="2520"/>
                <a:ext cx="2592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在斜柱体                 中。</a:t>
                </a:r>
              </a:p>
            </p:txBody>
          </p:sp>
        </p:grpSp>
        <p:grpSp>
          <p:nvGrpSpPr>
            <p:cNvPr id="18447" name="Group 556"/>
            <p:cNvGrpSpPr>
              <a:grpSpLocks/>
            </p:cNvGrpSpPr>
            <p:nvPr/>
          </p:nvGrpSpPr>
          <p:grpSpPr bwMode="auto">
            <a:xfrm>
              <a:off x="276" y="1572"/>
              <a:ext cx="3084" cy="194"/>
              <a:chOff x="276" y="1572"/>
              <a:chExt cx="3084" cy="194"/>
            </a:xfrm>
          </p:grpSpPr>
          <p:grpSp>
            <p:nvGrpSpPr>
              <p:cNvPr id="18466" name="Group 275"/>
              <p:cNvGrpSpPr>
                <a:grpSpLocks/>
              </p:cNvGrpSpPr>
              <p:nvPr/>
            </p:nvGrpSpPr>
            <p:grpSpPr bwMode="auto">
              <a:xfrm>
                <a:off x="1932" y="1578"/>
                <a:ext cx="222" cy="188"/>
                <a:chOff x="4138" y="1333"/>
                <a:chExt cx="163" cy="166"/>
              </a:xfrm>
            </p:grpSpPr>
            <p:sp>
              <p:nvSpPr>
                <p:cNvPr id="18468" name="WordArt 2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9" y="1378"/>
                  <a:ext cx="95" cy="1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8469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75" y="1421"/>
                  <a:ext cx="26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70" name="Line 278"/>
                <p:cNvSpPr>
                  <a:spLocks noChangeShapeType="1"/>
                </p:cNvSpPr>
                <p:nvPr/>
              </p:nvSpPr>
              <p:spPr bwMode="auto">
                <a:xfrm>
                  <a:off x="4138" y="1333"/>
                  <a:ext cx="1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67" name="WordArt 4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" y="1572"/>
                <a:ext cx="3084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若容器中速度基本为    的分子数密度</a:t>
                </a:r>
              </a:p>
            </p:txBody>
          </p:sp>
        </p:grpSp>
        <p:grpSp>
          <p:nvGrpSpPr>
            <p:cNvPr id="18448" name="Group 557"/>
            <p:cNvGrpSpPr>
              <a:grpSpLocks/>
            </p:cNvGrpSpPr>
            <p:nvPr/>
          </p:nvGrpSpPr>
          <p:grpSpPr bwMode="auto">
            <a:xfrm>
              <a:off x="264" y="1872"/>
              <a:ext cx="2943" cy="196"/>
              <a:chOff x="264" y="1908"/>
              <a:chExt cx="2943" cy="196"/>
            </a:xfrm>
          </p:grpSpPr>
          <p:grpSp>
            <p:nvGrpSpPr>
              <p:cNvPr id="18456" name="Group 226"/>
              <p:cNvGrpSpPr>
                <a:grpSpLocks/>
              </p:cNvGrpSpPr>
              <p:nvPr/>
            </p:nvGrpSpPr>
            <p:grpSpPr bwMode="auto">
              <a:xfrm>
                <a:off x="1428" y="1912"/>
                <a:ext cx="219" cy="148"/>
                <a:chOff x="581" y="1951"/>
                <a:chExt cx="219" cy="148"/>
              </a:xfrm>
            </p:grpSpPr>
            <p:sp>
              <p:nvSpPr>
                <p:cNvPr id="18464" name="Freeform 220"/>
                <p:cNvSpPr>
                  <a:spLocks/>
                </p:cNvSpPr>
                <p:nvPr/>
              </p:nvSpPr>
              <p:spPr bwMode="auto">
                <a:xfrm rot="-66490">
                  <a:off x="581" y="1989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5" name="WordArt 221"/>
                <p:cNvSpPr>
                  <a:spLocks noChangeArrowheads="1" noChangeShapeType="1" noTextEdit="1"/>
                </p:cNvSpPr>
                <p:nvPr/>
              </p:nvSpPr>
              <p:spPr bwMode="auto">
                <a:xfrm rot="-66490">
                  <a:off x="731" y="1951"/>
                  <a:ext cx="69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18457" name="WordArt 4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" y="1908"/>
                <a:ext cx="2688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为   。  在   时间内，能与</a:t>
                </a:r>
              </a:p>
            </p:txBody>
          </p:sp>
          <p:grpSp>
            <p:nvGrpSpPr>
              <p:cNvPr id="18458" name="Group 297"/>
              <p:cNvGrpSpPr>
                <a:grpSpLocks/>
              </p:cNvGrpSpPr>
              <p:nvPr/>
            </p:nvGrpSpPr>
            <p:grpSpPr bwMode="auto">
              <a:xfrm>
                <a:off x="504" y="1934"/>
                <a:ext cx="208" cy="170"/>
                <a:chOff x="3636" y="2999"/>
                <a:chExt cx="196" cy="158"/>
              </a:xfrm>
            </p:grpSpPr>
            <p:sp>
              <p:nvSpPr>
                <p:cNvPr id="18462" name="WordArt 2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36" y="2999"/>
                  <a:ext cx="114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463" name="WordArt 2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5" y="3043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8459" name="Group 544"/>
              <p:cNvGrpSpPr>
                <a:grpSpLocks/>
              </p:cNvGrpSpPr>
              <p:nvPr/>
            </p:nvGrpSpPr>
            <p:grpSpPr bwMode="auto">
              <a:xfrm>
                <a:off x="2962" y="1923"/>
                <a:ext cx="245" cy="128"/>
                <a:chOff x="1436" y="642"/>
                <a:chExt cx="245" cy="128"/>
              </a:xfrm>
            </p:grpSpPr>
            <p:sp>
              <p:nvSpPr>
                <p:cNvPr id="18460" name="Freeform 545"/>
                <p:cNvSpPr>
                  <a:spLocks/>
                </p:cNvSpPr>
                <p:nvPr/>
              </p:nvSpPr>
              <p:spPr bwMode="auto">
                <a:xfrm>
                  <a:off x="1436" y="656"/>
                  <a:ext cx="97" cy="110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1 h 241"/>
                    <a:gd name="T4" fmla="*/ 0 w 241"/>
                    <a:gd name="T5" fmla="*/ 1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1" name="WordArt 5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1" y="642"/>
                  <a:ext cx="120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8449" name="Group 564"/>
            <p:cNvGrpSpPr>
              <a:grpSpLocks/>
            </p:cNvGrpSpPr>
            <p:nvPr/>
          </p:nvGrpSpPr>
          <p:grpSpPr bwMode="auto">
            <a:xfrm>
              <a:off x="288" y="2180"/>
              <a:ext cx="3096" cy="195"/>
              <a:chOff x="288" y="2216"/>
              <a:chExt cx="3096" cy="195"/>
            </a:xfrm>
          </p:grpSpPr>
          <p:sp>
            <p:nvSpPr>
              <p:cNvPr id="18450" name="WordArt 4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2220"/>
                <a:ext cx="3096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相碰、速度基本为   的分子一定处</a:t>
                </a:r>
              </a:p>
            </p:txBody>
          </p:sp>
          <p:grpSp>
            <p:nvGrpSpPr>
              <p:cNvPr id="18451" name="Group 559"/>
              <p:cNvGrpSpPr>
                <a:grpSpLocks/>
              </p:cNvGrpSpPr>
              <p:nvPr/>
            </p:nvGrpSpPr>
            <p:grpSpPr bwMode="auto">
              <a:xfrm>
                <a:off x="1903" y="2216"/>
                <a:ext cx="205" cy="195"/>
                <a:chOff x="2607" y="3016"/>
                <a:chExt cx="205" cy="195"/>
              </a:xfrm>
            </p:grpSpPr>
            <p:grpSp>
              <p:nvGrpSpPr>
                <p:cNvPr id="18452" name="Group 560"/>
                <p:cNvGrpSpPr>
                  <a:grpSpLocks/>
                </p:cNvGrpSpPr>
                <p:nvPr/>
              </p:nvGrpSpPr>
              <p:grpSpPr bwMode="auto">
                <a:xfrm>
                  <a:off x="2618" y="3064"/>
                  <a:ext cx="181" cy="147"/>
                  <a:chOff x="1980" y="2790"/>
                  <a:chExt cx="164" cy="156"/>
                </a:xfrm>
              </p:grpSpPr>
              <p:sp>
                <p:nvSpPr>
                  <p:cNvPr id="18454" name="WordArt 561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-66490">
                    <a:off x="1980" y="2790"/>
                    <a:ext cx="109" cy="13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8455" name="WordArt 5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-66490">
                    <a:off x="2114" y="2844"/>
                    <a:ext cx="30" cy="10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8453" name="Line 563"/>
                <p:cNvSpPr>
                  <a:spLocks noChangeShapeType="1"/>
                </p:cNvSpPr>
                <p:nvPr/>
              </p:nvSpPr>
              <p:spPr bwMode="auto">
                <a:xfrm flipV="1">
                  <a:off x="2607" y="3016"/>
                  <a:ext cx="20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8475662" cy="1936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续</a:t>
            </a:r>
            <a:r>
              <a:rPr lang="en-US" altLang="zh-CN" sz="70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9459" name="Rectangle 431" descr="大纸屑"/>
          <p:cNvSpPr>
            <a:spLocks noChangeArrowheads="1"/>
          </p:cNvSpPr>
          <p:nvPr/>
        </p:nvSpPr>
        <p:spPr bwMode="auto">
          <a:xfrm>
            <a:off x="0" y="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0" name="Group 434"/>
          <p:cNvGrpSpPr>
            <a:grpSpLocks/>
          </p:cNvGrpSpPr>
          <p:nvPr/>
        </p:nvGrpSpPr>
        <p:grpSpPr bwMode="auto">
          <a:xfrm>
            <a:off x="5891213" y="344488"/>
            <a:ext cx="3048000" cy="6118225"/>
            <a:chOff x="3711" y="217"/>
            <a:chExt cx="1920" cy="3854"/>
          </a:xfrm>
        </p:grpSpPr>
        <p:grpSp>
          <p:nvGrpSpPr>
            <p:cNvPr id="19589" name="Group 435"/>
            <p:cNvGrpSpPr>
              <a:grpSpLocks/>
            </p:cNvGrpSpPr>
            <p:nvPr/>
          </p:nvGrpSpPr>
          <p:grpSpPr bwMode="auto">
            <a:xfrm>
              <a:off x="3991" y="662"/>
              <a:ext cx="955" cy="1176"/>
              <a:chOff x="3991" y="662"/>
              <a:chExt cx="955" cy="1176"/>
            </a:xfrm>
          </p:grpSpPr>
          <p:sp>
            <p:nvSpPr>
              <p:cNvPr id="19696" name="AutoShape 436" descr="小纸屑"/>
              <p:cNvSpPr>
                <a:spLocks noChangeArrowheads="1"/>
              </p:cNvSpPr>
              <p:nvPr/>
            </p:nvSpPr>
            <p:spPr bwMode="auto">
              <a:xfrm rot="16200000" flipV="1">
                <a:off x="4148" y="1063"/>
                <a:ext cx="650" cy="9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7" name="Oval 437" descr="20%"/>
              <p:cNvSpPr>
                <a:spLocks noChangeArrowheads="1"/>
              </p:cNvSpPr>
              <p:nvPr/>
            </p:nvSpPr>
            <p:spPr bwMode="auto">
              <a:xfrm>
                <a:off x="3991" y="1683"/>
                <a:ext cx="70" cy="15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8" name="AutoShape 438" descr="小纸屑"/>
              <p:cNvSpPr>
                <a:spLocks noChangeArrowheads="1"/>
              </p:cNvSpPr>
              <p:nvPr/>
            </p:nvSpPr>
            <p:spPr bwMode="auto">
              <a:xfrm rot="5400000">
                <a:off x="4142" y="584"/>
                <a:ext cx="697" cy="854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99" name="Oval 439" descr="20%"/>
              <p:cNvSpPr>
                <a:spLocks noChangeArrowheads="1"/>
              </p:cNvSpPr>
              <p:nvPr/>
            </p:nvSpPr>
            <p:spPr bwMode="auto">
              <a:xfrm>
                <a:off x="4878" y="1189"/>
                <a:ext cx="68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00" name="Oval 440" descr="20%"/>
              <p:cNvSpPr>
                <a:spLocks noChangeArrowheads="1"/>
              </p:cNvSpPr>
              <p:nvPr/>
            </p:nvSpPr>
            <p:spPr bwMode="auto">
              <a:xfrm>
                <a:off x="4029" y="670"/>
                <a:ext cx="72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01" name="Line 441"/>
              <p:cNvSpPr>
                <a:spLocks noChangeShapeType="1"/>
              </p:cNvSpPr>
              <p:nvPr/>
            </p:nvSpPr>
            <p:spPr bwMode="auto">
              <a:xfrm flipV="1">
                <a:off x="4032" y="1279"/>
                <a:ext cx="87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02" name="Line 442"/>
              <p:cNvSpPr>
                <a:spLocks noChangeShapeType="1"/>
              </p:cNvSpPr>
              <p:nvPr/>
            </p:nvSpPr>
            <p:spPr bwMode="auto">
              <a:xfrm flipH="1" flipV="1">
                <a:off x="4061" y="752"/>
                <a:ext cx="848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90" name="Group 443"/>
            <p:cNvGrpSpPr>
              <a:grpSpLocks/>
            </p:cNvGrpSpPr>
            <p:nvPr/>
          </p:nvGrpSpPr>
          <p:grpSpPr bwMode="auto">
            <a:xfrm>
              <a:off x="4385" y="217"/>
              <a:ext cx="1171" cy="1970"/>
              <a:chOff x="4385" y="217"/>
              <a:chExt cx="1171" cy="1970"/>
            </a:xfrm>
          </p:grpSpPr>
          <p:grpSp>
            <p:nvGrpSpPr>
              <p:cNvPr id="19684" name="Group 444"/>
              <p:cNvGrpSpPr>
                <a:grpSpLocks/>
              </p:cNvGrpSpPr>
              <p:nvPr/>
            </p:nvGrpSpPr>
            <p:grpSpPr bwMode="auto">
              <a:xfrm>
                <a:off x="4780" y="217"/>
                <a:ext cx="776" cy="1970"/>
                <a:chOff x="4780" y="217"/>
                <a:chExt cx="776" cy="1970"/>
              </a:xfrm>
            </p:grpSpPr>
            <p:sp>
              <p:nvSpPr>
                <p:cNvPr id="19686" name="Rectangle 445"/>
                <p:cNvSpPr>
                  <a:spLocks noChangeArrowheads="1"/>
                </p:cNvSpPr>
                <p:nvPr/>
              </p:nvSpPr>
              <p:spPr bwMode="auto">
                <a:xfrm rot="2265189" flipH="1">
                  <a:off x="4962" y="247"/>
                  <a:ext cx="22" cy="57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87" name="Line 446"/>
                <p:cNvSpPr>
                  <a:spLocks noChangeShapeType="1"/>
                </p:cNvSpPr>
                <p:nvPr/>
              </p:nvSpPr>
              <p:spPr bwMode="auto">
                <a:xfrm>
                  <a:off x="5157" y="315"/>
                  <a:ext cx="0" cy="14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88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792" y="1747"/>
                  <a:ext cx="373" cy="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689" name="Group 448"/>
                <p:cNvGrpSpPr>
                  <a:grpSpLocks/>
                </p:cNvGrpSpPr>
                <p:nvPr/>
              </p:nvGrpSpPr>
              <p:grpSpPr bwMode="auto">
                <a:xfrm>
                  <a:off x="4915" y="1034"/>
                  <a:ext cx="185" cy="108"/>
                  <a:chOff x="4908" y="1040"/>
                  <a:chExt cx="185" cy="108"/>
                </a:xfrm>
              </p:grpSpPr>
              <p:sp>
                <p:nvSpPr>
                  <p:cNvPr id="19694" name="Freeform 449"/>
                  <p:cNvSpPr>
                    <a:spLocks/>
                  </p:cNvSpPr>
                  <p:nvPr/>
                </p:nvSpPr>
                <p:spPr bwMode="auto">
                  <a:xfrm>
                    <a:off x="4908" y="1051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95" name="WordArt 4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10" y="1040"/>
                    <a:ext cx="83" cy="9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690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5160" y="217"/>
                  <a:ext cx="232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ea typeface="宋体" pitchFamily="2" charset="-122"/>
                    </a:rPr>
                    <a:t>光滑器壁</a:t>
                  </a:r>
                </a:p>
              </p:txBody>
            </p:sp>
            <p:sp>
              <p:nvSpPr>
                <p:cNvPr id="19691" name="Rectangle 452"/>
                <p:cNvSpPr>
                  <a:spLocks noChangeArrowheads="1"/>
                </p:cNvSpPr>
                <p:nvPr/>
              </p:nvSpPr>
              <p:spPr bwMode="auto">
                <a:xfrm>
                  <a:off x="4780" y="767"/>
                  <a:ext cx="21" cy="141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92" name="Line 453"/>
                <p:cNvSpPr>
                  <a:spLocks noChangeShapeType="1"/>
                </p:cNvSpPr>
                <p:nvPr/>
              </p:nvSpPr>
              <p:spPr bwMode="auto">
                <a:xfrm flipV="1">
                  <a:off x="4927" y="1280"/>
                  <a:ext cx="4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93" name="WordArt 4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03" y="1232"/>
                  <a:ext cx="153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85" name="Line 455"/>
              <p:cNvSpPr>
                <a:spLocks noChangeShapeType="1"/>
              </p:cNvSpPr>
              <p:nvPr/>
            </p:nvSpPr>
            <p:spPr bwMode="auto">
              <a:xfrm>
                <a:off x="4385" y="1266"/>
                <a:ext cx="52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91" name="Arc 456"/>
            <p:cNvSpPr>
              <a:spLocks/>
            </p:cNvSpPr>
            <p:nvPr/>
          </p:nvSpPr>
          <p:spPr bwMode="auto">
            <a:xfrm rot="2083371">
              <a:off x="4531" y="1115"/>
              <a:ext cx="169" cy="176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2" name="Arc 457"/>
            <p:cNvSpPr>
              <a:spLocks/>
            </p:cNvSpPr>
            <p:nvPr/>
          </p:nvSpPr>
          <p:spPr bwMode="auto">
            <a:xfrm rot="163111">
              <a:off x="4544" y="1260"/>
              <a:ext cx="168" cy="175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93" name="Line 458"/>
            <p:cNvSpPr>
              <a:spLocks noChangeShapeType="1"/>
            </p:cNvSpPr>
            <p:nvPr/>
          </p:nvSpPr>
          <p:spPr bwMode="auto">
            <a:xfrm flipV="1">
              <a:off x="4032" y="1503"/>
              <a:ext cx="462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Line 459"/>
            <p:cNvSpPr>
              <a:spLocks noChangeShapeType="1"/>
            </p:cNvSpPr>
            <p:nvPr/>
          </p:nvSpPr>
          <p:spPr bwMode="auto">
            <a:xfrm>
              <a:off x="4490" y="1514"/>
              <a:ext cx="9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Line 460"/>
            <p:cNvSpPr>
              <a:spLocks noChangeShapeType="1"/>
            </p:cNvSpPr>
            <p:nvPr/>
          </p:nvSpPr>
          <p:spPr bwMode="auto">
            <a:xfrm>
              <a:off x="4032" y="1764"/>
              <a:ext cx="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Line 461"/>
            <p:cNvSpPr>
              <a:spLocks noChangeShapeType="1"/>
            </p:cNvSpPr>
            <p:nvPr/>
          </p:nvSpPr>
          <p:spPr bwMode="auto">
            <a:xfrm flipH="1">
              <a:off x="3882" y="1759"/>
              <a:ext cx="15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Line 462"/>
            <p:cNvSpPr>
              <a:spLocks noChangeShapeType="1"/>
            </p:cNvSpPr>
            <p:nvPr/>
          </p:nvSpPr>
          <p:spPr bwMode="auto">
            <a:xfrm flipV="1">
              <a:off x="4031" y="1340"/>
              <a:ext cx="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WordArt 463"/>
            <p:cNvSpPr>
              <a:spLocks noChangeArrowheads="1" noChangeShapeType="1" noTextEdit="1"/>
            </p:cNvSpPr>
            <p:nvPr/>
          </p:nvSpPr>
          <p:spPr bwMode="auto">
            <a:xfrm>
              <a:off x="4428" y="1305"/>
              <a:ext cx="58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19599" name="Group 464"/>
            <p:cNvGrpSpPr>
              <a:grpSpLocks/>
            </p:cNvGrpSpPr>
            <p:nvPr/>
          </p:nvGrpSpPr>
          <p:grpSpPr bwMode="auto">
            <a:xfrm>
              <a:off x="4313" y="1834"/>
              <a:ext cx="244" cy="99"/>
              <a:chOff x="4313" y="1834"/>
              <a:chExt cx="244" cy="99"/>
            </a:xfrm>
          </p:grpSpPr>
          <p:sp>
            <p:nvSpPr>
              <p:cNvPr id="19681" name="WordArt 4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9" y="1870"/>
                <a:ext cx="58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82" name="WordArt 4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1" y="1862"/>
                <a:ext cx="28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83" name="WordArt 4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3" y="1834"/>
                <a:ext cx="102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19600" name="WordArt 468"/>
            <p:cNvSpPr>
              <a:spLocks noChangeArrowheads="1" noChangeShapeType="1" noTextEdit="1"/>
            </p:cNvSpPr>
            <p:nvPr/>
          </p:nvSpPr>
          <p:spPr bwMode="auto">
            <a:xfrm>
              <a:off x="4438" y="1126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19601" name="Group 469"/>
            <p:cNvGrpSpPr>
              <a:grpSpLocks/>
            </p:cNvGrpSpPr>
            <p:nvPr/>
          </p:nvGrpSpPr>
          <p:grpSpPr bwMode="auto">
            <a:xfrm>
              <a:off x="3875" y="1195"/>
              <a:ext cx="202" cy="120"/>
              <a:chOff x="297" y="2243"/>
              <a:chExt cx="278" cy="201"/>
            </a:xfrm>
          </p:grpSpPr>
          <p:sp>
            <p:nvSpPr>
              <p:cNvPr id="19677" name="WordArt 4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" y="2342"/>
                <a:ext cx="7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678" name="Group 471"/>
              <p:cNvGrpSpPr>
                <a:grpSpLocks/>
              </p:cNvGrpSpPr>
              <p:nvPr/>
            </p:nvGrpSpPr>
            <p:grpSpPr bwMode="auto">
              <a:xfrm>
                <a:off x="297" y="2243"/>
                <a:ext cx="180" cy="183"/>
                <a:chOff x="1220" y="3077"/>
                <a:chExt cx="180" cy="183"/>
              </a:xfrm>
            </p:grpSpPr>
            <p:sp>
              <p:nvSpPr>
                <p:cNvPr id="19679" name="WordArt 4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3146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680" name="WordArt 4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20" y="3077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19602" name="Group 474"/>
            <p:cNvGrpSpPr>
              <a:grpSpLocks/>
            </p:cNvGrpSpPr>
            <p:nvPr/>
          </p:nvGrpSpPr>
          <p:grpSpPr bwMode="auto">
            <a:xfrm>
              <a:off x="3745" y="1947"/>
              <a:ext cx="207" cy="124"/>
              <a:chOff x="119" y="3092"/>
              <a:chExt cx="284" cy="183"/>
            </a:xfrm>
          </p:grpSpPr>
          <p:sp>
            <p:nvSpPr>
              <p:cNvPr id="19674" name="WordArt 4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" y="3172"/>
                <a:ext cx="70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75" name="WordArt 4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" y="3161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76" name="WordArt 4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" y="3092"/>
                <a:ext cx="13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66014" name="Oval 478"/>
            <p:cNvSpPr>
              <a:spLocks noChangeArrowheads="1"/>
            </p:cNvSpPr>
            <p:nvPr/>
          </p:nvSpPr>
          <p:spPr bwMode="auto">
            <a:xfrm>
              <a:off x="3999" y="1735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9604" name="Line 479"/>
            <p:cNvSpPr>
              <a:spLocks noChangeShapeType="1"/>
            </p:cNvSpPr>
            <p:nvPr/>
          </p:nvSpPr>
          <p:spPr bwMode="auto">
            <a:xfrm flipH="1" flipV="1">
              <a:off x="3850" y="633"/>
              <a:ext cx="440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05" name="Group 480"/>
            <p:cNvGrpSpPr>
              <a:grpSpLocks/>
            </p:cNvGrpSpPr>
            <p:nvPr/>
          </p:nvGrpSpPr>
          <p:grpSpPr bwMode="auto">
            <a:xfrm>
              <a:off x="3827" y="820"/>
              <a:ext cx="154" cy="178"/>
              <a:chOff x="4115" y="531"/>
              <a:chExt cx="154" cy="178"/>
            </a:xfrm>
          </p:grpSpPr>
          <p:grpSp>
            <p:nvGrpSpPr>
              <p:cNvPr id="19670" name="Group 481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9672" name="WordArt 4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673" name="WordArt 4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71" name="Line 484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021" name="Oval 485"/>
            <p:cNvSpPr>
              <a:spLocks noChangeArrowheads="1"/>
            </p:cNvSpPr>
            <p:nvPr/>
          </p:nvSpPr>
          <p:spPr bwMode="auto">
            <a:xfrm>
              <a:off x="4261" y="863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9607" name="Freeform 486"/>
            <p:cNvSpPr>
              <a:spLocks/>
            </p:cNvSpPr>
            <p:nvPr/>
          </p:nvSpPr>
          <p:spPr bwMode="auto">
            <a:xfrm>
              <a:off x="4154" y="454"/>
              <a:ext cx="91" cy="111"/>
            </a:xfrm>
            <a:custGeom>
              <a:avLst/>
              <a:gdLst>
                <a:gd name="T0" fmla="*/ 0 w 241"/>
                <a:gd name="T1" fmla="*/ 0 h 241"/>
                <a:gd name="T2" fmla="*/ 0 w 241"/>
                <a:gd name="T3" fmla="*/ 1 h 241"/>
                <a:gd name="T4" fmla="*/ 0 w 241"/>
                <a:gd name="T5" fmla="*/ 1 h 241"/>
                <a:gd name="T6" fmla="*/ 0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608" name="Group 487"/>
            <p:cNvGrpSpPr>
              <a:grpSpLocks/>
            </p:cNvGrpSpPr>
            <p:nvPr/>
          </p:nvGrpSpPr>
          <p:grpSpPr bwMode="auto">
            <a:xfrm>
              <a:off x="4272" y="418"/>
              <a:ext cx="163" cy="166"/>
              <a:chOff x="4138" y="1333"/>
              <a:chExt cx="163" cy="166"/>
            </a:xfrm>
          </p:grpSpPr>
          <p:sp>
            <p:nvSpPr>
              <p:cNvPr id="19667" name="WordArt 4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9" y="1378"/>
                <a:ext cx="95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9668" name="WordArt 4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5" y="1421"/>
                <a:ext cx="26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69" name="Line 490"/>
              <p:cNvSpPr>
                <a:spLocks noChangeShapeType="1"/>
              </p:cNvSpPr>
              <p:nvPr/>
            </p:nvSpPr>
            <p:spPr bwMode="auto">
              <a:xfrm>
                <a:off x="4138" y="1333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609" name="WordArt 491"/>
            <p:cNvSpPr>
              <a:spLocks noChangeArrowheads="1" noChangeShapeType="1" noTextEdit="1"/>
            </p:cNvSpPr>
            <p:nvPr/>
          </p:nvSpPr>
          <p:spPr bwMode="auto">
            <a:xfrm>
              <a:off x="4433" y="657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19610" name="Arc 492"/>
            <p:cNvSpPr>
              <a:spLocks/>
            </p:cNvSpPr>
            <p:nvPr/>
          </p:nvSpPr>
          <p:spPr bwMode="auto">
            <a:xfrm rot="593863">
              <a:off x="4517" y="609"/>
              <a:ext cx="167" cy="130"/>
            </a:xfrm>
            <a:custGeom>
              <a:avLst/>
              <a:gdLst>
                <a:gd name="T0" fmla="*/ 0 w 21304"/>
                <a:gd name="T1" fmla="*/ 0 h 17124"/>
                <a:gd name="T2" fmla="*/ 0 w 21304"/>
                <a:gd name="T3" fmla="*/ 0 h 17124"/>
                <a:gd name="T4" fmla="*/ 0 w 21304"/>
                <a:gd name="T5" fmla="*/ 0 h 17124"/>
                <a:gd name="T6" fmla="*/ 0 60000 65536"/>
                <a:gd name="T7" fmla="*/ 0 60000 65536"/>
                <a:gd name="T8" fmla="*/ 0 60000 65536"/>
                <a:gd name="T9" fmla="*/ 0 w 21304"/>
                <a:gd name="T10" fmla="*/ 0 h 17124"/>
                <a:gd name="T11" fmla="*/ 21304 w 21304"/>
                <a:gd name="T12" fmla="*/ 17124 h 17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04" h="17124" fill="none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</a:path>
                <a:path w="21304" h="17124" stroke="0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  <a:lnTo>
                    <a:pt x="2130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29" name="Oval 493"/>
            <p:cNvSpPr>
              <a:spLocks noChangeArrowheads="1"/>
            </p:cNvSpPr>
            <p:nvPr/>
          </p:nvSpPr>
          <p:spPr bwMode="auto">
            <a:xfrm>
              <a:off x="4264" y="854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19612" name="Freeform 494"/>
            <p:cNvSpPr>
              <a:spLocks/>
            </p:cNvSpPr>
            <p:nvPr/>
          </p:nvSpPr>
          <p:spPr bwMode="auto">
            <a:xfrm>
              <a:off x="3957" y="633"/>
              <a:ext cx="285" cy="171"/>
            </a:xfrm>
            <a:custGeom>
              <a:avLst/>
              <a:gdLst>
                <a:gd name="T0" fmla="*/ 45 w 285"/>
                <a:gd name="T1" fmla="*/ 0 h 171"/>
                <a:gd name="T2" fmla="*/ 285 w 285"/>
                <a:gd name="T3" fmla="*/ 0 h 171"/>
                <a:gd name="T4" fmla="*/ 210 w 285"/>
                <a:gd name="T5" fmla="*/ 171 h 171"/>
                <a:gd name="T6" fmla="*/ 0 w 285"/>
                <a:gd name="T7" fmla="*/ 42 h 171"/>
                <a:gd name="T8" fmla="*/ 45 w 285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71"/>
                <a:gd name="T17" fmla="*/ 285 w 285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71">
                  <a:moveTo>
                    <a:pt x="45" y="0"/>
                  </a:moveTo>
                  <a:lnTo>
                    <a:pt x="285" y="0"/>
                  </a:lnTo>
                  <a:lnTo>
                    <a:pt x="210" y="171"/>
                  </a:lnTo>
                  <a:lnTo>
                    <a:pt x="0" y="4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13" name="Group 495"/>
            <p:cNvGrpSpPr>
              <a:grpSpLocks/>
            </p:cNvGrpSpPr>
            <p:nvPr/>
          </p:nvGrpSpPr>
          <p:grpSpPr bwMode="auto">
            <a:xfrm>
              <a:off x="3934" y="605"/>
              <a:ext cx="233" cy="130"/>
              <a:chOff x="3940" y="605"/>
              <a:chExt cx="233" cy="130"/>
            </a:xfrm>
          </p:grpSpPr>
          <p:sp>
            <p:nvSpPr>
              <p:cNvPr id="19665" name="Arc 496"/>
              <p:cNvSpPr>
                <a:spLocks/>
              </p:cNvSpPr>
              <p:nvPr/>
            </p:nvSpPr>
            <p:spPr bwMode="auto">
              <a:xfrm rot="21006137" flipH="1">
                <a:off x="3940" y="605"/>
                <a:ext cx="167" cy="130"/>
              </a:xfrm>
              <a:custGeom>
                <a:avLst/>
                <a:gdLst>
                  <a:gd name="T0" fmla="*/ 0 w 21304"/>
                  <a:gd name="T1" fmla="*/ 0 h 17124"/>
                  <a:gd name="T2" fmla="*/ 0 w 21304"/>
                  <a:gd name="T3" fmla="*/ 0 h 17124"/>
                  <a:gd name="T4" fmla="*/ 0 w 21304"/>
                  <a:gd name="T5" fmla="*/ 0 h 17124"/>
                  <a:gd name="T6" fmla="*/ 0 60000 65536"/>
                  <a:gd name="T7" fmla="*/ 0 60000 65536"/>
                  <a:gd name="T8" fmla="*/ 0 60000 65536"/>
                  <a:gd name="T9" fmla="*/ 0 w 21304"/>
                  <a:gd name="T10" fmla="*/ 0 h 17124"/>
                  <a:gd name="T11" fmla="*/ 21304 w 21304"/>
                  <a:gd name="T12" fmla="*/ 17124 h 17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04" h="17124" fill="none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</a:path>
                  <a:path w="21304" h="17124" stroke="0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  <a:lnTo>
                      <a:pt x="21304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66" name="WordArt 4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5" y="647"/>
                <a:ext cx="58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19614" name="Line 498"/>
            <p:cNvSpPr>
              <a:spLocks noChangeShapeType="1"/>
            </p:cNvSpPr>
            <p:nvPr/>
          </p:nvSpPr>
          <p:spPr bwMode="auto">
            <a:xfrm flipV="1">
              <a:off x="4306" y="633"/>
              <a:ext cx="456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Line 499"/>
            <p:cNvSpPr>
              <a:spLocks noChangeShapeType="1"/>
            </p:cNvSpPr>
            <p:nvPr/>
          </p:nvSpPr>
          <p:spPr bwMode="auto">
            <a:xfrm flipH="1">
              <a:off x="3848" y="61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616" name="Group 500"/>
            <p:cNvGrpSpPr>
              <a:grpSpLocks/>
            </p:cNvGrpSpPr>
            <p:nvPr/>
          </p:nvGrpSpPr>
          <p:grpSpPr bwMode="auto">
            <a:xfrm>
              <a:off x="3711" y="2149"/>
              <a:ext cx="1920" cy="1922"/>
              <a:chOff x="3711" y="2149"/>
              <a:chExt cx="1920" cy="1922"/>
            </a:xfrm>
          </p:grpSpPr>
          <p:sp>
            <p:nvSpPr>
              <p:cNvPr id="19633" name="Rectangle 501" descr="浅色上对角线"/>
              <p:cNvSpPr>
                <a:spLocks noChangeArrowheads="1"/>
              </p:cNvSpPr>
              <p:nvPr/>
            </p:nvSpPr>
            <p:spPr bwMode="auto">
              <a:xfrm>
                <a:off x="5088" y="2159"/>
                <a:ext cx="27" cy="1912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34" name="Line 502"/>
              <p:cNvSpPr>
                <a:spLocks noChangeShapeType="1"/>
              </p:cNvSpPr>
              <p:nvPr/>
            </p:nvSpPr>
            <p:spPr bwMode="auto">
              <a:xfrm>
                <a:off x="5083" y="2149"/>
                <a:ext cx="1" cy="1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5" name="AutoShape 503" descr="小纸屑"/>
              <p:cNvSpPr>
                <a:spLocks noChangeArrowheads="1"/>
              </p:cNvSpPr>
              <p:nvPr/>
            </p:nvSpPr>
            <p:spPr bwMode="auto">
              <a:xfrm rot="5400000">
                <a:off x="4013" y="2217"/>
                <a:ext cx="986" cy="11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36" name="AutoShape 504" descr="小纸屑"/>
              <p:cNvSpPr>
                <a:spLocks noChangeArrowheads="1"/>
              </p:cNvSpPr>
              <p:nvPr/>
            </p:nvSpPr>
            <p:spPr bwMode="auto">
              <a:xfrm rot="16200000" flipV="1">
                <a:off x="4033" y="2969"/>
                <a:ext cx="986" cy="11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37" name="Line 505"/>
              <p:cNvSpPr>
                <a:spLocks noChangeShapeType="1"/>
              </p:cNvSpPr>
              <p:nvPr/>
            </p:nvSpPr>
            <p:spPr bwMode="auto">
              <a:xfrm flipV="1">
                <a:off x="4950" y="3163"/>
                <a:ext cx="521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38" name="Oval 506" descr="20%"/>
              <p:cNvSpPr>
                <a:spLocks noChangeArrowheads="1"/>
              </p:cNvSpPr>
              <p:nvPr/>
            </p:nvSpPr>
            <p:spPr bwMode="auto">
              <a:xfrm>
                <a:off x="3924" y="2285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39" name="Oval 507" descr="20%"/>
              <p:cNvSpPr>
                <a:spLocks noChangeArrowheads="1"/>
              </p:cNvSpPr>
              <p:nvPr/>
            </p:nvSpPr>
            <p:spPr bwMode="auto">
              <a:xfrm>
                <a:off x="5047" y="3024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40" name="WordArt 5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8" y="3108"/>
                <a:ext cx="15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641" name="Group 509"/>
              <p:cNvGrpSpPr>
                <a:grpSpLocks/>
              </p:cNvGrpSpPr>
              <p:nvPr/>
            </p:nvGrpSpPr>
            <p:grpSpPr bwMode="auto">
              <a:xfrm>
                <a:off x="4186" y="3196"/>
                <a:ext cx="429" cy="321"/>
                <a:chOff x="4186" y="3196"/>
                <a:chExt cx="429" cy="321"/>
              </a:xfrm>
            </p:grpSpPr>
            <p:grpSp>
              <p:nvGrpSpPr>
                <p:cNvPr id="19659" name="Group 510"/>
                <p:cNvGrpSpPr>
                  <a:grpSpLocks/>
                </p:cNvGrpSpPr>
                <p:nvPr/>
              </p:nvGrpSpPr>
              <p:grpSpPr bwMode="auto">
                <a:xfrm rot="-2101827">
                  <a:off x="4382" y="3196"/>
                  <a:ext cx="233" cy="152"/>
                  <a:chOff x="2901" y="1897"/>
                  <a:chExt cx="272" cy="167"/>
                </a:xfrm>
              </p:grpSpPr>
              <p:sp>
                <p:nvSpPr>
                  <p:cNvPr id="19663" name="Freeform 511"/>
                  <p:cNvSpPr>
                    <a:spLocks/>
                  </p:cNvSpPr>
                  <p:nvPr/>
                </p:nvSpPr>
                <p:spPr bwMode="auto">
                  <a:xfrm>
                    <a:off x="2901" y="1921"/>
                    <a:ext cx="147" cy="126"/>
                  </a:xfrm>
                  <a:custGeom>
                    <a:avLst/>
                    <a:gdLst>
                      <a:gd name="T0" fmla="*/ 5 w 241"/>
                      <a:gd name="T1" fmla="*/ 0 h 241"/>
                      <a:gd name="T2" fmla="*/ 0 w 241"/>
                      <a:gd name="T3" fmla="*/ 3 h 241"/>
                      <a:gd name="T4" fmla="*/ 8 w 241"/>
                      <a:gd name="T5" fmla="*/ 3 h 241"/>
                      <a:gd name="T6" fmla="*/ 5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64" name="WordArt 5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2" y="1897"/>
                    <a:ext cx="91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660" name="Group 513"/>
                <p:cNvGrpSpPr>
                  <a:grpSpLocks/>
                </p:cNvGrpSpPr>
                <p:nvPr/>
              </p:nvGrpSpPr>
              <p:grpSpPr bwMode="auto">
                <a:xfrm rot="-2101827">
                  <a:off x="4186" y="3351"/>
                  <a:ext cx="185" cy="166"/>
                  <a:chOff x="969" y="1267"/>
                  <a:chExt cx="193" cy="137"/>
                </a:xfrm>
              </p:grpSpPr>
              <p:sp>
                <p:nvSpPr>
                  <p:cNvPr id="19661" name="WordArt 5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662" name="WordArt 5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9642" name="Group 516"/>
              <p:cNvGrpSpPr>
                <a:grpSpLocks/>
              </p:cNvGrpSpPr>
              <p:nvPr/>
            </p:nvGrpSpPr>
            <p:grpSpPr bwMode="auto">
              <a:xfrm>
                <a:off x="5153" y="3021"/>
                <a:ext cx="183" cy="100"/>
                <a:chOff x="5094" y="2946"/>
                <a:chExt cx="183" cy="100"/>
              </a:xfrm>
            </p:grpSpPr>
            <p:sp>
              <p:nvSpPr>
                <p:cNvPr id="19657" name="Freeform 517"/>
                <p:cNvSpPr>
                  <a:spLocks/>
                </p:cNvSpPr>
                <p:nvPr/>
              </p:nvSpPr>
              <p:spPr bwMode="auto">
                <a:xfrm>
                  <a:off x="5094" y="2949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58" name="WordArt 5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94" y="2946"/>
                  <a:ext cx="83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19643" name="Group 519"/>
              <p:cNvGrpSpPr>
                <a:grpSpLocks/>
              </p:cNvGrpSpPr>
              <p:nvPr/>
            </p:nvGrpSpPr>
            <p:grpSpPr bwMode="auto">
              <a:xfrm>
                <a:off x="3711" y="3839"/>
                <a:ext cx="192" cy="113"/>
                <a:chOff x="3637" y="3890"/>
                <a:chExt cx="192" cy="113"/>
              </a:xfrm>
            </p:grpSpPr>
            <p:sp>
              <p:nvSpPr>
                <p:cNvPr id="19655" name="Freeform 520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56" name="WordArt 5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44" name="Oval 522" descr="20%"/>
              <p:cNvSpPr>
                <a:spLocks noChangeArrowheads="1"/>
              </p:cNvSpPr>
              <p:nvPr/>
            </p:nvSpPr>
            <p:spPr bwMode="auto">
              <a:xfrm>
                <a:off x="3946" y="3777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45" name="Line 523"/>
              <p:cNvSpPr>
                <a:spLocks noChangeShapeType="1"/>
              </p:cNvSpPr>
              <p:nvPr/>
            </p:nvSpPr>
            <p:spPr bwMode="auto">
              <a:xfrm flipH="1">
                <a:off x="3975" y="3145"/>
                <a:ext cx="1121" cy="7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46" name="Line 524"/>
              <p:cNvSpPr>
                <a:spLocks noChangeShapeType="1"/>
              </p:cNvSpPr>
              <p:nvPr/>
            </p:nvSpPr>
            <p:spPr bwMode="auto">
              <a:xfrm flipV="1">
                <a:off x="3968" y="3904"/>
                <a:ext cx="1117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647" name="Group 525"/>
              <p:cNvGrpSpPr>
                <a:grpSpLocks/>
              </p:cNvGrpSpPr>
              <p:nvPr/>
            </p:nvGrpSpPr>
            <p:grpSpPr bwMode="auto">
              <a:xfrm>
                <a:off x="4298" y="3805"/>
                <a:ext cx="591" cy="237"/>
                <a:chOff x="4298" y="3805"/>
                <a:chExt cx="591" cy="237"/>
              </a:xfrm>
            </p:grpSpPr>
            <p:sp>
              <p:nvSpPr>
                <p:cNvPr id="19648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98" y="3805"/>
                  <a:ext cx="591" cy="2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49" name="Freeform 527"/>
                <p:cNvSpPr>
                  <a:spLocks/>
                </p:cNvSpPr>
                <p:nvPr/>
              </p:nvSpPr>
              <p:spPr bwMode="auto">
                <a:xfrm rot="-66490">
                  <a:off x="4642" y="3871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50" name="WordArt 528"/>
                <p:cNvSpPr>
                  <a:spLocks noChangeArrowheads="1" noChangeShapeType="1" noTextEdit="1"/>
                </p:cNvSpPr>
                <p:nvPr/>
              </p:nvSpPr>
              <p:spPr bwMode="auto">
                <a:xfrm rot="-66490">
                  <a:off x="4785" y="3841"/>
                  <a:ext cx="69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9651" name="Group 529"/>
                <p:cNvGrpSpPr>
                  <a:grpSpLocks/>
                </p:cNvGrpSpPr>
                <p:nvPr/>
              </p:nvGrpSpPr>
              <p:grpSpPr bwMode="auto">
                <a:xfrm rot="-66490">
                  <a:off x="4345" y="3848"/>
                  <a:ext cx="163" cy="159"/>
                  <a:chOff x="969" y="1267"/>
                  <a:chExt cx="193" cy="137"/>
                </a:xfrm>
              </p:grpSpPr>
              <p:sp>
                <p:nvSpPr>
                  <p:cNvPr id="19653" name="WordArt 53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654" name="WordArt 5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652" name="WordArt 5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31" y="3931"/>
                  <a:ext cx="79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grpSp>
          <p:nvGrpSpPr>
            <p:cNvPr id="19617" name="Group 533"/>
            <p:cNvGrpSpPr>
              <a:grpSpLocks/>
            </p:cNvGrpSpPr>
            <p:nvPr/>
          </p:nvGrpSpPr>
          <p:grpSpPr bwMode="auto">
            <a:xfrm>
              <a:off x="3756" y="1689"/>
              <a:ext cx="159" cy="106"/>
              <a:chOff x="724" y="1249"/>
              <a:chExt cx="225" cy="136"/>
            </a:xfrm>
          </p:grpSpPr>
          <p:sp>
            <p:nvSpPr>
              <p:cNvPr id="19631" name="WordArt 5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32" name="WordArt 5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9618" name="Group 536"/>
            <p:cNvGrpSpPr>
              <a:grpSpLocks/>
            </p:cNvGrpSpPr>
            <p:nvPr/>
          </p:nvGrpSpPr>
          <p:grpSpPr bwMode="auto">
            <a:xfrm>
              <a:off x="4120" y="991"/>
              <a:ext cx="159" cy="106"/>
              <a:chOff x="724" y="1249"/>
              <a:chExt cx="225" cy="136"/>
            </a:xfrm>
          </p:grpSpPr>
          <p:sp>
            <p:nvSpPr>
              <p:cNvPr id="19629" name="WordArt 5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630" name="WordArt 5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9619" name="Group 539"/>
            <p:cNvGrpSpPr>
              <a:grpSpLocks/>
            </p:cNvGrpSpPr>
            <p:nvPr/>
          </p:nvGrpSpPr>
          <p:grpSpPr bwMode="auto">
            <a:xfrm>
              <a:off x="4551" y="776"/>
              <a:ext cx="154" cy="178"/>
              <a:chOff x="4115" y="531"/>
              <a:chExt cx="154" cy="178"/>
            </a:xfrm>
          </p:grpSpPr>
          <p:grpSp>
            <p:nvGrpSpPr>
              <p:cNvPr id="19625" name="Group 540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9627" name="WordArt 5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628" name="WordArt 5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26" name="Line 543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20" name="Group 544"/>
            <p:cNvGrpSpPr>
              <a:grpSpLocks/>
            </p:cNvGrpSpPr>
            <p:nvPr/>
          </p:nvGrpSpPr>
          <p:grpSpPr bwMode="auto">
            <a:xfrm>
              <a:off x="4113" y="1352"/>
              <a:ext cx="154" cy="178"/>
              <a:chOff x="4115" y="531"/>
              <a:chExt cx="154" cy="178"/>
            </a:xfrm>
          </p:grpSpPr>
          <p:grpSp>
            <p:nvGrpSpPr>
              <p:cNvPr id="19621" name="Group 545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19623" name="WordArt 5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624" name="WordArt 5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622" name="Line 548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61" name="Rectangle 549" descr="大纸屑"/>
          <p:cNvSpPr>
            <a:spLocks noChangeArrowheads="1"/>
          </p:cNvSpPr>
          <p:nvPr/>
        </p:nvSpPr>
        <p:spPr bwMode="auto">
          <a:xfrm>
            <a:off x="0" y="6724650"/>
            <a:ext cx="9144000" cy="1333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734"/>
          <p:cNvGrpSpPr>
            <a:grpSpLocks/>
          </p:cNvGrpSpPr>
          <p:nvPr/>
        </p:nvGrpSpPr>
        <p:grpSpPr bwMode="auto">
          <a:xfrm>
            <a:off x="590550" y="3201988"/>
            <a:ext cx="5200650" cy="779462"/>
            <a:chOff x="372" y="2017"/>
            <a:chExt cx="3276" cy="491"/>
          </a:xfrm>
        </p:grpSpPr>
        <p:grpSp>
          <p:nvGrpSpPr>
            <p:cNvPr id="19558" name="Group 357"/>
            <p:cNvGrpSpPr>
              <a:grpSpLocks/>
            </p:cNvGrpSpPr>
            <p:nvPr/>
          </p:nvGrpSpPr>
          <p:grpSpPr bwMode="auto">
            <a:xfrm>
              <a:off x="1235" y="2048"/>
              <a:ext cx="596" cy="170"/>
              <a:chOff x="1305" y="2775"/>
              <a:chExt cx="679" cy="161"/>
            </a:xfrm>
          </p:grpSpPr>
          <p:sp>
            <p:nvSpPr>
              <p:cNvPr id="19582" name="Freeform 358"/>
              <p:cNvSpPr>
                <a:spLocks/>
              </p:cNvSpPr>
              <p:nvPr/>
            </p:nvSpPr>
            <p:spPr bwMode="auto">
              <a:xfrm flipH="1">
                <a:off x="1649" y="2783"/>
                <a:ext cx="176" cy="140"/>
              </a:xfrm>
              <a:custGeom>
                <a:avLst/>
                <a:gdLst>
                  <a:gd name="T0" fmla="*/ 0 w 544"/>
                  <a:gd name="T1" fmla="*/ 0 h 1068"/>
                  <a:gd name="T2" fmla="*/ 0 w 544"/>
                  <a:gd name="T3" fmla="*/ 0 h 1068"/>
                  <a:gd name="T4" fmla="*/ 0 w 544"/>
                  <a:gd name="T5" fmla="*/ 0 h 1068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068"/>
                  <a:gd name="T11" fmla="*/ 544 w 544"/>
                  <a:gd name="T12" fmla="*/ 1068 h 1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83" name="WordArt 3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4" y="2775"/>
                <a:ext cx="110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584" name="Group 360"/>
              <p:cNvGrpSpPr>
                <a:grpSpLocks/>
              </p:cNvGrpSpPr>
              <p:nvPr/>
            </p:nvGrpSpPr>
            <p:grpSpPr bwMode="auto">
              <a:xfrm>
                <a:off x="1305" y="2786"/>
                <a:ext cx="317" cy="137"/>
                <a:chOff x="1420" y="3548"/>
                <a:chExt cx="317" cy="137"/>
              </a:xfrm>
            </p:grpSpPr>
            <p:grpSp>
              <p:nvGrpSpPr>
                <p:cNvPr id="19585" name="Group 361"/>
                <p:cNvGrpSpPr>
                  <a:grpSpLocks/>
                </p:cNvGrpSpPr>
                <p:nvPr/>
              </p:nvGrpSpPr>
              <p:grpSpPr bwMode="auto">
                <a:xfrm>
                  <a:off x="1420" y="3548"/>
                  <a:ext cx="193" cy="137"/>
                  <a:chOff x="969" y="1267"/>
                  <a:chExt cx="193" cy="137"/>
                </a:xfrm>
              </p:grpSpPr>
              <p:sp>
                <p:nvSpPr>
                  <p:cNvPr id="19587" name="WordArt 3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588" name="WordArt 36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586" name="WordArt 3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0" y="3606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9559" name="Group 681"/>
            <p:cNvGrpSpPr>
              <a:grpSpLocks/>
            </p:cNvGrpSpPr>
            <p:nvPr/>
          </p:nvGrpSpPr>
          <p:grpSpPr bwMode="auto">
            <a:xfrm>
              <a:off x="2199" y="2036"/>
              <a:ext cx="623" cy="206"/>
              <a:chOff x="1911" y="2708"/>
              <a:chExt cx="623" cy="202"/>
            </a:xfrm>
          </p:grpSpPr>
          <p:sp>
            <p:nvSpPr>
              <p:cNvPr id="19575" name="Freeform 367"/>
              <p:cNvSpPr>
                <a:spLocks/>
              </p:cNvSpPr>
              <p:nvPr/>
            </p:nvSpPr>
            <p:spPr bwMode="auto">
              <a:xfrm>
                <a:off x="2238" y="2741"/>
                <a:ext cx="139" cy="140"/>
              </a:xfrm>
              <a:custGeom>
                <a:avLst/>
                <a:gdLst>
                  <a:gd name="T0" fmla="*/ 0 w 544"/>
                  <a:gd name="T1" fmla="*/ 0 h 1068"/>
                  <a:gd name="T2" fmla="*/ 0 w 544"/>
                  <a:gd name="T3" fmla="*/ 0 h 1068"/>
                  <a:gd name="T4" fmla="*/ 0 w 544"/>
                  <a:gd name="T5" fmla="*/ 0 h 1068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068"/>
                  <a:gd name="T11" fmla="*/ 544 w 544"/>
                  <a:gd name="T12" fmla="*/ 1068 h 1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6" name="WordArt 3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7" y="2749"/>
                <a:ext cx="87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577" name="Group 369"/>
              <p:cNvGrpSpPr>
                <a:grpSpLocks/>
              </p:cNvGrpSpPr>
              <p:nvPr/>
            </p:nvGrpSpPr>
            <p:grpSpPr bwMode="auto">
              <a:xfrm>
                <a:off x="1911" y="2708"/>
                <a:ext cx="287" cy="173"/>
                <a:chOff x="1420" y="3548"/>
                <a:chExt cx="317" cy="137"/>
              </a:xfrm>
            </p:grpSpPr>
            <p:grpSp>
              <p:nvGrpSpPr>
                <p:cNvPr id="19578" name="Group 370"/>
                <p:cNvGrpSpPr>
                  <a:grpSpLocks/>
                </p:cNvGrpSpPr>
                <p:nvPr/>
              </p:nvGrpSpPr>
              <p:grpSpPr bwMode="auto">
                <a:xfrm>
                  <a:off x="1420" y="3548"/>
                  <a:ext cx="193" cy="137"/>
                  <a:chOff x="969" y="1267"/>
                  <a:chExt cx="193" cy="137"/>
                </a:xfrm>
              </p:grpSpPr>
              <p:sp>
                <p:nvSpPr>
                  <p:cNvPr id="19580" name="WordArt 3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581" name="WordArt 37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579" name="WordArt 3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0" y="3606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9560" name="Group 685"/>
            <p:cNvGrpSpPr>
              <a:grpSpLocks/>
            </p:cNvGrpSpPr>
            <p:nvPr/>
          </p:nvGrpSpPr>
          <p:grpSpPr bwMode="auto">
            <a:xfrm>
              <a:off x="2791" y="2351"/>
              <a:ext cx="238" cy="146"/>
              <a:chOff x="2971" y="3035"/>
              <a:chExt cx="214" cy="111"/>
            </a:xfrm>
          </p:grpSpPr>
          <p:sp>
            <p:nvSpPr>
              <p:cNvPr id="19573" name="Freeform 376"/>
              <p:cNvSpPr>
                <a:spLocks/>
              </p:cNvSpPr>
              <p:nvPr/>
            </p:nvSpPr>
            <p:spPr bwMode="auto">
              <a:xfrm>
                <a:off x="2971" y="3047"/>
                <a:ext cx="89" cy="95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0 h 241"/>
                  <a:gd name="T4" fmla="*/ 0 w 241"/>
                  <a:gd name="T5" fmla="*/ 0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4" name="WordArt 3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0" y="3035"/>
                <a:ext cx="95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561" name="Group 684"/>
            <p:cNvGrpSpPr>
              <a:grpSpLocks/>
            </p:cNvGrpSpPr>
            <p:nvPr/>
          </p:nvGrpSpPr>
          <p:grpSpPr bwMode="auto">
            <a:xfrm>
              <a:off x="843" y="2320"/>
              <a:ext cx="598" cy="171"/>
              <a:chOff x="1311" y="2982"/>
              <a:chExt cx="622" cy="169"/>
            </a:xfrm>
          </p:grpSpPr>
          <p:sp>
            <p:nvSpPr>
              <p:cNvPr id="19566" name="Freeform 378"/>
              <p:cNvSpPr>
                <a:spLocks/>
              </p:cNvSpPr>
              <p:nvPr/>
            </p:nvSpPr>
            <p:spPr bwMode="auto">
              <a:xfrm flipH="1">
                <a:off x="1664" y="3022"/>
                <a:ext cx="126" cy="105"/>
              </a:xfrm>
              <a:custGeom>
                <a:avLst/>
                <a:gdLst>
                  <a:gd name="T0" fmla="*/ 0 w 544"/>
                  <a:gd name="T1" fmla="*/ 0 h 1068"/>
                  <a:gd name="T2" fmla="*/ 0 w 544"/>
                  <a:gd name="T3" fmla="*/ 0 h 1068"/>
                  <a:gd name="T4" fmla="*/ 0 w 544"/>
                  <a:gd name="T5" fmla="*/ 0 h 1068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068"/>
                  <a:gd name="T11" fmla="*/ 544 w 544"/>
                  <a:gd name="T12" fmla="*/ 1068 h 1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068">
                    <a:moveTo>
                      <a:pt x="523" y="0"/>
                    </a:moveTo>
                    <a:lnTo>
                      <a:pt x="0" y="524"/>
                    </a:lnTo>
                    <a:lnTo>
                      <a:pt x="544" y="106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7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3" y="2982"/>
                <a:ext cx="90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568" name="Group 380"/>
              <p:cNvGrpSpPr>
                <a:grpSpLocks/>
              </p:cNvGrpSpPr>
              <p:nvPr/>
            </p:nvGrpSpPr>
            <p:grpSpPr bwMode="auto">
              <a:xfrm>
                <a:off x="1311" y="2994"/>
                <a:ext cx="298" cy="151"/>
                <a:chOff x="1420" y="3548"/>
                <a:chExt cx="317" cy="137"/>
              </a:xfrm>
            </p:grpSpPr>
            <p:grpSp>
              <p:nvGrpSpPr>
                <p:cNvPr id="19569" name="Group 381"/>
                <p:cNvGrpSpPr>
                  <a:grpSpLocks/>
                </p:cNvGrpSpPr>
                <p:nvPr/>
              </p:nvGrpSpPr>
              <p:grpSpPr bwMode="auto">
                <a:xfrm>
                  <a:off x="1420" y="3548"/>
                  <a:ext cx="193" cy="137"/>
                  <a:chOff x="969" y="1267"/>
                  <a:chExt cx="193" cy="137"/>
                </a:xfrm>
              </p:grpSpPr>
              <p:sp>
                <p:nvSpPr>
                  <p:cNvPr id="19571" name="WordArt 3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19572" name="WordArt 3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570" name="WordArt 3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0" y="3606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19562" name="WordArt 677"/>
            <p:cNvSpPr>
              <a:spLocks noChangeArrowheads="1" noChangeShapeType="1" noTextEdit="1"/>
            </p:cNvSpPr>
            <p:nvPr/>
          </p:nvSpPr>
          <p:spPr bwMode="auto">
            <a:xfrm>
              <a:off x="372" y="2017"/>
              <a:ext cx="780" cy="19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此式包含</a:t>
              </a:r>
            </a:p>
          </p:txBody>
        </p:sp>
        <p:sp>
          <p:nvSpPr>
            <p:cNvPr id="19563" name="WordArt 678"/>
            <p:cNvSpPr>
              <a:spLocks noChangeArrowheads="1" noChangeShapeType="1" noTextEdit="1"/>
            </p:cNvSpPr>
            <p:nvPr/>
          </p:nvSpPr>
          <p:spPr bwMode="auto">
            <a:xfrm>
              <a:off x="1936" y="2035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和</a:t>
              </a:r>
            </a:p>
          </p:txBody>
        </p:sp>
        <p:sp>
          <p:nvSpPr>
            <p:cNvPr id="19564" name="WordArt 680"/>
            <p:cNvSpPr>
              <a:spLocks noChangeArrowheads="1" noChangeShapeType="1" noTextEdit="1"/>
            </p:cNvSpPr>
            <p:nvPr/>
          </p:nvSpPr>
          <p:spPr bwMode="auto">
            <a:xfrm>
              <a:off x="2952" y="2028"/>
              <a:ext cx="684" cy="20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的分子。</a:t>
              </a:r>
            </a:p>
          </p:txBody>
        </p:sp>
        <p:sp>
          <p:nvSpPr>
            <p:cNvPr id="19565" name="WordArt 683"/>
            <p:cNvSpPr>
              <a:spLocks noChangeArrowheads="1" noChangeShapeType="1" noTextEdit="1"/>
            </p:cNvSpPr>
            <p:nvPr/>
          </p:nvSpPr>
          <p:spPr bwMode="auto">
            <a:xfrm>
              <a:off x="396" y="2314"/>
              <a:ext cx="3252" cy="19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只有        的分子才能与    相碰。</a:t>
              </a:r>
            </a:p>
          </p:txBody>
        </p:sp>
      </p:grpSp>
      <p:grpSp>
        <p:nvGrpSpPr>
          <p:cNvPr id="18445" name="Group 737"/>
          <p:cNvGrpSpPr>
            <a:grpSpLocks/>
          </p:cNvGrpSpPr>
          <p:nvPr/>
        </p:nvGrpSpPr>
        <p:grpSpPr bwMode="auto">
          <a:xfrm>
            <a:off x="323850" y="1289050"/>
            <a:ext cx="5010150" cy="1739900"/>
            <a:chOff x="204" y="812"/>
            <a:chExt cx="3156" cy="1096"/>
          </a:xfrm>
        </p:grpSpPr>
        <p:grpSp>
          <p:nvGrpSpPr>
            <p:cNvPr id="19515" name="Group 319"/>
            <p:cNvGrpSpPr>
              <a:grpSpLocks/>
            </p:cNvGrpSpPr>
            <p:nvPr/>
          </p:nvGrpSpPr>
          <p:grpSpPr bwMode="auto">
            <a:xfrm>
              <a:off x="540" y="1395"/>
              <a:ext cx="1229" cy="193"/>
              <a:chOff x="310" y="2228"/>
              <a:chExt cx="1229" cy="193"/>
            </a:xfrm>
          </p:grpSpPr>
          <p:sp>
            <p:nvSpPr>
              <p:cNvPr id="19547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9" y="2316"/>
                <a:ext cx="50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9548" name="Group 321"/>
              <p:cNvGrpSpPr>
                <a:grpSpLocks/>
              </p:cNvGrpSpPr>
              <p:nvPr/>
            </p:nvGrpSpPr>
            <p:grpSpPr bwMode="auto">
              <a:xfrm rot="5400000">
                <a:off x="814" y="2257"/>
                <a:ext cx="62" cy="144"/>
                <a:chOff x="2928" y="3216"/>
                <a:chExt cx="48" cy="240"/>
              </a:xfrm>
            </p:grpSpPr>
            <p:sp>
              <p:nvSpPr>
                <p:cNvPr id="19556" name="Line 32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57" name="Line 32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49" name="Freeform 324"/>
              <p:cNvSpPr>
                <a:spLocks/>
              </p:cNvSpPr>
              <p:nvPr/>
            </p:nvSpPr>
            <p:spPr bwMode="auto">
              <a:xfrm rot="-66490">
                <a:off x="310" y="2264"/>
                <a:ext cx="133" cy="124"/>
              </a:xfrm>
              <a:custGeom>
                <a:avLst/>
                <a:gdLst>
                  <a:gd name="T0" fmla="*/ 3 w 241"/>
                  <a:gd name="T1" fmla="*/ 0 h 241"/>
                  <a:gd name="T2" fmla="*/ 0 w 241"/>
                  <a:gd name="T3" fmla="*/ 3 h 241"/>
                  <a:gd name="T4" fmla="*/ 4 w 241"/>
                  <a:gd name="T5" fmla="*/ 3 h 241"/>
                  <a:gd name="T6" fmla="*/ 3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" y="2250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19551" name="WordArt 3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1" y="2228"/>
                <a:ext cx="171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19552" name="Freeform 327"/>
              <p:cNvSpPr>
                <a:spLocks/>
              </p:cNvSpPr>
              <p:nvPr/>
            </p:nvSpPr>
            <p:spPr bwMode="auto">
              <a:xfrm>
                <a:off x="654" y="2235"/>
                <a:ext cx="81" cy="96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53" name="Group 328"/>
              <p:cNvGrpSpPr>
                <a:grpSpLocks/>
              </p:cNvGrpSpPr>
              <p:nvPr/>
            </p:nvGrpSpPr>
            <p:grpSpPr bwMode="auto">
              <a:xfrm>
                <a:off x="1157" y="2259"/>
                <a:ext cx="320" cy="162"/>
                <a:chOff x="476" y="2217"/>
                <a:chExt cx="320" cy="162"/>
              </a:xfrm>
            </p:grpSpPr>
            <p:sp>
              <p:nvSpPr>
                <p:cNvPr id="19554" name="Freeform 329"/>
                <p:cNvSpPr>
                  <a:spLocks/>
                </p:cNvSpPr>
                <p:nvPr/>
              </p:nvSpPr>
              <p:spPr bwMode="auto">
                <a:xfrm rot="-66490">
                  <a:off x="476" y="2231"/>
                  <a:ext cx="133" cy="124"/>
                </a:xfrm>
                <a:custGeom>
                  <a:avLst/>
                  <a:gdLst>
                    <a:gd name="T0" fmla="*/ 3 w 241"/>
                    <a:gd name="T1" fmla="*/ 0 h 241"/>
                    <a:gd name="T2" fmla="*/ 0 w 241"/>
                    <a:gd name="T3" fmla="*/ 3 h 241"/>
                    <a:gd name="T4" fmla="*/ 4 w 241"/>
                    <a:gd name="T5" fmla="*/ 3 h 241"/>
                    <a:gd name="T6" fmla="*/ 3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5" name="WordArt 3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1" y="2217"/>
                  <a:ext cx="155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</p:grpSp>
        </p:grpSp>
        <p:grpSp>
          <p:nvGrpSpPr>
            <p:cNvPr id="19516" name="Group 708"/>
            <p:cNvGrpSpPr>
              <a:grpSpLocks/>
            </p:cNvGrpSpPr>
            <p:nvPr/>
          </p:nvGrpSpPr>
          <p:grpSpPr bwMode="auto">
            <a:xfrm>
              <a:off x="997" y="1662"/>
              <a:ext cx="2124" cy="246"/>
              <a:chOff x="661" y="1710"/>
              <a:chExt cx="2124" cy="246"/>
            </a:xfrm>
          </p:grpSpPr>
          <p:grpSp>
            <p:nvGrpSpPr>
              <p:cNvPr id="19526" name="Group 331"/>
              <p:cNvGrpSpPr>
                <a:grpSpLocks/>
              </p:cNvGrpSpPr>
              <p:nvPr/>
            </p:nvGrpSpPr>
            <p:grpSpPr bwMode="auto">
              <a:xfrm rot="5400000">
                <a:off x="702" y="1800"/>
                <a:ext cx="62" cy="144"/>
                <a:chOff x="2928" y="3216"/>
                <a:chExt cx="48" cy="240"/>
              </a:xfrm>
            </p:grpSpPr>
            <p:sp>
              <p:nvSpPr>
                <p:cNvPr id="19545" name="Line 33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6" name="Line 33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27" name="Line 335"/>
              <p:cNvSpPr>
                <a:spLocks noChangeShapeType="1"/>
              </p:cNvSpPr>
              <p:nvPr/>
            </p:nvSpPr>
            <p:spPr bwMode="auto">
              <a:xfrm>
                <a:off x="848" y="1860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8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7" y="1793"/>
                <a:ext cx="83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19529" name="WordArt 3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82" y="1789"/>
                <a:ext cx="114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0" name="WordArt 3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4" y="1842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1" name="WordArt 3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8" y="1791"/>
                <a:ext cx="129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19532" name="WordArt 3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88" y="1864"/>
                <a:ext cx="35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3" name="WordArt 3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8" y="1873"/>
                <a:ext cx="87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19534" name="WordArt 3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19" y="1710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9535" name="Group 347"/>
              <p:cNvGrpSpPr>
                <a:grpSpLocks/>
              </p:cNvGrpSpPr>
              <p:nvPr/>
            </p:nvGrpSpPr>
            <p:grpSpPr bwMode="auto">
              <a:xfrm rot="-66490">
                <a:off x="2305" y="1784"/>
                <a:ext cx="206" cy="146"/>
                <a:chOff x="2901" y="1897"/>
                <a:chExt cx="272" cy="167"/>
              </a:xfrm>
            </p:grpSpPr>
            <p:sp>
              <p:nvSpPr>
                <p:cNvPr id="19543" name="Freeform 348"/>
                <p:cNvSpPr>
                  <a:spLocks/>
                </p:cNvSpPr>
                <p:nvPr/>
              </p:nvSpPr>
              <p:spPr bwMode="auto">
                <a:xfrm>
                  <a:off x="2901" y="1921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44" name="WordArt 3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1897"/>
                  <a:ext cx="91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536" name="Group 350"/>
              <p:cNvGrpSpPr>
                <a:grpSpLocks/>
              </p:cNvGrpSpPr>
              <p:nvPr/>
            </p:nvGrpSpPr>
            <p:grpSpPr bwMode="auto">
              <a:xfrm>
                <a:off x="2548" y="1778"/>
                <a:ext cx="237" cy="143"/>
                <a:chOff x="3637" y="3890"/>
                <a:chExt cx="192" cy="113"/>
              </a:xfrm>
            </p:grpSpPr>
            <p:sp>
              <p:nvSpPr>
                <p:cNvPr id="19541" name="Freeform 351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42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9537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5" y="1736"/>
                <a:ext cx="171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19538" name="Group 658"/>
              <p:cNvGrpSpPr>
                <a:grpSpLocks/>
              </p:cNvGrpSpPr>
              <p:nvPr/>
            </p:nvGrpSpPr>
            <p:grpSpPr bwMode="auto">
              <a:xfrm>
                <a:off x="1130" y="1803"/>
                <a:ext cx="279" cy="136"/>
                <a:chOff x="2220" y="339"/>
                <a:chExt cx="279" cy="136"/>
              </a:xfrm>
            </p:grpSpPr>
            <p:sp>
              <p:nvSpPr>
                <p:cNvPr id="19539" name="WordArt 6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540" name="WordArt 66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19517" name="Group 706"/>
            <p:cNvGrpSpPr>
              <a:grpSpLocks/>
            </p:cNvGrpSpPr>
            <p:nvPr/>
          </p:nvGrpSpPr>
          <p:grpSpPr bwMode="auto">
            <a:xfrm>
              <a:off x="204" y="812"/>
              <a:ext cx="3156" cy="452"/>
              <a:chOff x="192" y="248"/>
              <a:chExt cx="3156" cy="452"/>
            </a:xfrm>
          </p:grpSpPr>
          <p:sp>
            <p:nvSpPr>
              <p:cNvPr id="19518" name="WordArt 6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" y="532"/>
                <a:ext cx="2004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分子的总动量变化为：</a:t>
                </a:r>
              </a:p>
            </p:txBody>
          </p:sp>
          <p:sp>
            <p:nvSpPr>
              <p:cNvPr id="66229" name="WordArt 6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" y="252"/>
                <a:ext cx="3156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3</a:t>
                </a:r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、在   时间内，所有能与    碰撞的</a:t>
                </a:r>
              </a:p>
            </p:txBody>
          </p:sp>
          <p:grpSp>
            <p:nvGrpSpPr>
              <p:cNvPr id="19520" name="Group 694"/>
              <p:cNvGrpSpPr>
                <a:grpSpLocks/>
              </p:cNvGrpSpPr>
              <p:nvPr/>
            </p:nvGrpSpPr>
            <p:grpSpPr bwMode="auto">
              <a:xfrm>
                <a:off x="652" y="248"/>
                <a:ext cx="219" cy="148"/>
                <a:chOff x="581" y="1951"/>
                <a:chExt cx="219" cy="148"/>
              </a:xfrm>
            </p:grpSpPr>
            <p:sp>
              <p:nvSpPr>
                <p:cNvPr id="19524" name="Freeform 695"/>
                <p:cNvSpPr>
                  <a:spLocks/>
                </p:cNvSpPr>
                <p:nvPr/>
              </p:nvSpPr>
              <p:spPr bwMode="auto">
                <a:xfrm rot="-66490">
                  <a:off x="581" y="1989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25" name="WordArt 696"/>
                <p:cNvSpPr>
                  <a:spLocks noChangeArrowheads="1" noChangeShapeType="1" noTextEdit="1"/>
                </p:cNvSpPr>
                <p:nvPr/>
              </p:nvSpPr>
              <p:spPr bwMode="auto">
                <a:xfrm rot="-66490">
                  <a:off x="731" y="1951"/>
                  <a:ext cx="69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19521" name="Group 697"/>
              <p:cNvGrpSpPr>
                <a:grpSpLocks/>
              </p:cNvGrpSpPr>
              <p:nvPr/>
            </p:nvGrpSpPr>
            <p:grpSpPr bwMode="auto">
              <a:xfrm>
                <a:off x="2414" y="271"/>
                <a:ext cx="245" cy="128"/>
                <a:chOff x="1436" y="642"/>
                <a:chExt cx="245" cy="128"/>
              </a:xfrm>
            </p:grpSpPr>
            <p:sp>
              <p:nvSpPr>
                <p:cNvPr id="19522" name="Freeform 698"/>
                <p:cNvSpPr>
                  <a:spLocks/>
                </p:cNvSpPr>
                <p:nvPr/>
              </p:nvSpPr>
              <p:spPr bwMode="auto">
                <a:xfrm>
                  <a:off x="1436" y="656"/>
                  <a:ext cx="97" cy="110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1 h 241"/>
                    <a:gd name="T4" fmla="*/ 0 w 241"/>
                    <a:gd name="T5" fmla="*/ 1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23" name="WordArt 6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1" y="642"/>
                  <a:ext cx="120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rgbClr val="008000"/>
                        </a:solidFill>
                        <a:round/>
                        <a:headEnd/>
                        <a:tailEnd/>
                      </a:ln>
                      <a:solidFill>
                        <a:srgbClr val="008000"/>
                      </a:solidFill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grpSp>
        <p:nvGrpSpPr>
          <p:cNvPr id="19464" name="Group 705"/>
          <p:cNvGrpSpPr>
            <a:grpSpLocks/>
          </p:cNvGrpSpPr>
          <p:nvPr/>
        </p:nvGrpSpPr>
        <p:grpSpPr bwMode="auto">
          <a:xfrm>
            <a:off x="419100" y="381000"/>
            <a:ext cx="5124450" cy="654050"/>
            <a:chOff x="288" y="828"/>
            <a:chExt cx="3228" cy="412"/>
          </a:xfrm>
        </p:grpSpPr>
        <p:grpSp>
          <p:nvGrpSpPr>
            <p:cNvPr id="19509" name="Group 701"/>
            <p:cNvGrpSpPr>
              <a:grpSpLocks/>
            </p:cNvGrpSpPr>
            <p:nvPr/>
          </p:nvGrpSpPr>
          <p:grpSpPr bwMode="auto">
            <a:xfrm>
              <a:off x="288" y="828"/>
              <a:ext cx="3228" cy="412"/>
              <a:chOff x="288" y="828"/>
              <a:chExt cx="3228" cy="412"/>
            </a:xfrm>
          </p:grpSpPr>
          <p:sp>
            <p:nvSpPr>
              <p:cNvPr id="19513" name="WordArt 6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828"/>
                <a:ext cx="3228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实际上，不同速率、不同方向的分子</a:t>
                </a:r>
              </a:p>
            </p:txBody>
          </p:sp>
          <p:sp>
            <p:nvSpPr>
              <p:cNvPr id="19514" name="WordArt 7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4" y="1084"/>
                <a:ext cx="2304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都有可能与器壁    碰撞。</a:t>
                </a:r>
              </a:p>
            </p:txBody>
          </p:sp>
        </p:grpSp>
        <p:grpSp>
          <p:nvGrpSpPr>
            <p:cNvPr id="19510" name="Group 702"/>
            <p:cNvGrpSpPr>
              <a:grpSpLocks/>
            </p:cNvGrpSpPr>
            <p:nvPr/>
          </p:nvGrpSpPr>
          <p:grpSpPr bwMode="auto">
            <a:xfrm>
              <a:off x="1770" y="1091"/>
              <a:ext cx="245" cy="128"/>
              <a:chOff x="1436" y="642"/>
              <a:chExt cx="245" cy="128"/>
            </a:xfrm>
          </p:grpSpPr>
          <p:sp>
            <p:nvSpPr>
              <p:cNvPr id="19511" name="Freeform 703"/>
              <p:cNvSpPr>
                <a:spLocks/>
              </p:cNvSpPr>
              <p:nvPr/>
            </p:nvSpPr>
            <p:spPr bwMode="auto">
              <a:xfrm>
                <a:off x="1436" y="656"/>
                <a:ext cx="97" cy="110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1 h 241"/>
                  <a:gd name="T4" fmla="*/ 0 w 241"/>
                  <a:gd name="T5" fmla="*/ 1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2" name="WordArt 7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1" y="642"/>
                <a:ext cx="120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492" name="Group 738"/>
          <p:cNvGrpSpPr>
            <a:grpSpLocks/>
          </p:cNvGrpSpPr>
          <p:nvPr/>
        </p:nvGrpSpPr>
        <p:grpSpPr bwMode="auto">
          <a:xfrm>
            <a:off x="495300" y="4248150"/>
            <a:ext cx="5410200" cy="2006600"/>
            <a:chOff x="312" y="2676"/>
            <a:chExt cx="3408" cy="1264"/>
          </a:xfrm>
        </p:grpSpPr>
        <p:grpSp>
          <p:nvGrpSpPr>
            <p:cNvPr id="19466" name="Group 427"/>
            <p:cNvGrpSpPr>
              <a:grpSpLocks/>
            </p:cNvGrpSpPr>
            <p:nvPr/>
          </p:nvGrpSpPr>
          <p:grpSpPr bwMode="auto">
            <a:xfrm>
              <a:off x="696" y="3038"/>
              <a:ext cx="242" cy="150"/>
              <a:chOff x="3637" y="3890"/>
              <a:chExt cx="192" cy="113"/>
            </a:xfrm>
          </p:grpSpPr>
          <p:sp>
            <p:nvSpPr>
              <p:cNvPr id="19507" name="Freeform 428"/>
              <p:cNvSpPr>
                <a:spLocks/>
              </p:cNvSpPr>
              <p:nvPr/>
            </p:nvSpPr>
            <p:spPr bwMode="auto">
              <a:xfrm>
                <a:off x="3637" y="3902"/>
                <a:ext cx="77" cy="97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0 h 241"/>
                  <a:gd name="T4" fmla="*/ 0 w 241"/>
                  <a:gd name="T5" fmla="*/ 0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WordArt 4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3890"/>
                <a:ext cx="8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9467" name="WordArt 686"/>
            <p:cNvSpPr>
              <a:spLocks noChangeArrowheads="1" noChangeShapeType="1" noTextEdit="1"/>
            </p:cNvSpPr>
            <p:nvPr/>
          </p:nvSpPr>
          <p:spPr bwMode="auto">
            <a:xfrm>
              <a:off x="528" y="2676"/>
              <a:ext cx="2652" cy="19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因平衡态中两者各占一半，故</a:t>
              </a:r>
            </a:p>
          </p:txBody>
        </p:sp>
        <p:sp>
          <p:nvSpPr>
            <p:cNvPr id="19468" name="WordArt 687"/>
            <p:cNvSpPr>
              <a:spLocks noChangeArrowheads="1" noChangeShapeType="1" noTextEdit="1"/>
            </p:cNvSpPr>
            <p:nvPr/>
          </p:nvSpPr>
          <p:spPr bwMode="auto">
            <a:xfrm>
              <a:off x="312" y="3020"/>
              <a:ext cx="3408" cy="19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能与   碰撞的所有分子的总动量变化为</a:t>
              </a:r>
            </a:p>
          </p:txBody>
        </p:sp>
        <p:grpSp>
          <p:nvGrpSpPr>
            <p:cNvPr id="19469" name="Group 736"/>
            <p:cNvGrpSpPr>
              <a:grpSpLocks/>
            </p:cNvGrpSpPr>
            <p:nvPr/>
          </p:nvGrpSpPr>
          <p:grpSpPr bwMode="auto">
            <a:xfrm>
              <a:off x="669" y="3351"/>
              <a:ext cx="2396" cy="589"/>
              <a:chOff x="669" y="3351"/>
              <a:chExt cx="2396" cy="589"/>
            </a:xfrm>
          </p:grpSpPr>
          <p:grpSp>
            <p:nvGrpSpPr>
              <p:cNvPr id="19470" name="Group 710"/>
              <p:cNvGrpSpPr>
                <a:grpSpLocks/>
              </p:cNvGrpSpPr>
              <p:nvPr/>
            </p:nvGrpSpPr>
            <p:grpSpPr bwMode="auto">
              <a:xfrm>
                <a:off x="669" y="3351"/>
                <a:ext cx="1131" cy="265"/>
                <a:chOff x="429" y="3327"/>
                <a:chExt cx="1131" cy="265"/>
              </a:xfrm>
            </p:grpSpPr>
            <p:grpSp>
              <p:nvGrpSpPr>
                <p:cNvPr id="19492" name="Group 388"/>
                <p:cNvGrpSpPr>
                  <a:grpSpLocks/>
                </p:cNvGrpSpPr>
                <p:nvPr/>
              </p:nvGrpSpPr>
              <p:grpSpPr bwMode="auto">
                <a:xfrm rot="5400000">
                  <a:off x="798" y="3384"/>
                  <a:ext cx="67" cy="139"/>
                  <a:chOff x="2928" y="3216"/>
                  <a:chExt cx="48" cy="240"/>
                </a:xfrm>
              </p:grpSpPr>
              <p:sp>
                <p:nvSpPr>
                  <p:cNvPr id="19505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6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93" name="Group 391"/>
                <p:cNvGrpSpPr>
                  <a:grpSpLocks/>
                </p:cNvGrpSpPr>
                <p:nvPr/>
              </p:nvGrpSpPr>
              <p:grpSpPr bwMode="auto">
                <a:xfrm>
                  <a:off x="429" y="3361"/>
                  <a:ext cx="295" cy="174"/>
                  <a:chOff x="1610" y="3349"/>
                  <a:chExt cx="305" cy="162"/>
                </a:xfrm>
              </p:grpSpPr>
              <p:sp>
                <p:nvSpPr>
                  <p:cNvPr id="19503" name="Freeform 392"/>
                  <p:cNvSpPr>
                    <a:spLocks/>
                  </p:cNvSpPr>
                  <p:nvPr/>
                </p:nvSpPr>
                <p:spPr bwMode="auto">
                  <a:xfrm rot="-66490">
                    <a:off x="1610" y="3363"/>
                    <a:ext cx="133" cy="124"/>
                  </a:xfrm>
                  <a:custGeom>
                    <a:avLst/>
                    <a:gdLst>
                      <a:gd name="T0" fmla="*/ 3 w 241"/>
                      <a:gd name="T1" fmla="*/ 0 h 241"/>
                      <a:gd name="T2" fmla="*/ 0 w 241"/>
                      <a:gd name="T3" fmla="*/ 3 h 241"/>
                      <a:gd name="T4" fmla="*/ 4 w 241"/>
                      <a:gd name="T5" fmla="*/ 3 h 241"/>
                      <a:gd name="T6" fmla="*/ 3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4" name="WordArt 3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60" y="3349"/>
                    <a:ext cx="155" cy="1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endParaRPr>
                  </a:p>
                </p:txBody>
              </p:sp>
            </p:grpSp>
            <p:grpSp>
              <p:nvGrpSpPr>
                <p:cNvPr id="19494" name="Group 394"/>
                <p:cNvGrpSpPr>
                  <a:grpSpLocks/>
                </p:cNvGrpSpPr>
                <p:nvPr/>
              </p:nvGrpSpPr>
              <p:grpSpPr bwMode="auto">
                <a:xfrm>
                  <a:off x="943" y="3327"/>
                  <a:ext cx="617" cy="265"/>
                  <a:chOff x="2171" y="3310"/>
                  <a:chExt cx="638" cy="247"/>
                </a:xfrm>
              </p:grpSpPr>
              <p:sp>
                <p:nvSpPr>
                  <p:cNvPr id="19495" name="Freeform 395"/>
                  <p:cNvSpPr>
                    <a:spLocks/>
                  </p:cNvSpPr>
                  <p:nvPr/>
                </p:nvSpPr>
                <p:spPr bwMode="auto">
                  <a:xfrm>
                    <a:off x="2728" y="3330"/>
                    <a:ext cx="81" cy="96"/>
                  </a:xfrm>
                  <a:custGeom>
                    <a:avLst/>
                    <a:gdLst>
                      <a:gd name="T0" fmla="*/ 0 w 271"/>
                      <a:gd name="T1" fmla="*/ 0 h 305"/>
                      <a:gd name="T2" fmla="*/ 0 w 271"/>
                      <a:gd name="T3" fmla="*/ 0 h 305"/>
                      <a:gd name="T4" fmla="*/ 0 w 271"/>
                      <a:gd name="T5" fmla="*/ 0 h 305"/>
                      <a:gd name="T6" fmla="*/ 0 w 271"/>
                      <a:gd name="T7" fmla="*/ 0 h 30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71"/>
                      <a:gd name="T13" fmla="*/ 0 h 305"/>
                      <a:gd name="T14" fmla="*/ 271 w 271"/>
                      <a:gd name="T15" fmla="*/ 305 h 30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71" h="305">
                        <a:moveTo>
                          <a:pt x="147" y="0"/>
                        </a:moveTo>
                        <a:lnTo>
                          <a:pt x="0" y="305"/>
                        </a:lnTo>
                        <a:lnTo>
                          <a:pt x="271" y="57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9496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2171" y="3310"/>
                    <a:ext cx="207" cy="247"/>
                    <a:chOff x="2171" y="3281"/>
                    <a:chExt cx="207" cy="247"/>
                  </a:xfrm>
                </p:grpSpPr>
                <p:sp>
                  <p:nvSpPr>
                    <p:cNvPr id="19500" name="WordArt 39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16" y="3431"/>
                      <a:ext cx="90" cy="9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19501" name="Line 3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71" y="3397"/>
                      <a:ext cx="20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02" name="WordArt 39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35" y="3281"/>
                      <a:ext cx="61" cy="8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1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9497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2371" y="3364"/>
                    <a:ext cx="305" cy="162"/>
                    <a:chOff x="1610" y="3349"/>
                    <a:chExt cx="305" cy="162"/>
                  </a:xfrm>
                </p:grpSpPr>
                <p:sp>
                  <p:nvSpPr>
                    <p:cNvPr id="19498" name="Freeform 401"/>
                    <p:cNvSpPr>
                      <a:spLocks/>
                    </p:cNvSpPr>
                    <p:nvPr/>
                  </p:nvSpPr>
                  <p:spPr bwMode="auto">
                    <a:xfrm rot="-66490">
                      <a:off x="1610" y="3363"/>
                      <a:ext cx="133" cy="124"/>
                    </a:xfrm>
                    <a:custGeom>
                      <a:avLst/>
                      <a:gdLst>
                        <a:gd name="T0" fmla="*/ 3 w 241"/>
                        <a:gd name="T1" fmla="*/ 0 h 241"/>
                        <a:gd name="T2" fmla="*/ 0 w 241"/>
                        <a:gd name="T3" fmla="*/ 3 h 241"/>
                        <a:gd name="T4" fmla="*/ 4 w 241"/>
                        <a:gd name="T5" fmla="*/ 3 h 241"/>
                        <a:gd name="T6" fmla="*/ 3 w 241"/>
                        <a:gd name="T7" fmla="*/ 0 h 24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41"/>
                        <a:gd name="T13" fmla="*/ 0 h 241"/>
                        <a:gd name="T14" fmla="*/ 241 w 241"/>
                        <a:gd name="T15" fmla="*/ 241 h 24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41" h="241">
                          <a:moveTo>
                            <a:pt x="178" y="0"/>
                          </a:moveTo>
                          <a:lnTo>
                            <a:pt x="0" y="241"/>
                          </a:lnTo>
                          <a:lnTo>
                            <a:pt x="241" y="241"/>
                          </a:lnTo>
                          <a:lnTo>
                            <a:pt x="178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9" name="WordArt 40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760" y="3349"/>
                      <a:ext cx="155" cy="16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Monotype Corsiva"/>
                        </a:rPr>
                        <a:t>p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endParaRPr>
                    </a:p>
                  </p:txBody>
                </p:sp>
              </p:grpSp>
            </p:grpSp>
          </p:grpSp>
          <p:grpSp>
            <p:nvGrpSpPr>
              <p:cNvPr id="19471" name="Group 733"/>
              <p:cNvGrpSpPr>
                <a:grpSpLocks/>
              </p:cNvGrpSpPr>
              <p:nvPr/>
            </p:nvGrpSpPr>
            <p:grpSpPr bwMode="auto">
              <a:xfrm>
                <a:off x="1001" y="3694"/>
                <a:ext cx="2064" cy="246"/>
                <a:chOff x="917" y="3694"/>
                <a:chExt cx="2064" cy="246"/>
              </a:xfrm>
            </p:grpSpPr>
            <p:grpSp>
              <p:nvGrpSpPr>
                <p:cNvPr id="19472" name="Group 712"/>
                <p:cNvGrpSpPr>
                  <a:grpSpLocks/>
                </p:cNvGrpSpPr>
                <p:nvPr/>
              </p:nvGrpSpPr>
              <p:grpSpPr bwMode="auto">
                <a:xfrm rot="5400000">
                  <a:off x="958" y="3760"/>
                  <a:ext cx="62" cy="144"/>
                  <a:chOff x="2928" y="3216"/>
                  <a:chExt cx="48" cy="240"/>
                </a:xfrm>
              </p:grpSpPr>
              <p:sp>
                <p:nvSpPr>
                  <p:cNvPr id="19490" name="Line 713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1" name="Line 71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73" name="Line 715"/>
                <p:cNvSpPr>
                  <a:spLocks noChangeShapeType="1"/>
                </p:cNvSpPr>
                <p:nvPr/>
              </p:nvSpPr>
              <p:spPr bwMode="auto">
                <a:xfrm>
                  <a:off x="1104" y="384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4" name="WordArt 7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78" y="3773"/>
                  <a:ext cx="114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475" name="WordArt 7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30" y="3826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476" name="WordArt 7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14" y="3775"/>
                  <a:ext cx="129" cy="12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19477" name="WordArt 7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84" y="3848"/>
                  <a:ext cx="35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478" name="WordArt 7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4" y="3857"/>
                  <a:ext cx="87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479" name="WordArt 7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15" y="3694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19480" name="Group 723"/>
                <p:cNvGrpSpPr>
                  <a:grpSpLocks/>
                </p:cNvGrpSpPr>
                <p:nvPr/>
              </p:nvGrpSpPr>
              <p:grpSpPr bwMode="auto">
                <a:xfrm rot="-66490">
                  <a:off x="2501" y="3768"/>
                  <a:ext cx="206" cy="146"/>
                  <a:chOff x="2901" y="1897"/>
                  <a:chExt cx="272" cy="167"/>
                </a:xfrm>
              </p:grpSpPr>
              <p:sp>
                <p:nvSpPr>
                  <p:cNvPr id="19488" name="Freeform 724"/>
                  <p:cNvSpPr>
                    <a:spLocks/>
                  </p:cNvSpPr>
                  <p:nvPr/>
                </p:nvSpPr>
                <p:spPr bwMode="auto">
                  <a:xfrm>
                    <a:off x="2901" y="1921"/>
                    <a:ext cx="147" cy="126"/>
                  </a:xfrm>
                  <a:custGeom>
                    <a:avLst/>
                    <a:gdLst>
                      <a:gd name="T0" fmla="*/ 5 w 241"/>
                      <a:gd name="T1" fmla="*/ 0 h 241"/>
                      <a:gd name="T2" fmla="*/ 0 w 241"/>
                      <a:gd name="T3" fmla="*/ 3 h 241"/>
                      <a:gd name="T4" fmla="*/ 8 w 241"/>
                      <a:gd name="T5" fmla="*/ 3 h 241"/>
                      <a:gd name="T6" fmla="*/ 5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WordArt 7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2" y="1897"/>
                    <a:ext cx="91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19481" name="Group 726"/>
                <p:cNvGrpSpPr>
                  <a:grpSpLocks/>
                </p:cNvGrpSpPr>
                <p:nvPr/>
              </p:nvGrpSpPr>
              <p:grpSpPr bwMode="auto">
                <a:xfrm>
                  <a:off x="2744" y="3762"/>
                  <a:ext cx="237" cy="143"/>
                  <a:chOff x="3637" y="3890"/>
                  <a:chExt cx="192" cy="113"/>
                </a:xfrm>
              </p:grpSpPr>
              <p:sp>
                <p:nvSpPr>
                  <p:cNvPr id="19486" name="Freeform 727"/>
                  <p:cNvSpPr>
                    <a:spLocks/>
                  </p:cNvSpPr>
                  <p:nvPr/>
                </p:nvSpPr>
                <p:spPr bwMode="auto">
                  <a:xfrm>
                    <a:off x="3637" y="3902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WordArt 7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6" y="3890"/>
                    <a:ext cx="83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19482" name="WordArt 7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1" y="3720"/>
                  <a:ext cx="171" cy="2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grpSp>
              <p:nvGrpSpPr>
                <p:cNvPr id="19483" name="Group 730"/>
                <p:cNvGrpSpPr>
                  <a:grpSpLocks/>
                </p:cNvGrpSpPr>
                <p:nvPr/>
              </p:nvGrpSpPr>
              <p:grpSpPr bwMode="auto">
                <a:xfrm>
                  <a:off x="1326" y="3787"/>
                  <a:ext cx="279" cy="136"/>
                  <a:chOff x="2220" y="339"/>
                  <a:chExt cx="279" cy="136"/>
                </a:xfrm>
              </p:grpSpPr>
              <p:sp>
                <p:nvSpPr>
                  <p:cNvPr id="19484" name="WordArt 7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20" y="339"/>
                    <a:ext cx="191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59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9485" name="WordArt 7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39" y="397"/>
                    <a:ext cx="60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56"/>
          <p:cNvSpPr>
            <a:spLocks noGrp="1" noChangeArrowheads="1"/>
          </p:cNvSpPr>
          <p:nvPr>
            <p:ph type="title" idx="4294967295"/>
          </p:nvPr>
        </p:nvSpPr>
        <p:spPr>
          <a:xfrm>
            <a:off x="939800" y="0"/>
            <a:ext cx="8204200" cy="19526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续</a:t>
            </a:r>
            <a:r>
              <a:rPr lang="en-US" altLang="zh-CN" sz="800" smtClean="0">
                <a:solidFill>
                  <a:schemeClr val="bg1"/>
                </a:solidFill>
              </a:rPr>
              <a:t>17</a:t>
            </a:r>
          </a:p>
        </p:txBody>
      </p:sp>
      <p:grpSp>
        <p:nvGrpSpPr>
          <p:cNvPr id="20483" name="Group 1658"/>
          <p:cNvGrpSpPr>
            <a:grpSpLocks/>
          </p:cNvGrpSpPr>
          <p:nvPr/>
        </p:nvGrpSpPr>
        <p:grpSpPr bwMode="auto">
          <a:xfrm>
            <a:off x="5891213" y="344488"/>
            <a:ext cx="3048000" cy="6118225"/>
            <a:chOff x="3711" y="217"/>
            <a:chExt cx="1920" cy="3854"/>
          </a:xfrm>
        </p:grpSpPr>
        <p:grpSp>
          <p:nvGrpSpPr>
            <p:cNvPr id="20662" name="Group 1659"/>
            <p:cNvGrpSpPr>
              <a:grpSpLocks/>
            </p:cNvGrpSpPr>
            <p:nvPr/>
          </p:nvGrpSpPr>
          <p:grpSpPr bwMode="auto">
            <a:xfrm>
              <a:off x="3991" y="662"/>
              <a:ext cx="955" cy="1176"/>
              <a:chOff x="3991" y="662"/>
              <a:chExt cx="955" cy="1176"/>
            </a:xfrm>
          </p:grpSpPr>
          <p:sp>
            <p:nvSpPr>
              <p:cNvPr id="20769" name="AutoShape 1660" descr="小纸屑"/>
              <p:cNvSpPr>
                <a:spLocks noChangeArrowheads="1"/>
              </p:cNvSpPr>
              <p:nvPr/>
            </p:nvSpPr>
            <p:spPr bwMode="auto">
              <a:xfrm rot="16200000" flipV="1">
                <a:off x="4148" y="1063"/>
                <a:ext cx="650" cy="9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0" name="Oval 1661" descr="20%"/>
              <p:cNvSpPr>
                <a:spLocks noChangeArrowheads="1"/>
              </p:cNvSpPr>
              <p:nvPr/>
            </p:nvSpPr>
            <p:spPr bwMode="auto">
              <a:xfrm>
                <a:off x="3991" y="1683"/>
                <a:ext cx="70" cy="15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1" name="AutoShape 1662" descr="小纸屑"/>
              <p:cNvSpPr>
                <a:spLocks noChangeArrowheads="1"/>
              </p:cNvSpPr>
              <p:nvPr/>
            </p:nvSpPr>
            <p:spPr bwMode="auto">
              <a:xfrm rot="5400000">
                <a:off x="4142" y="584"/>
                <a:ext cx="697" cy="854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2" name="Oval 1663" descr="20%"/>
              <p:cNvSpPr>
                <a:spLocks noChangeArrowheads="1"/>
              </p:cNvSpPr>
              <p:nvPr/>
            </p:nvSpPr>
            <p:spPr bwMode="auto">
              <a:xfrm>
                <a:off x="4878" y="1189"/>
                <a:ext cx="68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3" name="Oval 1664" descr="20%"/>
              <p:cNvSpPr>
                <a:spLocks noChangeArrowheads="1"/>
              </p:cNvSpPr>
              <p:nvPr/>
            </p:nvSpPr>
            <p:spPr bwMode="auto">
              <a:xfrm>
                <a:off x="4029" y="670"/>
                <a:ext cx="72" cy="161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4" name="Line 1665"/>
              <p:cNvSpPr>
                <a:spLocks noChangeShapeType="1"/>
              </p:cNvSpPr>
              <p:nvPr/>
            </p:nvSpPr>
            <p:spPr bwMode="auto">
              <a:xfrm flipV="1">
                <a:off x="4032" y="1279"/>
                <a:ext cx="871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5" name="Line 1666"/>
              <p:cNvSpPr>
                <a:spLocks noChangeShapeType="1"/>
              </p:cNvSpPr>
              <p:nvPr/>
            </p:nvSpPr>
            <p:spPr bwMode="auto">
              <a:xfrm flipH="1" flipV="1">
                <a:off x="4061" y="752"/>
                <a:ext cx="848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63" name="Group 1667"/>
            <p:cNvGrpSpPr>
              <a:grpSpLocks/>
            </p:cNvGrpSpPr>
            <p:nvPr/>
          </p:nvGrpSpPr>
          <p:grpSpPr bwMode="auto">
            <a:xfrm>
              <a:off x="4385" y="217"/>
              <a:ext cx="1171" cy="1970"/>
              <a:chOff x="4385" y="217"/>
              <a:chExt cx="1171" cy="1970"/>
            </a:xfrm>
          </p:grpSpPr>
          <p:grpSp>
            <p:nvGrpSpPr>
              <p:cNvPr id="20757" name="Group 1668"/>
              <p:cNvGrpSpPr>
                <a:grpSpLocks/>
              </p:cNvGrpSpPr>
              <p:nvPr/>
            </p:nvGrpSpPr>
            <p:grpSpPr bwMode="auto">
              <a:xfrm>
                <a:off x="4780" y="217"/>
                <a:ext cx="776" cy="1970"/>
                <a:chOff x="4780" y="217"/>
                <a:chExt cx="776" cy="1970"/>
              </a:xfrm>
            </p:grpSpPr>
            <p:sp>
              <p:nvSpPr>
                <p:cNvPr id="20759" name="Rectangle 1669"/>
                <p:cNvSpPr>
                  <a:spLocks noChangeArrowheads="1"/>
                </p:cNvSpPr>
                <p:nvPr/>
              </p:nvSpPr>
              <p:spPr bwMode="auto">
                <a:xfrm rot="2265189" flipH="1">
                  <a:off x="4962" y="247"/>
                  <a:ext cx="22" cy="57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60" name="Line 1670"/>
                <p:cNvSpPr>
                  <a:spLocks noChangeShapeType="1"/>
                </p:cNvSpPr>
                <p:nvPr/>
              </p:nvSpPr>
              <p:spPr bwMode="auto">
                <a:xfrm>
                  <a:off x="5157" y="315"/>
                  <a:ext cx="0" cy="14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1" name="Line 1671"/>
                <p:cNvSpPr>
                  <a:spLocks noChangeShapeType="1"/>
                </p:cNvSpPr>
                <p:nvPr/>
              </p:nvSpPr>
              <p:spPr bwMode="auto">
                <a:xfrm flipV="1">
                  <a:off x="4792" y="1747"/>
                  <a:ext cx="373" cy="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762" name="Group 1672"/>
                <p:cNvGrpSpPr>
                  <a:grpSpLocks/>
                </p:cNvGrpSpPr>
                <p:nvPr/>
              </p:nvGrpSpPr>
              <p:grpSpPr bwMode="auto">
                <a:xfrm>
                  <a:off x="4915" y="1034"/>
                  <a:ext cx="185" cy="108"/>
                  <a:chOff x="4908" y="1040"/>
                  <a:chExt cx="185" cy="108"/>
                </a:xfrm>
              </p:grpSpPr>
              <p:sp>
                <p:nvSpPr>
                  <p:cNvPr id="20767" name="Freeform 1673"/>
                  <p:cNvSpPr>
                    <a:spLocks/>
                  </p:cNvSpPr>
                  <p:nvPr/>
                </p:nvSpPr>
                <p:spPr bwMode="auto">
                  <a:xfrm>
                    <a:off x="4908" y="1051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68" name="WordArt 16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10" y="1040"/>
                    <a:ext cx="83" cy="9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0763" name="Text Box 1675"/>
                <p:cNvSpPr txBox="1">
                  <a:spLocks noChangeArrowheads="1"/>
                </p:cNvSpPr>
                <p:nvPr/>
              </p:nvSpPr>
              <p:spPr bwMode="auto">
                <a:xfrm>
                  <a:off x="5160" y="217"/>
                  <a:ext cx="232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ea typeface="宋体" pitchFamily="2" charset="-122"/>
                    </a:rPr>
                    <a:t>光滑器壁</a:t>
                  </a:r>
                </a:p>
              </p:txBody>
            </p:sp>
            <p:sp>
              <p:nvSpPr>
                <p:cNvPr id="20764" name="Rectangle 1676"/>
                <p:cNvSpPr>
                  <a:spLocks noChangeArrowheads="1"/>
                </p:cNvSpPr>
                <p:nvPr/>
              </p:nvSpPr>
              <p:spPr bwMode="auto">
                <a:xfrm>
                  <a:off x="4780" y="767"/>
                  <a:ext cx="21" cy="141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65" name="Line 1677"/>
                <p:cNvSpPr>
                  <a:spLocks noChangeShapeType="1"/>
                </p:cNvSpPr>
                <p:nvPr/>
              </p:nvSpPr>
              <p:spPr bwMode="auto">
                <a:xfrm flipV="1">
                  <a:off x="4927" y="1280"/>
                  <a:ext cx="4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6" name="WordArt 16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03" y="1232"/>
                  <a:ext cx="153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758" name="Line 1679"/>
              <p:cNvSpPr>
                <a:spLocks noChangeShapeType="1"/>
              </p:cNvSpPr>
              <p:nvPr/>
            </p:nvSpPr>
            <p:spPr bwMode="auto">
              <a:xfrm>
                <a:off x="4385" y="1266"/>
                <a:ext cx="529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64" name="Arc 1680"/>
            <p:cNvSpPr>
              <a:spLocks/>
            </p:cNvSpPr>
            <p:nvPr/>
          </p:nvSpPr>
          <p:spPr bwMode="auto">
            <a:xfrm rot="2083371">
              <a:off x="4531" y="1115"/>
              <a:ext cx="169" cy="176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5" name="Arc 1681"/>
            <p:cNvSpPr>
              <a:spLocks/>
            </p:cNvSpPr>
            <p:nvPr/>
          </p:nvSpPr>
          <p:spPr bwMode="auto">
            <a:xfrm rot="163111">
              <a:off x="4544" y="1260"/>
              <a:ext cx="168" cy="175"/>
            </a:xfrm>
            <a:custGeom>
              <a:avLst/>
              <a:gdLst>
                <a:gd name="T0" fmla="*/ 0 w 21600"/>
                <a:gd name="T1" fmla="*/ 0 h 23122"/>
                <a:gd name="T2" fmla="*/ 0 w 21600"/>
                <a:gd name="T3" fmla="*/ 0 h 23122"/>
                <a:gd name="T4" fmla="*/ 0 w 21600"/>
                <a:gd name="T5" fmla="*/ 0 h 231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22"/>
                <a:gd name="T11" fmla="*/ 21600 w 21600"/>
                <a:gd name="T12" fmla="*/ 23122 h 23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22" fill="none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</a:path>
                <a:path w="21600" h="23122" stroke="0" extrusionOk="0">
                  <a:moveTo>
                    <a:pt x="8434" y="23122"/>
                  </a:moveTo>
                  <a:cubicBezTo>
                    <a:pt x="3116" y="19033"/>
                    <a:pt x="0" y="12706"/>
                    <a:pt x="0" y="5998"/>
                  </a:cubicBezTo>
                  <a:cubicBezTo>
                    <a:pt x="-1" y="3968"/>
                    <a:pt x="285" y="1949"/>
                    <a:pt x="849" y="-1"/>
                  </a:cubicBezTo>
                  <a:lnTo>
                    <a:pt x="21600" y="599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6" name="Line 1682"/>
            <p:cNvSpPr>
              <a:spLocks noChangeShapeType="1"/>
            </p:cNvSpPr>
            <p:nvPr/>
          </p:nvSpPr>
          <p:spPr bwMode="auto">
            <a:xfrm flipV="1">
              <a:off x="4032" y="1503"/>
              <a:ext cx="462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7" name="Line 1683"/>
            <p:cNvSpPr>
              <a:spLocks noChangeShapeType="1"/>
            </p:cNvSpPr>
            <p:nvPr/>
          </p:nvSpPr>
          <p:spPr bwMode="auto">
            <a:xfrm>
              <a:off x="4490" y="1514"/>
              <a:ext cx="9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8" name="Line 1684"/>
            <p:cNvSpPr>
              <a:spLocks noChangeShapeType="1"/>
            </p:cNvSpPr>
            <p:nvPr/>
          </p:nvSpPr>
          <p:spPr bwMode="auto">
            <a:xfrm>
              <a:off x="4032" y="1764"/>
              <a:ext cx="5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9" name="Line 1685"/>
            <p:cNvSpPr>
              <a:spLocks noChangeShapeType="1"/>
            </p:cNvSpPr>
            <p:nvPr/>
          </p:nvSpPr>
          <p:spPr bwMode="auto">
            <a:xfrm flipH="1">
              <a:off x="3882" y="1759"/>
              <a:ext cx="15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0" name="Line 1686"/>
            <p:cNvSpPr>
              <a:spLocks noChangeShapeType="1"/>
            </p:cNvSpPr>
            <p:nvPr/>
          </p:nvSpPr>
          <p:spPr bwMode="auto">
            <a:xfrm flipV="1">
              <a:off x="4031" y="1340"/>
              <a:ext cx="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1" name="WordArt 1687"/>
            <p:cNvSpPr>
              <a:spLocks noChangeArrowheads="1" noChangeShapeType="1" noTextEdit="1"/>
            </p:cNvSpPr>
            <p:nvPr/>
          </p:nvSpPr>
          <p:spPr bwMode="auto">
            <a:xfrm>
              <a:off x="4428" y="1305"/>
              <a:ext cx="58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20672" name="Group 1688"/>
            <p:cNvGrpSpPr>
              <a:grpSpLocks/>
            </p:cNvGrpSpPr>
            <p:nvPr/>
          </p:nvGrpSpPr>
          <p:grpSpPr bwMode="auto">
            <a:xfrm>
              <a:off x="4313" y="1834"/>
              <a:ext cx="244" cy="99"/>
              <a:chOff x="4313" y="1834"/>
              <a:chExt cx="244" cy="99"/>
            </a:xfrm>
          </p:grpSpPr>
          <p:sp>
            <p:nvSpPr>
              <p:cNvPr id="20754" name="WordArt 16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9" y="1870"/>
                <a:ext cx="58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55" name="WordArt 16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1" y="1862"/>
                <a:ext cx="28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56" name="WordArt 16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13" y="1834"/>
                <a:ext cx="102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20673" name="WordArt 1692"/>
            <p:cNvSpPr>
              <a:spLocks noChangeArrowheads="1" noChangeShapeType="1" noTextEdit="1"/>
            </p:cNvSpPr>
            <p:nvPr/>
          </p:nvSpPr>
          <p:spPr bwMode="auto">
            <a:xfrm>
              <a:off x="4438" y="1126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grpSp>
          <p:nvGrpSpPr>
            <p:cNvPr id="20674" name="Group 1693"/>
            <p:cNvGrpSpPr>
              <a:grpSpLocks/>
            </p:cNvGrpSpPr>
            <p:nvPr/>
          </p:nvGrpSpPr>
          <p:grpSpPr bwMode="auto">
            <a:xfrm>
              <a:off x="3875" y="1195"/>
              <a:ext cx="202" cy="120"/>
              <a:chOff x="297" y="2243"/>
              <a:chExt cx="278" cy="201"/>
            </a:xfrm>
          </p:grpSpPr>
          <p:sp>
            <p:nvSpPr>
              <p:cNvPr id="20750" name="WordArt 16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" y="2342"/>
                <a:ext cx="7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751" name="Group 1695"/>
              <p:cNvGrpSpPr>
                <a:grpSpLocks/>
              </p:cNvGrpSpPr>
              <p:nvPr/>
            </p:nvGrpSpPr>
            <p:grpSpPr bwMode="auto">
              <a:xfrm>
                <a:off x="297" y="2243"/>
                <a:ext cx="180" cy="183"/>
                <a:chOff x="1220" y="3077"/>
                <a:chExt cx="180" cy="183"/>
              </a:xfrm>
            </p:grpSpPr>
            <p:sp>
              <p:nvSpPr>
                <p:cNvPr id="20752" name="WordArt 16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3146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753" name="WordArt 16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20" y="3077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20675" name="Group 1698"/>
            <p:cNvGrpSpPr>
              <a:grpSpLocks/>
            </p:cNvGrpSpPr>
            <p:nvPr/>
          </p:nvGrpSpPr>
          <p:grpSpPr bwMode="auto">
            <a:xfrm>
              <a:off x="3745" y="1947"/>
              <a:ext cx="207" cy="124"/>
              <a:chOff x="119" y="3092"/>
              <a:chExt cx="284" cy="183"/>
            </a:xfrm>
          </p:grpSpPr>
          <p:sp>
            <p:nvSpPr>
              <p:cNvPr id="20747" name="WordArt 16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" y="3172"/>
                <a:ext cx="70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48" name="WordArt 17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" y="3161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49" name="WordArt 17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" y="3092"/>
                <a:ext cx="136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18086" name="Oval 1702"/>
            <p:cNvSpPr>
              <a:spLocks noChangeArrowheads="1"/>
            </p:cNvSpPr>
            <p:nvPr/>
          </p:nvSpPr>
          <p:spPr bwMode="auto">
            <a:xfrm>
              <a:off x="3999" y="1735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0677" name="Line 1703"/>
            <p:cNvSpPr>
              <a:spLocks noChangeShapeType="1"/>
            </p:cNvSpPr>
            <p:nvPr/>
          </p:nvSpPr>
          <p:spPr bwMode="auto">
            <a:xfrm flipH="1" flipV="1">
              <a:off x="3850" y="633"/>
              <a:ext cx="440" cy="2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78" name="Group 1704"/>
            <p:cNvGrpSpPr>
              <a:grpSpLocks/>
            </p:cNvGrpSpPr>
            <p:nvPr/>
          </p:nvGrpSpPr>
          <p:grpSpPr bwMode="auto">
            <a:xfrm>
              <a:off x="3827" y="820"/>
              <a:ext cx="154" cy="178"/>
              <a:chOff x="4115" y="531"/>
              <a:chExt cx="154" cy="178"/>
            </a:xfrm>
          </p:grpSpPr>
          <p:grpSp>
            <p:nvGrpSpPr>
              <p:cNvPr id="20743" name="Group 1705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20745" name="WordArt 17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0746" name="WordArt 17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744" name="Line 1708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093" name="Oval 1709"/>
            <p:cNvSpPr>
              <a:spLocks noChangeArrowheads="1"/>
            </p:cNvSpPr>
            <p:nvPr/>
          </p:nvSpPr>
          <p:spPr bwMode="auto">
            <a:xfrm>
              <a:off x="4261" y="863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0680" name="Freeform 1710"/>
            <p:cNvSpPr>
              <a:spLocks/>
            </p:cNvSpPr>
            <p:nvPr/>
          </p:nvSpPr>
          <p:spPr bwMode="auto">
            <a:xfrm>
              <a:off x="4154" y="454"/>
              <a:ext cx="91" cy="111"/>
            </a:xfrm>
            <a:custGeom>
              <a:avLst/>
              <a:gdLst>
                <a:gd name="T0" fmla="*/ 0 w 241"/>
                <a:gd name="T1" fmla="*/ 0 h 241"/>
                <a:gd name="T2" fmla="*/ 0 w 241"/>
                <a:gd name="T3" fmla="*/ 1 h 241"/>
                <a:gd name="T4" fmla="*/ 0 w 241"/>
                <a:gd name="T5" fmla="*/ 1 h 241"/>
                <a:gd name="T6" fmla="*/ 0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81" name="Group 1711"/>
            <p:cNvGrpSpPr>
              <a:grpSpLocks/>
            </p:cNvGrpSpPr>
            <p:nvPr/>
          </p:nvGrpSpPr>
          <p:grpSpPr bwMode="auto">
            <a:xfrm>
              <a:off x="4272" y="418"/>
              <a:ext cx="163" cy="166"/>
              <a:chOff x="4138" y="1333"/>
              <a:chExt cx="163" cy="166"/>
            </a:xfrm>
          </p:grpSpPr>
          <p:sp>
            <p:nvSpPr>
              <p:cNvPr id="20740" name="WordArt 17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9" y="1378"/>
                <a:ext cx="95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741" name="WordArt 17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5" y="1421"/>
                <a:ext cx="26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42" name="Line 1714"/>
              <p:cNvSpPr>
                <a:spLocks noChangeShapeType="1"/>
              </p:cNvSpPr>
              <p:nvPr/>
            </p:nvSpPr>
            <p:spPr bwMode="auto">
              <a:xfrm>
                <a:off x="4138" y="1333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82" name="WordArt 1715"/>
            <p:cNvSpPr>
              <a:spLocks noChangeArrowheads="1" noChangeShapeType="1" noTextEdit="1"/>
            </p:cNvSpPr>
            <p:nvPr/>
          </p:nvSpPr>
          <p:spPr bwMode="auto">
            <a:xfrm>
              <a:off x="4433" y="657"/>
              <a:ext cx="58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  <p:sp>
          <p:nvSpPr>
            <p:cNvPr id="20683" name="Arc 1716"/>
            <p:cNvSpPr>
              <a:spLocks/>
            </p:cNvSpPr>
            <p:nvPr/>
          </p:nvSpPr>
          <p:spPr bwMode="auto">
            <a:xfrm rot="593863">
              <a:off x="4517" y="609"/>
              <a:ext cx="167" cy="130"/>
            </a:xfrm>
            <a:custGeom>
              <a:avLst/>
              <a:gdLst>
                <a:gd name="T0" fmla="*/ 0 w 21304"/>
                <a:gd name="T1" fmla="*/ 0 h 17124"/>
                <a:gd name="T2" fmla="*/ 0 w 21304"/>
                <a:gd name="T3" fmla="*/ 0 h 17124"/>
                <a:gd name="T4" fmla="*/ 0 w 21304"/>
                <a:gd name="T5" fmla="*/ 0 h 17124"/>
                <a:gd name="T6" fmla="*/ 0 60000 65536"/>
                <a:gd name="T7" fmla="*/ 0 60000 65536"/>
                <a:gd name="T8" fmla="*/ 0 60000 65536"/>
                <a:gd name="T9" fmla="*/ 0 w 21304"/>
                <a:gd name="T10" fmla="*/ 0 h 17124"/>
                <a:gd name="T11" fmla="*/ 21304 w 21304"/>
                <a:gd name="T12" fmla="*/ 17124 h 17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04" h="17124" fill="none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</a:path>
                <a:path w="21304" h="17124" stroke="0" extrusionOk="0">
                  <a:moveTo>
                    <a:pt x="8138" y="17124"/>
                  </a:moveTo>
                  <a:cubicBezTo>
                    <a:pt x="3808" y="13795"/>
                    <a:pt x="900" y="8949"/>
                    <a:pt x="-1" y="3562"/>
                  </a:cubicBezTo>
                  <a:lnTo>
                    <a:pt x="21304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01" name="Oval 1717"/>
            <p:cNvSpPr>
              <a:spLocks noChangeArrowheads="1"/>
            </p:cNvSpPr>
            <p:nvPr/>
          </p:nvSpPr>
          <p:spPr bwMode="auto">
            <a:xfrm>
              <a:off x="4264" y="854"/>
              <a:ext cx="53" cy="5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313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0685" name="Freeform 1718"/>
            <p:cNvSpPr>
              <a:spLocks/>
            </p:cNvSpPr>
            <p:nvPr/>
          </p:nvSpPr>
          <p:spPr bwMode="auto">
            <a:xfrm>
              <a:off x="3957" y="633"/>
              <a:ext cx="285" cy="171"/>
            </a:xfrm>
            <a:custGeom>
              <a:avLst/>
              <a:gdLst>
                <a:gd name="T0" fmla="*/ 45 w 285"/>
                <a:gd name="T1" fmla="*/ 0 h 171"/>
                <a:gd name="T2" fmla="*/ 285 w 285"/>
                <a:gd name="T3" fmla="*/ 0 h 171"/>
                <a:gd name="T4" fmla="*/ 210 w 285"/>
                <a:gd name="T5" fmla="*/ 171 h 171"/>
                <a:gd name="T6" fmla="*/ 0 w 285"/>
                <a:gd name="T7" fmla="*/ 42 h 171"/>
                <a:gd name="T8" fmla="*/ 45 w 285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171"/>
                <a:gd name="T17" fmla="*/ 285 w 285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171">
                  <a:moveTo>
                    <a:pt x="45" y="0"/>
                  </a:moveTo>
                  <a:lnTo>
                    <a:pt x="285" y="0"/>
                  </a:lnTo>
                  <a:lnTo>
                    <a:pt x="210" y="171"/>
                  </a:lnTo>
                  <a:lnTo>
                    <a:pt x="0" y="4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86" name="Group 1719"/>
            <p:cNvGrpSpPr>
              <a:grpSpLocks/>
            </p:cNvGrpSpPr>
            <p:nvPr/>
          </p:nvGrpSpPr>
          <p:grpSpPr bwMode="auto">
            <a:xfrm>
              <a:off x="3934" y="605"/>
              <a:ext cx="233" cy="130"/>
              <a:chOff x="3940" y="605"/>
              <a:chExt cx="233" cy="130"/>
            </a:xfrm>
          </p:grpSpPr>
          <p:sp>
            <p:nvSpPr>
              <p:cNvPr id="20738" name="Arc 1720"/>
              <p:cNvSpPr>
                <a:spLocks/>
              </p:cNvSpPr>
              <p:nvPr/>
            </p:nvSpPr>
            <p:spPr bwMode="auto">
              <a:xfrm rot="21006137" flipH="1">
                <a:off x="3940" y="605"/>
                <a:ext cx="167" cy="130"/>
              </a:xfrm>
              <a:custGeom>
                <a:avLst/>
                <a:gdLst>
                  <a:gd name="T0" fmla="*/ 0 w 21304"/>
                  <a:gd name="T1" fmla="*/ 0 h 17124"/>
                  <a:gd name="T2" fmla="*/ 0 w 21304"/>
                  <a:gd name="T3" fmla="*/ 0 h 17124"/>
                  <a:gd name="T4" fmla="*/ 0 w 21304"/>
                  <a:gd name="T5" fmla="*/ 0 h 17124"/>
                  <a:gd name="T6" fmla="*/ 0 60000 65536"/>
                  <a:gd name="T7" fmla="*/ 0 60000 65536"/>
                  <a:gd name="T8" fmla="*/ 0 60000 65536"/>
                  <a:gd name="T9" fmla="*/ 0 w 21304"/>
                  <a:gd name="T10" fmla="*/ 0 h 17124"/>
                  <a:gd name="T11" fmla="*/ 21304 w 21304"/>
                  <a:gd name="T12" fmla="*/ 17124 h 17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04" h="17124" fill="none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</a:path>
                  <a:path w="21304" h="17124" stroke="0" extrusionOk="0">
                    <a:moveTo>
                      <a:pt x="8138" y="17124"/>
                    </a:moveTo>
                    <a:cubicBezTo>
                      <a:pt x="3808" y="13795"/>
                      <a:pt x="900" y="8949"/>
                      <a:pt x="-1" y="3562"/>
                    </a:cubicBezTo>
                    <a:lnTo>
                      <a:pt x="21304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9" name="WordArt 17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5" y="647"/>
                <a:ext cx="58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  <p:sp>
          <p:nvSpPr>
            <p:cNvPr id="20687" name="Line 1722"/>
            <p:cNvSpPr>
              <a:spLocks noChangeShapeType="1"/>
            </p:cNvSpPr>
            <p:nvPr/>
          </p:nvSpPr>
          <p:spPr bwMode="auto">
            <a:xfrm flipV="1">
              <a:off x="4306" y="633"/>
              <a:ext cx="456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" name="Line 1723"/>
            <p:cNvSpPr>
              <a:spLocks noChangeShapeType="1"/>
            </p:cNvSpPr>
            <p:nvPr/>
          </p:nvSpPr>
          <p:spPr bwMode="auto">
            <a:xfrm flipH="1">
              <a:off x="3848" y="61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89" name="Group 1724"/>
            <p:cNvGrpSpPr>
              <a:grpSpLocks/>
            </p:cNvGrpSpPr>
            <p:nvPr/>
          </p:nvGrpSpPr>
          <p:grpSpPr bwMode="auto">
            <a:xfrm>
              <a:off x="3711" y="2149"/>
              <a:ext cx="1920" cy="1922"/>
              <a:chOff x="3711" y="2149"/>
              <a:chExt cx="1920" cy="1922"/>
            </a:xfrm>
          </p:grpSpPr>
          <p:sp>
            <p:nvSpPr>
              <p:cNvPr id="20706" name="Rectangle 1725" descr="浅色上对角线"/>
              <p:cNvSpPr>
                <a:spLocks noChangeArrowheads="1"/>
              </p:cNvSpPr>
              <p:nvPr/>
            </p:nvSpPr>
            <p:spPr bwMode="auto">
              <a:xfrm>
                <a:off x="5088" y="2159"/>
                <a:ext cx="27" cy="1912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07" name="Line 1726"/>
              <p:cNvSpPr>
                <a:spLocks noChangeShapeType="1"/>
              </p:cNvSpPr>
              <p:nvPr/>
            </p:nvSpPr>
            <p:spPr bwMode="auto">
              <a:xfrm>
                <a:off x="5083" y="2149"/>
                <a:ext cx="1" cy="1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8" name="AutoShape 1727" descr="小纸屑"/>
              <p:cNvSpPr>
                <a:spLocks noChangeArrowheads="1"/>
              </p:cNvSpPr>
              <p:nvPr/>
            </p:nvSpPr>
            <p:spPr bwMode="auto">
              <a:xfrm rot="5400000">
                <a:off x="4013" y="2217"/>
                <a:ext cx="986" cy="11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09" name="AutoShape 1728" descr="小纸屑"/>
              <p:cNvSpPr>
                <a:spLocks noChangeArrowheads="1"/>
              </p:cNvSpPr>
              <p:nvPr/>
            </p:nvSpPr>
            <p:spPr bwMode="auto">
              <a:xfrm rot="16200000" flipV="1">
                <a:off x="4033" y="2969"/>
                <a:ext cx="986" cy="1100"/>
              </a:xfrm>
              <a:prstGeom prst="parallelogram">
                <a:avLst>
                  <a:gd name="adj" fmla="val 76468"/>
                </a:avLst>
              </a:prstGeom>
              <a:pattFill prst="ltVert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0" name="Line 1729"/>
              <p:cNvSpPr>
                <a:spLocks noChangeShapeType="1"/>
              </p:cNvSpPr>
              <p:nvPr/>
            </p:nvSpPr>
            <p:spPr bwMode="auto">
              <a:xfrm flipV="1">
                <a:off x="4950" y="3163"/>
                <a:ext cx="521" cy="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1" name="Oval 1730" descr="20%"/>
              <p:cNvSpPr>
                <a:spLocks noChangeArrowheads="1"/>
              </p:cNvSpPr>
              <p:nvPr/>
            </p:nvSpPr>
            <p:spPr bwMode="auto">
              <a:xfrm>
                <a:off x="3924" y="2285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2" name="Oval 1731" descr="20%"/>
              <p:cNvSpPr>
                <a:spLocks noChangeArrowheads="1"/>
              </p:cNvSpPr>
              <p:nvPr/>
            </p:nvSpPr>
            <p:spPr bwMode="auto">
              <a:xfrm>
                <a:off x="5047" y="3024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3" name="WordArt 17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78" y="3108"/>
                <a:ext cx="153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714" name="Group 1733"/>
              <p:cNvGrpSpPr>
                <a:grpSpLocks/>
              </p:cNvGrpSpPr>
              <p:nvPr/>
            </p:nvGrpSpPr>
            <p:grpSpPr bwMode="auto">
              <a:xfrm>
                <a:off x="4186" y="3196"/>
                <a:ext cx="429" cy="321"/>
                <a:chOff x="4186" y="3196"/>
                <a:chExt cx="429" cy="321"/>
              </a:xfrm>
            </p:grpSpPr>
            <p:grpSp>
              <p:nvGrpSpPr>
                <p:cNvPr id="20732" name="Group 1734"/>
                <p:cNvGrpSpPr>
                  <a:grpSpLocks/>
                </p:cNvGrpSpPr>
                <p:nvPr/>
              </p:nvGrpSpPr>
              <p:grpSpPr bwMode="auto">
                <a:xfrm rot="-2101827">
                  <a:off x="4382" y="3196"/>
                  <a:ext cx="233" cy="152"/>
                  <a:chOff x="2901" y="1897"/>
                  <a:chExt cx="272" cy="167"/>
                </a:xfrm>
              </p:grpSpPr>
              <p:sp>
                <p:nvSpPr>
                  <p:cNvPr id="20736" name="Freeform 1735"/>
                  <p:cNvSpPr>
                    <a:spLocks/>
                  </p:cNvSpPr>
                  <p:nvPr/>
                </p:nvSpPr>
                <p:spPr bwMode="auto">
                  <a:xfrm>
                    <a:off x="2901" y="1921"/>
                    <a:ext cx="147" cy="126"/>
                  </a:xfrm>
                  <a:custGeom>
                    <a:avLst/>
                    <a:gdLst>
                      <a:gd name="T0" fmla="*/ 5 w 241"/>
                      <a:gd name="T1" fmla="*/ 0 h 241"/>
                      <a:gd name="T2" fmla="*/ 0 w 241"/>
                      <a:gd name="T3" fmla="*/ 3 h 241"/>
                      <a:gd name="T4" fmla="*/ 8 w 241"/>
                      <a:gd name="T5" fmla="*/ 3 h 241"/>
                      <a:gd name="T6" fmla="*/ 5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37" name="WordArt 17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82" y="1897"/>
                    <a:ext cx="91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0733" name="Group 1737"/>
                <p:cNvGrpSpPr>
                  <a:grpSpLocks/>
                </p:cNvGrpSpPr>
                <p:nvPr/>
              </p:nvGrpSpPr>
              <p:grpSpPr bwMode="auto">
                <a:xfrm rot="-2101827">
                  <a:off x="4186" y="3351"/>
                  <a:ext cx="185" cy="166"/>
                  <a:chOff x="969" y="1267"/>
                  <a:chExt cx="193" cy="137"/>
                </a:xfrm>
              </p:grpSpPr>
              <p:sp>
                <p:nvSpPr>
                  <p:cNvPr id="20734" name="WordArt 17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0735" name="WordArt 17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0715" name="Group 1740"/>
              <p:cNvGrpSpPr>
                <a:grpSpLocks/>
              </p:cNvGrpSpPr>
              <p:nvPr/>
            </p:nvGrpSpPr>
            <p:grpSpPr bwMode="auto">
              <a:xfrm>
                <a:off x="5153" y="3021"/>
                <a:ext cx="183" cy="100"/>
                <a:chOff x="5094" y="2946"/>
                <a:chExt cx="183" cy="100"/>
              </a:xfrm>
            </p:grpSpPr>
            <p:sp>
              <p:nvSpPr>
                <p:cNvPr id="20730" name="Freeform 1741"/>
                <p:cNvSpPr>
                  <a:spLocks/>
                </p:cNvSpPr>
                <p:nvPr/>
              </p:nvSpPr>
              <p:spPr bwMode="auto">
                <a:xfrm>
                  <a:off x="5094" y="2949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31" name="WordArt 17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94" y="2946"/>
                  <a:ext cx="83" cy="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0716" name="Group 1743"/>
              <p:cNvGrpSpPr>
                <a:grpSpLocks/>
              </p:cNvGrpSpPr>
              <p:nvPr/>
            </p:nvGrpSpPr>
            <p:grpSpPr bwMode="auto">
              <a:xfrm>
                <a:off x="3711" y="3839"/>
                <a:ext cx="192" cy="113"/>
                <a:chOff x="3637" y="3890"/>
                <a:chExt cx="192" cy="113"/>
              </a:xfrm>
            </p:grpSpPr>
            <p:sp>
              <p:nvSpPr>
                <p:cNvPr id="20728" name="Freeform 1744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29" name="WordArt 17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717" name="Oval 1746" descr="20%"/>
              <p:cNvSpPr>
                <a:spLocks noChangeArrowheads="1"/>
              </p:cNvSpPr>
              <p:nvPr/>
            </p:nvSpPr>
            <p:spPr bwMode="auto">
              <a:xfrm>
                <a:off x="3946" y="3777"/>
                <a:ext cx="61" cy="232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8" name="Line 1747"/>
              <p:cNvSpPr>
                <a:spLocks noChangeShapeType="1"/>
              </p:cNvSpPr>
              <p:nvPr/>
            </p:nvSpPr>
            <p:spPr bwMode="auto">
              <a:xfrm flipH="1">
                <a:off x="3975" y="3145"/>
                <a:ext cx="1121" cy="7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9" name="Line 1748"/>
              <p:cNvSpPr>
                <a:spLocks noChangeShapeType="1"/>
              </p:cNvSpPr>
              <p:nvPr/>
            </p:nvSpPr>
            <p:spPr bwMode="auto">
              <a:xfrm flipV="1">
                <a:off x="3968" y="3904"/>
                <a:ext cx="1117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20" name="Group 1749"/>
              <p:cNvGrpSpPr>
                <a:grpSpLocks/>
              </p:cNvGrpSpPr>
              <p:nvPr/>
            </p:nvGrpSpPr>
            <p:grpSpPr bwMode="auto">
              <a:xfrm>
                <a:off x="4298" y="3805"/>
                <a:ext cx="591" cy="237"/>
                <a:chOff x="4298" y="3805"/>
                <a:chExt cx="591" cy="237"/>
              </a:xfrm>
            </p:grpSpPr>
            <p:sp>
              <p:nvSpPr>
                <p:cNvPr id="20721" name="Rectangle 1750"/>
                <p:cNvSpPr>
                  <a:spLocks noChangeArrowheads="1"/>
                </p:cNvSpPr>
                <p:nvPr/>
              </p:nvSpPr>
              <p:spPr bwMode="auto">
                <a:xfrm>
                  <a:off x="4298" y="3805"/>
                  <a:ext cx="591" cy="2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22" name="Freeform 1751"/>
                <p:cNvSpPr>
                  <a:spLocks/>
                </p:cNvSpPr>
                <p:nvPr/>
              </p:nvSpPr>
              <p:spPr bwMode="auto">
                <a:xfrm rot="-66490">
                  <a:off x="4642" y="3871"/>
                  <a:ext cx="111" cy="110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23" name="WordArt 1752"/>
                <p:cNvSpPr>
                  <a:spLocks noChangeArrowheads="1" noChangeShapeType="1" noTextEdit="1"/>
                </p:cNvSpPr>
                <p:nvPr/>
              </p:nvSpPr>
              <p:spPr bwMode="auto">
                <a:xfrm rot="-66490">
                  <a:off x="4785" y="3841"/>
                  <a:ext cx="69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20724" name="Group 1753"/>
                <p:cNvGrpSpPr>
                  <a:grpSpLocks/>
                </p:cNvGrpSpPr>
                <p:nvPr/>
              </p:nvGrpSpPr>
              <p:grpSpPr bwMode="auto">
                <a:xfrm rot="-66490">
                  <a:off x="4345" y="3848"/>
                  <a:ext cx="163" cy="159"/>
                  <a:chOff x="969" y="1267"/>
                  <a:chExt cx="193" cy="137"/>
                </a:xfrm>
              </p:grpSpPr>
              <p:sp>
                <p:nvSpPr>
                  <p:cNvPr id="20726" name="WordArt 175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69" y="1267"/>
                    <a:ext cx="129" cy="12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0727" name="WordArt 17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27" y="1316"/>
                    <a:ext cx="35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i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sp>
              <p:nvSpPr>
                <p:cNvPr id="20725" name="WordArt 17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31" y="3931"/>
                  <a:ext cx="79" cy="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grpSp>
          <p:nvGrpSpPr>
            <p:cNvPr id="20690" name="Group 1757"/>
            <p:cNvGrpSpPr>
              <a:grpSpLocks/>
            </p:cNvGrpSpPr>
            <p:nvPr/>
          </p:nvGrpSpPr>
          <p:grpSpPr bwMode="auto">
            <a:xfrm>
              <a:off x="3756" y="1689"/>
              <a:ext cx="159" cy="106"/>
              <a:chOff x="724" y="1249"/>
              <a:chExt cx="225" cy="136"/>
            </a:xfrm>
          </p:grpSpPr>
          <p:sp>
            <p:nvSpPr>
              <p:cNvPr id="20704" name="WordArt 17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05" name="WordArt 17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0691" name="Group 1760"/>
            <p:cNvGrpSpPr>
              <a:grpSpLocks/>
            </p:cNvGrpSpPr>
            <p:nvPr/>
          </p:nvGrpSpPr>
          <p:grpSpPr bwMode="auto">
            <a:xfrm>
              <a:off x="4120" y="991"/>
              <a:ext cx="159" cy="106"/>
              <a:chOff x="724" y="1249"/>
              <a:chExt cx="225" cy="136"/>
            </a:xfrm>
          </p:grpSpPr>
          <p:sp>
            <p:nvSpPr>
              <p:cNvPr id="20702" name="WordArt 17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1249"/>
                <a:ext cx="16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703" name="WordArt 17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1" y="1319"/>
                <a:ext cx="4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0692" name="Group 1763"/>
            <p:cNvGrpSpPr>
              <a:grpSpLocks/>
            </p:cNvGrpSpPr>
            <p:nvPr/>
          </p:nvGrpSpPr>
          <p:grpSpPr bwMode="auto">
            <a:xfrm>
              <a:off x="4551" y="776"/>
              <a:ext cx="154" cy="178"/>
              <a:chOff x="4115" y="531"/>
              <a:chExt cx="154" cy="178"/>
            </a:xfrm>
          </p:grpSpPr>
          <p:grpSp>
            <p:nvGrpSpPr>
              <p:cNvPr id="20698" name="Group 1764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20700" name="WordArt 17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0701" name="WordArt 17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99" name="Line 1767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93" name="Group 1768"/>
            <p:cNvGrpSpPr>
              <a:grpSpLocks/>
            </p:cNvGrpSpPr>
            <p:nvPr/>
          </p:nvGrpSpPr>
          <p:grpSpPr bwMode="auto">
            <a:xfrm>
              <a:off x="4113" y="1352"/>
              <a:ext cx="154" cy="178"/>
              <a:chOff x="4115" y="531"/>
              <a:chExt cx="154" cy="178"/>
            </a:xfrm>
          </p:grpSpPr>
          <p:grpSp>
            <p:nvGrpSpPr>
              <p:cNvPr id="20694" name="Group 1769"/>
              <p:cNvGrpSpPr>
                <a:grpSpLocks/>
              </p:cNvGrpSpPr>
              <p:nvPr/>
            </p:nvGrpSpPr>
            <p:grpSpPr bwMode="auto">
              <a:xfrm>
                <a:off x="4142" y="579"/>
                <a:ext cx="127" cy="130"/>
                <a:chOff x="408" y="824"/>
                <a:chExt cx="181" cy="190"/>
              </a:xfrm>
            </p:grpSpPr>
            <p:sp>
              <p:nvSpPr>
                <p:cNvPr id="20696" name="WordArt 17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8" y="824"/>
                  <a:ext cx="136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0697" name="WordArt 17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2" y="900"/>
                  <a:ext cx="3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95" name="Line 1772"/>
              <p:cNvSpPr>
                <a:spLocks noChangeShapeType="1"/>
              </p:cNvSpPr>
              <p:nvPr/>
            </p:nvSpPr>
            <p:spPr bwMode="auto">
              <a:xfrm>
                <a:off x="4115" y="531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484" name="Rectangle 1773" descr="大纸屑"/>
          <p:cNvSpPr>
            <a:spLocks noChangeArrowheads="1"/>
          </p:cNvSpPr>
          <p:nvPr/>
        </p:nvSpPr>
        <p:spPr bwMode="auto">
          <a:xfrm>
            <a:off x="0" y="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Rectangle 1774" descr="大纸屑"/>
          <p:cNvSpPr>
            <a:spLocks noChangeArrowheads="1"/>
          </p:cNvSpPr>
          <p:nvPr/>
        </p:nvSpPr>
        <p:spPr bwMode="auto">
          <a:xfrm>
            <a:off x="0" y="668655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824"/>
          <p:cNvGrpSpPr>
            <a:grpSpLocks/>
          </p:cNvGrpSpPr>
          <p:nvPr/>
        </p:nvGrpSpPr>
        <p:grpSpPr bwMode="auto">
          <a:xfrm>
            <a:off x="822325" y="1473200"/>
            <a:ext cx="3829050" cy="720725"/>
            <a:chOff x="518" y="928"/>
            <a:chExt cx="2412" cy="454"/>
          </a:xfrm>
        </p:grpSpPr>
        <p:grpSp>
          <p:nvGrpSpPr>
            <p:cNvPr id="20633" name="Group 1381"/>
            <p:cNvGrpSpPr>
              <a:grpSpLocks/>
            </p:cNvGrpSpPr>
            <p:nvPr/>
          </p:nvGrpSpPr>
          <p:grpSpPr bwMode="auto">
            <a:xfrm rot="5400000">
              <a:off x="557" y="1115"/>
              <a:ext cx="62" cy="139"/>
              <a:chOff x="2928" y="3216"/>
              <a:chExt cx="48" cy="240"/>
            </a:xfrm>
          </p:grpSpPr>
          <p:sp>
            <p:nvSpPr>
              <p:cNvPr id="20660" name="Line 138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1" name="Line 138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34" name="Line 1384"/>
            <p:cNvSpPr>
              <a:spLocks noChangeShapeType="1"/>
            </p:cNvSpPr>
            <p:nvPr/>
          </p:nvSpPr>
          <p:spPr bwMode="auto">
            <a:xfrm>
              <a:off x="714" y="1183"/>
              <a:ext cx="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5" name="WordArt 1386"/>
            <p:cNvSpPr>
              <a:spLocks noChangeArrowheads="1" noChangeShapeType="1" noTextEdit="1"/>
            </p:cNvSpPr>
            <p:nvPr/>
          </p:nvSpPr>
          <p:spPr bwMode="auto">
            <a:xfrm>
              <a:off x="1257" y="1148"/>
              <a:ext cx="110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636" name="Group 1387"/>
            <p:cNvGrpSpPr>
              <a:grpSpLocks/>
            </p:cNvGrpSpPr>
            <p:nvPr/>
          </p:nvGrpSpPr>
          <p:grpSpPr bwMode="auto">
            <a:xfrm>
              <a:off x="2466" y="1131"/>
              <a:ext cx="464" cy="152"/>
              <a:chOff x="3574" y="1389"/>
              <a:chExt cx="464" cy="152"/>
            </a:xfrm>
          </p:grpSpPr>
          <p:grpSp>
            <p:nvGrpSpPr>
              <p:cNvPr id="20654" name="Group 1388"/>
              <p:cNvGrpSpPr>
                <a:grpSpLocks/>
              </p:cNvGrpSpPr>
              <p:nvPr/>
            </p:nvGrpSpPr>
            <p:grpSpPr bwMode="auto">
              <a:xfrm rot="-66490">
                <a:off x="3574" y="1395"/>
                <a:ext cx="199" cy="146"/>
                <a:chOff x="2901" y="1897"/>
                <a:chExt cx="272" cy="167"/>
              </a:xfrm>
            </p:grpSpPr>
            <p:sp>
              <p:nvSpPr>
                <p:cNvPr id="20658" name="Freeform 1389"/>
                <p:cNvSpPr>
                  <a:spLocks/>
                </p:cNvSpPr>
                <p:nvPr/>
              </p:nvSpPr>
              <p:spPr bwMode="auto">
                <a:xfrm>
                  <a:off x="2901" y="1921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59" name="WordArt 13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1897"/>
                  <a:ext cx="91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0655" name="Group 1391"/>
              <p:cNvGrpSpPr>
                <a:grpSpLocks/>
              </p:cNvGrpSpPr>
              <p:nvPr/>
            </p:nvGrpSpPr>
            <p:grpSpPr bwMode="auto">
              <a:xfrm>
                <a:off x="3809" y="1389"/>
                <a:ext cx="229" cy="143"/>
                <a:chOff x="3637" y="3890"/>
                <a:chExt cx="192" cy="113"/>
              </a:xfrm>
            </p:grpSpPr>
            <p:sp>
              <p:nvSpPr>
                <p:cNvPr id="20656" name="Freeform 1392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57" name="WordArt 13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0637" name="Group 1394"/>
            <p:cNvGrpSpPr>
              <a:grpSpLocks/>
            </p:cNvGrpSpPr>
            <p:nvPr/>
          </p:nvGrpSpPr>
          <p:grpSpPr bwMode="auto">
            <a:xfrm>
              <a:off x="1514" y="928"/>
              <a:ext cx="858" cy="454"/>
              <a:chOff x="2991" y="1150"/>
              <a:chExt cx="858" cy="454"/>
            </a:xfrm>
          </p:grpSpPr>
          <p:grpSp>
            <p:nvGrpSpPr>
              <p:cNvPr id="20641" name="Group 1395"/>
              <p:cNvGrpSpPr>
                <a:grpSpLocks/>
              </p:cNvGrpSpPr>
              <p:nvPr/>
            </p:nvGrpSpPr>
            <p:grpSpPr bwMode="auto">
              <a:xfrm>
                <a:off x="3005" y="1150"/>
                <a:ext cx="844" cy="241"/>
                <a:chOff x="2976" y="1121"/>
                <a:chExt cx="844" cy="241"/>
              </a:xfrm>
            </p:grpSpPr>
            <p:sp>
              <p:nvSpPr>
                <p:cNvPr id="20644" name="WordArt 13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3" y="1230"/>
                  <a:ext cx="36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0645" name="Group 1397"/>
                <p:cNvGrpSpPr>
                  <a:grpSpLocks/>
                </p:cNvGrpSpPr>
                <p:nvPr/>
              </p:nvGrpSpPr>
              <p:grpSpPr bwMode="auto">
                <a:xfrm>
                  <a:off x="3451" y="1121"/>
                  <a:ext cx="369" cy="218"/>
                  <a:chOff x="3207" y="1114"/>
                  <a:chExt cx="369" cy="218"/>
                </a:xfrm>
              </p:grpSpPr>
              <p:grpSp>
                <p:nvGrpSpPr>
                  <p:cNvPr id="20648" name="Group 1398"/>
                  <p:cNvGrpSpPr>
                    <a:grpSpLocks/>
                  </p:cNvGrpSpPr>
                  <p:nvPr/>
                </p:nvGrpSpPr>
                <p:grpSpPr bwMode="auto">
                  <a:xfrm>
                    <a:off x="3207" y="1195"/>
                    <a:ext cx="306" cy="137"/>
                    <a:chOff x="1420" y="3548"/>
                    <a:chExt cx="317" cy="137"/>
                  </a:xfrm>
                </p:grpSpPr>
                <p:grpSp>
                  <p:nvGrpSpPr>
                    <p:cNvPr id="20650" name="Group 13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0" y="3548"/>
                      <a:ext cx="193" cy="137"/>
                      <a:chOff x="969" y="1267"/>
                      <a:chExt cx="193" cy="137"/>
                    </a:xfrm>
                  </p:grpSpPr>
                  <p:sp>
                    <p:nvSpPr>
                      <p:cNvPr id="20652" name="WordArt 1400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969" y="1267"/>
                        <a:ext cx="129" cy="120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Book Antiqua"/>
                          </a:rPr>
                          <a:t>v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endParaRPr>
                      </a:p>
                    </p:txBody>
                  </p:sp>
                  <p:sp>
                    <p:nvSpPr>
                      <p:cNvPr id="20653" name="WordArt 1401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1127" y="1316"/>
                        <a:ext cx="35" cy="88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Times New Roman"/>
                            <a:cs typeface="Times New Roman"/>
                          </a:rPr>
                          <a:t>i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651" name="WordArt 140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50" y="3606"/>
                      <a:ext cx="87" cy="7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endParaRPr>
                    </a:p>
                  </p:txBody>
                </p:sp>
              </p:grpSp>
              <p:sp>
                <p:nvSpPr>
                  <p:cNvPr id="20649" name="WordArt 14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17" y="1114"/>
                    <a:ext cx="59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20646" name="WordArt 14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6" y="1155"/>
                  <a:ext cx="166" cy="2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S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20647" name="WordArt 14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08" y="1201"/>
                  <a:ext cx="110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42" name="Line 1406"/>
              <p:cNvSpPr>
                <a:spLocks noChangeShapeType="1"/>
              </p:cNvSpPr>
              <p:nvPr/>
            </p:nvSpPr>
            <p:spPr bwMode="auto">
              <a:xfrm>
                <a:off x="2991" y="1448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3" name="WordArt 14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3" y="1489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638" name="Group 1818"/>
            <p:cNvGrpSpPr>
              <a:grpSpLocks/>
            </p:cNvGrpSpPr>
            <p:nvPr/>
          </p:nvGrpSpPr>
          <p:grpSpPr bwMode="auto">
            <a:xfrm>
              <a:off x="882" y="1131"/>
              <a:ext cx="279" cy="136"/>
              <a:chOff x="2220" y="339"/>
              <a:chExt cx="279" cy="136"/>
            </a:xfrm>
          </p:grpSpPr>
          <p:sp>
            <p:nvSpPr>
              <p:cNvPr id="20639" name="WordArt 18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0" y="339"/>
                <a:ext cx="191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40" name="WordArt 18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9" y="397"/>
                <a:ext cx="60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20487" name="Group 1943"/>
          <p:cNvGrpSpPr>
            <a:grpSpLocks/>
          </p:cNvGrpSpPr>
          <p:nvPr/>
        </p:nvGrpSpPr>
        <p:grpSpPr bwMode="auto">
          <a:xfrm>
            <a:off x="319088" y="290513"/>
            <a:ext cx="5137150" cy="992187"/>
            <a:chOff x="201" y="183"/>
            <a:chExt cx="3236" cy="625"/>
          </a:xfrm>
        </p:grpSpPr>
        <p:grpSp>
          <p:nvGrpSpPr>
            <p:cNvPr id="20590" name="Group 1855"/>
            <p:cNvGrpSpPr>
              <a:grpSpLocks/>
            </p:cNvGrpSpPr>
            <p:nvPr/>
          </p:nvGrpSpPr>
          <p:grpSpPr bwMode="auto">
            <a:xfrm>
              <a:off x="1961" y="183"/>
              <a:ext cx="258" cy="253"/>
              <a:chOff x="2973" y="1623"/>
              <a:chExt cx="250" cy="265"/>
            </a:xfrm>
          </p:grpSpPr>
          <p:sp>
            <p:nvSpPr>
              <p:cNvPr id="20629" name="WordArt 1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94" y="1707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630" name="WordArt 1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8" y="1810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31" name="WordArt 14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7" y="1662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632" name="Line 1437"/>
              <p:cNvSpPr>
                <a:spLocks noChangeShapeType="1"/>
              </p:cNvSpPr>
              <p:nvPr/>
            </p:nvSpPr>
            <p:spPr bwMode="auto">
              <a:xfrm>
                <a:off x="2973" y="1623"/>
                <a:ext cx="233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231" name="WordArt 1847"/>
            <p:cNvSpPr>
              <a:spLocks noChangeArrowheads="1" noChangeShapeType="1" noTextEdit="1"/>
            </p:cNvSpPr>
            <p:nvPr/>
          </p:nvSpPr>
          <p:spPr bwMode="auto">
            <a:xfrm>
              <a:off x="324" y="205"/>
              <a:ext cx="2472" cy="17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4</a:t>
              </a:r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、用统计平均值    化简</a:t>
              </a:r>
            </a:p>
          </p:txBody>
        </p:sp>
        <p:grpSp>
          <p:nvGrpSpPr>
            <p:cNvPr id="20592" name="Group 1881"/>
            <p:cNvGrpSpPr>
              <a:grpSpLocks/>
            </p:cNvGrpSpPr>
            <p:nvPr/>
          </p:nvGrpSpPr>
          <p:grpSpPr bwMode="auto">
            <a:xfrm>
              <a:off x="201" y="543"/>
              <a:ext cx="1131" cy="265"/>
              <a:chOff x="429" y="3327"/>
              <a:chExt cx="1131" cy="265"/>
            </a:xfrm>
          </p:grpSpPr>
          <p:grpSp>
            <p:nvGrpSpPr>
              <p:cNvPr id="20614" name="Group 1882"/>
              <p:cNvGrpSpPr>
                <a:grpSpLocks/>
              </p:cNvGrpSpPr>
              <p:nvPr/>
            </p:nvGrpSpPr>
            <p:grpSpPr bwMode="auto">
              <a:xfrm rot="5400000">
                <a:off x="798" y="3384"/>
                <a:ext cx="67" cy="139"/>
                <a:chOff x="2928" y="3216"/>
                <a:chExt cx="48" cy="240"/>
              </a:xfrm>
            </p:grpSpPr>
            <p:sp>
              <p:nvSpPr>
                <p:cNvPr id="20627" name="Line 188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28" name="Line 188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15" name="Group 1885"/>
              <p:cNvGrpSpPr>
                <a:grpSpLocks/>
              </p:cNvGrpSpPr>
              <p:nvPr/>
            </p:nvGrpSpPr>
            <p:grpSpPr bwMode="auto">
              <a:xfrm>
                <a:off x="429" y="3361"/>
                <a:ext cx="295" cy="174"/>
                <a:chOff x="1610" y="3349"/>
                <a:chExt cx="305" cy="162"/>
              </a:xfrm>
            </p:grpSpPr>
            <p:sp>
              <p:nvSpPr>
                <p:cNvPr id="20625" name="Freeform 1886"/>
                <p:cNvSpPr>
                  <a:spLocks/>
                </p:cNvSpPr>
                <p:nvPr/>
              </p:nvSpPr>
              <p:spPr bwMode="auto">
                <a:xfrm rot="-66490">
                  <a:off x="1610" y="3363"/>
                  <a:ext cx="133" cy="124"/>
                </a:xfrm>
                <a:custGeom>
                  <a:avLst/>
                  <a:gdLst>
                    <a:gd name="T0" fmla="*/ 3 w 241"/>
                    <a:gd name="T1" fmla="*/ 0 h 241"/>
                    <a:gd name="T2" fmla="*/ 0 w 241"/>
                    <a:gd name="T3" fmla="*/ 3 h 241"/>
                    <a:gd name="T4" fmla="*/ 4 w 241"/>
                    <a:gd name="T5" fmla="*/ 3 h 241"/>
                    <a:gd name="T6" fmla="*/ 3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26" name="WordArt 18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0" y="3349"/>
                  <a:ext cx="155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</p:grpSp>
          <p:grpSp>
            <p:nvGrpSpPr>
              <p:cNvPr id="20616" name="Group 1888"/>
              <p:cNvGrpSpPr>
                <a:grpSpLocks/>
              </p:cNvGrpSpPr>
              <p:nvPr/>
            </p:nvGrpSpPr>
            <p:grpSpPr bwMode="auto">
              <a:xfrm>
                <a:off x="943" y="3327"/>
                <a:ext cx="617" cy="265"/>
                <a:chOff x="2171" y="3310"/>
                <a:chExt cx="638" cy="247"/>
              </a:xfrm>
            </p:grpSpPr>
            <p:sp>
              <p:nvSpPr>
                <p:cNvPr id="20617" name="Freeform 1889"/>
                <p:cNvSpPr>
                  <a:spLocks/>
                </p:cNvSpPr>
                <p:nvPr/>
              </p:nvSpPr>
              <p:spPr bwMode="auto">
                <a:xfrm>
                  <a:off x="2728" y="3330"/>
                  <a:ext cx="81" cy="96"/>
                </a:xfrm>
                <a:custGeom>
                  <a:avLst/>
                  <a:gdLst>
                    <a:gd name="T0" fmla="*/ 0 w 271"/>
                    <a:gd name="T1" fmla="*/ 0 h 305"/>
                    <a:gd name="T2" fmla="*/ 0 w 271"/>
                    <a:gd name="T3" fmla="*/ 0 h 305"/>
                    <a:gd name="T4" fmla="*/ 0 w 271"/>
                    <a:gd name="T5" fmla="*/ 0 h 305"/>
                    <a:gd name="T6" fmla="*/ 0 w 271"/>
                    <a:gd name="T7" fmla="*/ 0 h 3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1"/>
                    <a:gd name="T13" fmla="*/ 0 h 305"/>
                    <a:gd name="T14" fmla="*/ 271 w 271"/>
                    <a:gd name="T15" fmla="*/ 305 h 3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1" h="305">
                      <a:moveTo>
                        <a:pt x="147" y="0"/>
                      </a:moveTo>
                      <a:lnTo>
                        <a:pt x="0" y="305"/>
                      </a:lnTo>
                      <a:lnTo>
                        <a:pt x="271" y="57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618" name="Group 1890"/>
                <p:cNvGrpSpPr>
                  <a:grpSpLocks/>
                </p:cNvGrpSpPr>
                <p:nvPr/>
              </p:nvGrpSpPr>
              <p:grpSpPr bwMode="auto">
                <a:xfrm>
                  <a:off x="2171" y="3310"/>
                  <a:ext cx="207" cy="247"/>
                  <a:chOff x="2171" y="3281"/>
                  <a:chExt cx="207" cy="247"/>
                </a:xfrm>
              </p:grpSpPr>
              <p:sp>
                <p:nvSpPr>
                  <p:cNvPr id="20622" name="WordArt 18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16" y="3431"/>
                    <a:ext cx="90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623" name="Line 1892"/>
                  <p:cNvSpPr>
                    <a:spLocks noChangeShapeType="1"/>
                  </p:cNvSpPr>
                  <p:nvPr/>
                </p:nvSpPr>
                <p:spPr bwMode="auto">
                  <a:xfrm>
                    <a:off x="2171" y="3397"/>
                    <a:ext cx="207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24" name="WordArt 18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35" y="3281"/>
                    <a:ext cx="61" cy="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 dirty="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0619" name="Group 1894"/>
                <p:cNvGrpSpPr>
                  <a:grpSpLocks/>
                </p:cNvGrpSpPr>
                <p:nvPr/>
              </p:nvGrpSpPr>
              <p:grpSpPr bwMode="auto">
                <a:xfrm>
                  <a:off x="2371" y="3364"/>
                  <a:ext cx="305" cy="162"/>
                  <a:chOff x="1610" y="3349"/>
                  <a:chExt cx="305" cy="162"/>
                </a:xfrm>
              </p:grpSpPr>
              <p:sp>
                <p:nvSpPr>
                  <p:cNvPr id="20620" name="Freeform 1895"/>
                  <p:cNvSpPr>
                    <a:spLocks/>
                  </p:cNvSpPr>
                  <p:nvPr/>
                </p:nvSpPr>
                <p:spPr bwMode="auto">
                  <a:xfrm rot="-66490">
                    <a:off x="1610" y="3363"/>
                    <a:ext cx="133" cy="124"/>
                  </a:xfrm>
                  <a:custGeom>
                    <a:avLst/>
                    <a:gdLst>
                      <a:gd name="T0" fmla="*/ 3 w 241"/>
                      <a:gd name="T1" fmla="*/ 0 h 241"/>
                      <a:gd name="T2" fmla="*/ 0 w 241"/>
                      <a:gd name="T3" fmla="*/ 3 h 241"/>
                      <a:gd name="T4" fmla="*/ 4 w 241"/>
                      <a:gd name="T5" fmla="*/ 3 h 241"/>
                      <a:gd name="T6" fmla="*/ 3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21" name="WordArt 18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60" y="3349"/>
                    <a:ext cx="155" cy="16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Monotype Corsiva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endParaRPr>
                  </a:p>
                </p:txBody>
              </p:sp>
            </p:grpSp>
          </p:grpSp>
        </p:grpSp>
        <p:grpSp>
          <p:nvGrpSpPr>
            <p:cNvPr id="20593" name="Group 1897"/>
            <p:cNvGrpSpPr>
              <a:grpSpLocks/>
            </p:cNvGrpSpPr>
            <p:nvPr/>
          </p:nvGrpSpPr>
          <p:grpSpPr bwMode="auto">
            <a:xfrm>
              <a:off x="1373" y="526"/>
              <a:ext cx="2064" cy="246"/>
              <a:chOff x="917" y="3694"/>
              <a:chExt cx="2064" cy="246"/>
            </a:xfrm>
          </p:grpSpPr>
          <p:grpSp>
            <p:nvGrpSpPr>
              <p:cNvPr id="20594" name="Group 1898"/>
              <p:cNvGrpSpPr>
                <a:grpSpLocks/>
              </p:cNvGrpSpPr>
              <p:nvPr/>
            </p:nvGrpSpPr>
            <p:grpSpPr bwMode="auto">
              <a:xfrm rot="5400000">
                <a:off x="958" y="3760"/>
                <a:ext cx="62" cy="144"/>
                <a:chOff x="2928" y="3216"/>
                <a:chExt cx="48" cy="240"/>
              </a:xfrm>
            </p:grpSpPr>
            <p:sp>
              <p:nvSpPr>
                <p:cNvPr id="20612" name="Line 189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13" name="Line 190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95" name="Line 1901"/>
              <p:cNvSpPr>
                <a:spLocks noChangeShapeType="1"/>
              </p:cNvSpPr>
              <p:nvPr/>
            </p:nvSpPr>
            <p:spPr bwMode="auto">
              <a:xfrm>
                <a:off x="1104" y="3844"/>
                <a:ext cx="1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6" name="WordArt 19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8" y="3773"/>
                <a:ext cx="114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97" name="WordArt 19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30" y="3826"/>
                <a:ext cx="3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98" name="WordArt 19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14" y="3775"/>
                <a:ext cx="129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599" name="WordArt 19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4" y="3848"/>
                <a:ext cx="35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00" name="WordArt 19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4" y="3857"/>
                <a:ext cx="87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601" name="WordArt 19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5" y="3694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0602" name="Group 1908"/>
              <p:cNvGrpSpPr>
                <a:grpSpLocks/>
              </p:cNvGrpSpPr>
              <p:nvPr/>
            </p:nvGrpSpPr>
            <p:grpSpPr bwMode="auto">
              <a:xfrm rot="-66490">
                <a:off x="2501" y="3768"/>
                <a:ext cx="206" cy="146"/>
                <a:chOff x="2901" y="1897"/>
                <a:chExt cx="272" cy="167"/>
              </a:xfrm>
            </p:grpSpPr>
            <p:sp>
              <p:nvSpPr>
                <p:cNvPr id="20610" name="Freeform 1909"/>
                <p:cNvSpPr>
                  <a:spLocks/>
                </p:cNvSpPr>
                <p:nvPr/>
              </p:nvSpPr>
              <p:spPr bwMode="auto">
                <a:xfrm>
                  <a:off x="2901" y="1921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11" name="WordArt 19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1897"/>
                  <a:ext cx="91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0603" name="Group 1911"/>
              <p:cNvGrpSpPr>
                <a:grpSpLocks/>
              </p:cNvGrpSpPr>
              <p:nvPr/>
            </p:nvGrpSpPr>
            <p:grpSpPr bwMode="auto">
              <a:xfrm>
                <a:off x="2744" y="3762"/>
                <a:ext cx="237" cy="143"/>
                <a:chOff x="3637" y="3890"/>
                <a:chExt cx="192" cy="113"/>
              </a:xfrm>
            </p:grpSpPr>
            <p:sp>
              <p:nvSpPr>
                <p:cNvPr id="20608" name="Freeform 1912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09" name="WordArt 19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0604" name="WordArt 19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1" y="3720"/>
                <a:ext cx="171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20605" name="Group 1915"/>
              <p:cNvGrpSpPr>
                <a:grpSpLocks/>
              </p:cNvGrpSpPr>
              <p:nvPr/>
            </p:nvGrpSpPr>
            <p:grpSpPr bwMode="auto">
              <a:xfrm>
                <a:off x="1326" y="3787"/>
                <a:ext cx="279" cy="136"/>
                <a:chOff x="2220" y="339"/>
                <a:chExt cx="279" cy="136"/>
              </a:xfrm>
            </p:grpSpPr>
            <p:sp>
              <p:nvSpPr>
                <p:cNvPr id="20606" name="WordArt 19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607" name="WordArt 19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</p:grpSp>
      <p:grpSp>
        <p:nvGrpSpPr>
          <p:cNvPr id="19498" name="Group 1931"/>
          <p:cNvGrpSpPr>
            <a:grpSpLocks/>
          </p:cNvGrpSpPr>
          <p:nvPr/>
        </p:nvGrpSpPr>
        <p:grpSpPr bwMode="auto">
          <a:xfrm>
            <a:off x="704850" y="2098675"/>
            <a:ext cx="1676400" cy="1006475"/>
            <a:chOff x="444" y="1322"/>
            <a:chExt cx="1056" cy="634"/>
          </a:xfrm>
        </p:grpSpPr>
        <p:sp>
          <p:nvSpPr>
            <p:cNvPr id="20587" name="Line 1425"/>
            <p:cNvSpPr>
              <a:spLocks noChangeShapeType="1"/>
            </p:cNvSpPr>
            <p:nvPr/>
          </p:nvSpPr>
          <p:spPr bwMode="auto">
            <a:xfrm>
              <a:off x="1218" y="1322"/>
              <a:ext cx="185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1426"/>
            <p:cNvSpPr>
              <a:spLocks noChangeShapeType="1"/>
            </p:cNvSpPr>
            <p:nvPr/>
          </p:nvSpPr>
          <p:spPr bwMode="auto">
            <a:xfrm flipH="1">
              <a:off x="1100" y="1322"/>
              <a:ext cx="215" cy="2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WordArt 1921"/>
            <p:cNvSpPr>
              <a:spLocks noChangeArrowheads="1" noChangeShapeType="1" noTextEdit="1"/>
            </p:cNvSpPr>
            <p:nvPr/>
          </p:nvSpPr>
          <p:spPr bwMode="auto">
            <a:xfrm>
              <a:off x="444" y="1572"/>
              <a:ext cx="1056" cy="38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容器中气体的</a:t>
              </a:r>
            </a:p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总分子数密度</a:t>
              </a:r>
            </a:p>
          </p:txBody>
        </p:sp>
      </p:grpSp>
      <p:grpSp>
        <p:nvGrpSpPr>
          <p:cNvPr id="19511" name="Group 1929"/>
          <p:cNvGrpSpPr>
            <a:grpSpLocks/>
          </p:cNvGrpSpPr>
          <p:nvPr/>
        </p:nvGrpSpPr>
        <p:grpSpPr bwMode="auto">
          <a:xfrm>
            <a:off x="781050" y="3224213"/>
            <a:ext cx="3741738" cy="406400"/>
            <a:chOff x="492" y="2091"/>
            <a:chExt cx="2357" cy="256"/>
          </a:xfrm>
        </p:grpSpPr>
        <p:grpSp>
          <p:nvGrpSpPr>
            <p:cNvPr id="20564" name="Group 1442"/>
            <p:cNvGrpSpPr>
              <a:grpSpLocks/>
            </p:cNvGrpSpPr>
            <p:nvPr/>
          </p:nvGrpSpPr>
          <p:grpSpPr bwMode="auto">
            <a:xfrm rot="5400000">
              <a:off x="1278" y="2188"/>
              <a:ext cx="62" cy="139"/>
              <a:chOff x="2928" y="3216"/>
              <a:chExt cx="48" cy="240"/>
            </a:xfrm>
          </p:grpSpPr>
          <p:sp>
            <p:nvSpPr>
              <p:cNvPr id="20585" name="Line 144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6" name="Line 144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65" name="Line 1445"/>
            <p:cNvSpPr>
              <a:spLocks noChangeShapeType="1"/>
            </p:cNvSpPr>
            <p:nvPr/>
          </p:nvSpPr>
          <p:spPr bwMode="auto">
            <a:xfrm>
              <a:off x="1436" y="2255"/>
              <a:ext cx="1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WordArt 1447"/>
            <p:cNvSpPr>
              <a:spLocks noChangeArrowheads="1" noChangeShapeType="1" noTextEdit="1"/>
            </p:cNvSpPr>
            <p:nvPr/>
          </p:nvSpPr>
          <p:spPr bwMode="auto">
            <a:xfrm>
              <a:off x="1909" y="2205"/>
              <a:ext cx="110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0567" name="Group 1472"/>
            <p:cNvGrpSpPr>
              <a:grpSpLocks/>
            </p:cNvGrpSpPr>
            <p:nvPr/>
          </p:nvGrpSpPr>
          <p:grpSpPr bwMode="auto">
            <a:xfrm>
              <a:off x="884" y="2185"/>
              <a:ext cx="295" cy="162"/>
              <a:chOff x="1610" y="3349"/>
              <a:chExt cx="305" cy="162"/>
            </a:xfrm>
          </p:grpSpPr>
          <p:sp>
            <p:nvSpPr>
              <p:cNvPr id="20583" name="Freeform 1473"/>
              <p:cNvSpPr>
                <a:spLocks/>
              </p:cNvSpPr>
              <p:nvPr/>
            </p:nvSpPr>
            <p:spPr bwMode="auto">
              <a:xfrm rot="-66490">
                <a:off x="1610" y="3363"/>
                <a:ext cx="133" cy="124"/>
              </a:xfrm>
              <a:custGeom>
                <a:avLst/>
                <a:gdLst>
                  <a:gd name="T0" fmla="*/ 3 w 241"/>
                  <a:gd name="T1" fmla="*/ 0 h 241"/>
                  <a:gd name="T2" fmla="*/ 0 w 241"/>
                  <a:gd name="T3" fmla="*/ 3 h 241"/>
                  <a:gd name="T4" fmla="*/ 4 w 241"/>
                  <a:gd name="T5" fmla="*/ 3 h 241"/>
                  <a:gd name="T6" fmla="*/ 3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4" name="WordArt 14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0" y="3349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</p:grpSp>
        <p:grpSp>
          <p:nvGrpSpPr>
            <p:cNvPr id="20568" name="Group 1493"/>
            <p:cNvGrpSpPr>
              <a:grpSpLocks/>
            </p:cNvGrpSpPr>
            <p:nvPr/>
          </p:nvGrpSpPr>
          <p:grpSpPr bwMode="auto">
            <a:xfrm rot="-66490">
              <a:off x="2385" y="2185"/>
              <a:ext cx="199" cy="146"/>
              <a:chOff x="2901" y="1897"/>
              <a:chExt cx="272" cy="167"/>
            </a:xfrm>
          </p:grpSpPr>
          <p:sp>
            <p:nvSpPr>
              <p:cNvPr id="20581" name="Freeform 1494"/>
              <p:cNvSpPr>
                <a:spLocks/>
              </p:cNvSpPr>
              <p:nvPr/>
            </p:nvSpPr>
            <p:spPr bwMode="auto">
              <a:xfrm>
                <a:off x="2901" y="1921"/>
                <a:ext cx="147" cy="126"/>
              </a:xfrm>
              <a:custGeom>
                <a:avLst/>
                <a:gdLst>
                  <a:gd name="T0" fmla="*/ 5 w 241"/>
                  <a:gd name="T1" fmla="*/ 0 h 241"/>
                  <a:gd name="T2" fmla="*/ 0 w 241"/>
                  <a:gd name="T3" fmla="*/ 3 h 241"/>
                  <a:gd name="T4" fmla="*/ 8 w 241"/>
                  <a:gd name="T5" fmla="*/ 3 h 241"/>
                  <a:gd name="T6" fmla="*/ 5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2" name="WordArt 14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2" y="1897"/>
                <a:ext cx="91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0569" name="Group 1496"/>
            <p:cNvGrpSpPr>
              <a:grpSpLocks/>
            </p:cNvGrpSpPr>
            <p:nvPr/>
          </p:nvGrpSpPr>
          <p:grpSpPr bwMode="auto">
            <a:xfrm>
              <a:off x="2620" y="2179"/>
              <a:ext cx="229" cy="143"/>
              <a:chOff x="3637" y="3890"/>
              <a:chExt cx="192" cy="113"/>
            </a:xfrm>
          </p:grpSpPr>
          <p:sp>
            <p:nvSpPr>
              <p:cNvPr id="20579" name="Freeform 1497"/>
              <p:cNvSpPr>
                <a:spLocks/>
              </p:cNvSpPr>
              <p:nvPr/>
            </p:nvSpPr>
            <p:spPr bwMode="auto">
              <a:xfrm>
                <a:off x="3637" y="3902"/>
                <a:ext cx="77" cy="97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0 h 241"/>
                  <a:gd name="T4" fmla="*/ 0 w 241"/>
                  <a:gd name="T5" fmla="*/ 0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0" name="WordArt 14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3890"/>
                <a:ext cx="83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0570" name="Group 1534"/>
            <p:cNvGrpSpPr>
              <a:grpSpLocks/>
            </p:cNvGrpSpPr>
            <p:nvPr/>
          </p:nvGrpSpPr>
          <p:grpSpPr bwMode="auto">
            <a:xfrm>
              <a:off x="2053" y="2091"/>
              <a:ext cx="281" cy="241"/>
              <a:chOff x="2769" y="1707"/>
              <a:chExt cx="281" cy="241"/>
            </a:xfrm>
          </p:grpSpPr>
          <p:sp>
            <p:nvSpPr>
              <p:cNvPr id="20575" name="WordArt 15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14" y="1791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576" name="WordArt 15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8" y="1870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0577" name="WordArt 15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7" y="1746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578" name="Line 1538"/>
              <p:cNvSpPr>
                <a:spLocks noChangeShapeType="1"/>
              </p:cNvSpPr>
              <p:nvPr/>
            </p:nvSpPr>
            <p:spPr bwMode="auto">
              <a:xfrm>
                <a:off x="2769" y="1707"/>
                <a:ext cx="281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1" name="Group 1821"/>
            <p:cNvGrpSpPr>
              <a:grpSpLocks/>
            </p:cNvGrpSpPr>
            <p:nvPr/>
          </p:nvGrpSpPr>
          <p:grpSpPr bwMode="auto">
            <a:xfrm>
              <a:off x="1582" y="2196"/>
              <a:ext cx="279" cy="136"/>
              <a:chOff x="2220" y="339"/>
              <a:chExt cx="279" cy="136"/>
            </a:xfrm>
          </p:grpSpPr>
          <p:sp>
            <p:nvSpPr>
              <p:cNvPr id="20573" name="WordArt 18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0" y="339"/>
                <a:ext cx="191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74" name="WordArt 18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9" y="397"/>
                <a:ext cx="60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0572" name="WordArt 1922"/>
            <p:cNvSpPr>
              <a:spLocks noChangeArrowheads="1" noChangeShapeType="1" noTextEdit="1"/>
            </p:cNvSpPr>
            <p:nvPr/>
          </p:nvSpPr>
          <p:spPr bwMode="auto">
            <a:xfrm>
              <a:off x="492" y="2148"/>
              <a:ext cx="204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得</a:t>
              </a:r>
            </a:p>
          </p:txBody>
        </p:sp>
      </p:grpSp>
      <p:grpSp>
        <p:nvGrpSpPr>
          <p:cNvPr id="19523" name="Group 1937"/>
          <p:cNvGrpSpPr>
            <a:grpSpLocks/>
          </p:cNvGrpSpPr>
          <p:nvPr/>
        </p:nvGrpSpPr>
        <p:grpSpPr bwMode="auto">
          <a:xfrm>
            <a:off x="444500" y="3835400"/>
            <a:ext cx="5270500" cy="2647950"/>
            <a:chOff x="280" y="2416"/>
            <a:chExt cx="3320" cy="1668"/>
          </a:xfrm>
        </p:grpSpPr>
        <p:grpSp>
          <p:nvGrpSpPr>
            <p:cNvPr id="20504" name="Group 1927"/>
            <p:cNvGrpSpPr>
              <a:grpSpLocks/>
            </p:cNvGrpSpPr>
            <p:nvPr/>
          </p:nvGrpSpPr>
          <p:grpSpPr bwMode="auto">
            <a:xfrm>
              <a:off x="423" y="2944"/>
              <a:ext cx="2685" cy="416"/>
              <a:chOff x="411" y="2908"/>
              <a:chExt cx="2685" cy="416"/>
            </a:xfrm>
          </p:grpSpPr>
          <p:grpSp>
            <p:nvGrpSpPr>
              <p:cNvPr id="20535" name="Group 1602"/>
              <p:cNvGrpSpPr>
                <a:grpSpLocks/>
              </p:cNvGrpSpPr>
              <p:nvPr/>
            </p:nvGrpSpPr>
            <p:grpSpPr bwMode="auto">
              <a:xfrm rot="5400000">
                <a:off x="1063" y="3037"/>
                <a:ext cx="48" cy="144"/>
                <a:chOff x="2928" y="3216"/>
                <a:chExt cx="48" cy="240"/>
              </a:xfrm>
            </p:grpSpPr>
            <p:sp>
              <p:nvSpPr>
                <p:cNvPr id="20562" name="Line 160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3" name="Line 160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36" name="WordArt 16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" y="3027"/>
                <a:ext cx="197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20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0537" name="Group 1608"/>
              <p:cNvGrpSpPr>
                <a:grpSpLocks/>
              </p:cNvGrpSpPr>
              <p:nvPr/>
            </p:nvGrpSpPr>
            <p:grpSpPr bwMode="auto">
              <a:xfrm rot="5400000">
                <a:off x="1700" y="3066"/>
                <a:ext cx="62" cy="139"/>
                <a:chOff x="2928" y="3216"/>
                <a:chExt cx="48" cy="240"/>
              </a:xfrm>
            </p:grpSpPr>
            <p:sp>
              <p:nvSpPr>
                <p:cNvPr id="20560" name="Line 160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1" name="Line 161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38" name="Group 1614"/>
              <p:cNvGrpSpPr>
                <a:grpSpLocks/>
              </p:cNvGrpSpPr>
              <p:nvPr/>
            </p:nvGrpSpPr>
            <p:grpSpPr bwMode="auto">
              <a:xfrm>
                <a:off x="1253" y="2908"/>
                <a:ext cx="295" cy="162"/>
                <a:chOff x="1610" y="3349"/>
                <a:chExt cx="305" cy="162"/>
              </a:xfrm>
            </p:grpSpPr>
            <p:sp>
              <p:nvSpPr>
                <p:cNvPr id="20558" name="Freeform 1615"/>
                <p:cNvSpPr>
                  <a:spLocks/>
                </p:cNvSpPr>
                <p:nvPr/>
              </p:nvSpPr>
              <p:spPr bwMode="auto">
                <a:xfrm rot="-66490">
                  <a:off x="1610" y="3363"/>
                  <a:ext cx="133" cy="124"/>
                </a:xfrm>
                <a:custGeom>
                  <a:avLst/>
                  <a:gdLst>
                    <a:gd name="T0" fmla="*/ 3 w 241"/>
                    <a:gd name="T1" fmla="*/ 0 h 241"/>
                    <a:gd name="T2" fmla="*/ 0 w 241"/>
                    <a:gd name="T3" fmla="*/ 3 h 241"/>
                    <a:gd name="T4" fmla="*/ 4 w 241"/>
                    <a:gd name="T5" fmla="*/ 3 h 241"/>
                    <a:gd name="T6" fmla="*/ 3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9" name="WordArt 16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0" y="3349"/>
                  <a:ext cx="155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</p:grpSp>
          <p:grpSp>
            <p:nvGrpSpPr>
              <p:cNvPr id="20539" name="Group 1617"/>
              <p:cNvGrpSpPr>
                <a:grpSpLocks/>
              </p:cNvGrpSpPr>
              <p:nvPr/>
            </p:nvGrpSpPr>
            <p:grpSpPr bwMode="auto">
              <a:xfrm rot="-66490">
                <a:off x="1259" y="3144"/>
                <a:ext cx="220" cy="146"/>
                <a:chOff x="2901" y="1897"/>
                <a:chExt cx="272" cy="167"/>
              </a:xfrm>
            </p:grpSpPr>
            <p:sp>
              <p:nvSpPr>
                <p:cNvPr id="20556" name="Freeform 1618"/>
                <p:cNvSpPr>
                  <a:spLocks/>
                </p:cNvSpPr>
                <p:nvPr/>
              </p:nvSpPr>
              <p:spPr bwMode="auto">
                <a:xfrm>
                  <a:off x="2901" y="1921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57" name="WordArt 16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2" y="1897"/>
                  <a:ext cx="91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0540" name="Line 1623"/>
              <p:cNvSpPr>
                <a:spLocks noChangeShapeType="1"/>
              </p:cNvSpPr>
              <p:nvPr/>
            </p:nvSpPr>
            <p:spPr bwMode="auto">
              <a:xfrm>
                <a:off x="1208" y="3116"/>
                <a:ext cx="37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41" name="Group 1829"/>
              <p:cNvGrpSpPr>
                <a:grpSpLocks/>
              </p:cNvGrpSpPr>
              <p:nvPr/>
            </p:nvGrpSpPr>
            <p:grpSpPr bwMode="auto">
              <a:xfrm>
                <a:off x="1858" y="3023"/>
                <a:ext cx="1238" cy="241"/>
                <a:chOff x="1858" y="2975"/>
                <a:chExt cx="1238" cy="241"/>
              </a:xfrm>
            </p:grpSpPr>
            <p:sp>
              <p:nvSpPr>
                <p:cNvPr id="20543" name="Line 1611"/>
                <p:cNvSpPr>
                  <a:spLocks noChangeShapeType="1"/>
                </p:cNvSpPr>
                <p:nvPr/>
              </p:nvSpPr>
              <p:spPr bwMode="auto">
                <a:xfrm>
                  <a:off x="1858" y="3140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4" name="WordArt 16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7" y="3091"/>
                  <a:ext cx="110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0545" name="Group 1620"/>
                <p:cNvGrpSpPr>
                  <a:grpSpLocks/>
                </p:cNvGrpSpPr>
                <p:nvPr/>
              </p:nvGrpSpPr>
              <p:grpSpPr bwMode="auto">
                <a:xfrm>
                  <a:off x="2867" y="3050"/>
                  <a:ext cx="229" cy="143"/>
                  <a:chOff x="3637" y="3890"/>
                  <a:chExt cx="192" cy="113"/>
                </a:xfrm>
              </p:grpSpPr>
              <p:sp>
                <p:nvSpPr>
                  <p:cNvPr id="20554" name="Freeform 1621"/>
                  <p:cNvSpPr>
                    <a:spLocks/>
                  </p:cNvSpPr>
                  <p:nvPr/>
                </p:nvSpPr>
                <p:spPr bwMode="auto">
                  <a:xfrm>
                    <a:off x="3637" y="3902"/>
                    <a:ext cx="77" cy="97"/>
                  </a:xfrm>
                  <a:custGeom>
                    <a:avLst/>
                    <a:gdLst>
                      <a:gd name="T0" fmla="*/ 0 w 241"/>
                      <a:gd name="T1" fmla="*/ 0 h 241"/>
                      <a:gd name="T2" fmla="*/ 0 w 241"/>
                      <a:gd name="T3" fmla="*/ 0 h 241"/>
                      <a:gd name="T4" fmla="*/ 0 w 241"/>
                      <a:gd name="T5" fmla="*/ 0 h 241"/>
                      <a:gd name="T6" fmla="*/ 0 w 241"/>
                      <a:gd name="T7" fmla="*/ 0 h 24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1"/>
                      <a:gd name="T13" fmla="*/ 0 h 241"/>
                      <a:gd name="T14" fmla="*/ 241 w 241"/>
                      <a:gd name="T15" fmla="*/ 241 h 24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1" h="241">
                        <a:moveTo>
                          <a:pt x="178" y="0"/>
                        </a:moveTo>
                        <a:lnTo>
                          <a:pt x="0" y="241"/>
                        </a:lnTo>
                        <a:lnTo>
                          <a:pt x="241" y="241"/>
                        </a:lnTo>
                        <a:lnTo>
                          <a:pt x="178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55" name="WordArt 162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746" y="3890"/>
                    <a:ext cx="83" cy="11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s</a:t>
                    </a:r>
                    <a:endParaRPr lang="zh-CN" alt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0546" name="Group 1624"/>
                <p:cNvGrpSpPr>
                  <a:grpSpLocks/>
                </p:cNvGrpSpPr>
                <p:nvPr/>
              </p:nvGrpSpPr>
              <p:grpSpPr bwMode="auto">
                <a:xfrm>
                  <a:off x="2520" y="2975"/>
                  <a:ext cx="281" cy="241"/>
                  <a:chOff x="2769" y="1707"/>
                  <a:chExt cx="281" cy="241"/>
                </a:xfrm>
              </p:grpSpPr>
              <p:sp>
                <p:nvSpPr>
                  <p:cNvPr id="20550" name="WordArt 16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14" y="1791"/>
                    <a:ext cx="12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0551" name="WordArt 16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48" y="1870"/>
                    <a:ext cx="84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20552" name="WordArt 16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77" y="1746"/>
                    <a:ext cx="66" cy="9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0553" name="Line 1628"/>
                  <p:cNvSpPr>
                    <a:spLocks noChangeShapeType="1"/>
                  </p:cNvSpPr>
                  <p:nvPr/>
                </p:nvSpPr>
                <p:spPr bwMode="auto">
                  <a:xfrm>
                    <a:off x="2769" y="1707"/>
                    <a:ext cx="281" cy="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47" name="Group 1826"/>
                <p:cNvGrpSpPr>
                  <a:grpSpLocks/>
                </p:cNvGrpSpPr>
                <p:nvPr/>
              </p:nvGrpSpPr>
              <p:grpSpPr bwMode="auto">
                <a:xfrm>
                  <a:off x="2018" y="3067"/>
                  <a:ext cx="279" cy="136"/>
                  <a:chOff x="2220" y="339"/>
                  <a:chExt cx="279" cy="136"/>
                </a:xfrm>
              </p:grpSpPr>
              <p:sp>
                <p:nvSpPr>
                  <p:cNvPr id="20548" name="WordArt 18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20" y="339"/>
                    <a:ext cx="191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59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0549" name="WordArt 182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39" y="397"/>
                    <a:ext cx="60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sp>
            <p:nvSpPr>
              <p:cNvPr id="20542" name="WordArt 19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8" y="3168"/>
                <a:ext cx="384" cy="15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壁对气</a:t>
                </a:r>
              </a:p>
            </p:txBody>
          </p:sp>
        </p:grpSp>
        <p:grpSp>
          <p:nvGrpSpPr>
            <p:cNvPr id="20505" name="Group 1935"/>
            <p:cNvGrpSpPr>
              <a:grpSpLocks/>
            </p:cNvGrpSpPr>
            <p:nvPr/>
          </p:nvGrpSpPr>
          <p:grpSpPr bwMode="auto">
            <a:xfrm>
              <a:off x="380" y="3444"/>
              <a:ext cx="3217" cy="640"/>
              <a:chOff x="380" y="3444"/>
              <a:chExt cx="3217" cy="640"/>
            </a:xfrm>
          </p:grpSpPr>
          <p:sp>
            <p:nvSpPr>
              <p:cNvPr id="20509" name="WordArt 18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1" y="3444"/>
                <a:ext cx="3096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器壁受气体分子作用的平均冲力</a:t>
                </a:r>
              </a:p>
            </p:txBody>
          </p:sp>
          <p:grpSp>
            <p:nvGrpSpPr>
              <p:cNvPr id="20510" name="Group 1930"/>
              <p:cNvGrpSpPr>
                <a:grpSpLocks/>
              </p:cNvGrpSpPr>
              <p:nvPr/>
            </p:nvGrpSpPr>
            <p:grpSpPr bwMode="auto">
              <a:xfrm>
                <a:off x="380" y="3733"/>
                <a:ext cx="2930" cy="351"/>
                <a:chOff x="380" y="3733"/>
                <a:chExt cx="2930" cy="351"/>
              </a:xfrm>
            </p:grpSpPr>
            <p:grpSp>
              <p:nvGrpSpPr>
                <p:cNvPr id="20511" name="Group 1631"/>
                <p:cNvGrpSpPr>
                  <a:grpSpLocks/>
                </p:cNvGrpSpPr>
                <p:nvPr/>
              </p:nvGrpSpPr>
              <p:grpSpPr bwMode="auto">
                <a:xfrm rot="5400000">
                  <a:off x="1043" y="3807"/>
                  <a:ext cx="63" cy="144"/>
                  <a:chOff x="2928" y="3216"/>
                  <a:chExt cx="48" cy="240"/>
                </a:xfrm>
              </p:grpSpPr>
              <p:sp>
                <p:nvSpPr>
                  <p:cNvPr id="20533" name="Line 163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4" name="Line 163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12" name="WordArt 16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52" y="3768"/>
                  <a:ext cx="197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20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0513" name="Group 1637"/>
                <p:cNvGrpSpPr>
                  <a:grpSpLocks/>
                </p:cNvGrpSpPr>
                <p:nvPr/>
              </p:nvGrpSpPr>
              <p:grpSpPr bwMode="auto">
                <a:xfrm rot="5400000">
                  <a:off x="2042" y="3813"/>
                  <a:ext cx="62" cy="139"/>
                  <a:chOff x="2928" y="3216"/>
                  <a:chExt cx="48" cy="240"/>
                </a:xfrm>
              </p:grpSpPr>
              <p:sp>
                <p:nvSpPr>
                  <p:cNvPr id="20531" name="Line 163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2" name="Line 163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14" name="Line 1640"/>
                <p:cNvSpPr>
                  <a:spLocks noChangeShapeType="1"/>
                </p:cNvSpPr>
                <p:nvPr/>
              </p:nvSpPr>
              <p:spPr bwMode="auto">
                <a:xfrm>
                  <a:off x="1203" y="3873"/>
                  <a:ext cx="1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5" name="WordArt 16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0" y="3753"/>
                  <a:ext cx="197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20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0516" name="Group 1844"/>
                <p:cNvGrpSpPr>
                  <a:grpSpLocks/>
                </p:cNvGrpSpPr>
                <p:nvPr/>
              </p:nvGrpSpPr>
              <p:grpSpPr bwMode="auto">
                <a:xfrm>
                  <a:off x="2232" y="3733"/>
                  <a:ext cx="1078" cy="241"/>
                  <a:chOff x="2379" y="3749"/>
                  <a:chExt cx="1078" cy="241"/>
                </a:xfrm>
              </p:grpSpPr>
              <p:sp>
                <p:nvSpPr>
                  <p:cNvPr id="20519" name="WordArt 18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8" y="3865"/>
                    <a:ext cx="110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20520" name="Group 1833"/>
                  <p:cNvGrpSpPr>
                    <a:grpSpLocks/>
                  </p:cNvGrpSpPr>
                  <p:nvPr/>
                </p:nvGrpSpPr>
                <p:grpSpPr bwMode="auto">
                  <a:xfrm>
                    <a:off x="3228" y="3824"/>
                    <a:ext cx="229" cy="143"/>
                    <a:chOff x="3637" y="3890"/>
                    <a:chExt cx="192" cy="113"/>
                  </a:xfrm>
                </p:grpSpPr>
                <p:sp>
                  <p:nvSpPr>
                    <p:cNvPr id="20529" name="Freeform 1834"/>
                    <p:cNvSpPr>
                      <a:spLocks/>
                    </p:cNvSpPr>
                    <p:nvPr/>
                  </p:nvSpPr>
                  <p:spPr bwMode="auto">
                    <a:xfrm>
                      <a:off x="3637" y="3902"/>
                      <a:ext cx="77" cy="97"/>
                    </a:xfrm>
                    <a:custGeom>
                      <a:avLst/>
                      <a:gdLst>
                        <a:gd name="T0" fmla="*/ 0 w 241"/>
                        <a:gd name="T1" fmla="*/ 0 h 241"/>
                        <a:gd name="T2" fmla="*/ 0 w 241"/>
                        <a:gd name="T3" fmla="*/ 0 h 241"/>
                        <a:gd name="T4" fmla="*/ 0 w 241"/>
                        <a:gd name="T5" fmla="*/ 0 h 241"/>
                        <a:gd name="T6" fmla="*/ 0 w 241"/>
                        <a:gd name="T7" fmla="*/ 0 h 24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41"/>
                        <a:gd name="T13" fmla="*/ 0 h 241"/>
                        <a:gd name="T14" fmla="*/ 241 w 241"/>
                        <a:gd name="T15" fmla="*/ 241 h 24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41" h="241">
                          <a:moveTo>
                            <a:pt x="178" y="0"/>
                          </a:moveTo>
                          <a:lnTo>
                            <a:pt x="0" y="241"/>
                          </a:lnTo>
                          <a:lnTo>
                            <a:pt x="241" y="241"/>
                          </a:lnTo>
                          <a:lnTo>
                            <a:pt x="178" y="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30" name="WordArt 183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746" y="3890"/>
                      <a:ext cx="83" cy="11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31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s</a:t>
                      </a:r>
                      <a:endParaRPr lang="zh-CN" altLang="en-US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0521" name="Group 1836"/>
                  <p:cNvGrpSpPr>
                    <a:grpSpLocks/>
                  </p:cNvGrpSpPr>
                  <p:nvPr/>
                </p:nvGrpSpPr>
                <p:grpSpPr bwMode="auto">
                  <a:xfrm>
                    <a:off x="2881" y="3749"/>
                    <a:ext cx="281" cy="241"/>
                    <a:chOff x="2769" y="1707"/>
                    <a:chExt cx="281" cy="241"/>
                  </a:xfrm>
                </p:grpSpPr>
                <p:sp>
                  <p:nvSpPr>
                    <p:cNvPr id="20525" name="WordArt 183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14" y="1791"/>
                      <a:ext cx="124" cy="14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  <p:sp>
                  <p:nvSpPr>
                    <p:cNvPr id="20526" name="WordArt 183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48" y="1870"/>
                      <a:ext cx="84" cy="7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man Old Style"/>
                        </a:rPr>
                        <a:t>x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endParaRPr>
                    </a:p>
                  </p:txBody>
                </p:sp>
                <p:sp>
                  <p:nvSpPr>
                    <p:cNvPr id="20527" name="WordArt 18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77" y="1746"/>
                      <a:ext cx="66" cy="9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2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20528" name="Line 18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9" y="1707"/>
                      <a:ext cx="281" cy="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22" name="Group 1841"/>
                  <p:cNvGrpSpPr>
                    <a:grpSpLocks/>
                  </p:cNvGrpSpPr>
                  <p:nvPr/>
                </p:nvGrpSpPr>
                <p:grpSpPr bwMode="auto">
                  <a:xfrm>
                    <a:off x="2379" y="3841"/>
                    <a:ext cx="279" cy="136"/>
                    <a:chOff x="2220" y="339"/>
                    <a:chExt cx="279" cy="136"/>
                  </a:xfrm>
                </p:grpSpPr>
                <p:sp>
                  <p:nvSpPr>
                    <p:cNvPr id="20523" name="WordArt 184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220" y="339"/>
                      <a:ext cx="191" cy="11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46597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20524" name="WordArt 184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439" y="397"/>
                      <a:ext cx="60" cy="78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</p:grpSp>
            </p:grpSp>
            <p:sp>
              <p:nvSpPr>
                <p:cNvPr id="20517" name="WordArt 19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76" y="3928"/>
                  <a:ext cx="384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壁对气</a:t>
                  </a:r>
                </a:p>
              </p:txBody>
            </p:sp>
            <p:sp>
              <p:nvSpPr>
                <p:cNvPr id="20518" name="WordArt 19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84" y="3872"/>
                  <a:ext cx="384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气对壁</a:t>
                  </a:r>
                </a:p>
              </p:txBody>
            </p:sp>
          </p:grpSp>
        </p:grpSp>
        <p:grpSp>
          <p:nvGrpSpPr>
            <p:cNvPr id="20506" name="Group 1934"/>
            <p:cNvGrpSpPr>
              <a:grpSpLocks/>
            </p:cNvGrpSpPr>
            <p:nvPr/>
          </p:nvGrpSpPr>
          <p:grpSpPr bwMode="auto">
            <a:xfrm>
              <a:off x="280" y="2416"/>
              <a:ext cx="3320" cy="452"/>
              <a:chOff x="280" y="2416"/>
              <a:chExt cx="3320" cy="452"/>
            </a:xfrm>
          </p:grpSpPr>
          <p:sp>
            <p:nvSpPr>
              <p:cNvPr id="20507" name="WordArt 18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4" y="2688"/>
                <a:ext cx="1164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平均冲力为：</a:t>
                </a:r>
              </a:p>
            </p:txBody>
          </p:sp>
          <p:sp>
            <p:nvSpPr>
              <p:cNvPr id="18310" name="WordArt 19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" y="2416"/>
                <a:ext cx="3320" cy="165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5</a:t>
                </a:r>
                <a:r>
                  <a:rPr lang="zh-CN" altLang="en-US" sz="3600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、应用动量定理</a:t>
                </a:r>
                <a:r>
                  <a:rPr lang="zh-CN" altLang="en-US" sz="3600" kern="10" dirty="0" smtClean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，  器壁对分子的</a:t>
                </a:r>
                <a:endPara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8084" name="Group 1944"/>
          <p:cNvGrpSpPr>
            <a:grpSpLocks/>
          </p:cNvGrpSpPr>
          <p:nvPr/>
        </p:nvGrpSpPr>
        <p:grpSpPr bwMode="auto">
          <a:xfrm>
            <a:off x="2287588" y="1373188"/>
            <a:ext cx="3108325" cy="1668462"/>
            <a:chOff x="1441" y="865"/>
            <a:chExt cx="1958" cy="1051"/>
          </a:xfrm>
        </p:grpSpPr>
        <p:sp>
          <p:nvSpPr>
            <p:cNvPr id="20492" name="Rectangle 1423"/>
            <p:cNvSpPr>
              <a:spLocks noChangeArrowheads="1"/>
            </p:cNvSpPr>
            <p:nvPr/>
          </p:nvSpPr>
          <p:spPr bwMode="auto">
            <a:xfrm>
              <a:off x="1441" y="865"/>
              <a:ext cx="988" cy="599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427"/>
            <p:cNvSpPr>
              <a:spLocks noChangeShapeType="1"/>
            </p:cNvSpPr>
            <p:nvPr/>
          </p:nvSpPr>
          <p:spPr bwMode="auto">
            <a:xfrm>
              <a:off x="2125" y="1462"/>
              <a:ext cx="48" cy="18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4" name="Group 1920"/>
            <p:cNvGrpSpPr>
              <a:grpSpLocks/>
            </p:cNvGrpSpPr>
            <p:nvPr/>
          </p:nvGrpSpPr>
          <p:grpSpPr bwMode="auto">
            <a:xfrm>
              <a:off x="1707" y="1650"/>
              <a:ext cx="1413" cy="236"/>
              <a:chOff x="1455" y="1710"/>
              <a:chExt cx="1413" cy="236"/>
            </a:xfrm>
          </p:grpSpPr>
          <p:sp>
            <p:nvSpPr>
              <p:cNvPr id="20500" name="WordArt 14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5" y="1805"/>
                <a:ext cx="124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501" name="WordArt 14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1" y="1868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502" name="WordArt 14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5" y="1710"/>
                <a:ext cx="59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503" name="WordArt 19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4" y="1764"/>
                <a:ext cx="1104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的统计平均值</a:t>
                </a:r>
              </a:p>
            </p:txBody>
          </p:sp>
        </p:grpSp>
        <p:grpSp>
          <p:nvGrpSpPr>
            <p:cNvPr id="20495" name="Group 1938"/>
            <p:cNvGrpSpPr>
              <a:grpSpLocks/>
            </p:cNvGrpSpPr>
            <p:nvPr/>
          </p:nvGrpSpPr>
          <p:grpSpPr bwMode="auto">
            <a:xfrm>
              <a:off x="3141" y="1663"/>
              <a:ext cx="258" cy="253"/>
              <a:chOff x="2973" y="1623"/>
              <a:chExt cx="250" cy="265"/>
            </a:xfrm>
          </p:grpSpPr>
          <p:sp>
            <p:nvSpPr>
              <p:cNvPr id="20496" name="WordArt 19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94" y="1707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0497" name="WordArt 19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8" y="1810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0498" name="WordArt 19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7" y="1662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0499" name="Line 1942"/>
              <p:cNvSpPr>
                <a:spLocks noChangeShapeType="1"/>
              </p:cNvSpPr>
              <p:nvPr/>
            </p:nvSpPr>
            <p:spPr bwMode="auto">
              <a:xfrm>
                <a:off x="2973" y="1623"/>
                <a:ext cx="233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327492"/>
              </p:ext>
            </p:extLst>
          </p:nvPr>
        </p:nvGraphicFramePr>
        <p:xfrm>
          <a:off x="3236938" y="3826150"/>
          <a:ext cx="413026" cy="30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2" name="Equation" r:id="rId4" imgW="253800" imgH="190440" progId="Equation.DSMT4">
                  <p:embed/>
                </p:oleObj>
              </mc:Choice>
              <mc:Fallback>
                <p:oleObj name="Equation" r:id="rId4" imgW="253800" imgH="190440" progId="Equation.DSMT4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38" y="3826150"/>
                        <a:ext cx="413026" cy="3087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74596"/>
              </p:ext>
            </p:extLst>
          </p:nvPr>
        </p:nvGraphicFramePr>
        <p:xfrm>
          <a:off x="337493" y="5466039"/>
          <a:ext cx="413026" cy="30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3" name="Equation" r:id="rId6" imgW="253800" imgH="190440" progId="Equation.DSMT4">
                  <p:embed/>
                </p:oleObj>
              </mc:Choice>
              <mc:Fallback>
                <p:oleObj name="Equation" r:id="rId6" imgW="253800" imgH="190440" progId="Equation.DSMT4">
                  <p:embed/>
                  <p:pic>
                    <p:nvPicPr>
                      <p:cNvPr id="2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93" y="5466039"/>
                        <a:ext cx="413026" cy="3087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66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0"/>
            <a:ext cx="7673975" cy="203200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续</a:t>
            </a:r>
            <a:r>
              <a:rPr lang="en-US" altLang="zh-CN" sz="800" smtClean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507" name="Rectangle 1552" descr="大纸屑"/>
          <p:cNvSpPr>
            <a:spLocks noChangeArrowheads="1"/>
          </p:cNvSpPr>
          <p:nvPr/>
        </p:nvSpPr>
        <p:spPr bwMode="auto">
          <a:xfrm>
            <a:off x="0" y="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Rectangle 1553" descr="大纸屑"/>
          <p:cNvSpPr>
            <a:spLocks noChangeArrowheads="1"/>
          </p:cNvSpPr>
          <p:nvPr/>
        </p:nvSpPr>
        <p:spPr bwMode="auto">
          <a:xfrm>
            <a:off x="0" y="6686550"/>
            <a:ext cx="9144000" cy="171450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81"/>
          <p:cNvGrpSpPr>
            <a:grpSpLocks/>
          </p:cNvGrpSpPr>
          <p:nvPr/>
        </p:nvGrpSpPr>
        <p:grpSpPr bwMode="auto">
          <a:xfrm>
            <a:off x="571500" y="361950"/>
            <a:ext cx="4794250" cy="323850"/>
            <a:chOff x="360" y="228"/>
            <a:chExt cx="3020" cy="204"/>
          </a:xfrm>
        </p:grpSpPr>
        <p:sp>
          <p:nvSpPr>
            <p:cNvPr id="20030" name="WordArt 1598"/>
            <p:cNvSpPr>
              <a:spLocks noChangeArrowheads="1" noChangeShapeType="1" noTextEdit="1"/>
            </p:cNvSpPr>
            <p:nvPr/>
          </p:nvSpPr>
          <p:spPr bwMode="auto">
            <a:xfrm>
              <a:off x="360" y="252"/>
              <a:ext cx="2736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6</a:t>
              </a:r>
              <a:r>
                <a:rPr lang="zh-CN" altLang="en-US" sz="3600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、用统计规律，将    改成</a:t>
              </a:r>
            </a:p>
          </p:txBody>
        </p:sp>
        <p:grpSp>
          <p:nvGrpSpPr>
            <p:cNvPr id="21718" name="Group 1610"/>
            <p:cNvGrpSpPr>
              <a:grpSpLocks/>
            </p:cNvGrpSpPr>
            <p:nvPr/>
          </p:nvGrpSpPr>
          <p:grpSpPr bwMode="auto">
            <a:xfrm>
              <a:off x="2279" y="228"/>
              <a:ext cx="250" cy="198"/>
              <a:chOff x="2769" y="1707"/>
              <a:chExt cx="281" cy="241"/>
            </a:xfrm>
          </p:grpSpPr>
          <p:sp>
            <p:nvSpPr>
              <p:cNvPr id="21723" name="WordArt 16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14" y="1791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1724" name="WordArt 16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48" y="1870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21725" name="WordArt 16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7" y="1746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26" name="Line 1614"/>
              <p:cNvSpPr>
                <a:spLocks noChangeShapeType="1"/>
              </p:cNvSpPr>
              <p:nvPr/>
            </p:nvSpPr>
            <p:spPr bwMode="auto">
              <a:xfrm>
                <a:off x="2769" y="1707"/>
                <a:ext cx="28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719" name="Group 1615"/>
            <p:cNvGrpSpPr>
              <a:grpSpLocks/>
            </p:cNvGrpSpPr>
            <p:nvPr/>
          </p:nvGrpSpPr>
          <p:grpSpPr bwMode="auto">
            <a:xfrm>
              <a:off x="3129" y="246"/>
              <a:ext cx="251" cy="185"/>
              <a:chOff x="1246" y="538"/>
              <a:chExt cx="282" cy="225"/>
            </a:xfrm>
          </p:grpSpPr>
          <p:sp>
            <p:nvSpPr>
              <p:cNvPr id="21720" name="WordArt 16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9" y="622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1721" name="WordArt 16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2" y="577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722" name="Line 1618"/>
              <p:cNvSpPr>
                <a:spLocks noChangeShapeType="1"/>
              </p:cNvSpPr>
              <p:nvPr/>
            </p:nvSpPr>
            <p:spPr bwMode="auto">
              <a:xfrm>
                <a:off x="1246" y="538"/>
                <a:ext cx="28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684"/>
          <p:cNvGrpSpPr>
            <a:grpSpLocks/>
          </p:cNvGrpSpPr>
          <p:nvPr/>
        </p:nvGrpSpPr>
        <p:grpSpPr bwMode="auto">
          <a:xfrm>
            <a:off x="457200" y="971550"/>
            <a:ext cx="5067300" cy="1898650"/>
            <a:chOff x="288" y="612"/>
            <a:chExt cx="3192" cy="1196"/>
          </a:xfrm>
        </p:grpSpPr>
        <p:sp>
          <p:nvSpPr>
            <p:cNvPr id="20031" name="WordArt 1599"/>
            <p:cNvSpPr>
              <a:spLocks noChangeArrowheads="1" noChangeShapeType="1" noTextEdit="1"/>
            </p:cNvSpPr>
            <p:nvPr/>
          </p:nvSpPr>
          <p:spPr bwMode="auto">
            <a:xfrm>
              <a:off x="288" y="612"/>
              <a:ext cx="3192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由于分子向 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X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、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Y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、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Z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方向运动概率相等</a:t>
              </a:r>
            </a:p>
          </p:txBody>
        </p:sp>
        <p:grpSp>
          <p:nvGrpSpPr>
            <p:cNvPr id="21637" name="Group 1620"/>
            <p:cNvGrpSpPr>
              <a:grpSpLocks/>
            </p:cNvGrpSpPr>
            <p:nvPr/>
          </p:nvGrpSpPr>
          <p:grpSpPr bwMode="auto">
            <a:xfrm>
              <a:off x="480" y="890"/>
              <a:ext cx="2704" cy="918"/>
              <a:chOff x="360" y="1190"/>
              <a:chExt cx="2704" cy="918"/>
            </a:xfrm>
          </p:grpSpPr>
          <p:grpSp>
            <p:nvGrpSpPr>
              <p:cNvPr id="21638" name="Group 1278"/>
              <p:cNvGrpSpPr>
                <a:grpSpLocks/>
              </p:cNvGrpSpPr>
              <p:nvPr/>
            </p:nvGrpSpPr>
            <p:grpSpPr bwMode="auto">
              <a:xfrm>
                <a:off x="1364" y="1190"/>
                <a:ext cx="1212" cy="230"/>
                <a:chOff x="493" y="318"/>
                <a:chExt cx="1374" cy="275"/>
              </a:xfrm>
            </p:grpSpPr>
            <p:grpSp>
              <p:nvGrpSpPr>
                <p:cNvPr id="21698" name="Group 1279"/>
                <p:cNvGrpSpPr>
                  <a:grpSpLocks/>
                </p:cNvGrpSpPr>
                <p:nvPr/>
              </p:nvGrpSpPr>
              <p:grpSpPr bwMode="auto">
                <a:xfrm rot="5400000">
                  <a:off x="909" y="395"/>
                  <a:ext cx="55" cy="144"/>
                  <a:chOff x="2928" y="3216"/>
                  <a:chExt cx="48" cy="240"/>
                </a:xfrm>
              </p:grpSpPr>
              <p:sp>
                <p:nvSpPr>
                  <p:cNvPr id="21715" name="Line 128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16" name="Line 128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699" name="Group 1282"/>
                <p:cNvGrpSpPr>
                  <a:grpSpLocks/>
                </p:cNvGrpSpPr>
                <p:nvPr/>
              </p:nvGrpSpPr>
              <p:grpSpPr bwMode="auto">
                <a:xfrm>
                  <a:off x="493" y="318"/>
                  <a:ext cx="281" cy="241"/>
                  <a:chOff x="2769" y="1707"/>
                  <a:chExt cx="281" cy="241"/>
                </a:xfrm>
              </p:grpSpPr>
              <p:sp>
                <p:nvSpPr>
                  <p:cNvPr id="21711" name="WordArt 12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14" y="1791"/>
                    <a:ext cx="12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1712" name="WordArt 12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48" y="1870"/>
                    <a:ext cx="84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21713" name="WordArt 128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77" y="1746"/>
                    <a:ext cx="66" cy="9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714" name="Line 1286"/>
                  <p:cNvSpPr>
                    <a:spLocks noChangeShapeType="1"/>
                  </p:cNvSpPr>
                  <p:nvPr/>
                </p:nvSpPr>
                <p:spPr bwMode="auto">
                  <a:xfrm>
                    <a:off x="2769" y="1707"/>
                    <a:ext cx="281" cy="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700" name="WordArt 12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2" y="416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701" name="WordArt 12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55" y="371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02" name="Line 1289"/>
                <p:cNvSpPr>
                  <a:spLocks noChangeShapeType="1"/>
                </p:cNvSpPr>
                <p:nvPr/>
              </p:nvSpPr>
              <p:spPr bwMode="auto">
                <a:xfrm>
                  <a:off x="1047" y="332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703" name="Group 1290"/>
                <p:cNvGrpSpPr>
                  <a:grpSpLocks/>
                </p:cNvGrpSpPr>
                <p:nvPr/>
              </p:nvGrpSpPr>
              <p:grpSpPr bwMode="auto">
                <a:xfrm rot="5400000">
                  <a:off x="1441" y="395"/>
                  <a:ext cx="55" cy="144"/>
                  <a:chOff x="2928" y="3216"/>
                  <a:chExt cx="48" cy="240"/>
                </a:xfrm>
              </p:grpSpPr>
              <p:sp>
                <p:nvSpPr>
                  <p:cNvPr id="21709" name="Line 129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10" name="Line 129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704" name="WordArt 12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1" y="416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705" name="WordArt 12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94" y="371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706" name="Line 1295"/>
                <p:cNvSpPr>
                  <a:spLocks noChangeShapeType="1"/>
                </p:cNvSpPr>
                <p:nvPr/>
              </p:nvSpPr>
              <p:spPr bwMode="auto">
                <a:xfrm>
                  <a:off x="1586" y="332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07" name="WordArt 12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6" y="498"/>
                  <a:ext cx="77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708" name="WordArt 12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62" y="486"/>
                  <a:ext cx="70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21639" name="Group 1299"/>
              <p:cNvGrpSpPr>
                <a:grpSpLocks/>
              </p:cNvGrpSpPr>
              <p:nvPr/>
            </p:nvGrpSpPr>
            <p:grpSpPr bwMode="auto">
              <a:xfrm>
                <a:off x="1231" y="1519"/>
                <a:ext cx="1701" cy="224"/>
                <a:chOff x="995" y="1505"/>
                <a:chExt cx="1960" cy="275"/>
              </a:xfrm>
            </p:grpSpPr>
            <p:grpSp>
              <p:nvGrpSpPr>
                <p:cNvPr id="21672" name="Group 1300"/>
                <p:cNvGrpSpPr>
                  <a:grpSpLocks/>
                </p:cNvGrpSpPr>
                <p:nvPr/>
              </p:nvGrpSpPr>
              <p:grpSpPr bwMode="auto">
                <a:xfrm>
                  <a:off x="1581" y="1505"/>
                  <a:ext cx="281" cy="241"/>
                  <a:chOff x="2769" y="1707"/>
                  <a:chExt cx="281" cy="241"/>
                </a:xfrm>
              </p:grpSpPr>
              <p:sp>
                <p:nvSpPr>
                  <p:cNvPr id="21694" name="WordArt 13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14" y="1791"/>
                    <a:ext cx="12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1695" name="WordArt 13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48" y="1870"/>
                    <a:ext cx="84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x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21696" name="WordArt 13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77" y="1746"/>
                    <a:ext cx="66" cy="9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697" name="Line 1304"/>
                  <p:cNvSpPr>
                    <a:spLocks noChangeShapeType="1"/>
                  </p:cNvSpPr>
                  <p:nvPr/>
                </p:nvSpPr>
                <p:spPr bwMode="auto">
                  <a:xfrm>
                    <a:off x="2769" y="1707"/>
                    <a:ext cx="281" cy="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673" name="WordArt 13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80" y="1603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74" name="WordArt 13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43" y="1558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75" name="Line 1307"/>
                <p:cNvSpPr>
                  <a:spLocks noChangeShapeType="1"/>
                </p:cNvSpPr>
                <p:nvPr/>
              </p:nvSpPr>
              <p:spPr bwMode="auto">
                <a:xfrm>
                  <a:off x="2135" y="1519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6" name="WordArt 13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19" y="1603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77" name="WordArt 13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82" y="1558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78" name="Line 1310"/>
                <p:cNvSpPr>
                  <a:spLocks noChangeShapeType="1"/>
                </p:cNvSpPr>
                <p:nvPr/>
              </p:nvSpPr>
              <p:spPr bwMode="auto">
                <a:xfrm>
                  <a:off x="2674" y="1519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9" name="WordArt 13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24" y="1685"/>
                  <a:ext cx="77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680" name="WordArt 13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50" y="1673"/>
                  <a:ext cx="70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grpSp>
              <p:nvGrpSpPr>
                <p:cNvPr id="21681" name="Group 1313"/>
                <p:cNvGrpSpPr>
                  <a:grpSpLocks/>
                </p:cNvGrpSpPr>
                <p:nvPr/>
              </p:nvGrpSpPr>
              <p:grpSpPr bwMode="auto">
                <a:xfrm>
                  <a:off x="995" y="1520"/>
                  <a:ext cx="282" cy="225"/>
                  <a:chOff x="1246" y="538"/>
                  <a:chExt cx="282" cy="225"/>
                </a:xfrm>
              </p:grpSpPr>
              <p:sp>
                <p:nvSpPr>
                  <p:cNvPr id="21691" name="WordArt 13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99" y="622"/>
                    <a:ext cx="12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1692" name="WordArt 13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62" y="577"/>
                    <a:ext cx="66" cy="9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693" name="Line 1316"/>
                  <p:cNvSpPr>
                    <a:spLocks noChangeShapeType="1"/>
                  </p:cNvSpPr>
                  <p:nvPr/>
                </p:nvSpPr>
                <p:spPr bwMode="auto">
                  <a:xfrm>
                    <a:off x="1246" y="538"/>
                    <a:ext cx="281" cy="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682" name="Group 1317"/>
                <p:cNvGrpSpPr>
                  <a:grpSpLocks/>
                </p:cNvGrpSpPr>
                <p:nvPr/>
              </p:nvGrpSpPr>
              <p:grpSpPr bwMode="auto">
                <a:xfrm rot="5400000">
                  <a:off x="1389" y="1597"/>
                  <a:ext cx="55" cy="144"/>
                  <a:chOff x="2928" y="3216"/>
                  <a:chExt cx="48" cy="240"/>
                </a:xfrm>
              </p:grpSpPr>
              <p:sp>
                <p:nvSpPr>
                  <p:cNvPr id="21689" name="Line 1318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90" name="Line 1319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683" name="Group 1320"/>
                <p:cNvGrpSpPr>
                  <a:grpSpLocks/>
                </p:cNvGrpSpPr>
                <p:nvPr/>
              </p:nvGrpSpPr>
              <p:grpSpPr bwMode="auto">
                <a:xfrm>
                  <a:off x="1944" y="1598"/>
                  <a:ext cx="111" cy="111"/>
                  <a:chOff x="3921" y="1657"/>
                  <a:chExt cx="576" cy="576"/>
                </a:xfrm>
              </p:grpSpPr>
              <p:sp>
                <p:nvSpPr>
                  <p:cNvPr id="21687" name="Line 1321"/>
                  <p:cNvSpPr>
                    <a:spLocks noChangeShapeType="1"/>
                  </p:cNvSpPr>
                  <p:nvPr/>
                </p:nvSpPr>
                <p:spPr bwMode="auto">
                  <a:xfrm>
                    <a:off x="3921" y="1940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88" name="Line 1322"/>
                  <p:cNvSpPr>
                    <a:spLocks noChangeShapeType="1"/>
                  </p:cNvSpPr>
                  <p:nvPr/>
                </p:nvSpPr>
                <p:spPr bwMode="auto">
                  <a:xfrm>
                    <a:off x="4214" y="1657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684" name="Group 1323"/>
                <p:cNvGrpSpPr>
                  <a:grpSpLocks/>
                </p:cNvGrpSpPr>
                <p:nvPr/>
              </p:nvGrpSpPr>
              <p:grpSpPr bwMode="auto">
                <a:xfrm>
                  <a:off x="2490" y="1598"/>
                  <a:ext cx="111" cy="111"/>
                  <a:chOff x="3921" y="1657"/>
                  <a:chExt cx="576" cy="576"/>
                </a:xfrm>
              </p:grpSpPr>
              <p:sp>
                <p:nvSpPr>
                  <p:cNvPr id="21685" name="Line 1324"/>
                  <p:cNvSpPr>
                    <a:spLocks noChangeShapeType="1"/>
                  </p:cNvSpPr>
                  <p:nvPr/>
                </p:nvSpPr>
                <p:spPr bwMode="auto">
                  <a:xfrm>
                    <a:off x="3921" y="1940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86" name="Line 1325"/>
                  <p:cNvSpPr>
                    <a:spLocks noChangeShapeType="1"/>
                  </p:cNvSpPr>
                  <p:nvPr/>
                </p:nvSpPr>
                <p:spPr bwMode="auto">
                  <a:xfrm>
                    <a:off x="4214" y="1657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640" name="Line 1327"/>
              <p:cNvSpPr>
                <a:spLocks noChangeShapeType="1"/>
              </p:cNvSpPr>
              <p:nvPr/>
            </p:nvSpPr>
            <p:spPr bwMode="auto">
              <a:xfrm>
                <a:off x="2588" y="1995"/>
                <a:ext cx="1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1" name="WordArt 1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3" y="1900"/>
                <a:ext cx="53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1642" name="Group 1329"/>
              <p:cNvGrpSpPr>
                <a:grpSpLocks/>
              </p:cNvGrpSpPr>
              <p:nvPr/>
            </p:nvGrpSpPr>
            <p:grpSpPr bwMode="auto">
              <a:xfrm rot="5400000">
                <a:off x="2450" y="1939"/>
                <a:ext cx="45" cy="128"/>
                <a:chOff x="2928" y="3216"/>
                <a:chExt cx="48" cy="240"/>
              </a:xfrm>
            </p:grpSpPr>
            <p:sp>
              <p:nvSpPr>
                <p:cNvPr id="21670" name="Line 133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71" name="Line 133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43" name="Group 1333"/>
              <p:cNvGrpSpPr>
                <a:grpSpLocks/>
              </p:cNvGrpSpPr>
              <p:nvPr/>
            </p:nvGrpSpPr>
            <p:grpSpPr bwMode="auto">
              <a:xfrm rot="5400000">
                <a:off x="1508" y="1925"/>
                <a:ext cx="46" cy="129"/>
                <a:chOff x="2928" y="3216"/>
                <a:chExt cx="48" cy="240"/>
              </a:xfrm>
            </p:grpSpPr>
            <p:sp>
              <p:nvSpPr>
                <p:cNvPr id="21668" name="Line 133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9" name="Line 133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44" name="Group 1336"/>
              <p:cNvGrpSpPr>
                <a:grpSpLocks/>
              </p:cNvGrpSpPr>
              <p:nvPr/>
            </p:nvGrpSpPr>
            <p:grpSpPr bwMode="auto">
              <a:xfrm>
                <a:off x="1135" y="1868"/>
                <a:ext cx="250" cy="198"/>
                <a:chOff x="2769" y="1707"/>
                <a:chExt cx="281" cy="241"/>
              </a:xfrm>
            </p:grpSpPr>
            <p:sp>
              <p:nvSpPr>
                <p:cNvPr id="21664" name="WordArt 13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14" y="1791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65" name="WordArt 13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48" y="1870"/>
                  <a:ext cx="84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21666" name="WordArt 13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7" y="1746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67" name="Line 1340"/>
                <p:cNvSpPr>
                  <a:spLocks noChangeShapeType="1"/>
                </p:cNvSpPr>
                <p:nvPr/>
              </p:nvSpPr>
              <p:spPr bwMode="auto">
                <a:xfrm>
                  <a:off x="2769" y="1707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45" name="WordArt 1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69" y="1949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1646" name="WordArt 1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4" y="1912"/>
                <a:ext cx="59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647" name="Line 1343"/>
              <p:cNvSpPr>
                <a:spLocks noChangeShapeType="1"/>
              </p:cNvSpPr>
              <p:nvPr/>
            </p:nvSpPr>
            <p:spPr bwMode="auto">
              <a:xfrm>
                <a:off x="1629" y="1880"/>
                <a:ext cx="25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648" name="Group 1344"/>
              <p:cNvGrpSpPr>
                <a:grpSpLocks/>
              </p:cNvGrpSpPr>
              <p:nvPr/>
            </p:nvGrpSpPr>
            <p:grpSpPr bwMode="auto">
              <a:xfrm rot="5400000">
                <a:off x="1982" y="1925"/>
                <a:ext cx="46" cy="129"/>
                <a:chOff x="2928" y="3216"/>
                <a:chExt cx="48" cy="240"/>
              </a:xfrm>
            </p:grpSpPr>
            <p:sp>
              <p:nvSpPr>
                <p:cNvPr id="21662" name="Line 134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3" name="Line 134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49" name="WordArt 13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9" y="1949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1650" name="WordArt 13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4" y="1912"/>
                <a:ext cx="59" cy="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651" name="Line 1349"/>
              <p:cNvSpPr>
                <a:spLocks noChangeShapeType="1"/>
              </p:cNvSpPr>
              <p:nvPr/>
            </p:nvSpPr>
            <p:spPr bwMode="auto">
              <a:xfrm>
                <a:off x="2109" y="1880"/>
                <a:ext cx="250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2" name="WordArt 13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7" y="2016"/>
                <a:ext cx="68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653" name="WordArt 13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5" y="2006"/>
                <a:ext cx="63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grpSp>
            <p:nvGrpSpPr>
              <p:cNvPr id="21654" name="Group 1352"/>
              <p:cNvGrpSpPr>
                <a:grpSpLocks/>
              </p:cNvGrpSpPr>
              <p:nvPr/>
            </p:nvGrpSpPr>
            <p:grpSpPr bwMode="auto">
              <a:xfrm>
                <a:off x="2813" y="1898"/>
                <a:ext cx="251" cy="185"/>
                <a:chOff x="1246" y="538"/>
                <a:chExt cx="282" cy="225"/>
              </a:xfrm>
            </p:grpSpPr>
            <p:sp>
              <p:nvSpPr>
                <p:cNvPr id="21659" name="WordArt 13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60" name="WordArt 1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61" name="Line 1355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55" name="WordArt 13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5" y="2016"/>
                <a:ext cx="67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656" name="WordArt 16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" y="1224"/>
                <a:ext cx="588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可推知</a:t>
                </a:r>
              </a:p>
            </p:txBody>
          </p:sp>
          <p:sp>
            <p:nvSpPr>
              <p:cNvPr id="21657" name="WordArt 16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2" y="1524"/>
                <a:ext cx="324" cy="168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又因</a:t>
                </a:r>
              </a:p>
            </p:txBody>
          </p:sp>
          <p:sp>
            <p:nvSpPr>
              <p:cNvPr id="21658" name="WordArt 16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8" y="1824"/>
                <a:ext cx="168" cy="18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则</a:t>
                </a:r>
              </a:p>
            </p:txBody>
          </p:sp>
        </p:grpSp>
      </p:grpSp>
      <p:grpSp>
        <p:nvGrpSpPr>
          <p:cNvPr id="22" name="Group 1682"/>
          <p:cNvGrpSpPr>
            <a:grpSpLocks/>
          </p:cNvGrpSpPr>
          <p:nvPr/>
        </p:nvGrpSpPr>
        <p:grpSpPr bwMode="auto">
          <a:xfrm>
            <a:off x="1073150" y="3005138"/>
            <a:ext cx="3905250" cy="1103312"/>
            <a:chOff x="676" y="1893"/>
            <a:chExt cx="2460" cy="695"/>
          </a:xfrm>
        </p:grpSpPr>
        <p:grpSp>
          <p:nvGrpSpPr>
            <p:cNvPr id="21598" name="Group 1647"/>
            <p:cNvGrpSpPr>
              <a:grpSpLocks/>
            </p:cNvGrpSpPr>
            <p:nvPr/>
          </p:nvGrpSpPr>
          <p:grpSpPr bwMode="auto">
            <a:xfrm>
              <a:off x="1589" y="2203"/>
              <a:ext cx="1547" cy="385"/>
              <a:chOff x="1469" y="2191"/>
              <a:chExt cx="1547" cy="385"/>
            </a:xfrm>
          </p:grpSpPr>
          <p:grpSp>
            <p:nvGrpSpPr>
              <p:cNvPr id="21619" name="Group 1365"/>
              <p:cNvGrpSpPr>
                <a:grpSpLocks/>
              </p:cNvGrpSpPr>
              <p:nvPr/>
            </p:nvGrpSpPr>
            <p:grpSpPr bwMode="auto">
              <a:xfrm rot="5400000">
                <a:off x="1508" y="2320"/>
                <a:ext cx="62" cy="139"/>
                <a:chOff x="2928" y="3216"/>
                <a:chExt cx="48" cy="240"/>
              </a:xfrm>
            </p:grpSpPr>
            <p:sp>
              <p:nvSpPr>
                <p:cNvPr id="21634" name="Line 136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35" name="Line 136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20" name="WordArt 13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82" y="2345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621" name="Group 1370"/>
              <p:cNvGrpSpPr>
                <a:grpSpLocks/>
              </p:cNvGrpSpPr>
              <p:nvPr/>
            </p:nvGrpSpPr>
            <p:grpSpPr bwMode="auto">
              <a:xfrm>
                <a:off x="2787" y="2320"/>
                <a:ext cx="229" cy="143"/>
                <a:chOff x="3637" y="3890"/>
                <a:chExt cx="192" cy="113"/>
              </a:xfrm>
            </p:grpSpPr>
            <p:sp>
              <p:nvSpPr>
                <p:cNvPr id="21632" name="Freeform 1371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33" name="WordArt 13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622" name="Group 1373"/>
              <p:cNvGrpSpPr>
                <a:grpSpLocks/>
              </p:cNvGrpSpPr>
              <p:nvPr/>
            </p:nvGrpSpPr>
            <p:grpSpPr bwMode="auto">
              <a:xfrm>
                <a:off x="2440" y="2251"/>
                <a:ext cx="282" cy="225"/>
                <a:chOff x="1246" y="538"/>
                <a:chExt cx="282" cy="225"/>
              </a:xfrm>
            </p:grpSpPr>
            <p:sp>
              <p:nvSpPr>
                <p:cNvPr id="21629" name="WordArt 13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30" name="WordArt 13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31" name="Line 1376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23" name="Line 1378"/>
              <p:cNvSpPr>
                <a:spLocks noChangeShapeType="1"/>
              </p:cNvSpPr>
              <p:nvPr/>
            </p:nvSpPr>
            <p:spPr bwMode="auto">
              <a:xfrm>
                <a:off x="1665" y="2387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4" name="WordArt 1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4" y="2191"/>
                <a:ext cx="67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1625" name="WordArt 1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7" y="2422"/>
                <a:ext cx="84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1626" name="Group 1583"/>
              <p:cNvGrpSpPr>
                <a:grpSpLocks/>
              </p:cNvGrpSpPr>
              <p:nvPr/>
            </p:nvGrpSpPr>
            <p:grpSpPr bwMode="auto">
              <a:xfrm>
                <a:off x="1909" y="2334"/>
                <a:ext cx="279" cy="136"/>
                <a:chOff x="2220" y="339"/>
                <a:chExt cx="279" cy="136"/>
              </a:xfrm>
            </p:grpSpPr>
            <p:sp>
              <p:nvSpPr>
                <p:cNvPr id="21627" name="WordArt 15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628" name="WordArt 15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21599" name="WordArt 1603"/>
            <p:cNvSpPr>
              <a:spLocks noChangeArrowheads="1" noChangeShapeType="1" noTextEdit="1"/>
            </p:cNvSpPr>
            <p:nvPr/>
          </p:nvSpPr>
          <p:spPr bwMode="auto">
            <a:xfrm>
              <a:off x="676" y="1900"/>
              <a:ext cx="168" cy="18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得</a:t>
              </a:r>
            </a:p>
          </p:txBody>
        </p:sp>
        <p:grpSp>
          <p:nvGrpSpPr>
            <p:cNvPr id="21600" name="Group 1631"/>
            <p:cNvGrpSpPr>
              <a:grpSpLocks/>
            </p:cNvGrpSpPr>
            <p:nvPr/>
          </p:nvGrpSpPr>
          <p:grpSpPr bwMode="auto">
            <a:xfrm>
              <a:off x="1848" y="1897"/>
              <a:ext cx="1078" cy="241"/>
              <a:chOff x="2379" y="3749"/>
              <a:chExt cx="1078" cy="241"/>
            </a:xfrm>
          </p:grpSpPr>
          <p:sp>
            <p:nvSpPr>
              <p:cNvPr id="21607" name="WordArt 16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8" y="3865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608" name="Group 1633"/>
              <p:cNvGrpSpPr>
                <a:grpSpLocks/>
              </p:cNvGrpSpPr>
              <p:nvPr/>
            </p:nvGrpSpPr>
            <p:grpSpPr bwMode="auto">
              <a:xfrm>
                <a:off x="3228" y="3824"/>
                <a:ext cx="229" cy="143"/>
                <a:chOff x="3637" y="3890"/>
                <a:chExt cx="192" cy="113"/>
              </a:xfrm>
            </p:grpSpPr>
            <p:sp>
              <p:nvSpPr>
                <p:cNvPr id="21617" name="Freeform 1634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18" name="WordArt 16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609" name="Group 1636"/>
              <p:cNvGrpSpPr>
                <a:grpSpLocks/>
              </p:cNvGrpSpPr>
              <p:nvPr/>
            </p:nvGrpSpPr>
            <p:grpSpPr bwMode="auto">
              <a:xfrm>
                <a:off x="2881" y="3749"/>
                <a:ext cx="281" cy="241"/>
                <a:chOff x="2769" y="1707"/>
                <a:chExt cx="281" cy="241"/>
              </a:xfrm>
            </p:grpSpPr>
            <p:sp>
              <p:nvSpPr>
                <p:cNvPr id="21613" name="WordArt 16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14" y="1791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614" name="WordArt 16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48" y="1870"/>
                  <a:ext cx="84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x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21615" name="WordArt 16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7" y="1746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616" name="Line 1640"/>
                <p:cNvSpPr>
                  <a:spLocks noChangeShapeType="1"/>
                </p:cNvSpPr>
                <p:nvPr/>
              </p:nvSpPr>
              <p:spPr bwMode="auto">
                <a:xfrm>
                  <a:off x="2769" y="1707"/>
                  <a:ext cx="281" cy="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10" name="Group 1641"/>
              <p:cNvGrpSpPr>
                <a:grpSpLocks/>
              </p:cNvGrpSpPr>
              <p:nvPr/>
            </p:nvGrpSpPr>
            <p:grpSpPr bwMode="auto">
              <a:xfrm>
                <a:off x="2379" y="3841"/>
                <a:ext cx="279" cy="136"/>
                <a:chOff x="2220" y="339"/>
                <a:chExt cx="279" cy="136"/>
              </a:xfrm>
            </p:grpSpPr>
            <p:sp>
              <p:nvSpPr>
                <p:cNvPr id="21611" name="WordArt 16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612" name="WordArt 16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21601" name="Group 1622"/>
            <p:cNvGrpSpPr>
              <a:grpSpLocks/>
            </p:cNvGrpSpPr>
            <p:nvPr/>
          </p:nvGrpSpPr>
          <p:grpSpPr bwMode="auto">
            <a:xfrm rot="5400000">
              <a:off x="1631" y="1947"/>
              <a:ext cx="63" cy="144"/>
              <a:chOff x="2928" y="3216"/>
              <a:chExt cx="48" cy="240"/>
            </a:xfrm>
          </p:grpSpPr>
          <p:sp>
            <p:nvSpPr>
              <p:cNvPr id="21605" name="Line 162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6" name="Line 162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02" name="Group 1648"/>
            <p:cNvGrpSpPr>
              <a:grpSpLocks/>
            </p:cNvGrpSpPr>
            <p:nvPr/>
          </p:nvGrpSpPr>
          <p:grpSpPr bwMode="auto">
            <a:xfrm>
              <a:off x="968" y="1893"/>
              <a:ext cx="588" cy="263"/>
              <a:chOff x="968" y="1893"/>
              <a:chExt cx="588" cy="263"/>
            </a:xfrm>
          </p:grpSpPr>
          <p:sp>
            <p:nvSpPr>
              <p:cNvPr id="21603" name="WordArt 16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8" y="1893"/>
                <a:ext cx="197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20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604" name="WordArt 16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24" y="2012"/>
                <a:ext cx="432" cy="14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气对壁</a:t>
                </a:r>
              </a:p>
            </p:txBody>
          </p:sp>
        </p:grpSp>
      </p:grpSp>
      <p:grpSp>
        <p:nvGrpSpPr>
          <p:cNvPr id="223" name="组合 222"/>
          <p:cNvGrpSpPr/>
          <p:nvPr/>
        </p:nvGrpSpPr>
        <p:grpSpPr>
          <a:xfrm>
            <a:off x="350838" y="3778250"/>
            <a:ext cx="8405812" cy="2681288"/>
            <a:chOff x="350838" y="3778250"/>
            <a:chExt cx="8405812" cy="2681288"/>
          </a:xfrm>
        </p:grpSpPr>
        <p:sp>
          <p:nvSpPr>
            <p:cNvPr id="20036" name="WordArt 1604"/>
            <p:cNvSpPr>
              <a:spLocks noChangeArrowheads="1" noChangeShapeType="1" noTextEdit="1"/>
            </p:cNvSpPr>
            <p:nvPr/>
          </p:nvSpPr>
          <p:spPr bwMode="auto">
            <a:xfrm>
              <a:off x="5645150" y="3778250"/>
              <a:ext cx="1409700" cy="26670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由此推得：</a:t>
              </a:r>
            </a:p>
          </p:txBody>
        </p:sp>
        <p:grpSp>
          <p:nvGrpSpPr>
            <p:cNvPr id="20614" name="Group 1680"/>
            <p:cNvGrpSpPr>
              <a:grpSpLocks/>
            </p:cNvGrpSpPr>
            <p:nvPr/>
          </p:nvGrpSpPr>
          <p:grpSpPr bwMode="auto">
            <a:xfrm>
              <a:off x="350838" y="4138613"/>
              <a:ext cx="8405812" cy="2320925"/>
              <a:chOff x="221" y="2607"/>
              <a:chExt cx="5295" cy="1462"/>
            </a:xfrm>
          </p:grpSpPr>
          <p:sp>
            <p:nvSpPr>
              <p:cNvPr id="21514" name="WordArt 13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" y="3216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21515" name="Group 1386"/>
              <p:cNvGrpSpPr>
                <a:grpSpLocks/>
              </p:cNvGrpSpPr>
              <p:nvPr/>
            </p:nvGrpSpPr>
            <p:grpSpPr bwMode="auto">
              <a:xfrm rot="5400000">
                <a:off x="641" y="3234"/>
                <a:ext cx="62" cy="139"/>
                <a:chOff x="2928" y="3216"/>
                <a:chExt cx="48" cy="240"/>
              </a:xfrm>
            </p:grpSpPr>
            <p:sp>
              <p:nvSpPr>
                <p:cNvPr id="21596" name="Line 138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7" name="Line 138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6" name="Group 1389"/>
              <p:cNvGrpSpPr>
                <a:grpSpLocks/>
              </p:cNvGrpSpPr>
              <p:nvPr/>
            </p:nvGrpSpPr>
            <p:grpSpPr bwMode="auto">
              <a:xfrm>
                <a:off x="992" y="3377"/>
                <a:ext cx="229" cy="143"/>
                <a:chOff x="3637" y="3890"/>
                <a:chExt cx="192" cy="113"/>
              </a:xfrm>
            </p:grpSpPr>
            <p:sp>
              <p:nvSpPr>
                <p:cNvPr id="21594" name="Freeform 1390"/>
                <p:cNvSpPr>
                  <a:spLocks/>
                </p:cNvSpPr>
                <p:nvPr/>
              </p:nvSpPr>
              <p:spPr bwMode="auto">
                <a:xfrm>
                  <a:off x="3637" y="3902"/>
                  <a:ext cx="77" cy="97"/>
                </a:xfrm>
                <a:custGeom>
                  <a:avLst/>
                  <a:gdLst>
                    <a:gd name="T0" fmla="*/ 0 w 241"/>
                    <a:gd name="T1" fmla="*/ 0 h 241"/>
                    <a:gd name="T2" fmla="*/ 0 w 241"/>
                    <a:gd name="T3" fmla="*/ 0 h 241"/>
                    <a:gd name="T4" fmla="*/ 0 w 241"/>
                    <a:gd name="T5" fmla="*/ 0 h 241"/>
                    <a:gd name="T6" fmla="*/ 0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5" name="WordArt 13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6" y="3890"/>
                  <a:ext cx="83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1517" name="WordArt 13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1" y="3252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518" name="Group 1395"/>
              <p:cNvGrpSpPr>
                <a:grpSpLocks/>
              </p:cNvGrpSpPr>
              <p:nvPr/>
            </p:nvGrpSpPr>
            <p:grpSpPr bwMode="auto">
              <a:xfrm>
                <a:off x="2432" y="3166"/>
                <a:ext cx="282" cy="225"/>
                <a:chOff x="1246" y="538"/>
                <a:chExt cx="282" cy="225"/>
              </a:xfrm>
            </p:grpSpPr>
            <p:sp>
              <p:nvSpPr>
                <p:cNvPr id="21591" name="WordArt 13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592" name="WordArt 13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93" name="Line 1398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9" name="Group 1399"/>
              <p:cNvGrpSpPr>
                <a:grpSpLocks/>
              </p:cNvGrpSpPr>
              <p:nvPr/>
            </p:nvGrpSpPr>
            <p:grpSpPr bwMode="auto">
              <a:xfrm>
                <a:off x="1782" y="3150"/>
                <a:ext cx="188" cy="313"/>
                <a:chOff x="2811" y="932"/>
                <a:chExt cx="200" cy="253"/>
              </a:xfrm>
            </p:grpSpPr>
            <p:sp>
              <p:nvSpPr>
                <p:cNvPr id="21588" name="Line 1400"/>
                <p:cNvSpPr>
                  <a:spLocks noChangeShapeType="1"/>
                </p:cNvSpPr>
                <p:nvPr/>
              </p:nvSpPr>
              <p:spPr bwMode="auto">
                <a:xfrm>
                  <a:off x="2811" y="1048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9" name="WordArt 14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3" y="932"/>
                  <a:ext cx="59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90" name="WordArt 14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75" y="1073"/>
                  <a:ext cx="75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1520" name="Line 1403"/>
              <p:cNvSpPr>
                <a:spLocks noChangeShapeType="1"/>
              </p:cNvSpPr>
              <p:nvPr/>
            </p:nvSpPr>
            <p:spPr bwMode="auto">
              <a:xfrm>
                <a:off x="802" y="3313"/>
                <a:ext cx="7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21" name="Group 1404"/>
              <p:cNvGrpSpPr>
                <a:grpSpLocks/>
              </p:cNvGrpSpPr>
              <p:nvPr/>
            </p:nvGrpSpPr>
            <p:grpSpPr bwMode="auto">
              <a:xfrm rot="5400000">
                <a:off x="1609" y="3235"/>
                <a:ext cx="62" cy="139"/>
                <a:chOff x="2928" y="3216"/>
                <a:chExt cx="48" cy="240"/>
              </a:xfrm>
            </p:grpSpPr>
            <p:sp>
              <p:nvSpPr>
                <p:cNvPr id="21586" name="Line 140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7" name="Line 140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2" name="Group 1427"/>
              <p:cNvGrpSpPr>
                <a:grpSpLocks/>
              </p:cNvGrpSpPr>
              <p:nvPr/>
            </p:nvGrpSpPr>
            <p:grpSpPr bwMode="auto">
              <a:xfrm>
                <a:off x="2968" y="3127"/>
                <a:ext cx="236" cy="348"/>
                <a:chOff x="1520" y="3659"/>
                <a:chExt cx="200" cy="288"/>
              </a:xfrm>
            </p:grpSpPr>
            <p:sp>
              <p:nvSpPr>
                <p:cNvPr id="21583" name="Line 1428"/>
                <p:cNvSpPr>
                  <a:spLocks noChangeShapeType="1"/>
                </p:cNvSpPr>
                <p:nvPr/>
              </p:nvSpPr>
              <p:spPr bwMode="auto">
                <a:xfrm>
                  <a:off x="1520" y="3802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4" name="WordArt 14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8" y="3843"/>
                  <a:ext cx="75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85" name="WordArt 14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9" y="3659"/>
                  <a:ext cx="8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523" name="Group 1431"/>
              <p:cNvGrpSpPr>
                <a:grpSpLocks/>
              </p:cNvGrpSpPr>
              <p:nvPr/>
            </p:nvGrpSpPr>
            <p:grpSpPr bwMode="auto">
              <a:xfrm rot="5400000">
                <a:off x="2817" y="3235"/>
                <a:ext cx="62" cy="139"/>
                <a:chOff x="2928" y="3216"/>
                <a:chExt cx="48" cy="240"/>
              </a:xfrm>
            </p:grpSpPr>
            <p:sp>
              <p:nvSpPr>
                <p:cNvPr id="21581" name="Line 143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2" name="Line 143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4" name="WordArt 1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6" y="3260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1525" name="WordArt 1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40" y="3209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1526" name="WordArt 14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24" y="3213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grpSp>
            <p:nvGrpSpPr>
              <p:cNvPr id="21527" name="Group 1440"/>
              <p:cNvGrpSpPr>
                <a:grpSpLocks/>
              </p:cNvGrpSpPr>
              <p:nvPr/>
            </p:nvGrpSpPr>
            <p:grpSpPr bwMode="auto">
              <a:xfrm>
                <a:off x="3983" y="3178"/>
                <a:ext cx="282" cy="225"/>
                <a:chOff x="1246" y="538"/>
                <a:chExt cx="282" cy="225"/>
              </a:xfrm>
            </p:grpSpPr>
            <p:sp>
              <p:nvSpPr>
                <p:cNvPr id="21578" name="WordArt 14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1579" name="WordArt 14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80" name="Line 1443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28" name="Group 1589"/>
              <p:cNvGrpSpPr>
                <a:grpSpLocks/>
              </p:cNvGrpSpPr>
              <p:nvPr/>
            </p:nvGrpSpPr>
            <p:grpSpPr bwMode="auto">
              <a:xfrm>
                <a:off x="3454" y="3132"/>
                <a:ext cx="200" cy="333"/>
                <a:chOff x="3586" y="3211"/>
                <a:chExt cx="200" cy="249"/>
              </a:xfrm>
            </p:grpSpPr>
            <p:sp>
              <p:nvSpPr>
                <p:cNvPr id="21575" name="WordArt 14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36" y="3363"/>
                  <a:ext cx="8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76" name="Line 1444"/>
                <p:cNvSpPr>
                  <a:spLocks noChangeShapeType="1"/>
                </p:cNvSpPr>
                <p:nvPr/>
              </p:nvSpPr>
              <p:spPr bwMode="auto">
                <a:xfrm>
                  <a:off x="3586" y="3327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7" name="WordArt 14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48" y="3211"/>
                  <a:ext cx="59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529" name="Group 1446"/>
              <p:cNvGrpSpPr>
                <a:grpSpLocks/>
              </p:cNvGrpSpPr>
              <p:nvPr/>
            </p:nvGrpSpPr>
            <p:grpSpPr bwMode="auto">
              <a:xfrm rot="5400000">
                <a:off x="4500" y="3227"/>
                <a:ext cx="62" cy="139"/>
                <a:chOff x="2928" y="3216"/>
                <a:chExt cx="48" cy="240"/>
              </a:xfrm>
            </p:grpSpPr>
            <p:sp>
              <p:nvSpPr>
                <p:cNvPr id="21573" name="Line 144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4" name="Line 144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0" name="Group 1449"/>
              <p:cNvGrpSpPr>
                <a:grpSpLocks/>
              </p:cNvGrpSpPr>
              <p:nvPr/>
            </p:nvGrpSpPr>
            <p:grpSpPr bwMode="auto">
              <a:xfrm>
                <a:off x="4666" y="3129"/>
                <a:ext cx="248" cy="336"/>
                <a:chOff x="1520" y="3659"/>
                <a:chExt cx="200" cy="288"/>
              </a:xfrm>
            </p:grpSpPr>
            <p:sp>
              <p:nvSpPr>
                <p:cNvPr id="21570" name="Line 1450"/>
                <p:cNvSpPr>
                  <a:spLocks noChangeShapeType="1"/>
                </p:cNvSpPr>
                <p:nvPr/>
              </p:nvSpPr>
              <p:spPr bwMode="auto">
                <a:xfrm>
                  <a:off x="1520" y="3802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1" name="WordArt 14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8" y="3843"/>
                  <a:ext cx="75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1572" name="WordArt 14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9" y="3659"/>
                  <a:ext cx="8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1531" name="WordArt 1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5" y="3268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1532" name="Group 1454"/>
              <p:cNvGrpSpPr>
                <a:grpSpLocks/>
              </p:cNvGrpSpPr>
              <p:nvPr/>
            </p:nvGrpSpPr>
            <p:grpSpPr bwMode="auto">
              <a:xfrm>
                <a:off x="5066" y="3197"/>
                <a:ext cx="251" cy="214"/>
                <a:chOff x="945" y="3287"/>
                <a:chExt cx="251" cy="214"/>
              </a:xfrm>
            </p:grpSpPr>
            <p:grpSp>
              <p:nvGrpSpPr>
                <p:cNvPr id="21566" name="Group 1455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1568" name="WordArt 14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1569" name="WordArt 14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1567" name="Line 1458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33" name="Rectangle 1461"/>
              <p:cNvSpPr>
                <a:spLocks noChangeArrowheads="1"/>
              </p:cNvSpPr>
              <p:nvPr/>
            </p:nvSpPr>
            <p:spPr bwMode="auto">
              <a:xfrm>
                <a:off x="221" y="2784"/>
                <a:ext cx="5295" cy="1285"/>
              </a:xfrm>
              <a:prstGeom prst="rect">
                <a:avLst/>
              </a:prstGeom>
              <a:noFill/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Text Box 1381"/>
              <p:cNvSpPr txBox="1">
                <a:spLocks noChangeArrowheads="1"/>
              </p:cNvSpPr>
              <p:nvPr/>
            </p:nvSpPr>
            <p:spPr bwMode="auto">
              <a:xfrm>
                <a:off x="604" y="2607"/>
                <a:ext cx="2457" cy="3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CC0000"/>
                    </a:solidFill>
                    <a:ea typeface="华文中宋" pitchFamily="2" charset="-122"/>
                  </a:rPr>
                  <a:t>理想气体的压强公式</a:t>
                </a:r>
              </a:p>
            </p:txBody>
          </p:sp>
          <p:grpSp>
            <p:nvGrpSpPr>
              <p:cNvPr id="21535" name="Group 1586"/>
              <p:cNvGrpSpPr>
                <a:grpSpLocks/>
              </p:cNvGrpSpPr>
              <p:nvPr/>
            </p:nvGrpSpPr>
            <p:grpSpPr bwMode="auto">
              <a:xfrm>
                <a:off x="2010" y="3245"/>
                <a:ext cx="279" cy="136"/>
                <a:chOff x="2220" y="339"/>
                <a:chExt cx="279" cy="136"/>
              </a:xfrm>
            </p:grpSpPr>
            <p:sp>
              <p:nvSpPr>
                <p:cNvPr id="21564" name="WordArt 15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565" name="WordArt 15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536" name="Group 1590"/>
              <p:cNvGrpSpPr>
                <a:grpSpLocks/>
              </p:cNvGrpSpPr>
              <p:nvPr/>
            </p:nvGrpSpPr>
            <p:grpSpPr bwMode="auto">
              <a:xfrm>
                <a:off x="3703" y="3257"/>
                <a:ext cx="279" cy="136"/>
                <a:chOff x="2220" y="339"/>
                <a:chExt cx="279" cy="136"/>
              </a:xfrm>
            </p:grpSpPr>
            <p:sp>
              <p:nvSpPr>
                <p:cNvPr id="21562" name="WordArt 15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20" y="339"/>
                  <a:ext cx="191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6597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563" name="WordArt 15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39" y="397"/>
                  <a:ext cx="60" cy="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21537" name="Group 1677"/>
              <p:cNvGrpSpPr>
                <a:grpSpLocks/>
              </p:cNvGrpSpPr>
              <p:nvPr/>
            </p:nvGrpSpPr>
            <p:grpSpPr bwMode="auto">
              <a:xfrm>
                <a:off x="658" y="3667"/>
                <a:ext cx="1340" cy="267"/>
                <a:chOff x="1006" y="3667"/>
                <a:chExt cx="1340" cy="267"/>
              </a:xfrm>
            </p:grpSpPr>
            <p:grpSp>
              <p:nvGrpSpPr>
                <p:cNvPr id="21543" name="Group 1408"/>
                <p:cNvGrpSpPr>
                  <a:grpSpLocks/>
                </p:cNvGrpSpPr>
                <p:nvPr/>
              </p:nvGrpSpPr>
              <p:grpSpPr bwMode="auto">
                <a:xfrm>
                  <a:off x="1006" y="3686"/>
                  <a:ext cx="251" cy="214"/>
                  <a:chOff x="945" y="3287"/>
                  <a:chExt cx="251" cy="214"/>
                </a:xfrm>
              </p:grpSpPr>
              <p:grpSp>
                <p:nvGrpSpPr>
                  <p:cNvPr id="21558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970" y="3336"/>
                    <a:ext cx="216" cy="165"/>
                    <a:chOff x="1938" y="3698"/>
                    <a:chExt cx="216" cy="165"/>
                  </a:xfrm>
                </p:grpSpPr>
                <p:sp>
                  <p:nvSpPr>
                    <p:cNvPr id="21560" name="WordArt 1410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083" y="3752"/>
                      <a:ext cx="71" cy="11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CC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CC0000"/>
                          </a:solidFill>
                          <a:latin typeface="Garamond"/>
                        </a:rPr>
                        <a:t>t</a:t>
                      </a:r>
                      <a:endParaRPr lang="zh-CN" altLang="en-US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endParaRPr>
                    </a:p>
                  </p:txBody>
                </p:sp>
                <p:sp>
                  <p:nvSpPr>
                    <p:cNvPr id="21561" name="WordArt 141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938" y="3698"/>
                      <a:ext cx="141" cy="141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rgbClr val="CC0000"/>
                            </a:solidFill>
                            <a:round/>
                            <a:headEnd/>
                            <a:tailEnd/>
                          </a:ln>
                          <a:solidFill>
                            <a:srgbClr val="CC0000"/>
                          </a:solidFill>
                          <a:latin typeface="Symbol"/>
                        </a:rPr>
                        <a:t>e</a:t>
                      </a:r>
                      <a:endParaRPr lang="zh-CN" altLang="en-US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endParaRPr>
                    </a:p>
                  </p:txBody>
                </p:sp>
              </p:grpSp>
              <p:sp>
                <p:nvSpPr>
                  <p:cNvPr id="21559" name="Line 1412"/>
                  <p:cNvSpPr>
                    <a:spLocks noChangeShapeType="1"/>
                  </p:cNvSpPr>
                  <p:nvPr/>
                </p:nvSpPr>
                <p:spPr bwMode="auto">
                  <a:xfrm>
                    <a:off x="945" y="3287"/>
                    <a:ext cx="251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44" name="Group 1413"/>
                <p:cNvGrpSpPr>
                  <a:grpSpLocks/>
                </p:cNvGrpSpPr>
                <p:nvPr/>
              </p:nvGrpSpPr>
              <p:grpSpPr bwMode="auto">
                <a:xfrm rot="5400000">
                  <a:off x="1330" y="3739"/>
                  <a:ext cx="62" cy="139"/>
                  <a:chOff x="2928" y="3216"/>
                  <a:chExt cx="48" cy="240"/>
                </a:xfrm>
              </p:grpSpPr>
              <p:sp>
                <p:nvSpPr>
                  <p:cNvPr id="21556" name="Line 1414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7" name="Line 141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45" name="Group 1419"/>
                <p:cNvGrpSpPr>
                  <a:grpSpLocks/>
                </p:cNvGrpSpPr>
                <p:nvPr/>
              </p:nvGrpSpPr>
              <p:grpSpPr bwMode="auto">
                <a:xfrm>
                  <a:off x="2064" y="3667"/>
                  <a:ext cx="282" cy="225"/>
                  <a:chOff x="1246" y="538"/>
                  <a:chExt cx="282" cy="225"/>
                </a:xfrm>
              </p:grpSpPr>
              <p:sp>
                <p:nvSpPr>
                  <p:cNvPr id="21553" name="WordArt 14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99" y="622"/>
                    <a:ext cx="124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21554" name="WordArt 142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62" y="577"/>
                    <a:ext cx="66" cy="9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555" name="Line 1422"/>
                  <p:cNvSpPr>
                    <a:spLocks noChangeShapeType="1"/>
                  </p:cNvSpPr>
                  <p:nvPr/>
                </p:nvSpPr>
                <p:spPr bwMode="auto">
                  <a:xfrm>
                    <a:off x="1246" y="538"/>
                    <a:ext cx="281" cy="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546" name="Group 1593"/>
                <p:cNvGrpSpPr>
                  <a:grpSpLocks/>
                </p:cNvGrpSpPr>
                <p:nvPr/>
              </p:nvGrpSpPr>
              <p:grpSpPr bwMode="auto">
                <a:xfrm>
                  <a:off x="1511" y="3685"/>
                  <a:ext cx="200" cy="249"/>
                  <a:chOff x="1526" y="3685"/>
                  <a:chExt cx="200" cy="249"/>
                </a:xfrm>
              </p:grpSpPr>
              <p:sp>
                <p:nvSpPr>
                  <p:cNvPr id="21550" name="WordArt 14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2" y="3837"/>
                    <a:ext cx="87" cy="9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21551" name="Line 1423"/>
                  <p:cNvSpPr>
                    <a:spLocks noChangeShapeType="1"/>
                  </p:cNvSpPr>
                  <p:nvPr/>
                </p:nvSpPr>
                <p:spPr bwMode="auto">
                  <a:xfrm>
                    <a:off x="1526" y="3801"/>
                    <a:ext cx="2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2" name="WordArt 14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96" y="3685"/>
                    <a:ext cx="59" cy="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21547" name="Group 1594"/>
                <p:cNvGrpSpPr>
                  <a:grpSpLocks/>
                </p:cNvGrpSpPr>
                <p:nvPr/>
              </p:nvGrpSpPr>
              <p:grpSpPr bwMode="auto">
                <a:xfrm>
                  <a:off x="1770" y="3736"/>
                  <a:ext cx="279" cy="136"/>
                  <a:chOff x="2220" y="339"/>
                  <a:chExt cx="279" cy="136"/>
                </a:xfrm>
              </p:grpSpPr>
              <p:sp>
                <p:nvSpPr>
                  <p:cNvPr id="21548" name="WordArt 15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20" y="339"/>
                    <a:ext cx="191" cy="11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6597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1549" name="WordArt 15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39" y="397"/>
                    <a:ext cx="60" cy="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21538" name="Group 1674"/>
              <p:cNvGrpSpPr>
                <a:grpSpLocks/>
              </p:cNvGrpSpPr>
              <p:nvPr/>
            </p:nvGrpSpPr>
            <p:grpSpPr bwMode="auto">
              <a:xfrm>
                <a:off x="852" y="3001"/>
                <a:ext cx="588" cy="263"/>
                <a:chOff x="968" y="1893"/>
                <a:chExt cx="588" cy="263"/>
              </a:xfrm>
            </p:grpSpPr>
            <p:sp>
              <p:nvSpPr>
                <p:cNvPr id="21541" name="WordArt 16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8" y="1893"/>
                  <a:ext cx="197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b="1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F</a:t>
                  </a:r>
                  <a:endParaRPr lang="zh-CN" altLang="en-US" sz="2000" b="1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542" name="WordArt 16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4" y="2012"/>
                  <a:ext cx="432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气对壁</a:t>
                  </a:r>
                </a:p>
              </p:txBody>
            </p:sp>
          </p:grpSp>
          <p:sp>
            <p:nvSpPr>
              <p:cNvPr id="21539" name="WordArt 16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3692"/>
                <a:ext cx="432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称为</a:t>
                </a:r>
              </a:p>
            </p:txBody>
          </p:sp>
          <p:sp>
            <p:nvSpPr>
              <p:cNvPr id="21540" name="WordArt 16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0" y="3684"/>
                <a:ext cx="2388" cy="216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气体分子的平均平动动能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 descr="大纸屑"/>
          <p:cNvSpPr>
            <a:spLocks noChangeArrowheads="1"/>
          </p:cNvSpPr>
          <p:nvPr/>
        </p:nvSpPr>
        <p:spPr bwMode="auto">
          <a:xfrm>
            <a:off x="0" y="6657975"/>
            <a:ext cx="9144000" cy="1936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1682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549275" y="3297238"/>
            <a:ext cx="7978775" cy="2860675"/>
            <a:chOff x="549275" y="3297238"/>
            <a:chExt cx="7978775" cy="2860675"/>
          </a:xfrm>
        </p:grpSpPr>
        <p:grpSp>
          <p:nvGrpSpPr>
            <p:cNvPr id="2" name="Group 89"/>
            <p:cNvGrpSpPr>
              <a:grpSpLocks/>
            </p:cNvGrpSpPr>
            <p:nvPr/>
          </p:nvGrpSpPr>
          <p:grpSpPr bwMode="auto">
            <a:xfrm>
              <a:off x="549275" y="5294313"/>
              <a:ext cx="7950200" cy="863600"/>
              <a:chOff x="346" y="3335"/>
              <a:chExt cx="5008" cy="544"/>
            </a:xfrm>
          </p:grpSpPr>
          <p:sp>
            <p:nvSpPr>
              <p:cNvPr id="22612" name="WordArt 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3" y="3335"/>
                <a:ext cx="4664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理想气体压强公式是反映大量分子行为的一种统计规律，</a:t>
                </a:r>
              </a:p>
            </p:txBody>
          </p:sp>
          <p:sp>
            <p:nvSpPr>
              <p:cNvPr id="22613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3" y="3663"/>
                <a:ext cx="4731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并非力学规律，只对个别分子而言，气体压强没有意义。</a:t>
                </a:r>
              </a:p>
            </p:txBody>
          </p:sp>
          <p:grpSp>
            <p:nvGrpSpPr>
              <p:cNvPr id="22614" name="Group 16"/>
              <p:cNvGrpSpPr>
                <a:grpSpLocks/>
              </p:cNvGrpSpPr>
              <p:nvPr/>
            </p:nvGrpSpPr>
            <p:grpSpPr bwMode="auto">
              <a:xfrm>
                <a:off x="346" y="3377"/>
                <a:ext cx="157" cy="146"/>
                <a:chOff x="3045" y="1834"/>
                <a:chExt cx="101" cy="101"/>
              </a:xfrm>
            </p:grpSpPr>
            <p:sp>
              <p:nvSpPr>
                <p:cNvPr id="22615" name="Oval 17"/>
                <p:cNvSpPr>
                  <a:spLocks noChangeArrowheads="1"/>
                </p:cNvSpPr>
                <p:nvPr/>
              </p:nvSpPr>
              <p:spPr bwMode="auto">
                <a:xfrm>
                  <a:off x="3045" y="1834"/>
                  <a:ext cx="101" cy="10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009E00"/>
                    </a:gs>
                  </a:gsLst>
                  <a:lin ang="2700000" scaled="1"/>
                </a:gradFill>
                <a:ln w="9525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6" name="Oval 18"/>
                <p:cNvSpPr>
                  <a:spLocks noChangeArrowheads="1"/>
                </p:cNvSpPr>
                <p:nvPr/>
              </p:nvSpPr>
              <p:spPr bwMode="auto">
                <a:xfrm rot="2011591">
                  <a:off x="3061" y="1850"/>
                  <a:ext cx="39" cy="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BFFDC"/>
                    </a:gs>
                    <a:gs pos="100000">
                      <a:srgbClr val="00D09A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Group 88"/>
            <p:cNvGrpSpPr>
              <a:grpSpLocks/>
            </p:cNvGrpSpPr>
            <p:nvPr/>
          </p:nvGrpSpPr>
          <p:grpSpPr bwMode="auto">
            <a:xfrm>
              <a:off x="590550" y="3297238"/>
              <a:ext cx="7937500" cy="1552575"/>
              <a:chOff x="372" y="2077"/>
              <a:chExt cx="5000" cy="978"/>
            </a:xfrm>
          </p:grpSpPr>
          <p:sp>
            <p:nvSpPr>
              <p:cNvPr id="22601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5" y="2543"/>
                <a:ext cx="4727" cy="2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气体的压强，是大量气体分子作用于器壁的平均冲力，</a:t>
                </a:r>
              </a:p>
            </p:txBody>
          </p:sp>
          <p:sp>
            <p:nvSpPr>
              <p:cNvPr id="22602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" y="2077"/>
                <a:ext cx="3225" cy="2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99"/>
                      </a:solidFill>
                      <a:round/>
                      <a:headEnd/>
                      <a:tailEnd/>
                    </a:ln>
                    <a:solidFill>
                      <a:srgbClr val="000099"/>
                    </a:solidFill>
                    <a:latin typeface="华文中宋"/>
                    <a:ea typeface="华文中宋"/>
                  </a:rPr>
                  <a:t>理想气体压强的统计意义</a:t>
                </a:r>
              </a:p>
            </p:txBody>
          </p:sp>
          <p:sp>
            <p:nvSpPr>
              <p:cNvPr id="22603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9" y="2830"/>
                <a:ext cx="3645" cy="2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由微观量的统计平均值    和    决定。</a:t>
                </a:r>
              </a:p>
            </p:txBody>
          </p:sp>
          <p:sp>
            <p:nvSpPr>
              <p:cNvPr id="22604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7" y="2875"/>
                <a:ext cx="14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2605" name="Group 12"/>
              <p:cNvGrpSpPr>
                <a:grpSpLocks/>
              </p:cNvGrpSpPr>
              <p:nvPr/>
            </p:nvGrpSpPr>
            <p:grpSpPr bwMode="auto">
              <a:xfrm>
                <a:off x="3410" y="2863"/>
                <a:ext cx="276" cy="192"/>
                <a:chOff x="5085" y="3403"/>
                <a:chExt cx="251" cy="214"/>
              </a:xfrm>
            </p:grpSpPr>
            <p:sp>
              <p:nvSpPr>
                <p:cNvPr id="22609" name="WordArt 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47" y="3506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2610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10" y="3452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sp>
              <p:nvSpPr>
                <p:cNvPr id="22611" name="Line 15"/>
                <p:cNvSpPr>
                  <a:spLocks noChangeShapeType="1"/>
                </p:cNvSpPr>
                <p:nvPr/>
              </p:nvSpPr>
              <p:spPr bwMode="auto">
                <a:xfrm>
                  <a:off x="5085" y="3403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06" name="Group 19"/>
              <p:cNvGrpSpPr>
                <a:grpSpLocks/>
              </p:cNvGrpSpPr>
              <p:nvPr/>
            </p:nvGrpSpPr>
            <p:grpSpPr bwMode="auto">
              <a:xfrm>
                <a:off x="372" y="2593"/>
                <a:ext cx="157" cy="146"/>
                <a:chOff x="3045" y="1834"/>
                <a:chExt cx="101" cy="101"/>
              </a:xfrm>
            </p:grpSpPr>
            <p:sp>
              <p:nvSpPr>
                <p:cNvPr id="22607" name="Oval 20"/>
                <p:cNvSpPr>
                  <a:spLocks noChangeArrowheads="1"/>
                </p:cNvSpPr>
                <p:nvPr/>
              </p:nvSpPr>
              <p:spPr bwMode="auto">
                <a:xfrm>
                  <a:off x="3045" y="1834"/>
                  <a:ext cx="101" cy="10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rgbClr val="009E00"/>
                    </a:gs>
                  </a:gsLst>
                  <a:lin ang="2700000" scaled="1"/>
                </a:gradFill>
                <a:ln w="9525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8" name="Oval 21"/>
                <p:cNvSpPr>
                  <a:spLocks noChangeArrowheads="1"/>
                </p:cNvSpPr>
                <p:nvPr/>
              </p:nvSpPr>
              <p:spPr bwMode="auto">
                <a:xfrm rot="2011591">
                  <a:off x="3061" y="1850"/>
                  <a:ext cx="39" cy="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7BFFDC"/>
                    </a:gs>
                    <a:gs pos="100000">
                      <a:srgbClr val="00D09A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7" name="组合 86"/>
          <p:cNvGrpSpPr/>
          <p:nvPr/>
        </p:nvGrpSpPr>
        <p:grpSpPr>
          <a:xfrm>
            <a:off x="455853" y="545928"/>
            <a:ext cx="7583248" cy="2433810"/>
            <a:chOff x="455853" y="545928"/>
            <a:chExt cx="7583248" cy="2433810"/>
          </a:xfrm>
        </p:grpSpPr>
        <p:sp>
          <p:nvSpPr>
            <p:cNvPr id="22536" name="Rectangle 23"/>
            <p:cNvSpPr>
              <a:spLocks noChangeArrowheads="1"/>
            </p:cNvSpPr>
            <p:nvPr/>
          </p:nvSpPr>
          <p:spPr bwMode="auto">
            <a:xfrm>
              <a:off x="2597563" y="1240270"/>
              <a:ext cx="2773017" cy="775252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2923761" y="1440899"/>
              <a:ext cx="354013" cy="3825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p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559" name="Line 53"/>
            <p:cNvSpPr>
              <a:spLocks noChangeShapeType="1"/>
            </p:cNvSpPr>
            <p:nvPr/>
          </p:nvSpPr>
          <p:spPr bwMode="auto">
            <a:xfrm>
              <a:off x="3809447" y="1665978"/>
              <a:ext cx="358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890410" y="1396103"/>
              <a:ext cx="138113" cy="1952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2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256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914222" y="1726303"/>
              <a:ext cx="139700" cy="1936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562" name="Group 56"/>
            <p:cNvGrpSpPr>
              <a:grpSpLocks/>
            </p:cNvGrpSpPr>
            <p:nvPr/>
          </p:nvGrpSpPr>
          <p:grpSpPr bwMode="auto">
            <a:xfrm>
              <a:off x="3444322" y="1592953"/>
              <a:ext cx="265113" cy="114300"/>
              <a:chOff x="4178" y="1041"/>
              <a:chExt cx="167" cy="91"/>
            </a:xfrm>
          </p:grpSpPr>
          <p:sp>
            <p:nvSpPr>
              <p:cNvPr id="22592" name="Line 57"/>
              <p:cNvSpPr>
                <a:spLocks noChangeShapeType="1"/>
              </p:cNvSpPr>
              <p:nvPr/>
            </p:nvSpPr>
            <p:spPr bwMode="auto">
              <a:xfrm>
                <a:off x="4178" y="1041"/>
                <a:ext cx="1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3" name="Line 58"/>
              <p:cNvSpPr>
                <a:spLocks noChangeShapeType="1"/>
              </p:cNvSpPr>
              <p:nvPr/>
            </p:nvSpPr>
            <p:spPr bwMode="auto">
              <a:xfrm>
                <a:off x="4178" y="1132"/>
                <a:ext cx="1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4223785" y="1531040"/>
              <a:ext cx="207963" cy="2349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564" name="Group 60"/>
            <p:cNvGrpSpPr>
              <a:grpSpLocks/>
            </p:cNvGrpSpPr>
            <p:nvPr/>
          </p:nvGrpSpPr>
          <p:grpSpPr bwMode="auto">
            <a:xfrm>
              <a:off x="4531760" y="1458015"/>
              <a:ext cx="438150" cy="387350"/>
              <a:chOff x="5085" y="3403"/>
              <a:chExt cx="251" cy="214"/>
            </a:xfrm>
          </p:grpSpPr>
          <p:sp>
            <p:nvSpPr>
              <p:cNvPr id="22589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47" y="3506"/>
                <a:ext cx="71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rPr>
                  <a:t>t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Garamond"/>
                </a:endParaRPr>
              </a:p>
            </p:txBody>
          </p:sp>
          <p:sp>
            <p:nvSpPr>
              <p:cNvPr id="22590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0" y="3452"/>
                <a:ext cx="14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sp>
            <p:nvSpPr>
              <p:cNvPr id="22591" name="Line 63"/>
              <p:cNvSpPr>
                <a:spLocks noChangeShapeType="1"/>
              </p:cNvSpPr>
              <p:nvPr/>
            </p:nvSpPr>
            <p:spPr bwMode="auto">
              <a:xfrm>
                <a:off x="5085" y="3403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5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990725" y="2730500"/>
              <a:ext cx="109538" cy="1730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Garamond"/>
                </a:rPr>
                <a:t>t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Garamond"/>
              </a:endParaRPr>
            </a:p>
          </p:txBody>
        </p:sp>
        <p:sp>
          <p:nvSpPr>
            <p:cNvPr id="22566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1765300" y="2644775"/>
              <a:ext cx="219075" cy="2206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rPr>
                <a:t>e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Symbol"/>
              </a:endParaRPr>
            </a:p>
          </p:txBody>
        </p:sp>
        <p:sp>
          <p:nvSpPr>
            <p:cNvPr id="22567" name="Line 66"/>
            <p:cNvSpPr>
              <a:spLocks noChangeShapeType="1"/>
            </p:cNvSpPr>
            <p:nvPr/>
          </p:nvSpPr>
          <p:spPr bwMode="auto">
            <a:xfrm>
              <a:off x="1725613" y="2568575"/>
              <a:ext cx="3905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8" name="Group 67"/>
            <p:cNvGrpSpPr>
              <a:grpSpLocks/>
            </p:cNvGrpSpPr>
            <p:nvPr/>
          </p:nvGrpSpPr>
          <p:grpSpPr bwMode="auto">
            <a:xfrm rot="5400000">
              <a:off x="2276475" y="2640013"/>
              <a:ext cx="96838" cy="215900"/>
              <a:chOff x="2928" y="3216"/>
              <a:chExt cx="48" cy="240"/>
            </a:xfrm>
          </p:grpSpPr>
          <p:sp>
            <p:nvSpPr>
              <p:cNvPr id="22587" name="Line 6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6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9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613025" y="2827338"/>
              <a:ext cx="134938" cy="1524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570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878138" y="2708275"/>
              <a:ext cx="285750" cy="1793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2571" name="Group 72"/>
            <p:cNvGrpSpPr>
              <a:grpSpLocks/>
            </p:cNvGrpSpPr>
            <p:nvPr/>
          </p:nvGrpSpPr>
          <p:grpSpPr bwMode="auto">
            <a:xfrm>
              <a:off x="3268663" y="2578100"/>
              <a:ext cx="501650" cy="352425"/>
              <a:chOff x="1974" y="1801"/>
              <a:chExt cx="299" cy="225"/>
            </a:xfrm>
          </p:grpSpPr>
          <p:sp>
            <p:nvSpPr>
              <p:cNvPr id="22584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7" y="1885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  <p:sp>
            <p:nvSpPr>
              <p:cNvPr id="22585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0" y="1840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586" name="Line 75"/>
              <p:cNvSpPr>
                <a:spLocks noChangeShapeType="1"/>
              </p:cNvSpPr>
              <p:nvPr/>
            </p:nvSpPr>
            <p:spPr bwMode="auto">
              <a:xfrm>
                <a:off x="1974" y="1801"/>
                <a:ext cx="299" cy="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72" name="Line 76"/>
            <p:cNvSpPr>
              <a:spLocks noChangeShapeType="1"/>
            </p:cNvSpPr>
            <p:nvPr/>
          </p:nvSpPr>
          <p:spPr bwMode="auto">
            <a:xfrm>
              <a:off x="2522538" y="2771775"/>
              <a:ext cx="309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617788" y="2590800"/>
              <a:ext cx="92075" cy="1285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2574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941388" y="2613025"/>
              <a:ext cx="627063" cy="276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定义</a:t>
              </a:r>
            </a:p>
          </p:txBody>
        </p:sp>
        <p:grpSp>
          <p:nvGrpSpPr>
            <p:cNvPr id="22575" name="Group 79"/>
            <p:cNvGrpSpPr>
              <a:grpSpLocks/>
            </p:cNvGrpSpPr>
            <p:nvPr/>
          </p:nvGrpSpPr>
          <p:grpSpPr bwMode="auto">
            <a:xfrm>
              <a:off x="3957638" y="2613025"/>
              <a:ext cx="4081463" cy="288925"/>
              <a:chOff x="2434" y="1840"/>
              <a:chExt cx="2631" cy="184"/>
            </a:xfrm>
          </p:grpSpPr>
          <p:sp>
            <p:nvSpPr>
              <p:cNvPr id="22582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9" y="1848"/>
                <a:ext cx="2346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6600"/>
                    </a:solidFill>
                    <a:latin typeface="宋体"/>
                    <a:ea typeface="宋体"/>
                  </a:rPr>
                  <a:t>气体分子的平均平动动能</a:t>
                </a:r>
              </a:p>
            </p:txBody>
          </p:sp>
          <p:sp>
            <p:nvSpPr>
              <p:cNvPr id="22583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4" y="1840"/>
                <a:ext cx="204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为</a:t>
                </a:r>
              </a:p>
            </p:txBody>
          </p:sp>
        </p:grpSp>
        <p:sp>
          <p:nvSpPr>
            <p:cNvPr id="22580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455853" y="545928"/>
              <a:ext cx="5976938" cy="3524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8.4.3   </a:t>
              </a:r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 </a:t>
              </a:r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理想气体压强公式</a:t>
              </a:r>
            </a:p>
          </p:txBody>
        </p:sp>
        <p:sp>
          <p:nvSpPr>
            <p:cNvPr id="2257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197225" y="2852738"/>
              <a:ext cx="92075" cy="936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88"/>
          <p:cNvSpPr>
            <a:spLocks noGrp="1" noChangeArrowheads="1"/>
          </p:cNvSpPr>
          <p:nvPr>
            <p:ph type="title" idx="4294967295"/>
          </p:nvPr>
        </p:nvSpPr>
        <p:spPr>
          <a:xfrm>
            <a:off x="2528888" y="0"/>
            <a:ext cx="6615112" cy="13652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气体温度公式</a:t>
            </a:r>
          </a:p>
        </p:txBody>
      </p:sp>
      <p:sp>
        <p:nvSpPr>
          <p:cNvPr id="23555" name="Rectangle 217" descr="大纸屑"/>
          <p:cNvSpPr>
            <a:spLocks noChangeArrowheads="1"/>
          </p:cNvSpPr>
          <p:nvPr/>
        </p:nvSpPr>
        <p:spPr bwMode="auto">
          <a:xfrm>
            <a:off x="0" y="0"/>
            <a:ext cx="9144000" cy="1809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82"/>
          <p:cNvGrpSpPr>
            <a:grpSpLocks/>
          </p:cNvGrpSpPr>
          <p:nvPr/>
        </p:nvGrpSpPr>
        <p:grpSpPr bwMode="auto">
          <a:xfrm>
            <a:off x="233363" y="4135438"/>
            <a:ext cx="3028950" cy="1104900"/>
            <a:chOff x="147" y="2605"/>
            <a:chExt cx="1908" cy="696"/>
          </a:xfrm>
        </p:grpSpPr>
        <p:sp>
          <p:nvSpPr>
            <p:cNvPr id="23753" name="Text Box 303"/>
            <p:cNvSpPr txBox="1">
              <a:spLocks noChangeArrowheads="1"/>
            </p:cNvSpPr>
            <p:nvPr/>
          </p:nvSpPr>
          <p:spPr bwMode="auto">
            <a:xfrm>
              <a:off x="1164" y="2607"/>
              <a:ext cx="89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压强公式</a:t>
              </a:r>
            </a:p>
          </p:txBody>
        </p:sp>
        <p:grpSp>
          <p:nvGrpSpPr>
            <p:cNvPr id="23754" name="Group 566"/>
            <p:cNvGrpSpPr>
              <a:grpSpLocks/>
            </p:cNvGrpSpPr>
            <p:nvPr/>
          </p:nvGrpSpPr>
          <p:grpSpPr bwMode="auto">
            <a:xfrm>
              <a:off x="787" y="3013"/>
              <a:ext cx="1094" cy="288"/>
              <a:chOff x="167" y="2969"/>
              <a:chExt cx="1094" cy="288"/>
            </a:xfrm>
          </p:grpSpPr>
          <p:sp>
            <p:nvSpPr>
              <p:cNvPr id="23757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" y="3023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23758" name="Group 289"/>
              <p:cNvGrpSpPr>
                <a:grpSpLocks/>
              </p:cNvGrpSpPr>
              <p:nvPr/>
            </p:nvGrpSpPr>
            <p:grpSpPr bwMode="auto">
              <a:xfrm rot="5400000">
                <a:off x="444" y="3019"/>
                <a:ext cx="62" cy="139"/>
                <a:chOff x="2928" y="3216"/>
                <a:chExt cx="48" cy="240"/>
              </a:xfrm>
            </p:grpSpPr>
            <p:sp>
              <p:nvSpPr>
                <p:cNvPr id="23769" name="Line 29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70" name="Line 29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759" name="Group 292"/>
              <p:cNvGrpSpPr>
                <a:grpSpLocks/>
              </p:cNvGrpSpPr>
              <p:nvPr/>
            </p:nvGrpSpPr>
            <p:grpSpPr bwMode="auto">
              <a:xfrm>
                <a:off x="610" y="2969"/>
                <a:ext cx="200" cy="288"/>
                <a:chOff x="1520" y="3659"/>
                <a:chExt cx="200" cy="288"/>
              </a:xfrm>
            </p:grpSpPr>
            <p:sp>
              <p:nvSpPr>
                <p:cNvPr id="23766" name="Line 293"/>
                <p:cNvSpPr>
                  <a:spLocks noChangeShapeType="1"/>
                </p:cNvSpPr>
                <p:nvPr/>
              </p:nvSpPr>
              <p:spPr bwMode="auto">
                <a:xfrm>
                  <a:off x="1520" y="3802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67" name="WordArt 2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8" y="3843"/>
                  <a:ext cx="75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3768" name="WordArt 2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9" y="3659"/>
                  <a:ext cx="8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3760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9" y="3060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761" name="Group 297"/>
              <p:cNvGrpSpPr>
                <a:grpSpLocks/>
              </p:cNvGrpSpPr>
              <p:nvPr/>
            </p:nvGrpSpPr>
            <p:grpSpPr bwMode="auto">
              <a:xfrm>
                <a:off x="1010" y="2989"/>
                <a:ext cx="251" cy="214"/>
                <a:chOff x="945" y="3287"/>
                <a:chExt cx="251" cy="214"/>
              </a:xfrm>
            </p:grpSpPr>
            <p:grpSp>
              <p:nvGrpSpPr>
                <p:cNvPr id="23762" name="Group 298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3764" name="WordArt 2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3765" name="WordArt 3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3763" name="Line 301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755" name="Text Box 595"/>
            <p:cNvSpPr txBox="1">
              <a:spLocks noChangeArrowheads="1"/>
            </p:cNvSpPr>
            <p:nvPr/>
          </p:nvSpPr>
          <p:spPr bwMode="auto">
            <a:xfrm>
              <a:off x="381" y="2605"/>
              <a:ext cx="10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理想气体</a:t>
              </a:r>
            </a:p>
          </p:txBody>
        </p:sp>
        <p:sp>
          <p:nvSpPr>
            <p:cNvPr id="23756" name="AutoShape 599"/>
            <p:cNvSpPr>
              <a:spLocks noChangeArrowheads="1"/>
            </p:cNvSpPr>
            <p:nvPr/>
          </p:nvSpPr>
          <p:spPr bwMode="auto">
            <a:xfrm>
              <a:off x="147" y="2643"/>
              <a:ext cx="223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83"/>
          <p:cNvGrpSpPr>
            <a:grpSpLocks/>
          </p:cNvGrpSpPr>
          <p:nvPr/>
        </p:nvGrpSpPr>
        <p:grpSpPr bwMode="auto">
          <a:xfrm>
            <a:off x="1085850" y="3302000"/>
            <a:ext cx="2747963" cy="2006600"/>
            <a:chOff x="707" y="2090"/>
            <a:chExt cx="1731" cy="1264"/>
          </a:xfrm>
        </p:grpSpPr>
        <p:sp>
          <p:nvSpPr>
            <p:cNvPr id="23750" name="Rectangle 594"/>
            <p:cNvSpPr>
              <a:spLocks noChangeArrowheads="1"/>
            </p:cNvSpPr>
            <p:nvPr/>
          </p:nvSpPr>
          <p:spPr bwMode="auto">
            <a:xfrm>
              <a:off x="747" y="2090"/>
              <a:ext cx="1226" cy="35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1" name="Rectangle 596"/>
            <p:cNvSpPr>
              <a:spLocks noChangeArrowheads="1"/>
            </p:cNvSpPr>
            <p:nvPr/>
          </p:nvSpPr>
          <p:spPr bwMode="auto">
            <a:xfrm>
              <a:off x="707" y="2933"/>
              <a:ext cx="1270" cy="42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2" name="AutoShape 600"/>
            <p:cNvSpPr>
              <a:spLocks/>
            </p:cNvSpPr>
            <p:nvPr/>
          </p:nvSpPr>
          <p:spPr bwMode="auto">
            <a:xfrm>
              <a:off x="1988" y="2282"/>
              <a:ext cx="450" cy="887"/>
            </a:xfrm>
            <a:prstGeom prst="rightBrace">
              <a:avLst>
                <a:gd name="adj1" fmla="val 16426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87"/>
          <p:cNvGrpSpPr>
            <a:grpSpLocks/>
          </p:cNvGrpSpPr>
          <p:nvPr/>
        </p:nvGrpSpPr>
        <p:grpSpPr bwMode="auto">
          <a:xfrm>
            <a:off x="4137025" y="3944938"/>
            <a:ext cx="4775200" cy="971550"/>
            <a:chOff x="2599" y="2431"/>
            <a:chExt cx="3008" cy="612"/>
          </a:xfrm>
        </p:grpSpPr>
        <p:grpSp>
          <p:nvGrpSpPr>
            <p:cNvPr id="23732" name="Group 626"/>
            <p:cNvGrpSpPr>
              <a:grpSpLocks/>
            </p:cNvGrpSpPr>
            <p:nvPr/>
          </p:nvGrpSpPr>
          <p:grpSpPr bwMode="auto">
            <a:xfrm>
              <a:off x="2868" y="2578"/>
              <a:ext cx="1099" cy="311"/>
              <a:chOff x="2645" y="2651"/>
              <a:chExt cx="1099" cy="311"/>
            </a:xfrm>
          </p:grpSpPr>
          <p:grpSp>
            <p:nvGrpSpPr>
              <p:cNvPr id="23737" name="Group 601"/>
              <p:cNvGrpSpPr>
                <a:grpSpLocks/>
              </p:cNvGrpSpPr>
              <p:nvPr/>
            </p:nvGrpSpPr>
            <p:grpSpPr bwMode="auto">
              <a:xfrm>
                <a:off x="2645" y="2697"/>
                <a:ext cx="251" cy="214"/>
                <a:chOff x="945" y="3287"/>
                <a:chExt cx="251" cy="214"/>
              </a:xfrm>
            </p:grpSpPr>
            <p:grpSp>
              <p:nvGrpSpPr>
                <p:cNvPr id="23746" name="Group 602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3748" name="WordArt 60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3749" name="WordArt 6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3747" name="Line 605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738" name="Group 606"/>
              <p:cNvGrpSpPr>
                <a:grpSpLocks/>
              </p:cNvGrpSpPr>
              <p:nvPr/>
            </p:nvGrpSpPr>
            <p:grpSpPr bwMode="auto">
              <a:xfrm rot="5400000">
                <a:off x="2985" y="2741"/>
                <a:ext cx="55" cy="132"/>
                <a:chOff x="2928" y="3216"/>
                <a:chExt cx="48" cy="240"/>
              </a:xfrm>
            </p:grpSpPr>
            <p:sp>
              <p:nvSpPr>
                <p:cNvPr id="23744" name="Line 60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45" name="Line 60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739" name="Line 615"/>
              <p:cNvSpPr>
                <a:spLocks noChangeShapeType="1"/>
              </p:cNvSpPr>
              <p:nvPr/>
            </p:nvSpPr>
            <p:spPr bwMode="auto">
              <a:xfrm>
                <a:off x="3173" y="2816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0" name="WordArt 6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9" y="2651"/>
                <a:ext cx="75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741" name="WordArt 6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29" y="2865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742" name="WordArt 6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4" y="2723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23743" name="WordArt 6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4" y="2736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733" name="Rectangle 627"/>
            <p:cNvSpPr>
              <a:spLocks noChangeArrowheads="1"/>
            </p:cNvSpPr>
            <p:nvPr/>
          </p:nvSpPr>
          <p:spPr bwMode="auto">
            <a:xfrm>
              <a:off x="2599" y="2445"/>
              <a:ext cx="1676" cy="59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734" name="Group 631"/>
            <p:cNvGrpSpPr>
              <a:grpSpLocks/>
            </p:cNvGrpSpPr>
            <p:nvPr/>
          </p:nvGrpSpPr>
          <p:grpSpPr bwMode="auto">
            <a:xfrm>
              <a:off x="4394" y="2431"/>
              <a:ext cx="1213" cy="569"/>
              <a:chOff x="4335" y="2534"/>
              <a:chExt cx="1213" cy="569"/>
            </a:xfrm>
          </p:grpSpPr>
          <p:sp>
            <p:nvSpPr>
              <p:cNvPr id="23735" name="Text Box 628"/>
              <p:cNvSpPr txBox="1">
                <a:spLocks noChangeArrowheads="1"/>
              </p:cNvSpPr>
              <p:nvPr/>
            </p:nvSpPr>
            <p:spPr bwMode="auto">
              <a:xfrm>
                <a:off x="4335" y="2534"/>
                <a:ext cx="11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CC0000"/>
                    </a:solidFill>
                    <a:ea typeface="华文中宋" pitchFamily="2" charset="-122"/>
                  </a:rPr>
                  <a:t>理想气体的</a:t>
                </a:r>
              </a:p>
            </p:txBody>
          </p:sp>
          <p:sp>
            <p:nvSpPr>
              <p:cNvPr id="23736" name="Text Box 630"/>
              <p:cNvSpPr txBox="1">
                <a:spLocks noChangeArrowheads="1"/>
              </p:cNvSpPr>
              <p:nvPr/>
            </p:nvSpPr>
            <p:spPr bwMode="auto">
              <a:xfrm>
                <a:off x="4365" y="2776"/>
                <a:ext cx="118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ea typeface="华文中宋" pitchFamily="2" charset="-122"/>
                  </a:rPr>
                  <a:t>温度公式</a:t>
                </a:r>
              </a:p>
            </p:txBody>
          </p:sp>
        </p:grpSp>
      </p:grpSp>
      <p:sp>
        <p:nvSpPr>
          <p:cNvPr id="23559" name="Rectangle 222" descr="大纸屑"/>
          <p:cNvSpPr>
            <a:spLocks noChangeArrowheads="1"/>
          </p:cNvSpPr>
          <p:nvPr/>
        </p:nvSpPr>
        <p:spPr bwMode="auto">
          <a:xfrm>
            <a:off x="0" y="6694488"/>
            <a:ext cx="9144000" cy="1635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814"/>
          <p:cNvGrpSpPr>
            <a:grpSpLocks/>
          </p:cNvGrpSpPr>
          <p:nvPr/>
        </p:nvGrpSpPr>
        <p:grpSpPr bwMode="auto">
          <a:xfrm>
            <a:off x="223838" y="1104900"/>
            <a:ext cx="8431212" cy="546100"/>
            <a:chOff x="141" y="696"/>
            <a:chExt cx="5311" cy="344"/>
          </a:xfrm>
        </p:grpSpPr>
        <p:sp>
          <p:nvSpPr>
            <p:cNvPr id="23718" name="Text Box 386"/>
            <p:cNvSpPr txBox="1">
              <a:spLocks noChangeArrowheads="1"/>
            </p:cNvSpPr>
            <p:nvPr/>
          </p:nvSpPr>
          <p:spPr bwMode="auto">
            <a:xfrm>
              <a:off x="1181" y="700"/>
              <a:ext cx="109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物态方程</a:t>
              </a:r>
            </a:p>
          </p:txBody>
        </p:sp>
        <p:sp>
          <p:nvSpPr>
            <p:cNvPr id="23719" name="Text Box 387"/>
            <p:cNvSpPr txBox="1">
              <a:spLocks noChangeArrowheads="1"/>
            </p:cNvSpPr>
            <p:nvPr/>
          </p:nvSpPr>
          <p:spPr bwMode="auto">
            <a:xfrm>
              <a:off x="389" y="696"/>
              <a:ext cx="10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理想气体</a:t>
              </a:r>
            </a:p>
          </p:txBody>
        </p:sp>
        <p:grpSp>
          <p:nvGrpSpPr>
            <p:cNvPr id="23720" name="Group 475"/>
            <p:cNvGrpSpPr>
              <a:grpSpLocks/>
            </p:cNvGrpSpPr>
            <p:nvPr/>
          </p:nvGrpSpPr>
          <p:grpSpPr bwMode="auto">
            <a:xfrm rot="5400000">
              <a:off x="2745" y="799"/>
              <a:ext cx="51" cy="160"/>
              <a:chOff x="2928" y="3216"/>
              <a:chExt cx="48" cy="240"/>
            </a:xfrm>
          </p:grpSpPr>
          <p:sp>
            <p:nvSpPr>
              <p:cNvPr id="23730" name="Line 47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1" name="Line 47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21" name="WordArt 478"/>
            <p:cNvSpPr>
              <a:spLocks noChangeArrowheads="1" noChangeShapeType="1" noTextEdit="1"/>
            </p:cNvSpPr>
            <p:nvPr/>
          </p:nvSpPr>
          <p:spPr bwMode="auto">
            <a:xfrm>
              <a:off x="2485" y="794"/>
              <a:ext cx="172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722" name="WordArt 479"/>
            <p:cNvSpPr>
              <a:spLocks noChangeArrowheads="1" noChangeShapeType="1" noTextEdit="1"/>
            </p:cNvSpPr>
            <p:nvPr/>
          </p:nvSpPr>
          <p:spPr bwMode="auto">
            <a:xfrm>
              <a:off x="2281" y="795"/>
              <a:ext cx="146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23723" name="WordArt 480"/>
            <p:cNvSpPr>
              <a:spLocks noChangeArrowheads="1" noChangeShapeType="1" noTextEdit="1"/>
            </p:cNvSpPr>
            <p:nvPr/>
          </p:nvSpPr>
          <p:spPr bwMode="auto">
            <a:xfrm>
              <a:off x="2900" y="917"/>
              <a:ext cx="258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2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24" name="WordArt 482"/>
            <p:cNvSpPr>
              <a:spLocks noChangeArrowheads="1" noChangeShapeType="1" noTextEdit="1"/>
            </p:cNvSpPr>
            <p:nvPr/>
          </p:nvSpPr>
          <p:spPr bwMode="auto">
            <a:xfrm>
              <a:off x="3209" y="792"/>
              <a:ext cx="162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725" name="WordArt 483"/>
            <p:cNvSpPr>
              <a:spLocks noChangeArrowheads="1" noChangeShapeType="1" noTextEdit="1"/>
            </p:cNvSpPr>
            <p:nvPr/>
          </p:nvSpPr>
          <p:spPr bwMode="auto">
            <a:xfrm>
              <a:off x="3412" y="799"/>
              <a:ext cx="17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726" name="Line 484"/>
            <p:cNvSpPr>
              <a:spLocks noChangeShapeType="1"/>
            </p:cNvSpPr>
            <p:nvPr/>
          </p:nvSpPr>
          <p:spPr bwMode="auto">
            <a:xfrm>
              <a:off x="2912" y="878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7" name="Text Box 505"/>
            <p:cNvSpPr txBox="1">
              <a:spLocks noChangeArrowheads="1"/>
            </p:cNvSpPr>
            <p:nvPr/>
          </p:nvSpPr>
          <p:spPr bwMode="auto">
            <a:xfrm>
              <a:off x="3776" y="722"/>
              <a:ext cx="1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6600"/>
                  </a:solidFill>
                  <a:ea typeface="华文中宋" pitchFamily="2" charset="-122"/>
                </a:rPr>
                <a:t>可用另一形式表达</a:t>
              </a:r>
            </a:p>
          </p:txBody>
        </p:sp>
        <p:sp>
          <p:nvSpPr>
            <p:cNvPr id="23728" name="WordArt 508"/>
            <p:cNvSpPr>
              <a:spLocks noChangeArrowheads="1" noChangeShapeType="1" noTextEdit="1"/>
            </p:cNvSpPr>
            <p:nvPr/>
          </p:nvSpPr>
          <p:spPr bwMode="auto">
            <a:xfrm>
              <a:off x="2952" y="700"/>
              <a:ext cx="177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729" name="AutoShape 598"/>
            <p:cNvSpPr>
              <a:spLocks noChangeArrowheads="1"/>
            </p:cNvSpPr>
            <p:nvPr/>
          </p:nvSpPr>
          <p:spPr bwMode="auto">
            <a:xfrm>
              <a:off x="141" y="741"/>
              <a:ext cx="223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72" name="WordArt 692"/>
          <p:cNvSpPr>
            <a:spLocks noChangeArrowheads="1" noChangeShapeType="1" noTextEdit="1"/>
          </p:cNvSpPr>
          <p:nvPr/>
        </p:nvSpPr>
        <p:spPr bwMode="auto">
          <a:xfrm>
            <a:off x="1106488" y="368300"/>
            <a:ext cx="7019925" cy="4508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8.4.4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理想气体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温度公式及统计意义</a:t>
            </a:r>
          </a:p>
        </p:txBody>
      </p:sp>
      <p:grpSp>
        <p:nvGrpSpPr>
          <p:cNvPr id="17" name="Group 723"/>
          <p:cNvGrpSpPr>
            <a:grpSpLocks/>
          </p:cNvGrpSpPr>
          <p:nvPr/>
        </p:nvGrpSpPr>
        <p:grpSpPr bwMode="auto">
          <a:xfrm>
            <a:off x="4083050" y="5072063"/>
            <a:ext cx="5060950" cy="441325"/>
            <a:chOff x="2572" y="3195"/>
            <a:chExt cx="3188" cy="278"/>
          </a:xfrm>
        </p:grpSpPr>
        <p:grpSp>
          <p:nvGrpSpPr>
            <p:cNvPr id="23700" name="Group 226"/>
            <p:cNvGrpSpPr>
              <a:grpSpLocks/>
            </p:cNvGrpSpPr>
            <p:nvPr/>
          </p:nvGrpSpPr>
          <p:grpSpPr bwMode="auto">
            <a:xfrm>
              <a:off x="2572" y="3260"/>
              <a:ext cx="186" cy="173"/>
              <a:chOff x="945" y="3287"/>
              <a:chExt cx="251" cy="214"/>
            </a:xfrm>
          </p:grpSpPr>
          <p:grpSp>
            <p:nvGrpSpPr>
              <p:cNvPr id="23714" name="Group 227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23716" name="WordArt 2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3717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3715" name="Line 230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01" name="Group 231"/>
            <p:cNvGrpSpPr>
              <a:grpSpLocks/>
            </p:cNvGrpSpPr>
            <p:nvPr/>
          </p:nvGrpSpPr>
          <p:grpSpPr bwMode="auto">
            <a:xfrm rot="5400000">
              <a:off x="2833" y="3301"/>
              <a:ext cx="51" cy="103"/>
              <a:chOff x="2928" y="3216"/>
              <a:chExt cx="48" cy="240"/>
            </a:xfrm>
          </p:grpSpPr>
          <p:sp>
            <p:nvSpPr>
              <p:cNvPr id="23712" name="Line 23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13" name="Line 23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02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2995" y="3395"/>
              <a:ext cx="65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703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3173" y="3312"/>
              <a:ext cx="138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704" name="Group 237"/>
            <p:cNvGrpSpPr>
              <a:grpSpLocks/>
            </p:cNvGrpSpPr>
            <p:nvPr/>
          </p:nvGrpSpPr>
          <p:grpSpPr bwMode="auto">
            <a:xfrm>
              <a:off x="3386" y="3243"/>
              <a:ext cx="242" cy="182"/>
              <a:chOff x="1246" y="538"/>
              <a:chExt cx="282" cy="225"/>
            </a:xfrm>
          </p:grpSpPr>
          <p:sp>
            <p:nvSpPr>
              <p:cNvPr id="23709" name="WordArt 2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9" y="622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23710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2" y="577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711" name="Line 240"/>
              <p:cNvSpPr>
                <a:spLocks noChangeShapeType="1"/>
              </p:cNvSpPr>
              <p:nvPr/>
            </p:nvSpPr>
            <p:spPr bwMode="auto">
              <a:xfrm>
                <a:off x="1246" y="538"/>
                <a:ext cx="28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05" name="Line 241"/>
            <p:cNvSpPr>
              <a:spLocks noChangeShapeType="1"/>
            </p:cNvSpPr>
            <p:nvPr/>
          </p:nvSpPr>
          <p:spPr bwMode="auto">
            <a:xfrm>
              <a:off x="2958" y="3350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3011" y="3235"/>
              <a:ext cx="47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3707" name="Text Box 243"/>
            <p:cNvSpPr txBox="1">
              <a:spLocks noChangeArrowheads="1"/>
            </p:cNvSpPr>
            <p:nvPr/>
          </p:nvSpPr>
          <p:spPr bwMode="auto">
            <a:xfrm>
              <a:off x="3726" y="3195"/>
              <a:ext cx="20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华文中宋" pitchFamily="2" charset="-122"/>
                </a:rPr>
                <a:t>气体分子的平均平动动能</a:t>
              </a:r>
            </a:p>
          </p:txBody>
        </p:sp>
        <p:sp>
          <p:nvSpPr>
            <p:cNvPr id="23708" name="WordArt 722"/>
            <p:cNvSpPr>
              <a:spLocks noChangeArrowheads="1" noChangeShapeType="1" noTextEdit="1"/>
            </p:cNvSpPr>
            <p:nvPr/>
          </p:nvSpPr>
          <p:spPr bwMode="auto">
            <a:xfrm flipH="1">
              <a:off x="3339" y="3358"/>
              <a:ext cx="48" cy="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2" name="Group 817"/>
          <p:cNvGrpSpPr>
            <a:grpSpLocks/>
          </p:cNvGrpSpPr>
          <p:nvPr/>
        </p:nvGrpSpPr>
        <p:grpSpPr bwMode="auto">
          <a:xfrm>
            <a:off x="782638" y="1738313"/>
            <a:ext cx="1763712" cy="601662"/>
            <a:chOff x="493" y="1095"/>
            <a:chExt cx="1111" cy="379"/>
          </a:xfrm>
        </p:grpSpPr>
        <p:sp>
          <p:nvSpPr>
            <p:cNvPr id="23689" name="WordArt 491"/>
            <p:cNvSpPr>
              <a:spLocks noChangeArrowheads="1" noChangeShapeType="1" noTextEdit="1"/>
            </p:cNvSpPr>
            <p:nvPr/>
          </p:nvSpPr>
          <p:spPr bwMode="auto">
            <a:xfrm>
              <a:off x="493" y="1163"/>
              <a:ext cx="13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23690" name="WordArt 494"/>
            <p:cNvSpPr>
              <a:spLocks noChangeArrowheads="1" noChangeShapeType="1" noTextEdit="1"/>
            </p:cNvSpPr>
            <p:nvPr/>
          </p:nvSpPr>
          <p:spPr bwMode="auto">
            <a:xfrm>
              <a:off x="1209" y="1095"/>
              <a:ext cx="159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91" name="WordArt 495"/>
            <p:cNvSpPr>
              <a:spLocks noChangeArrowheads="1" noChangeShapeType="1" noTextEdit="1"/>
            </p:cNvSpPr>
            <p:nvPr/>
          </p:nvSpPr>
          <p:spPr bwMode="auto">
            <a:xfrm>
              <a:off x="1454" y="1205"/>
              <a:ext cx="1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92" name="Line 496"/>
            <p:cNvSpPr>
              <a:spLocks noChangeShapeType="1"/>
            </p:cNvSpPr>
            <p:nvPr/>
          </p:nvSpPr>
          <p:spPr bwMode="auto">
            <a:xfrm>
              <a:off x="887" y="1267"/>
              <a:ext cx="2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3" name="Line 498"/>
            <p:cNvSpPr>
              <a:spLocks noChangeShapeType="1"/>
            </p:cNvSpPr>
            <p:nvPr/>
          </p:nvSpPr>
          <p:spPr bwMode="auto">
            <a:xfrm>
              <a:off x="1160" y="1282"/>
              <a:ext cx="2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94" name="Group 499"/>
            <p:cNvGrpSpPr>
              <a:grpSpLocks/>
            </p:cNvGrpSpPr>
            <p:nvPr/>
          </p:nvGrpSpPr>
          <p:grpSpPr bwMode="auto">
            <a:xfrm rot="5400000">
              <a:off x="710" y="1218"/>
              <a:ext cx="40" cy="118"/>
              <a:chOff x="2928" y="3216"/>
              <a:chExt cx="48" cy="240"/>
            </a:xfrm>
          </p:grpSpPr>
          <p:sp>
            <p:nvSpPr>
              <p:cNvPr id="23698" name="Line 50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99" name="Line 50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95" name="WordArt 693"/>
            <p:cNvSpPr>
              <a:spLocks noChangeArrowheads="1" noChangeShapeType="1" noTextEdit="1"/>
            </p:cNvSpPr>
            <p:nvPr/>
          </p:nvSpPr>
          <p:spPr bwMode="auto">
            <a:xfrm>
              <a:off x="925" y="1107"/>
              <a:ext cx="177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96" name="WordArt 694"/>
            <p:cNvSpPr>
              <a:spLocks noChangeArrowheads="1" noChangeShapeType="1" noTextEdit="1"/>
            </p:cNvSpPr>
            <p:nvPr/>
          </p:nvSpPr>
          <p:spPr bwMode="auto">
            <a:xfrm>
              <a:off x="1212" y="1325"/>
              <a:ext cx="164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97" name="WordArt 695"/>
            <p:cNvSpPr>
              <a:spLocks noChangeArrowheads="1" noChangeShapeType="1" noTextEdit="1"/>
            </p:cNvSpPr>
            <p:nvPr/>
          </p:nvSpPr>
          <p:spPr bwMode="auto">
            <a:xfrm>
              <a:off x="897" y="1317"/>
              <a:ext cx="227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2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819"/>
          <p:cNvGrpSpPr>
            <a:grpSpLocks/>
          </p:cNvGrpSpPr>
          <p:nvPr/>
        </p:nvGrpSpPr>
        <p:grpSpPr bwMode="auto">
          <a:xfrm>
            <a:off x="561975" y="2460625"/>
            <a:ext cx="2868613" cy="1325563"/>
            <a:chOff x="354" y="1550"/>
            <a:chExt cx="1807" cy="835"/>
          </a:xfrm>
        </p:grpSpPr>
        <p:sp>
          <p:nvSpPr>
            <p:cNvPr id="23662" name="Text Box 588"/>
            <p:cNvSpPr txBox="1">
              <a:spLocks noChangeArrowheads="1"/>
            </p:cNvSpPr>
            <p:nvPr/>
          </p:nvSpPr>
          <p:spPr bwMode="auto">
            <a:xfrm>
              <a:off x="354" y="2097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ea typeface="华文中宋" pitchFamily="2" charset="-122"/>
                </a:rPr>
                <a:t>即</a:t>
              </a:r>
            </a:p>
          </p:txBody>
        </p:sp>
        <p:grpSp>
          <p:nvGrpSpPr>
            <p:cNvPr id="23663" name="Group 567"/>
            <p:cNvGrpSpPr>
              <a:grpSpLocks/>
            </p:cNvGrpSpPr>
            <p:nvPr/>
          </p:nvGrpSpPr>
          <p:grpSpPr bwMode="auto">
            <a:xfrm rot="5400000">
              <a:off x="1148" y="2214"/>
              <a:ext cx="54" cy="140"/>
              <a:chOff x="2928" y="3216"/>
              <a:chExt cx="48" cy="240"/>
            </a:xfrm>
          </p:grpSpPr>
          <p:sp>
            <p:nvSpPr>
              <p:cNvPr id="23687" name="Line 56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8" name="Line 56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64" name="WordArt 589"/>
            <p:cNvSpPr>
              <a:spLocks noChangeArrowheads="1" noChangeShapeType="1" noTextEdit="1"/>
            </p:cNvSpPr>
            <p:nvPr/>
          </p:nvSpPr>
          <p:spPr bwMode="auto">
            <a:xfrm>
              <a:off x="899" y="2189"/>
              <a:ext cx="153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23665" name="WordArt 590"/>
            <p:cNvSpPr>
              <a:spLocks noChangeArrowheads="1" noChangeShapeType="1" noTextEdit="1"/>
            </p:cNvSpPr>
            <p:nvPr/>
          </p:nvSpPr>
          <p:spPr bwMode="auto">
            <a:xfrm>
              <a:off x="1322" y="2230"/>
              <a:ext cx="110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66" name="WordArt 591"/>
            <p:cNvSpPr>
              <a:spLocks noChangeArrowheads="1" noChangeShapeType="1" noTextEdit="1"/>
            </p:cNvSpPr>
            <p:nvPr/>
          </p:nvSpPr>
          <p:spPr bwMode="auto">
            <a:xfrm>
              <a:off x="1479" y="2176"/>
              <a:ext cx="12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23667" name="WordArt 721"/>
            <p:cNvSpPr>
              <a:spLocks noChangeArrowheads="1" noChangeShapeType="1" noTextEdit="1"/>
            </p:cNvSpPr>
            <p:nvPr/>
          </p:nvSpPr>
          <p:spPr bwMode="auto">
            <a:xfrm>
              <a:off x="1664" y="2171"/>
              <a:ext cx="150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668" name="Group 818"/>
            <p:cNvGrpSpPr>
              <a:grpSpLocks/>
            </p:cNvGrpSpPr>
            <p:nvPr/>
          </p:nvGrpSpPr>
          <p:grpSpPr bwMode="auto">
            <a:xfrm>
              <a:off x="484" y="1550"/>
              <a:ext cx="1677" cy="406"/>
              <a:chOff x="484" y="1550"/>
              <a:chExt cx="1677" cy="406"/>
            </a:xfrm>
          </p:grpSpPr>
          <p:grpSp>
            <p:nvGrpSpPr>
              <p:cNvPr id="23669" name="Group 533"/>
              <p:cNvGrpSpPr>
                <a:grpSpLocks/>
              </p:cNvGrpSpPr>
              <p:nvPr/>
            </p:nvGrpSpPr>
            <p:grpSpPr bwMode="auto">
              <a:xfrm rot="5400000">
                <a:off x="519" y="1694"/>
                <a:ext cx="47" cy="118"/>
                <a:chOff x="2928" y="3216"/>
                <a:chExt cx="48" cy="240"/>
              </a:xfrm>
            </p:grpSpPr>
            <p:sp>
              <p:nvSpPr>
                <p:cNvPr id="23685" name="Line 53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86" name="Line 53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70" name="Line 540"/>
              <p:cNvSpPr>
                <a:spLocks noChangeShapeType="1"/>
              </p:cNvSpPr>
              <p:nvPr/>
            </p:nvSpPr>
            <p:spPr bwMode="auto">
              <a:xfrm flipV="1">
                <a:off x="973" y="1747"/>
                <a:ext cx="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1" name="WordArt 7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2" y="1567"/>
                <a:ext cx="151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72" name="Line 707"/>
              <p:cNvSpPr>
                <a:spLocks noChangeShapeType="1"/>
              </p:cNvSpPr>
              <p:nvPr/>
            </p:nvSpPr>
            <p:spPr bwMode="auto">
              <a:xfrm flipV="1">
                <a:off x="697" y="1750"/>
                <a:ext cx="218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3" name="WordArt 7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4" y="1811"/>
                <a:ext cx="167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674" name="WordArt 7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7" y="1550"/>
                <a:ext cx="143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675" name="Group 711"/>
              <p:cNvGrpSpPr>
                <a:grpSpLocks/>
              </p:cNvGrpSpPr>
              <p:nvPr/>
            </p:nvGrpSpPr>
            <p:grpSpPr bwMode="auto">
              <a:xfrm>
                <a:off x="991" y="1800"/>
                <a:ext cx="226" cy="154"/>
                <a:chOff x="4019" y="1654"/>
                <a:chExt cx="226" cy="154"/>
              </a:xfrm>
            </p:grpSpPr>
            <p:sp>
              <p:nvSpPr>
                <p:cNvPr id="23683" name="WordArt 7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2" y="1720"/>
                  <a:ext cx="93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Bookman Old Style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Bookman Old Style"/>
                  </a:endParaRPr>
                </a:p>
              </p:txBody>
            </p:sp>
            <p:sp>
              <p:nvSpPr>
                <p:cNvPr id="23684" name="WordArt 7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19" y="1654"/>
                  <a:ext cx="143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3676" name="Group 715"/>
              <p:cNvGrpSpPr>
                <a:grpSpLocks/>
              </p:cNvGrpSpPr>
              <p:nvPr/>
            </p:nvGrpSpPr>
            <p:grpSpPr bwMode="auto">
              <a:xfrm rot="5400000">
                <a:off x="1543" y="1683"/>
                <a:ext cx="47" cy="118"/>
                <a:chOff x="2928" y="3216"/>
                <a:chExt cx="48" cy="240"/>
              </a:xfrm>
            </p:grpSpPr>
            <p:sp>
              <p:nvSpPr>
                <p:cNvPr id="23681" name="Line 71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82" name="Line 71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77" name="WordArt 7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7" y="1680"/>
                <a:ext cx="110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678" name="WordArt 7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9" y="1627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23679" name="WordArt 7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1" y="1621"/>
                <a:ext cx="15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680" name="WordArt 7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8" y="1648"/>
                <a:ext cx="150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0" name="Group 816"/>
          <p:cNvGrpSpPr>
            <a:grpSpLocks/>
          </p:cNvGrpSpPr>
          <p:nvPr/>
        </p:nvGrpSpPr>
        <p:grpSpPr bwMode="auto">
          <a:xfrm>
            <a:off x="3140075" y="1804988"/>
            <a:ext cx="6003925" cy="2017712"/>
            <a:chOff x="1978" y="1137"/>
            <a:chExt cx="3782" cy="1271"/>
          </a:xfrm>
        </p:grpSpPr>
        <p:sp>
          <p:nvSpPr>
            <p:cNvPr id="23621" name="Text Box 506"/>
            <p:cNvSpPr txBox="1">
              <a:spLocks noChangeArrowheads="1"/>
            </p:cNvSpPr>
            <p:nvPr/>
          </p:nvSpPr>
          <p:spPr bwMode="auto">
            <a:xfrm>
              <a:off x="1978" y="1174"/>
              <a:ext cx="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6600"/>
                  </a:solidFill>
                  <a:ea typeface="华文中宋" pitchFamily="2" charset="-122"/>
                </a:rPr>
                <a:t>其中</a:t>
              </a:r>
            </a:p>
          </p:txBody>
        </p:sp>
        <p:grpSp>
          <p:nvGrpSpPr>
            <p:cNvPr id="23622" name="Group 509"/>
            <p:cNvGrpSpPr>
              <a:grpSpLocks/>
            </p:cNvGrpSpPr>
            <p:nvPr/>
          </p:nvGrpSpPr>
          <p:grpSpPr bwMode="auto">
            <a:xfrm rot="5400000">
              <a:off x="3894" y="1334"/>
              <a:ext cx="54" cy="133"/>
              <a:chOff x="2928" y="3216"/>
              <a:chExt cx="48" cy="240"/>
            </a:xfrm>
          </p:grpSpPr>
          <p:sp>
            <p:nvSpPr>
              <p:cNvPr id="23660" name="Line 51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1" name="Line 51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23" name="WordArt 527"/>
            <p:cNvSpPr>
              <a:spLocks noChangeArrowheads="1" noChangeShapeType="1" noTextEdit="1"/>
            </p:cNvSpPr>
            <p:nvPr/>
          </p:nvSpPr>
          <p:spPr bwMode="auto">
            <a:xfrm>
              <a:off x="2652" y="1198"/>
              <a:ext cx="177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3624" name="Text Box 530"/>
            <p:cNvSpPr txBox="1">
              <a:spLocks noChangeArrowheads="1"/>
            </p:cNvSpPr>
            <p:nvPr/>
          </p:nvSpPr>
          <p:spPr bwMode="auto">
            <a:xfrm>
              <a:off x="2865" y="1137"/>
              <a:ext cx="8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006600"/>
                  </a:solidFill>
                  <a:ea typeface="宋体" pitchFamily="2" charset="-122"/>
                </a:rPr>
                <a:t>气体质量</a:t>
              </a:r>
            </a:p>
          </p:txBody>
        </p:sp>
        <p:grpSp>
          <p:nvGrpSpPr>
            <p:cNvPr id="23625" name="Group 740"/>
            <p:cNvGrpSpPr>
              <a:grpSpLocks/>
            </p:cNvGrpSpPr>
            <p:nvPr/>
          </p:nvGrpSpPr>
          <p:grpSpPr bwMode="auto">
            <a:xfrm>
              <a:off x="4338" y="1149"/>
              <a:ext cx="1210" cy="231"/>
              <a:chOff x="4245" y="1369"/>
              <a:chExt cx="1210" cy="231"/>
            </a:xfrm>
          </p:grpSpPr>
          <p:sp>
            <p:nvSpPr>
              <p:cNvPr id="23658" name="WordArt 5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45" y="1436"/>
                <a:ext cx="143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3659" name="Text Box 531"/>
              <p:cNvSpPr txBox="1">
                <a:spLocks noChangeArrowheads="1"/>
              </p:cNvSpPr>
              <p:nvPr/>
            </p:nvSpPr>
            <p:spPr bwMode="auto">
              <a:xfrm>
                <a:off x="4385" y="1369"/>
                <a:ext cx="10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solidFill>
                      <a:srgbClr val="006600"/>
                    </a:solidFill>
                    <a:ea typeface="宋体" pitchFamily="2" charset="-122"/>
                  </a:rPr>
                  <a:t>总分子数</a:t>
                </a:r>
              </a:p>
            </p:txBody>
          </p:sp>
        </p:grpSp>
        <p:grpSp>
          <p:nvGrpSpPr>
            <p:cNvPr id="23626" name="Group 748"/>
            <p:cNvGrpSpPr>
              <a:grpSpLocks/>
            </p:cNvGrpSpPr>
            <p:nvPr/>
          </p:nvGrpSpPr>
          <p:grpSpPr bwMode="auto">
            <a:xfrm>
              <a:off x="2868" y="1660"/>
              <a:ext cx="2044" cy="748"/>
              <a:chOff x="2541" y="1652"/>
              <a:chExt cx="2044" cy="748"/>
            </a:xfrm>
          </p:grpSpPr>
          <p:grpSp>
            <p:nvGrpSpPr>
              <p:cNvPr id="23636" name="Group 744"/>
              <p:cNvGrpSpPr>
                <a:grpSpLocks/>
              </p:cNvGrpSpPr>
              <p:nvPr/>
            </p:nvGrpSpPr>
            <p:grpSpPr bwMode="auto">
              <a:xfrm>
                <a:off x="2640" y="2169"/>
                <a:ext cx="1456" cy="231"/>
                <a:chOff x="4756" y="1764"/>
                <a:chExt cx="1456" cy="231"/>
              </a:xfrm>
            </p:grpSpPr>
            <p:sp>
              <p:nvSpPr>
                <p:cNvPr id="23656" name="WordArt 7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6" y="1815"/>
                  <a:ext cx="152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657" name="Text Box 701"/>
                <p:cNvSpPr txBox="1">
                  <a:spLocks noChangeArrowheads="1"/>
                </p:cNvSpPr>
                <p:nvPr/>
              </p:nvSpPr>
              <p:spPr bwMode="auto">
                <a:xfrm>
                  <a:off x="4920" y="1764"/>
                  <a:ext cx="129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b="1">
                      <a:solidFill>
                        <a:srgbClr val="006600"/>
                      </a:solidFill>
                      <a:ea typeface="宋体" pitchFamily="2" charset="-122"/>
                    </a:rPr>
                    <a:t>气体普适常量</a:t>
                  </a:r>
                </a:p>
              </p:txBody>
            </p:sp>
          </p:grpSp>
          <p:grpSp>
            <p:nvGrpSpPr>
              <p:cNvPr id="23637" name="Group 736"/>
              <p:cNvGrpSpPr>
                <a:grpSpLocks/>
              </p:cNvGrpSpPr>
              <p:nvPr/>
            </p:nvGrpSpPr>
            <p:grpSpPr bwMode="auto">
              <a:xfrm>
                <a:off x="2541" y="1652"/>
                <a:ext cx="2044" cy="487"/>
                <a:chOff x="2618" y="1870"/>
                <a:chExt cx="2044" cy="487"/>
              </a:xfrm>
            </p:grpSpPr>
            <p:grpSp>
              <p:nvGrpSpPr>
                <p:cNvPr id="23638" name="Group 576"/>
                <p:cNvGrpSpPr>
                  <a:grpSpLocks/>
                </p:cNvGrpSpPr>
                <p:nvPr/>
              </p:nvGrpSpPr>
              <p:grpSpPr bwMode="auto">
                <a:xfrm rot="5400000">
                  <a:off x="4015" y="2214"/>
                  <a:ext cx="47" cy="118"/>
                  <a:chOff x="2928" y="3216"/>
                  <a:chExt cx="48" cy="240"/>
                </a:xfrm>
              </p:grpSpPr>
              <p:sp>
                <p:nvSpPr>
                  <p:cNvPr id="23654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55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39" name="WordArt 5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89" y="2169"/>
                  <a:ext cx="122" cy="1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sp>
              <p:nvSpPr>
                <p:cNvPr id="23640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37" y="1977"/>
                  <a:ext cx="127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641" name="Line 556"/>
                <p:cNvSpPr>
                  <a:spLocks noChangeShapeType="1"/>
                </p:cNvSpPr>
                <p:nvPr/>
              </p:nvSpPr>
              <p:spPr bwMode="auto">
                <a:xfrm flipV="1">
                  <a:off x="4186" y="1946"/>
                  <a:ext cx="109" cy="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2" name="WordArt 5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48" y="1968"/>
                  <a:ext cx="143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643" name="Group 559"/>
                <p:cNvGrpSpPr>
                  <a:grpSpLocks/>
                </p:cNvGrpSpPr>
                <p:nvPr/>
              </p:nvGrpSpPr>
              <p:grpSpPr bwMode="auto">
                <a:xfrm rot="5400000">
                  <a:off x="3894" y="1973"/>
                  <a:ext cx="47" cy="118"/>
                  <a:chOff x="2928" y="3216"/>
                  <a:chExt cx="48" cy="240"/>
                </a:xfrm>
              </p:grpSpPr>
              <p:sp>
                <p:nvSpPr>
                  <p:cNvPr id="23652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53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644" name="WordArt 5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8" y="1966"/>
                  <a:ext cx="110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645" name="Text Box 564"/>
                <p:cNvSpPr txBox="1">
                  <a:spLocks noChangeArrowheads="1"/>
                </p:cNvSpPr>
                <p:nvPr/>
              </p:nvSpPr>
              <p:spPr bwMode="auto">
                <a:xfrm>
                  <a:off x="2618" y="1870"/>
                  <a:ext cx="108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b="1">
                      <a:solidFill>
                        <a:srgbClr val="006600"/>
                      </a:solidFill>
                      <a:ea typeface="宋体" pitchFamily="2" charset="-122"/>
                    </a:rPr>
                    <a:t>分子数密度</a:t>
                  </a:r>
                </a:p>
              </p:txBody>
            </p:sp>
            <p:sp>
              <p:nvSpPr>
                <p:cNvPr id="23646" name="Text Box 583"/>
                <p:cNvSpPr txBox="1">
                  <a:spLocks noChangeArrowheads="1"/>
                </p:cNvSpPr>
                <p:nvPr/>
              </p:nvSpPr>
              <p:spPr bwMode="auto">
                <a:xfrm>
                  <a:off x="2640" y="2126"/>
                  <a:ext cx="1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b="1">
                      <a:solidFill>
                        <a:srgbClr val="006600"/>
                      </a:solidFill>
                      <a:ea typeface="宋体" pitchFamily="2" charset="-122"/>
                    </a:rPr>
                    <a:t>玻耳兹曼常量</a:t>
                  </a:r>
                </a:p>
              </p:txBody>
            </p:sp>
            <p:sp>
              <p:nvSpPr>
                <p:cNvPr id="23647" name="Line 587"/>
                <p:cNvSpPr>
                  <a:spLocks noChangeShapeType="1"/>
                </p:cNvSpPr>
                <p:nvPr/>
              </p:nvSpPr>
              <p:spPr bwMode="auto">
                <a:xfrm flipV="1">
                  <a:off x="4319" y="2172"/>
                  <a:ext cx="109" cy="1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48" name="WordArt 7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61" y="2193"/>
                  <a:ext cx="152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649" name="Group 703"/>
                <p:cNvGrpSpPr>
                  <a:grpSpLocks/>
                </p:cNvGrpSpPr>
                <p:nvPr/>
              </p:nvGrpSpPr>
              <p:grpSpPr bwMode="auto">
                <a:xfrm>
                  <a:off x="4436" y="2200"/>
                  <a:ext cx="226" cy="154"/>
                  <a:chOff x="4019" y="1654"/>
                  <a:chExt cx="226" cy="154"/>
                </a:xfrm>
              </p:grpSpPr>
              <p:sp>
                <p:nvSpPr>
                  <p:cNvPr id="23650" name="WordArt 7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52" y="1720"/>
                    <a:ext cx="93" cy="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Bookman Old Style"/>
                      </a:rPr>
                      <a:t>A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23651" name="WordArt 7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19" y="1654"/>
                    <a:ext cx="143" cy="13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grpSp>
          <p:nvGrpSpPr>
            <p:cNvPr id="23627" name="Group 734"/>
            <p:cNvGrpSpPr>
              <a:grpSpLocks/>
            </p:cNvGrpSpPr>
            <p:nvPr/>
          </p:nvGrpSpPr>
          <p:grpSpPr bwMode="auto">
            <a:xfrm>
              <a:off x="4161" y="1414"/>
              <a:ext cx="1599" cy="231"/>
              <a:chOff x="3771" y="1147"/>
              <a:chExt cx="1599" cy="231"/>
            </a:xfrm>
          </p:grpSpPr>
          <p:grpSp>
            <p:nvGrpSpPr>
              <p:cNvPr id="23632" name="Group 550"/>
              <p:cNvGrpSpPr>
                <a:grpSpLocks/>
              </p:cNvGrpSpPr>
              <p:nvPr/>
            </p:nvGrpSpPr>
            <p:grpSpPr bwMode="auto">
              <a:xfrm>
                <a:off x="3771" y="1199"/>
                <a:ext cx="226" cy="154"/>
                <a:chOff x="4019" y="1654"/>
                <a:chExt cx="226" cy="154"/>
              </a:xfrm>
            </p:grpSpPr>
            <p:sp>
              <p:nvSpPr>
                <p:cNvPr id="23634" name="WordArt 5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2" y="1720"/>
                  <a:ext cx="93" cy="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Bookman Old Style"/>
                    </a:rPr>
                    <a:t>A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Bookman Old Style"/>
                  </a:endParaRPr>
                </a:p>
              </p:txBody>
            </p:sp>
            <p:sp>
              <p:nvSpPr>
                <p:cNvPr id="23635" name="WordArt 5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19" y="1654"/>
                  <a:ext cx="143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633" name="Text Box 532"/>
              <p:cNvSpPr txBox="1">
                <a:spLocks noChangeArrowheads="1"/>
              </p:cNvSpPr>
              <p:nvPr/>
            </p:nvSpPr>
            <p:spPr bwMode="auto">
              <a:xfrm>
                <a:off x="4055" y="1147"/>
                <a:ext cx="13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solidFill>
                      <a:srgbClr val="006600"/>
                    </a:solidFill>
                    <a:ea typeface="宋体" pitchFamily="2" charset="-122"/>
                  </a:rPr>
                  <a:t>阿伏伽德罗常量</a:t>
                </a:r>
              </a:p>
            </p:txBody>
          </p:sp>
        </p:grpSp>
        <p:sp>
          <p:nvSpPr>
            <p:cNvPr id="23628" name="WordArt 697"/>
            <p:cNvSpPr>
              <a:spLocks noChangeArrowheads="1" noChangeShapeType="1" noTextEdit="1"/>
            </p:cNvSpPr>
            <p:nvPr/>
          </p:nvSpPr>
          <p:spPr bwMode="auto">
            <a:xfrm>
              <a:off x="2484" y="1472"/>
              <a:ext cx="220" cy="1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2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29" name="Text Box 698"/>
            <p:cNvSpPr txBox="1">
              <a:spLocks noChangeArrowheads="1"/>
            </p:cNvSpPr>
            <p:nvPr/>
          </p:nvSpPr>
          <p:spPr bwMode="auto">
            <a:xfrm>
              <a:off x="2676" y="1411"/>
              <a:ext cx="118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rgbClr val="006600"/>
                  </a:solidFill>
                  <a:ea typeface="宋体" pitchFamily="2" charset="-122"/>
                </a:rPr>
                <a:t>气体的摩尔质量</a:t>
              </a:r>
            </a:p>
          </p:txBody>
        </p:sp>
        <p:sp>
          <p:nvSpPr>
            <p:cNvPr id="23630" name="Line 743"/>
            <p:cNvSpPr>
              <a:spLocks noChangeShapeType="1"/>
            </p:cNvSpPr>
            <p:nvPr/>
          </p:nvSpPr>
          <p:spPr bwMode="auto">
            <a:xfrm flipV="1">
              <a:off x="2429" y="1385"/>
              <a:ext cx="13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747"/>
            <p:cNvSpPr>
              <a:spLocks noChangeShapeType="1"/>
            </p:cNvSpPr>
            <p:nvPr/>
          </p:nvSpPr>
          <p:spPr bwMode="auto">
            <a:xfrm flipV="1">
              <a:off x="4067" y="1397"/>
              <a:ext cx="14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680" name="Group 813"/>
          <p:cNvGrpSpPr>
            <a:grpSpLocks/>
          </p:cNvGrpSpPr>
          <p:nvPr/>
        </p:nvGrpSpPr>
        <p:grpSpPr bwMode="auto">
          <a:xfrm>
            <a:off x="0" y="5686425"/>
            <a:ext cx="9144000" cy="790575"/>
            <a:chOff x="0" y="3582"/>
            <a:chExt cx="5760" cy="498"/>
          </a:xfrm>
        </p:grpSpPr>
        <p:sp>
          <p:nvSpPr>
            <p:cNvPr id="23567" name="Rectangle 636" descr="大纸屑"/>
            <p:cNvSpPr>
              <a:spLocks noChangeArrowheads="1"/>
            </p:cNvSpPr>
            <p:nvPr/>
          </p:nvSpPr>
          <p:spPr bwMode="auto">
            <a:xfrm>
              <a:off x="0" y="3582"/>
              <a:ext cx="5760" cy="95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Text Box 646"/>
            <p:cNvSpPr txBox="1">
              <a:spLocks noChangeArrowheads="1"/>
            </p:cNvSpPr>
            <p:nvPr/>
          </p:nvSpPr>
          <p:spPr bwMode="auto">
            <a:xfrm>
              <a:off x="172" y="3789"/>
              <a:ext cx="7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注：</a:t>
              </a:r>
            </a:p>
          </p:txBody>
        </p:sp>
        <p:sp>
          <p:nvSpPr>
            <p:cNvPr id="23569" name="WordArt 751"/>
            <p:cNvSpPr>
              <a:spLocks noChangeArrowheads="1" noChangeShapeType="1" noTextEdit="1"/>
            </p:cNvSpPr>
            <p:nvPr/>
          </p:nvSpPr>
          <p:spPr bwMode="auto">
            <a:xfrm>
              <a:off x="4138" y="3864"/>
              <a:ext cx="134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23570" name="Group 752"/>
            <p:cNvGrpSpPr>
              <a:grpSpLocks/>
            </p:cNvGrpSpPr>
            <p:nvPr/>
          </p:nvGrpSpPr>
          <p:grpSpPr bwMode="auto">
            <a:xfrm rot="5400000">
              <a:off x="4345" y="3909"/>
              <a:ext cx="61" cy="104"/>
              <a:chOff x="2928" y="3216"/>
              <a:chExt cx="48" cy="240"/>
            </a:xfrm>
          </p:grpSpPr>
          <p:sp>
            <p:nvSpPr>
              <p:cNvPr id="23619" name="Line 75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75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71" name="Group 808"/>
            <p:cNvGrpSpPr>
              <a:grpSpLocks/>
            </p:cNvGrpSpPr>
            <p:nvPr/>
          </p:nvGrpSpPr>
          <p:grpSpPr bwMode="auto">
            <a:xfrm>
              <a:off x="4812" y="3830"/>
              <a:ext cx="705" cy="213"/>
              <a:chOff x="4327" y="3844"/>
              <a:chExt cx="740" cy="181"/>
            </a:xfrm>
          </p:grpSpPr>
          <p:sp>
            <p:nvSpPr>
              <p:cNvPr id="23612" name="WordArt 7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4" y="3844"/>
                <a:ext cx="25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13" name="Line 757"/>
              <p:cNvSpPr>
                <a:spLocks noChangeShapeType="1"/>
              </p:cNvSpPr>
              <p:nvPr/>
            </p:nvSpPr>
            <p:spPr bwMode="auto">
              <a:xfrm>
                <a:off x="4657" y="3898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Oval 758"/>
              <p:cNvSpPr>
                <a:spLocks noChangeArrowheads="1"/>
              </p:cNvSpPr>
              <p:nvPr/>
            </p:nvSpPr>
            <p:spPr bwMode="auto">
              <a:xfrm>
                <a:off x="4402" y="3962"/>
                <a:ext cx="25" cy="2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5" name="Oval 759"/>
              <p:cNvSpPr>
                <a:spLocks noChangeArrowheads="1"/>
              </p:cNvSpPr>
              <p:nvPr/>
            </p:nvSpPr>
            <p:spPr bwMode="auto">
              <a:xfrm>
                <a:off x="4754" y="396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6" name="WordArt 7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3" y="3846"/>
                <a:ext cx="24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3617" name="Line 761"/>
              <p:cNvSpPr>
                <a:spLocks noChangeShapeType="1"/>
              </p:cNvSpPr>
              <p:nvPr/>
            </p:nvSpPr>
            <p:spPr bwMode="auto">
              <a:xfrm>
                <a:off x="4965" y="3891"/>
                <a:ext cx="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8" name="WordArt 7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27" y="3901"/>
                <a:ext cx="62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J   mol        K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572" name="WordArt 764"/>
            <p:cNvSpPr>
              <a:spLocks noChangeArrowheads="1" noChangeShapeType="1" noTextEdit="1"/>
            </p:cNvSpPr>
            <p:nvPr/>
          </p:nvSpPr>
          <p:spPr bwMode="auto">
            <a:xfrm>
              <a:off x="4505" y="3897"/>
              <a:ext cx="263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8.31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3573" name="Group 805"/>
            <p:cNvGrpSpPr>
              <a:grpSpLocks/>
            </p:cNvGrpSpPr>
            <p:nvPr/>
          </p:nvGrpSpPr>
          <p:grpSpPr bwMode="auto">
            <a:xfrm>
              <a:off x="702" y="3868"/>
              <a:ext cx="1469" cy="178"/>
              <a:chOff x="964" y="3766"/>
              <a:chExt cx="1838" cy="157"/>
            </a:xfrm>
          </p:grpSpPr>
          <p:grpSp>
            <p:nvGrpSpPr>
              <p:cNvPr id="23596" name="Group 769"/>
              <p:cNvGrpSpPr>
                <a:grpSpLocks/>
              </p:cNvGrpSpPr>
              <p:nvPr/>
            </p:nvGrpSpPr>
            <p:grpSpPr bwMode="auto">
              <a:xfrm>
                <a:off x="1291" y="3835"/>
                <a:ext cx="124" cy="38"/>
                <a:chOff x="1260" y="2371"/>
                <a:chExt cx="151" cy="53"/>
              </a:xfrm>
            </p:grpSpPr>
            <p:sp>
              <p:nvSpPr>
                <p:cNvPr id="23610" name="Line 770"/>
                <p:cNvSpPr>
                  <a:spLocks noChangeShapeType="1"/>
                </p:cNvSpPr>
                <p:nvPr/>
              </p:nvSpPr>
              <p:spPr bwMode="auto">
                <a:xfrm>
                  <a:off x="1260" y="2371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11" name="Line 771"/>
                <p:cNvSpPr>
                  <a:spLocks noChangeShapeType="1"/>
                </p:cNvSpPr>
                <p:nvPr/>
              </p:nvSpPr>
              <p:spPr bwMode="auto">
                <a:xfrm>
                  <a:off x="1260" y="2424"/>
                  <a:ext cx="15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97" name="Group 772"/>
              <p:cNvGrpSpPr>
                <a:grpSpLocks/>
              </p:cNvGrpSpPr>
              <p:nvPr/>
            </p:nvGrpSpPr>
            <p:grpSpPr bwMode="auto">
              <a:xfrm>
                <a:off x="964" y="3780"/>
                <a:ext cx="252" cy="133"/>
                <a:chOff x="1308" y="1010"/>
                <a:chExt cx="251" cy="156"/>
              </a:xfrm>
            </p:grpSpPr>
            <p:sp>
              <p:nvSpPr>
                <p:cNvPr id="23608" name="WordArt 7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8" y="1010"/>
                  <a:ext cx="175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609" name="WordArt 7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9" y="1084"/>
                  <a:ext cx="110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A</a:t>
                  </a:r>
                  <a:endParaRPr lang="zh-CN" altLang="en-US" sz="12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3598" name="WordArt 7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5" y="3798"/>
                <a:ext cx="37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6.022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599" name="Group 777"/>
              <p:cNvGrpSpPr>
                <a:grpSpLocks/>
              </p:cNvGrpSpPr>
              <p:nvPr/>
            </p:nvGrpSpPr>
            <p:grpSpPr bwMode="auto">
              <a:xfrm>
                <a:off x="1903" y="3826"/>
                <a:ext cx="82" cy="71"/>
                <a:chOff x="1781" y="2282"/>
                <a:chExt cx="577" cy="577"/>
              </a:xfrm>
            </p:grpSpPr>
            <p:sp>
              <p:nvSpPr>
                <p:cNvPr id="23606" name="Line 778"/>
                <p:cNvSpPr>
                  <a:spLocks noChangeShapeType="1"/>
                </p:cNvSpPr>
                <p:nvPr/>
              </p:nvSpPr>
              <p:spPr bwMode="auto">
                <a:xfrm>
                  <a:off x="1782" y="2282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7" name="Line 779"/>
                <p:cNvSpPr>
                  <a:spLocks noChangeShapeType="1"/>
                </p:cNvSpPr>
                <p:nvPr/>
              </p:nvSpPr>
              <p:spPr bwMode="auto">
                <a:xfrm flipH="1">
                  <a:off x="1781" y="2282"/>
                  <a:ext cx="577" cy="57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00" name="WordArt 7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05" y="3803"/>
                <a:ext cx="179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601" name="WordArt 7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8" y="3766"/>
                <a:ext cx="130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23</a:t>
                </a:r>
                <a:endParaRPr lang="zh-CN" altLang="en-US" sz="14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3602" name="WordArt 7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17" y="3826"/>
                <a:ext cx="27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mol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603" name="Group 799"/>
              <p:cNvGrpSpPr>
                <a:grpSpLocks/>
              </p:cNvGrpSpPr>
              <p:nvPr/>
            </p:nvGrpSpPr>
            <p:grpSpPr bwMode="auto">
              <a:xfrm>
                <a:off x="2628" y="3785"/>
                <a:ext cx="174" cy="71"/>
                <a:chOff x="2628" y="3785"/>
                <a:chExt cx="174" cy="71"/>
              </a:xfrm>
            </p:grpSpPr>
            <p:sp>
              <p:nvSpPr>
                <p:cNvPr id="23604" name="WordArt 7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7" y="3785"/>
                  <a:ext cx="45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605" name="Line 784"/>
                <p:cNvSpPr>
                  <a:spLocks noChangeShapeType="1"/>
                </p:cNvSpPr>
                <p:nvPr/>
              </p:nvSpPr>
              <p:spPr bwMode="auto">
                <a:xfrm>
                  <a:off x="2628" y="3826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574" name="Group 806"/>
            <p:cNvGrpSpPr>
              <a:grpSpLocks/>
            </p:cNvGrpSpPr>
            <p:nvPr/>
          </p:nvGrpSpPr>
          <p:grpSpPr bwMode="auto">
            <a:xfrm>
              <a:off x="2475" y="3860"/>
              <a:ext cx="1413" cy="195"/>
              <a:chOff x="969" y="3988"/>
              <a:chExt cx="1767" cy="172"/>
            </a:xfrm>
          </p:grpSpPr>
          <p:sp>
            <p:nvSpPr>
              <p:cNvPr id="23577" name="WordArt 6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9" y="3988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grpSp>
            <p:nvGrpSpPr>
              <p:cNvPr id="23578" name="Group 650"/>
              <p:cNvGrpSpPr>
                <a:grpSpLocks/>
              </p:cNvGrpSpPr>
              <p:nvPr/>
            </p:nvGrpSpPr>
            <p:grpSpPr bwMode="auto">
              <a:xfrm rot="5400000">
                <a:off x="1184" y="4009"/>
                <a:ext cx="54" cy="140"/>
                <a:chOff x="2928" y="3216"/>
                <a:chExt cx="48" cy="240"/>
              </a:xfrm>
            </p:grpSpPr>
            <p:sp>
              <p:nvSpPr>
                <p:cNvPr id="23594" name="Line 65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5" name="Line 65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79" name="WordArt 7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2" y="4023"/>
                <a:ext cx="317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1.38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3580" name="Group 804"/>
              <p:cNvGrpSpPr>
                <a:grpSpLocks/>
              </p:cNvGrpSpPr>
              <p:nvPr/>
            </p:nvGrpSpPr>
            <p:grpSpPr bwMode="auto">
              <a:xfrm>
                <a:off x="1703" y="4006"/>
                <a:ext cx="545" cy="136"/>
                <a:chOff x="147" y="3363"/>
                <a:chExt cx="545" cy="136"/>
              </a:xfrm>
            </p:grpSpPr>
            <p:grpSp>
              <p:nvGrpSpPr>
                <p:cNvPr id="23588" name="Group 789"/>
                <p:cNvGrpSpPr>
                  <a:grpSpLocks/>
                </p:cNvGrpSpPr>
                <p:nvPr/>
              </p:nvGrpSpPr>
              <p:grpSpPr bwMode="auto">
                <a:xfrm>
                  <a:off x="147" y="3415"/>
                  <a:ext cx="82" cy="71"/>
                  <a:chOff x="1781" y="2282"/>
                  <a:chExt cx="577" cy="577"/>
                </a:xfrm>
              </p:grpSpPr>
              <p:sp>
                <p:nvSpPr>
                  <p:cNvPr id="23592" name="Line 790"/>
                  <p:cNvSpPr>
                    <a:spLocks noChangeShapeType="1"/>
                  </p:cNvSpPr>
                  <p:nvPr/>
                </p:nvSpPr>
                <p:spPr bwMode="auto">
                  <a:xfrm>
                    <a:off x="1782" y="2282"/>
                    <a:ext cx="576" cy="57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3" name="Line 7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81" y="2282"/>
                    <a:ext cx="577" cy="57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589" name="WordArt 7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9" y="3392"/>
                  <a:ext cx="179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590" name="WordArt 7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62" y="3363"/>
                  <a:ext cx="130" cy="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23</a:t>
                  </a:r>
                  <a:endParaRPr lang="zh-CN" altLang="en-US" sz="14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591" name="Line 796"/>
                <p:cNvSpPr>
                  <a:spLocks noChangeShapeType="1"/>
                </p:cNvSpPr>
                <p:nvPr/>
              </p:nvSpPr>
              <p:spPr bwMode="auto">
                <a:xfrm>
                  <a:off x="445" y="3392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81" name="Group 803"/>
              <p:cNvGrpSpPr>
                <a:grpSpLocks/>
              </p:cNvGrpSpPr>
              <p:nvPr/>
            </p:nvGrpSpPr>
            <p:grpSpPr bwMode="auto">
              <a:xfrm>
                <a:off x="2300" y="3995"/>
                <a:ext cx="436" cy="157"/>
                <a:chOff x="2128" y="3995"/>
                <a:chExt cx="496" cy="187"/>
              </a:xfrm>
            </p:grpSpPr>
            <p:sp>
              <p:nvSpPr>
                <p:cNvPr id="23582" name="Oval 662"/>
                <p:cNvSpPr>
                  <a:spLocks noChangeArrowheads="1"/>
                </p:cNvSpPr>
                <p:nvPr/>
              </p:nvSpPr>
              <p:spPr bwMode="auto">
                <a:xfrm>
                  <a:off x="2257" y="4093"/>
                  <a:ext cx="29" cy="3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3" name="WordArt 7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28" y="4047"/>
                  <a:ext cx="179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J 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584" name="WordArt 7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34" y="4039"/>
                  <a:ext cx="121" cy="1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K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23585" name="Group 800"/>
                <p:cNvGrpSpPr>
                  <a:grpSpLocks/>
                </p:cNvGrpSpPr>
                <p:nvPr/>
              </p:nvGrpSpPr>
              <p:grpSpPr bwMode="auto">
                <a:xfrm>
                  <a:off x="2480" y="3995"/>
                  <a:ext cx="144" cy="79"/>
                  <a:chOff x="2628" y="3785"/>
                  <a:chExt cx="174" cy="71"/>
                </a:xfrm>
              </p:grpSpPr>
              <p:sp>
                <p:nvSpPr>
                  <p:cNvPr id="23586" name="WordArt 8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57" y="3785"/>
                    <a:ext cx="45" cy="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23587" name="Line 802"/>
                  <p:cNvSpPr>
                    <a:spLocks noChangeShapeType="1"/>
                  </p:cNvSpPr>
                  <p:nvPr/>
                </p:nvSpPr>
                <p:spPr bwMode="auto">
                  <a:xfrm>
                    <a:off x="2628" y="3826"/>
                    <a:ext cx="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3575" name="WordArt 811"/>
            <p:cNvSpPr>
              <a:spLocks noChangeArrowheads="1" noChangeShapeType="1" noTextEdit="1"/>
            </p:cNvSpPr>
            <p:nvPr/>
          </p:nvSpPr>
          <p:spPr bwMode="auto">
            <a:xfrm>
              <a:off x="2257" y="3999"/>
              <a:ext cx="42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  <p:sp>
          <p:nvSpPr>
            <p:cNvPr id="23576" name="WordArt 812"/>
            <p:cNvSpPr>
              <a:spLocks noChangeArrowheads="1" noChangeShapeType="1" noTextEdit="1"/>
            </p:cNvSpPr>
            <p:nvPr/>
          </p:nvSpPr>
          <p:spPr bwMode="auto">
            <a:xfrm>
              <a:off x="3972" y="4001"/>
              <a:ext cx="42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，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1635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3" descr="大纸屑"/>
          <p:cNvSpPr>
            <a:spLocks noChangeArrowheads="1"/>
          </p:cNvSpPr>
          <p:nvPr/>
        </p:nvSpPr>
        <p:spPr bwMode="auto">
          <a:xfrm>
            <a:off x="0" y="6686550"/>
            <a:ext cx="9144000" cy="1635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8250" y="2306638"/>
            <a:ext cx="6750050" cy="555625"/>
            <a:chOff x="568" y="1469"/>
            <a:chExt cx="4252" cy="350"/>
          </a:xfrm>
        </p:grpSpPr>
        <p:sp>
          <p:nvSpPr>
            <p:cNvPr id="24673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18" y="1563"/>
              <a:ext cx="201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674" name="Group 6"/>
            <p:cNvGrpSpPr>
              <a:grpSpLocks/>
            </p:cNvGrpSpPr>
            <p:nvPr/>
          </p:nvGrpSpPr>
          <p:grpSpPr bwMode="auto">
            <a:xfrm>
              <a:off x="3855" y="1535"/>
              <a:ext cx="299" cy="278"/>
              <a:chOff x="4005" y="1850"/>
              <a:chExt cx="376" cy="354"/>
            </a:xfrm>
          </p:grpSpPr>
          <p:sp>
            <p:nvSpPr>
              <p:cNvPr id="24680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0" y="2020"/>
                <a:ext cx="106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rPr>
                  <a:t>t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Garamond"/>
                </a:endParaRPr>
              </a:p>
            </p:txBody>
          </p:sp>
          <p:sp>
            <p:nvSpPr>
              <p:cNvPr id="24681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42" y="1931"/>
                <a:ext cx="212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sp>
            <p:nvSpPr>
              <p:cNvPr id="24682" name="Line 9"/>
              <p:cNvSpPr>
                <a:spLocks noChangeShapeType="1"/>
              </p:cNvSpPr>
              <p:nvPr/>
            </p:nvSpPr>
            <p:spPr bwMode="auto">
              <a:xfrm>
                <a:off x="4005" y="1850"/>
                <a:ext cx="37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75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568" y="1554"/>
              <a:ext cx="1562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rPr>
                <a:t>气体的热力学温度 </a:t>
              </a:r>
            </a:p>
          </p:txBody>
        </p:sp>
        <p:sp>
          <p:nvSpPr>
            <p:cNvPr id="24676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604" y="1568"/>
              <a:ext cx="195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rPr>
                <a:t>与</a:t>
              </a:r>
            </a:p>
          </p:txBody>
        </p:sp>
        <p:sp>
          <p:nvSpPr>
            <p:cNvPr id="24677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907" y="1469"/>
              <a:ext cx="818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rPr>
                <a:t>气体分子平均</a:t>
              </a:r>
            </a:p>
          </p:txBody>
        </p:sp>
        <p:sp>
          <p:nvSpPr>
            <p:cNvPr id="24678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982" y="1660"/>
              <a:ext cx="698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rPr>
                <a:t>平动动能</a:t>
              </a:r>
            </a:p>
          </p:txBody>
        </p:sp>
        <p:sp>
          <p:nvSpPr>
            <p:cNvPr id="24679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243" y="1566"/>
              <a:ext cx="577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宋体"/>
                  <a:ea typeface="宋体"/>
                </a:rPr>
                <a:t>成正比</a:t>
              </a:r>
            </a:p>
          </p:txBody>
        </p:sp>
      </p:grpSp>
      <p:grpSp>
        <p:nvGrpSpPr>
          <p:cNvPr id="24581" name="Group 15"/>
          <p:cNvGrpSpPr>
            <a:grpSpLocks/>
          </p:cNvGrpSpPr>
          <p:nvPr/>
        </p:nvGrpSpPr>
        <p:grpSpPr bwMode="auto">
          <a:xfrm>
            <a:off x="1066800" y="398463"/>
            <a:ext cx="6100763" cy="1566862"/>
            <a:chOff x="619" y="312"/>
            <a:chExt cx="3843" cy="987"/>
          </a:xfrm>
        </p:grpSpPr>
        <p:sp>
          <p:nvSpPr>
            <p:cNvPr id="246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619" y="312"/>
              <a:ext cx="3152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99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latin typeface="华文中宋"/>
                  <a:ea typeface="华文中宋"/>
                </a:rPr>
                <a:t>温度的微观解释</a:t>
              </a:r>
            </a:p>
          </p:txBody>
        </p:sp>
        <p:grpSp>
          <p:nvGrpSpPr>
            <p:cNvPr id="24655" name="Group 17"/>
            <p:cNvGrpSpPr>
              <a:grpSpLocks/>
            </p:cNvGrpSpPr>
            <p:nvPr/>
          </p:nvGrpSpPr>
          <p:grpSpPr bwMode="auto">
            <a:xfrm>
              <a:off x="2097" y="701"/>
              <a:ext cx="1676" cy="598"/>
              <a:chOff x="2065" y="625"/>
              <a:chExt cx="1676" cy="598"/>
            </a:xfrm>
          </p:grpSpPr>
          <p:grpSp>
            <p:nvGrpSpPr>
              <p:cNvPr id="24660" name="Group 18"/>
              <p:cNvGrpSpPr>
                <a:grpSpLocks/>
              </p:cNvGrpSpPr>
              <p:nvPr/>
            </p:nvGrpSpPr>
            <p:grpSpPr bwMode="auto">
              <a:xfrm>
                <a:off x="2268" y="757"/>
                <a:ext cx="1273" cy="354"/>
                <a:chOff x="2279" y="747"/>
                <a:chExt cx="1273" cy="354"/>
              </a:xfrm>
            </p:grpSpPr>
            <p:sp>
              <p:nvSpPr>
                <p:cNvPr id="24662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76" y="920"/>
                  <a:ext cx="82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4663" name="WordArt 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08" y="846"/>
                  <a:ext cx="163" cy="1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sp>
              <p:nvSpPr>
                <p:cNvPr id="24664" name="Line 21"/>
                <p:cNvSpPr>
                  <a:spLocks noChangeShapeType="1"/>
                </p:cNvSpPr>
                <p:nvPr/>
              </p:nvSpPr>
              <p:spPr bwMode="auto">
                <a:xfrm>
                  <a:off x="2279" y="778"/>
                  <a:ext cx="29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65" name="Group 22"/>
                <p:cNvGrpSpPr>
                  <a:grpSpLocks/>
                </p:cNvGrpSpPr>
                <p:nvPr/>
              </p:nvGrpSpPr>
              <p:grpSpPr bwMode="auto">
                <a:xfrm rot="5400000">
                  <a:off x="2667" y="853"/>
                  <a:ext cx="77" cy="153"/>
                  <a:chOff x="2928" y="3216"/>
                  <a:chExt cx="48" cy="240"/>
                </a:xfrm>
              </p:grpSpPr>
              <p:sp>
                <p:nvSpPr>
                  <p:cNvPr id="2467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66" name="Line 25"/>
                <p:cNvSpPr>
                  <a:spLocks noChangeShapeType="1"/>
                </p:cNvSpPr>
                <p:nvPr/>
              </p:nvSpPr>
              <p:spPr bwMode="auto">
                <a:xfrm>
                  <a:off x="2869" y="932"/>
                  <a:ext cx="23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67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22" y="747"/>
                  <a:ext cx="14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668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2" y="978"/>
                  <a:ext cx="144" cy="12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669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58" y="814"/>
                  <a:ext cx="141" cy="2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sp>
              <p:nvSpPr>
                <p:cNvPr id="24670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55" y="832"/>
                  <a:ext cx="197" cy="22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24661" name="Rectangle 30"/>
              <p:cNvSpPr>
                <a:spLocks noChangeArrowheads="1"/>
              </p:cNvSpPr>
              <p:nvPr/>
            </p:nvSpPr>
            <p:spPr bwMode="auto">
              <a:xfrm>
                <a:off x="2065" y="625"/>
                <a:ext cx="1676" cy="598"/>
              </a:xfrm>
              <a:prstGeom prst="rect">
                <a:avLst/>
              </a:prstGeom>
              <a:noFill/>
              <a:ln w="5715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56" name="Group 31"/>
            <p:cNvGrpSpPr>
              <a:grpSpLocks/>
            </p:cNvGrpSpPr>
            <p:nvPr/>
          </p:nvGrpSpPr>
          <p:grpSpPr bwMode="auto">
            <a:xfrm>
              <a:off x="943" y="841"/>
              <a:ext cx="986" cy="363"/>
              <a:chOff x="814" y="720"/>
              <a:chExt cx="1085" cy="484"/>
            </a:xfrm>
          </p:grpSpPr>
          <p:sp>
            <p:nvSpPr>
              <p:cNvPr id="24658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4" y="720"/>
                <a:ext cx="1085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理想气体</a:t>
                </a:r>
              </a:p>
            </p:txBody>
          </p:sp>
          <p:sp>
            <p:nvSpPr>
              <p:cNvPr id="24659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829" y="992"/>
                <a:ext cx="1046" cy="2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温度公式</a:t>
                </a:r>
              </a:p>
            </p:txBody>
          </p:sp>
        </p:grpSp>
        <p:sp>
          <p:nvSpPr>
            <p:cNvPr id="24657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957" y="909"/>
              <a:ext cx="505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表明</a:t>
              </a:r>
            </a:p>
          </p:txBody>
        </p:sp>
      </p:grpSp>
      <p:sp>
        <p:nvSpPr>
          <p:cNvPr id="24582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0"/>
            <a:ext cx="8229600" cy="21748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温度微观解释</a:t>
            </a:r>
          </a:p>
        </p:txBody>
      </p: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904875" y="3200400"/>
            <a:ext cx="7607300" cy="3094038"/>
            <a:chOff x="570" y="2016"/>
            <a:chExt cx="4792" cy="1949"/>
          </a:xfrm>
        </p:grpSpPr>
        <p:grpSp>
          <p:nvGrpSpPr>
            <p:cNvPr id="24584" name="Group 37"/>
            <p:cNvGrpSpPr>
              <a:grpSpLocks/>
            </p:cNvGrpSpPr>
            <p:nvPr/>
          </p:nvGrpSpPr>
          <p:grpSpPr bwMode="auto">
            <a:xfrm>
              <a:off x="585" y="3095"/>
              <a:ext cx="139" cy="143"/>
              <a:chOff x="3045" y="1834"/>
              <a:chExt cx="101" cy="101"/>
            </a:xfrm>
          </p:grpSpPr>
          <p:sp>
            <p:nvSpPr>
              <p:cNvPr id="24652" name="Oval 38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3" name="Oval 39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85" name="Group 40"/>
            <p:cNvGrpSpPr>
              <a:grpSpLocks/>
            </p:cNvGrpSpPr>
            <p:nvPr/>
          </p:nvGrpSpPr>
          <p:grpSpPr bwMode="auto">
            <a:xfrm>
              <a:off x="578" y="2051"/>
              <a:ext cx="138" cy="144"/>
              <a:chOff x="3045" y="1834"/>
              <a:chExt cx="101" cy="101"/>
            </a:xfrm>
          </p:grpSpPr>
          <p:sp>
            <p:nvSpPr>
              <p:cNvPr id="24650" name="Oval 41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1" name="Oval 42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6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874" y="2016"/>
              <a:ext cx="194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587" name="Group 44"/>
            <p:cNvGrpSpPr>
              <a:grpSpLocks/>
            </p:cNvGrpSpPr>
            <p:nvPr/>
          </p:nvGrpSpPr>
          <p:grpSpPr bwMode="auto">
            <a:xfrm>
              <a:off x="570" y="2422"/>
              <a:ext cx="138" cy="144"/>
              <a:chOff x="3045" y="1834"/>
              <a:chExt cx="101" cy="101"/>
            </a:xfrm>
          </p:grpSpPr>
          <p:sp>
            <p:nvSpPr>
              <p:cNvPr id="24648" name="Oval 45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" name="Oval 46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8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837" y="2400"/>
              <a:ext cx="194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4589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1150" y="2018"/>
              <a:ext cx="3633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可看作是对分子热运动剧烈程度的量度。</a:t>
              </a:r>
            </a:p>
          </p:txBody>
        </p:sp>
        <p:sp>
          <p:nvSpPr>
            <p:cNvPr id="24590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1129" y="2401"/>
              <a:ext cx="3954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是大量分子热运动的集体表现，具有统计意义。</a:t>
              </a:r>
            </a:p>
          </p:txBody>
        </p:sp>
        <p:sp>
          <p:nvSpPr>
            <p:cNvPr id="24591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1120" y="2700"/>
              <a:ext cx="2631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离开大量分子，温度失去意义。</a:t>
              </a:r>
            </a:p>
          </p:txBody>
        </p:sp>
        <p:sp>
          <p:nvSpPr>
            <p:cNvPr id="24592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3700" y="3095"/>
              <a:ext cx="179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593" name="Group 52"/>
            <p:cNvGrpSpPr>
              <a:grpSpLocks/>
            </p:cNvGrpSpPr>
            <p:nvPr/>
          </p:nvGrpSpPr>
          <p:grpSpPr bwMode="auto">
            <a:xfrm>
              <a:off x="863" y="3043"/>
              <a:ext cx="2032" cy="252"/>
              <a:chOff x="851" y="3049"/>
              <a:chExt cx="2216" cy="263"/>
            </a:xfrm>
          </p:grpSpPr>
          <p:grpSp>
            <p:nvGrpSpPr>
              <p:cNvPr id="24623" name="Group 53"/>
              <p:cNvGrpSpPr>
                <a:grpSpLocks/>
              </p:cNvGrpSpPr>
              <p:nvPr/>
            </p:nvGrpSpPr>
            <p:grpSpPr bwMode="auto">
              <a:xfrm>
                <a:off x="851" y="3049"/>
                <a:ext cx="251" cy="214"/>
                <a:chOff x="718" y="3106"/>
                <a:chExt cx="251" cy="214"/>
              </a:xfrm>
            </p:grpSpPr>
            <p:sp>
              <p:nvSpPr>
                <p:cNvPr id="24645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88" y="3209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4646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43" y="3155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  <p:sp>
              <p:nvSpPr>
                <p:cNvPr id="24647" name="Line 56"/>
                <p:cNvSpPr>
                  <a:spLocks noChangeShapeType="1"/>
                </p:cNvSpPr>
                <p:nvPr/>
              </p:nvSpPr>
              <p:spPr bwMode="auto">
                <a:xfrm>
                  <a:off x="718" y="3106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24" name="Group 57"/>
              <p:cNvGrpSpPr>
                <a:grpSpLocks/>
              </p:cNvGrpSpPr>
              <p:nvPr/>
            </p:nvGrpSpPr>
            <p:grpSpPr bwMode="auto">
              <a:xfrm rot="5400000">
                <a:off x="1207" y="3093"/>
                <a:ext cx="62" cy="139"/>
                <a:chOff x="2928" y="3216"/>
                <a:chExt cx="48" cy="240"/>
              </a:xfrm>
            </p:grpSpPr>
            <p:sp>
              <p:nvSpPr>
                <p:cNvPr id="24643" name="Line 5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4" name="Line 5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25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2" y="3215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26" name="Line 61"/>
              <p:cNvSpPr>
                <a:spLocks noChangeShapeType="1"/>
              </p:cNvSpPr>
              <p:nvPr/>
            </p:nvSpPr>
            <p:spPr bwMode="auto">
              <a:xfrm>
                <a:off x="1364" y="3179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7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6" y="3063"/>
                <a:ext cx="59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28" name="Line 63"/>
              <p:cNvSpPr>
                <a:spLocks noChangeShapeType="1"/>
              </p:cNvSpPr>
              <p:nvPr/>
            </p:nvSpPr>
            <p:spPr bwMode="auto">
              <a:xfrm>
                <a:off x="2435" y="3184"/>
                <a:ext cx="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9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6" y="3055"/>
                <a:ext cx="83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30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0" y="3216"/>
                <a:ext cx="85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4631" name="Group 66"/>
              <p:cNvGrpSpPr>
                <a:grpSpLocks/>
              </p:cNvGrpSpPr>
              <p:nvPr/>
            </p:nvGrpSpPr>
            <p:grpSpPr bwMode="auto">
              <a:xfrm>
                <a:off x="2614" y="3102"/>
                <a:ext cx="296" cy="168"/>
                <a:chOff x="2307" y="3094"/>
                <a:chExt cx="231" cy="168"/>
              </a:xfrm>
            </p:grpSpPr>
            <p:sp>
              <p:nvSpPr>
                <p:cNvPr id="24641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07" y="3094"/>
                  <a:ext cx="83" cy="16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  <p:sp>
              <p:nvSpPr>
                <p:cNvPr id="24642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23" y="3106"/>
                  <a:ext cx="115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4632" name="Group 69"/>
              <p:cNvGrpSpPr>
                <a:grpSpLocks/>
              </p:cNvGrpSpPr>
              <p:nvPr/>
            </p:nvGrpSpPr>
            <p:grpSpPr bwMode="auto">
              <a:xfrm rot="5400000">
                <a:off x="2260" y="3113"/>
                <a:ext cx="62" cy="139"/>
                <a:chOff x="2928" y="3216"/>
                <a:chExt cx="48" cy="240"/>
              </a:xfrm>
            </p:grpSpPr>
            <p:sp>
              <p:nvSpPr>
                <p:cNvPr id="24639" name="Line 7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0" name="Line 7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33" name="Group 72"/>
              <p:cNvGrpSpPr>
                <a:grpSpLocks/>
              </p:cNvGrpSpPr>
              <p:nvPr/>
            </p:nvGrpSpPr>
            <p:grpSpPr bwMode="auto">
              <a:xfrm>
                <a:off x="1845" y="3056"/>
                <a:ext cx="282" cy="225"/>
                <a:chOff x="1246" y="538"/>
                <a:chExt cx="282" cy="225"/>
              </a:xfrm>
            </p:grpSpPr>
            <p:sp>
              <p:nvSpPr>
                <p:cNvPr id="24636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4637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638" name="Line 75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34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25" y="3122"/>
                <a:ext cx="185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463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32" y="3214"/>
                <a:ext cx="35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594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011" y="3056"/>
              <a:ext cx="1351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不同的两种气体，</a:t>
              </a:r>
            </a:p>
          </p:txBody>
        </p:sp>
        <p:sp>
          <p:nvSpPr>
            <p:cNvPr id="24595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1148" y="3419"/>
              <a:ext cx="177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24596" name="Group 80"/>
            <p:cNvGrpSpPr>
              <a:grpSpLocks/>
            </p:cNvGrpSpPr>
            <p:nvPr/>
          </p:nvGrpSpPr>
          <p:grpSpPr bwMode="auto">
            <a:xfrm>
              <a:off x="2335" y="3421"/>
              <a:ext cx="243" cy="168"/>
              <a:chOff x="718" y="3106"/>
              <a:chExt cx="251" cy="214"/>
            </a:xfrm>
          </p:grpSpPr>
          <p:sp>
            <p:nvSpPr>
              <p:cNvPr id="24620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8" y="3209"/>
                <a:ext cx="71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rPr>
                  <a:t>t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Garamond"/>
                </a:endParaRPr>
              </a:p>
            </p:txBody>
          </p:sp>
          <p:sp>
            <p:nvSpPr>
              <p:cNvPr id="24621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3" y="3155"/>
                <a:ext cx="14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sp>
            <p:nvSpPr>
              <p:cNvPr id="24622" name="Line 83"/>
              <p:cNvSpPr>
                <a:spLocks noChangeShapeType="1"/>
              </p:cNvSpPr>
              <p:nvPr/>
            </p:nvSpPr>
            <p:spPr bwMode="auto">
              <a:xfrm>
                <a:off x="718" y="3106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97" name="Group 84"/>
            <p:cNvGrpSpPr>
              <a:grpSpLocks/>
            </p:cNvGrpSpPr>
            <p:nvPr/>
          </p:nvGrpSpPr>
          <p:grpSpPr bwMode="auto">
            <a:xfrm>
              <a:off x="3661" y="3373"/>
              <a:ext cx="683" cy="231"/>
              <a:chOff x="3363" y="3405"/>
              <a:chExt cx="773" cy="272"/>
            </a:xfrm>
          </p:grpSpPr>
          <p:grpSp>
            <p:nvGrpSpPr>
              <p:cNvPr id="24613" name="Group 85"/>
              <p:cNvGrpSpPr>
                <a:grpSpLocks/>
              </p:cNvGrpSpPr>
              <p:nvPr/>
            </p:nvGrpSpPr>
            <p:grpSpPr bwMode="auto">
              <a:xfrm>
                <a:off x="3722" y="3405"/>
                <a:ext cx="282" cy="225"/>
                <a:chOff x="1246" y="538"/>
                <a:chExt cx="282" cy="225"/>
              </a:xfrm>
            </p:grpSpPr>
            <p:sp>
              <p:nvSpPr>
                <p:cNvPr id="24617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4618" name="WordArt 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619" name="Line 88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14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4" y="3487"/>
                <a:ext cx="185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4615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3" y="3444"/>
                <a:ext cx="66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4616" name="WordArt 91"/>
              <p:cNvSpPr>
                <a:spLocks noChangeArrowheads="1" noChangeShapeType="1" noTextEdit="1"/>
              </p:cNvSpPr>
              <p:nvPr/>
            </p:nvSpPr>
            <p:spPr bwMode="auto">
              <a:xfrm flipH="1">
                <a:off x="4070" y="3432"/>
                <a:ext cx="66" cy="2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4598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892" y="3398"/>
              <a:ext cx="87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若   相同</a:t>
              </a:r>
            </a:p>
          </p:txBody>
        </p:sp>
        <p:sp>
          <p:nvSpPr>
            <p:cNvPr id="24599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1866" y="3391"/>
              <a:ext cx="3061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，则     相同，即         相同，</a:t>
              </a:r>
            </a:p>
          </p:txBody>
        </p:sp>
        <p:grpSp>
          <p:nvGrpSpPr>
            <p:cNvPr id="24600" name="Group 94"/>
            <p:cNvGrpSpPr>
              <a:grpSpLocks/>
            </p:cNvGrpSpPr>
            <p:nvPr/>
          </p:nvGrpSpPr>
          <p:grpSpPr bwMode="auto">
            <a:xfrm>
              <a:off x="855" y="3748"/>
              <a:ext cx="3619" cy="217"/>
              <a:chOff x="859" y="3774"/>
              <a:chExt cx="3743" cy="221"/>
            </a:xfrm>
          </p:grpSpPr>
          <p:grpSp>
            <p:nvGrpSpPr>
              <p:cNvPr id="24605" name="Group 95"/>
              <p:cNvGrpSpPr>
                <a:grpSpLocks/>
              </p:cNvGrpSpPr>
              <p:nvPr/>
            </p:nvGrpSpPr>
            <p:grpSpPr bwMode="auto">
              <a:xfrm>
                <a:off x="2733" y="3783"/>
                <a:ext cx="290" cy="196"/>
                <a:chOff x="1246" y="538"/>
                <a:chExt cx="282" cy="225"/>
              </a:xfrm>
            </p:grpSpPr>
            <p:sp>
              <p:nvSpPr>
                <p:cNvPr id="24610" name="WordArt 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99" y="622"/>
                  <a:ext cx="124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24611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62" y="577"/>
                  <a:ext cx="66" cy="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4612" name="Line 98"/>
                <p:cNvSpPr>
                  <a:spLocks noChangeShapeType="1"/>
                </p:cNvSpPr>
                <p:nvPr/>
              </p:nvSpPr>
              <p:spPr bwMode="auto">
                <a:xfrm>
                  <a:off x="1246" y="538"/>
                  <a:ext cx="281" cy="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07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9" y="3775"/>
                <a:ext cx="428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其中</a:t>
                </a:r>
              </a:p>
            </p:txBody>
          </p:sp>
          <p:sp>
            <p:nvSpPr>
              <p:cNvPr id="24608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1" y="3774"/>
                <a:ext cx="915" cy="2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较大者则</a:t>
                </a:r>
              </a:p>
            </p:txBody>
          </p:sp>
          <p:sp>
            <p:nvSpPr>
              <p:cNvPr id="24609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45" y="3790"/>
                <a:ext cx="1457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较小，反之亦然。</a:t>
                </a:r>
              </a:p>
            </p:txBody>
          </p:sp>
        </p:grpSp>
        <p:sp>
          <p:nvSpPr>
            <p:cNvPr id="24601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2981" y="3071"/>
              <a:ext cx="687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分子质量</a:t>
              </a:r>
            </a:p>
          </p:txBody>
        </p:sp>
        <p:sp>
          <p:nvSpPr>
            <p:cNvPr id="24602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3956" y="3508"/>
              <a:ext cx="58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4603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914" y="3157"/>
              <a:ext cx="58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460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1746" y="3190"/>
              <a:ext cx="58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042357"/>
              </p:ext>
            </p:extLst>
          </p:nvPr>
        </p:nvGraphicFramePr>
        <p:xfrm>
          <a:off x="2086207" y="5815142"/>
          <a:ext cx="520531" cy="54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7" name="Equation" r:id="rId4" imgW="228600" imgH="241200" progId="Equation.DSMT4">
                  <p:embed/>
                </p:oleObj>
              </mc:Choice>
              <mc:Fallback>
                <p:oleObj name="Equation" r:id="rId4" imgW="228600" imgH="241200" progId="Equation.DSMT4">
                  <p:embed/>
                  <p:pic>
                    <p:nvPicPr>
                      <p:cNvPr id="2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207" y="5815142"/>
                        <a:ext cx="520531" cy="5494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7"/>
          <p:cNvSpPr>
            <a:spLocks noGrp="1" noChangeArrowheads="1"/>
          </p:cNvSpPr>
          <p:nvPr>
            <p:ph type="title" idx="4294967295"/>
          </p:nvPr>
        </p:nvSpPr>
        <p:spPr>
          <a:xfrm>
            <a:off x="1614488" y="0"/>
            <a:ext cx="7529512" cy="196850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凡例</a:t>
            </a:r>
          </a:p>
        </p:txBody>
      </p:sp>
      <p:sp>
        <p:nvSpPr>
          <p:cNvPr id="25603" name="Rectangle 2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2395538" y="2466975"/>
            <a:ext cx="585787" cy="1893888"/>
            <a:chOff x="1207" y="1761"/>
            <a:chExt cx="369" cy="1193"/>
          </a:xfrm>
        </p:grpSpPr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207" y="1761"/>
              <a:ext cx="369" cy="11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5781" name="WordArt 46"/>
            <p:cNvSpPr>
              <a:spLocks noChangeArrowheads="1" noChangeShapeType="1" noTextEdit="1"/>
            </p:cNvSpPr>
            <p:nvPr/>
          </p:nvSpPr>
          <p:spPr bwMode="auto">
            <a:xfrm rot="5400000">
              <a:off x="915" y="2275"/>
              <a:ext cx="961" cy="195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解法提要</a:t>
              </a:r>
            </a:p>
          </p:txBody>
        </p:sp>
      </p:grpSp>
      <p:grpSp>
        <p:nvGrpSpPr>
          <p:cNvPr id="3" name="Group 229"/>
          <p:cNvGrpSpPr>
            <a:grpSpLocks/>
          </p:cNvGrpSpPr>
          <p:nvPr/>
        </p:nvGrpSpPr>
        <p:grpSpPr bwMode="auto">
          <a:xfrm>
            <a:off x="176213" y="1311275"/>
            <a:ext cx="2649537" cy="5072063"/>
            <a:chOff x="111" y="826"/>
            <a:chExt cx="1669" cy="3195"/>
          </a:xfrm>
        </p:grpSpPr>
        <p:grpSp>
          <p:nvGrpSpPr>
            <p:cNvPr id="25768" name="Group 121"/>
            <p:cNvGrpSpPr>
              <a:grpSpLocks/>
            </p:cNvGrpSpPr>
            <p:nvPr/>
          </p:nvGrpSpPr>
          <p:grpSpPr bwMode="auto">
            <a:xfrm>
              <a:off x="548" y="826"/>
              <a:ext cx="517" cy="2701"/>
              <a:chOff x="406" y="1018"/>
              <a:chExt cx="517" cy="2701"/>
            </a:xfrm>
          </p:grpSpPr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429" y="1150"/>
                <a:ext cx="472" cy="66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3564" name="Rectangle 12"/>
              <p:cNvSpPr>
                <a:spLocks noChangeArrowheads="1"/>
              </p:cNvSpPr>
              <p:nvPr/>
            </p:nvSpPr>
            <p:spPr bwMode="auto">
              <a:xfrm>
                <a:off x="428" y="1470"/>
                <a:ext cx="472" cy="220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406" y="3663"/>
                <a:ext cx="517" cy="56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13333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13333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612" y="1018"/>
                <a:ext cx="109" cy="163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29804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29804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3568" name="Rectangle 16"/>
              <p:cNvSpPr>
                <a:spLocks noChangeArrowheads="1"/>
              </p:cNvSpPr>
              <p:nvPr/>
            </p:nvSpPr>
            <p:spPr bwMode="auto">
              <a:xfrm>
                <a:off x="569" y="1056"/>
                <a:ext cx="199" cy="56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26667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26667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25769" name="Group 209"/>
            <p:cNvGrpSpPr>
              <a:grpSpLocks/>
            </p:cNvGrpSpPr>
            <p:nvPr/>
          </p:nvGrpSpPr>
          <p:grpSpPr bwMode="auto">
            <a:xfrm>
              <a:off x="111" y="3672"/>
              <a:ext cx="1669" cy="349"/>
              <a:chOff x="155" y="3702"/>
              <a:chExt cx="1669" cy="349"/>
            </a:xfrm>
          </p:grpSpPr>
          <p:sp>
            <p:nvSpPr>
              <p:cNvPr id="25770" name="Text Box 171"/>
              <p:cNvSpPr txBox="1">
                <a:spLocks noChangeArrowheads="1"/>
              </p:cNvSpPr>
              <p:nvPr/>
            </p:nvSpPr>
            <p:spPr bwMode="auto">
              <a:xfrm>
                <a:off x="155" y="3702"/>
                <a:ext cx="1669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zh-CN" sz="1400" b="1" dirty="0">
                    <a:latin typeface="华文中宋" pitchFamily="2" charset="-122"/>
                    <a:ea typeface="华文中宋" pitchFamily="2" charset="-122"/>
                  </a:rPr>
                  <a:t>           1</a:t>
                </a:r>
                <a:r>
                  <a:rPr lang="zh-CN" altLang="en-US" sz="1400" b="1" dirty="0" smtClean="0">
                    <a:latin typeface="华文中宋" pitchFamily="2" charset="-122"/>
                    <a:ea typeface="华文中宋" pitchFamily="2" charset="-122"/>
                  </a:rPr>
                  <a:t>标准大气压</a:t>
                </a:r>
                <a:endParaRPr lang="en-US" altLang="zh-CN" sz="1400" b="1" dirty="0" smtClean="0">
                  <a:latin typeface="华文中宋" pitchFamily="2" charset="-122"/>
                  <a:ea typeface="华文中宋" pitchFamily="2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600" b="1" dirty="0" smtClean="0">
                    <a:latin typeface="华文中宋" pitchFamily="2" charset="-122"/>
                    <a:ea typeface="华文中宋" pitchFamily="2" charset="-122"/>
                  </a:rPr>
                  <a:t>   </a:t>
                </a:r>
                <a:r>
                  <a:rPr lang="en-US" altLang="zh-CN" sz="1600" b="1" dirty="0" smtClean="0">
                    <a:latin typeface="华文中宋" pitchFamily="2" charset="-122"/>
                    <a:ea typeface="华文中宋" pitchFamily="2" charset="-122"/>
                  </a:rPr>
                  <a:t>1atm =1.013   </a:t>
                </a:r>
                <a:r>
                  <a:rPr lang="en-US" altLang="zh-CN" sz="1600" b="1" dirty="0">
                    <a:latin typeface="华文中宋" pitchFamily="2" charset="-122"/>
                    <a:ea typeface="华文中宋" pitchFamily="2" charset="-122"/>
                  </a:rPr>
                  <a:t>10  Pa</a:t>
                </a:r>
              </a:p>
            </p:txBody>
          </p:sp>
          <p:grpSp>
            <p:nvGrpSpPr>
              <p:cNvPr id="25771" name="Group 172"/>
              <p:cNvGrpSpPr>
                <a:grpSpLocks/>
              </p:cNvGrpSpPr>
              <p:nvPr/>
            </p:nvGrpSpPr>
            <p:grpSpPr bwMode="auto">
              <a:xfrm>
                <a:off x="1183" y="3903"/>
                <a:ext cx="60" cy="85"/>
                <a:chOff x="2592" y="2400"/>
                <a:chExt cx="1344" cy="1296"/>
              </a:xfrm>
            </p:grpSpPr>
            <p:sp>
              <p:nvSpPr>
                <p:cNvPr id="25773" name="Line 173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74" name="Line 174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72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0" y="3888"/>
                <a:ext cx="48" cy="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Courier New"/>
                    <a:cs typeface="Courier New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Courier New"/>
                  <a:cs typeface="Courier New"/>
                </a:endParaRPr>
              </a:p>
            </p:txBody>
          </p:sp>
        </p:grpSp>
      </p:grpSp>
      <p:grpSp>
        <p:nvGrpSpPr>
          <p:cNvPr id="7" name="Group 230"/>
          <p:cNvGrpSpPr>
            <a:grpSpLocks/>
          </p:cNvGrpSpPr>
          <p:nvPr/>
        </p:nvGrpSpPr>
        <p:grpSpPr bwMode="auto">
          <a:xfrm>
            <a:off x="350838" y="327025"/>
            <a:ext cx="8793162" cy="1749425"/>
            <a:chOff x="221" y="206"/>
            <a:chExt cx="5539" cy="1102"/>
          </a:xfrm>
        </p:grpSpPr>
        <p:grpSp>
          <p:nvGrpSpPr>
            <p:cNvPr id="25738" name="Group 228"/>
            <p:cNvGrpSpPr>
              <a:grpSpLocks/>
            </p:cNvGrpSpPr>
            <p:nvPr/>
          </p:nvGrpSpPr>
          <p:grpSpPr bwMode="auto">
            <a:xfrm>
              <a:off x="221" y="206"/>
              <a:ext cx="5413" cy="968"/>
              <a:chOff x="221" y="206"/>
              <a:chExt cx="5413" cy="968"/>
            </a:xfrm>
          </p:grpSpPr>
          <p:grpSp>
            <p:nvGrpSpPr>
              <p:cNvPr id="25740" name="Group 4"/>
              <p:cNvGrpSpPr>
                <a:grpSpLocks/>
              </p:cNvGrpSpPr>
              <p:nvPr/>
            </p:nvGrpSpPr>
            <p:grpSpPr bwMode="auto">
              <a:xfrm>
                <a:off x="221" y="214"/>
                <a:ext cx="552" cy="339"/>
                <a:chOff x="396" y="441"/>
                <a:chExt cx="619" cy="368"/>
              </a:xfrm>
            </p:grpSpPr>
            <p:sp>
              <p:nvSpPr>
                <p:cNvPr id="25766" name="Oval 5" descr="软木塞"/>
                <p:cNvSpPr>
                  <a:spLocks noChangeArrowheads="1"/>
                </p:cNvSpPr>
                <p:nvPr/>
              </p:nvSpPr>
              <p:spPr bwMode="auto">
                <a:xfrm>
                  <a:off x="396" y="441"/>
                  <a:ext cx="619" cy="368"/>
                </a:xfrm>
                <a:prstGeom prst="ellipse">
                  <a:avLst/>
                </a:prstGeom>
                <a:blipFill dpi="0" rotWithShape="0">
                  <a:blip r:embed="rId4" cstate="print"/>
                  <a:srcRect/>
                  <a:tile tx="0" ty="0" sx="100000" sy="100000" flip="none" algn="tl"/>
                </a:blipFill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67" name="WordArt 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" y="516"/>
                  <a:ext cx="468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287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黑体"/>
                      <a:ea typeface="黑体"/>
                    </a:rPr>
                    <a:t>例</a:t>
                  </a:r>
                  <a:r>
                    <a:rPr lang="en-US" altLang="zh-CN" sz="3600" b="1" kern="10" dirty="0" smtClean="0">
                      <a:ln w="1905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黑体"/>
                      <a:ea typeface="黑体"/>
                    </a:rPr>
                    <a:t>1</a:t>
                  </a:r>
                  <a:endParaRPr lang="zh-CN" altLang="en-US" sz="3600" b="1" kern="10" dirty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endParaRPr>
                </a:p>
              </p:txBody>
            </p:sp>
          </p:grpSp>
          <p:sp>
            <p:nvSpPr>
              <p:cNvPr id="25741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5" y="268"/>
                <a:ext cx="708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已知</a:t>
                </a:r>
              </a:p>
            </p:txBody>
          </p:sp>
          <p:sp>
            <p:nvSpPr>
              <p:cNvPr id="25742" name="Text Box 20"/>
              <p:cNvSpPr txBox="1">
                <a:spLocks noChangeArrowheads="1"/>
              </p:cNvSpPr>
              <p:nvPr/>
            </p:nvSpPr>
            <p:spPr bwMode="auto">
              <a:xfrm>
                <a:off x="1780" y="235"/>
                <a:ext cx="37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ea typeface="华文中宋" pitchFamily="2" charset="-122"/>
                  </a:rPr>
                  <a:t>某</a:t>
                </a:r>
                <a:r>
                  <a:rPr lang="zh-CN" altLang="en-US" b="1" dirty="0" smtClean="0">
                    <a:ea typeface="华文中宋" pitchFamily="2" charset="-122"/>
                  </a:rPr>
                  <a:t>氧气瓶</a:t>
                </a:r>
                <a:r>
                  <a:rPr lang="zh-CN" altLang="en-US" b="1" dirty="0">
                    <a:ea typeface="华文中宋" pitchFamily="2" charset="-122"/>
                  </a:rPr>
                  <a:t>内，氧气的压强</a:t>
                </a:r>
              </a:p>
            </p:txBody>
          </p:sp>
          <p:sp>
            <p:nvSpPr>
              <p:cNvPr id="25743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6" y="300"/>
                <a:ext cx="16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25744" name="Group 22"/>
              <p:cNvGrpSpPr>
                <a:grpSpLocks/>
              </p:cNvGrpSpPr>
              <p:nvPr/>
            </p:nvGrpSpPr>
            <p:grpSpPr bwMode="auto">
              <a:xfrm rot="5400000">
                <a:off x="4303" y="308"/>
                <a:ext cx="57" cy="151"/>
                <a:chOff x="2928" y="3216"/>
                <a:chExt cx="48" cy="240"/>
              </a:xfrm>
            </p:grpSpPr>
            <p:sp>
              <p:nvSpPr>
                <p:cNvPr id="25764" name="Line 2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5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45" name="Text Box 25"/>
              <p:cNvSpPr txBox="1">
                <a:spLocks noChangeArrowheads="1"/>
              </p:cNvSpPr>
              <p:nvPr/>
            </p:nvSpPr>
            <p:spPr bwMode="auto">
              <a:xfrm>
                <a:off x="4415" y="206"/>
                <a:ext cx="10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1.00</a:t>
                </a:r>
                <a:r>
                  <a:rPr lang="en-US" altLang="zh-CN">
                    <a:ea typeface="宋体" pitchFamily="2" charset="-122"/>
                  </a:rPr>
                  <a:t> </a:t>
                </a:r>
                <a:r>
                  <a:rPr lang="en-US" altLang="zh-CN" sz="2800">
                    <a:ea typeface="宋体" pitchFamily="2" charset="-122"/>
                  </a:rPr>
                  <a:t>atm</a:t>
                </a:r>
              </a:p>
            </p:txBody>
          </p:sp>
          <p:sp>
            <p:nvSpPr>
              <p:cNvPr id="25746" name="Text Box 26"/>
              <p:cNvSpPr txBox="1">
                <a:spLocks noChangeArrowheads="1"/>
              </p:cNvSpPr>
              <p:nvPr/>
            </p:nvSpPr>
            <p:spPr bwMode="auto">
              <a:xfrm>
                <a:off x="1817" y="524"/>
                <a:ext cx="161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华文中宋" pitchFamily="2" charset="-122"/>
                  </a:rPr>
                  <a:t>温度</a:t>
                </a:r>
              </a:p>
            </p:txBody>
          </p:sp>
          <p:sp>
            <p:nvSpPr>
              <p:cNvPr id="25747" name="Text Box 27"/>
              <p:cNvSpPr txBox="1">
                <a:spLocks noChangeArrowheads="1"/>
              </p:cNvSpPr>
              <p:nvPr/>
            </p:nvSpPr>
            <p:spPr bwMode="auto">
              <a:xfrm>
                <a:off x="2645" y="516"/>
                <a:ext cx="69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27</a:t>
                </a:r>
                <a:r>
                  <a:rPr lang="en-US" altLang="zh-CN">
                    <a:ea typeface="宋体" pitchFamily="2" charset="-122"/>
                  </a:rPr>
                  <a:t>   </a:t>
                </a:r>
                <a:r>
                  <a:rPr lang="en-US" altLang="zh-CN" sz="2800"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57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0" y="584"/>
                <a:ext cx="108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5749" name="Group 29"/>
              <p:cNvGrpSpPr>
                <a:grpSpLocks/>
              </p:cNvGrpSpPr>
              <p:nvPr/>
            </p:nvGrpSpPr>
            <p:grpSpPr bwMode="auto">
              <a:xfrm rot="5400000">
                <a:off x="2553" y="618"/>
                <a:ext cx="57" cy="151"/>
                <a:chOff x="2928" y="3216"/>
                <a:chExt cx="48" cy="240"/>
              </a:xfrm>
            </p:grpSpPr>
            <p:sp>
              <p:nvSpPr>
                <p:cNvPr id="25762" name="Line 3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63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50" name="Oval 32"/>
              <p:cNvSpPr>
                <a:spLocks noChangeArrowheads="1"/>
              </p:cNvSpPr>
              <p:nvPr/>
            </p:nvSpPr>
            <p:spPr bwMode="auto">
              <a:xfrm>
                <a:off x="2988" y="607"/>
                <a:ext cx="48" cy="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51" name="Text Box 33"/>
              <p:cNvSpPr txBox="1">
                <a:spLocks noChangeArrowheads="1"/>
              </p:cNvSpPr>
              <p:nvPr/>
            </p:nvSpPr>
            <p:spPr bwMode="auto">
              <a:xfrm>
                <a:off x="3441" y="531"/>
                <a:ext cx="21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华文中宋" pitchFamily="2" charset="-122"/>
                  </a:rPr>
                  <a:t>视为理想气体，平衡态</a:t>
                </a:r>
              </a:p>
            </p:txBody>
          </p:sp>
          <p:sp>
            <p:nvSpPr>
              <p:cNvPr id="25752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5" y="891"/>
                <a:ext cx="351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求</a:t>
                </a:r>
              </a:p>
            </p:txBody>
          </p:sp>
          <p:sp>
            <p:nvSpPr>
              <p:cNvPr id="25753" name="Text Box 35"/>
              <p:cNvSpPr txBox="1">
                <a:spLocks noChangeArrowheads="1"/>
              </p:cNvSpPr>
              <p:nvPr/>
            </p:nvSpPr>
            <p:spPr bwMode="auto">
              <a:xfrm>
                <a:off x="1705" y="857"/>
                <a:ext cx="20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华文中宋" pitchFamily="2" charset="-122"/>
                  </a:rPr>
                  <a:t>氧分子的平均平动动能</a:t>
                </a:r>
              </a:p>
            </p:txBody>
          </p:sp>
          <p:grpSp>
            <p:nvGrpSpPr>
              <p:cNvPr id="25754" name="Group 36"/>
              <p:cNvGrpSpPr>
                <a:grpSpLocks/>
              </p:cNvGrpSpPr>
              <p:nvPr/>
            </p:nvGrpSpPr>
            <p:grpSpPr bwMode="auto">
              <a:xfrm>
                <a:off x="3716" y="910"/>
                <a:ext cx="251" cy="214"/>
                <a:chOff x="945" y="3287"/>
                <a:chExt cx="251" cy="214"/>
              </a:xfrm>
            </p:grpSpPr>
            <p:grpSp>
              <p:nvGrpSpPr>
                <p:cNvPr id="25758" name="Group 37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5760" name="WordArt 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5761" name="WordArt 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5759" name="Line 40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55" name="Text Box 41"/>
              <p:cNvSpPr txBox="1">
                <a:spLocks noChangeArrowheads="1"/>
              </p:cNvSpPr>
              <p:nvPr/>
            </p:nvSpPr>
            <p:spPr bwMode="auto">
              <a:xfrm>
                <a:off x="3971" y="834"/>
                <a:ext cx="25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宋体" pitchFamily="2" charset="-122"/>
                  </a:rPr>
                  <a:t>；</a:t>
                </a:r>
              </a:p>
            </p:txBody>
          </p:sp>
          <p:sp>
            <p:nvSpPr>
              <p:cNvPr id="25756" name="Text Box 42"/>
              <p:cNvSpPr txBox="1">
                <a:spLocks noChangeArrowheads="1"/>
              </p:cNvSpPr>
              <p:nvPr/>
            </p:nvSpPr>
            <p:spPr bwMode="auto">
              <a:xfrm>
                <a:off x="4157" y="886"/>
                <a:ext cx="14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华文中宋" pitchFamily="2" charset="-122"/>
                  </a:rPr>
                  <a:t>分子数密度</a:t>
                </a:r>
              </a:p>
            </p:txBody>
          </p:sp>
          <p:sp>
            <p:nvSpPr>
              <p:cNvPr id="25757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22" y="986"/>
                <a:ext cx="12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5739" name="Rectangle 226" descr="大纸屑"/>
            <p:cNvSpPr>
              <a:spLocks noChangeArrowheads="1"/>
            </p:cNvSpPr>
            <p:nvPr/>
          </p:nvSpPr>
          <p:spPr bwMode="auto">
            <a:xfrm>
              <a:off x="1491" y="1233"/>
              <a:ext cx="4269" cy="75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238"/>
          <p:cNvGrpSpPr>
            <a:grpSpLocks/>
          </p:cNvGrpSpPr>
          <p:nvPr/>
        </p:nvGrpSpPr>
        <p:grpSpPr bwMode="auto">
          <a:xfrm>
            <a:off x="3246438" y="1958975"/>
            <a:ext cx="5897562" cy="2190750"/>
            <a:chOff x="2045" y="1234"/>
            <a:chExt cx="3715" cy="1380"/>
          </a:xfrm>
        </p:grpSpPr>
        <p:grpSp>
          <p:nvGrpSpPr>
            <p:cNvPr id="25679" name="Group 48"/>
            <p:cNvGrpSpPr>
              <a:grpSpLocks/>
            </p:cNvGrpSpPr>
            <p:nvPr/>
          </p:nvGrpSpPr>
          <p:grpSpPr bwMode="auto">
            <a:xfrm>
              <a:off x="2549" y="1428"/>
              <a:ext cx="251" cy="214"/>
              <a:chOff x="945" y="3287"/>
              <a:chExt cx="251" cy="214"/>
            </a:xfrm>
          </p:grpSpPr>
          <p:grpSp>
            <p:nvGrpSpPr>
              <p:cNvPr id="25734" name="Group 49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25736" name="WordArt 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5737" name="WordArt 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5735" name="Line 52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80" name="Group 53"/>
            <p:cNvGrpSpPr>
              <a:grpSpLocks/>
            </p:cNvGrpSpPr>
            <p:nvPr/>
          </p:nvGrpSpPr>
          <p:grpSpPr bwMode="auto">
            <a:xfrm rot="5400000">
              <a:off x="2889" y="1472"/>
              <a:ext cx="55" cy="132"/>
              <a:chOff x="2928" y="3216"/>
              <a:chExt cx="48" cy="240"/>
            </a:xfrm>
          </p:grpSpPr>
          <p:sp>
            <p:nvSpPr>
              <p:cNvPr id="25732" name="Line 5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3" name="Line 5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81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352" y="1461"/>
              <a:ext cx="12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25682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3530" y="1467"/>
              <a:ext cx="170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5683" name="Text Box 61"/>
            <p:cNvSpPr txBox="1">
              <a:spLocks noChangeArrowheads="1"/>
            </p:cNvSpPr>
            <p:nvPr/>
          </p:nvSpPr>
          <p:spPr bwMode="auto">
            <a:xfrm>
              <a:off x="2104" y="1374"/>
              <a:ext cx="3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中宋" pitchFamily="2" charset="-122"/>
                </a:rPr>
                <a:t>由</a:t>
              </a:r>
            </a:p>
          </p:txBody>
        </p:sp>
        <p:grpSp>
          <p:nvGrpSpPr>
            <p:cNvPr id="25684" name="Group 115"/>
            <p:cNvGrpSpPr>
              <a:grpSpLocks/>
            </p:cNvGrpSpPr>
            <p:nvPr/>
          </p:nvGrpSpPr>
          <p:grpSpPr bwMode="auto">
            <a:xfrm>
              <a:off x="3070" y="1234"/>
              <a:ext cx="244" cy="538"/>
              <a:chOff x="3470" y="1323"/>
              <a:chExt cx="244" cy="538"/>
            </a:xfrm>
          </p:grpSpPr>
          <p:sp>
            <p:nvSpPr>
              <p:cNvPr id="25729" name="Line 56"/>
              <p:cNvSpPr>
                <a:spLocks noChangeShapeType="1"/>
              </p:cNvSpPr>
              <p:nvPr/>
            </p:nvSpPr>
            <p:spPr bwMode="auto">
              <a:xfrm>
                <a:off x="3477" y="162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0" name="Text Box 113"/>
              <p:cNvSpPr txBox="1">
                <a:spLocks noChangeArrowheads="1"/>
              </p:cNvSpPr>
              <p:nvPr/>
            </p:nvSpPr>
            <p:spPr bwMode="auto">
              <a:xfrm>
                <a:off x="3472" y="1323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3</a:t>
                </a:r>
              </a:p>
            </p:txBody>
          </p:sp>
          <p:sp>
            <p:nvSpPr>
              <p:cNvPr id="25731" name="Text Box 114"/>
              <p:cNvSpPr txBox="1">
                <a:spLocks noChangeArrowheads="1"/>
              </p:cNvSpPr>
              <p:nvPr/>
            </p:nvSpPr>
            <p:spPr bwMode="auto">
              <a:xfrm>
                <a:off x="3470" y="1534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2</a:t>
                </a:r>
              </a:p>
            </p:txBody>
          </p:sp>
        </p:grpSp>
        <p:grpSp>
          <p:nvGrpSpPr>
            <p:cNvPr id="25685" name="Group 66"/>
            <p:cNvGrpSpPr>
              <a:grpSpLocks/>
            </p:cNvGrpSpPr>
            <p:nvPr/>
          </p:nvGrpSpPr>
          <p:grpSpPr bwMode="auto">
            <a:xfrm>
              <a:off x="2143" y="1901"/>
              <a:ext cx="251" cy="214"/>
              <a:chOff x="945" y="3287"/>
              <a:chExt cx="251" cy="214"/>
            </a:xfrm>
          </p:grpSpPr>
          <p:grpSp>
            <p:nvGrpSpPr>
              <p:cNvPr id="25725" name="Group 67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25727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5728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5726" name="Line 70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86" name="Group 71"/>
            <p:cNvGrpSpPr>
              <a:grpSpLocks/>
            </p:cNvGrpSpPr>
            <p:nvPr/>
          </p:nvGrpSpPr>
          <p:grpSpPr bwMode="auto">
            <a:xfrm rot="5400000">
              <a:off x="2505" y="1946"/>
              <a:ext cx="55" cy="132"/>
              <a:chOff x="2928" y="3216"/>
              <a:chExt cx="48" cy="240"/>
            </a:xfrm>
          </p:grpSpPr>
          <p:sp>
            <p:nvSpPr>
              <p:cNvPr id="25723" name="Line 7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4" name="Line 7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87" name="Text Box 79"/>
            <p:cNvSpPr txBox="1">
              <a:spLocks noChangeArrowheads="1"/>
            </p:cNvSpPr>
            <p:nvPr/>
          </p:nvSpPr>
          <p:spPr bwMode="auto">
            <a:xfrm>
              <a:off x="3041" y="1808"/>
              <a:ext cx="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49" charset="-122"/>
                </a:rPr>
                <a:t>1.38</a:t>
              </a:r>
            </a:p>
          </p:txBody>
        </p:sp>
        <p:grpSp>
          <p:nvGrpSpPr>
            <p:cNvPr id="25688" name="Group 82"/>
            <p:cNvGrpSpPr>
              <a:grpSpLocks/>
            </p:cNvGrpSpPr>
            <p:nvPr/>
          </p:nvGrpSpPr>
          <p:grpSpPr bwMode="auto">
            <a:xfrm>
              <a:off x="3598" y="1940"/>
              <a:ext cx="89" cy="93"/>
              <a:chOff x="2592" y="2400"/>
              <a:chExt cx="1344" cy="1296"/>
            </a:xfrm>
          </p:grpSpPr>
          <p:sp>
            <p:nvSpPr>
              <p:cNvPr id="25721" name="Line 83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2" name="Line 84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89" name="Text Box 85"/>
            <p:cNvSpPr txBox="1">
              <a:spLocks noChangeArrowheads="1"/>
            </p:cNvSpPr>
            <p:nvPr/>
          </p:nvSpPr>
          <p:spPr bwMode="auto">
            <a:xfrm>
              <a:off x="3669" y="1799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49" charset="-122"/>
                </a:rPr>
                <a:t>10</a:t>
              </a:r>
            </a:p>
          </p:txBody>
        </p:sp>
        <p:sp>
          <p:nvSpPr>
            <p:cNvPr id="25690" name="Line 86"/>
            <p:cNvSpPr>
              <a:spLocks noChangeShapeType="1"/>
            </p:cNvSpPr>
            <p:nvPr/>
          </p:nvSpPr>
          <p:spPr bwMode="auto">
            <a:xfrm flipV="1">
              <a:off x="3942" y="1871"/>
              <a:ext cx="7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Text Box 90"/>
            <p:cNvSpPr txBox="1">
              <a:spLocks noChangeArrowheads="1"/>
            </p:cNvSpPr>
            <p:nvPr/>
          </p:nvSpPr>
          <p:spPr bwMode="auto">
            <a:xfrm>
              <a:off x="3998" y="1735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黑体" pitchFamily="49" charset="-122"/>
                </a:rPr>
                <a:t>23</a:t>
              </a:r>
            </a:p>
          </p:txBody>
        </p:sp>
        <p:grpSp>
          <p:nvGrpSpPr>
            <p:cNvPr id="25692" name="Group 97"/>
            <p:cNvGrpSpPr>
              <a:grpSpLocks/>
            </p:cNvGrpSpPr>
            <p:nvPr/>
          </p:nvGrpSpPr>
          <p:grpSpPr bwMode="auto">
            <a:xfrm>
              <a:off x="2939" y="1950"/>
              <a:ext cx="89" cy="93"/>
              <a:chOff x="2592" y="2400"/>
              <a:chExt cx="1344" cy="1296"/>
            </a:xfrm>
          </p:grpSpPr>
          <p:sp>
            <p:nvSpPr>
              <p:cNvPr id="25719" name="Line 98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20" name="Line 99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93" name="Group 101"/>
            <p:cNvGrpSpPr>
              <a:grpSpLocks/>
            </p:cNvGrpSpPr>
            <p:nvPr/>
          </p:nvGrpSpPr>
          <p:grpSpPr bwMode="auto">
            <a:xfrm>
              <a:off x="4261" y="1951"/>
              <a:ext cx="89" cy="93"/>
              <a:chOff x="2592" y="2400"/>
              <a:chExt cx="1344" cy="1296"/>
            </a:xfrm>
          </p:grpSpPr>
          <p:sp>
            <p:nvSpPr>
              <p:cNvPr id="25717" name="Line 102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8" name="Line 103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94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4423" y="1893"/>
              <a:ext cx="61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(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25695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5297" y="1885"/>
              <a:ext cx="61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)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25696" name="Text Box 106"/>
            <p:cNvSpPr txBox="1">
              <a:spLocks noChangeArrowheads="1"/>
            </p:cNvSpPr>
            <p:nvPr/>
          </p:nvSpPr>
          <p:spPr bwMode="auto">
            <a:xfrm>
              <a:off x="4495" y="1803"/>
              <a:ext cx="88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49" charset="-122"/>
                </a:rPr>
                <a:t>27+273</a:t>
              </a:r>
            </a:p>
          </p:txBody>
        </p:sp>
        <p:grpSp>
          <p:nvGrpSpPr>
            <p:cNvPr id="25697" name="Group 116"/>
            <p:cNvGrpSpPr>
              <a:grpSpLocks/>
            </p:cNvGrpSpPr>
            <p:nvPr/>
          </p:nvGrpSpPr>
          <p:grpSpPr bwMode="auto">
            <a:xfrm>
              <a:off x="2656" y="1708"/>
              <a:ext cx="244" cy="538"/>
              <a:chOff x="3470" y="1323"/>
              <a:chExt cx="244" cy="538"/>
            </a:xfrm>
          </p:grpSpPr>
          <p:sp>
            <p:nvSpPr>
              <p:cNvPr id="25714" name="Line 117"/>
              <p:cNvSpPr>
                <a:spLocks noChangeShapeType="1"/>
              </p:cNvSpPr>
              <p:nvPr/>
            </p:nvSpPr>
            <p:spPr bwMode="auto">
              <a:xfrm>
                <a:off x="3477" y="162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15" name="Text Box 118"/>
              <p:cNvSpPr txBox="1">
                <a:spLocks noChangeArrowheads="1"/>
              </p:cNvSpPr>
              <p:nvPr/>
            </p:nvSpPr>
            <p:spPr bwMode="auto">
              <a:xfrm>
                <a:off x="3472" y="1323"/>
                <a:ext cx="2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3</a:t>
                </a:r>
              </a:p>
            </p:txBody>
          </p:sp>
          <p:sp>
            <p:nvSpPr>
              <p:cNvPr id="25716" name="Text Box 119"/>
              <p:cNvSpPr txBox="1">
                <a:spLocks noChangeArrowheads="1"/>
              </p:cNvSpPr>
              <p:nvPr/>
            </p:nvSpPr>
            <p:spPr bwMode="auto">
              <a:xfrm>
                <a:off x="3470" y="1534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2</a:t>
                </a:r>
              </a:p>
            </p:txBody>
          </p:sp>
        </p:grpSp>
        <p:grpSp>
          <p:nvGrpSpPr>
            <p:cNvPr id="25698" name="Group 223"/>
            <p:cNvGrpSpPr>
              <a:grpSpLocks/>
            </p:cNvGrpSpPr>
            <p:nvPr/>
          </p:nvGrpSpPr>
          <p:grpSpPr bwMode="auto">
            <a:xfrm>
              <a:off x="2480" y="2171"/>
              <a:ext cx="1807" cy="358"/>
              <a:chOff x="2488" y="2281"/>
              <a:chExt cx="1807" cy="358"/>
            </a:xfrm>
          </p:grpSpPr>
          <p:sp>
            <p:nvSpPr>
              <p:cNvPr id="25700" name="Text Box 87"/>
              <p:cNvSpPr txBox="1">
                <a:spLocks noChangeArrowheads="1"/>
              </p:cNvSpPr>
              <p:nvPr/>
            </p:nvSpPr>
            <p:spPr bwMode="auto">
              <a:xfrm>
                <a:off x="3985" y="231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宋体" pitchFamily="2" charset="-122"/>
                  </a:rPr>
                  <a:t>J</a:t>
                </a:r>
                <a:r>
                  <a:rPr lang="en-US" altLang="zh-CN">
                    <a:ea typeface="宋体" pitchFamily="2" charset="-122"/>
                  </a:rPr>
                  <a:t>   </a:t>
                </a:r>
              </a:p>
            </p:txBody>
          </p:sp>
          <p:grpSp>
            <p:nvGrpSpPr>
              <p:cNvPr id="25701" name="Group 107"/>
              <p:cNvGrpSpPr>
                <a:grpSpLocks/>
              </p:cNvGrpSpPr>
              <p:nvPr/>
            </p:nvGrpSpPr>
            <p:grpSpPr bwMode="auto">
              <a:xfrm rot="5400000">
                <a:off x="2526" y="2425"/>
                <a:ext cx="55" cy="132"/>
                <a:chOff x="2928" y="3216"/>
                <a:chExt cx="48" cy="240"/>
              </a:xfrm>
            </p:grpSpPr>
            <p:sp>
              <p:nvSpPr>
                <p:cNvPr id="25712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13" name="Line 10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702" name="Group 193"/>
              <p:cNvGrpSpPr>
                <a:grpSpLocks/>
              </p:cNvGrpSpPr>
              <p:nvPr/>
            </p:nvGrpSpPr>
            <p:grpSpPr bwMode="auto">
              <a:xfrm>
                <a:off x="2634" y="2281"/>
                <a:ext cx="1266" cy="350"/>
                <a:chOff x="2228" y="2237"/>
                <a:chExt cx="1266" cy="350"/>
              </a:xfrm>
            </p:grpSpPr>
            <p:sp>
              <p:nvSpPr>
                <p:cNvPr id="25705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228" y="2260"/>
                  <a:ext cx="122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6.21</a:t>
                  </a:r>
                </a:p>
              </p:txBody>
            </p:sp>
            <p:grpSp>
              <p:nvGrpSpPr>
                <p:cNvPr id="25706" name="Group 123"/>
                <p:cNvGrpSpPr>
                  <a:grpSpLocks/>
                </p:cNvGrpSpPr>
                <p:nvPr/>
              </p:nvGrpSpPr>
              <p:grpSpPr bwMode="auto">
                <a:xfrm>
                  <a:off x="2756" y="2389"/>
                  <a:ext cx="89" cy="93"/>
                  <a:chOff x="2592" y="2400"/>
                  <a:chExt cx="1344" cy="1296"/>
                </a:xfrm>
              </p:grpSpPr>
              <p:sp>
                <p:nvSpPr>
                  <p:cNvPr id="2571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1" name="Line 125"/>
                  <p:cNvSpPr>
                    <a:spLocks noChangeShapeType="1"/>
                  </p:cNvSpPr>
                  <p:nvPr/>
                </p:nvSpPr>
                <p:spPr bwMode="auto">
                  <a:xfrm rot="-5404398">
                    <a:off x="2592" y="2400"/>
                    <a:ext cx="1296" cy="12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70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820" y="2249"/>
                  <a:ext cx="37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10</a:t>
                  </a:r>
                </a:p>
              </p:txBody>
            </p:sp>
            <p:sp>
              <p:nvSpPr>
                <p:cNvPr id="2570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185" y="2237"/>
                  <a:ext cx="30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latin typeface="黑体" pitchFamily="49" charset="-122"/>
                    </a:rPr>
                    <a:t>21</a:t>
                  </a:r>
                </a:p>
              </p:txBody>
            </p:sp>
            <p:sp>
              <p:nvSpPr>
                <p:cNvPr id="2570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116" y="2380"/>
                  <a:ext cx="7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03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6" y="2365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5704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34" y="2363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</p:grpSp>
        <p:sp>
          <p:nvSpPr>
            <p:cNvPr id="25699" name="Rectangle 227" descr="大纸屑"/>
            <p:cNvSpPr>
              <a:spLocks noChangeArrowheads="1"/>
            </p:cNvSpPr>
            <p:nvPr/>
          </p:nvSpPr>
          <p:spPr bwMode="auto">
            <a:xfrm>
              <a:off x="2045" y="2548"/>
              <a:ext cx="3715" cy="66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236"/>
          <p:cNvGrpSpPr>
            <a:grpSpLocks/>
          </p:cNvGrpSpPr>
          <p:nvPr/>
        </p:nvGrpSpPr>
        <p:grpSpPr bwMode="auto">
          <a:xfrm>
            <a:off x="3306763" y="4051300"/>
            <a:ext cx="5076825" cy="2409825"/>
            <a:chOff x="2083" y="2552"/>
            <a:chExt cx="3198" cy="1518"/>
          </a:xfrm>
        </p:grpSpPr>
        <p:grpSp>
          <p:nvGrpSpPr>
            <p:cNvPr id="25611" name="Group 224"/>
            <p:cNvGrpSpPr>
              <a:grpSpLocks/>
            </p:cNvGrpSpPr>
            <p:nvPr/>
          </p:nvGrpSpPr>
          <p:grpSpPr bwMode="auto">
            <a:xfrm>
              <a:off x="2083" y="2552"/>
              <a:ext cx="1579" cy="567"/>
              <a:chOff x="2105" y="2493"/>
              <a:chExt cx="1579" cy="567"/>
            </a:xfrm>
          </p:grpSpPr>
          <p:sp>
            <p:nvSpPr>
              <p:cNvPr id="25664" name="Text Box 132"/>
              <p:cNvSpPr txBox="1">
                <a:spLocks noChangeArrowheads="1"/>
              </p:cNvSpPr>
              <p:nvPr/>
            </p:nvSpPr>
            <p:spPr bwMode="auto">
              <a:xfrm>
                <a:off x="2105" y="2630"/>
                <a:ext cx="31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6600"/>
                    </a:solidFill>
                    <a:ea typeface="华文中宋" pitchFamily="2" charset="-122"/>
                  </a:rPr>
                  <a:t>由</a:t>
                </a:r>
              </a:p>
            </p:txBody>
          </p:sp>
          <p:sp>
            <p:nvSpPr>
              <p:cNvPr id="25665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52" y="2736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25666" name="Group 134"/>
              <p:cNvGrpSpPr>
                <a:grpSpLocks/>
              </p:cNvGrpSpPr>
              <p:nvPr/>
            </p:nvGrpSpPr>
            <p:grpSpPr bwMode="auto">
              <a:xfrm rot="5400000">
                <a:off x="2822" y="2740"/>
                <a:ext cx="62" cy="139"/>
                <a:chOff x="2928" y="3216"/>
                <a:chExt cx="48" cy="240"/>
              </a:xfrm>
            </p:grpSpPr>
            <p:sp>
              <p:nvSpPr>
                <p:cNvPr id="25677" name="Line 13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8" name="Line 13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67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44" y="2759"/>
                <a:ext cx="14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5668" name="Group 142"/>
              <p:cNvGrpSpPr>
                <a:grpSpLocks/>
              </p:cNvGrpSpPr>
              <p:nvPr/>
            </p:nvGrpSpPr>
            <p:grpSpPr bwMode="auto">
              <a:xfrm>
                <a:off x="3433" y="2702"/>
                <a:ext cx="251" cy="214"/>
                <a:chOff x="945" y="3287"/>
                <a:chExt cx="251" cy="214"/>
              </a:xfrm>
            </p:grpSpPr>
            <p:grpSp>
              <p:nvGrpSpPr>
                <p:cNvPr id="25673" name="Group 143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5675" name="WordArt 1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5676" name="WordArt 1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5674" name="Line 146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69" name="Group 152"/>
              <p:cNvGrpSpPr>
                <a:grpSpLocks/>
              </p:cNvGrpSpPr>
              <p:nvPr/>
            </p:nvGrpSpPr>
            <p:grpSpPr bwMode="auto">
              <a:xfrm>
                <a:off x="2947" y="2493"/>
                <a:ext cx="244" cy="567"/>
                <a:chOff x="1772" y="3195"/>
                <a:chExt cx="244" cy="567"/>
              </a:xfrm>
            </p:grpSpPr>
            <p:sp>
              <p:nvSpPr>
                <p:cNvPr id="25670" name="Line 149"/>
                <p:cNvSpPr>
                  <a:spLocks noChangeShapeType="1"/>
                </p:cNvSpPr>
                <p:nvPr/>
              </p:nvSpPr>
              <p:spPr bwMode="auto">
                <a:xfrm>
                  <a:off x="1786" y="3510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1780" y="3435"/>
                  <a:ext cx="21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25672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1772" y="3195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25612" name="Group 222"/>
            <p:cNvGrpSpPr>
              <a:grpSpLocks/>
            </p:cNvGrpSpPr>
            <p:nvPr/>
          </p:nvGrpSpPr>
          <p:grpSpPr bwMode="auto">
            <a:xfrm>
              <a:off x="2195" y="3064"/>
              <a:ext cx="3086" cy="644"/>
              <a:chOff x="2187" y="2931"/>
              <a:chExt cx="3086" cy="644"/>
            </a:xfrm>
          </p:grpSpPr>
          <p:sp>
            <p:nvSpPr>
              <p:cNvPr id="25629" name="WordArt 1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8" y="3060"/>
                <a:ext cx="15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25630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7" y="3209"/>
                <a:ext cx="14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5631" name="Group 155"/>
              <p:cNvGrpSpPr>
                <a:grpSpLocks/>
              </p:cNvGrpSpPr>
              <p:nvPr/>
            </p:nvGrpSpPr>
            <p:grpSpPr bwMode="auto">
              <a:xfrm rot="5400000">
                <a:off x="2459" y="3203"/>
                <a:ext cx="62" cy="139"/>
                <a:chOff x="2928" y="3216"/>
                <a:chExt cx="48" cy="240"/>
              </a:xfrm>
            </p:grpSpPr>
            <p:sp>
              <p:nvSpPr>
                <p:cNvPr id="25662" name="Line 15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3" name="Line 15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32" name="Group 158"/>
              <p:cNvGrpSpPr>
                <a:grpSpLocks/>
              </p:cNvGrpSpPr>
              <p:nvPr/>
            </p:nvGrpSpPr>
            <p:grpSpPr bwMode="auto">
              <a:xfrm>
                <a:off x="2634" y="2976"/>
                <a:ext cx="244" cy="538"/>
                <a:chOff x="3470" y="1323"/>
                <a:chExt cx="244" cy="538"/>
              </a:xfrm>
            </p:grpSpPr>
            <p:sp>
              <p:nvSpPr>
                <p:cNvPr id="25659" name="Line 159"/>
                <p:cNvSpPr>
                  <a:spLocks noChangeShapeType="1"/>
                </p:cNvSpPr>
                <p:nvPr/>
              </p:nvSpPr>
              <p:spPr bwMode="auto">
                <a:xfrm>
                  <a:off x="3477" y="1620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60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3472" y="1323"/>
                  <a:ext cx="21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2566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3470" y="1534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2</a:t>
                  </a:r>
                </a:p>
              </p:txBody>
            </p:sp>
          </p:grpSp>
          <p:sp>
            <p:nvSpPr>
              <p:cNvPr id="25633" name="Line 162"/>
              <p:cNvSpPr>
                <a:spLocks noChangeShapeType="1"/>
              </p:cNvSpPr>
              <p:nvPr/>
            </p:nvSpPr>
            <p:spPr bwMode="auto">
              <a:xfrm>
                <a:off x="2902" y="3263"/>
                <a:ext cx="4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34" name="Group 163"/>
              <p:cNvGrpSpPr>
                <a:grpSpLocks/>
              </p:cNvGrpSpPr>
              <p:nvPr/>
            </p:nvGrpSpPr>
            <p:grpSpPr bwMode="auto">
              <a:xfrm>
                <a:off x="3027" y="3299"/>
                <a:ext cx="251" cy="214"/>
                <a:chOff x="945" y="3287"/>
                <a:chExt cx="251" cy="214"/>
              </a:xfrm>
            </p:grpSpPr>
            <p:grpSp>
              <p:nvGrpSpPr>
                <p:cNvPr id="25655" name="Group 164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5657" name="WordArt 1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5658" name="WordArt 1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5656" name="Line 167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35" name="Group 168"/>
              <p:cNvGrpSpPr>
                <a:grpSpLocks/>
              </p:cNvGrpSpPr>
              <p:nvPr/>
            </p:nvGrpSpPr>
            <p:grpSpPr bwMode="auto">
              <a:xfrm rot="5400000">
                <a:off x="3463" y="3188"/>
                <a:ext cx="62" cy="139"/>
                <a:chOff x="2928" y="3216"/>
                <a:chExt cx="48" cy="240"/>
              </a:xfrm>
            </p:grpSpPr>
            <p:sp>
              <p:nvSpPr>
                <p:cNvPr id="25653" name="Line 16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4" name="Line 17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36" name="Group 182"/>
              <p:cNvGrpSpPr>
                <a:grpSpLocks/>
              </p:cNvGrpSpPr>
              <p:nvPr/>
            </p:nvGrpSpPr>
            <p:grpSpPr bwMode="auto">
              <a:xfrm>
                <a:off x="3623" y="2969"/>
                <a:ext cx="244" cy="538"/>
                <a:chOff x="3470" y="1323"/>
                <a:chExt cx="244" cy="538"/>
              </a:xfrm>
            </p:grpSpPr>
            <p:sp>
              <p:nvSpPr>
                <p:cNvPr id="25650" name="Line 183"/>
                <p:cNvSpPr>
                  <a:spLocks noChangeShapeType="1"/>
                </p:cNvSpPr>
                <p:nvPr/>
              </p:nvSpPr>
              <p:spPr bwMode="auto">
                <a:xfrm>
                  <a:off x="3477" y="1620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472" y="1323"/>
                  <a:ext cx="21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2565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470" y="1534"/>
                  <a:ext cx="2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>
                      <a:latin typeface="黑体" pitchFamily="49" charset="-122"/>
                    </a:rPr>
                    <a:t>2</a:t>
                  </a:r>
                </a:p>
              </p:txBody>
            </p:sp>
          </p:grpSp>
          <p:sp>
            <p:nvSpPr>
              <p:cNvPr id="25637" name="Line 186"/>
              <p:cNvSpPr>
                <a:spLocks noChangeShapeType="1"/>
              </p:cNvSpPr>
              <p:nvPr/>
            </p:nvSpPr>
            <p:spPr bwMode="auto">
              <a:xfrm flipV="1">
                <a:off x="3928" y="3256"/>
                <a:ext cx="1278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8" name="Text Box 187"/>
              <p:cNvSpPr txBox="1">
                <a:spLocks noChangeArrowheads="1"/>
              </p:cNvSpPr>
              <p:nvPr/>
            </p:nvSpPr>
            <p:spPr bwMode="auto">
              <a:xfrm>
                <a:off x="3973" y="2969"/>
                <a:ext cx="124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 smtClean="0">
                    <a:latin typeface="黑体" pitchFamily="49" charset="-122"/>
                  </a:rPr>
                  <a:t>1.013  </a:t>
                </a:r>
                <a:r>
                  <a:rPr lang="en-US" altLang="zh-CN" sz="2800" dirty="0">
                    <a:latin typeface="黑体" pitchFamily="49" charset="-122"/>
                  </a:rPr>
                  <a:t>10</a:t>
                </a:r>
              </a:p>
            </p:txBody>
          </p:sp>
          <p:grpSp>
            <p:nvGrpSpPr>
              <p:cNvPr id="25639" name="Group 188"/>
              <p:cNvGrpSpPr>
                <a:grpSpLocks/>
              </p:cNvGrpSpPr>
              <p:nvPr/>
            </p:nvGrpSpPr>
            <p:grpSpPr bwMode="auto">
              <a:xfrm>
                <a:off x="4653" y="3105"/>
                <a:ext cx="89" cy="93"/>
                <a:chOff x="2592" y="2400"/>
                <a:chExt cx="1344" cy="1296"/>
              </a:xfrm>
            </p:grpSpPr>
            <p:sp>
              <p:nvSpPr>
                <p:cNvPr id="25648" name="Line 189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9" name="Line 190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40" name="Text Box 191"/>
              <p:cNvSpPr txBox="1">
                <a:spLocks noChangeArrowheads="1"/>
              </p:cNvSpPr>
              <p:nvPr/>
            </p:nvSpPr>
            <p:spPr bwMode="auto">
              <a:xfrm>
                <a:off x="4993" y="2931"/>
                <a:ext cx="2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黑体" pitchFamily="49" charset="-122"/>
                  </a:rPr>
                  <a:t>5</a:t>
                </a:r>
              </a:p>
            </p:txBody>
          </p:sp>
          <p:sp>
            <p:nvSpPr>
              <p:cNvPr id="25641" name="Text Box 195"/>
              <p:cNvSpPr txBox="1">
                <a:spLocks noChangeArrowheads="1"/>
              </p:cNvSpPr>
              <p:nvPr/>
            </p:nvSpPr>
            <p:spPr bwMode="auto">
              <a:xfrm>
                <a:off x="3949" y="3248"/>
                <a:ext cx="12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6.21</a:t>
                </a:r>
              </a:p>
            </p:txBody>
          </p:sp>
          <p:grpSp>
            <p:nvGrpSpPr>
              <p:cNvPr id="25642" name="Group 196"/>
              <p:cNvGrpSpPr>
                <a:grpSpLocks/>
              </p:cNvGrpSpPr>
              <p:nvPr/>
            </p:nvGrpSpPr>
            <p:grpSpPr bwMode="auto">
              <a:xfrm>
                <a:off x="4477" y="3377"/>
                <a:ext cx="89" cy="93"/>
                <a:chOff x="2592" y="2400"/>
                <a:chExt cx="1344" cy="1296"/>
              </a:xfrm>
            </p:grpSpPr>
            <p:sp>
              <p:nvSpPr>
                <p:cNvPr id="25646" name="Line 197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7" name="Line 198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43" name="Text Box 199"/>
              <p:cNvSpPr txBox="1">
                <a:spLocks noChangeArrowheads="1"/>
              </p:cNvSpPr>
              <p:nvPr/>
            </p:nvSpPr>
            <p:spPr bwMode="auto">
              <a:xfrm>
                <a:off x="4541" y="3237"/>
                <a:ext cx="37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黑体" pitchFamily="49" charset="-122"/>
                  </a:rPr>
                  <a:t>10</a:t>
                </a:r>
              </a:p>
            </p:txBody>
          </p:sp>
          <p:sp>
            <p:nvSpPr>
              <p:cNvPr id="25644" name="Text Box 200"/>
              <p:cNvSpPr txBox="1">
                <a:spLocks noChangeArrowheads="1"/>
              </p:cNvSpPr>
              <p:nvPr/>
            </p:nvSpPr>
            <p:spPr bwMode="auto">
              <a:xfrm>
                <a:off x="4906" y="3225"/>
                <a:ext cx="3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黑体" pitchFamily="49" charset="-122"/>
                  </a:rPr>
                  <a:t>21</a:t>
                </a:r>
              </a:p>
            </p:txBody>
          </p:sp>
          <p:sp>
            <p:nvSpPr>
              <p:cNvPr id="25645" name="Line 201"/>
              <p:cNvSpPr>
                <a:spLocks noChangeShapeType="1"/>
              </p:cNvSpPr>
              <p:nvPr/>
            </p:nvSpPr>
            <p:spPr bwMode="auto">
              <a:xfrm flipV="1">
                <a:off x="4837" y="3368"/>
                <a:ext cx="7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3" name="Text Box 213"/>
            <p:cNvSpPr txBox="1">
              <a:spLocks noChangeArrowheads="1"/>
            </p:cNvSpPr>
            <p:nvPr/>
          </p:nvSpPr>
          <p:spPr bwMode="auto">
            <a:xfrm>
              <a:off x="3485" y="370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黑体" pitchFamily="49" charset="-122"/>
                </a:rPr>
                <a:t>25</a:t>
              </a:r>
            </a:p>
          </p:txBody>
        </p:sp>
        <p:grpSp>
          <p:nvGrpSpPr>
            <p:cNvPr id="25614" name="Group 202"/>
            <p:cNvGrpSpPr>
              <a:grpSpLocks/>
            </p:cNvGrpSpPr>
            <p:nvPr/>
          </p:nvGrpSpPr>
          <p:grpSpPr bwMode="auto">
            <a:xfrm rot="5400000">
              <a:off x="2460" y="3875"/>
              <a:ext cx="62" cy="139"/>
              <a:chOff x="2928" y="3216"/>
              <a:chExt cx="48" cy="240"/>
            </a:xfrm>
          </p:grpSpPr>
          <p:sp>
            <p:nvSpPr>
              <p:cNvPr id="25627" name="Line 20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0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5" name="Text Box 205"/>
            <p:cNvSpPr txBox="1">
              <a:spLocks noChangeArrowheads="1"/>
            </p:cNvSpPr>
            <p:nvPr/>
          </p:nvSpPr>
          <p:spPr bwMode="auto">
            <a:xfrm>
              <a:off x="2592" y="3743"/>
              <a:ext cx="14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49" charset="-122"/>
                </a:rPr>
                <a:t>2.66</a:t>
              </a:r>
            </a:p>
          </p:txBody>
        </p:sp>
        <p:grpSp>
          <p:nvGrpSpPr>
            <p:cNvPr id="25616" name="Group 206"/>
            <p:cNvGrpSpPr>
              <a:grpSpLocks/>
            </p:cNvGrpSpPr>
            <p:nvPr/>
          </p:nvGrpSpPr>
          <p:grpSpPr bwMode="auto">
            <a:xfrm>
              <a:off x="3163" y="3873"/>
              <a:ext cx="89" cy="93"/>
              <a:chOff x="2592" y="2400"/>
              <a:chExt cx="1344" cy="1296"/>
            </a:xfrm>
          </p:grpSpPr>
          <p:sp>
            <p:nvSpPr>
              <p:cNvPr id="25625" name="Line 207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208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7" name="Text Box 212"/>
            <p:cNvSpPr txBox="1">
              <a:spLocks noChangeArrowheads="1"/>
            </p:cNvSpPr>
            <p:nvPr/>
          </p:nvSpPr>
          <p:spPr bwMode="auto">
            <a:xfrm>
              <a:off x="3243" y="3732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49" charset="-122"/>
                </a:rPr>
                <a:t>10</a:t>
              </a:r>
            </a:p>
          </p:txBody>
        </p:sp>
        <p:sp>
          <p:nvSpPr>
            <p:cNvPr id="25618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3788" y="3819"/>
              <a:ext cx="61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(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25619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4716" y="3825"/>
              <a:ext cx="61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rPr>
                <a:t>)</a:t>
              </a:r>
              <a:endParaRPr lang="zh-CN" altLang="en-US" sz="36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latin typeface="幼圆"/>
                <a:ea typeface="幼圆"/>
              </a:endParaRPr>
            </a:p>
          </p:txBody>
        </p:sp>
        <p:sp>
          <p:nvSpPr>
            <p:cNvPr id="25620" name="Text Box 216"/>
            <p:cNvSpPr txBox="1">
              <a:spLocks noChangeArrowheads="1"/>
            </p:cNvSpPr>
            <p:nvPr/>
          </p:nvSpPr>
          <p:spPr bwMode="auto">
            <a:xfrm>
              <a:off x="3834" y="3767"/>
              <a:ext cx="2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个</a:t>
              </a:r>
            </a:p>
          </p:txBody>
        </p:sp>
        <p:sp>
          <p:nvSpPr>
            <p:cNvPr id="25621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4247" y="3897"/>
              <a:ext cx="182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m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5622" name="WordArt 220"/>
            <p:cNvSpPr>
              <a:spLocks noChangeArrowheads="1" noChangeShapeType="1" noTextEdit="1"/>
            </p:cNvSpPr>
            <p:nvPr/>
          </p:nvSpPr>
          <p:spPr bwMode="auto">
            <a:xfrm>
              <a:off x="4547" y="3843"/>
              <a:ext cx="74" cy="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5623" name="Line 234"/>
            <p:cNvSpPr>
              <a:spLocks noChangeShapeType="1"/>
            </p:cNvSpPr>
            <p:nvPr/>
          </p:nvSpPr>
          <p:spPr bwMode="auto">
            <a:xfrm>
              <a:off x="4423" y="3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Oval 235"/>
            <p:cNvSpPr>
              <a:spLocks noChangeArrowheads="1"/>
            </p:cNvSpPr>
            <p:nvPr/>
          </p:nvSpPr>
          <p:spPr bwMode="auto">
            <a:xfrm>
              <a:off x="4119" y="3921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6653219" y="4273619"/>
          <a:ext cx="21605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5" imgW="1041120" imgH="215640" progId="Equation.DSMT4">
                  <p:embed/>
                </p:oleObj>
              </mc:Choice>
              <mc:Fallback>
                <p:oleObj name="Equation" r:id="rId5" imgW="104112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9" y="4273619"/>
                        <a:ext cx="2160587" cy="4492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91"/>
          <p:cNvSpPr>
            <a:spLocks noGrp="1" noChangeArrowheads="1"/>
          </p:cNvSpPr>
          <p:nvPr>
            <p:ph type="title" idx="4294967295"/>
          </p:nvPr>
        </p:nvSpPr>
        <p:spPr>
          <a:xfrm>
            <a:off x="1624013" y="0"/>
            <a:ext cx="7519987" cy="18573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虚设联想</a:t>
            </a:r>
          </a:p>
        </p:txBody>
      </p:sp>
      <p:sp>
        <p:nvSpPr>
          <p:cNvPr id="26627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520700" y="2463800"/>
            <a:ext cx="8118475" cy="2311400"/>
            <a:chOff x="351" y="1552"/>
            <a:chExt cx="5114" cy="1456"/>
          </a:xfrm>
        </p:grpSpPr>
        <p:grpSp>
          <p:nvGrpSpPr>
            <p:cNvPr id="26687" name="Group 19"/>
            <p:cNvGrpSpPr>
              <a:grpSpLocks/>
            </p:cNvGrpSpPr>
            <p:nvPr/>
          </p:nvGrpSpPr>
          <p:grpSpPr bwMode="auto">
            <a:xfrm>
              <a:off x="351" y="1552"/>
              <a:ext cx="1159" cy="277"/>
              <a:chOff x="238" y="1367"/>
              <a:chExt cx="1226" cy="358"/>
            </a:xfrm>
          </p:grpSpPr>
          <p:sp>
            <p:nvSpPr>
              <p:cNvPr id="3" name="Rectangle 20"/>
              <p:cNvSpPr>
                <a:spLocks noChangeArrowheads="1"/>
              </p:cNvSpPr>
              <p:nvPr/>
            </p:nvSpPr>
            <p:spPr bwMode="auto">
              <a:xfrm>
                <a:off x="238" y="1367"/>
                <a:ext cx="1226" cy="3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6791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" y="1408"/>
                <a:ext cx="1075" cy="2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解法提要：</a:t>
                </a:r>
              </a:p>
            </p:txBody>
          </p:sp>
        </p:grpSp>
        <p:grpSp>
          <p:nvGrpSpPr>
            <p:cNvPr id="26688" name="Group 23"/>
            <p:cNvGrpSpPr>
              <a:grpSpLocks/>
            </p:cNvGrpSpPr>
            <p:nvPr/>
          </p:nvGrpSpPr>
          <p:grpSpPr bwMode="auto">
            <a:xfrm>
              <a:off x="2047" y="1606"/>
              <a:ext cx="251" cy="214"/>
              <a:chOff x="945" y="3287"/>
              <a:chExt cx="251" cy="214"/>
            </a:xfrm>
          </p:grpSpPr>
          <p:grpSp>
            <p:nvGrpSpPr>
              <p:cNvPr id="26786" name="Group 24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26788" name="WordArt 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6789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6787" name="Line 27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9" name="Group 28"/>
            <p:cNvGrpSpPr>
              <a:grpSpLocks/>
            </p:cNvGrpSpPr>
            <p:nvPr/>
          </p:nvGrpSpPr>
          <p:grpSpPr bwMode="auto">
            <a:xfrm rot="5400000">
              <a:off x="2387" y="1650"/>
              <a:ext cx="55" cy="132"/>
              <a:chOff x="2928" y="3216"/>
              <a:chExt cx="48" cy="240"/>
            </a:xfrm>
          </p:grpSpPr>
          <p:sp>
            <p:nvSpPr>
              <p:cNvPr id="26784" name="Line 2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5" name="Line 3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90" name="Line 31"/>
            <p:cNvSpPr>
              <a:spLocks noChangeShapeType="1"/>
            </p:cNvSpPr>
            <p:nvPr/>
          </p:nvSpPr>
          <p:spPr bwMode="auto">
            <a:xfrm>
              <a:off x="2575" y="1725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601" y="1553"/>
              <a:ext cx="119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692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608" y="1752"/>
              <a:ext cx="11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26693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806" y="1632"/>
              <a:ext cx="12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26694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976" y="1645"/>
              <a:ext cx="170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26695" name="Text Box 36"/>
            <p:cNvSpPr txBox="1">
              <a:spLocks noChangeArrowheads="1"/>
            </p:cNvSpPr>
            <p:nvPr/>
          </p:nvSpPr>
          <p:spPr bwMode="auto">
            <a:xfrm>
              <a:off x="1684" y="1552"/>
              <a:ext cx="3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由</a:t>
              </a:r>
            </a:p>
          </p:txBody>
        </p:sp>
        <p:grpSp>
          <p:nvGrpSpPr>
            <p:cNvPr id="26696" name="Group 129"/>
            <p:cNvGrpSpPr>
              <a:grpSpLocks/>
            </p:cNvGrpSpPr>
            <p:nvPr/>
          </p:nvGrpSpPr>
          <p:grpSpPr bwMode="auto">
            <a:xfrm>
              <a:off x="642" y="2020"/>
              <a:ext cx="3567" cy="487"/>
              <a:chOff x="642" y="2020"/>
              <a:chExt cx="3567" cy="487"/>
            </a:xfrm>
          </p:grpSpPr>
          <p:grpSp>
            <p:nvGrpSpPr>
              <p:cNvPr id="26731" name="Group 38"/>
              <p:cNvGrpSpPr>
                <a:grpSpLocks/>
              </p:cNvGrpSpPr>
              <p:nvPr/>
            </p:nvGrpSpPr>
            <p:grpSpPr bwMode="auto">
              <a:xfrm>
                <a:off x="1493" y="2057"/>
                <a:ext cx="251" cy="214"/>
                <a:chOff x="945" y="3287"/>
                <a:chExt cx="251" cy="214"/>
              </a:xfrm>
            </p:grpSpPr>
            <p:grpSp>
              <p:nvGrpSpPr>
                <p:cNvPr id="26780" name="Group 39"/>
                <p:cNvGrpSpPr>
                  <a:grpSpLocks/>
                </p:cNvGrpSpPr>
                <p:nvPr/>
              </p:nvGrpSpPr>
              <p:grpSpPr bwMode="auto">
                <a:xfrm>
                  <a:off x="970" y="3336"/>
                  <a:ext cx="216" cy="165"/>
                  <a:chOff x="1938" y="3698"/>
                  <a:chExt cx="216" cy="165"/>
                </a:xfrm>
              </p:grpSpPr>
              <p:sp>
                <p:nvSpPr>
                  <p:cNvPr id="26782" name="WordArt 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83" y="3752"/>
                    <a:ext cx="71" cy="11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Garamond"/>
                      </a:rPr>
                      <a:t>t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endParaRPr>
                  </a:p>
                </p:txBody>
              </p:sp>
              <p:sp>
                <p:nvSpPr>
                  <p:cNvPr id="26783" name="WordArt 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38" y="3698"/>
                    <a:ext cx="141" cy="14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Symbol"/>
                      </a:rPr>
                      <a:t>e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endParaRPr>
                  </a:p>
                </p:txBody>
              </p:sp>
            </p:grpSp>
            <p:sp>
              <p:nvSpPr>
                <p:cNvPr id="26781" name="Line 42"/>
                <p:cNvSpPr>
                  <a:spLocks noChangeShapeType="1"/>
                </p:cNvSpPr>
                <p:nvPr/>
              </p:nvSpPr>
              <p:spPr bwMode="auto">
                <a:xfrm>
                  <a:off x="945" y="3287"/>
                  <a:ext cx="251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732" name="Group 43"/>
              <p:cNvGrpSpPr>
                <a:grpSpLocks/>
              </p:cNvGrpSpPr>
              <p:nvPr/>
            </p:nvGrpSpPr>
            <p:grpSpPr bwMode="auto">
              <a:xfrm rot="5400000">
                <a:off x="946" y="2234"/>
                <a:ext cx="55" cy="132"/>
                <a:chOff x="2928" y="3216"/>
                <a:chExt cx="48" cy="240"/>
              </a:xfrm>
            </p:grpSpPr>
            <p:sp>
              <p:nvSpPr>
                <p:cNvPr id="26778" name="Line 4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79" name="Line 4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33" name="Line 46"/>
              <p:cNvSpPr>
                <a:spLocks noChangeShapeType="1"/>
              </p:cNvSpPr>
              <p:nvPr/>
            </p:nvSpPr>
            <p:spPr bwMode="auto">
              <a:xfrm>
                <a:off x="1128" y="2294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4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14" y="2335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26735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2" y="2213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6736" name="Line 51"/>
              <p:cNvSpPr>
                <a:spLocks noChangeShapeType="1"/>
              </p:cNvSpPr>
              <p:nvPr/>
            </p:nvSpPr>
            <p:spPr bwMode="auto">
              <a:xfrm>
                <a:off x="1410" y="2297"/>
                <a:ext cx="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37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4" y="2114"/>
                <a:ext cx="117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38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8" y="2343"/>
                <a:ext cx="119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39" name="Group 54"/>
              <p:cNvGrpSpPr>
                <a:grpSpLocks/>
              </p:cNvGrpSpPr>
              <p:nvPr/>
            </p:nvGrpSpPr>
            <p:grpSpPr bwMode="auto">
              <a:xfrm rot="5400000">
                <a:off x="1965" y="2226"/>
                <a:ext cx="55" cy="132"/>
                <a:chOff x="2928" y="3216"/>
                <a:chExt cx="48" cy="240"/>
              </a:xfrm>
            </p:grpSpPr>
            <p:sp>
              <p:nvSpPr>
                <p:cNvPr id="26776" name="Line 5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77" name="Line 5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40" name="Line 57"/>
              <p:cNvSpPr>
                <a:spLocks noChangeShapeType="1"/>
              </p:cNvSpPr>
              <p:nvPr/>
            </p:nvSpPr>
            <p:spPr bwMode="auto">
              <a:xfrm>
                <a:off x="2141" y="2252"/>
                <a:ext cx="20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26" y="2070"/>
                <a:ext cx="117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42" name="Group 60"/>
              <p:cNvGrpSpPr>
                <a:grpSpLocks/>
              </p:cNvGrpSpPr>
              <p:nvPr/>
            </p:nvGrpSpPr>
            <p:grpSpPr bwMode="auto">
              <a:xfrm>
                <a:off x="2525" y="2083"/>
                <a:ext cx="89" cy="93"/>
                <a:chOff x="2592" y="2400"/>
                <a:chExt cx="1344" cy="1296"/>
              </a:xfrm>
            </p:grpSpPr>
            <p:sp>
              <p:nvSpPr>
                <p:cNvPr id="26774" name="Line 61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75" name="Line 62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43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0" y="2071"/>
                <a:ext cx="110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44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7" y="2064"/>
                <a:ext cx="6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45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0" y="2064"/>
                <a:ext cx="10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46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2151"/>
                <a:ext cx="36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47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0" y="2069"/>
                <a:ext cx="118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48" name="Group 75"/>
              <p:cNvGrpSpPr>
                <a:grpSpLocks/>
              </p:cNvGrpSpPr>
              <p:nvPr/>
            </p:nvGrpSpPr>
            <p:grpSpPr bwMode="auto">
              <a:xfrm>
                <a:off x="3352" y="2090"/>
                <a:ext cx="89" cy="93"/>
                <a:chOff x="2592" y="2400"/>
                <a:chExt cx="1344" cy="1296"/>
              </a:xfrm>
            </p:grpSpPr>
            <p:sp>
              <p:nvSpPr>
                <p:cNvPr id="26772" name="Line 76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73" name="Line 77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49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29" y="2071"/>
                <a:ext cx="6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50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5" y="2076"/>
                <a:ext cx="118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51" name="Line 80"/>
              <p:cNvSpPr>
                <a:spLocks noChangeShapeType="1"/>
              </p:cNvSpPr>
              <p:nvPr/>
            </p:nvSpPr>
            <p:spPr bwMode="auto">
              <a:xfrm>
                <a:off x="3743" y="206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52" name="Group 83"/>
              <p:cNvGrpSpPr>
                <a:grpSpLocks/>
              </p:cNvGrpSpPr>
              <p:nvPr/>
            </p:nvGrpSpPr>
            <p:grpSpPr bwMode="auto">
              <a:xfrm>
                <a:off x="3877" y="2020"/>
                <a:ext cx="147" cy="77"/>
                <a:chOff x="3020" y="2751"/>
                <a:chExt cx="206" cy="129"/>
              </a:xfrm>
            </p:grpSpPr>
            <p:sp>
              <p:nvSpPr>
                <p:cNvPr id="26770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0" y="2751"/>
                  <a:ext cx="65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771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15" y="2751"/>
                  <a:ext cx="111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9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26753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5" y="2344"/>
                <a:ext cx="111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54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2" y="2350"/>
                <a:ext cx="119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55" name="Group 85"/>
              <p:cNvGrpSpPr>
                <a:grpSpLocks/>
              </p:cNvGrpSpPr>
              <p:nvPr/>
            </p:nvGrpSpPr>
            <p:grpSpPr bwMode="auto">
              <a:xfrm>
                <a:off x="2561" y="2356"/>
                <a:ext cx="89" cy="93"/>
                <a:chOff x="2592" y="2400"/>
                <a:chExt cx="1344" cy="1296"/>
              </a:xfrm>
            </p:grpSpPr>
            <p:sp>
              <p:nvSpPr>
                <p:cNvPr id="26768" name="Line 86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69" name="Line 87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56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3" y="2337"/>
                <a:ext cx="6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57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28" y="2417"/>
                <a:ext cx="36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58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98" y="2337"/>
                <a:ext cx="108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59" name="Group 91"/>
              <p:cNvGrpSpPr>
                <a:grpSpLocks/>
              </p:cNvGrpSpPr>
              <p:nvPr/>
            </p:nvGrpSpPr>
            <p:grpSpPr bwMode="auto">
              <a:xfrm>
                <a:off x="3248" y="2349"/>
                <a:ext cx="89" cy="93"/>
                <a:chOff x="2592" y="2400"/>
                <a:chExt cx="1344" cy="1296"/>
              </a:xfrm>
            </p:grpSpPr>
            <p:sp>
              <p:nvSpPr>
                <p:cNvPr id="26766" name="Line 9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67" name="Line 93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60" name="WordArt 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1" y="2336"/>
                <a:ext cx="6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61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7" y="2341"/>
                <a:ext cx="118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62" name="Line 96"/>
              <p:cNvSpPr>
                <a:spLocks noChangeShapeType="1"/>
              </p:cNvSpPr>
              <p:nvPr/>
            </p:nvSpPr>
            <p:spPr bwMode="auto">
              <a:xfrm>
                <a:off x="3625" y="2325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763" name="Group 101"/>
              <p:cNvGrpSpPr>
                <a:grpSpLocks/>
              </p:cNvGrpSpPr>
              <p:nvPr/>
            </p:nvGrpSpPr>
            <p:grpSpPr bwMode="auto">
              <a:xfrm>
                <a:off x="3790" y="2285"/>
                <a:ext cx="169" cy="77"/>
                <a:chOff x="3649" y="3061"/>
                <a:chExt cx="169" cy="77"/>
              </a:xfrm>
            </p:grpSpPr>
            <p:sp>
              <p:nvSpPr>
                <p:cNvPr id="26764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49" y="3069"/>
                  <a:ext cx="68" cy="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26765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39" y="3061"/>
                  <a:ext cx="79" cy="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26697" name="Group 165"/>
            <p:cNvGrpSpPr>
              <a:grpSpLocks/>
            </p:cNvGrpSpPr>
            <p:nvPr/>
          </p:nvGrpSpPr>
          <p:grpSpPr bwMode="auto">
            <a:xfrm>
              <a:off x="923" y="2401"/>
              <a:ext cx="4542" cy="607"/>
              <a:chOff x="864" y="2497"/>
              <a:chExt cx="4542" cy="607"/>
            </a:xfrm>
          </p:grpSpPr>
          <p:sp>
            <p:nvSpPr>
              <p:cNvPr id="26698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5" y="2765"/>
                <a:ext cx="110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699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1" y="2779"/>
                <a:ext cx="111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7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00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8" y="2759"/>
                <a:ext cx="102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01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79" y="2788"/>
                <a:ext cx="111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9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02" name="Group 103"/>
              <p:cNvGrpSpPr>
                <a:grpSpLocks/>
              </p:cNvGrpSpPr>
              <p:nvPr/>
            </p:nvGrpSpPr>
            <p:grpSpPr bwMode="auto">
              <a:xfrm rot="5400000">
                <a:off x="902" y="2779"/>
                <a:ext cx="55" cy="132"/>
                <a:chOff x="2928" y="3216"/>
                <a:chExt cx="48" cy="240"/>
              </a:xfrm>
            </p:grpSpPr>
            <p:sp>
              <p:nvSpPr>
                <p:cNvPr id="26729" name="Line 10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30" name="Line 10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03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89" y="2888"/>
                <a:ext cx="36" cy="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04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74" y="2786"/>
                <a:ext cx="111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7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05" name="Group 108"/>
              <p:cNvGrpSpPr>
                <a:grpSpLocks/>
              </p:cNvGrpSpPr>
              <p:nvPr/>
            </p:nvGrpSpPr>
            <p:grpSpPr bwMode="auto">
              <a:xfrm>
                <a:off x="1757" y="2813"/>
                <a:ext cx="89" cy="93"/>
                <a:chOff x="2592" y="2400"/>
                <a:chExt cx="1344" cy="1296"/>
              </a:xfrm>
            </p:grpSpPr>
            <p:sp>
              <p:nvSpPr>
                <p:cNvPr id="26727" name="Line 109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28" name="Line 110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06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9" y="2793"/>
                <a:ext cx="6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07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23" y="2797"/>
                <a:ext cx="118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08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0" y="2764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6709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5" y="2761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6710" name="Text Box 115"/>
              <p:cNvSpPr txBox="1">
                <a:spLocks noChangeArrowheads="1"/>
              </p:cNvSpPr>
              <p:nvPr/>
            </p:nvSpPr>
            <p:spPr bwMode="auto">
              <a:xfrm>
                <a:off x="2377" y="2695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/>
                  <a:t>K</a:t>
                </a:r>
              </a:p>
            </p:txBody>
          </p:sp>
          <p:sp>
            <p:nvSpPr>
              <p:cNvPr id="26711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7" y="2785"/>
                <a:ext cx="108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26712" name="Group 117"/>
              <p:cNvGrpSpPr>
                <a:grpSpLocks/>
              </p:cNvGrpSpPr>
              <p:nvPr/>
            </p:nvGrpSpPr>
            <p:grpSpPr bwMode="auto">
              <a:xfrm rot="5400000">
                <a:off x="2807" y="2779"/>
                <a:ext cx="55" cy="132"/>
                <a:chOff x="2928" y="3216"/>
                <a:chExt cx="48" cy="240"/>
              </a:xfrm>
            </p:grpSpPr>
            <p:sp>
              <p:nvSpPr>
                <p:cNvPr id="26725" name="Line 11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26" name="Line 11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713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80" y="2772"/>
                <a:ext cx="111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7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14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0" y="2779"/>
                <a:ext cx="10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15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25" y="2778"/>
                <a:ext cx="10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26716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5" y="2742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(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6717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26" y="2732"/>
                <a:ext cx="61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幼圆"/>
                    <a:ea typeface="幼圆"/>
                  </a:rPr>
                  <a:t>)</a:t>
                </a:r>
                <a:endPara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幼圆"/>
                  <a:ea typeface="幼圆"/>
                </a:endParaRPr>
              </a:p>
            </p:txBody>
          </p:sp>
          <p:sp>
            <p:nvSpPr>
              <p:cNvPr id="26718" name="Text Box 125"/>
              <p:cNvSpPr txBox="1">
                <a:spLocks noChangeArrowheads="1"/>
              </p:cNvSpPr>
              <p:nvPr/>
            </p:nvSpPr>
            <p:spPr bwMode="auto">
              <a:xfrm>
                <a:off x="3751" y="2671"/>
                <a:ext cx="32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26719" name="Oval 126"/>
              <p:cNvSpPr>
                <a:spLocks noChangeArrowheads="1"/>
              </p:cNvSpPr>
              <p:nvPr/>
            </p:nvSpPr>
            <p:spPr bwMode="auto">
              <a:xfrm>
                <a:off x="3721" y="2753"/>
                <a:ext cx="54" cy="5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0" name="Text Box 130"/>
              <p:cNvSpPr txBox="1">
                <a:spLocks noChangeArrowheads="1"/>
              </p:cNvSpPr>
              <p:nvPr/>
            </p:nvSpPr>
            <p:spPr bwMode="auto">
              <a:xfrm>
                <a:off x="4357" y="2852"/>
                <a:ext cx="90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latin typeface="华文中宋" pitchFamily="2" charset="-122"/>
                    <a:ea typeface="华文中宋" pitchFamily="2" charset="-122"/>
                  </a:rPr>
                  <a:t>难以实现</a:t>
                </a:r>
              </a:p>
            </p:txBody>
          </p:sp>
          <p:sp>
            <p:nvSpPr>
              <p:cNvPr id="26721" name="Text Box 133"/>
              <p:cNvSpPr txBox="1">
                <a:spLocks noChangeArrowheads="1"/>
              </p:cNvSpPr>
              <p:nvPr/>
            </p:nvSpPr>
            <p:spPr bwMode="auto">
              <a:xfrm>
                <a:off x="4283" y="2497"/>
                <a:ext cx="11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ea typeface="华文中宋" pitchFamily="2" charset="-122"/>
                  </a:rPr>
                  <a:t>太阳表面温度</a:t>
                </a:r>
              </a:p>
            </p:txBody>
          </p:sp>
          <p:grpSp>
            <p:nvGrpSpPr>
              <p:cNvPr id="26722" name="Group 136"/>
              <p:cNvGrpSpPr>
                <a:grpSpLocks/>
              </p:cNvGrpSpPr>
              <p:nvPr/>
            </p:nvGrpSpPr>
            <p:grpSpPr bwMode="auto">
              <a:xfrm>
                <a:off x="4446" y="2658"/>
                <a:ext cx="805" cy="288"/>
                <a:chOff x="4298" y="2754"/>
                <a:chExt cx="805" cy="288"/>
              </a:xfrm>
            </p:grpSpPr>
            <p:sp>
              <p:nvSpPr>
                <p:cNvPr id="26723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298" y="2754"/>
                  <a:ext cx="80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/>
                    <a:t>5490   C</a:t>
                  </a:r>
                </a:p>
              </p:txBody>
            </p:sp>
            <p:sp>
              <p:nvSpPr>
                <p:cNvPr id="26724" name="Oval 135"/>
                <p:cNvSpPr>
                  <a:spLocks noChangeArrowheads="1"/>
                </p:cNvSpPr>
                <p:nvPr/>
              </p:nvSpPr>
              <p:spPr bwMode="auto">
                <a:xfrm>
                  <a:off x="4800" y="2835"/>
                  <a:ext cx="52" cy="5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Group 192"/>
          <p:cNvGrpSpPr>
            <a:grpSpLocks/>
          </p:cNvGrpSpPr>
          <p:nvPr/>
        </p:nvGrpSpPr>
        <p:grpSpPr bwMode="auto">
          <a:xfrm>
            <a:off x="0" y="4995863"/>
            <a:ext cx="9144000" cy="1862137"/>
            <a:chOff x="0" y="3147"/>
            <a:chExt cx="5760" cy="1173"/>
          </a:xfrm>
        </p:grpSpPr>
        <p:sp>
          <p:nvSpPr>
            <p:cNvPr id="26649" name="Rectangle 3" descr="大纸屑"/>
            <p:cNvSpPr>
              <a:spLocks noChangeArrowheads="1"/>
            </p:cNvSpPr>
            <p:nvPr/>
          </p:nvSpPr>
          <p:spPr bwMode="auto">
            <a:xfrm>
              <a:off x="0" y="4187"/>
              <a:ext cx="5760" cy="13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Rectangle 166" descr="大纸屑"/>
            <p:cNvSpPr>
              <a:spLocks noChangeArrowheads="1"/>
            </p:cNvSpPr>
            <p:nvPr/>
          </p:nvSpPr>
          <p:spPr bwMode="auto">
            <a:xfrm>
              <a:off x="0" y="3147"/>
              <a:ext cx="5760" cy="7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Text Box 131"/>
            <p:cNvSpPr txBox="1">
              <a:spLocks noChangeArrowheads="1"/>
            </p:cNvSpPr>
            <p:nvPr/>
          </p:nvSpPr>
          <p:spPr bwMode="auto">
            <a:xfrm>
              <a:off x="198" y="3218"/>
              <a:ext cx="39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6600"/>
                  </a:solidFill>
                </a:rPr>
                <a:t>标准状态下</a:t>
              </a:r>
              <a:r>
                <a:rPr lang="zh-CN" altLang="en-US" sz="2800" b="1">
                  <a:solidFill>
                    <a:srgbClr val="006600"/>
                  </a:solidFill>
                  <a:latin typeface="黑体" pitchFamily="49" charset="-122"/>
                </a:rPr>
                <a:t>（</a:t>
              </a:r>
              <a:r>
                <a:rPr lang="en-US" altLang="zh-CN" sz="2800" b="1">
                  <a:solidFill>
                    <a:srgbClr val="006600"/>
                  </a:solidFill>
                  <a:latin typeface="黑体" pitchFamily="49" charset="-122"/>
                </a:rPr>
                <a:t>0 </a:t>
              </a:r>
              <a:r>
                <a:rPr lang="en-US" altLang="zh-CN" sz="2800" b="1">
                  <a:solidFill>
                    <a:srgbClr val="006600"/>
                  </a:solidFill>
                </a:rPr>
                <a:t>C</a:t>
              </a:r>
              <a:r>
                <a:rPr lang="zh-CN" altLang="en-US" sz="2800" b="1">
                  <a:solidFill>
                    <a:srgbClr val="006600"/>
                  </a:solidFill>
                  <a:latin typeface="黑体" pitchFamily="49" charset="-122"/>
                </a:rPr>
                <a:t>，</a:t>
              </a:r>
              <a:r>
                <a:rPr lang="en-US" altLang="zh-CN" sz="2800" b="1">
                  <a:solidFill>
                    <a:srgbClr val="006600"/>
                  </a:solidFill>
                  <a:latin typeface="黑体" pitchFamily="49" charset="-122"/>
                </a:rPr>
                <a:t>1</a:t>
              </a:r>
              <a:r>
                <a:rPr lang="en-US" altLang="zh-CN" sz="2800" b="1">
                  <a:solidFill>
                    <a:srgbClr val="006600"/>
                  </a:solidFill>
                </a:rPr>
                <a:t>atm</a:t>
              </a:r>
              <a:r>
                <a:rPr lang="zh-CN" altLang="en-US" sz="2800" b="1">
                  <a:solidFill>
                    <a:srgbClr val="006600"/>
                  </a:solidFill>
                  <a:latin typeface="黑体" pitchFamily="49" charset="-122"/>
                </a:rPr>
                <a:t>）</a:t>
              </a:r>
              <a:r>
                <a:rPr lang="zh-CN" altLang="en-US" b="1">
                  <a:solidFill>
                    <a:srgbClr val="006600"/>
                  </a:solidFill>
                  <a:latin typeface="黑体" pitchFamily="49" charset="-122"/>
                </a:rPr>
                <a:t>理想气体的</a:t>
              </a:r>
            </a:p>
          </p:txBody>
        </p:sp>
        <p:sp>
          <p:nvSpPr>
            <p:cNvPr id="26652" name="Oval 132"/>
            <p:cNvSpPr>
              <a:spLocks noChangeArrowheads="1"/>
            </p:cNvSpPr>
            <p:nvPr/>
          </p:nvSpPr>
          <p:spPr bwMode="auto">
            <a:xfrm>
              <a:off x="1594" y="3347"/>
              <a:ext cx="52" cy="5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Text Box 137"/>
            <p:cNvSpPr txBox="1">
              <a:spLocks noChangeArrowheads="1"/>
            </p:cNvSpPr>
            <p:nvPr/>
          </p:nvSpPr>
          <p:spPr bwMode="auto">
            <a:xfrm>
              <a:off x="809" y="3555"/>
              <a:ext cx="17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分子平均平动动能</a:t>
              </a:r>
            </a:p>
          </p:txBody>
        </p:sp>
        <p:sp>
          <p:nvSpPr>
            <p:cNvPr id="26654" name="Text Box 160"/>
            <p:cNvSpPr txBox="1">
              <a:spLocks noChangeArrowheads="1"/>
            </p:cNvSpPr>
            <p:nvPr/>
          </p:nvSpPr>
          <p:spPr bwMode="auto">
            <a:xfrm>
              <a:off x="805" y="3823"/>
              <a:ext cx="1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分子数密度</a:t>
              </a:r>
            </a:p>
          </p:txBody>
        </p:sp>
        <p:grpSp>
          <p:nvGrpSpPr>
            <p:cNvPr id="26655" name="Group 138"/>
            <p:cNvGrpSpPr>
              <a:grpSpLocks/>
            </p:cNvGrpSpPr>
            <p:nvPr/>
          </p:nvGrpSpPr>
          <p:grpSpPr bwMode="auto">
            <a:xfrm>
              <a:off x="2763" y="3577"/>
              <a:ext cx="251" cy="214"/>
              <a:chOff x="945" y="3287"/>
              <a:chExt cx="251" cy="214"/>
            </a:xfrm>
          </p:grpSpPr>
          <p:grpSp>
            <p:nvGrpSpPr>
              <p:cNvPr id="26683" name="Group 139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26685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26686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26684" name="Line 142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56" name="Group 143"/>
            <p:cNvGrpSpPr>
              <a:grpSpLocks/>
            </p:cNvGrpSpPr>
            <p:nvPr/>
          </p:nvGrpSpPr>
          <p:grpSpPr bwMode="auto">
            <a:xfrm rot="5400000">
              <a:off x="3110" y="3634"/>
              <a:ext cx="55" cy="132"/>
              <a:chOff x="2928" y="3216"/>
              <a:chExt cx="48" cy="240"/>
            </a:xfrm>
          </p:grpSpPr>
          <p:sp>
            <p:nvSpPr>
              <p:cNvPr id="26681" name="Line 14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2" name="Line 14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7" name="Text Box 147"/>
            <p:cNvSpPr txBox="1">
              <a:spLocks noChangeArrowheads="1"/>
            </p:cNvSpPr>
            <p:nvPr/>
          </p:nvSpPr>
          <p:spPr bwMode="auto">
            <a:xfrm>
              <a:off x="3241" y="3545"/>
              <a:ext cx="1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</a:rPr>
                <a:t>3.53</a:t>
              </a:r>
            </a:p>
          </p:txBody>
        </p:sp>
        <p:grpSp>
          <p:nvGrpSpPr>
            <p:cNvPr id="26658" name="Group 148"/>
            <p:cNvGrpSpPr>
              <a:grpSpLocks/>
            </p:cNvGrpSpPr>
            <p:nvPr/>
          </p:nvGrpSpPr>
          <p:grpSpPr bwMode="auto">
            <a:xfrm>
              <a:off x="3714" y="3654"/>
              <a:ext cx="89" cy="93"/>
              <a:chOff x="2592" y="2400"/>
              <a:chExt cx="1344" cy="1296"/>
            </a:xfrm>
          </p:grpSpPr>
          <p:sp>
            <p:nvSpPr>
              <p:cNvPr id="26679" name="Line 14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Line 150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59" name="Text Box 154"/>
            <p:cNvSpPr txBox="1">
              <a:spLocks noChangeArrowheads="1"/>
            </p:cNvSpPr>
            <p:nvPr/>
          </p:nvSpPr>
          <p:spPr bwMode="auto">
            <a:xfrm>
              <a:off x="3781" y="3544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</a:rPr>
                <a:t>10</a:t>
              </a:r>
            </a:p>
          </p:txBody>
        </p:sp>
        <p:sp>
          <p:nvSpPr>
            <p:cNvPr id="26660" name="Line 155"/>
            <p:cNvSpPr>
              <a:spLocks noChangeShapeType="1"/>
            </p:cNvSpPr>
            <p:nvPr/>
          </p:nvSpPr>
          <p:spPr bwMode="auto">
            <a:xfrm>
              <a:off x="4032" y="3625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Text Box 156"/>
            <p:cNvSpPr txBox="1">
              <a:spLocks noChangeArrowheads="1"/>
            </p:cNvSpPr>
            <p:nvPr/>
          </p:nvSpPr>
          <p:spPr bwMode="auto">
            <a:xfrm>
              <a:off x="4128" y="3492"/>
              <a:ext cx="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</a:rPr>
                <a:t>2</a:t>
              </a:r>
            </a:p>
          </p:txBody>
        </p:sp>
        <p:sp>
          <p:nvSpPr>
            <p:cNvPr id="26662" name="Text Box 157"/>
            <p:cNvSpPr txBox="1">
              <a:spLocks noChangeArrowheads="1"/>
            </p:cNvSpPr>
            <p:nvPr/>
          </p:nvSpPr>
          <p:spPr bwMode="auto">
            <a:xfrm>
              <a:off x="4268" y="3471"/>
              <a:ext cx="65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eV</a:t>
              </a:r>
            </a:p>
          </p:txBody>
        </p:sp>
        <p:grpSp>
          <p:nvGrpSpPr>
            <p:cNvPr id="26663" name="Group 183"/>
            <p:cNvGrpSpPr>
              <a:grpSpLocks/>
            </p:cNvGrpSpPr>
            <p:nvPr/>
          </p:nvGrpSpPr>
          <p:grpSpPr bwMode="auto">
            <a:xfrm>
              <a:off x="2822" y="3736"/>
              <a:ext cx="2244" cy="378"/>
              <a:chOff x="2733" y="3736"/>
              <a:chExt cx="2244" cy="378"/>
            </a:xfrm>
          </p:grpSpPr>
          <p:sp>
            <p:nvSpPr>
              <p:cNvPr id="26664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3" y="3940"/>
                <a:ext cx="125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665" name="Group 162"/>
              <p:cNvGrpSpPr>
                <a:grpSpLocks/>
              </p:cNvGrpSpPr>
              <p:nvPr/>
            </p:nvGrpSpPr>
            <p:grpSpPr bwMode="auto">
              <a:xfrm rot="5400000">
                <a:off x="3006" y="3922"/>
                <a:ext cx="55" cy="132"/>
                <a:chOff x="2928" y="3216"/>
                <a:chExt cx="48" cy="240"/>
              </a:xfrm>
            </p:grpSpPr>
            <p:sp>
              <p:nvSpPr>
                <p:cNvPr id="26677" name="Line 1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8" name="Line 1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6" name="Text Box 167"/>
              <p:cNvSpPr txBox="1">
                <a:spLocks noChangeArrowheads="1"/>
              </p:cNvSpPr>
              <p:nvPr/>
            </p:nvSpPr>
            <p:spPr bwMode="auto">
              <a:xfrm>
                <a:off x="3145" y="3825"/>
                <a:ext cx="137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itchFamily="49" charset="-122"/>
                  </a:rPr>
                  <a:t>2.92</a:t>
                </a:r>
              </a:p>
            </p:txBody>
          </p:sp>
          <p:grpSp>
            <p:nvGrpSpPr>
              <p:cNvPr id="26667" name="Group 168"/>
              <p:cNvGrpSpPr>
                <a:grpSpLocks/>
              </p:cNvGrpSpPr>
              <p:nvPr/>
            </p:nvGrpSpPr>
            <p:grpSpPr bwMode="auto">
              <a:xfrm>
                <a:off x="3625" y="3942"/>
                <a:ext cx="89" cy="93"/>
                <a:chOff x="2592" y="2400"/>
                <a:chExt cx="1344" cy="1296"/>
              </a:xfrm>
            </p:grpSpPr>
            <p:sp>
              <p:nvSpPr>
                <p:cNvPr id="26675" name="Line 169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6" name="Line 170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8" name="Text Box 171"/>
              <p:cNvSpPr txBox="1">
                <a:spLocks noChangeArrowheads="1"/>
              </p:cNvSpPr>
              <p:nvPr/>
            </p:nvSpPr>
            <p:spPr bwMode="auto">
              <a:xfrm>
                <a:off x="3685" y="382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itchFamily="49" charset="-122"/>
                  </a:rPr>
                  <a:t>10</a:t>
                </a:r>
              </a:p>
            </p:txBody>
          </p:sp>
          <p:sp>
            <p:nvSpPr>
              <p:cNvPr id="26669" name="Text Box 172"/>
              <p:cNvSpPr txBox="1">
                <a:spLocks noChangeArrowheads="1"/>
              </p:cNvSpPr>
              <p:nvPr/>
            </p:nvSpPr>
            <p:spPr bwMode="auto">
              <a:xfrm>
                <a:off x="3892" y="3809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黑体" pitchFamily="49" charset="-122"/>
                  </a:rPr>
                  <a:t>25</a:t>
                </a:r>
              </a:p>
            </p:txBody>
          </p:sp>
          <p:sp>
            <p:nvSpPr>
              <p:cNvPr id="26670" name="Text Box 173"/>
              <p:cNvSpPr txBox="1">
                <a:spLocks noChangeArrowheads="1"/>
              </p:cNvSpPr>
              <p:nvPr/>
            </p:nvSpPr>
            <p:spPr bwMode="auto">
              <a:xfrm>
                <a:off x="4446" y="3736"/>
                <a:ext cx="48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m</a:t>
                </a:r>
              </a:p>
            </p:txBody>
          </p:sp>
          <p:sp>
            <p:nvSpPr>
              <p:cNvPr id="26671" name="Line 174"/>
              <p:cNvSpPr>
                <a:spLocks noChangeShapeType="1"/>
              </p:cNvSpPr>
              <p:nvPr/>
            </p:nvSpPr>
            <p:spPr bwMode="auto">
              <a:xfrm>
                <a:off x="4681" y="3891"/>
                <a:ext cx="11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175"/>
              <p:cNvSpPr txBox="1">
                <a:spLocks noChangeArrowheads="1"/>
              </p:cNvSpPr>
              <p:nvPr/>
            </p:nvSpPr>
            <p:spPr bwMode="auto">
              <a:xfrm>
                <a:off x="4749" y="3755"/>
                <a:ext cx="2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黑体" pitchFamily="49" charset="-122"/>
                  </a:rPr>
                  <a:t>3</a:t>
                </a:r>
              </a:p>
            </p:txBody>
          </p:sp>
          <p:sp>
            <p:nvSpPr>
              <p:cNvPr id="26673" name="Oval 176"/>
              <p:cNvSpPr>
                <a:spLocks noChangeArrowheads="1"/>
              </p:cNvSpPr>
              <p:nvPr/>
            </p:nvSpPr>
            <p:spPr bwMode="auto">
              <a:xfrm>
                <a:off x="4417" y="3963"/>
                <a:ext cx="31" cy="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4" name="Text Box 177"/>
              <p:cNvSpPr txBox="1">
                <a:spLocks noChangeArrowheads="1"/>
              </p:cNvSpPr>
              <p:nvPr/>
            </p:nvSpPr>
            <p:spPr bwMode="auto">
              <a:xfrm>
                <a:off x="4162" y="3835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个</a:t>
                </a:r>
              </a:p>
            </p:txBody>
          </p:sp>
        </p:grpSp>
      </p:grpSp>
      <p:grpSp>
        <p:nvGrpSpPr>
          <p:cNvPr id="25762" name="Group 189"/>
          <p:cNvGrpSpPr>
            <a:grpSpLocks/>
          </p:cNvGrpSpPr>
          <p:nvPr/>
        </p:nvGrpSpPr>
        <p:grpSpPr bwMode="auto">
          <a:xfrm>
            <a:off x="492125" y="350838"/>
            <a:ext cx="8440738" cy="1887537"/>
            <a:chOff x="214" y="265"/>
            <a:chExt cx="5317" cy="1189"/>
          </a:xfrm>
        </p:grpSpPr>
        <p:grpSp>
          <p:nvGrpSpPr>
            <p:cNvPr id="26632" name="Group 4"/>
            <p:cNvGrpSpPr>
              <a:grpSpLocks/>
            </p:cNvGrpSpPr>
            <p:nvPr/>
          </p:nvGrpSpPr>
          <p:grpSpPr bwMode="auto">
            <a:xfrm>
              <a:off x="214" y="265"/>
              <a:ext cx="530" cy="302"/>
              <a:chOff x="396" y="441"/>
              <a:chExt cx="619" cy="368"/>
            </a:xfrm>
          </p:grpSpPr>
          <p:sp>
            <p:nvSpPr>
              <p:cNvPr id="26647" name="Oval 5" descr="软木塞"/>
              <p:cNvSpPr>
                <a:spLocks noChangeArrowheads="1"/>
              </p:cNvSpPr>
              <p:nvPr/>
            </p:nvSpPr>
            <p:spPr bwMode="auto">
              <a:xfrm>
                <a:off x="396" y="441"/>
                <a:ext cx="619" cy="368"/>
              </a:xfrm>
              <a:prstGeom prst="ellipse">
                <a:avLst/>
              </a:prstGeom>
              <a:blipFill dpi="0" rotWithShape="0">
                <a:blip r:embed="rId4" cstate="print"/>
                <a:srcRect/>
                <a:tile tx="0" ty="0" sx="100000" sy="100000" flip="none" algn="tl"/>
              </a:blipFill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" y="516"/>
                <a:ext cx="468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287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例</a:t>
                </a:r>
                <a:r>
                  <a:rPr lang="en-US" altLang="zh-CN" sz="3600" b="1" kern="10" dirty="0" smtClean="0">
                    <a:ln w="1905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rPr>
                  <a:t>2</a:t>
                </a:r>
                <a:endParaRPr lang="zh-CN" altLang="en-US" sz="3600" b="1" kern="10" dirty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endParaRPr>
              </a:p>
            </p:txBody>
          </p:sp>
        </p:grpSp>
        <p:sp>
          <p:nvSpPr>
            <p:cNvPr id="2663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885" y="314"/>
              <a:ext cx="708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华文中宋"/>
                  <a:ea typeface="华文中宋"/>
                </a:rPr>
                <a:t>已知</a:t>
              </a:r>
            </a:p>
          </p:txBody>
        </p:sp>
        <p:sp>
          <p:nvSpPr>
            <p:cNvPr id="2663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928" y="1214"/>
              <a:ext cx="365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求</a:t>
              </a:r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1787" y="266"/>
              <a:ext cx="3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一个电子经过</a:t>
              </a:r>
              <a:r>
                <a:rPr lang="en-US" altLang="zh-CN" b="1">
                  <a:ea typeface="华文中宋" pitchFamily="2" charset="-122"/>
                </a:rPr>
                <a:t>1</a:t>
              </a:r>
              <a:r>
                <a:rPr lang="zh-CN" altLang="en-US" b="1">
                  <a:ea typeface="华文中宋" pitchFamily="2" charset="-122"/>
                </a:rPr>
                <a:t>伏特电势差加速后所获的</a:t>
              </a: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635" y="561"/>
              <a:ext cx="47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ea typeface="华文中宋" pitchFamily="2" charset="-122"/>
                </a:rPr>
                <a:t>动能为</a:t>
              </a:r>
              <a:r>
                <a:rPr lang="en-US" altLang="zh-CN" b="1" dirty="0">
                  <a:ea typeface="华文中宋" pitchFamily="2" charset="-122"/>
                </a:rPr>
                <a:t>1</a:t>
              </a:r>
              <a:r>
                <a:rPr lang="zh-CN" altLang="en-US" b="1" dirty="0">
                  <a:ea typeface="华文中宋" pitchFamily="2" charset="-122"/>
                </a:rPr>
                <a:t>电子伏特（</a:t>
              </a:r>
              <a:r>
                <a:rPr lang="en-US" altLang="zh-CN" b="1" dirty="0" smtClean="0">
                  <a:ea typeface="华文中宋" pitchFamily="2" charset="-122"/>
                </a:rPr>
                <a:t>1ev= </a:t>
              </a:r>
              <a:r>
                <a:rPr lang="en-US" altLang="zh-CN" b="1" dirty="0">
                  <a:latin typeface="黑体" pitchFamily="49" charset="-122"/>
                </a:rPr>
                <a:t>1.602</a:t>
              </a:r>
            </a:p>
          </p:txBody>
        </p:sp>
        <p:grpSp>
          <p:nvGrpSpPr>
            <p:cNvPr id="26637" name="Group 188"/>
            <p:cNvGrpSpPr>
              <a:grpSpLocks/>
            </p:cNvGrpSpPr>
            <p:nvPr/>
          </p:nvGrpSpPr>
          <p:grpSpPr bwMode="auto">
            <a:xfrm>
              <a:off x="3390" y="510"/>
              <a:ext cx="995" cy="362"/>
              <a:chOff x="3789" y="502"/>
              <a:chExt cx="995" cy="362"/>
            </a:xfrm>
          </p:grpSpPr>
          <p:grpSp>
            <p:nvGrpSpPr>
              <p:cNvPr id="26640" name="Group 11"/>
              <p:cNvGrpSpPr>
                <a:grpSpLocks/>
              </p:cNvGrpSpPr>
              <p:nvPr/>
            </p:nvGrpSpPr>
            <p:grpSpPr bwMode="auto">
              <a:xfrm>
                <a:off x="3789" y="665"/>
                <a:ext cx="89" cy="93"/>
                <a:chOff x="2592" y="2400"/>
                <a:chExt cx="1344" cy="1296"/>
              </a:xfrm>
            </p:grpSpPr>
            <p:sp>
              <p:nvSpPr>
                <p:cNvPr id="26645" name="Line 1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6" name="Line 13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41" name="Text Box 14"/>
              <p:cNvSpPr txBox="1">
                <a:spLocks noChangeArrowheads="1"/>
              </p:cNvSpPr>
              <p:nvPr/>
            </p:nvSpPr>
            <p:spPr bwMode="auto">
              <a:xfrm>
                <a:off x="3840" y="546"/>
                <a:ext cx="3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itchFamily="49" charset="-122"/>
                  </a:rPr>
                  <a:t>10</a:t>
                </a:r>
              </a:p>
            </p:txBody>
          </p:sp>
          <p:sp>
            <p:nvSpPr>
              <p:cNvPr id="26642" name="Line 15"/>
              <p:cNvSpPr>
                <a:spLocks noChangeShapeType="1"/>
              </p:cNvSpPr>
              <p:nvPr/>
            </p:nvSpPr>
            <p:spPr bwMode="auto">
              <a:xfrm flipV="1">
                <a:off x="4106" y="634"/>
                <a:ext cx="9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Text Box 16"/>
              <p:cNvSpPr txBox="1">
                <a:spLocks noChangeArrowheads="1"/>
              </p:cNvSpPr>
              <p:nvPr/>
            </p:nvSpPr>
            <p:spPr bwMode="auto">
              <a:xfrm>
                <a:off x="4149" y="502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黑体" pitchFamily="49" charset="-122"/>
                  </a:rPr>
                  <a:t>19</a:t>
                </a:r>
              </a:p>
            </p:txBody>
          </p:sp>
          <p:sp>
            <p:nvSpPr>
              <p:cNvPr id="26644" name="Text Box 17"/>
              <p:cNvSpPr txBox="1">
                <a:spLocks noChangeArrowheads="1"/>
              </p:cNvSpPr>
              <p:nvPr/>
            </p:nvSpPr>
            <p:spPr bwMode="auto">
              <a:xfrm>
                <a:off x="4319" y="537"/>
                <a:ext cx="4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 smtClean="0"/>
                  <a:t>J </a:t>
                </a:r>
                <a:r>
                  <a:rPr lang="en-US" altLang="zh-CN" sz="2800" b="1" dirty="0" smtClean="0">
                    <a:ea typeface="华文中宋" pitchFamily="2" charset="-122"/>
                  </a:rPr>
                  <a:t>) </a:t>
                </a:r>
                <a:endParaRPr lang="en-US" altLang="zh-CN" sz="2800" b="1" dirty="0"/>
              </a:p>
            </p:txBody>
          </p:sp>
        </p:grpSp>
        <p:sp>
          <p:nvSpPr>
            <p:cNvPr id="26638" name="Text Box 18"/>
            <p:cNvSpPr txBox="1">
              <a:spLocks noChangeArrowheads="1"/>
            </p:cNvSpPr>
            <p:nvPr/>
          </p:nvSpPr>
          <p:spPr bwMode="auto">
            <a:xfrm>
              <a:off x="655" y="848"/>
              <a:ext cx="4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00"/>
                  </a:solidFill>
                  <a:ea typeface="华文中宋" pitchFamily="2" charset="-122"/>
                </a:rPr>
                <a:t>如果</a:t>
              </a:r>
              <a:r>
                <a:rPr lang="zh-CN" altLang="en-US" b="1">
                  <a:ea typeface="华文中宋" pitchFamily="2" charset="-122"/>
                </a:rPr>
                <a:t>某理想气体系统的分子平均平动动能要达到</a:t>
              </a:r>
              <a:r>
                <a:rPr lang="en-US" altLang="zh-CN" b="1">
                  <a:ea typeface="华文中宋" pitchFamily="2" charset="-122"/>
                </a:rPr>
                <a:t>1ev,  </a:t>
              </a:r>
            </a:p>
          </p:txBody>
        </p:sp>
        <p:sp>
          <p:nvSpPr>
            <p:cNvPr id="26639" name="Text Box 180"/>
            <p:cNvSpPr txBox="1">
              <a:spLocks noChangeArrowheads="1"/>
            </p:cNvSpPr>
            <p:nvPr/>
          </p:nvSpPr>
          <p:spPr bwMode="auto">
            <a:xfrm>
              <a:off x="1314" y="1166"/>
              <a:ext cx="19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 b="1">
                  <a:ea typeface="华文中宋" pitchFamily="2" charset="-122"/>
                </a:rPr>
                <a:t>其温度将会有多高？</a:t>
              </a: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6654114" y="4931787"/>
            <a:ext cx="2289038" cy="468153"/>
            <a:chOff x="6463195" y="2228781"/>
            <a:chExt cx="2289038" cy="468153"/>
          </a:xfrm>
        </p:grpSpPr>
        <p:sp>
          <p:nvSpPr>
            <p:cNvPr id="26631" name="Rectangle 14"/>
            <p:cNvSpPr>
              <a:spLocks noChangeArrowheads="1"/>
            </p:cNvSpPr>
            <p:nvPr/>
          </p:nvSpPr>
          <p:spPr bwMode="auto">
            <a:xfrm>
              <a:off x="6463195" y="2235269"/>
              <a:ext cx="1112805" cy="4616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核爆炸</a:t>
              </a:r>
              <a:endParaRPr lang="zh-CN" altLang="en-US" dirty="0"/>
            </a:p>
          </p:txBody>
        </p:sp>
        <p:graphicFrame>
          <p:nvGraphicFramePr>
            <p:cNvPr id="880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972083"/>
                </p:ext>
              </p:extLst>
            </p:nvPr>
          </p:nvGraphicFramePr>
          <p:xfrm>
            <a:off x="7725121" y="2228781"/>
            <a:ext cx="102711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23" name="Equation" r:id="rId5" imgW="495000" imgH="203040" progId="Equation.DSMT4">
                    <p:embed/>
                  </p:oleObj>
                </mc:Choice>
                <mc:Fallback>
                  <p:oleObj name="Equation" r:id="rId5" imgW="495000" imgH="2030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5121" y="2228781"/>
                          <a:ext cx="1027112" cy="4222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22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8738" y="-103188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本章内容</a:t>
            </a:r>
          </a:p>
        </p:txBody>
      </p:sp>
      <p:sp>
        <p:nvSpPr>
          <p:cNvPr id="6148" name="Rectangle 7" descr="羊皮纸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9" descr="羊皮纸"/>
          <p:cNvSpPr>
            <a:spLocks noChangeArrowheads="1"/>
          </p:cNvSpPr>
          <p:nvPr/>
        </p:nvSpPr>
        <p:spPr bwMode="auto">
          <a:xfrm>
            <a:off x="0" y="6646863"/>
            <a:ext cx="9144000" cy="2111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WordArt 4"/>
          <p:cNvSpPr>
            <a:spLocks noChangeArrowheads="1" noChangeShapeType="1" noTextEdit="1"/>
          </p:cNvSpPr>
          <p:nvPr/>
        </p:nvSpPr>
        <p:spPr bwMode="auto">
          <a:xfrm>
            <a:off x="2201863" y="597872"/>
            <a:ext cx="36893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本章内容</a:t>
            </a:r>
          </a:p>
        </p:txBody>
      </p:sp>
      <p:sp>
        <p:nvSpPr>
          <p:cNvPr id="6151" name="WordArt 33"/>
          <p:cNvSpPr>
            <a:spLocks noChangeArrowheads="1" noChangeShapeType="1" noTextEdit="1"/>
          </p:cNvSpPr>
          <p:nvPr/>
        </p:nvSpPr>
        <p:spPr bwMode="auto">
          <a:xfrm>
            <a:off x="1563514" y="1813024"/>
            <a:ext cx="5035549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分子动理论</a:t>
            </a:r>
            <a:r>
              <a:rPr lang="zh-CN" altLang="en-US" sz="3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的基本概念</a:t>
            </a:r>
          </a:p>
        </p:txBody>
      </p:sp>
      <p:sp>
        <p:nvSpPr>
          <p:cNvPr id="6152" name="WordArt 34"/>
          <p:cNvSpPr>
            <a:spLocks noChangeArrowheads="1" noChangeShapeType="1" noTextEdit="1"/>
          </p:cNvSpPr>
          <p:nvPr/>
        </p:nvSpPr>
        <p:spPr bwMode="auto">
          <a:xfrm>
            <a:off x="1608758" y="3510688"/>
            <a:ext cx="4344988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理想气体物态方程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sp>
        <p:nvSpPr>
          <p:cNvPr id="6153" name="WordArt 35"/>
          <p:cNvSpPr>
            <a:spLocks noChangeArrowheads="1" noChangeShapeType="1" noTextEdit="1"/>
          </p:cNvSpPr>
          <p:nvPr/>
        </p:nvSpPr>
        <p:spPr bwMode="auto">
          <a:xfrm>
            <a:off x="1618283" y="4232324"/>
            <a:ext cx="5922963" cy="395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理想气体压强及温度公式</a:t>
            </a:r>
          </a:p>
        </p:txBody>
      </p:sp>
      <p:sp>
        <p:nvSpPr>
          <p:cNvPr id="6154" name="WordArt 36"/>
          <p:cNvSpPr>
            <a:spLocks noChangeArrowheads="1" noChangeShapeType="1" noTextEdit="1"/>
          </p:cNvSpPr>
          <p:nvPr/>
        </p:nvSpPr>
        <p:spPr bwMode="auto">
          <a:xfrm>
            <a:off x="1608758" y="4922887"/>
            <a:ext cx="48768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麦克斯韦速率分布律</a:t>
            </a:r>
          </a:p>
        </p:txBody>
      </p:sp>
      <p:sp>
        <p:nvSpPr>
          <p:cNvPr id="6156" name="WordArt 38"/>
          <p:cNvSpPr>
            <a:spLocks noChangeArrowheads="1" noChangeShapeType="1" noTextEdit="1"/>
          </p:cNvSpPr>
          <p:nvPr/>
        </p:nvSpPr>
        <p:spPr bwMode="auto">
          <a:xfrm>
            <a:off x="1615108" y="5672187"/>
            <a:ext cx="6735763" cy="407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能量均分定理  理想气体内能</a:t>
            </a:r>
          </a:p>
        </p:txBody>
      </p:sp>
      <p:grpSp>
        <p:nvGrpSpPr>
          <p:cNvPr id="6157" name="Group 12"/>
          <p:cNvGrpSpPr>
            <a:grpSpLocks/>
          </p:cNvGrpSpPr>
          <p:nvPr/>
        </p:nvGrpSpPr>
        <p:grpSpPr bwMode="auto">
          <a:xfrm>
            <a:off x="1056308" y="2808337"/>
            <a:ext cx="266700" cy="273050"/>
            <a:chOff x="2136" y="1382"/>
            <a:chExt cx="576" cy="576"/>
          </a:xfrm>
        </p:grpSpPr>
        <p:sp>
          <p:nvSpPr>
            <p:cNvPr id="6184" name="Oval 13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Oval 14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58" name="Group 16"/>
          <p:cNvGrpSpPr>
            <a:grpSpLocks/>
          </p:cNvGrpSpPr>
          <p:nvPr/>
        </p:nvGrpSpPr>
        <p:grpSpPr bwMode="auto">
          <a:xfrm>
            <a:off x="1022971" y="3626576"/>
            <a:ext cx="268288" cy="273050"/>
            <a:chOff x="2136" y="1382"/>
            <a:chExt cx="576" cy="576"/>
          </a:xfrm>
        </p:grpSpPr>
        <p:sp>
          <p:nvSpPr>
            <p:cNvPr id="6182" name="Oval 17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Oval 18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59" name="Group 19"/>
          <p:cNvGrpSpPr>
            <a:grpSpLocks/>
          </p:cNvGrpSpPr>
          <p:nvPr/>
        </p:nvGrpSpPr>
        <p:grpSpPr bwMode="auto">
          <a:xfrm>
            <a:off x="1010271" y="4313287"/>
            <a:ext cx="266700" cy="274638"/>
            <a:chOff x="2136" y="1382"/>
            <a:chExt cx="576" cy="576"/>
          </a:xfrm>
        </p:grpSpPr>
        <p:sp>
          <p:nvSpPr>
            <p:cNvPr id="6180" name="Oval 20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Oval 21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0" name="Group 25"/>
          <p:cNvGrpSpPr>
            <a:grpSpLocks/>
          </p:cNvGrpSpPr>
          <p:nvPr/>
        </p:nvGrpSpPr>
        <p:grpSpPr bwMode="auto">
          <a:xfrm>
            <a:off x="1018208" y="5016549"/>
            <a:ext cx="268288" cy="273050"/>
            <a:chOff x="2136" y="1382"/>
            <a:chExt cx="576" cy="576"/>
          </a:xfrm>
        </p:grpSpPr>
        <p:sp>
          <p:nvSpPr>
            <p:cNvPr id="6178" name="Oval 26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Oval 27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1" name="Group 28"/>
          <p:cNvGrpSpPr>
            <a:grpSpLocks/>
          </p:cNvGrpSpPr>
          <p:nvPr/>
        </p:nvGrpSpPr>
        <p:grpSpPr bwMode="auto">
          <a:xfrm>
            <a:off x="1011858" y="5765849"/>
            <a:ext cx="266700" cy="273050"/>
            <a:chOff x="2136" y="1382"/>
            <a:chExt cx="576" cy="576"/>
          </a:xfrm>
        </p:grpSpPr>
        <p:sp>
          <p:nvSpPr>
            <p:cNvPr id="6176" name="Oval 29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Oval 30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5" name="AutoShape 5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15890" y="1656543"/>
            <a:ext cx="5242720" cy="642938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AutoShape 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42083" y="4121199"/>
            <a:ext cx="6127750" cy="642938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7" name="AutoShape 5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54783" y="4843512"/>
            <a:ext cx="5053013" cy="612775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AutoShape 5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32558" y="5553124"/>
            <a:ext cx="6975540" cy="642938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AutoShape 5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72246" y="3402856"/>
            <a:ext cx="4530725" cy="642938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WordArt 34"/>
          <p:cNvSpPr>
            <a:spLocks noChangeArrowheads="1" noChangeShapeType="1" noTextEdit="1"/>
          </p:cNvSpPr>
          <p:nvPr/>
        </p:nvSpPr>
        <p:spPr bwMode="auto">
          <a:xfrm>
            <a:off x="1608758" y="2697157"/>
            <a:ext cx="4344988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热力学系统的平衡态</a:t>
            </a:r>
            <a:endParaRPr lang="zh-CN" altLang="en-US" sz="3600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latin typeface="华文中宋"/>
              <a:ea typeface="华文中宋"/>
            </a:endParaRPr>
          </a:p>
        </p:txBody>
      </p: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1005508" y="1869293"/>
            <a:ext cx="268288" cy="273050"/>
            <a:chOff x="2136" y="1382"/>
            <a:chExt cx="576" cy="576"/>
          </a:xfrm>
        </p:grpSpPr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8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AutoShape 5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515889" y="2569467"/>
            <a:ext cx="4530725" cy="642938"/>
          </a:xfrm>
          <a:prstGeom prst="actionButtonBlank">
            <a:avLst/>
          </a:prstGeom>
          <a:solidFill>
            <a:srgbClr val="FF99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0638" y="0"/>
            <a:ext cx="8229600" cy="1539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第四节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652" name="Rectangle 3" descr="大纸屑"/>
            <p:cNvSpPr>
              <a:spLocks noChangeArrowheads="1"/>
            </p:cNvSpPr>
            <p:nvPr/>
          </p:nvSpPr>
          <p:spPr bwMode="auto">
            <a:xfrm>
              <a:off x="0" y="3337"/>
              <a:ext cx="5760" cy="98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3" name="Rectangle 4" descr="大纸屑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851" y="1449"/>
              <a:ext cx="3883" cy="4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麦克斯韦速率分布律</a:t>
              </a:r>
            </a:p>
          </p:txBody>
        </p:sp>
        <p:grpSp>
          <p:nvGrpSpPr>
            <p:cNvPr id="27655" name="Group 19"/>
            <p:cNvGrpSpPr>
              <a:grpSpLocks/>
            </p:cNvGrpSpPr>
            <p:nvPr/>
          </p:nvGrpSpPr>
          <p:grpSpPr bwMode="auto">
            <a:xfrm>
              <a:off x="378" y="2360"/>
              <a:ext cx="4895" cy="478"/>
              <a:chOff x="378" y="2360"/>
              <a:chExt cx="4895" cy="478"/>
            </a:xfrm>
          </p:grpSpPr>
          <p:sp>
            <p:nvSpPr>
              <p:cNvPr id="27660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" y="2360"/>
                <a:ext cx="4895" cy="4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800" b="1" kern="10">
                    <a:ln w="317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华文中宋"/>
                    <a:ea typeface="华文中宋"/>
                  </a:rPr>
                  <a:t>Maxwell s distribution  function of speed</a:t>
                </a:r>
                <a:endParaRPr lang="zh-CN" altLang="en-US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endParaRPr>
              </a:p>
            </p:txBody>
          </p:sp>
          <p:sp>
            <p:nvSpPr>
              <p:cNvPr id="27661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2408"/>
                <a:ext cx="43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27656" name="AutoShape 20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AutoShape 21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AutoShape 22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AutoShape 23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57263" y="863600"/>
            <a:ext cx="1572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</a:t>
            </a:r>
            <a:r>
              <a:rPr lang="en-US" altLang="zh-CN" sz="4800" b="1" dirty="0" smtClean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8.5</a:t>
            </a:r>
            <a:endParaRPr lang="zh-CN" altLang="en-US" sz="4800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3713" y="0"/>
            <a:ext cx="8229600" cy="1428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麦氏速率分布</a:t>
            </a:r>
          </a:p>
        </p:txBody>
      </p:sp>
      <p:sp>
        <p:nvSpPr>
          <p:cNvPr id="28675" name="Rectangle 3" descr="球体"/>
          <p:cNvSpPr>
            <a:spLocks noChangeArrowheads="1"/>
          </p:cNvSpPr>
          <p:nvPr/>
        </p:nvSpPr>
        <p:spPr bwMode="auto">
          <a:xfrm>
            <a:off x="0" y="0"/>
            <a:ext cx="9144000" cy="182563"/>
          </a:xfrm>
          <a:prstGeom prst="rect">
            <a:avLst/>
          </a:prstGeom>
          <a:pattFill prst="sphere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Rectangle 4" descr="球体"/>
          <p:cNvSpPr>
            <a:spLocks noChangeArrowheads="1"/>
          </p:cNvSpPr>
          <p:nvPr/>
        </p:nvSpPr>
        <p:spPr bwMode="auto">
          <a:xfrm>
            <a:off x="0" y="6675438"/>
            <a:ext cx="9144000" cy="182562"/>
          </a:xfrm>
          <a:prstGeom prst="rect">
            <a:avLst/>
          </a:prstGeom>
          <a:pattFill prst="sphere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8475" y="601663"/>
            <a:ext cx="7958138" cy="1382712"/>
            <a:chOff x="314" y="394"/>
            <a:chExt cx="5013" cy="690"/>
          </a:xfrm>
        </p:grpSpPr>
        <p:sp>
          <p:nvSpPr>
            <p:cNvPr id="2869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72" y="451"/>
              <a:ext cx="765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大量分子</a:t>
              </a:r>
            </a:p>
          </p:txBody>
        </p:sp>
        <p:sp>
          <p:nvSpPr>
            <p:cNvPr id="2869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70" y="662"/>
              <a:ext cx="752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无规运动</a:t>
              </a:r>
            </a:p>
          </p:txBody>
        </p:sp>
        <p:sp>
          <p:nvSpPr>
            <p:cNvPr id="2869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69" y="867"/>
              <a:ext cx="752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频繁碰撞</a:t>
              </a:r>
            </a:p>
          </p:txBody>
        </p:sp>
        <p:sp>
          <p:nvSpPr>
            <p:cNvPr id="2869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723" y="432"/>
              <a:ext cx="3604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微观上：每个分子的速率都不断随机变化，速率千差万别。</a:t>
              </a:r>
            </a:p>
          </p:txBody>
        </p:sp>
        <p:sp>
          <p:nvSpPr>
            <p:cNvPr id="28696" name="AutoShape 10"/>
            <p:cNvSpPr>
              <a:spLocks noChangeArrowheads="1"/>
            </p:cNvSpPr>
            <p:nvPr/>
          </p:nvSpPr>
          <p:spPr bwMode="auto">
            <a:xfrm>
              <a:off x="314" y="394"/>
              <a:ext cx="1305" cy="690"/>
            </a:xfrm>
            <a:prstGeom prst="rightArrowCallout">
              <a:avLst>
                <a:gd name="adj1" fmla="val 29278"/>
                <a:gd name="adj2" fmla="val 25000"/>
                <a:gd name="adj3" fmla="val 43045"/>
                <a:gd name="adj4" fmla="val 66667"/>
              </a:avLst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712" y="823"/>
              <a:ext cx="3604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宋体"/>
                  <a:ea typeface="宋体"/>
                </a:rPr>
                <a:t>宏观上：在一定条件下，分子的速率分布具有一定的统计规律性。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22325" y="2606675"/>
            <a:ext cx="7516813" cy="3730625"/>
            <a:chOff x="586" y="1428"/>
            <a:chExt cx="4735" cy="2045"/>
          </a:xfrm>
        </p:grpSpPr>
        <p:sp>
          <p:nvSpPr>
            <p:cNvPr id="2867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283" y="1428"/>
              <a:ext cx="3201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实验和理论都证明</a:t>
              </a:r>
            </a:p>
          </p:txBody>
        </p:sp>
        <p:grpSp>
          <p:nvGrpSpPr>
            <p:cNvPr id="28680" name="Group 14"/>
            <p:cNvGrpSpPr>
              <a:grpSpLocks/>
            </p:cNvGrpSpPr>
            <p:nvPr/>
          </p:nvGrpSpPr>
          <p:grpSpPr bwMode="auto">
            <a:xfrm>
              <a:off x="1175" y="1829"/>
              <a:ext cx="3699" cy="547"/>
              <a:chOff x="1198" y="1772"/>
              <a:chExt cx="3699" cy="547"/>
            </a:xfrm>
          </p:grpSpPr>
          <p:sp>
            <p:nvSpPr>
              <p:cNvPr id="28687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3" y="1772"/>
                <a:ext cx="3641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分子质量为     的大量同种分子</a:t>
                </a:r>
              </a:p>
            </p:txBody>
          </p:sp>
          <p:sp>
            <p:nvSpPr>
              <p:cNvPr id="28688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5" y="1803"/>
                <a:ext cx="216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689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8" y="2128"/>
                <a:ext cx="3699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在同样的热平衡温度   的情况下</a:t>
                </a:r>
              </a:p>
            </p:txBody>
          </p:sp>
          <p:sp>
            <p:nvSpPr>
              <p:cNvPr id="28690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5" y="2134"/>
                <a:ext cx="185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28691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7" y="1888"/>
                <a:ext cx="90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28681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586" y="2743"/>
              <a:ext cx="1846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分子的运动速率   </a:t>
              </a:r>
            </a:p>
          </p:txBody>
        </p:sp>
        <p:sp>
          <p:nvSpPr>
            <p:cNvPr id="28682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185" y="2767"/>
              <a:ext cx="201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Book Antiqua"/>
              </a:endParaRPr>
            </a:p>
          </p:txBody>
        </p:sp>
        <p:sp>
          <p:nvSpPr>
            <p:cNvPr id="28683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2534" y="2755"/>
              <a:ext cx="2787" cy="2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服从的速率</a:t>
              </a:r>
              <a:r>
                <a:rPr lang="zh-CN" altLang="en-US" sz="3600" kern="10" dirty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分布的统计</a:t>
              </a:r>
              <a:r>
                <a:rPr lang="zh-CN" altLang="en-US" sz="3600" kern="10" dirty="0" smtClean="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规律为</a:t>
              </a:r>
              <a:endParaRPr lang="zh-CN" altLang="en-US" sz="3600" kern="10" dirty="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宋体"/>
                <a:ea typeface="宋体"/>
              </a:endParaRPr>
            </a:p>
          </p:txBody>
        </p:sp>
        <p:grpSp>
          <p:nvGrpSpPr>
            <p:cNvPr id="28684" name="Group 23"/>
            <p:cNvGrpSpPr>
              <a:grpSpLocks/>
            </p:cNvGrpSpPr>
            <p:nvPr/>
          </p:nvGrpSpPr>
          <p:grpSpPr bwMode="auto">
            <a:xfrm>
              <a:off x="1284" y="3251"/>
              <a:ext cx="3415" cy="222"/>
              <a:chOff x="2386" y="3107"/>
              <a:chExt cx="2926" cy="389"/>
            </a:xfrm>
          </p:grpSpPr>
          <p:sp>
            <p:nvSpPr>
              <p:cNvPr id="28685" name="Line 24"/>
              <p:cNvSpPr>
                <a:spLocks noChangeShapeType="1"/>
              </p:cNvSpPr>
              <p:nvPr/>
            </p:nvSpPr>
            <p:spPr bwMode="auto">
              <a:xfrm>
                <a:off x="2386" y="3317"/>
                <a:ext cx="50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6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6" y="3107"/>
                <a:ext cx="2296" cy="3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麦克斯韦速率分布律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0"/>
            <a:ext cx="8229600" cy="1666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试验模拟演示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9500" y="1573213"/>
            <a:ext cx="3236913" cy="3181350"/>
            <a:chOff x="3096" y="1041"/>
            <a:chExt cx="2039" cy="1946"/>
          </a:xfrm>
        </p:grpSpPr>
        <p:sp>
          <p:nvSpPr>
            <p:cNvPr id="29861" name="Oval 5"/>
            <p:cNvSpPr>
              <a:spLocks noChangeArrowheads="1"/>
            </p:cNvSpPr>
            <p:nvPr/>
          </p:nvSpPr>
          <p:spPr bwMode="auto">
            <a:xfrm>
              <a:off x="3096" y="1041"/>
              <a:ext cx="2039" cy="1946"/>
            </a:xfrm>
            <a:prstGeom prst="ellipse">
              <a:avLst/>
            </a:prstGeom>
            <a:solidFill>
              <a:srgbClr val="0099FF"/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62" name="Oval 6"/>
            <p:cNvSpPr>
              <a:spLocks noChangeArrowheads="1"/>
            </p:cNvSpPr>
            <p:nvPr/>
          </p:nvSpPr>
          <p:spPr bwMode="auto">
            <a:xfrm>
              <a:off x="3180" y="1113"/>
              <a:ext cx="1875" cy="1798"/>
            </a:xfrm>
            <a:prstGeom prst="ellipse">
              <a:avLst/>
            </a:prstGeom>
            <a:solidFill>
              <a:schemeClr val="tx1"/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63" name="Freeform 7"/>
            <p:cNvSpPr>
              <a:spLocks/>
            </p:cNvSpPr>
            <p:nvPr/>
          </p:nvSpPr>
          <p:spPr bwMode="auto">
            <a:xfrm>
              <a:off x="3096" y="1884"/>
              <a:ext cx="148" cy="312"/>
            </a:xfrm>
            <a:custGeom>
              <a:avLst/>
              <a:gdLst>
                <a:gd name="T0" fmla="*/ 8 w 148"/>
                <a:gd name="T1" fmla="*/ 0 h 312"/>
                <a:gd name="T2" fmla="*/ 140 w 148"/>
                <a:gd name="T3" fmla="*/ 12 h 312"/>
                <a:gd name="T4" fmla="*/ 132 w 148"/>
                <a:gd name="T5" fmla="*/ 200 h 312"/>
                <a:gd name="T6" fmla="*/ 148 w 148"/>
                <a:gd name="T7" fmla="*/ 296 h 312"/>
                <a:gd name="T8" fmla="*/ 16 w 148"/>
                <a:gd name="T9" fmla="*/ 312 h 312"/>
                <a:gd name="T10" fmla="*/ 4 w 148"/>
                <a:gd name="T11" fmla="*/ 228 h 312"/>
                <a:gd name="T12" fmla="*/ 0 w 148"/>
                <a:gd name="T13" fmla="*/ 152 h 312"/>
                <a:gd name="T14" fmla="*/ 0 w 148"/>
                <a:gd name="T15" fmla="*/ 52 h 312"/>
                <a:gd name="T16" fmla="*/ 8 w 148"/>
                <a:gd name="T17" fmla="*/ 0 h 3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312"/>
                <a:gd name="T29" fmla="*/ 148 w 148"/>
                <a:gd name="T30" fmla="*/ 312 h 3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312">
                  <a:moveTo>
                    <a:pt x="8" y="0"/>
                  </a:moveTo>
                  <a:lnTo>
                    <a:pt x="140" y="12"/>
                  </a:lnTo>
                  <a:lnTo>
                    <a:pt x="132" y="200"/>
                  </a:lnTo>
                  <a:lnTo>
                    <a:pt x="148" y="296"/>
                  </a:lnTo>
                  <a:lnTo>
                    <a:pt x="16" y="312"/>
                  </a:lnTo>
                  <a:lnTo>
                    <a:pt x="4" y="228"/>
                  </a:lnTo>
                  <a:lnTo>
                    <a:pt x="0" y="152"/>
                  </a:lnTo>
                  <a:lnTo>
                    <a:pt x="0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64" name="AutoShape 8"/>
            <p:cNvSpPr>
              <a:spLocks noChangeArrowheads="1"/>
            </p:cNvSpPr>
            <p:nvPr/>
          </p:nvSpPr>
          <p:spPr bwMode="auto">
            <a:xfrm>
              <a:off x="3180" y="1116"/>
              <a:ext cx="1880" cy="17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 w 21600"/>
                <a:gd name="T13" fmla="*/ 0 h 21600"/>
                <a:gd name="T14" fmla="*/ 21543 w 21600"/>
                <a:gd name="T15" fmla="*/ 97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18" y="7192"/>
                  </a:moveTo>
                  <a:cubicBezTo>
                    <a:pt x="2720" y="3203"/>
                    <a:pt x="6537" y="561"/>
                    <a:pt x="10800" y="562"/>
                  </a:cubicBezTo>
                  <a:cubicBezTo>
                    <a:pt x="15062" y="562"/>
                    <a:pt x="18879" y="3203"/>
                    <a:pt x="20381" y="7192"/>
                  </a:cubicBezTo>
                  <a:lnTo>
                    <a:pt x="20907" y="6994"/>
                  </a:lnTo>
                  <a:cubicBezTo>
                    <a:pt x="19322" y="2786"/>
                    <a:pt x="15296" y="-1"/>
                    <a:pt x="10799" y="0"/>
                  </a:cubicBezTo>
                  <a:cubicBezTo>
                    <a:pt x="6303" y="0"/>
                    <a:pt x="2277" y="2786"/>
                    <a:pt x="692" y="6994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4943475" y="3041650"/>
            <a:ext cx="130175" cy="1158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5094288" y="3116263"/>
            <a:ext cx="130175" cy="11588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4987925" y="3214688"/>
            <a:ext cx="130175" cy="115887"/>
          </a:xfrm>
          <a:prstGeom prst="ellipse">
            <a:avLst/>
          </a:prstGeom>
          <a:solidFill>
            <a:srgbClr val="FFF5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29853" name="Rectangle 13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54" name="AutoShape 14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55" name="Line 15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6" name="Line 16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7" name="Line 17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8" name="Line 18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Line 19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860" name="Line 20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29785" name="Oval 22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6" name="Oval 23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7" name="Oval 24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8" name="Oval 25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9" name="Oval 26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Oval 27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1" name="Oval 28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Oval 29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3" name="Oval 30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4" name="Oval 31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5" name="Oval 32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6" name="Oval 33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7" name="Oval 34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" name="Oval 35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" name="Oval 36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" name="Oval 37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1" name="Oval 38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2" name="Oval 39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3" name="Oval 40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4" name="Oval 41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5" name="Oval 42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6" name="Oval 43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7" name="Oval 44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8" name="Oval 45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9" name="Oval 46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0" name="Oval 47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1" name="Oval 48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2" name="Oval 49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3" name="Oval 50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4" name="Oval 51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5" name="Oval 52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6" name="Oval 53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7" name="Oval 54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8" name="Oval 55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19" name="Oval 56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0" name="Oval 57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1" name="Oval 58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2" name="Oval 59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3" name="Oval 60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4" name="Oval 61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5" name="Oval 62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6" name="Oval 63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827" name="Group 64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29850" name="Oval 65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51" name="Oval 66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52" name="Oval 67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828" name="Oval 68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29" name="Oval 69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0" name="Oval 70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1" name="Oval 71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2" name="Oval 72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3" name="Oval 73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4" name="Oval 74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5" name="Oval 75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6" name="Oval 76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7" name="Oval 77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8" name="Oval 78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39" name="Oval 79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0" name="Oval 80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1" name="Oval 81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2" name="Oval 82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3" name="Oval 83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4" name="Oval 84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5" name="Oval 85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6" name="Oval 86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7" name="Oval 87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8" name="Oval 88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49" name="Oval 89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29717" name="Oval 91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Oval 92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Oval 93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Oval 94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Oval 95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Oval 96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Oval 97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Oval 98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Oval 99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Oval 100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Oval 101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Oval 102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Oval 103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Oval 104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Oval 105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Oval 106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Oval 107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Oval 108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Oval 109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Oval 110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Oval 111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Oval 112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Oval 113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Oval 114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Oval 115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Oval 116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Oval 117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Oval 118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Oval 119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Oval 120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Oval 121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Oval 122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Oval 123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Oval 124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Oval 125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Oval 126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Oval 127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Oval 128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Oval 129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Oval 130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Oval 131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Oval 132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59" name="Group 133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29782" name="Oval 134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3" name="Oval 135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4" name="Oval 136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60" name="Oval 137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Oval 138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Oval 139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Oval 140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Oval 141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Oval 142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6" name="Oval 143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7" name="Oval 144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Oval 145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9" name="Oval 146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0" name="Oval 147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Oval 148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Oval 149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Oval 150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4" name="Oval 151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Oval 152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6" name="Oval 153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Oval 154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8" name="Oval 155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Oval 156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0" name="Oval 157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1" name="Oval 158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175" name="WordArt 159"/>
          <p:cNvSpPr>
            <a:spLocks noChangeArrowheads="1" noChangeShapeType="1" noTextEdit="1"/>
          </p:cNvSpPr>
          <p:nvPr/>
        </p:nvSpPr>
        <p:spPr bwMode="auto">
          <a:xfrm>
            <a:off x="838200" y="4724400"/>
            <a:ext cx="3810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10" dirty="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黑体"/>
                <a:ea typeface="黑体"/>
              </a:rPr>
              <a:t>恒温</a:t>
            </a:r>
            <a:r>
              <a:rPr lang="en-US" altLang="zh-CN" sz="3600" b="1" kern="10" dirty="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黑体"/>
                <a:ea typeface="黑体"/>
              </a:rPr>
              <a:t>T</a:t>
            </a:r>
            <a:endParaRPr lang="zh-CN" altLang="en-US" sz="3600" b="1" kern="10" dirty="0">
              <a:ln w="9525">
                <a:solidFill>
                  <a:srgbClr val="FFCC00"/>
                </a:solidFill>
                <a:round/>
                <a:headEnd/>
                <a:tailEnd/>
              </a:ln>
              <a:solidFill>
                <a:srgbClr val="FF3300"/>
              </a:solidFill>
              <a:latin typeface="黑体"/>
              <a:ea typeface="黑体"/>
            </a:endParaRPr>
          </a:p>
        </p:txBody>
      </p:sp>
      <p:sp>
        <p:nvSpPr>
          <p:cNvPr id="86177" name="WordArt 161"/>
          <p:cNvSpPr>
            <a:spLocks noChangeArrowheads="1" noChangeShapeType="1" noTextEdit="1"/>
          </p:cNvSpPr>
          <p:nvPr/>
        </p:nvSpPr>
        <p:spPr bwMode="auto">
          <a:xfrm>
            <a:off x="720725" y="358775"/>
            <a:ext cx="7489825" cy="411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b="1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rgbClr val="00FF00"/>
                </a:solidFill>
                <a:latin typeface="黑体"/>
                <a:ea typeface="黑体"/>
              </a:rPr>
              <a:t>麦克斯韦速率分布实验示意图</a:t>
            </a:r>
          </a:p>
        </p:txBody>
      </p:sp>
      <p:sp>
        <p:nvSpPr>
          <p:cNvPr id="86178" name="WordArt 162"/>
          <p:cNvSpPr>
            <a:spLocks noChangeArrowheads="1" noChangeShapeType="1" noTextEdit="1"/>
          </p:cNvSpPr>
          <p:nvPr/>
        </p:nvSpPr>
        <p:spPr bwMode="auto">
          <a:xfrm>
            <a:off x="5975350" y="1939925"/>
            <a:ext cx="1066800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记录纸</a:t>
            </a:r>
          </a:p>
        </p:txBody>
      </p:sp>
      <p:sp>
        <p:nvSpPr>
          <p:cNvPr id="86179" name="WordArt 163"/>
          <p:cNvSpPr>
            <a:spLocks noChangeArrowheads="1" noChangeShapeType="1" noTextEdit="1"/>
          </p:cNvSpPr>
          <p:nvPr/>
        </p:nvSpPr>
        <p:spPr bwMode="auto">
          <a:xfrm>
            <a:off x="5468938" y="3508375"/>
            <a:ext cx="2100262" cy="458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有开口的转动圆筒</a:t>
            </a:r>
          </a:p>
        </p:txBody>
      </p:sp>
      <p:sp>
        <p:nvSpPr>
          <p:cNvPr id="86180" name="WordArt 164"/>
          <p:cNvSpPr>
            <a:spLocks noChangeArrowheads="1" noChangeShapeType="1" noTextEdit="1"/>
          </p:cNvSpPr>
          <p:nvPr/>
        </p:nvSpPr>
        <p:spPr bwMode="auto">
          <a:xfrm>
            <a:off x="4719638" y="5059363"/>
            <a:ext cx="3781425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较快的打在较靠近纸的一端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5341" y="1309687"/>
            <a:ext cx="2871787" cy="428625"/>
            <a:chOff x="1814513" y="1298575"/>
            <a:chExt cx="2871787" cy="428625"/>
          </a:xfrm>
        </p:grpSpPr>
        <p:sp>
          <p:nvSpPr>
            <p:cNvPr id="86176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1814513" y="1298575"/>
              <a:ext cx="2697162" cy="412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b="1" kern="10" dirty="0" smtClean="0">
                  <a:ln w="9525">
                    <a:solidFill>
                      <a:srgbClr val="FFCC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黑体"/>
                  <a:ea typeface="黑体"/>
                </a:rPr>
                <a:t>分子量</a:t>
              </a:r>
              <a:r>
                <a:rPr lang="en-US" altLang="zh-CN" sz="3600" b="1" kern="10" dirty="0">
                  <a:ln w="9525">
                    <a:solidFill>
                      <a:srgbClr val="FFCC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黑体"/>
                  <a:ea typeface="黑体"/>
                </a:rPr>
                <a:t>m</a:t>
              </a:r>
              <a:endParaRPr lang="zh-CN" altLang="en-US" sz="3600" b="1" kern="10" dirty="0">
                <a:ln w="9525">
                  <a:solidFill>
                    <a:srgbClr val="FFCC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黑体"/>
                <a:ea typeface="黑体"/>
              </a:endParaRPr>
            </a:p>
          </p:txBody>
        </p:sp>
        <p:sp>
          <p:nvSpPr>
            <p:cNvPr id="86181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562475" y="1558925"/>
              <a:ext cx="123825" cy="1682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FFF00"/>
                  </a:solidFill>
                  <a:latin typeface="黑体"/>
                  <a:ea typeface="黑体"/>
                </a:rPr>
                <a:t>0</a:t>
              </a:r>
              <a:endPara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FFF00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4395788" y="1285875"/>
            <a:ext cx="3983037" cy="3819525"/>
            <a:chOff x="2769" y="810"/>
            <a:chExt cx="2509" cy="2406"/>
          </a:xfrm>
        </p:grpSpPr>
        <p:sp>
          <p:nvSpPr>
            <p:cNvPr id="29715" name="AutoShape 167"/>
            <p:cNvSpPr>
              <a:spLocks noChangeArrowheads="1"/>
            </p:cNvSpPr>
            <p:nvPr/>
          </p:nvSpPr>
          <p:spPr bwMode="auto">
            <a:xfrm rot="4102376">
              <a:off x="2813" y="766"/>
              <a:ext cx="2406" cy="2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198 w 21600"/>
                <a:gd name="T13" fmla="*/ 0 h 21600"/>
                <a:gd name="T14" fmla="*/ 16402 w 21600"/>
                <a:gd name="T15" fmla="*/ 16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6983" y="865"/>
                  </a:moveTo>
                  <a:cubicBezTo>
                    <a:pt x="8201" y="396"/>
                    <a:pt x="9495" y="156"/>
                    <a:pt x="10800" y="157"/>
                  </a:cubicBezTo>
                  <a:cubicBezTo>
                    <a:pt x="12104" y="157"/>
                    <a:pt x="13398" y="396"/>
                    <a:pt x="14616" y="865"/>
                  </a:cubicBezTo>
                  <a:lnTo>
                    <a:pt x="14673" y="718"/>
                  </a:lnTo>
                  <a:cubicBezTo>
                    <a:pt x="13437" y="243"/>
                    <a:pt x="12124" y="-1"/>
                    <a:pt x="10799" y="0"/>
                  </a:cubicBezTo>
                  <a:cubicBezTo>
                    <a:pt x="9475" y="0"/>
                    <a:pt x="8162" y="243"/>
                    <a:pt x="6926" y="7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168"/>
            <p:cNvSpPr>
              <a:spLocks noChangeArrowheads="1"/>
            </p:cNvSpPr>
            <p:nvPr/>
          </p:nvSpPr>
          <p:spPr bwMode="auto">
            <a:xfrm rot="10800000">
              <a:off x="5217" y="1903"/>
              <a:ext cx="61" cy="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6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69 L 0.30086 0.00069 " pathEditMode="relative" ptsTypes="AA">
                                      <p:cBhvr>
                                        <p:cTn id="64" dur="30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3.93064E-6 L 0.13334 3.93064E-6 " pathEditMode="relative" ptsTypes="AA">
                                      <p:cBhvr>
                                        <p:cTn id="66" dur="30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7.40741E-6 L 0.1882 -0.00046 " pathEditMode="relative" ptsTypes="AA">
                                      <p:cBhvr>
                                        <p:cTn id="68" dur="30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nimBg="1"/>
      <p:bldP spid="86025" grpId="1" animBg="1"/>
      <p:bldP spid="86026" grpId="0" animBg="1"/>
      <p:bldP spid="86026" grpId="1" animBg="1"/>
      <p:bldP spid="86027" grpId="0" animBg="1"/>
      <p:bldP spid="86027" grpId="1" animBg="1"/>
      <p:bldP spid="86177" grpId="0" animBg="1"/>
      <p:bldP spid="86177" grpId="1" animBg="1"/>
      <p:bldP spid="86178" grpId="0" animBg="1"/>
      <p:bldP spid="86178" grpId="1" animBg="1"/>
      <p:bldP spid="86179" grpId="0" animBg="1"/>
      <p:bldP spid="86179" grpId="1" animBg="1"/>
      <p:bldP spid="861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0"/>
            <a:ext cx="8229600" cy="215900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动画动作</a:t>
            </a:r>
            <a:r>
              <a:rPr lang="en-US" altLang="zh-CN" sz="80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9500" y="1573213"/>
            <a:ext cx="3236913" cy="3181350"/>
            <a:chOff x="3080" y="991"/>
            <a:chExt cx="2039" cy="2004"/>
          </a:xfrm>
        </p:grpSpPr>
        <p:grpSp>
          <p:nvGrpSpPr>
            <p:cNvPr id="30806" name="Group 5"/>
            <p:cNvGrpSpPr>
              <a:grpSpLocks/>
            </p:cNvGrpSpPr>
            <p:nvPr/>
          </p:nvGrpSpPr>
          <p:grpSpPr bwMode="auto">
            <a:xfrm rot="1752537">
              <a:off x="3080" y="991"/>
              <a:ext cx="2039" cy="2004"/>
              <a:chOff x="3096" y="1041"/>
              <a:chExt cx="2039" cy="1946"/>
            </a:xfrm>
          </p:grpSpPr>
          <p:sp>
            <p:nvSpPr>
              <p:cNvPr id="30809" name="Oval 6"/>
              <p:cNvSpPr>
                <a:spLocks noChangeArrowheads="1"/>
              </p:cNvSpPr>
              <p:nvPr/>
            </p:nvSpPr>
            <p:spPr bwMode="auto">
              <a:xfrm>
                <a:off x="3096" y="1041"/>
                <a:ext cx="2039" cy="1946"/>
              </a:xfrm>
              <a:prstGeom prst="ellipse">
                <a:avLst/>
              </a:prstGeom>
              <a:solidFill>
                <a:srgbClr val="0099FF"/>
              </a:solidFill>
              <a:ln w="762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0" name="Oval 7"/>
              <p:cNvSpPr>
                <a:spLocks noChangeArrowheads="1"/>
              </p:cNvSpPr>
              <p:nvPr/>
            </p:nvSpPr>
            <p:spPr bwMode="auto">
              <a:xfrm>
                <a:off x="3180" y="1113"/>
                <a:ext cx="1875" cy="1798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1" name="Freeform 8"/>
              <p:cNvSpPr>
                <a:spLocks/>
              </p:cNvSpPr>
              <p:nvPr/>
            </p:nvSpPr>
            <p:spPr bwMode="auto">
              <a:xfrm>
                <a:off x="3096" y="1884"/>
                <a:ext cx="148" cy="312"/>
              </a:xfrm>
              <a:custGeom>
                <a:avLst/>
                <a:gdLst>
                  <a:gd name="T0" fmla="*/ 8 w 148"/>
                  <a:gd name="T1" fmla="*/ 0 h 312"/>
                  <a:gd name="T2" fmla="*/ 140 w 148"/>
                  <a:gd name="T3" fmla="*/ 12 h 312"/>
                  <a:gd name="T4" fmla="*/ 132 w 148"/>
                  <a:gd name="T5" fmla="*/ 200 h 312"/>
                  <a:gd name="T6" fmla="*/ 148 w 148"/>
                  <a:gd name="T7" fmla="*/ 296 h 312"/>
                  <a:gd name="T8" fmla="*/ 16 w 148"/>
                  <a:gd name="T9" fmla="*/ 312 h 312"/>
                  <a:gd name="T10" fmla="*/ 4 w 148"/>
                  <a:gd name="T11" fmla="*/ 228 h 312"/>
                  <a:gd name="T12" fmla="*/ 0 w 148"/>
                  <a:gd name="T13" fmla="*/ 152 h 312"/>
                  <a:gd name="T14" fmla="*/ 0 w 148"/>
                  <a:gd name="T15" fmla="*/ 52 h 312"/>
                  <a:gd name="T16" fmla="*/ 8 w 148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312"/>
                  <a:gd name="T29" fmla="*/ 148 w 148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312">
                    <a:moveTo>
                      <a:pt x="8" y="0"/>
                    </a:moveTo>
                    <a:lnTo>
                      <a:pt x="140" y="12"/>
                    </a:lnTo>
                    <a:lnTo>
                      <a:pt x="132" y="200"/>
                    </a:lnTo>
                    <a:lnTo>
                      <a:pt x="148" y="296"/>
                    </a:lnTo>
                    <a:lnTo>
                      <a:pt x="16" y="312"/>
                    </a:lnTo>
                    <a:lnTo>
                      <a:pt x="4" y="228"/>
                    </a:lnTo>
                    <a:lnTo>
                      <a:pt x="0" y="152"/>
                    </a:lnTo>
                    <a:lnTo>
                      <a:pt x="0" y="5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AutoShape 9"/>
              <p:cNvSpPr>
                <a:spLocks noChangeArrowheads="1"/>
              </p:cNvSpPr>
              <p:nvPr/>
            </p:nvSpPr>
            <p:spPr bwMode="auto">
              <a:xfrm>
                <a:off x="3180" y="1116"/>
                <a:ext cx="1880" cy="17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 w 21600"/>
                  <a:gd name="T13" fmla="*/ 0 h 21600"/>
                  <a:gd name="T14" fmla="*/ 21543 w 21600"/>
                  <a:gd name="T15" fmla="*/ 974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218" y="7192"/>
                    </a:moveTo>
                    <a:cubicBezTo>
                      <a:pt x="2720" y="3203"/>
                      <a:pt x="6537" y="561"/>
                      <a:pt x="10800" y="562"/>
                    </a:cubicBezTo>
                    <a:cubicBezTo>
                      <a:pt x="15062" y="562"/>
                      <a:pt x="18879" y="3203"/>
                      <a:pt x="20381" y="7192"/>
                    </a:cubicBezTo>
                    <a:lnTo>
                      <a:pt x="20907" y="6994"/>
                    </a:lnTo>
                    <a:cubicBezTo>
                      <a:pt x="19322" y="2786"/>
                      <a:pt x="15296" y="-1"/>
                      <a:pt x="10799" y="0"/>
                    </a:cubicBezTo>
                    <a:cubicBezTo>
                      <a:pt x="6303" y="0"/>
                      <a:pt x="2277" y="2786"/>
                      <a:pt x="692" y="6994"/>
                    </a:cubicBez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807" name="Line 10"/>
            <p:cNvSpPr>
              <a:spLocks noChangeShapeType="1"/>
            </p:cNvSpPr>
            <p:nvPr/>
          </p:nvSpPr>
          <p:spPr bwMode="auto">
            <a:xfrm>
              <a:off x="4966" y="2140"/>
              <a:ext cx="140" cy="8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Oval 11"/>
            <p:cNvSpPr>
              <a:spLocks noChangeArrowheads="1"/>
            </p:cNvSpPr>
            <p:nvPr/>
          </p:nvSpPr>
          <p:spPr bwMode="auto">
            <a:xfrm>
              <a:off x="4940" y="1967"/>
              <a:ext cx="82" cy="7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6702425" y="3209925"/>
            <a:ext cx="130175" cy="115888"/>
          </a:xfrm>
          <a:prstGeom prst="ellipse">
            <a:avLst/>
          </a:prstGeom>
          <a:solidFill>
            <a:srgbClr val="FFF5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156325" y="3041650"/>
            <a:ext cx="130175" cy="1158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14"/>
          <p:cNvSpPr>
            <a:spLocks noChangeShapeType="1"/>
          </p:cNvSpPr>
          <p:nvPr/>
        </p:nvSpPr>
        <p:spPr bwMode="auto">
          <a:xfrm>
            <a:off x="7377113" y="4371975"/>
            <a:ext cx="71437" cy="100013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30798" name="Rectangle 16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9" name="AutoShape 17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Line 18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Line 19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Line 20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Line 21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Line 22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805" name="Line 23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29" name="Group 24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0730" name="Oval 25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Oval 26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Oval 27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Oval 28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Oval 29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Oval 30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Oval 31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Oval 32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Oval 33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Oval 34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Oval 35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36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Oval 37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Oval 38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Oval 39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Oval 40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Oval 41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Oval 42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Oval 43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Oval 44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Oval 45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Oval 46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Oval 47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Oval 48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Oval 49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Oval 50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Oval 51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Oval 52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Oval 53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Oval 54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Oval 55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1" name="Oval 56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2" name="Oval 57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3" name="Oval 58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Oval 59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Oval 60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6" name="Oval 61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Oval 62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8" name="Oval 63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9" name="Oval 64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Oval 65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1" name="Oval 66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72" name="Group 67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0795" name="Oval 68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6" name="Oval 69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7" name="Oval 70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73" name="Oval 71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4" name="Oval 72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Oval 73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Oval 74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Oval 75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8" name="Oval 76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Oval 77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Oval 78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Oval 79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2" name="Oval 80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Oval 81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4" name="Oval 82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Oval 83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6" name="Oval 84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7" name="Oval 85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Oval 86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9" name="Oval 87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0" name="Oval 88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Oval 89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Oval 90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Oval 91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4" name="Oval 92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23 L 0.12813 -0.00023 " pathEditMode="relative" ptsTypes="AA">
                                      <p:cBhvr>
                                        <p:cTn id="8" dur="3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93064E-6 L 0.10156 3.93064E-6 " pathEditMode="relative" ptsTypes="AA">
                                      <p:cBhvr>
                                        <p:cTn id="10" dur="3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 animBg="1"/>
      <p:bldP spid="870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0"/>
            <a:ext cx="8229600" cy="190500"/>
          </a:xfrm>
        </p:spPr>
        <p:txBody>
          <a:bodyPr/>
          <a:lstStyle/>
          <a:p>
            <a:pPr eaLnBrk="1" hangingPunct="1"/>
            <a:r>
              <a:rPr lang="en-US" altLang="zh-CN" sz="70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18075" y="1544638"/>
            <a:ext cx="3181350" cy="3236912"/>
            <a:chOff x="3098" y="973"/>
            <a:chExt cx="2004" cy="2039"/>
          </a:xfrm>
        </p:grpSpPr>
        <p:grpSp>
          <p:nvGrpSpPr>
            <p:cNvPr id="31898" name="Group 5"/>
            <p:cNvGrpSpPr>
              <a:grpSpLocks/>
            </p:cNvGrpSpPr>
            <p:nvPr/>
          </p:nvGrpSpPr>
          <p:grpSpPr bwMode="auto">
            <a:xfrm rot="2715561">
              <a:off x="3080" y="991"/>
              <a:ext cx="2039" cy="2004"/>
              <a:chOff x="3080" y="991"/>
              <a:chExt cx="2039" cy="2004"/>
            </a:xfrm>
          </p:grpSpPr>
          <p:grpSp>
            <p:nvGrpSpPr>
              <p:cNvPr id="31900" name="Group 6"/>
              <p:cNvGrpSpPr>
                <a:grpSpLocks/>
              </p:cNvGrpSpPr>
              <p:nvPr/>
            </p:nvGrpSpPr>
            <p:grpSpPr bwMode="auto">
              <a:xfrm rot="1752537">
                <a:off x="3080" y="991"/>
                <a:ext cx="2039" cy="2004"/>
                <a:chOff x="3096" y="1041"/>
                <a:chExt cx="2039" cy="1946"/>
              </a:xfrm>
            </p:grpSpPr>
            <p:sp>
              <p:nvSpPr>
                <p:cNvPr id="31903" name="Oval 7"/>
                <p:cNvSpPr>
                  <a:spLocks noChangeArrowheads="1"/>
                </p:cNvSpPr>
                <p:nvPr/>
              </p:nvSpPr>
              <p:spPr bwMode="auto">
                <a:xfrm>
                  <a:off x="3096" y="1041"/>
                  <a:ext cx="2039" cy="1946"/>
                </a:xfrm>
                <a:prstGeom prst="ellipse">
                  <a:avLst/>
                </a:prstGeom>
                <a:solidFill>
                  <a:srgbClr val="0099FF"/>
                </a:solidFill>
                <a:ln w="762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04" name="Oval 8"/>
                <p:cNvSpPr>
                  <a:spLocks noChangeArrowheads="1"/>
                </p:cNvSpPr>
                <p:nvPr/>
              </p:nvSpPr>
              <p:spPr bwMode="auto">
                <a:xfrm>
                  <a:off x="3180" y="1113"/>
                  <a:ext cx="1875" cy="1798"/>
                </a:xfrm>
                <a:prstGeom prst="ellipse">
                  <a:avLst/>
                </a:prstGeom>
                <a:solidFill>
                  <a:schemeClr val="tx1"/>
                </a:solidFill>
                <a:ln w="762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905" name="Freeform 9"/>
                <p:cNvSpPr>
                  <a:spLocks/>
                </p:cNvSpPr>
                <p:nvPr/>
              </p:nvSpPr>
              <p:spPr bwMode="auto">
                <a:xfrm>
                  <a:off x="3096" y="1884"/>
                  <a:ext cx="148" cy="312"/>
                </a:xfrm>
                <a:custGeom>
                  <a:avLst/>
                  <a:gdLst>
                    <a:gd name="T0" fmla="*/ 8 w 148"/>
                    <a:gd name="T1" fmla="*/ 0 h 312"/>
                    <a:gd name="T2" fmla="*/ 140 w 148"/>
                    <a:gd name="T3" fmla="*/ 12 h 312"/>
                    <a:gd name="T4" fmla="*/ 132 w 148"/>
                    <a:gd name="T5" fmla="*/ 200 h 312"/>
                    <a:gd name="T6" fmla="*/ 148 w 148"/>
                    <a:gd name="T7" fmla="*/ 296 h 312"/>
                    <a:gd name="T8" fmla="*/ 16 w 148"/>
                    <a:gd name="T9" fmla="*/ 312 h 312"/>
                    <a:gd name="T10" fmla="*/ 4 w 148"/>
                    <a:gd name="T11" fmla="*/ 228 h 312"/>
                    <a:gd name="T12" fmla="*/ 0 w 148"/>
                    <a:gd name="T13" fmla="*/ 152 h 312"/>
                    <a:gd name="T14" fmla="*/ 0 w 148"/>
                    <a:gd name="T15" fmla="*/ 52 h 312"/>
                    <a:gd name="T16" fmla="*/ 8 w 148"/>
                    <a:gd name="T17" fmla="*/ 0 h 3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8"/>
                    <a:gd name="T28" fmla="*/ 0 h 312"/>
                    <a:gd name="T29" fmla="*/ 148 w 148"/>
                    <a:gd name="T30" fmla="*/ 312 h 3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8" h="312">
                      <a:moveTo>
                        <a:pt x="8" y="0"/>
                      </a:moveTo>
                      <a:lnTo>
                        <a:pt x="140" y="12"/>
                      </a:lnTo>
                      <a:lnTo>
                        <a:pt x="132" y="200"/>
                      </a:lnTo>
                      <a:lnTo>
                        <a:pt x="148" y="296"/>
                      </a:lnTo>
                      <a:lnTo>
                        <a:pt x="16" y="312"/>
                      </a:lnTo>
                      <a:lnTo>
                        <a:pt x="4" y="228"/>
                      </a:lnTo>
                      <a:lnTo>
                        <a:pt x="0" y="152"/>
                      </a:lnTo>
                      <a:lnTo>
                        <a:pt x="0" y="5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6" name="AutoShape 10"/>
                <p:cNvSpPr>
                  <a:spLocks noChangeArrowheads="1"/>
                </p:cNvSpPr>
                <p:nvPr/>
              </p:nvSpPr>
              <p:spPr bwMode="auto">
                <a:xfrm>
                  <a:off x="3180" y="1116"/>
                  <a:ext cx="1880" cy="17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57 w 21600"/>
                    <a:gd name="T13" fmla="*/ 0 h 21600"/>
                    <a:gd name="T14" fmla="*/ 21543 w 21600"/>
                    <a:gd name="T15" fmla="*/ 974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218" y="7192"/>
                      </a:moveTo>
                      <a:cubicBezTo>
                        <a:pt x="2720" y="3203"/>
                        <a:pt x="6537" y="561"/>
                        <a:pt x="10800" y="562"/>
                      </a:cubicBezTo>
                      <a:cubicBezTo>
                        <a:pt x="15062" y="562"/>
                        <a:pt x="18879" y="3203"/>
                        <a:pt x="20381" y="7192"/>
                      </a:cubicBezTo>
                      <a:lnTo>
                        <a:pt x="20907" y="6994"/>
                      </a:lnTo>
                      <a:cubicBezTo>
                        <a:pt x="19322" y="2786"/>
                        <a:pt x="15296" y="-1"/>
                        <a:pt x="10799" y="0"/>
                      </a:cubicBezTo>
                      <a:cubicBezTo>
                        <a:pt x="6303" y="0"/>
                        <a:pt x="2277" y="2786"/>
                        <a:pt x="692" y="6994"/>
                      </a:cubicBezTo>
                      <a:close/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01" name="Line 11"/>
              <p:cNvSpPr>
                <a:spLocks noChangeShapeType="1"/>
              </p:cNvSpPr>
              <p:nvPr/>
            </p:nvSpPr>
            <p:spPr bwMode="auto">
              <a:xfrm>
                <a:off x="4966" y="2140"/>
                <a:ext cx="140" cy="8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2" name="Oval 12"/>
              <p:cNvSpPr>
                <a:spLocks noChangeArrowheads="1"/>
              </p:cNvSpPr>
              <p:nvPr/>
            </p:nvSpPr>
            <p:spPr bwMode="auto">
              <a:xfrm>
                <a:off x="4940" y="1967"/>
                <a:ext cx="82" cy="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99" name="Oval 13"/>
            <p:cNvSpPr>
              <a:spLocks noChangeArrowheads="1"/>
            </p:cNvSpPr>
            <p:nvPr/>
          </p:nvSpPr>
          <p:spPr bwMode="auto">
            <a:xfrm>
              <a:off x="4942" y="2016"/>
              <a:ext cx="82" cy="7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7085013" y="3038475"/>
            <a:ext cx="130175" cy="1158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9" name="WordArt 15"/>
          <p:cNvSpPr>
            <a:spLocks noChangeArrowheads="1" noChangeShapeType="1" noTextEdit="1"/>
          </p:cNvSpPr>
          <p:nvPr/>
        </p:nvSpPr>
        <p:spPr bwMode="auto">
          <a:xfrm>
            <a:off x="4713288" y="1027113"/>
            <a:ext cx="3781425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较慢的打在较靠近纸的另一端</a:t>
            </a:r>
          </a:p>
        </p:txBody>
      </p:sp>
      <p:grpSp>
        <p:nvGrpSpPr>
          <p:cNvPr id="31751" name="Group 16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31890" name="Rectangle 17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91" name="AutoShape 18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92" name="Line 19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3" name="Line 20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4" name="Line 21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5" name="Line 22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6" name="Line 23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897" name="Line 24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2" name="Group 25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1822" name="Oval 26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Oval 27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4" name="Oval 28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5" name="Oval 29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6" name="Oval 30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Oval 31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Oval 32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Oval 33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0" name="Oval 34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1" name="Oval 35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Oval 36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3" name="Oval 37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4" name="Oval 38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5" name="Oval 39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Oval 40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Oval 41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Oval 42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Oval 43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0" name="Oval 44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Oval 45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Oval 46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3" name="Oval 47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Oval 48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Oval 49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6" name="Oval 50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7" name="Oval 51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8" name="Oval 52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" name="Oval 53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0" name="Oval 54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1" name="Oval 55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2" name="Oval 56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3" name="Oval 57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4" name="Oval 58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5" name="Oval 59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6" name="Oval 60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7" name="Oval 61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8" name="Oval 62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" name="Oval 63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0" name="Oval 64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1" name="Oval 65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2" name="Oval 66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3" name="Oval 67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864" name="Group 68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1887" name="Oval 69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88" name="Oval 70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89" name="Oval 71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865" name="Oval 72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6" name="Oval 73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7" name="Oval 74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8" name="Oval 75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9" name="Oval 76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0" name="Oval 77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1" name="Oval 78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2" name="Oval 79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3" name="Oval 80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4" name="Oval 81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5" name="Oval 82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6" name="Oval 83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7" name="Oval 84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8" name="Oval 85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79" name="Oval 86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0" name="Oval 87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1" name="Oval 88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2" name="Oval 89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3" name="Oval 90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4" name="Oval 91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5" name="Oval 92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86" name="Oval 93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3" name="Group 94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1754" name="Oval 95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Oval 96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Oval 97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Oval 98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Oval 99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Oval 100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Oval 101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Oval 102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Oval 103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Oval 104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Oval 105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Oval 106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Oval 107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Oval 108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Oval 109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Oval 110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Oval 111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Oval 112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Oval 113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Oval 114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Oval 115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Oval 116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Oval 117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Oval 118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Oval 119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Oval 120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121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Oval 122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Oval 123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Oval 124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Oval 125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Oval 126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Oval 127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Oval 128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Oval 129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Oval 130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Oval 131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Oval 132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Oval 133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Oval 134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135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Oval 136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96" name="Group 137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1819" name="Oval 138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0" name="Oval 139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1" name="Oval 140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97" name="Oval 141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Oval 142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Oval 143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Oval 144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Oval 145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Oval 146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3" name="Oval 147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Oval 148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Oval 149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Oval 150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Oval 151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Oval 152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Oval 153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Oval 154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Oval 155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Oval 156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3" name="Oval 157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Oval 158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5" name="Oval 159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6" name="Oval 160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Oval 161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Oval 162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1.11111E-6 L 0.08577 1.11111E-6 " pathEditMode="relative" ptsTypes="AA">
                                      <p:cBhvr>
                                        <p:cTn id="8" dur="30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 animBg="1"/>
      <p:bldP spid="880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0"/>
            <a:ext cx="8229600" cy="117475"/>
          </a:xfrm>
        </p:spPr>
        <p:txBody>
          <a:bodyPr/>
          <a:lstStyle/>
          <a:p>
            <a:pPr eaLnBrk="1" hangingPunct="1"/>
            <a:r>
              <a:rPr lang="en-US" altLang="zh-CN" sz="70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89500" y="1573213"/>
            <a:ext cx="3236913" cy="3230562"/>
            <a:chOff x="3080" y="991"/>
            <a:chExt cx="2039" cy="2035"/>
          </a:xfrm>
        </p:grpSpPr>
        <p:grpSp>
          <p:nvGrpSpPr>
            <p:cNvPr id="32851" name="Group 5"/>
            <p:cNvGrpSpPr>
              <a:grpSpLocks/>
            </p:cNvGrpSpPr>
            <p:nvPr/>
          </p:nvGrpSpPr>
          <p:grpSpPr bwMode="auto">
            <a:xfrm rot="2723839">
              <a:off x="3098" y="973"/>
              <a:ext cx="2004" cy="2039"/>
              <a:chOff x="3098" y="973"/>
              <a:chExt cx="2004" cy="2039"/>
            </a:xfrm>
          </p:grpSpPr>
          <p:grpSp>
            <p:nvGrpSpPr>
              <p:cNvPr id="32854" name="Group 6"/>
              <p:cNvGrpSpPr>
                <a:grpSpLocks/>
              </p:cNvGrpSpPr>
              <p:nvPr/>
            </p:nvGrpSpPr>
            <p:grpSpPr bwMode="auto">
              <a:xfrm rot="2715561">
                <a:off x="3080" y="991"/>
                <a:ext cx="2039" cy="2004"/>
                <a:chOff x="3080" y="991"/>
                <a:chExt cx="2039" cy="2004"/>
              </a:xfrm>
            </p:grpSpPr>
            <p:grpSp>
              <p:nvGrpSpPr>
                <p:cNvPr id="32856" name="Group 7"/>
                <p:cNvGrpSpPr>
                  <a:grpSpLocks/>
                </p:cNvGrpSpPr>
                <p:nvPr/>
              </p:nvGrpSpPr>
              <p:grpSpPr bwMode="auto">
                <a:xfrm rot="1752537">
                  <a:off x="3080" y="991"/>
                  <a:ext cx="2039" cy="2004"/>
                  <a:chOff x="3096" y="1041"/>
                  <a:chExt cx="2039" cy="1946"/>
                </a:xfrm>
              </p:grpSpPr>
              <p:sp>
                <p:nvSpPr>
                  <p:cNvPr id="3285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096" y="1041"/>
                    <a:ext cx="2039" cy="1946"/>
                  </a:xfrm>
                  <a:prstGeom prst="ellipse">
                    <a:avLst/>
                  </a:prstGeom>
                  <a:solidFill>
                    <a:srgbClr val="0099FF"/>
                  </a:solidFill>
                  <a:ln w="762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113"/>
                    <a:ext cx="1875" cy="17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762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1" name="Freeform 10"/>
                  <p:cNvSpPr>
                    <a:spLocks/>
                  </p:cNvSpPr>
                  <p:nvPr/>
                </p:nvSpPr>
                <p:spPr bwMode="auto">
                  <a:xfrm>
                    <a:off x="3096" y="1884"/>
                    <a:ext cx="148" cy="312"/>
                  </a:xfrm>
                  <a:custGeom>
                    <a:avLst/>
                    <a:gdLst>
                      <a:gd name="T0" fmla="*/ 8 w 148"/>
                      <a:gd name="T1" fmla="*/ 0 h 312"/>
                      <a:gd name="T2" fmla="*/ 140 w 148"/>
                      <a:gd name="T3" fmla="*/ 12 h 312"/>
                      <a:gd name="T4" fmla="*/ 132 w 148"/>
                      <a:gd name="T5" fmla="*/ 200 h 312"/>
                      <a:gd name="T6" fmla="*/ 148 w 148"/>
                      <a:gd name="T7" fmla="*/ 296 h 312"/>
                      <a:gd name="T8" fmla="*/ 16 w 148"/>
                      <a:gd name="T9" fmla="*/ 312 h 312"/>
                      <a:gd name="T10" fmla="*/ 4 w 148"/>
                      <a:gd name="T11" fmla="*/ 228 h 312"/>
                      <a:gd name="T12" fmla="*/ 0 w 148"/>
                      <a:gd name="T13" fmla="*/ 152 h 312"/>
                      <a:gd name="T14" fmla="*/ 0 w 148"/>
                      <a:gd name="T15" fmla="*/ 52 h 312"/>
                      <a:gd name="T16" fmla="*/ 8 w 148"/>
                      <a:gd name="T17" fmla="*/ 0 h 3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8"/>
                      <a:gd name="T28" fmla="*/ 0 h 312"/>
                      <a:gd name="T29" fmla="*/ 148 w 148"/>
                      <a:gd name="T30" fmla="*/ 312 h 3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8" h="312">
                        <a:moveTo>
                          <a:pt x="8" y="0"/>
                        </a:moveTo>
                        <a:lnTo>
                          <a:pt x="140" y="12"/>
                        </a:lnTo>
                        <a:lnTo>
                          <a:pt x="132" y="200"/>
                        </a:lnTo>
                        <a:lnTo>
                          <a:pt x="148" y="296"/>
                        </a:lnTo>
                        <a:lnTo>
                          <a:pt x="16" y="312"/>
                        </a:lnTo>
                        <a:lnTo>
                          <a:pt x="4" y="228"/>
                        </a:lnTo>
                        <a:lnTo>
                          <a:pt x="0" y="152"/>
                        </a:lnTo>
                        <a:lnTo>
                          <a:pt x="0" y="5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2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116"/>
                    <a:ext cx="1880" cy="17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57 w 21600"/>
                      <a:gd name="T13" fmla="*/ 0 h 21600"/>
                      <a:gd name="T14" fmla="*/ 21543 w 21600"/>
                      <a:gd name="T15" fmla="*/ 974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218" y="7192"/>
                        </a:moveTo>
                        <a:cubicBezTo>
                          <a:pt x="2720" y="3203"/>
                          <a:pt x="6537" y="561"/>
                          <a:pt x="10800" y="562"/>
                        </a:cubicBezTo>
                        <a:cubicBezTo>
                          <a:pt x="15062" y="562"/>
                          <a:pt x="18879" y="3203"/>
                          <a:pt x="20381" y="7192"/>
                        </a:cubicBezTo>
                        <a:lnTo>
                          <a:pt x="20907" y="6994"/>
                        </a:lnTo>
                        <a:cubicBezTo>
                          <a:pt x="19322" y="2786"/>
                          <a:pt x="15296" y="-1"/>
                          <a:pt x="10799" y="0"/>
                        </a:cubicBezTo>
                        <a:cubicBezTo>
                          <a:pt x="6303" y="0"/>
                          <a:pt x="2277" y="2786"/>
                          <a:pt x="692" y="6994"/>
                        </a:cubicBezTo>
                        <a:close/>
                      </a:path>
                    </a:pathLst>
                  </a:cu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57" name="Line 12"/>
                <p:cNvSpPr>
                  <a:spLocks noChangeShapeType="1"/>
                </p:cNvSpPr>
                <p:nvPr/>
              </p:nvSpPr>
              <p:spPr bwMode="auto">
                <a:xfrm>
                  <a:off x="4966" y="2140"/>
                  <a:ext cx="140" cy="8"/>
                </a:xfrm>
                <a:prstGeom prst="line">
                  <a:avLst/>
                </a:prstGeom>
                <a:noFill/>
                <a:ln w="952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8" name="Oval 13"/>
                <p:cNvSpPr>
                  <a:spLocks noChangeArrowheads="1"/>
                </p:cNvSpPr>
                <p:nvPr/>
              </p:nvSpPr>
              <p:spPr bwMode="auto">
                <a:xfrm>
                  <a:off x="4940" y="1967"/>
                  <a:ext cx="82" cy="7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55" name="Oval 14"/>
              <p:cNvSpPr>
                <a:spLocks noChangeArrowheads="1"/>
              </p:cNvSpPr>
              <p:nvPr/>
            </p:nvSpPr>
            <p:spPr bwMode="auto">
              <a:xfrm>
                <a:off x="4942" y="2016"/>
                <a:ext cx="82" cy="7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52" name="Line 15"/>
            <p:cNvSpPr>
              <a:spLocks noChangeShapeType="1"/>
            </p:cNvSpPr>
            <p:nvPr/>
          </p:nvSpPr>
          <p:spPr bwMode="auto">
            <a:xfrm flipH="1">
              <a:off x="3941" y="2917"/>
              <a:ext cx="9" cy="109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Oval 16"/>
            <p:cNvSpPr>
              <a:spLocks noChangeArrowheads="1"/>
            </p:cNvSpPr>
            <p:nvPr/>
          </p:nvSpPr>
          <p:spPr bwMode="auto">
            <a:xfrm>
              <a:off x="4939" y="1915"/>
              <a:ext cx="82" cy="7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3" name="Group 17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32843" name="Rectangle 18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4" name="AutoShape 19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5" name="Line 20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Line 21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7" name="Line 22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Line 23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Line 24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50" name="Line 25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774" name="Group 26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2775" name="Oval 27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Oval 28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Oval 29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Oval 30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Oval 31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Oval 32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Oval 33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Oval 34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Oval 35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Oval 36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Oval 37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Oval 38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Oval 39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Oval 40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Oval 41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Oval 42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Oval 43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Oval 44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Oval 45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Oval 46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Oval 47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Oval 48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Oval 49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Oval 50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Oval 51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Oval 52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Oval 53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Oval 54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Oval 55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Oval 56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Oval 57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Oval 58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Oval 59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Oval 60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Oval 61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Oval 62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Oval 63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Oval 64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Oval 65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Oval 66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Oval 67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Oval 68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17" name="Group 69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2840" name="Oval 70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1" name="Oval 71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2" name="Oval 72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18" name="Oval 73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Oval 74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Oval 75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Oval 76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Oval 77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Oval 78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Oval 79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Oval 80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Oval 81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Oval 82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8" name="Oval 83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9" name="Oval 84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0" name="Oval 85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Oval 86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2" name="Oval 87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Oval 88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Oval 89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5" name="Oval 90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Oval 91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Oval 92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8" name="Oval 93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9" name="Oval 94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44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0"/>
            <a:ext cx="8229600" cy="168275"/>
          </a:xfrm>
        </p:spPr>
        <p:txBody>
          <a:bodyPr/>
          <a:lstStyle/>
          <a:p>
            <a:pPr eaLnBrk="1" hangingPunct="1"/>
            <a:r>
              <a:rPr lang="en-US" altLang="zh-CN" sz="70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7105995">
            <a:off x="4889501" y="1573212"/>
            <a:ext cx="3236912" cy="3230563"/>
            <a:chOff x="3080" y="991"/>
            <a:chExt cx="2039" cy="2035"/>
          </a:xfrm>
        </p:grpSpPr>
        <p:grpSp>
          <p:nvGrpSpPr>
            <p:cNvPr id="33942" name="Group 5"/>
            <p:cNvGrpSpPr>
              <a:grpSpLocks/>
            </p:cNvGrpSpPr>
            <p:nvPr/>
          </p:nvGrpSpPr>
          <p:grpSpPr bwMode="auto">
            <a:xfrm rot="2723839">
              <a:off x="3098" y="973"/>
              <a:ext cx="2004" cy="2039"/>
              <a:chOff x="3098" y="973"/>
              <a:chExt cx="2004" cy="2039"/>
            </a:xfrm>
          </p:grpSpPr>
          <p:grpSp>
            <p:nvGrpSpPr>
              <p:cNvPr id="33945" name="Group 6"/>
              <p:cNvGrpSpPr>
                <a:grpSpLocks/>
              </p:cNvGrpSpPr>
              <p:nvPr/>
            </p:nvGrpSpPr>
            <p:grpSpPr bwMode="auto">
              <a:xfrm rot="2715561">
                <a:off x="3080" y="991"/>
                <a:ext cx="2039" cy="2004"/>
                <a:chOff x="3080" y="991"/>
                <a:chExt cx="2039" cy="2004"/>
              </a:xfrm>
            </p:grpSpPr>
            <p:grpSp>
              <p:nvGrpSpPr>
                <p:cNvPr id="33947" name="Group 7"/>
                <p:cNvGrpSpPr>
                  <a:grpSpLocks/>
                </p:cNvGrpSpPr>
                <p:nvPr/>
              </p:nvGrpSpPr>
              <p:grpSpPr bwMode="auto">
                <a:xfrm rot="1752537">
                  <a:off x="3080" y="991"/>
                  <a:ext cx="2039" cy="2004"/>
                  <a:chOff x="3096" y="1041"/>
                  <a:chExt cx="2039" cy="1946"/>
                </a:xfrm>
              </p:grpSpPr>
              <p:sp>
                <p:nvSpPr>
                  <p:cNvPr id="3395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096" y="1041"/>
                    <a:ext cx="2039" cy="1946"/>
                  </a:xfrm>
                  <a:prstGeom prst="ellipse">
                    <a:avLst/>
                  </a:prstGeom>
                  <a:solidFill>
                    <a:srgbClr val="0099FF"/>
                  </a:solidFill>
                  <a:ln w="762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113"/>
                    <a:ext cx="1875" cy="1798"/>
                  </a:xfrm>
                  <a:prstGeom prst="ellipse">
                    <a:avLst/>
                  </a:prstGeom>
                  <a:solidFill>
                    <a:schemeClr val="tx1"/>
                  </a:solidFill>
                  <a:ln w="762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2" name="Freeform 10"/>
                  <p:cNvSpPr>
                    <a:spLocks/>
                  </p:cNvSpPr>
                  <p:nvPr/>
                </p:nvSpPr>
                <p:spPr bwMode="auto">
                  <a:xfrm>
                    <a:off x="3096" y="1884"/>
                    <a:ext cx="148" cy="312"/>
                  </a:xfrm>
                  <a:custGeom>
                    <a:avLst/>
                    <a:gdLst>
                      <a:gd name="T0" fmla="*/ 8 w 148"/>
                      <a:gd name="T1" fmla="*/ 0 h 312"/>
                      <a:gd name="T2" fmla="*/ 140 w 148"/>
                      <a:gd name="T3" fmla="*/ 12 h 312"/>
                      <a:gd name="T4" fmla="*/ 132 w 148"/>
                      <a:gd name="T5" fmla="*/ 200 h 312"/>
                      <a:gd name="T6" fmla="*/ 148 w 148"/>
                      <a:gd name="T7" fmla="*/ 296 h 312"/>
                      <a:gd name="T8" fmla="*/ 16 w 148"/>
                      <a:gd name="T9" fmla="*/ 312 h 312"/>
                      <a:gd name="T10" fmla="*/ 4 w 148"/>
                      <a:gd name="T11" fmla="*/ 228 h 312"/>
                      <a:gd name="T12" fmla="*/ 0 w 148"/>
                      <a:gd name="T13" fmla="*/ 152 h 312"/>
                      <a:gd name="T14" fmla="*/ 0 w 148"/>
                      <a:gd name="T15" fmla="*/ 52 h 312"/>
                      <a:gd name="T16" fmla="*/ 8 w 148"/>
                      <a:gd name="T17" fmla="*/ 0 h 3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8"/>
                      <a:gd name="T28" fmla="*/ 0 h 312"/>
                      <a:gd name="T29" fmla="*/ 148 w 148"/>
                      <a:gd name="T30" fmla="*/ 312 h 3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8" h="312">
                        <a:moveTo>
                          <a:pt x="8" y="0"/>
                        </a:moveTo>
                        <a:lnTo>
                          <a:pt x="140" y="12"/>
                        </a:lnTo>
                        <a:lnTo>
                          <a:pt x="132" y="200"/>
                        </a:lnTo>
                        <a:lnTo>
                          <a:pt x="148" y="296"/>
                        </a:lnTo>
                        <a:lnTo>
                          <a:pt x="16" y="312"/>
                        </a:lnTo>
                        <a:lnTo>
                          <a:pt x="4" y="228"/>
                        </a:lnTo>
                        <a:lnTo>
                          <a:pt x="0" y="152"/>
                        </a:lnTo>
                        <a:lnTo>
                          <a:pt x="0" y="5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116"/>
                    <a:ext cx="1880" cy="17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57 w 21600"/>
                      <a:gd name="T13" fmla="*/ 0 h 21600"/>
                      <a:gd name="T14" fmla="*/ 21543 w 21600"/>
                      <a:gd name="T15" fmla="*/ 9742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218" y="7192"/>
                        </a:moveTo>
                        <a:cubicBezTo>
                          <a:pt x="2720" y="3203"/>
                          <a:pt x="6537" y="561"/>
                          <a:pt x="10800" y="562"/>
                        </a:cubicBezTo>
                        <a:cubicBezTo>
                          <a:pt x="15062" y="562"/>
                          <a:pt x="18879" y="3203"/>
                          <a:pt x="20381" y="7192"/>
                        </a:cubicBezTo>
                        <a:lnTo>
                          <a:pt x="20907" y="6994"/>
                        </a:lnTo>
                        <a:cubicBezTo>
                          <a:pt x="19322" y="2786"/>
                          <a:pt x="15296" y="-1"/>
                          <a:pt x="10799" y="0"/>
                        </a:cubicBezTo>
                        <a:cubicBezTo>
                          <a:pt x="6303" y="0"/>
                          <a:pt x="2277" y="2786"/>
                          <a:pt x="692" y="6994"/>
                        </a:cubicBezTo>
                        <a:close/>
                      </a:path>
                    </a:pathLst>
                  </a:cu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948" name="Line 12"/>
                <p:cNvSpPr>
                  <a:spLocks noChangeShapeType="1"/>
                </p:cNvSpPr>
                <p:nvPr/>
              </p:nvSpPr>
              <p:spPr bwMode="auto">
                <a:xfrm>
                  <a:off x="4966" y="2140"/>
                  <a:ext cx="140" cy="8"/>
                </a:xfrm>
                <a:prstGeom prst="line">
                  <a:avLst/>
                </a:prstGeom>
                <a:noFill/>
                <a:ln w="9525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49" name="Oval 13"/>
                <p:cNvSpPr>
                  <a:spLocks noChangeArrowheads="1"/>
                </p:cNvSpPr>
                <p:nvPr/>
              </p:nvSpPr>
              <p:spPr bwMode="auto">
                <a:xfrm>
                  <a:off x="4940" y="1967"/>
                  <a:ext cx="82" cy="7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946" name="Oval 14"/>
              <p:cNvSpPr>
                <a:spLocks noChangeArrowheads="1"/>
              </p:cNvSpPr>
              <p:nvPr/>
            </p:nvSpPr>
            <p:spPr bwMode="auto">
              <a:xfrm>
                <a:off x="4942" y="2016"/>
                <a:ext cx="82" cy="73"/>
              </a:xfrm>
              <a:prstGeom prst="ellipse">
                <a:avLst/>
              </a:prstGeom>
              <a:solidFill>
                <a:srgbClr val="FFF59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943" name="Line 15"/>
            <p:cNvSpPr>
              <a:spLocks noChangeShapeType="1"/>
            </p:cNvSpPr>
            <p:nvPr/>
          </p:nvSpPr>
          <p:spPr bwMode="auto">
            <a:xfrm flipH="1">
              <a:off x="3941" y="2917"/>
              <a:ext cx="9" cy="109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4" name="Oval 16"/>
            <p:cNvSpPr>
              <a:spLocks noChangeArrowheads="1"/>
            </p:cNvSpPr>
            <p:nvPr/>
          </p:nvSpPr>
          <p:spPr bwMode="auto">
            <a:xfrm>
              <a:off x="4939" y="1915"/>
              <a:ext cx="82" cy="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164138" y="1738313"/>
            <a:ext cx="2706687" cy="998537"/>
            <a:chOff x="3253" y="1095"/>
            <a:chExt cx="1705" cy="629"/>
          </a:xfrm>
        </p:grpSpPr>
        <p:sp>
          <p:nvSpPr>
            <p:cNvPr id="33877" name="Oval 18"/>
            <p:cNvSpPr>
              <a:spLocks noChangeArrowheads="1"/>
            </p:cNvSpPr>
            <p:nvPr/>
          </p:nvSpPr>
          <p:spPr bwMode="auto">
            <a:xfrm>
              <a:off x="3965" y="110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8" name="Oval 19"/>
            <p:cNvSpPr>
              <a:spLocks noChangeArrowheads="1"/>
            </p:cNvSpPr>
            <p:nvPr/>
          </p:nvSpPr>
          <p:spPr bwMode="auto">
            <a:xfrm>
              <a:off x="4177" y="110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9" name="Oval 20"/>
            <p:cNvSpPr>
              <a:spLocks noChangeArrowheads="1"/>
            </p:cNvSpPr>
            <p:nvPr/>
          </p:nvSpPr>
          <p:spPr bwMode="auto">
            <a:xfrm>
              <a:off x="4015" y="109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0" name="Oval 21"/>
            <p:cNvSpPr>
              <a:spLocks noChangeArrowheads="1"/>
            </p:cNvSpPr>
            <p:nvPr/>
          </p:nvSpPr>
          <p:spPr bwMode="auto">
            <a:xfrm>
              <a:off x="4122" y="109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1" name="Oval 22"/>
            <p:cNvSpPr>
              <a:spLocks noChangeArrowheads="1"/>
            </p:cNvSpPr>
            <p:nvPr/>
          </p:nvSpPr>
          <p:spPr bwMode="auto">
            <a:xfrm>
              <a:off x="4071" y="109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2" name="Oval 23"/>
            <p:cNvSpPr>
              <a:spLocks noChangeArrowheads="1"/>
            </p:cNvSpPr>
            <p:nvPr/>
          </p:nvSpPr>
          <p:spPr bwMode="auto">
            <a:xfrm>
              <a:off x="3401" y="137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3" name="Oval 24"/>
            <p:cNvSpPr>
              <a:spLocks noChangeArrowheads="1"/>
            </p:cNvSpPr>
            <p:nvPr/>
          </p:nvSpPr>
          <p:spPr bwMode="auto">
            <a:xfrm>
              <a:off x="3253" y="1589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4" name="Oval 25"/>
            <p:cNvSpPr>
              <a:spLocks noChangeArrowheads="1"/>
            </p:cNvSpPr>
            <p:nvPr/>
          </p:nvSpPr>
          <p:spPr bwMode="auto">
            <a:xfrm>
              <a:off x="3309" y="147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5" name="Oval 26"/>
            <p:cNvSpPr>
              <a:spLocks noChangeArrowheads="1"/>
            </p:cNvSpPr>
            <p:nvPr/>
          </p:nvSpPr>
          <p:spPr bwMode="auto">
            <a:xfrm>
              <a:off x="3441" y="133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6" name="Oval 27"/>
            <p:cNvSpPr>
              <a:spLocks noChangeArrowheads="1"/>
            </p:cNvSpPr>
            <p:nvPr/>
          </p:nvSpPr>
          <p:spPr bwMode="auto">
            <a:xfrm>
              <a:off x="3485" y="1299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7" name="Oval 28"/>
            <p:cNvSpPr>
              <a:spLocks noChangeArrowheads="1"/>
            </p:cNvSpPr>
            <p:nvPr/>
          </p:nvSpPr>
          <p:spPr bwMode="auto">
            <a:xfrm>
              <a:off x="3547" y="126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8" name="Oval 29"/>
            <p:cNvSpPr>
              <a:spLocks noChangeArrowheads="1"/>
            </p:cNvSpPr>
            <p:nvPr/>
          </p:nvSpPr>
          <p:spPr bwMode="auto">
            <a:xfrm>
              <a:off x="3653" y="119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9" name="Oval 30"/>
            <p:cNvSpPr>
              <a:spLocks noChangeArrowheads="1"/>
            </p:cNvSpPr>
            <p:nvPr/>
          </p:nvSpPr>
          <p:spPr bwMode="auto">
            <a:xfrm>
              <a:off x="3709" y="116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0" name="Oval 31"/>
            <p:cNvSpPr>
              <a:spLocks noChangeArrowheads="1"/>
            </p:cNvSpPr>
            <p:nvPr/>
          </p:nvSpPr>
          <p:spPr bwMode="auto">
            <a:xfrm>
              <a:off x="3767" y="114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1" name="Oval 32"/>
            <p:cNvSpPr>
              <a:spLocks noChangeArrowheads="1"/>
            </p:cNvSpPr>
            <p:nvPr/>
          </p:nvSpPr>
          <p:spPr bwMode="auto">
            <a:xfrm>
              <a:off x="3815" y="1130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2" name="Oval 33"/>
            <p:cNvSpPr>
              <a:spLocks noChangeArrowheads="1"/>
            </p:cNvSpPr>
            <p:nvPr/>
          </p:nvSpPr>
          <p:spPr bwMode="auto">
            <a:xfrm>
              <a:off x="3865" y="111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3" name="Oval 34"/>
            <p:cNvSpPr>
              <a:spLocks noChangeArrowheads="1"/>
            </p:cNvSpPr>
            <p:nvPr/>
          </p:nvSpPr>
          <p:spPr bwMode="auto">
            <a:xfrm>
              <a:off x="3913" y="110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4" name="Oval 35"/>
            <p:cNvSpPr>
              <a:spLocks noChangeArrowheads="1"/>
            </p:cNvSpPr>
            <p:nvPr/>
          </p:nvSpPr>
          <p:spPr bwMode="auto">
            <a:xfrm>
              <a:off x="4235" y="1112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5" name="Oval 36"/>
            <p:cNvSpPr>
              <a:spLocks noChangeArrowheads="1"/>
            </p:cNvSpPr>
            <p:nvPr/>
          </p:nvSpPr>
          <p:spPr bwMode="auto">
            <a:xfrm>
              <a:off x="4441" y="117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" name="Oval 37"/>
            <p:cNvSpPr>
              <a:spLocks noChangeArrowheads="1"/>
            </p:cNvSpPr>
            <p:nvPr/>
          </p:nvSpPr>
          <p:spPr bwMode="auto">
            <a:xfrm>
              <a:off x="4493" y="1200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" name="Oval 38"/>
            <p:cNvSpPr>
              <a:spLocks noChangeArrowheads="1"/>
            </p:cNvSpPr>
            <p:nvPr/>
          </p:nvSpPr>
          <p:spPr bwMode="auto">
            <a:xfrm>
              <a:off x="4543" y="1232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8" name="Oval 39"/>
            <p:cNvSpPr>
              <a:spLocks noChangeArrowheads="1"/>
            </p:cNvSpPr>
            <p:nvPr/>
          </p:nvSpPr>
          <p:spPr bwMode="auto">
            <a:xfrm>
              <a:off x="4285" y="112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9" name="Oval 40"/>
            <p:cNvSpPr>
              <a:spLocks noChangeArrowheads="1"/>
            </p:cNvSpPr>
            <p:nvPr/>
          </p:nvSpPr>
          <p:spPr bwMode="auto">
            <a:xfrm>
              <a:off x="4905" y="1672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0" name="Oval 41"/>
            <p:cNvSpPr>
              <a:spLocks noChangeArrowheads="1"/>
            </p:cNvSpPr>
            <p:nvPr/>
          </p:nvSpPr>
          <p:spPr bwMode="auto">
            <a:xfrm>
              <a:off x="4807" y="149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1" name="Oval 42"/>
            <p:cNvSpPr>
              <a:spLocks noChangeArrowheads="1"/>
            </p:cNvSpPr>
            <p:nvPr/>
          </p:nvSpPr>
          <p:spPr bwMode="auto">
            <a:xfrm>
              <a:off x="4759" y="141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2" name="Oval 43"/>
            <p:cNvSpPr>
              <a:spLocks noChangeArrowheads="1"/>
            </p:cNvSpPr>
            <p:nvPr/>
          </p:nvSpPr>
          <p:spPr bwMode="auto">
            <a:xfrm>
              <a:off x="4319" y="113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3" name="Oval 44"/>
            <p:cNvSpPr>
              <a:spLocks noChangeArrowheads="1"/>
            </p:cNvSpPr>
            <p:nvPr/>
          </p:nvSpPr>
          <p:spPr bwMode="auto">
            <a:xfrm>
              <a:off x="4701" y="135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4" name="Oval 45"/>
            <p:cNvSpPr>
              <a:spLocks noChangeArrowheads="1"/>
            </p:cNvSpPr>
            <p:nvPr/>
          </p:nvSpPr>
          <p:spPr bwMode="auto">
            <a:xfrm>
              <a:off x="4647" y="130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5" name="Oval 46"/>
            <p:cNvSpPr>
              <a:spLocks noChangeArrowheads="1"/>
            </p:cNvSpPr>
            <p:nvPr/>
          </p:nvSpPr>
          <p:spPr bwMode="auto">
            <a:xfrm>
              <a:off x="4597" y="126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6" name="Oval 47"/>
            <p:cNvSpPr>
              <a:spLocks noChangeArrowheads="1"/>
            </p:cNvSpPr>
            <p:nvPr/>
          </p:nvSpPr>
          <p:spPr bwMode="auto">
            <a:xfrm>
              <a:off x="4325" y="118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7" name="Oval 48"/>
            <p:cNvSpPr>
              <a:spLocks noChangeArrowheads="1"/>
            </p:cNvSpPr>
            <p:nvPr/>
          </p:nvSpPr>
          <p:spPr bwMode="auto">
            <a:xfrm>
              <a:off x="4280" y="118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8" name="Oval 49"/>
            <p:cNvSpPr>
              <a:spLocks noChangeArrowheads="1"/>
            </p:cNvSpPr>
            <p:nvPr/>
          </p:nvSpPr>
          <p:spPr bwMode="auto">
            <a:xfrm>
              <a:off x="4199" y="113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" name="Oval 50"/>
            <p:cNvSpPr>
              <a:spLocks noChangeArrowheads="1"/>
            </p:cNvSpPr>
            <p:nvPr/>
          </p:nvSpPr>
          <p:spPr bwMode="auto">
            <a:xfrm>
              <a:off x="4179" y="1168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" name="Oval 51"/>
            <p:cNvSpPr>
              <a:spLocks noChangeArrowheads="1"/>
            </p:cNvSpPr>
            <p:nvPr/>
          </p:nvSpPr>
          <p:spPr bwMode="auto">
            <a:xfrm>
              <a:off x="4149" y="112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" name="Oval 52"/>
            <p:cNvSpPr>
              <a:spLocks noChangeArrowheads="1"/>
            </p:cNvSpPr>
            <p:nvPr/>
          </p:nvSpPr>
          <p:spPr bwMode="auto">
            <a:xfrm>
              <a:off x="4097" y="111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2" name="Oval 53"/>
            <p:cNvSpPr>
              <a:spLocks noChangeArrowheads="1"/>
            </p:cNvSpPr>
            <p:nvPr/>
          </p:nvSpPr>
          <p:spPr bwMode="auto">
            <a:xfrm>
              <a:off x="4047" y="1110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3" name="Oval 54"/>
            <p:cNvSpPr>
              <a:spLocks noChangeArrowheads="1"/>
            </p:cNvSpPr>
            <p:nvPr/>
          </p:nvSpPr>
          <p:spPr bwMode="auto">
            <a:xfrm>
              <a:off x="3987" y="111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4" name="Oval 55"/>
            <p:cNvSpPr>
              <a:spLocks noChangeArrowheads="1"/>
            </p:cNvSpPr>
            <p:nvPr/>
          </p:nvSpPr>
          <p:spPr bwMode="auto">
            <a:xfrm>
              <a:off x="3939" y="112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5" name="Oval 56"/>
            <p:cNvSpPr>
              <a:spLocks noChangeArrowheads="1"/>
            </p:cNvSpPr>
            <p:nvPr/>
          </p:nvSpPr>
          <p:spPr bwMode="auto">
            <a:xfrm>
              <a:off x="3887" y="113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6" name="Oval 57"/>
            <p:cNvSpPr>
              <a:spLocks noChangeArrowheads="1"/>
            </p:cNvSpPr>
            <p:nvPr/>
          </p:nvSpPr>
          <p:spPr bwMode="auto">
            <a:xfrm>
              <a:off x="4368" y="1153"/>
              <a:ext cx="69" cy="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7" name="Oval 58"/>
            <p:cNvSpPr>
              <a:spLocks noChangeArrowheads="1"/>
            </p:cNvSpPr>
            <p:nvPr/>
          </p:nvSpPr>
          <p:spPr bwMode="auto">
            <a:xfrm>
              <a:off x="3841" y="114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8" name="Oval 59"/>
            <p:cNvSpPr>
              <a:spLocks noChangeArrowheads="1"/>
            </p:cNvSpPr>
            <p:nvPr/>
          </p:nvSpPr>
          <p:spPr bwMode="auto">
            <a:xfrm>
              <a:off x="3799" y="116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9" name="Oval 60"/>
            <p:cNvSpPr>
              <a:spLocks noChangeArrowheads="1"/>
            </p:cNvSpPr>
            <p:nvPr/>
          </p:nvSpPr>
          <p:spPr bwMode="auto">
            <a:xfrm>
              <a:off x="3739" y="117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0" name="Oval 61"/>
            <p:cNvSpPr>
              <a:spLocks noChangeArrowheads="1"/>
            </p:cNvSpPr>
            <p:nvPr/>
          </p:nvSpPr>
          <p:spPr bwMode="auto">
            <a:xfrm>
              <a:off x="3689" y="121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1" name="Oval 62"/>
            <p:cNvSpPr>
              <a:spLocks noChangeArrowheads="1"/>
            </p:cNvSpPr>
            <p:nvPr/>
          </p:nvSpPr>
          <p:spPr bwMode="auto">
            <a:xfrm>
              <a:off x="3643" y="123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2" name="Oval 63"/>
            <p:cNvSpPr>
              <a:spLocks noChangeArrowheads="1"/>
            </p:cNvSpPr>
            <p:nvPr/>
          </p:nvSpPr>
          <p:spPr bwMode="auto">
            <a:xfrm>
              <a:off x="3517" y="1269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3" name="Oval 64"/>
            <p:cNvSpPr>
              <a:spLocks noChangeArrowheads="1"/>
            </p:cNvSpPr>
            <p:nvPr/>
          </p:nvSpPr>
          <p:spPr bwMode="auto">
            <a:xfrm>
              <a:off x="3593" y="1220"/>
              <a:ext cx="69" cy="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4" name="Oval 65"/>
            <p:cNvSpPr>
              <a:spLocks noChangeArrowheads="1"/>
            </p:cNvSpPr>
            <p:nvPr/>
          </p:nvSpPr>
          <p:spPr bwMode="auto">
            <a:xfrm>
              <a:off x="3359" y="141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5" name="Oval 66"/>
            <p:cNvSpPr>
              <a:spLocks noChangeArrowheads="1"/>
            </p:cNvSpPr>
            <p:nvPr/>
          </p:nvSpPr>
          <p:spPr bwMode="auto">
            <a:xfrm>
              <a:off x="3731" y="120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6" name="Oval 67"/>
            <p:cNvSpPr>
              <a:spLocks noChangeArrowheads="1"/>
            </p:cNvSpPr>
            <p:nvPr/>
          </p:nvSpPr>
          <p:spPr bwMode="auto">
            <a:xfrm>
              <a:off x="3781" y="118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7" name="Oval 68"/>
            <p:cNvSpPr>
              <a:spLocks noChangeArrowheads="1"/>
            </p:cNvSpPr>
            <p:nvPr/>
          </p:nvSpPr>
          <p:spPr bwMode="auto">
            <a:xfrm>
              <a:off x="3832" y="117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8" name="Oval 69"/>
            <p:cNvSpPr>
              <a:spLocks noChangeArrowheads="1"/>
            </p:cNvSpPr>
            <p:nvPr/>
          </p:nvSpPr>
          <p:spPr bwMode="auto">
            <a:xfrm>
              <a:off x="3878" y="1168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9" name="Oval 70"/>
            <p:cNvSpPr>
              <a:spLocks noChangeArrowheads="1"/>
            </p:cNvSpPr>
            <p:nvPr/>
          </p:nvSpPr>
          <p:spPr bwMode="auto">
            <a:xfrm>
              <a:off x="4011" y="113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0" name="Oval 71"/>
            <p:cNvSpPr>
              <a:spLocks noChangeArrowheads="1"/>
            </p:cNvSpPr>
            <p:nvPr/>
          </p:nvSpPr>
          <p:spPr bwMode="auto">
            <a:xfrm>
              <a:off x="3961" y="1149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1" name="Oval 72"/>
            <p:cNvSpPr>
              <a:spLocks noChangeArrowheads="1"/>
            </p:cNvSpPr>
            <p:nvPr/>
          </p:nvSpPr>
          <p:spPr bwMode="auto">
            <a:xfrm>
              <a:off x="4067" y="113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2" name="Oval 73"/>
            <p:cNvSpPr>
              <a:spLocks noChangeArrowheads="1"/>
            </p:cNvSpPr>
            <p:nvPr/>
          </p:nvSpPr>
          <p:spPr bwMode="auto">
            <a:xfrm>
              <a:off x="3925" y="1172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3" name="Oval 74"/>
            <p:cNvSpPr>
              <a:spLocks noChangeArrowheads="1"/>
            </p:cNvSpPr>
            <p:nvPr/>
          </p:nvSpPr>
          <p:spPr bwMode="auto">
            <a:xfrm>
              <a:off x="4113" y="1145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4" name="Oval 75"/>
            <p:cNvSpPr>
              <a:spLocks noChangeArrowheads="1"/>
            </p:cNvSpPr>
            <p:nvPr/>
          </p:nvSpPr>
          <p:spPr bwMode="auto">
            <a:xfrm>
              <a:off x="4141" y="1177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5" name="Oval 76"/>
            <p:cNvSpPr>
              <a:spLocks noChangeArrowheads="1"/>
            </p:cNvSpPr>
            <p:nvPr/>
          </p:nvSpPr>
          <p:spPr bwMode="auto">
            <a:xfrm>
              <a:off x="4427" y="120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6" name="Oval 77"/>
            <p:cNvSpPr>
              <a:spLocks noChangeArrowheads="1"/>
            </p:cNvSpPr>
            <p:nvPr/>
          </p:nvSpPr>
          <p:spPr bwMode="auto">
            <a:xfrm>
              <a:off x="4499" y="122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7" name="Oval 78"/>
            <p:cNvSpPr>
              <a:spLocks noChangeArrowheads="1"/>
            </p:cNvSpPr>
            <p:nvPr/>
          </p:nvSpPr>
          <p:spPr bwMode="auto">
            <a:xfrm>
              <a:off x="4037" y="1176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8" name="Oval 79"/>
            <p:cNvSpPr>
              <a:spLocks noChangeArrowheads="1"/>
            </p:cNvSpPr>
            <p:nvPr/>
          </p:nvSpPr>
          <p:spPr bwMode="auto">
            <a:xfrm>
              <a:off x="3982" y="1173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39" name="Oval 80"/>
            <p:cNvSpPr>
              <a:spLocks noChangeArrowheads="1"/>
            </p:cNvSpPr>
            <p:nvPr/>
          </p:nvSpPr>
          <p:spPr bwMode="auto">
            <a:xfrm>
              <a:off x="4090" y="1174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40" name="Oval 81"/>
            <p:cNvSpPr>
              <a:spLocks noChangeArrowheads="1"/>
            </p:cNvSpPr>
            <p:nvPr/>
          </p:nvSpPr>
          <p:spPr bwMode="auto">
            <a:xfrm>
              <a:off x="4251" y="1149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41" name="Oval 82"/>
            <p:cNvSpPr>
              <a:spLocks noChangeArrowheads="1"/>
            </p:cNvSpPr>
            <p:nvPr/>
          </p:nvSpPr>
          <p:spPr bwMode="auto">
            <a:xfrm>
              <a:off x="4226" y="1181"/>
              <a:ext cx="53" cy="5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8" name="Group 83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33869" name="Rectangle 84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0" name="AutoShape 85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1" name="Line 86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2" name="Line 87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3" name="Line 88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Line 89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Line 90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76" name="Line 91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9" name="Group 92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3801" name="Oval 93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2" name="Oval 94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Oval 95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Oval 96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Oval 97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Oval 98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7" name="Oval 99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Oval 100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Oval 101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Oval 102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Oval 103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Oval 104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Oval 105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Oval 106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Oval 107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Oval 108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Oval 109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Oval 110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Oval 111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Oval 112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Oval 113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Oval 114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Oval 115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4" name="Oval 116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Oval 117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Oval 118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Oval 119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Oval 120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Oval 121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0" name="Oval 122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Oval 123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Oval 124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Oval 125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Oval 126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Oval 127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Oval 128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Oval 129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Oval 130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Oval 131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Oval 132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Oval 133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Oval 134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43" name="Group 135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3866" name="Oval 136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7" name="Oval 137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8" name="Oval 138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44" name="Oval 139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Oval 140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Oval 141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7" name="Oval 142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8" name="Oval 143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9" name="Oval 144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0" name="Oval 145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1" name="Oval 146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Oval 147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3" name="Oval 148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4" name="Oval 149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Oval 150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6" name="Oval 151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7" name="Oval 152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8" name="Oval 153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9" name="Oval 154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Oval 155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Oval 156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Oval 157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3" name="Oval 158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4" name="Oval 159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5" name="Oval 160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273" name="WordArt 161"/>
          <p:cNvSpPr>
            <a:spLocks noChangeArrowheads="1" noChangeShapeType="1" noTextEdit="1"/>
          </p:cNvSpPr>
          <p:nvPr/>
        </p:nvSpPr>
        <p:spPr bwMode="auto">
          <a:xfrm>
            <a:off x="5072063" y="3017838"/>
            <a:ext cx="2568575" cy="306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多次重复采样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64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73" grpId="0" animBg="1"/>
      <p:bldP spid="9027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0"/>
            <a:ext cx="8229600" cy="142875"/>
          </a:xfrm>
        </p:spPr>
        <p:txBody>
          <a:bodyPr/>
          <a:lstStyle/>
          <a:p>
            <a:pPr eaLnBrk="1" hangingPunct="1"/>
            <a:r>
              <a:rPr lang="en-US" altLang="zh-CN" sz="700" smtClean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4614863" y="2681288"/>
            <a:ext cx="1909762" cy="2085975"/>
            <a:chOff x="2907" y="1689"/>
            <a:chExt cx="1203" cy="1314"/>
          </a:xfrm>
        </p:grpSpPr>
        <p:sp>
          <p:nvSpPr>
            <p:cNvPr id="34915" name="WordArt 4"/>
            <p:cNvSpPr>
              <a:spLocks noChangeArrowheads="1" noChangeShapeType="1" noTextEdit="1"/>
            </p:cNvSpPr>
            <p:nvPr/>
          </p:nvSpPr>
          <p:spPr bwMode="auto">
            <a:xfrm>
              <a:off x="3837" y="1689"/>
              <a:ext cx="273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取</a:t>
              </a:r>
            </a:p>
          </p:txBody>
        </p:sp>
        <p:sp>
          <p:nvSpPr>
            <p:cNvPr id="34916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661" y="1927"/>
              <a:ext cx="325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出</a:t>
              </a:r>
            </a:p>
          </p:txBody>
        </p:sp>
        <p:sp>
          <p:nvSpPr>
            <p:cNvPr id="3491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38" y="2179"/>
              <a:ext cx="426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记</a:t>
              </a:r>
            </a:p>
          </p:txBody>
        </p:sp>
        <p:sp>
          <p:nvSpPr>
            <p:cNvPr id="34918" name="WordArt 7"/>
            <p:cNvSpPr>
              <a:spLocks noChangeArrowheads="1" noChangeShapeType="1" noTextEdit="1"/>
            </p:cNvSpPr>
            <p:nvPr/>
          </p:nvSpPr>
          <p:spPr bwMode="auto">
            <a:xfrm>
              <a:off x="3186" y="2454"/>
              <a:ext cx="534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录</a:t>
              </a:r>
            </a:p>
          </p:txBody>
        </p:sp>
        <p:sp>
          <p:nvSpPr>
            <p:cNvPr id="34919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907" y="2780"/>
              <a:ext cx="665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noFill/>
                    <a:round/>
                    <a:headEnd/>
                    <a:tailEnd/>
                  </a:ln>
                  <a:solidFill>
                    <a:srgbClr val="F8F8F8"/>
                  </a:solidFill>
                  <a:latin typeface="黑体"/>
                  <a:ea typeface="黑体"/>
                </a:rPr>
                <a:t>纸</a:t>
              </a:r>
            </a:p>
          </p:txBody>
        </p:sp>
      </p:grp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0" y="-11113"/>
            <a:ext cx="9144000" cy="68818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Oval 10"/>
          <p:cNvSpPr>
            <a:spLocks noChangeArrowheads="1"/>
          </p:cNvSpPr>
          <p:nvPr/>
        </p:nvSpPr>
        <p:spPr bwMode="auto">
          <a:xfrm rot="85942">
            <a:off x="4865688" y="1609725"/>
            <a:ext cx="3236912" cy="3181350"/>
          </a:xfrm>
          <a:prstGeom prst="ellipse">
            <a:avLst/>
          </a:prstGeom>
          <a:solidFill>
            <a:srgbClr val="0099FF"/>
          </a:solidFill>
          <a:ln w="762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Oval 11"/>
          <p:cNvSpPr>
            <a:spLocks noChangeArrowheads="1"/>
          </p:cNvSpPr>
          <p:nvPr/>
        </p:nvSpPr>
        <p:spPr bwMode="auto">
          <a:xfrm rot="85942">
            <a:off x="4999038" y="1727200"/>
            <a:ext cx="2976562" cy="2940050"/>
          </a:xfrm>
          <a:prstGeom prst="ellipse">
            <a:avLst/>
          </a:prstGeom>
          <a:solidFill>
            <a:schemeClr val="tx1"/>
          </a:solidFill>
          <a:ln w="762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Freeform 12"/>
          <p:cNvSpPr>
            <a:spLocks/>
          </p:cNvSpPr>
          <p:nvPr/>
        </p:nvSpPr>
        <p:spPr bwMode="auto">
          <a:xfrm rot="85942">
            <a:off x="4864100" y="2949575"/>
            <a:ext cx="234950" cy="509588"/>
          </a:xfrm>
          <a:custGeom>
            <a:avLst/>
            <a:gdLst>
              <a:gd name="T0" fmla="*/ 2147483647 w 148"/>
              <a:gd name="T1" fmla="*/ 0 h 312"/>
              <a:gd name="T2" fmla="*/ 2147483647 w 148"/>
              <a:gd name="T3" fmla="*/ 2147483647 h 312"/>
              <a:gd name="T4" fmla="*/ 2147483647 w 148"/>
              <a:gd name="T5" fmla="*/ 2147483647 h 312"/>
              <a:gd name="T6" fmla="*/ 2147483647 w 148"/>
              <a:gd name="T7" fmla="*/ 2147483647 h 312"/>
              <a:gd name="T8" fmla="*/ 2147483647 w 148"/>
              <a:gd name="T9" fmla="*/ 2147483647 h 312"/>
              <a:gd name="T10" fmla="*/ 2147483647 w 148"/>
              <a:gd name="T11" fmla="*/ 2147483647 h 312"/>
              <a:gd name="T12" fmla="*/ 0 w 148"/>
              <a:gd name="T13" fmla="*/ 2147483647 h 312"/>
              <a:gd name="T14" fmla="*/ 0 w 148"/>
              <a:gd name="T15" fmla="*/ 2147483647 h 312"/>
              <a:gd name="T16" fmla="*/ 2147483647 w 148"/>
              <a:gd name="T17" fmla="*/ 0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"/>
              <a:gd name="T28" fmla="*/ 0 h 312"/>
              <a:gd name="T29" fmla="*/ 148 w 148"/>
              <a:gd name="T30" fmla="*/ 312 h 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" h="312">
                <a:moveTo>
                  <a:pt x="8" y="0"/>
                </a:moveTo>
                <a:lnTo>
                  <a:pt x="140" y="12"/>
                </a:lnTo>
                <a:lnTo>
                  <a:pt x="132" y="200"/>
                </a:lnTo>
                <a:lnTo>
                  <a:pt x="148" y="296"/>
                </a:lnTo>
                <a:lnTo>
                  <a:pt x="16" y="312"/>
                </a:lnTo>
                <a:lnTo>
                  <a:pt x="4" y="228"/>
                </a:lnTo>
                <a:lnTo>
                  <a:pt x="0" y="152"/>
                </a:lnTo>
                <a:lnTo>
                  <a:pt x="0" y="52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 rot="-1666595">
            <a:off x="7799388" y="2713038"/>
            <a:ext cx="222250" cy="127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 rot="14494005" flipH="1">
            <a:off x="7961313" y="2587625"/>
            <a:ext cx="14288" cy="173037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6" name="Group 15"/>
          <p:cNvGrpSpPr>
            <a:grpSpLocks/>
          </p:cNvGrpSpPr>
          <p:nvPr/>
        </p:nvGrpSpPr>
        <p:grpSpPr bwMode="auto">
          <a:xfrm>
            <a:off x="1554163" y="1958975"/>
            <a:ext cx="2286000" cy="2630488"/>
            <a:chOff x="960" y="2016"/>
            <a:chExt cx="1440" cy="1657"/>
          </a:xfrm>
        </p:grpSpPr>
        <p:sp>
          <p:nvSpPr>
            <p:cNvPr id="34907" name="Rectangle 16"/>
            <p:cNvSpPr>
              <a:spLocks noChangeArrowheads="1"/>
            </p:cNvSpPr>
            <p:nvPr/>
          </p:nvSpPr>
          <p:spPr bwMode="auto">
            <a:xfrm>
              <a:off x="1008" y="2064"/>
              <a:ext cx="1288" cy="1539"/>
            </a:xfrm>
            <a:prstGeom prst="rect">
              <a:avLst/>
            </a:prstGeom>
            <a:gradFill rotWithShape="0">
              <a:gsLst>
                <a:gs pos="0">
                  <a:srgbClr val="3B0000"/>
                </a:gs>
                <a:gs pos="100000">
                  <a:srgbClr val="800000"/>
                </a:gs>
              </a:gsLst>
              <a:lin ang="5400000" scaled="1"/>
            </a:gra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AutoShape 17"/>
            <p:cNvSpPr>
              <a:spLocks noChangeArrowheads="1"/>
            </p:cNvSpPr>
            <p:nvPr/>
          </p:nvSpPr>
          <p:spPr bwMode="auto">
            <a:xfrm rot="10639352">
              <a:off x="1344" y="3120"/>
              <a:ext cx="610" cy="4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207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300" y="9975"/>
                  </a:moveTo>
                  <a:cubicBezTo>
                    <a:pt x="3720" y="6150"/>
                    <a:pt x="6952" y="3254"/>
                    <a:pt x="10800" y="3255"/>
                  </a:cubicBezTo>
                  <a:cubicBezTo>
                    <a:pt x="14647" y="3255"/>
                    <a:pt x="17879" y="6150"/>
                    <a:pt x="18299" y="9975"/>
                  </a:cubicBezTo>
                  <a:lnTo>
                    <a:pt x="21535" y="9619"/>
                  </a:lnTo>
                  <a:cubicBezTo>
                    <a:pt x="20933" y="4144"/>
                    <a:pt x="16307" y="-1"/>
                    <a:pt x="10799" y="0"/>
                  </a:cubicBezTo>
                  <a:cubicBezTo>
                    <a:pt x="5292" y="0"/>
                    <a:pt x="666" y="4144"/>
                    <a:pt x="64" y="9619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18"/>
            <p:cNvSpPr>
              <a:spLocks noChangeShapeType="1"/>
            </p:cNvSpPr>
            <p:nvPr/>
          </p:nvSpPr>
          <p:spPr bwMode="auto">
            <a:xfrm>
              <a:off x="960" y="3648"/>
              <a:ext cx="1423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Line 19"/>
            <p:cNvSpPr>
              <a:spLocks noChangeShapeType="1"/>
            </p:cNvSpPr>
            <p:nvPr/>
          </p:nvSpPr>
          <p:spPr bwMode="auto">
            <a:xfrm>
              <a:off x="960" y="2016"/>
              <a:ext cx="0" cy="1657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1" name="Line 20"/>
            <p:cNvSpPr>
              <a:spLocks noChangeShapeType="1"/>
            </p:cNvSpPr>
            <p:nvPr/>
          </p:nvSpPr>
          <p:spPr bwMode="auto">
            <a:xfrm>
              <a:off x="2352" y="2016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21"/>
            <p:cNvSpPr>
              <a:spLocks noChangeShapeType="1"/>
            </p:cNvSpPr>
            <p:nvPr/>
          </p:nvSpPr>
          <p:spPr bwMode="auto">
            <a:xfrm>
              <a:off x="2352" y="2928"/>
              <a:ext cx="0" cy="710"/>
            </a:xfrm>
            <a:prstGeom prst="line">
              <a:avLst/>
            </a:prstGeom>
            <a:noFill/>
            <a:ln w="1270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22"/>
            <p:cNvSpPr>
              <a:spLocks noChangeShapeType="1"/>
            </p:cNvSpPr>
            <p:nvPr/>
          </p:nvSpPr>
          <p:spPr bwMode="auto">
            <a:xfrm>
              <a:off x="960" y="2016"/>
              <a:ext cx="144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914" name="Line 23"/>
            <p:cNvSpPr>
              <a:spLocks noChangeShapeType="1"/>
            </p:cNvSpPr>
            <p:nvPr/>
          </p:nvSpPr>
          <p:spPr bwMode="auto">
            <a:xfrm>
              <a:off x="2304" y="2736"/>
              <a:ext cx="0" cy="192"/>
            </a:xfrm>
            <a:prstGeom prst="line">
              <a:avLst/>
            </a:prstGeom>
            <a:noFill/>
            <a:ln w="1301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7" name="Group 24"/>
          <p:cNvGrpSpPr>
            <a:grpSpLocks/>
          </p:cNvGrpSpPr>
          <p:nvPr/>
        </p:nvGrpSpPr>
        <p:grpSpPr bwMode="auto">
          <a:xfrm>
            <a:off x="1706563" y="2111375"/>
            <a:ext cx="3101975" cy="2160588"/>
            <a:chOff x="376" y="358"/>
            <a:chExt cx="1954" cy="1361"/>
          </a:xfrm>
        </p:grpSpPr>
        <p:sp>
          <p:nvSpPr>
            <p:cNvPr id="34839" name="Oval 25"/>
            <p:cNvSpPr>
              <a:spLocks noChangeArrowheads="1"/>
            </p:cNvSpPr>
            <p:nvPr/>
          </p:nvSpPr>
          <p:spPr bwMode="auto">
            <a:xfrm>
              <a:off x="1121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Oval 26"/>
            <p:cNvSpPr>
              <a:spLocks noChangeArrowheads="1"/>
            </p:cNvSpPr>
            <p:nvPr/>
          </p:nvSpPr>
          <p:spPr bwMode="auto">
            <a:xfrm>
              <a:off x="918" y="160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Oval 27"/>
            <p:cNvSpPr>
              <a:spLocks noChangeArrowheads="1"/>
            </p:cNvSpPr>
            <p:nvPr/>
          </p:nvSpPr>
          <p:spPr bwMode="auto">
            <a:xfrm>
              <a:off x="986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Oval 28"/>
            <p:cNvSpPr>
              <a:spLocks noChangeArrowheads="1"/>
            </p:cNvSpPr>
            <p:nvPr/>
          </p:nvSpPr>
          <p:spPr bwMode="auto">
            <a:xfrm>
              <a:off x="647" y="536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Oval 29"/>
            <p:cNvSpPr>
              <a:spLocks noChangeArrowheads="1"/>
            </p:cNvSpPr>
            <p:nvPr/>
          </p:nvSpPr>
          <p:spPr bwMode="auto">
            <a:xfrm flipV="1">
              <a:off x="1325" y="950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Oval 30"/>
            <p:cNvSpPr>
              <a:spLocks noChangeArrowheads="1"/>
            </p:cNvSpPr>
            <p:nvPr/>
          </p:nvSpPr>
          <p:spPr bwMode="auto">
            <a:xfrm>
              <a:off x="1257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Oval 31"/>
            <p:cNvSpPr>
              <a:spLocks noChangeArrowheads="1"/>
            </p:cNvSpPr>
            <p:nvPr/>
          </p:nvSpPr>
          <p:spPr bwMode="auto">
            <a:xfrm>
              <a:off x="1867" y="1068"/>
              <a:ext cx="67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Oval 32"/>
            <p:cNvSpPr>
              <a:spLocks noChangeArrowheads="1"/>
            </p:cNvSpPr>
            <p:nvPr/>
          </p:nvSpPr>
          <p:spPr bwMode="auto">
            <a:xfrm>
              <a:off x="715" y="1128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Oval 33"/>
            <p:cNvSpPr>
              <a:spLocks noChangeArrowheads="1"/>
            </p:cNvSpPr>
            <p:nvPr/>
          </p:nvSpPr>
          <p:spPr bwMode="auto">
            <a:xfrm>
              <a:off x="1054" y="832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Oval 34"/>
            <p:cNvSpPr>
              <a:spLocks noChangeArrowheads="1"/>
            </p:cNvSpPr>
            <p:nvPr/>
          </p:nvSpPr>
          <p:spPr bwMode="auto">
            <a:xfrm>
              <a:off x="1054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Oval 35"/>
            <p:cNvSpPr>
              <a:spLocks noChangeArrowheads="1"/>
            </p:cNvSpPr>
            <p:nvPr/>
          </p:nvSpPr>
          <p:spPr bwMode="auto">
            <a:xfrm>
              <a:off x="1121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Oval 36"/>
            <p:cNvSpPr>
              <a:spLocks noChangeArrowheads="1"/>
            </p:cNvSpPr>
            <p:nvPr/>
          </p:nvSpPr>
          <p:spPr bwMode="auto">
            <a:xfrm>
              <a:off x="918" y="77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Oval 37"/>
            <p:cNvSpPr>
              <a:spLocks noChangeArrowheads="1"/>
            </p:cNvSpPr>
            <p:nvPr/>
          </p:nvSpPr>
          <p:spPr bwMode="auto">
            <a:xfrm>
              <a:off x="1257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Oval 38"/>
            <p:cNvSpPr>
              <a:spLocks noChangeArrowheads="1"/>
            </p:cNvSpPr>
            <p:nvPr/>
          </p:nvSpPr>
          <p:spPr bwMode="auto">
            <a:xfrm>
              <a:off x="918" y="417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Oval 39"/>
            <p:cNvSpPr>
              <a:spLocks noChangeArrowheads="1"/>
            </p:cNvSpPr>
            <p:nvPr/>
          </p:nvSpPr>
          <p:spPr bwMode="auto">
            <a:xfrm>
              <a:off x="85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Oval 40"/>
            <p:cNvSpPr>
              <a:spLocks noChangeArrowheads="1"/>
            </p:cNvSpPr>
            <p:nvPr/>
          </p:nvSpPr>
          <p:spPr bwMode="auto">
            <a:xfrm>
              <a:off x="125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Oval 41"/>
            <p:cNvSpPr>
              <a:spLocks noChangeArrowheads="1"/>
            </p:cNvSpPr>
            <p:nvPr/>
          </p:nvSpPr>
          <p:spPr bwMode="auto">
            <a:xfrm>
              <a:off x="1528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Oval 42"/>
            <p:cNvSpPr>
              <a:spLocks noChangeArrowheads="1"/>
            </p:cNvSpPr>
            <p:nvPr/>
          </p:nvSpPr>
          <p:spPr bwMode="auto">
            <a:xfrm>
              <a:off x="1596" y="1068"/>
              <a:ext cx="67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Oval 43"/>
            <p:cNvSpPr>
              <a:spLocks noChangeArrowheads="1"/>
            </p:cNvSpPr>
            <p:nvPr/>
          </p:nvSpPr>
          <p:spPr bwMode="auto">
            <a:xfrm>
              <a:off x="376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Oval 44"/>
            <p:cNvSpPr>
              <a:spLocks noChangeArrowheads="1"/>
            </p:cNvSpPr>
            <p:nvPr/>
          </p:nvSpPr>
          <p:spPr bwMode="auto">
            <a:xfrm>
              <a:off x="444" y="536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Oval 45"/>
            <p:cNvSpPr>
              <a:spLocks noChangeArrowheads="1"/>
            </p:cNvSpPr>
            <p:nvPr/>
          </p:nvSpPr>
          <p:spPr bwMode="auto">
            <a:xfrm>
              <a:off x="1189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Oval 46"/>
            <p:cNvSpPr>
              <a:spLocks noChangeArrowheads="1"/>
            </p:cNvSpPr>
            <p:nvPr/>
          </p:nvSpPr>
          <p:spPr bwMode="auto">
            <a:xfrm>
              <a:off x="1392" y="35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Oval 47"/>
            <p:cNvSpPr>
              <a:spLocks noChangeArrowheads="1"/>
            </p:cNvSpPr>
            <p:nvPr/>
          </p:nvSpPr>
          <p:spPr bwMode="auto">
            <a:xfrm>
              <a:off x="376" y="95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Oval 48"/>
            <p:cNvSpPr>
              <a:spLocks noChangeArrowheads="1"/>
            </p:cNvSpPr>
            <p:nvPr/>
          </p:nvSpPr>
          <p:spPr bwMode="auto">
            <a:xfrm>
              <a:off x="1460" y="59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Oval 49"/>
            <p:cNvSpPr>
              <a:spLocks noChangeArrowheads="1"/>
            </p:cNvSpPr>
            <p:nvPr/>
          </p:nvSpPr>
          <p:spPr bwMode="auto">
            <a:xfrm>
              <a:off x="511" y="1009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Oval 50"/>
            <p:cNvSpPr>
              <a:spLocks noChangeArrowheads="1"/>
            </p:cNvSpPr>
            <p:nvPr/>
          </p:nvSpPr>
          <p:spPr bwMode="auto">
            <a:xfrm>
              <a:off x="715" y="1305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Oval 51"/>
            <p:cNvSpPr>
              <a:spLocks noChangeArrowheads="1"/>
            </p:cNvSpPr>
            <p:nvPr/>
          </p:nvSpPr>
          <p:spPr bwMode="auto">
            <a:xfrm>
              <a:off x="850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Oval 52"/>
            <p:cNvSpPr>
              <a:spLocks noChangeArrowheads="1"/>
            </p:cNvSpPr>
            <p:nvPr/>
          </p:nvSpPr>
          <p:spPr bwMode="auto">
            <a:xfrm>
              <a:off x="376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Oval 53"/>
            <p:cNvSpPr>
              <a:spLocks noChangeArrowheads="1"/>
            </p:cNvSpPr>
            <p:nvPr/>
          </p:nvSpPr>
          <p:spPr bwMode="auto">
            <a:xfrm>
              <a:off x="511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Oval 54"/>
            <p:cNvSpPr>
              <a:spLocks noChangeArrowheads="1"/>
            </p:cNvSpPr>
            <p:nvPr/>
          </p:nvSpPr>
          <p:spPr bwMode="auto">
            <a:xfrm>
              <a:off x="444" y="77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Oval 55"/>
            <p:cNvSpPr>
              <a:spLocks noChangeArrowheads="1"/>
            </p:cNvSpPr>
            <p:nvPr/>
          </p:nvSpPr>
          <p:spPr bwMode="auto">
            <a:xfrm>
              <a:off x="647" y="71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Oval 56"/>
            <p:cNvSpPr>
              <a:spLocks noChangeArrowheads="1"/>
            </p:cNvSpPr>
            <p:nvPr/>
          </p:nvSpPr>
          <p:spPr bwMode="auto">
            <a:xfrm>
              <a:off x="2002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Oval 57"/>
            <p:cNvSpPr>
              <a:spLocks noChangeArrowheads="1"/>
            </p:cNvSpPr>
            <p:nvPr/>
          </p:nvSpPr>
          <p:spPr bwMode="auto">
            <a:xfrm>
              <a:off x="2070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Oval 58"/>
            <p:cNvSpPr>
              <a:spLocks noChangeArrowheads="1"/>
            </p:cNvSpPr>
            <p:nvPr/>
          </p:nvSpPr>
          <p:spPr bwMode="auto">
            <a:xfrm>
              <a:off x="1731" y="950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Oval 59"/>
            <p:cNvSpPr>
              <a:spLocks noChangeArrowheads="1"/>
            </p:cNvSpPr>
            <p:nvPr/>
          </p:nvSpPr>
          <p:spPr bwMode="auto">
            <a:xfrm>
              <a:off x="1731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Oval 60"/>
            <p:cNvSpPr>
              <a:spLocks noChangeArrowheads="1"/>
            </p:cNvSpPr>
            <p:nvPr/>
          </p:nvSpPr>
          <p:spPr bwMode="auto">
            <a:xfrm>
              <a:off x="1596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Oval 61"/>
            <p:cNvSpPr>
              <a:spLocks noChangeArrowheads="1"/>
            </p:cNvSpPr>
            <p:nvPr/>
          </p:nvSpPr>
          <p:spPr bwMode="auto">
            <a:xfrm>
              <a:off x="1054" y="1483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Oval 62"/>
            <p:cNvSpPr>
              <a:spLocks noChangeArrowheads="1"/>
            </p:cNvSpPr>
            <p:nvPr/>
          </p:nvSpPr>
          <p:spPr bwMode="auto">
            <a:xfrm>
              <a:off x="1257" y="1483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Oval 63"/>
            <p:cNvSpPr>
              <a:spLocks noChangeArrowheads="1"/>
            </p:cNvSpPr>
            <p:nvPr/>
          </p:nvSpPr>
          <p:spPr bwMode="auto">
            <a:xfrm>
              <a:off x="1392" y="1601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Oval 64"/>
            <p:cNvSpPr>
              <a:spLocks noChangeArrowheads="1"/>
            </p:cNvSpPr>
            <p:nvPr/>
          </p:nvSpPr>
          <p:spPr bwMode="auto">
            <a:xfrm>
              <a:off x="1460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Oval 65"/>
            <p:cNvSpPr>
              <a:spLocks noChangeArrowheads="1"/>
            </p:cNvSpPr>
            <p:nvPr/>
          </p:nvSpPr>
          <p:spPr bwMode="auto">
            <a:xfrm>
              <a:off x="1934" y="1128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Oval 66"/>
            <p:cNvSpPr>
              <a:spLocks noChangeArrowheads="1"/>
            </p:cNvSpPr>
            <p:nvPr/>
          </p:nvSpPr>
          <p:spPr bwMode="auto">
            <a:xfrm>
              <a:off x="1934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81" name="Group 67"/>
            <p:cNvGrpSpPr>
              <a:grpSpLocks/>
            </p:cNvGrpSpPr>
            <p:nvPr/>
          </p:nvGrpSpPr>
          <p:grpSpPr bwMode="auto">
            <a:xfrm>
              <a:off x="2262" y="954"/>
              <a:ext cx="68" cy="178"/>
              <a:chOff x="5280" y="2448"/>
              <a:chExt cx="48" cy="144"/>
            </a:xfrm>
          </p:grpSpPr>
          <p:sp>
            <p:nvSpPr>
              <p:cNvPr id="34904" name="Oval 68"/>
              <p:cNvSpPr>
                <a:spLocks noChangeArrowheads="1"/>
              </p:cNvSpPr>
              <p:nvPr/>
            </p:nvSpPr>
            <p:spPr bwMode="auto">
              <a:xfrm>
                <a:off x="5280" y="2448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5" name="Oval 69"/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48" cy="4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06" name="Oval 70"/>
              <p:cNvSpPr>
                <a:spLocks noChangeArrowheads="1"/>
              </p:cNvSpPr>
              <p:nvPr/>
            </p:nvSpPr>
            <p:spPr bwMode="auto">
              <a:xfrm>
                <a:off x="528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82" name="Oval 71"/>
            <p:cNvSpPr>
              <a:spLocks noChangeArrowheads="1"/>
            </p:cNvSpPr>
            <p:nvPr/>
          </p:nvSpPr>
          <p:spPr bwMode="auto">
            <a:xfrm>
              <a:off x="2166" y="1050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Oval 72"/>
            <p:cNvSpPr>
              <a:spLocks noChangeArrowheads="1"/>
            </p:cNvSpPr>
            <p:nvPr/>
          </p:nvSpPr>
          <p:spPr bwMode="auto">
            <a:xfrm>
              <a:off x="118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Oval 73"/>
            <p:cNvSpPr>
              <a:spLocks noChangeArrowheads="1"/>
            </p:cNvSpPr>
            <p:nvPr/>
          </p:nvSpPr>
          <p:spPr bwMode="auto">
            <a:xfrm>
              <a:off x="1257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Oval 74"/>
            <p:cNvSpPr>
              <a:spLocks noChangeArrowheads="1"/>
            </p:cNvSpPr>
            <p:nvPr/>
          </p:nvSpPr>
          <p:spPr bwMode="auto">
            <a:xfrm>
              <a:off x="1054" y="595"/>
              <a:ext cx="67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Oval 75"/>
            <p:cNvSpPr>
              <a:spLocks noChangeArrowheads="1"/>
            </p:cNvSpPr>
            <p:nvPr/>
          </p:nvSpPr>
          <p:spPr bwMode="auto">
            <a:xfrm>
              <a:off x="850" y="124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Oval 76"/>
            <p:cNvSpPr>
              <a:spLocks noChangeArrowheads="1"/>
            </p:cNvSpPr>
            <p:nvPr/>
          </p:nvSpPr>
          <p:spPr bwMode="auto">
            <a:xfrm>
              <a:off x="647" y="358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8" name="Oval 77"/>
            <p:cNvSpPr>
              <a:spLocks noChangeArrowheads="1"/>
            </p:cNvSpPr>
            <p:nvPr/>
          </p:nvSpPr>
          <p:spPr bwMode="auto">
            <a:xfrm>
              <a:off x="1392" y="1305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Oval 78"/>
            <p:cNvSpPr>
              <a:spLocks noChangeArrowheads="1"/>
            </p:cNvSpPr>
            <p:nvPr/>
          </p:nvSpPr>
          <p:spPr bwMode="auto">
            <a:xfrm>
              <a:off x="579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Oval 79"/>
            <p:cNvSpPr>
              <a:spLocks noChangeArrowheads="1"/>
            </p:cNvSpPr>
            <p:nvPr/>
          </p:nvSpPr>
          <p:spPr bwMode="auto">
            <a:xfrm>
              <a:off x="850" y="891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1" name="Oval 80"/>
            <p:cNvSpPr>
              <a:spLocks noChangeArrowheads="1"/>
            </p:cNvSpPr>
            <p:nvPr/>
          </p:nvSpPr>
          <p:spPr bwMode="auto">
            <a:xfrm>
              <a:off x="376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Oval 81"/>
            <p:cNvSpPr>
              <a:spLocks noChangeArrowheads="1"/>
            </p:cNvSpPr>
            <p:nvPr/>
          </p:nvSpPr>
          <p:spPr bwMode="auto">
            <a:xfrm>
              <a:off x="782" y="154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Oval 82"/>
            <p:cNvSpPr>
              <a:spLocks noChangeArrowheads="1"/>
            </p:cNvSpPr>
            <p:nvPr/>
          </p:nvSpPr>
          <p:spPr bwMode="auto">
            <a:xfrm>
              <a:off x="1799" y="1009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Oval 83"/>
            <p:cNvSpPr>
              <a:spLocks noChangeArrowheads="1"/>
            </p:cNvSpPr>
            <p:nvPr/>
          </p:nvSpPr>
          <p:spPr bwMode="auto">
            <a:xfrm>
              <a:off x="1392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Oval 84"/>
            <p:cNvSpPr>
              <a:spLocks noChangeArrowheads="1"/>
            </p:cNvSpPr>
            <p:nvPr/>
          </p:nvSpPr>
          <p:spPr bwMode="auto">
            <a:xfrm>
              <a:off x="1121" y="1423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Oval 85"/>
            <p:cNvSpPr>
              <a:spLocks noChangeArrowheads="1"/>
            </p:cNvSpPr>
            <p:nvPr/>
          </p:nvSpPr>
          <p:spPr bwMode="auto">
            <a:xfrm>
              <a:off x="579" y="1187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Oval 86"/>
            <p:cNvSpPr>
              <a:spLocks noChangeArrowheads="1"/>
            </p:cNvSpPr>
            <p:nvPr/>
          </p:nvSpPr>
          <p:spPr bwMode="auto">
            <a:xfrm>
              <a:off x="715" y="1009"/>
              <a:ext cx="67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Oval 87"/>
            <p:cNvSpPr>
              <a:spLocks noChangeArrowheads="1"/>
            </p:cNvSpPr>
            <p:nvPr/>
          </p:nvSpPr>
          <p:spPr bwMode="auto">
            <a:xfrm>
              <a:off x="918" y="1068"/>
              <a:ext cx="68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Oval 88"/>
            <p:cNvSpPr>
              <a:spLocks noChangeArrowheads="1"/>
            </p:cNvSpPr>
            <p:nvPr/>
          </p:nvSpPr>
          <p:spPr bwMode="auto">
            <a:xfrm>
              <a:off x="1257" y="536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Oval 89"/>
            <p:cNvSpPr>
              <a:spLocks noChangeArrowheads="1"/>
            </p:cNvSpPr>
            <p:nvPr/>
          </p:nvSpPr>
          <p:spPr bwMode="auto">
            <a:xfrm>
              <a:off x="1392" y="832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Oval 90"/>
            <p:cNvSpPr>
              <a:spLocks noChangeArrowheads="1"/>
            </p:cNvSpPr>
            <p:nvPr/>
          </p:nvSpPr>
          <p:spPr bwMode="auto">
            <a:xfrm>
              <a:off x="376" y="1187"/>
              <a:ext cx="68" cy="5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Oval 91"/>
            <p:cNvSpPr>
              <a:spLocks noChangeArrowheads="1"/>
            </p:cNvSpPr>
            <p:nvPr/>
          </p:nvSpPr>
          <p:spPr bwMode="auto">
            <a:xfrm>
              <a:off x="579" y="1423"/>
              <a:ext cx="68" cy="6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Oval 92"/>
            <p:cNvSpPr>
              <a:spLocks noChangeArrowheads="1"/>
            </p:cNvSpPr>
            <p:nvPr/>
          </p:nvSpPr>
          <p:spPr bwMode="auto">
            <a:xfrm>
              <a:off x="579" y="1660"/>
              <a:ext cx="68" cy="5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68538" y="2482850"/>
            <a:ext cx="5135562" cy="3046413"/>
            <a:chOff x="1429" y="1564"/>
            <a:chExt cx="3235" cy="1919"/>
          </a:xfrm>
        </p:grpSpPr>
        <p:grpSp>
          <p:nvGrpSpPr>
            <p:cNvPr id="34830" name="Group 94"/>
            <p:cNvGrpSpPr>
              <a:grpSpLocks/>
            </p:cNvGrpSpPr>
            <p:nvPr/>
          </p:nvGrpSpPr>
          <p:grpSpPr bwMode="auto">
            <a:xfrm>
              <a:off x="2994" y="1564"/>
              <a:ext cx="1240" cy="1431"/>
              <a:chOff x="2907" y="1689"/>
              <a:chExt cx="1203" cy="1314"/>
            </a:xfrm>
          </p:grpSpPr>
          <p:sp>
            <p:nvSpPr>
              <p:cNvPr id="34834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7" y="1689"/>
                <a:ext cx="273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8F8F8"/>
                    </a:solidFill>
                    <a:effectLst>
                      <a:outerShdw dist="35921" dir="2700000" algn="ctr" rotWithShape="0">
                        <a:schemeClr val="bg2"/>
                      </a:outerShdw>
                    </a:effectLst>
                    <a:latin typeface="黑体"/>
                    <a:ea typeface="黑体"/>
                  </a:rPr>
                  <a:t>取</a:t>
                </a:r>
              </a:p>
            </p:txBody>
          </p:sp>
          <p:sp>
            <p:nvSpPr>
              <p:cNvPr id="34835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1" y="1927"/>
                <a:ext cx="325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8F8F8"/>
                    </a:solidFill>
                    <a:effectLst>
                      <a:outerShdw dist="35921" dir="2700000" algn="ctr" rotWithShape="0">
                        <a:schemeClr val="bg2"/>
                      </a:outerShdw>
                    </a:effectLst>
                    <a:latin typeface="黑体"/>
                    <a:ea typeface="黑体"/>
                  </a:rPr>
                  <a:t>出</a:t>
                </a:r>
              </a:p>
            </p:txBody>
          </p:sp>
          <p:sp>
            <p:nvSpPr>
              <p:cNvPr id="34836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38" y="2179"/>
                <a:ext cx="426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8F8F8"/>
                    </a:solidFill>
                    <a:effectLst>
                      <a:outerShdw dist="45791" dir="2021404" algn="ctr" rotWithShape="0">
                        <a:schemeClr val="bg2"/>
                      </a:outerShdw>
                    </a:effectLst>
                    <a:latin typeface="黑体"/>
                    <a:ea typeface="黑体"/>
                  </a:rPr>
                  <a:t>记</a:t>
                </a:r>
              </a:p>
            </p:txBody>
          </p:sp>
          <p:sp>
            <p:nvSpPr>
              <p:cNvPr id="34837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6" y="2454"/>
                <a:ext cx="534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8F8F8"/>
                    </a:solidFill>
                    <a:effectLst>
                      <a:outerShdw dist="35921" dir="2700000" algn="ctr" rotWithShape="0">
                        <a:schemeClr val="bg2"/>
                      </a:outerShdw>
                    </a:effectLst>
                    <a:latin typeface="黑体"/>
                    <a:ea typeface="黑体"/>
                  </a:rPr>
                  <a:t>录</a:t>
                </a:r>
              </a:p>
            </p:txBody>
          </p:sp>
          <p:sp>
            <p:nvSpPr>
              <p:cNvPr id="34838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7" y="2780"/>
                <a:ext cx="665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noFill/>
                      <a:round/>
                      <a:headEnd/>
                      <a:tailEnd/>
                    </a:ln>
                    <a:solidFill>
                      <a:srgbClr val="F8F8F8"/>
                    </a:solidFill>
                    <a:effectLst>
                      <a:outerShdw dist="35921" dir="2700000" algn="ctr" rotWithShape="0">
                        <a:schemeClr val="bg2"/>
                      </a:outerShdw>
                    </a:effectLst>
                    <a:latin typeface="黑体"/>
                    <a:ea typeface="黑体"/>
                  </a:rPr>
                  <a:t>纸</a:t>
                </a:r>
              </a:p>
            </p:txBody>
          </p:sp>
        </p:grpSp>
        <p:grpSp>
          <p:nvGrpSpPr>
            <p:cNvPr id="34831" name="Group 100"/>
            <p:cNvGrpSpPr>
              <a:grpSpLocks/>
            </p:cNvGrpSpPr>
            <p:nvPr/>
          </p:nvGrpSpPr>
          <p:grpSpPr bwMode="auto">
            <a:xfrm>
              <a:off x="1429" y="3159"/>
              <a:ext cx="3235" cy="324"/>
              <a:chOff x="1200" y="576"/>
              <a:chExt cx="3888" cy="816"/>
            </a:xfrm>
          </p:grpSpPr>
          <p:sp>
            <p:nvSpPr>
              <p:cNvPr id="34832" name="Rectangle 101"/>
              <p:cNvSpPr>
                <a:spLocks noChangeArrowheads="1"/>
              </p:cNvSpPr>
              <p:nvPr/>
            </p:nvSpPr>
            <p:spPr bwMode="auto">
              <a:xfrm>
                <a:off x="1200" y="576"/>
                <a:ext cx="1344" cy="81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00"/>
                  </a:gs>
                </a:gsLst>
                <a:lin ang="0" scaled="1"/>
              </a:gra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Rectangle 102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544" cy="81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000000"/>
                  </a:gs>
                </a:gsLst>
                <a:lin ang="0" scaled="1"/>
              </a:gradFill>
              <a:ln w="12700">
                <a:solidFill>
                  <a:srgbClr val="FFFF00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1239" name="WordArt 103"/>
          <p:cNvSpPr>
            <a:spLocks noChangeArrowheads="1" noChangeShapeType="1" noTextEdit="1"/>
          </p:cNvSpPr>
          <p:nvPr/>
        </p:nvSpPr>
        <p:spPr bwMode="auto">
          <a:xfrm>
            <a:off x="2259013" y="5657850"/>
            <a:ext cx="5080000" cy="33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noFill/>
                  <a:round/>
                  <a:headEnd/>
                  <a:tailEnd/>
                </a:ln>
                <a:solidFill>
                  <a:srgbClr val="F8F8F8"/>
                </a:solidFill>
                <a:latin typeface="黑体"/>
                <a:ea typeface="黑体"/>
              </a:rPr>
              <a:t>测量不同速率区间的分子数密度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1813" y="0"/>
            <a:ext cx="8229600" cy="25241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速率分布曲线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16471"/>
                  <a:invGamma/>
                </a:schemeClr>
              </a:gs>
            </a:gsLst>
            <a:lin ang="5400000" scaled="1"/>
          </a:gradFill>
          <a:ln w="38100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8150" y="3082925"/>
            <a:ext cx="8453438" cy="3527425"/>
            <a:chOff x="276" y="1942"/>
            <a:chExt cx="5325" cy="2222"/>
          </a:xfrm>
        </p:grpSpPr>
        <p:sp>
          <p:nvSpPr>
            <p:cNvPr id="35897" name="Freeform 5" descr="球体"/>
            <p:cNvSpPr>
              <a:spLocks/>
            </p:cNvSpPr>
            <p:nvPr/>
          </p:nvSpPr>
          <p:spPr bwMode="auto">
            <a:xfrm rot="-65883">
              <a:off x="520" y="2165"/>
              <a:ext cx="4830" cy="1718"/>
            </a:xfrm>
            <a:custGeom>
              <a:avLst/>
              <a:gdLst>
                <a:gd name="T0" fmla="*/ 0 w 3648"/>
                <a:gd name="T1" fmla="*/ 4340 h 1464"/>
                <a:gd name="T2" fmla="*/ 1368 w 3648"/>
                <a:gd name="T3" fmla="*/ 3900 h 1464"/>
                <a:gd name="T4" fmla="*/ 3080 w 3648"/>
                <a:gd name="T5" fmla="*/ 3164 h 1464"/>
                <a:gd name="T6" fmla="*/ 4793 w 3648"/>
                <a:gd name="T7" fmla="*/ 2133 h 1464"/>
                <a:gd name="T8" fmla="*/ 6166 w 3648"/>
                <a:gd name="T9" fmla="*/ 959 h 1464"/>
                <a:gd name="T10" fmla="*/ 7195 w 3648"/>
                <a:gd name="T11" fmla="*/ 368 h 1464"/>
                <a:gd name="T12" fmla="*/ 8214 w 3648"/>
                <a:gd name="T13" fmla="*/ 74 h 1464"/>
                <a:gd name="T14" fmla="*/ 9582 w 3648"/>
                <a:gd name="T15" fmla="*/ 74 h 1464"/>
                <a:gd name="T16" fmla="*/ 11295 w 3648"/>
                <a:gd name="T17" fmla="*/ 514 h 1464"/>
                <a:gd name="T18" fmla="*/ 13697 w 3648"/>
                <a:gd name="T19" fmla="*/ 1692 h 1464"/>
                <a:gd name="T20" fmla="*/ 16777 w 3648"/>
                <a:gd name="T21" fmla="*/ 2870 h 1464"/>
                <a:gd name="T22" fmla="*/ 21225 w 3648"/>
                <a:gd name="T23" fmla="*/ 4045 h 1464"/>
                <a:gd name="T24" fmla="*/ 26018 w 3648"/>
                <a:gd name="T25" fmla="*/ 4486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48"/>
                <a:gd name="T40" fmla="*/ 0 h 1464"/>
                <a:gd name="T41" fmla="*/ 3648 w 3648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48" h="1464">
                  <a:moveTo>
                    <a:pt x="0" y="1416"/>
                  </a:moveTo>
                  <a:cubicBezTo>
                    <a:pt x="60" y="1376"/>
                    <a:pt x="120" y="1336"/>
                    <a:pt x="192" y="1272"/>
                  </a:cubicBezTo>
                  <a:cubicBezTo>
                    <a:pt x="264" y="1208"/>
                    <a:pt x="352" y="1128"/>
                    <a:pt x="432" y="1032"/>
                  </a:cubicBezTo>
                  <a:cubicBezTo>
                    <a:pt x="512" y="936"/>
                    <a:pt x="600" y="816"/>
                    <a:pt x="672" y="696"/>
                  </a:cubicBezTo>
                  <a:cubicBezTo>
                    <a:pt x="744" y="576"/>
                    <a:pt x="808" y="408"/>
                    <a:pt x="864" y="312"/>
                  </a:cubicBezTo>
                  <a:cubicBezTo>
                    <a:pt x="920" y="216"/>
                    <a:pt x="960" y="168"/>
                    <a:pt x="1008" y="120"/>
                  </a:cubicBezTo>
                  <a:cubicBezTo>
                    <a:pt x="1056" y="72"/>
                    <a:pt x="1096" y="40"/>
                    <a:pt x="1152" y="24"/>
                  </a:cubicBezTo>
                  <a:cubicBezTo>
                    <a:pt x="1208" y="8"/>
                    <a:pt x="1272" y="0"/>
                    <a:pt x="1344" y="24"/>
                  </a:cubicBezTo>
                  <a:cubicBezTo>
                    <a:pt x="1416" y="48"/>
                    <a:pt x="1488" y="80"/>
                    <a:pt x="1584" y="168"/>
                  </a:cubicBezTo>
                  <a:cubicBezTo>
                    <a:pt x="1680" y="256"/>
                    <a:pt x="1792" y="424"/>
                    <a:pt x="1920" y="552"/>
                  </a:cubicBezTo>
                  <a:cubicBezTo>
                    <a:pt x="2048" y="680"/>
                    <a:pt x="2176" y="808"/>
                    <a:pt x="2352" y="936"/>
                  </a:cubicBezTo>
                  <a:cubicBezTo>
                    <a:pt x="2528" y="1064"/>
                    <a:pt x="2760" y="1232"/>
                    <a:pt x="2976" y="1320"/>
                  </a:cubicBezTo>
                  <a:cubicBezTo>
                    <a:pt x="3192" y="1408"/>
                    <a:pt x="3420" y="1436"/>
                    <a:pt x="3648" y="1464"/>
                  </a:cubicBezTo>
                </a:path>
              </a:pathLst>
            </a:custGeom>
            <a:pattFill prst="sphere">
              <a:fgClr>
                <a:schemeClr val="folHlink"/>
              </a:fgClr>
              <a:bgClr>
                <a:srgbClr val="FFFF00"/>
              </a:bgClr>
            </a:pattFill>
            <a:ln w="19050">
              <a:solidFill>
                <a:schemeClr val="bg1"/>
              </a:solidFill>
              <a:round/>
              <a:headEnd type="non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6"/>
            <p:cNvSpPr>
              <a:spLocks noChangeShapeType="1"/>
            </p:cNvSpPr>
            <p:nvPr/>
          </p:nvSpPr>
          <p:spPr bwMode="auto">
            <a:xfrm>
              <a:off x="2147" y="2122"/>
              <a:ext cx="0" cy="170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76" y="3862"/>
              <a:ext cx="215" cy="2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900" name="Line 8"/>
            <p:cNvSpPr>
              <a:spLocks noChangeShapeType="1"/>
            </p:cNvSpPr>
            <p:nvPr/>
          </p:nvSpPr>
          <p:spPr bwMode="auto">
            <a:xfrm>
              <a:off x="2147" y="3789"/>
              <a:ext cx="0" cy="5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5173" y="3925"/>
              <a:ext cx="251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Book Antiqua"/>
              </a:endParaRPr>
            </a:p>
          </p:txBody>
        </p:sp>
        <p:sp>
          <p:nvSpPr>
            <p:cNvPr id="35902" name="Line 10"/>
            <p:cNvSpPr>
              <a:spLocks noChangeShapeType="1"/>
            </p:cNvSpPr>
            <p:nvPr/>
          </p:nvSpPr>
          <p:spPr bwMode="auto">
            <a:xfrm flipV="1">
              <a:off x="505" y="3863"/>
              <a:ext cx="4959" cy="3"/>
            </a:xfrm>
            <a:prstGeom prst="line">
              <a:avLst/>
            </a:prstGeom>
            <a:noFill/>
            <a:ln w="76200">
              <a:solidFill>
                <a:srgbClr val="00003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11"/>
            <p:cNvSpPr>
              <a:spLocks noChangeShapeType="1"/>
            </p:cNvSpPr>
            <p:nvPr/>
          </p:nvSpPr>
          <p:spPr bwMode="auto">
            <a:xfrm>
              <a:off x="550" y="3850"/>
              <a:ext cx="505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12"/>
            <p:cNvSpPr>
              <a:spLocks noChangeShapeType="1"/>
            </p:cNvSpPr>
            <p:nvPr/>
          </p:nvSpPr>
          <p:spPr bwMode="auto">
            <a:xfrm flipV="1">
              <a:off x="561" y="1942"/>
              <a:ext cx="0" cy="19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5" name="Rectangle 13"/>
          <p:cNvSpPr>
            <a:spLocks noChangeArrowheads="1"/>
          </p:cNvSpPr>
          <p:nvPr/>
        </p:nvSpPr>
        <p:spPr bwMode="auto">
          <a:xfrm>
            <a:off x="1119188" y="6429375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800">
                <a:solidFill>
                  <a:schemeClr val="tx2"/>
                </a:solidFill>
                <a:ea typeface="宋体" pitchFamily="2" charset="-122"/>
              </a:rPr>
              <a:t>分布曲线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0825" y="309563"/>
            <a:ext cx="8610600" cy="1676400"/>
            <a:chOff x="144" y="240"/>
            <a:chExt cx="5424" cy="1056"/>
          </a:xfrm>
        </p:grpSpPr>
        <p:grpSp>
          <p:nvGrpSpPr>
            <p:cNvPr id="35893" name="Group 15"/>
            <p:cNvGrpSpPr>
              <a:grpSpLocks/>
            </p:cNvGrpSpPr>
            <p:nvPr/>
          </p:nvGrpSpPr>
          <p:grpSpPr bwMode="auto">
            <a:xfrm>
              <a:off x="576" y="672"/>
              <a:ext cx="4704" cy="624"/>
              <a:chOff x="1200" y="576"/>
              <a:chExt cx="3888" cy="816"/>
            </a:xfrm>
          </p:grpSpPr>
          <p:sp>
            <p:nvSpPr>
              <p:cNvPr id="35895" name="Rectangle 16"/>
              <p:cNvSpPr>
                <a:spLocks noChangeArrowheads="1"/>
              </p:cNvSpPr>
              <p:nvPr/>
            </p:nvSpPr>
            <p:spPr bwMode="auto">
              <a:xfrm>
                <a:off x="1200" y="576"/>
                <a:ext cx="1344" cy="816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00"/>
                  </a:gs>
                </a:gsLst>
                <a:lin ang="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6" name="Rectangle 17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544" cy="81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000000"/>
                  </a:gs>
                </a:gsLst>
                <a:lin ang="0" scaled="1"/>
              </a:gradFill>
              <a:ln w="9525">
                <a:solidFill>
                  <a:srgbClr val="FFFF00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9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44" y="240"/>
              <a:ext cx="5424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1800" b="1" kern="1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华文中宋"/>
                  <a:ea typeface="华文中宋"/>
                </a:rPr>
                <a:t>转换成相对分子数密度按速率的分布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62213" y="4570413"/>
            <a:ext cx="1739900" cy="946150"/>
            <a:chOff x="1587" y="2769"/>
            <a:chExt cx="1096" cy="596"/>
          </a:xfrm>
        </p:grpSpPr>
        <p:sp>
          <p:nvSpPr>
            <p:cNvPr id="35891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297" y="2898"/>
              <a:ext cx="386" cy="3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5892" name="Text Box 21"/>
            <p:cNvSpPr txBox="1">
              <a:spLocks noChangeArrowheads="1"/>
            </p:cNvSpPr>
            <p:nvPr/>
          </p:nvSpPr>
          <p:spPr bwMode="auto">
            <a:xfrm>
              <a:off x="1587" y="2769"/>
              <a:ext cx="69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总分子数</a:t>
              </a:r>
            </a:p>
          </p:txBody>
        </p:sp>
      </p:grpSp>
      <p:sp>
        <p:nvSpPr>
          <p:cNvPr id="92182" name="Freeform 22" descr="小棋盘"/>
          <p:cNvSpPr>
            <a:spLocks/>
          </p:cNvSpPr>
          <p:nvPr/>
        </p:nvSpPr>
        <p:spPr bwMode="auto">
          <a:xfrm rot="-65883">
            <a:off x="836613" y="3446463"/>
            <a:ext cx="7667625" cy="2701925"/>
          </a:xfrm>
          <a:custGeom>
            <a:avLst/>
            <a:gdLst>
              <a:gd name="T0" fmla="*/ 0 w 3648"/>
              <a:gd name="T1" fmla="*/ 2147483647 h 1464"/>
              <a:gd name="T2" fmla="*/ 2147483647 w 3648"/>
              <a:gd name="T3" fmla="*/ 2147483647 h 1464"/>
              <a:gd name="T4" fmla="*/ 2147483647 w 3648"/>
              <a:gd name="T5" fmla="*/ 2147483647 h 1464"/>
              <a:gd name="T6" fmla="*/ 2147483647 w 3648"/>
              <a:gd name="T7" fmla="*/ 2147483647 h 1464"/>
              <a:gd name="T8" fmla="*/ 2147483647 w 3648"/>
              <a:gd name="T9" fmla="*/ 2147483647 h 1464"/>
              <a:gd name="T10" fmla="*/ 2147483647 w 3648"/>
              <a:gd name="T11" fmla="*/ 2147483647 h 1464"/>
              <a:gd name="T12" fmla="*/ 2147483647 w 3648"/>
              <a:gd name="T13" fmla="*/ 2147483647 h 1464"/>
              <a:gd name="T14" fmla="*/ 2147483647 w 3648"/>
              <a:gd name="T15" fmla="*/ 2147483647 h 1464"/>
              <a:gd name="T16" fmla="*/ 2147483647 w 3648"/>
              <a:gd name="T17" fmla="*/ 2147483647 h 1464"/>
              <a:gd name="T18" fmla="*/ 2147483647 w 3648"/>
              <a:gd name="T19" fmla="*/ 2147483647 h 1464"/>
              <a:gd name="T20" fmla="*/ 2147483647 w 3648"/>
              <a:gd name="T21" fmla="*/ 2147483647 h 1464"/>
              <a:gd name="T22" fmla="*/ 2147483647 w 3648"/>
              <a:gd name="T23" fmla="*/ 2147483647 h 1464"/>
              <a:gd name="T24" fmla="*/ 2147483647 w 3648"/>
              <a:gd name="T25" fmla="*/ 2147483647 h 14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48"/>
              <a:gd name="T40" fmla="*/ 0 h 1464"/>
              <a:gd name="T41" fmla="*/ 3648 w 3648"/>
              <a:gd name="T42" fmla="*/ 1464 h 14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48" h="1464">
                <a:moveTo>
                  <a:pt x="0" y="1416"/>
                </a:moveTo>
                <a:cubicBezTo>
                  <a:pt x="60" y="1376"/>
                  <a:pt x="120" y="1336"/>
                  <a:pt x="192" y="1272"/>
                </a:cubicBezTo>
                <a:cubicBezTo>
                  <a:pt x="264" y="1208"/>
                  <a:pt x="352" y="1128"/>
                  <a:pt x="432" y="1032"/>
                </a:cubicBezTo>
                <a:cubicBezTo>
                  <a:pt x="512" y="936"/>
                  <a:pt x="600" y="816"/>
                  <a:pt x="672" y="696"/>
                </a:cubicBezTo>
                <a:cubicBezTo>
                  <a:pt x="744" y="576"/>
                  <a:pt x="808" y="408"/>
                  <a:pt x="864" y="312"/>
                </a:cubicBezTo>
                <a:cubicBezTo>
                  <a:pt x="920" y="216"/>
                  <a:pt x="960" y="168"/>
                  <a:pt x="1008" y="120"/>
                </a:cubicBezTo>
                <a:cubicBezTo>
                  <a:pt x="1056" y="72"/>
                  <a:pt x="1096" y="40"/>
                  <a:pt x="1152" y="24"/>
                </a:cubicBezTo>
                <a:cubicBezTo>
                  <a:pt x="1208" y="8"/>
                  <a:pt x="1272" y="0"/>
                  <a:pt x="1344" y="24"/>
                </a:cubicBezTo>
                <a:cubicBezTo>
                  <a:pt x="1416" y="48"/>
                  <a:pt x="1488" y="80"/>
                  <a:pt x="1584" y="168"/>
                </a:cubicBezTo>
                <a:cubicBezTo>
                  <a:pt x="1680" y="256"/>
                  <a:pt x="1792" y="424"/>
                  <a:pt x="1920" y="552"/>
                </a:cubicBezTo>
                <a:cubicBezTo>
                  <a:pt x="2048" y="680"/>
                  <a:pt x="2176" y="808"/>
                  <a:pt x="2352" y="936"/>
                </a:cubicBezTo>
                <a:cubicBezTo>
                  <a:pt x="2528" y="1064"/>
                  <a:pt x="2760" y="1232"/>
                  <a:pt x="2976" y="1320"/>
                </a:cubicBezTo>
                <a:cubicBezTo>
                  <a:pt x="3192" y="1408"/>
                  <a:pt x="3420" y="1436"/>
                  <a:pt x="3648" y="1464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 type="non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160838" y="3897313"/>
            <a:ext cx="1692275" cy="2690812"/>
            <a:chOff x="2607" y="2403"/>
            <a:chExt cx="1066" cy="1695"/>
          </a:xfrm>
        </p:grpSpPr>
        <p:sp>
          <p:nvSpPr>
            <p:cNvPr id="35881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310" y="3442"/>
              <a:ext cx="136" cy="2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5882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2648" y="3859"/>
              <a:ext cx="251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Book Antiqua"/>
              </a:endParaRPr>
            </a:p>
          </p:txBody>
        </p:sp>
        <p:sp>
          <p:nvSpPr>
            <p:cNvPr id="35883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497" y="3452"/>
              <a:ext cx="176" cy="2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5884" name="Line 27"/>
            <p:cNvSpPr>
              <a:spLocks noChangeShapeType="1"/>
            </p:cNvSpPr>
            <p:nvPr/>
          </p:nvSpPr>
          <p:spPr bwMode="auto">
            <a:xfrm>
              <a:off x="2607" y="3574"/>
              <a:ext cx="2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28"/>
            <p:cNvSpPr>
              <a:spLocks noChangeShapeType="1"/>
            </p:cNvSpPr>
            <p:nvPr/>
          </p:nvSpPr>
          <p:spPr bwMode="auto">
            <a:xfrm flipH="1">
              <a:off x="3021" y="3581"/>
              <a:ext cx="2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Rectangle 29" descr="球体"/>
            <p:cNvSpPr>
              <a:spLocks noChangeArrowheads="1"/>
            </p:cNvSpPr>
            <p:nvPr/>
          </p:nvSpPr>
          <p:spPr bwMode="auto">
            <a:xfrm>
              <a:off x="2880" y="2640"/>
              <a:ext cx="144" cy="1152"/>
            </a:xfrm>
            <a:prstGeom prst="rect">
              <a:avLst/>
            </a:prstGeom>
            <a:pattFill prst="sphere">
              <a:fgClr>
                <a:schemeClr val="bg2"/>
              </a:fgClr>
              <a:bgClr>
                <a:srgbClr val="FFFF00"/>
              </a:bgClr>
            </a:patt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87" name="Group 30"/>
            <p:cNvGrpSpPr>
              <a:grpSpLocks/>
            </p:cNvGrpSpPr>
            <p:nvPr/>
          </p:nvGrpSpPr>
          <p:grpSpPr bwMode="auto">
            <a:xfrm>
              <a:off x="2917" y="2403"/>
              <a:ext cx="746" cy="590"/>
              <a:chOff x="2880" y="2263"/>
              <a:chExt cx="746" cy="590"/>
            </a:xfrm>
          </p:grpSpPr>
          <p:sp>
            <p:nvSpPr>
              <p:cNvPr id="35888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3" y="2263"/>
                <a:ext cx="174" cy="3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200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889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8" y="2271"/>
                <a:ext cx="288" cy="3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890" name="Line 33"/>
              <p:cNvSpPr>
                <a:spLocks noChangeShapeType="1"/>
              </p:cNvSpPr>
              <p:nvPr/>
            </p:nvSpPr>
            <p:spPr bwMode="auto">
              <a:xfrm flipH="1">
                <a:off x="2880" y="2640"/>
                <a:ext cx="412" cy="213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04788" y="2233613"/>
            <a:ext cx="4168775" cy="1036637"/>
            <a:chOff x="129" y="1407"/>
            <a:chExt cx="2626" cy="653"/>
          </a:xfrm>
        </p:grpSpPr>
        <p:sp>
          <p:nvSpPr>
            <p:cNvPr id="35866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29" y="1602"/>
              <a:ext cx="384" cy="3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rPr>
                <a:t>f</a:t>
              </a:r>
              <a:endParaRPr lang="zh-CN" altLang="en-US" sz="1800" i="1" kern="10">
                <a:ln w="19050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67" name="AutoShape 36"/>
            <p:cNvSpPr>
              <a:spLocks noChangeArrowheads="1"/>
            </p:cNvSpPr>
            <p:nvPr/>
          </p:nvSpPr>
          <p:spPr bwMode="auto">
            <a:xfrm>
              <a:off x="513" y="1602"/>
              <a:ext cx="192" cy="302"/>
            </a:xfrm>
            <a:prstGeom prst="moon">
              <a:avLst>
                <a:gd name="adj" fmla="val 26250"/>
              </a:avLst>
            </a:prstGeom>
            <a:solidFill>
              <a:srgbClr val="FFFF99"/>
            </a:solidFill>
            <a:ln w="19050">
              <a:solidFill>
                <a:srgbClr val="FFFF99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AutoShape 37"/>
            <p:cNvSpPr>
              <a:spLocks noChangeArrowheads="1"/>
            </p:cNvSpPr>
            <p:nvPr/>
          </p:nvSpPr>
          <p:spPr bwMode="auto">
            <a:xfrm rot="10604772">
              <a:off x="1089" y="1602"/>
              <a:ext cx="192" cy="302"/>
            </a:xfrm>
            <a:prstGeom prst="moon">
              <a:avLst>
                <a:gd name="adj" fmla="val 26250"/>
              </a:avLst>
            </a:prstGeom>
            <a:solidFill>
              <a:srgbClr val="FFFF99"/>
            </a:solidFill>
            <a:ln w="19050">
              <a:solidFill>
                <a:srgbClr val="FFFF99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57" y="1643"/>
              <a:ext cx="251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Book Antiqua"/>
              </a:endParaRPr>
            </a:p>
          </p:txBody>
        </p: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1411" y="1720"/>
              <a:ext cx="292" cy="101"/>
              <a:chOff x="1507" y="1661"/>
              <a:chExt cx="292" cy="86"/>
            </a:xfrm>
          </p:grpSpPr>
          <p:sp>
            <p:nvSpPr>
              <p:cNvPr id="35879" name="Line 40"/>
              <p:cNvSpPr>
                <a:spLocks noChangeShapeType="1"/>
              </p:cNvSpPr>
              <p:nvPr/>
            </p:nvSpPr>
            <p:spPr bwMode="auto">
              <a:xfrm>
                <a:off x="1507" y="1661"/>
                <a:ext cx="292" cy="0"/>
              </a:xfrm>
              <a:prstGeom prst="line">
                <a:avLst/>
              </a:prstGeom>
              <a:noFill/>
              <a:ln w="57150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Line 41"/>
              <p:cNvSpPr>
                <a:spLocks noChangeShapeType="1"/>
              </p:cNvSpPr>
              <p:nvPr/>
            </p:nvSpPr>
            <p:spPr bwMode="auto">
              <a:xfrm>
                <a:off x="1507" y="1747"/>
                <a:ext cx="292" cy="0"/>
              </a:xfrm>
              <a:prstGeom prst="line">
                <a:avLst/>
              </a:prstGeom>
              <a:noFill/>
              <a:ln w="57150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1" name="Line 42"/>
            <p:cNvSpPr>
              <a:spLocks noChangeShapeType="1"/>
            </p:cNvSpPr>
            <p:nvPr/>
          </p:nvSpPr>
          <p:spPr bwMode="auto">
            <a:xfrm>
              <a:off x="1790" y="1783"/>
              <a:ext cx="965" cy="0"/>
            </a:xfrm>
            <a:prstGeom prst="line">
              <a:avLst/>
            </a:prstGeom>
            <a:noFill/>
            <a:ln w="571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72" name="Group 43"/>
            <p:cNvGrpSpPr>
              <a:grpSpLocks/>
            </p:cNvGrpSpPr>
            <p:nvPr/>
          </p:nvGrpSpPr>
          <p:grpSpPr bwMode="auto">
            <a:xfrm>
              <a:off x="1840" y="1454"/>
              <a:ext cx="370" cy="248"/>
              <a:chOff x="1948" y="1435"/>
              <a:chExt cx="553" cy="269"/>
            </a:xfrm>
          </p:grpSpPr>
          <p:sp>
            <p:nvSpPr>
              <p:cNvPr id="35877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8" y="1435"/>
                <a:ext cx="187" cy="2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28575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28575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878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4" y="1450"/>
                <a:ext cx="297" cy="2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28575">
                      <a:solidFill>
                        <a:srgbClr val="FFFF99"/>
                      </a:solidFill>
                      <a:round/>
                      <a:headEnd/>
                      <a:tailEnd/>
                    </a:ln>
                    <a:solidFill>
                      <a:srgbClr val="FFFF99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28575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5873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442" y="1494"/>
              <a:ext cx="299" cy="2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28575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rPr>
                <a:t>N</a:t>
              </a:r>
              <a:endParaRPr lang="zh-CN" altLang="en-US" kern="10">
                <a:ln w="28575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4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046" y="1822"/>
              <a:ext cx="186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19050">
                    <a:solidFill>
                      <a:srgbClr val="FFFF99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19050">
                  <a:solidFill>
                    <a:srgbClr val="FFFF99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75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246" y="1843"/>
              <a:ext cx="214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99"/>
                    </a:solidFill>
                    <a:round/>
                    <a:headEnd type="none" w="med" len="lg"/>
                    <a:tailEnd/>
                  </a:ln>
                  <a:solidFill>
                    <a:srgbClr val="FFFF99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FF99"/>
                  </a:solidFill>
                  <a:round/>
                  <a:headEnd type="none" w="med" len="lg"/>
                  <a:tailEnd/>
                </a:ln>
                <a:solidFill>
                  <a:srgbClr val="FFFF99"/>
                </a:solidFill>
                <a:latin typeface="Book Antiqua"/>
              </a:endParaRPr>
            </a:p>
          </p:txBody>
        </p:sp>
        <p:sp>
          <p:nvSpPr>
            <p:cNvPr id="35876" name="Line 49"/>
            <p:cNvSpPr>
              <a:spLocks noChangeShapeType="1"/>
            </p:cNvSpPr>
            <p:nvPr/>
          </p:nvSpPr>
          <p:spPr bwMode="auto">
            <a:xfrm flipH="1">
              <a:off x="2254" y="1407"/>
              <a:ext cx="156" cy="315"/>
            </a:xfrm>
            <a:prstGeom prst="line">
              <a:avLst/>
            </a:prstGeom>
            <a:noFill/>
            <a:ln w="571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4635551" y="2205734"/>
            <a:ext cx="3671887" cy="1017588"/>
            <a:chOff x="2903" y="1265"/>
            <a:chExt cx="2531" cy="749"/>
          </a:xfrm>
        </p:grpSpPr>
        <p:sp>
          <p:nvSpPr>
            <p:cNvPr id="35861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3121" y="1585"/>
              <a:ext cx="170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FF00"/>
                    </a:solidFill>
                    <a:round/>
                    <a:headEnd type="none" w="med" len="lg"/>
                    <a:tailEnd/>
                  </a:ln>
                  <a:solidFill>
                    <a:srgbClr val="FFFF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FF00"/>
                  </a:solidFill>
                  <a:round/>
                  <a:headEnd type="none" w="med" len="lg"/>
                  <a:tailEnd/>
                </a:ln>
                <a:solidFill>
                  <a:srgbClr val="FFFF00"/>
                </a:solidFill>
                <a:latin typeface="Book Antiqua"/>
              </a:endParaRPr>
            </a:p>
          </p:txBody>
        </p:sp>
        <p:sp>
          <p:nvSpPr>
            <p:cNvPr id="35862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2903" y="1269"/>
              <a:ext cx="1144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黑体"/>
                  <a:ea typeface="黑体"/>
                </a:rPr>
                <a:t>速率分布函数</a:t>
              </a:r>
            </a:p>
          </p:txBody>
        </p:sp>
        <p:sp>
          <p:nvSpPr>
            <p:cNvPr id="35863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4140" y="1265"/>
              <a:ext cx="1294" cy="1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  <a:solidFill>
                    <a:srgbClr val="FF9900"/>
                  </a:solidFill>
                  <a:latin typeface="黑体"/>
                  <a:ea typeface="黑体"/>
                </a:rPr>
                <a:t>（概率密度函数）</a:t>
              </a:r>
            </a:p>
          </p:txBody>
        </p:sp>
        <p:sp>
          <p:nvSpPr>
            <p:cNvPr id="3586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969" y="1555"/>
              <a:ext cx="2267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宋体"/>
                  <a:ea typeface="宋体"/>
                </a:rPr>
                <a:t>（   附近单位速率间隔内的</a:t>
              </a:r>
            </a:p>
          </p:txBody>
        </p:sp>
        <p:sp>
          <p:nvSpPr>
            <p:cNvPr id="35865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136" y="1827"/>
              <a:ext cx="2047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宋体"/>
                  <a:ea typeface="宋体"/>
                </a:rPr>
                <a:t>分子数占总分子数的比率）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5930900" y="3895725"/>
            <a:ext cx="2657475" cy="831850"/>
            <a:chOff x="3736" y="2423"/>
            <a:chExt cx="1705" cy="555"/>
          </a:xfrm>
        </p:grpSpPr>
        <p:sp>
          <p:nvSpPr>
            <p:cNvPr id="3585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4275" y="2500"/>
              <a:ext cx="160" cy="1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bg1"/>
                    </a:solidFill>
                    <a:round/>
                    <a:headEnd type="none" w="med" len="lg"/>
                    <a:tailEnd/>
                  </a:ln>
                  <a:solidFill>
                    <a:schemeClr val="bg1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bg1"/>
                  </a:solidFill>
                  <a:round/>
                  <a:headEnd type="none" w="med" len="lg"/>
                  <a:tailEnd/>
                </a:ln>
                <a:solidFill>
                  <a:schemeClr val="bg1"/>
                </a:solidFill>
                <a:latin typeface="Book Antiqua"/>
              </a:endParaRPr>
            </a:p>
          </p:txBody>
        </p:sp>
        <p:sp>
          <p:nvSpPr>
            <p:cNvPr id="35854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4748" y="2499"/>
              <a:ext cx="160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bg1"/>
                    </a:solidFill>
                    <a:round/>
                    <a:headEnd type="none" w="med" len="lg"/>
                    <a:tailEnd/>
                  </a:ln>
                  <a:solidFill>
                    <a:schemeClr val="bg1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bg1"/>
                  </a:solidFill>
                  <a:round/>
                  <a:headEnd type="none" w="med" len="lg"/>
                  <a:tailEnd/>
                </a:ln>
                <a:solidFill>
                  <a:schemeClr val="bg1"/>
                </a:solidFill>
                <a:latin typeface="Book Antiqua"/>
              </a:endParaRPr>
            </a:p>
          </p:txBody>
        </p:sp>
        <p:sp>
          <p:nvSpPr>
            <p:cNvPr id="35855" name="Text Box 59"/>
            <p:cNvSpPr txBox="1">
              <a:spLocks noChangeArrowheads="1"/>
            </p:cNvSpPr>
            <p:nvPr/>
          </p:nvSpPr>
          <p:spPr bwMode="auto">
            <a:xfrm>
              <a:off x="4890" y="2423"/>
              <a:ext cx="25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856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5112" y="2476"/>
              <a:ext cx="128" cy="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857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5282" y="2484"/>
              <a:ext cx="159" cy="1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bg1"/>
                    </a:solidFill>
                    <a:round/>
                    <a:headEnd type="none" w="med" len="lg"/>
                    <a:tailEnd/>
                  </a:ln>
                  <a:solidFill>
                    <a:schemeClr val="bg1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bg1"/>
                  </a:solidFill>
                  <a:round/>
                  <a:headEnd type="none" w="med" len="lg"/>
                  <a:tailEnd/>
                </a:ln>
                <a:solidFill>
                  <a:schemeClr val="bg1"/>
                </a:solidFill>
                <a:latin typeface="Book Antiqua"/>
              </a:endParaRPr>
            </a:p>
          </p:txBody>
        </p:sp>
        <p:sp>
          <p:nvSpPr>
            <p:cNvPr id="35858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3861" y="2514"/>
              <a:ext cx="336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处于</a:t>
              </a:r>
            </a:p>
          </p:txBody>
        </p:sp>
        <p:sp>
          <p:nvSpPr>
            <p:cNvPr id="35859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508" y="2515"/>
              <a:ext cx="147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到</a:t>
              </a:r>
            </a:p>
          </p:txBody>
        </p:sp>
        <p:sp>
          <p:nvSpPr>
            <p:cNvPr id="35860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736" y="2773"/>
              <a:ext cx="1689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速率间隔内的分子数</a:t>
              </a:r>
            </a:p>
          </p:txBody>
        </p:sp>
      </p:grpSp>
      <p:graphicFrame>
        <p:nvGraphicFramePr>
          <p:cNvPr id="65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98438"/>
              </p:ext>
            </p:extLst>
          </p:nvPr>
        </p:nvGraphicFramePr>
        <p:xfrm>
          <a:off x="7843837" y="3247947"/>
          <a:ext cx="1117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6" name="Equation" r:id="rId4" imgW="1117440" imgH="355320" progId="Equation.DSMT4">
                  <p:embed/>
                </p:oleObj>
              </mc:Choice>
              <mc:Fallback>
                <p:oleObj name="Equation" r:id="rId4" imgW="1117440" imgH="355320" progId="Equation.DSMT4">
                  <p:embed/>
                  <p:pic>
                    <p:nvPicPr>
                      <p:cNvPr id="16405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7" y="3247947"/>
                        <a:ext cx="1117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94"/>
          <p:cNvSpPr>
            <a:spLocks noGrp="1" noChangeArrowheads="1"/>
          </p:cNvSpPr>
          <p:nvPr>
            <p:ph type="title" idx="4294967295"/>
          </p:nvPr>
        </p:nvSpPr>
        <p:spPr>
          <a:xfrm>
            <a:off x="1960563" y="0"/>
            <a:ext cx="7564437" cy="19843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麦氏分布函数</a:t>
            </a:r>
          </a:p>
        </p:txBody>
      </p:sp>
      <p:grpSp>
        <p:nvGrpSpPr>
          <p:cNvPr id="2" name="Group 610"/>
          <p:cNvGrpSpPr>
            <a:grpSpLocks/>
          </p:cNvGrpSpPr>
          <p:nvPr/>
        </p:nvGrpSpPr>
        <p:grpSpPr bwMode="auto">
          <a:xfrm>
            <a:off x="176213" y="314325"/>
            <a:ext cx="8758237" cy="2490788"/>
            <a:chOff x="111" y="198"/>
            <a:chExt cx="5517" cy="1569"/>
          </a:xfrm>
        </p:grpSpPr>
        <p:sp>
          <p:nvSpPr>
            <p:cNvPr id="36892" name="WordArt 320"/>
            <p:cNvSpPr>
              <a:spLocks noChangeArrowheads="1" noChangeShapeType="1" noTextEdit="1"/>
            </p:cNvSpPr>
            <p:nvPr/>
          </p:nvSpPr>
          <p:spPr bwMode="auto">
            <a:xfrm>
              <a:off x="761" y="198"/>
              <a:ext cx="4210" cy="2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200" b="1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麦克斯韦速率分布律        </a:t>
              </a:r>
            </a:p>
          </p:txBody>
        </p:sp>
        <p:sp>
          <p:nvSpPr>
            <p:cNvPr id="36893" name="Freeform 360"/>
            <p:cNvSpPr>
              <a:spLocks/>
            </p:cNvSpPr>
            <p:nvPr/>
          </p:nvSpPr>
          <p:spPr bwMode="auto">
            <a:xfrm>
              <a:off x="111" y="335"/>
              <a:ext cx="5517" cy="1031"/>
            </a:xfrm>
            <a:custGeom>
              <a:avLst/>
              <a:gdLst>
                <a:gd name="T0" fmla="*/ 625 w 5391"/>
                <a:gd name="T1" fmla="*/ 0 h 901"/>
                <a:gd name="T2" fmla="*/ 0 w 5391"/>
                <a:gd name="T3" fmla="*/ 0 h 901"/>
                <a:gd name="T4" fmla="*/ 0 w 5391"/>
                <a:gd name="T5" fmla="*/ 2315 h 901"/>
                <a:gd name="T6" fmla="*/ 6337 w 5391"/>
                <a:gd name="T7" fmla="*/ 2315 h 901"/>
                <a:gd name="T8" fmla="*/ 6337 w 5391"/>
                <a:gd name="T9" fmla="*/ 56 h 901"/>
                <a:gd name="T10" fmla="*/ 5694 w 5391"/>
                <a:gd name="T11" fmla="*/ 56 h 9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91"/>
                <a:gd name="T19" fmla="*/ 0 h 901"/>
                <a:gd name="T20" fmla="*/ 5391 w 5391"/>
                <a:gd name="T21" fmla="*/ 901 h 9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91" h="901">
                  <a:moveTo>
                    <a:pt x="532" y="0"/>
                  </a:moveTo>
                  <a:lnTo>
                    <a:pt x="0" y="0"/>
                  </a:lnTo>
                  <a:lnTo>
                    <a:pt x="0" y="901"/>
                  </a:lnTo>
                  <a:lnTo>
                    <a:pt x="5391" y="901"/>
                  </a:lnTo>
                  <a:lnTo>
                    <a:pt x="5391" y="22"/>
                  </a:lnTo>
                  <a:lnTo>
                    <a:pt x="4844" y="22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WordArt 374"/>
            <p:cNvSpPr>
              <a:spLocks noChangeArrowheads="1" noChangeShapeType="1" noTextEdit="1"/>
            </p:cNvSpPr>
            <p:nvPr/>
          </p:nvSpPr>
          <p:spPr bwMode="auto">
            <a:xfrm>
              <a:off x="4128" y="210"/>
              <a:ext cx="861" cy="2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（函数）</a:t>
              </a:r>
            </a:p>
          </p:txBody>
        </p:sp>
        <p:sp>
          <p:nvSpPr>
            <p:cNvPr id="36895" name="WordArt 548"/>
            <p:cNvSpPr>
              <a:spLocks noChangeArrowheads="1" noChangeShapeType="1" noTextEdit="1"/>
            </p:cNvSpPr>
            <p:nvPr/>
          </p:nvSpPr>
          <p:spPr bwMode="auto">
            <a:xfrm>
              <a:off x="4728" y="558"/>
              <a:ext cx="94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36896" name="Group 549"/>
            <p:cNvGrpSpPr>
              <a:grpSpLocks/>
            </p:cNvGrpSpPr>
            <p:nvPr/>
          </p:nvGrpSpPr>
          <p:grpSpPr bwMode="auto">
            <a:xfrm>
              <a:off x="1879" y="929"/>
              <a:ext cx="178" cy="74"/>
              <a:chOff x="1104" y="576"/>
              <a:chExt cx="144" cy="96"/>
            </a:xfrm>
          </p:grpSpPr>
          <p:sp>
            <p:nvSpPr>
              <p:cNvPr id="36947" name="Line 550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8" name="Line 551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97" name="WordArt 552"/>
            <p:cNvSpPr>
              <a:spLocks noChangeArrowheads="1" noChangeShapeType="1" noTextEdit="1"/>
            </p:cNvSpPr>
            <p:nvPr/>
          </p:nvSpPr>
          <p:spPr bwMode="auto">
            <a:xfrm>
              <a:off x="3695" y="886"/>
              <a:ext cx="286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634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2000" i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98" name="Line 553"/>
            <p:cNvSpPr>
              <a:spLocks noChangeShapeType="1"/>
            </p:cNvSpPr>
            <p:nvPr/>
          </p:nvSpPr>
          <p:spPr bwMode="auto">
            <a:xfrm flipV="1">
              <a:off x="1296" y="962"/>
              <a:ext cx="525" cy="5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9" name="Group 554"/>
            <p:cNvGrpSpPr>
              <a:grpSpLocks/>
            </p:cNvGrpSpPr>
            <p:nvPr/>
          </p:nvGrpSpPr>
          <p:grpSpPr bwMode="auto">
            <a:xfrm>
              <a:off x="1404" y="1025"/>
              <a:ext cx="272" cy="202"/>
              <a:chOff x="5072" y="744"/>
              <a:chExt cx="375" cy="265"/>
            </a:xfrm>
          </p:grpSpPr>
          <p:sp>
            <p:nvSpPr>
              <p:cNvPr id="36945" name="WordArt 5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2" y="744"/>
                <a:ext cx="165" cy="2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46" name="WordArt 5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57" y="786"/>
                <a:ext cx="190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</p:grpSp>
        <p:sp>
          <p:nvSpPr>
            <p:cNvPr id="36900" name="Line 557"/>
            <p:cNvSpPr>
              <a:spLocks noChangeShapeType="1"/>
            </p:cNvSpPr>
            <p:nvPr/>
          </p:nvSpPr>
          <p:spPr bwMode="auto">
            <a:xfrm>
              <a:off x="3914" y="792"/>
              <a:ext cx="133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558"/>
            <p:cNvSpPr>
              <a:spLocks noChangeShapeType="1"/>
            </p:cNvSpPr>
            <p:nvPr/>
          </p:nvSpPr>
          <p:spPr bwMode="auto">
            <a:xfrm flipV="1">
              <a:off x="4094" y="779"/>
              <a:ext cx="702" cy="3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WordArt 559"/>
            <p:cNvSpPr>
              <a:spLocks noChangeArrowheads="1" noChangeShapeType="1" noTextEdit="1"/>
            </p:cNvSpPr>
            <p:nvPr/>
          </p:nvSpPr>
          <p:spPr bwMode="auto">
            <a:xfrm>
              <a:off x="4179" y="591"/>
              <a:ext cx="201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3" name="WordArt 560"/>
            <p:cNvSpPr>
              <a:spLocks noChangeArrowheads="1" noChangeShapeType="1" noTextEdit="1"/>
            </p:cNvSpPr>
            <p:nvPr/>
          </p:nvSpPr>
          <p:spPr bwMode="auto">
            <a:xfrm>
              <a:off x="4167" y="832"/>
              <a:ext cx="12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  <p:sp>
          <p:nvSpPr>
            <p:cNvPr id="36904" name="WordArt 561"/>
            <p:cNvSpPr>
              <a:spLocks noChangeArrowheads="1" noChangeShapeType="1" noTextEdit="1"/>
            </p:cNvSpPr>
            <p:nvPr/>
          </p:nvSpPr>
          <p:spPr bwMode="auto">
            <a:xfrm>
              <a:off x="4507" y="580"/>
              <a:ext cx="164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36905" name="WordArt 562"/>
            <p:cNvSpPr>
              <a:spLocks noChangeArrowheads="1" noChangeShapeType="1" noTextEdit="1"/>
            </p:cNvSpPr>
            <p:nvPr/>
          </p:nvSpPr>
          <p:spPr bwMode="auto">
            <a:xfrm>
              <a:off x="4539" y="834"/>
              <a:ext cx="175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06" name="WordArt 563"/>
            <p:cNvSpPr>
              <a:spLocks noChangeArrowheads="1" noChangeShapeType="1" noTextEdit="1"/>
            </p:cNvSpPr>
            <p:nvPr/>
          </p:nvSpPr>
          <p:spPr bwMode="auto">
            <a:xfrm>
              <a:off x="2117" y="874"/>
              <a:ext cx="176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4</a:t>
              </a:r>
              <a:endParaRPr lang="zh-CN" altLang="en-US" sz="18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  <p:sp>
          <p:nvSpPr>
            <p:cNvPr id="36907" name="WordArt 564"/>
            <p:cNvSpPr>
              <a:spLocks noChangeArrowheads="1" noChangeShapeType="1" noTextEdit="1"/>
            </p:cNvSpPr>
            <p:nvPr/>
          </p:nvSpPr>
          <p:spPr bwMode="auto">
            <a:xfrm>
              <a:off x="3479" y="626"/>
              <a:ext cx="301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3/2</a:t>
              </a:r>
              <a:endParaRPr lang="zh-CN" altLang="en-US" sz="18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  <p:sp>
          <p:nvSpPr>
            <p:cNvPr id="36908" name="Line 565"/>
            <p:cNvSpPr>
              <a:spLocks noChangeShapeType="1"/>
            </p:cNvSpPr>
            <p:nvPr/>
          </p:nvSpPr>
          <p:spPr bwMode="auto">
            <a:xfrm>
              <a:off x="2677" y="894"/>
              <a:ext cx="736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WordArt 567"/>
            <p:cNvSpPr>
              <a:spLocks noChangeArrowheads="1" noChangeShapeType="1" noTextEdit="1"/>
            </p:cNvSpPr>
            <p:nvPr/>
          </p:nvSpPr>
          <p:spPr bwMode="auto">
            <a:xfrm>
              <a:off x="2675" y="957"/>
              <a:ext cx="10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  <p:sp>
          <p:nvSpPr>
            <p:cNvPr id="36910" name="AutoShape 568"/>
            <p:cNvSpPr>
              <a:spLocks noChangeArrowheads="1"/>
            </p:cNvSpPr>
            <p:nvPr/>
          </p:nvSpPr>
          <p:spPr bwMode="auto">
            <a:xfrm>
              <a:off x="2562" y="739"/>
              <a:ext cx="121" cy="450"/>
            </a:xfrm>
            <a:prstGeom prst="moon">
              <a:avLst>
                <a:gd name="adj" fmla="val 18056"/>
              </a:avLst>
            </a:prstGeom>
            <a:solidFill>
              <a:srgbClr val="0033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AutoShape 569"/>
            <p:cNvSpPr>
              <a:spLocks noChangeArrowheads="1"/>
            </p:cNvSpPr>
            <p:nvPr/>
          </p:nvSpPr>
          <p:spPr bwMode="auto">
            <a:xfrm rot="10521693">
              <a:off x="3386" y="722"/>
              <a:ext cx="122" cy="450"/>
            </a:xfrm>
            <a:prstGeom prst="moon">
              <a:avLst>
                <a:gd name="adj" fmla="val 18056"/>
              </a:avLst>
            </a:prstGeom>
            <a:solidFill>
              <a:srgbClr val="0033CC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WordArt 570"/>
            <p:cNvSpPr>
              <a:spLocks noChangeArrowheads="1" noChangeShapeType="1" noTextEdit="1"/>
            </p:cNvSpPr>
            <p:nvPr/>
          </p:nvSpPr>
          <p:spPr bwMode="auto">
            <a:xfrm>
              <a:off x="3214" y="952"/>
              <a:ext cx="193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rgbClr val="006600"/>
                  </a:solidFill>
                  <a:round/>
                  <a:headEnd/>
                  <a:tailEnd/>
                </a:ln>
                <a:solidFill>
                  <a:srgbClr val="0066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36913" name="Group 571"/>
            <p:cNvGrpSpPr>
              <a:grpSpLocks/>
            </p:cNvGrpSpPr>
            <p:nvPr/>
          </p:nvGrpSpPr>
          <p:grpSpPr bwMode="auto">
            <a:xfrm>
              <a:off x="1042" y="936"/>
              <a:ext cx="178" cy="71"/>
              <a:chOff x="1104" y="576"/>
              <a:chExt cx="144" cy="96"/>
            </a:xfrm>
          </p:grpSpPr>
          <p:sp>
            <p:nvSpPr>
              <p:cNvPr id="36943" name="Line 572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4" name="Line 573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4" name="WordArt 574"/>
            <p:cNvSpPr>
              <a:spLocks noChangeArrowheads="1" noChangeShapeType="1" noTextEdit="1"/>
            </p:cNvSpPr>
            <p:nvPr/>
          </p:nvSpPr>
          <p:spPr bwMode="auto">
            <a:xfrm>
              <a:off x="381" y="840"/>
              <a:ext cx="185" cy="2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0033CC"/>
                    </a:solidFill>
                    <a:round/>
                    <a:headEnd type="none" w="med" len="lg"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rPr>
                <a:t>f</a:t>
              </a:r>
              <a:endParaRPr lang="zh-CN" altLang="en-US" sz="1800" i="1" kern="10">
                <a:ln w="19050">
                  <a:solidFill>
                    <a:srgbClr val="0033CC"/>
                  </a:solidFill>
                  <a:round/>
                  <a:headEnd type="none" w="med" len="lg"/>
                  <a:tailEnd/>
                </a:ln>
                <a:solidFill>
                  <a:srgbClr val="00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15" name="AutoShape 575"/>
            <p:cNvSpPr>
              <a:spLocks noChangeArrowheads="1"/>
            </p:cNvSpPr>
            <p:nvPr/>
          </p:nvSpPr>
          <p:spPr bwMode="auto">
            <a:xfrm>
              <a:off x="596" y="876"/>
              <a:ext cx="57" cy="244"/>
            </a:xfrm>
            <a:prstGeom prst="moon">
              <a:avLst>
                <a:gd name="adj" fmla="val 26250"/>
              </a:avLst>
            </a:prstGeom>
            <a:solidFill>
              <a:srgbClr val="0033CC"/>
            </a:solidFill>
            <a:ln w="19050">
              <a:solidFill>
                <a:srgbClr val="0033CC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WordArt 576"/>
            <p:cNvSpPr>
              <a:spLocks noChangeArrowheads="1" noChangeShapeType="1" noTextEdit="1"/>
            </p:cNvSpPr>
            <p:nvPr/>
          </p:nvSpPr>
          <p:spPr bwMode="auto">
            <a:xfrm>
              <a:off x="710" y="916"/>
              <a:ext cx="129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36917" name="AutoShape 577"/>
            <p:cNvSpPr>
              <a:spLocks noChangeArrowheads="1"/>
            </p:cNvSpPr>
            <p:nvPr/>
          </p:nvSpPr>
          <p:spPr bwMode="auto">
            <a:xfrm flipH="1">
              <a:off x="888" y="877"/>
              <a:ext cx="57" cy="244"/>
            </a:xfrm>
            <a:prstGeom prst="moon">
              <a:avLst>
                <a:gd name="adj" fmla="val 26250"/>
              </a:avLst>
            </a:prstGeom>
            <a:solidFill>
              <a:srgbClr val="0033CC"/>
            </a:solidFill>
            <a:ln w="19050">
              <a:solidFill>
                <a:srgbClr val="0033CC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8" name="Group 578"/>
            <p:cNvGrpSpPr>
              <a:grpSpLocks/>
            </p:cNvGrpSpPr>
            <p:nvPr/>
          </p:nvGrpSpPr>
          <p:grpSpPr bwMode="auto">
            <a:xfrm>
              <a:off x="4929" y="771"/>
              <a:ext cx="425" cy="366"/>
              <a:chOff x="4363" y="1164"/>
              <a:chExt cx="361" cy="275"/>
            </a:xfrm>
          </p:grpSpPr>
          <p:sp>
            <p:nvSpPr>
              <p:cNvPr id="36941" name="WordArt 5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12" y="1164"/>
                <a:ext cx="112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6942" name="WordArt 5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3" y="1252"/>
                <a:ext cx="193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</p:grpSp>
        <p:sp>
          <p:nvSpPr>
            <p:cNvPr id="36919" name="WordArt 581"/>
            <p:cNvSpPr>
              <a:spLocks noChangeArrowheads="1" noChangeShapeType="1" noTextEdit="1"/>
            </p:cNvSpPr>
            <p:nvPr/>
          </p:nvSpPr>
          <p:spPr bwMode="auto">
            <a:xfrm>
              <a:off x="2316" y="887"/>
              <a:ext cx="156" cy="2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Symbol"/>
              </a:endParaRPr>
            </a:p>
          </p:txBody>
        </p:sp>
        <p:sp>
          <p:nvSpPr>
            <p:cNvPr id="36920" name="WordArt 582"/>
            <p:cNvSpPr>
              <a:spLocks noChangeArrowheads="1" noChangeShapeType="1" noTextEdit="1"/>
            </p:cNvSpPr>
            <p:nvPr/>
          </p:nvSpPr>
          <p:spPr bwMode="auto">
            <a:xfrm>
              <a:off x="2834" y="1005"/>
              <a:ext cx="157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Symbol"/>
              </a:endParaRPr>
            </a:p>
          </p:txBody>
        </p:sp>
        <p:sp>
          <p:nvSpPr>
            <p:cNvPr id="36921" name="WordArt 583"/>
            <p:cNvSpPr>
              <a:spLocks noChangeArrowheads="1" noChangeShapeType="1" noTextEdit="1"/>
            </p:cNvSpPr>
            <p:nvPr/>
          </p:nvSpPr>
          <p:spPr bwMode="auto">
            <a:xfrm>
              <a:off x="3025" y="945"/>
              <a:ext cx="133" cy="2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Garamond"/>
              </a:endParaRPr>
            </a:p>
          </p:txBody>
        </p:sp>
        <p:sp>
          <p:nvSpPr>
            <p:cNvPr id="36922" name="WordArt 584"/>
            <p:cNvSpPr>
              <a:spLocks noChangeArrowheads="1" noChangeShapeType="1" noTextEdit="1"/>
            </p:cNvSpPr>
            <p:nvPr/>
          </p:nvSpPr>
          <p:spPr bwMode="auto">
            <a:xfrm>
              <a:off x="4351" y="814"/>
              <a:ext cx="123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Garamond"/>
              </a:endParaRPr>
            </a:p>
          </p:txBody>
        </p:sp>
        <p:grpSp>
          <p:nvGrpSpPr>
            <p:cNvPr id="36923" name="Group 585"/>
            <p:cNvGrpSpPr>
              <a:grpSpLocks/>
            </p:cNvGrpSpPr>
            <p:nvPr/>
          </p:nvGrpSpPr>
          <p:grpSpPr bwMode="auto">
            <a:xfrm>
              <a:off x="1257" y="703"/>
              <a:ext cx="253" cy="154"/>
              <a:chOff x="2628" y="672"/>
              <a:chExt cx="184" cy="111"/>
            </a:xfrm>
          </p:grpSpPr>
          <p:sp>
            <p:nvSpPr>
              <p:cNvPr id="36939" name="WordArt 5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8" y="672"/>
                <a:ext cx="78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40" name="WordArt 5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5" y="682"/>
                <a:ext cx="97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6924" name="WordArt 588"/>
            <p:cNvSpPr>
              <a:spLocks noChangeArrowheads="1" noChangeShapeType="1" noTextEdit="1"/>
            </p:cNvSpPr>
            <p:nvPr/>
          </p:nvSpPr>
          <p:spPr bwMode="auto">
            <a:xfrm>
              <a:off x="1654" y="741"/>
              <a:ext cx="124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rPr>
                <a:t>N</a:t>
              </a:r>
              <a:endParaRPr lang="zh-CN" altLang="en-US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925" name="Line 589"/>
            <p:cNvSpPr>
              <a:spLocks noChangeShapeType="1"/>
            </p:cNvSpPr>
            <p:nvPr/>
          </p:nvSpPr>
          <p:spPr bwMode="auto">
            <a:xfrm flipH="1">
              <a:off x="1517" y="700"/>
              <a:ext cx="129" cy="209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Oval 590"/>
            <p:cNvSpPr>
              <a:spLocks noChangeArrowheads="1"/>
            </p:cNvSpPr>
            <p:nvPr/>
          </p:nvSpPr>
          <p:spPr bwMode="auto">
            <a:xfrm>
              <a:off x="3580" y="968"/>
              <a:ext cx="54" cy="48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7" name="Oval 591"/>
            <p:cNvSpPr>
              <a:spLocks noChangeArrowheads="1"/>
            </p:cNvSpPr>
            <p:nvPr/>
          </p:nvSpPr>
          <p:spPr bwMode="auto">
            <a:xfrm>
              <a:off x="4779" y="976"/>
              <a:ext cx="54" cy="48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28" name="Group 597"/>
            <p:cNvGrpSpPr>
              <a:grpSpLocks/>
            </p:cNvGrpSpPr>
            <p:nvPr/>
          </p:nvGrpSpPr>
          <p:grpSpPr bwMode="auto">
            <a:xfrm>
              <a:off x="2887" y="708"/>
              <a:ext cx="281" cy="127"/>
              <a:chOff x="2848" y="670"/>
              <a:chExt cx="344" cy="157"/>
            </a:xfrm>
          </p:grpSpPr>
          <p:sp>
            <p:nvSpPr>
              <p:cNvPr id="36937" name="WordArt 5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8" y="670"/>
                <a:ext cx="250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938" name="WordArt 5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9" y="744"/>
                <a:ext cx="73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36929" name="WordArt 593"/>
            <p:cNvSpPr>
              <a:spLocks noChangeArrowheads="1" noChangeShapeType="1" noTextEdit="1"/>
            </p:cNvSpPr>
            <p:nvPr/>
          </p:nvSpPr>
          <p:spPr bwMode="auto">
            <a:xfrm>
              <a:off x="4403" y="650"/>
              <a:ext cx="66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33CC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宋体"/>
                <a:ea typeface="宋体"/>
              </a:endParaRPr>
            </a:p>
          </p:txBody>
        </p:sp>
        <p:grpSp>
          <p:nvGrpSpPr>
            <p:cNvPr id="36930" name="Group 607"/>
            <p:cNvGrpSpPr>
              <a:grpSpLocks/>
            </p:cNvGrpSpPr>
            <p:nvPr/>
          </p:nvGrpSpPr>
          <p:grpSpPr bwMode="auto">
            <a:xfrm>
              <a:off x="519" y="1562"/>
              <a:ext cx="4731" cy="205"/>
              <a:chOff x="542" y="1593"/>
              <a:chExt cx="4731" cy="205"/>
            </a:xfrm>
          </p:grpSpPr>
          <p:sp>
            <p:nvSpPr>
              <p:cNvPr id="36931" name="WordArt 4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2" y="1598"/>
                <a:ext cx="160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928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Garamond"/>
                </a:endParaRPr>
              </a:p>
            </p:txBody>
          </p:sp>
          <p:sp>
            <p:nvSpPr>
              <p:cNvPr id="36932" name="WordArt 5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4" y="1594"/>
                <a:ext cx="4499" cy="20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玻耳兹曼常数，若   、  给定，则函数图形为</a:t>
                </a:r>
              </a:p>
            </p:txBody>
          </p:sp>
          <p:grpSp>
            <p:nvGrpSpPr>
              <p:cNvPr id="36933" name="Group 598"/>
              <p:cNvGrpSpPr>
                <a:grpSpLocks/>
              </p:cNvGrpSpPr>
              <p:nvPr/>
            </p:nvGrpSpPr>
            <p:grpSpPr bwMode="auto">
              <a:xfrm>
                <a:off x="2556" y="1640"/>
                <a:ext cx="242" cy="150"/>
                <a:chOff x="2848" y="670"/>
                <a:chExt cx="344" cy="157"/>
              </a:xfrm>
            </p:grpSpPr>
            <p:sp>
              <p:nvSpPr>
                <p:cNvPr id="36935" name="WordArt 5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48" y="670"/>
                  <a:ext cx="250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2000" i="1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936" name="WordArt 6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19" y="744"/>
                  <a:ext cx="73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rgbClr val="0033CC"/>
                      </a:solidFill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rgbClr val="0033CC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6934" name="WordArt 6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5" y="1593"/>
                <a:ext cx="170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1" name="Group 606"/>
          <p:cNvGrpSpPr>
            <a:grpSpLocks/>
          </p:cNvGrpSpPr>
          <p:nvPr/>
        </p:nvGrpSpPr>
        <p:grpSpPr bwMode="auto">
          <a:xfrm>
            <a:off x="4667250" y="3833813"/>
            <a:ext cx="2817813" cy="747712"/>
            <a:chOff x="2541" y="2247"/>
            <a:chExt cx="1775" cy="471"/>
          </a:xfrm>
        </p:grpSpPr>
        <p:sp>
          <p:nvSpPr>
            <p:cNvPr id="36890" name="WordArt 602"/>
            <p:cNvSpPr>
              <a:spLocks noChangeArrowheads="1" noChangeShapeType="1" noTextEdit="1"/>
            </p:cNvSpPr>
            <p:nvPr/>
          </p:nvSpPr>
          <p:spPr bwMode="auto">
            <a:xfrm>
              <a:off x="2541" y="2247"/>
              <a:ext cx="1775" cy="19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速率分布曲线的特点</a:t>
              </a:r>
            </a:p>
          </p:txBody>
        </p:sp>
        <p:sp>
          <p:nvSpPr>
            <p:cNvPr id="36891" name="WordArt 603"/>
            <p:cNvSpPr>
              <a:spLocks noChangeArrowheads="1" noChangeShapeType="1" noTextEdit="1"/>
            </p:cNvSpPr>
            <p:nvPr/>
          </p:nvSpPr>
          <p:spPr bwMode="auto">
            <a:xfrm>
              <a:off x="2752" y="2536"/>
              <a:ext cx="1387" cy="18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有单峰，不对称</a:t>
              </a:r>
            </a:p>
          </p:txBody>
        </p:sp>
      </p:grpSp>
      <p:sp>
        <p:nvSpPr>
          <p:cNvPr id="32276" name="Freeform 532" descr="球体"/>
          <p:cNvSpPr>
            <a:spLocks/>
          </p:cNvSpPr>
          <p:nvPr/>
        </p:nvSpPr>
        <p:spPr bwMode="auto">
          <a:xfrm rot="-65883">
            <a:off x="919163" y="3817938"/>
            <a:ext cx="7061200" cy="2244725"/>
          </a:xfrm>
          <a:custGeom>
            <a:avLst/>
            <a:gdLst>
              <a:gd name="T0" fmla="*/ 0 w 3648"/>
              <a:gd name="T1" fmla="*/ 2147483647 h 1464"/>
              <a:gd name="T2" fmla="*/ 2147483647 w 3648"/>
              <a:gd name="T3" fmla="*/ 2147483647 h 1464"/>
              <a:gd name="T4" fmla="*/ 2147483647 w 3648"/>
              <a:gd name="T5" fmla="*/ 2147483647 h 1464"/>
              <a:gd name="T6" fmla="*/ 2147483647 w 3648"/>
              <a:gd name="T7" fmla="*/ 2147483647 h 1464"/>
              <a:gd name="T8" fmla="*/ 2147483647 w 3648"/>
              <a:gd name="T9" fmla="*/ 2147483647 h 1464"/>
              <a:gd name="T10" fmla="*/ 2147483647 w 3648"/>
              <a:gd name="T11" fmla="*/ 2147483647 h 1464"/>
              <a:gd name="T12" fmla="*/ 2147483647 w 3648"/>
              <a:gd name="T13" fmla="*/ 2147483647 h 1464"/>
              <a:gd name="T14" fmla="*/ 2147483647 w 3648"/>
              <a:gd name="T15" fmla="*/ 2147483647 h 1464"/>
              <a:gd name="T16" fmla="*/ 2147483647 w 3648"/>
              <a:gd name="T17" fmla="*/ 2147483647 h 1464"/>
              <a:gd name="T18" fmla="*/ 2147483647 w 3648"/>
              <a:gd name="T19" fmla="*/ 2147483647 h 1464"/>
              <a:gd name="T20" fmla="*/ 2147483647 w 3648"/>
              <a:gd name="T21" fmla="*/ 2147483647 h 1464"/>
              <a:gd name="T22" fmla="*/ 2147483647 w 3648"/>
              <a:gd name="T23" fmla="*/ 2147483647 h 1464"/>
              <a:gd name="T24" fmla="*/ 2147483647 w 3648"/>
              <a:gd name="T25" fmla="*/ 2147483647 h 14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48"/>
              <a:gd name="T40" fmla="*/ 0 h 1464"/>
              <a:gd name="T41" fmla="*/ 3648 w 3648"/>
              <a:gd name="T42" fmla="*/ 1464 h 14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48" h="1464">
                <a:moveTo>
                  <a:pt x="0" y="1416"/>
                </a:moveTo>
                <a:cubicBezTo>
                  <a:pt x="60" y="1376"/>
                  <a:pt x="120" y="1336"/>
                  <a:pt x="192" y="1272"/>
                </a:cubicBezTo>
                <a:cubicBezTo>
                  <a:pt x="264" y="1208"/>
                  <a:pt x="352" y="1128"/>
                  <a:pt x="432" y="1032"/>
                </a:cubicBezTo>
                <a:cubicBezTo>
                  <a:pt x="512" y="936"/>
                  <a:pt x="600" y="816"/>
                  <a:pt x="672" y="696"/>
                </a:cubicBezTo>
                <a:cubicBezTo>
                  <a:pt x="744" y="576"/>
                  <a:pt x="808" y="408"/>
                  <a:pt x="864" y="312"/>
                </a:cubicBezTo>
                <a:cubicBezTo>
                  <a:pt x="920" y="216"/>
                  <a:pt x="960" y="168"/>
                  <a:pt x="1008" y="120"/>
                </a:cubicBezTo>
                <a:cubicBezTo>
                  <a:pt x="1056" y="72"/>
                  <a:pt x="1096" y="40"/>
                  <a:pt x="1152" y="24"/>
                </a:cubicBezTo>
                <a:cubicBezTo>
                  <a:pt x="1208" y="8"/>
                  <a:pt x="1272" y="0"/>
                  <a:pt x="1344" y="24"/>
                </a:cubicBezTo>
                <a:cubicBezTo>
                  <a:pt x="1416" y="48"/>
                  <a:pt x="1488" y="80"/>
                  <a:pt x="1584" y="168"/>
                </a:cubicBezTo>
                <a:cubicBezTo>
                  <a:pt x="1680" y="256"/>
                  <a:pt x="1792" y="424"/>
                  <a:pt x="1920" y="552"/>
                </a:cubicBezTo>
                <a:cubicBezTo>
                  <a:pt x="2048" y="680"/>
                  <a:pt x="2176" y="808"/>
                  <a:pt x="2352" y="936"/>
                </a:cubicBezTo>
                <a:cubicBezTo>
                  <a:pt x="2528" y="1064"/>
                  <a:pt x="2760" y="1232"/>
                  <a:pt x="2976" y="1320"/>
                </a:cubicBezTo>
                <a:cubicBezTo>
                  <a:pt x="3192" y="1408"/>
                  <a:pt x="3420" y="1436"/>
                  <a:pt x="3648" y="1464"/>
                </a:cubicBezTo>
              </a:path>
            </a:pathLst>
          </a:custGeom>
          <a:noFill/>
          <a:ln w="57150">
            <a:solidFill>
              <a:srgbClr val="FF6600"/>
            </a:solidFill>
            <a:round/>
            <a:headEnd type="non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34"/>
          <p:cNvGrpSpPr>
            <a:grpSpLocks/>
          </p:cNvGrpSpPr>
          <p:nvPr/>
        </p:nvGrpSpPr>
        <p:grpSpPr bwMode="auto">
          <a:xfrm>
            <a:off x="3190875" y="3906838"/>
            <a:ext cx="423863" cy="2593975"/>
            <a:chOff x="2048" y="2193"/>
            <a:chExt cx="290" cy="1968"/>
          </a:xfrm>
        </p:grpSpPr>
        <p:sp>
          <p:nvSpPr>
            <p:cNvPr id="36886" name="Line 535"/>
            <p:cNvSpPr>
              <a:spLocks noChangeShapeType="1"/>
            </p:cNvSpPr>
            <p:nvPr/>
          </p:nvSpPr>
          <p:spPr bwMode="auto">
            <a:xfrm>
              <a:off x="2147" y="3771"/>
              <a:ext cx="0" cy="5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536"/>
            <p:cNvSpPr>
              <a:spLocks noChangeShapeType="1"/>
            </p:cNvSpPr>
            <p:nvPr/>
          </p:nvSpPr>
          <p:spPr bwMode="auto">
            <a:xfrm flipV="1">
              <a:off x="2142" y="2193"/>
              <a:ext cx="0" cy="165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WordArt 537"/>
            <p:cNvSpPr>
              <a:spLocks noChangeArrowheads="1" noChangeShapeType="1" noTextEdit="1"/>
            </p:cNvSpPr>
            <p:nvPr/>
          </p:nvSpPr>
          <p:spPr bwMode="auto">
            <a:xfrm>
              <a:off x="2048" y="3918"/>
              <a:ext cx="200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2857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28575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36889" name="WordArt 538"/>
            <p:cNvSpPr>
              <a:spLocks noChangeArrowheads="1" noChangeShapeType="1" noTextEdit="1"/>
            </p:cNvSpPr>
            <p:nvPr/>
          </p:nvSpPr>
          <p:spPr bwMode="auto">
            <a:xfrm>
              <a:off x="2249" y="4024"/>
              <a:ext cx="89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1200" kern="10"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2207" name="Line 463"/>
          <p:cNvSpPr>
            <a:spLocks noChangeShapeType="1"/>
          </p:cNvSpPr>
          <p:nvPr/>
        </p:nvSpPr>
        <p:spPr bwMode="auto">
          <a:xfrm flipV="1">
            <a:off x="904875" y="3014663"/>
            <a:ext cx="0" cy="3078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612"/>
          <p:cNvGrpSpPr>
            <a:grpSpLocks/>
          </p:cNvGrpSpPr>
          <p:nvPr/>
        </p:nvGrpSpPr>
        <p:grpSpPr bwMode="auto">
          <a:xfrm>
            <a:off x="638175" y="3094038"/>
            <a:ext cx="7985125" cy="3422650"/>
            <a:chOff x="402" y="1949"/>
            <a:chExt cx="5030" cy="2156"/>
          </a:xfrm>
        </p:grpSpPr>
        <p:sp>
          <p:nvSpPr>
            <p:cNvPr id="36878" name="Line 457"/>
            <p:cNvSpPr>
              <a:spLocks noChangeShapeType="1"/>
            </p:cNvSpPr>
            <p:nvPr/>
          </p:nvSpPr>
          <p:spPr bwMode="auto">
            <a:xfrm>
              <a:off x="550" y="3838"/>
              <a:ext cx="4882" cy="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79" name="Group 458"/>
            <p:cNvGrpSpPr>
              <a:grpSpLocks/>
            </p:cNvGrpSpPr>
            <p:nvPr/>
          </p:nvGrpSpPr>
          <p:grpSpPr bwMode="auto">
            <a:xfrm>
              <a:off x="677" y="1949"/>
              <a:ext cx="489" cy="215"/>
              <a:chOff x="291" y="1617"/>
              <a:chExt cx="583" cy="294"/>
            </a:xfrm>
          </p:grpSpPr>
          <p:sp>
            <p:nvSpPr>
              <p:cNvPr id="36882" name="WordArt 4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0033CC"/>
                      </a:solidFill>
                      <a:round/>
                      <a:headEnd type="none" w="med" len="lg"/>
                      <a:tailEnd/>
                    </a:ln>
                    <a:solidFill>
                      <a:srgbClr val="0033CC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rgbClr val="0033CC"/>
                    </a:solidFill>
                    <a:round/>
                    <a:headEnd type="none" w="med" len="lg"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883" name="AutoShape 460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rgbClr val="0033CC"/>
              </a:solidFill>
              <a:ln w="19050">
                <a:solidFill>
                  <a:srgbClr val="0033CC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4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36885" name="AutoShape 462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rgbClr val="0033CC"/>
              </a:solidFill>
              <a:ln w="19050">
                <a:solidFill>
                  <a:srgbClr val="0033CC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80" name="WordArt 464"/>
            <p:cNvSpPr>
              <a:spLocks noChangeArrowheads="1" noChangeShapeType="1" noTextEdit="1"/>
            </p:cNvSpPr>
            <p:nvPr/>
          </p:nvSpPr>
          <p:spPr bwMode="auto">
            <a:xfrm>
              <a:off x="402" y="3892"/>
              <a:ext cx="157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rgbClr val="000000"/>
                    </a:solidFill>
                    <a:round/>
                    <a:headEnd type="none" w="med" len="lg"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rgbClr val="000000"/>
                  </a:solidFill>
                  <a:round/>
                  <a:headEnd type="none" w="med" len="lg"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6881" name="WordArt 465"/>
            <p:cNvSpPr>
              <a:spLocks noChangeArrowheads="1" noChangeShapeType="1" noTextEdit="1"/>
            </p:cNvSpPr>
            <p:nvPr/>
          </p:nvSpPr>
          <p:spPr bwMode="auto">
            <a:xfrm>
              <a:off x="5181" y="3937"/>
              <a:ext cx="184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</p:grpSp>
      <p:grpSp>
        <p:nvGrpSpPr>
          <p:cNvPr id="15" name="Group 605"/>
          <p:cNvGrpSpPr>
            <a:grpSpLocks/>
          </p:cNvGrpSpPr>
          <p:nvPr/>
        </p:nvGrpSpPr>
        <p:grpSpPr bwMode="auto">
          <a:xfrm>
            <a:off x="6546850" y="5222875"/>
            <a:ext cx="1901825" cy="266700"/>
            <a:chOff x="4091" y="3418"/>
            <a:chExt cx="1198" cy="168"/>
          </a:xfrm>
        </p:grpSpPr>
        <p:sp>
          <p:nvSpPr>
            <p:cNvPr id="36876" name="WordArt 468"/>
            <p:cNvSpPr>
              <a:spLocks noChangeArrowheads="1" noChangeShapeType="1" noTextEdit="1"/>
            </p:cNvSpPr>
            <p:nvPr/>
          </p:nvSpPr>
          <p:spPr bwMode="auto">
            <a:xfrm>
              <a:off x="4510" y="3427"/>
              <a:ext cx="168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36877" name="WordArt 604"/>
            <p:cNvSpPr>
              <a:spLocks noChangeArrowheads="1" noChangeShapeType="1" noTextEdit="1"/>
            </p:cNvSpPr>
            <p:nvPr/>
          </p:nvSpPr>
          <p:spPr bwMode="auto">
            <a:xfrm>
              <a:off x="4091" y="3418"/>
              <a:ext cx="1198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速率   恒取正</a:t>
              </a:r>
            </a:p>
          </p:txBody>
        </p:sp>
      </p:grpSp>
      <p:sp>
        <p:nvSpPr>
          <p:cNvPr id="36874" name="Rectangle 608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Rectangle 609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07523"/>
              </p:ext>
            </p:extLst>
          </p:nvPr>
        </p:nvGraphicFramePr>
        <p:xfrm>
          <a:off x="7850188" y="1866106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40" name="Equation" r:id="rId4" imgW="1041120" imgH="419040" progId="Equation.DSMT4">
                  <p:embed/>
                </p:oleObj>
              </mc:Choice>
              <mc:Fallback>
                <p:oleObj name="Equation" r:id="rId4" imgW="1041120" imgH="419040" progId="Equation.DSMT4">
                  <p:embed/>
                  <p:pic>
                    <p:nvPicPr>
                      <p:cNvPr id="65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1866106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76" grpId="0" animBg="1"/>
      <p:bldP spid="322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8738" y="0"/>
            <a:ext cx="8229600" cy="228600"/>
          </a:xfrm>
        </p:spPr>
        <p:txBody>
          <a:bodyPr/>
          <a:lstStyle/>
          <a:p>
            <a:pPr eaLnBrk="1" hangingPunct="1"/>
            <a:r>
              <a:rPr lang="zh-CN" altLang="en-US" sz="900" smtClean="0">
                <a:solidFill>
                  <a:schemeClr val="bg1"/>
                </a:solidFill>
              </a:rPr>
              <a:t>第一节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3" name="Rectangle 3" descr="球体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" name="Rectangle 4" descr="球体"/>
            <p:cNvSpPr>
              <a:spLocks noChangeArrowheads="1"/>
            </p:cNvSpPr>
            <p:nvPr/>
          </p:nvSpPr>
          <p:spPr bwMode="auto">
            <a:xfrm>
              <a:off x="0" y="3337"/>
              <a:ext cx="5760" cy="983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WordArt 6"/>
            <p:cNvSpPr>
              <a:spLocks noChangeArrowheads="1" noChangeShapeType="1" noTextEdit="1"/>
            </p:cNvSpPr>
            <p:nvPr/>
          </p:nvSpPr>
          <p:spPr bwMode="auto">
            <a:xfrm>
              <a:off x="914" y="1498"/>
              <a:ext cx="3997" cy="5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分子动理论</a:t>
              </a:r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的基本概念</a:t>
              </a:r>
            </a:p>
          </p:txBody>
        </p:sp>
        <p:sp>
          <p:nvSpPr>
            <p:cNvPr id="717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794" y="2414"/>
              <a:ext cx="4326" cy="4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concept of molecules in motion</a:t>
              </a:r>
              <a:endParaRPr lang="zh-CN" altLang="en-US" sz="2800" b="1" kern="1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7177" name="AutoShape 18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9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AutoShape 19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5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AutoShape 2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957263" y="863600"/>
            <a:ext cx="15732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§8.1</a:t>
            </a:r>
            <a:endParaRPr lang="zh-CN" altLang="en-US" sz="480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338" y="0"/>
            <a:ext cx="8229600" cy="1793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统计意义</a:t>
            </a:r>
          </a:p>
        </p:txBody>
      </p:sp>
      <p:sp>
        <p:nvSpPr>
          <p:cNvPr id="37891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Rectangle 4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28" name="Group 22"/>
          <p:cNvGrpSpPr>
            <a:grpSpLocks/>
          </p:cNvGrpSpPr>
          <p:nvPr/>
        </p:nvGrpSpPr>
        <p:grpSpPr bwMode="auto">
          <a:xfrm>
            <a:off x="385763" y="952500"/>
            <a:ext cx="2616200" cy="742950"/>
            <a:chOff x="555" y="272"/>
            <a:chExt cx="1492" cy="492"/>
          </a:xfrm>
        </p:grpSpPr>
        <p:grpSp>
          <p:nvGrpSpPr>
            <p:cNvPr id="38033" name="Group 23"/>
            <p:cNvGrpSpPr>
              <a:grpSpLocks/>
            </p:cNvGrpSpPr>
            <p:nvPr/>
          </p:nvGrpSpPr>
          <p:grpSpPr bwMode="auto">
            <a:xfrm>
              <a:off x="555" y="377"/>
              <a:ext cx="528" cy="258"/>
              <a:chOff x="291" y="1617"/>
              <a:chExt cx="583" cy="294"/>
            </a:xfrm>
          </p:grpSpPr>
          <p:sp>
            <p:nvSpPr>
              <p:cNvPr id="38047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048" name="AutoShape 25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49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38050" name="AutoShape 27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034" name="Group 28"/>
            <p:cNvGrpSpPr>
              <a:grpSpLocks/>
            </p:cNvGrpSpPr>
            <p:nvPr/>
          </p:nvGrpSpPr>
          <p:grpSpPr bwMode="auto">
            <a:xfrm>
              <a:off x="1162" y="482"/>
              <a:ext cx="169" cy="66"/>
              <a:chOff x="1507" y="1661"/>
              <a:chExt cx="292" cy="86"/>
            </a:xfrm>
          </p:grpSpPr>
          <p:sp>
            <p:nvSpPr>
              <p:cNvPr id="38045" name="Line 29"/>
              <p:cNvSpPr>
                <a:spLocks noChangeShapeType="1"/>
              </p:cNvSpPr>
              <p:nvPr/>
            </p:nvSpPr>
            <p:spPr bwMode="auto">
              <a:xfrm>
                <a:off x="1507" y="1661"/>
                <a:ext cx="29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46" name="Line 30"/>
              <p:cNvSpPr>
                <a:spLocks noChangeShapeType="1"/>
              </p:cNvSpPr>
              <p:nvPr/>
            </p:nvSpPr>
            <p:spPr bwMode="auto">
              <a:xfrm>
                <a:off x="1507" y="1747"/>
                <a:ext cx="29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035" name="Group 31"/>
            <p:cNvGrpSpPr>
              <a:grpSpLocks/>
            </p:cNvGrpSpPr>
            <p:nvPr/>
          </p:nvGrpSpPr>
          <p:grpSpPr bwMode="auto">
            <a:xfrm>
              <a:off x="1385" y="272"/>
              <a:ext cx="662" cy="492"/>
              <a:chOff x="1374" y="272"/>
              <a:chExt cx="662" cy="492"/>
            </a:xfrm>
          </p:grpSpPr>
          <p:sp>
            <p:nvSpPr>
              <p:cNvPr id="38036" name="Line 32"/>
              <p:cNvSpPr>
                <a:spLocks noChangeShapeType="1"/>
              </p:cNvSpPr>
              <p:nvPr/>
            </p:nvSpPr>
            <p:spPr bwMode="auto">
              <a:xfrm>
                <a:off x="1374" y="527"/>
                <a:ext cx="6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37" name="Group 33"/>
              <p:cNvGrpSpPr>
                <a:grpSpLocks/>
              </p:cNvGrpSpPr>
              <p:nvPr/>
            </p:nvGrpSpPr>
            <p:grpSpPr bwMode="auto">
              <a:xfrm>
                <a:off x="1537" y="578"/>
                <a:ext cx="263" cy="186"/>
                <a:chOff x="1557" y="1006"/>
                <a:chExt cx="201" cy="146"/>
              </a:xfrm>
            </p:grpSpPr>
            <p:sp>
              <p:nvSpPr>
                <p:cNvPr id="38043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57" y="1006"/>
                  <a:ext cx="85" cy="14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200" kern="10"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044" name="WordArt 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59" y="1014"/>
                  <a:ext cx="99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</p:grpSp>
          <p:grpSp>
            <p:nvGrpSpPr>
              <p:cNvPr id="38038" name="Group 36"/>
              <p:cNvGrpSpPr>
                <a:grpSpLocks/>
              </p:cNvGrpSpPr>
              <p:nvPr/>
            </p:nvGrpSpPr>
            <p:grpSpPr bwMode="auto">
              <a:xfrm>
                <a:off x="1394" y="298"/>
                <a:ext cx="291" cy="185"/>
                <a:chOff x="1400" y="749"/>
                <a:chExt cx="257" cy="178"/>
              </a:xfrm>
            </p:grpSpPr>
            <p:sp>
              <p:nvSpPr>
                <p:cNvPr id="38041" name="WordArt 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00" y="749"/>
                  <a:ext cx="87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d</a:t>
                  </a:r>
                  <a:endParaRPr lang="zh-CN" altLang="en-US" sz="1200" kern="10"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042" name="WordArt 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9" y="759"/>
                  <a:ext cx="138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kern="10"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8039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0" y="313"/>
                <a:ext cx="169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040" name="Line 40"/>
              <p:cNvSpPr>
                <a:spLocks noChangeShapeType="1"/>
              </p:cNvSpPr>
              <p:nvPr/>
            </p:nvSpPr>
            <p:spPr bwMode="auto">
              <a:xfrm flipH="1">
                <a:off x="1707" y="272"/>
                <a:ext cx="84" cy="2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029" name="Group 41"/>
          <p:cNvGrpSpPr>
            <a:grpSpLocks/>
          </p:cNvGrpSpPr>
          <p:nvPr/>
        </p:nvGrpSpPr>
        <p:grpSpPr bwMode="auto">
          <a:xfrm>
            <a:off x="3379788" y="1023938"/>
            <a:ext cx="4675188" cy="601663"/>
            <a:chOff x="3656" y="262"/>
            <a:chExt cx="1917" cy="474"/>
          </a:xfrm>
        </p:grpSpPr>
        <p:sp>
          <p:nvSpPr>
            <p:cNvPr id="3803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751" y="275"/>
              <a:ext cx="14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803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656" y="262"/>
              <a:ext cx="1823" cy="1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（   附近单位速率间隔内的</a:t>
              </a:r>
            </a:p>
          </p:txBody>
        </p:sp>
        <p:sp>
          <p:nvSpPr>
            <p:cNvPr id="3803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683" y="544"/>
              <a:ext cx="189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分子数占总分子数的比率）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475" y="1827213"/>
            <a:ext cx="8283576" cy="4614862"/>
            <a:chOff x="119475" y="1827213"/>
            <a:chExt cx="8283576" cy="4614862"/>
          </a:xfrm>
        </p:grpSpPr>
        <p:sp>
          <p:nvSpPr>
            <p:cNvPr id="38023" name="Freeform 10" descr="球体"/>
            <p:cNvSpPr>
              <a:spLocks/>
            </p:cNvSpPr>
            <p:nvPr/>
          </p:nvSpPr>
          <p:spPr bwMode="auto">
            <a:xfrm rot="21534117">
              <a:off x="389350" y="3154363"/>
              <a:ext cx="7632700" cy="2560638"/>
            </a:xfrm>
            <a:custGeom>
              <a:avLst/>
              <a:gdLst>
                <a:gd name="T0" fmla="*/ 0 w 3648"/>
                <a:gd name="T1" fmla="*/ 2791 h 1464"/>
                <a:gd name="T2" fmla="*/ 1326 w 3648"/>
                <a:gd name="T3" fmla="*/ 2507 h 1464"/>
                <a:gd name="T4" fmla="*/ 2981 w 3648"/>
                <a:gd name="T5" fmla="*/ 2036 h 1464"/>
                <a:gd name="T6" fmla="*/ 4643 w 3648"/>
                <a:gd name="T7" fmla="*/ 1372 h 1464"/>
                <a:gd name="T8" fmla="*/ 5969 w 3648"/>
                <a:gd name="T9" fmla="*/ 617 h 1464"/>
                <a:gd name="T10" fmla="*/ 6967 w 3648"/>
                <a:gd name="T11" fmla="*/ 236 h 1464"/>
                <a:gd name="T12" fmla="*/ 7958 w 3648"/>
                <a:gd name="T13" fmla="*/ 47 h 1464"/>
                <a:gd name="T14" fmla="*/ 9281 w 3648"/>
                <a:gd name="T15" fmla="*/ 47 h 1464"/>
                <a:gd name="T16" fmla="*/ 10943 w 3648"/>
                <a:gd name="T17" fmla="*/ 332 h 1464"/>
                <a:gd name="T18" fmla="*/ 13268 w 3648"/>
                <a:gd name="T19" fmla="*/ 1087 h 1464"/>
                <a:gd name="T20" fmla="*/ 16248 w 3648"/>
                <a:gd name="T21" fmla="*/ 1844 h 1464"/>
                <a:gd name="T22" fmla="*/ 20557 w 3648"/>
                <a:gd name="T23" fmla="*/ 2601 h 1464"/>
                <a:gd name="T24" fmla="*/ 25201 w 3648"/>
                <a:gd name="T25" fmla="*/ 2886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48"/>
                <a:gd name="T40" fmla="*/ 0 h 1464"/>
                <a:gd name="T41" fmla="*/ 3648 w 3648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48" h="1464">
                  <a:moveTo>
                    <a:pt x="0" y="1416"/>
                  </a:moveTo>
                  <a:cubicBezTo>
                    <a:pt x="60" y="1376"/>
                    <a:pt x="120" y="1336"/>
                    <a:pt x="192" y="1272"/>
                  </a:cubicBezTo>
                  <a:cubicBezTo>
                    <a:pt x="264" y="1208"/>
                    <a:pt x="352" y="1128"/>
                    <a:pt x="432" y="1032"/>
                  </a:cubicBezTo>
                  <a:cubicBezTo>
                    <a:pt x="512" y="936"/>
                    <a:pt x="600" y="816"/>
                    <a:pt x="672" y="696"/>
                  </a:cubicBezTo>
                  <a:cubicBezTo>
                    <a:pt x="744" y="576"/>
                    <a:pt x="808" y="408"/>
                    <a:pt x="864" y="312"/>
                  </a:cubicBezTo>
                  <a:cubicBezTo>
                    <a:pt x="920" y="216"/>
                    <a:pt x="960" y="168"/>
                    <a:pt x="1008" y="120"/>
                  </a:cubicBezTo>
                  <a:cubicBezTo>
                    <a:pt x="1056" y="72"/>
                    <a:pt x="1096" y="40"/>
                    <a:pt x="1152" y="24"/>
                  </a:cubicBezTo>
                  <a:cubicBezTo>
                    <a:pt x="1208" y="8"/>
                    <a:pt x="1272" y="0"/>
                    <a:pt x="1344" y="24"/>
                  </a:cubicBezTo>
                  <a:cubicBezTo>
                    <a:pt x="1416" y="48"/>
                    <a:pt x="1488" y="80"/>
                    <a:pt x="1584" y="168"/>
                  </a:cubicBezTo>
                  <a:cubicBezTo>
                    <a:pt x="1680" y="256"/>
                    <a:pt x="1792" y="424"/>
                    <a:pt x="1920" y="552"/>
                  </a:cubicBezTo>
                  <a:cubicBezTo>
                    <a:pt x="2048" y="680"/>
                    <a:pt x="2176" y="808"/>
                    <a:pt x="2352" y="936"/>
                  </a:cubicBezTo>
                  <a:cubicBezTo>
                    <a:pt x="2528" y="1064"/>
                    <a:pt x="2760" y="1232"/>
                    <a:pt x="2976" y="1320"/>
                  </a:cubicBezTo>
                  <a:cubicBezTo>
                    <a:pt x="3192" y="1408"/>
                    <a:pt x="3420" y="1436"/>
                    <a:pt x="3648" y="1464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 type="non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Line 11"/>
            <p:cNvSpPr>
              <a:spLocks noChangeShapeType="1"/>
            </p:cNvSpPr>
            <p:nvPr/>
          </p:nvSpPr>
          <p:spPr bwMode="auto">
            <a:xfrm flipV="1">
              <a:off x="406813" y="1827213"/>
              <a:ext cx="19050" cy="3887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25" name="Line 12"/>
            <p:cNvSpPr>
              <a:spLocks noChangeShapeType="1"/>
            </p:cNvSpPr>
            <p:nvPr/>
          </p:nvSpPr>
          <p:spPr bwMode="auto">
            <a:xfrm>
              <a:off x="411575" y="5715000"/>
              <a:ext cx="79819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19475" y="5813425"/>
              <a:ext cx="269875" cy="3159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8027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8087138" y="5826125"/>
              <a:ext cx="315913" cy="3048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8011" name="Line 46"/>
            <p:cNvSpPr>
              <a:spLocks noChangeShapeType="1"/>
            </p:cNvSpPr>
            <p:nvPr/>
          </p:nvSpPr>
          <p:spPr bwMode="auto">
            <a:xfrm flipH="1">
              <a:off x="2084382" y="5746750"/>
              <a:ext cx="0" cy="396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Line 47"/>
            <p:cNvSpPr>
              <a:spLocks noChangeShapeType="1"/>
            </p:cNvSpPr>
            <p:nvPr/>
          </p:nvSpPr>
          <p:spPr bwMode="auto">
            <a:xfrm>
              <a:off x="2152644" y="5764213"/>
              <a:ext cx="0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013" name="Group 48"/>
            <p:cNvGrpSpPr>
              <a:grpSpLocks/>
            </p:cNvGrpSpPr>
            <p:nvPr/>
          </p:nvGrpSpPr>
          <p:grpSpPr bwMode="auto">
            <a:xfrm>
              <a:off x="1957382" y="6188075"/>
              <a:ext cx="373063" cy="254000"/>
              <a:chOff x="2770" y="3680"/>
              <a:chExt cx="199" cy="124"/>
            </a:xfrm>
          </p:grpSpPr>
          <p:sp>
            <p:nvSpPr>
              <p:cNvPr id="38021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0" y="3680"/>
                <a:ext cx="67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8022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50" y="3692"/>
                <a:ext cx="11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38014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1793869" y="5799138"/>
              <a:ext cx="217488" cy="219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8015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2260594" y="5795963"/>
              <a:ext cx="198438" cy="2190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8016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482844" y="5842000"/>
              <a:ext cx="177800" cy="1460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+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38017" name="Group 54"/>
            <p:cNvGrpSpPr>
              <a:grpSpLocks/>
            </p:cNvGrpSpPr>
            <p:nvPr/>
          </p:nvGrpSpPr>
          <p:grpSpPr bwMode="auto">
            <a:xfrm>
              <a:off x="2700332" y="5789613"/>
              <a:ext cx="315913" cy="234950"/>
              <a:chOff x="2770" y="3680"/>
              <a:chExt cx="199" cy="124"/>
            </a:xfrm>
          </p:grpSpPr>
          <p:sp>
            <p:nvSpPr>
              <p:cNvPr id="38019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0" y="3680"/>
                <a:ext cx="67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8020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50" y="3692"/>
                <a:ext cx="11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38018" name="Rectangle 57" descr="大纸屑"/>
            <p:cNvSpPr>
              <a:spLocks noChangeArrowheads="1"/>
            </p:cNvSpPr>
            <p:nvPr/>
          </p:nvSpPr>
          <p:spPr bwMode="auto">
            <a:xfrm>
              <a:off x="2084382" y="3849688"/>
              <a:ext cx="71438" cy="1863725"/>
            </a:xfrm>
            <a:prstGeom prst="rect">
              <a:avLst/>
            </a:prstGeom>
            <a:pattFill prst="lgConfetti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0" name="Group 87"/>
            <p:cNvGrpSpPr>
              <a:grpSpLocks/>
            </p:cNvGrpSpPr>
            <p:nvPr/>
          </p:nvGrpSpPr>
          <p:grpSpPr bwMode="auto">
            <a:xfrm>
              <a:off x="515932" y="2282239"/>
              <a:ext cx="2041525" cy="623936"/>
              <a:chOff x="3486" y="225"/>
              <a:chExt cx="1238" cy="385"/>
            </a:xfrm>
          </p:grpSpPr>
          <p:grpSp>
            <p:nvGrpSpPr>
              <p:cNvPr id="37913" name="Group 88"/>
              <p:cNvGrpSpPr>
                <a:grpSpLocks/>
              </p:cNvGrpSpPr>
              <p:nvPr/>
            </p:nvGrpSpPr>
            <p:grpSpPr bwMode="auto">
              <a:xfrm>
                <a:off x="3486" y="309"/>
                <a:ext cx="683" cy="193"/>
                <a:chOff x="3443" y="342"/>
                <a:chExt cx="683" cy="193"/>
              </a:xfrm>
            </p:grpSpPr>
            <p:grpSp>
              <p:nvGrpSpPr>
                <p:cNvPr id="37922" name="Group 89"/>
                <p:cNvGrpSpPr>
                  <a:grpSpLocks/>
                </p:cNvGrpSpPr>
                <p:nvPr/>
              </p:nvGrpSpPr>
              <p:grpSpPr bwMode="auto">
                <a:xfrm>
                  <a:off x="3443" y="342"/>
                  <a:ext cx="419" cy="193"/>
                  <a:chOff x="291" y="1617"/>
                  <a:chExt cx="583" cy="294"/>
                </a:xfrm>
              </p:grpSpPr>
              <p:sp>
                <p:nvSpPr>
                  <p:cNvPr id="37926" name="WordArt 9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" y="1617"/>
                    <a:ext cx="192" cy="2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792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1654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28" name="WordArt 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31" y="1694"/>
                    <a:ext cx="134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29" name="AutoShape 9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5" y="1655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23" name="Group 94"/>
                <p:cNvGrpSpPr>
                  <a:grpSpLocks/>
                </p:cNvGrpSpPr>
                <p:nvPr/>
              </p:nvGrpSpPr>
              <p:grpSpPr bwMode="auto">
                <a:xfrm>
                  <a:off x="3913" y="364"/>
                  <a:ext cx="213" cy="168"/>
                  <a:chOff x="1557" y="1006"/>
                  <a:chExt cx="201" cy="146"/>
                </a:xfrm>
              </p:grpSpPr>
              <p:sp>
                <p:nvSpPr>
                  <p:cNvPr id="37924" name="WordArt 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57" y="1006"/>
                    <a:ext cx="85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12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7925" name="WordArt 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59" y="1014"/>
                    <a:ext cx="99" cy="13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  <p:grpSp>
            <p:nvGrpSpPr>
              <p:cNvPr id="37914" name="Group 97"/>
              <p:cNvGrpSpPr>
                <a:grpSpLocks/>
              </p:cNvGrpSpPr>
              <p:nvPr/>
            </p:nvGrpSpPr>
            <p:grpSpPr bwMode="auto">
              <a:xfrm>
                <a:off x="4245" y="392"/>
                <a:ext cx="136" cy="66"/>
                <a:chOff x="1507" y="1661"/>
                <a:chExt cx="292" cy="86"/>
              </a:xfrm>
            </p:grpSpPr>
            <p:sp>
              <p:nvSpPr>
                <p:cNvPr id="37920" name="Line 98"/>
                <p:cNvSpPr>
                  <a:spLocks noChangeShapeType="1"/>
                </p:cNvSpPr>
                <p:nvPr/>
              </p:nvSpPr>
              <p:spPr bwMode="auto">
                <a:xfrm>
                  <a:off x="1507" y="1661"/>
                  <a:ext cx="2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1" name="Line 99"/>
                <p:cNvSpPr>
                  <a:spLocks noChangeShapeType="1"/>
                </p:cNvSpPr>
                <p:nvPr/>
              </p:nvSpPr>
              <p:spPr bwMode="auto">
                <a:xfrm>
                  <a:off x="1507" y="1747"/>
                  <a:ext cx="2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5" name="Group 100"/>
              <p:cNvGrpSpPr>
                <a:grpSpLocks/>
              </p:cNvGrpSpPr>
              <p:nvPr/>
            </p:nvGrpSpPr>
            <p:grpSpPr bwMode="auto">
              <a:xfrm>
                <a:off x="4483" y="225"/>
                <a:ext cx="224" cy="156"/>
                <a:chOff x="1400" y="749"/>
                <a:chExt cx="257" cy="178"/>
              </a:xfrm>
            </p:grpSpPr>
            <p:sp>
              <p:nvSpPr>
                <p:cNvPr id="37918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00" y="749"/>
                  <a:ext cx="87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1200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919" name="WordArt 1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9" y="759"/>
                  <a:ext cx="138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7916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9" y="466"/>
                <a:ext cx="130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7917" name="Line 104"/>
              <p:cNvSpPr>
                <a:spLocks noChangeShapeType="1"/>
              </p:cNvSpPr>
              <p:nvPr/>
            </p:nvSpPr>
            <p:spPr bwMode="auto">
              <a:xfrm flipH="1">
                <a:off x="4442" y="430"/>
                <a:ext cx="28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1" name="Group 105"/>
            <p:cNvGrpSpPr>
              <a:grpSpLocks/>
            </p:cNvGrpSpPr>
            <p:nvPr/>
          </p:nvGrpSpPr>
          <p:grpSpPr bwMode="auto">
            <a:xfrm>
              <a:off x="2927345" y="1995488"/>
              <a:ext cx="1481138" cy="236318"/>
              <a:chOff x="1990" y="1017"/>
              <a:chExt cx="681" cy="116"/>
            </a:xfrm>
          </p:grpSpPr>
          <p:sp>
            <p:nvSpPr>
              <p:cNvPr id="37907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90" y="1021"/>
                <a:ext cx="83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317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317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37908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9" y="1025"/>
                <a:ext cx="82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317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317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37909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80" y="1031"/>
                <a:ext cx="92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7910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2" y="1017"/>
                <a:ext cx="55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7911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74" y="1021"/>
                <a:ext cx="97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37912" name="Line 111"/>
              <p:cNvSpPr>
                <a:spLocks noChangeShapeType="1"/>
              </p:cNvSpPr>
              <p:nvPr/>
            </p:nvSpPr>
            <p:spPr bwMode="auto">
              <a:xfrm>
                <a:off x="2096" y="1074"/>
                <a:ext cx="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2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2757482" y="2334114"/>
              <a:ext cx="1841500" cy="265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微区间的分子数</a:t>
              </a:r>
            </a:p>
          </p:txBody>
        </p:sp>
        <p:grpSp>
          <p:nvGrpSpPr>
            <p:cNvPr id="37903" name="Group 113"/>
            <p:cNvGrpSpPr>
              <a:grpSpLocks/>
            </p:cNvGrpSpPr>
            <p:nvPr/>
          </p:nvGrpSpPr>
          <p:grpSpPr bwMode="auto">
            <a:xfrm>
              <a:off x="2670170" y="2713087"/>
              <a:ext cx="2236788" cy="266578"/>
              <a:chOff x="1804" y="1267"/>
              <a:chExt cx="1121" cy="137"/>
            </a:xfrm>
          </p:grpSpPr>
          <p:sp>
            <p:nvSpPr>
              <p:cNvPr id="37905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4" y="1272"/>
                <a:ext cx="883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占分子总数的 </a:t>
                </a:r>
              </a:p>
            </p:txBody>
          </p:sp>
          <p:sp>
            <p:nvSpPr>
              <p:cNvPr id="37906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8" y="1267"/>
                <a:ext cx="277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宋体"/>
                    <a:ea typeface="宋体"/>
                  </a:rPr>
                  <a:t>比例</a:t>
                </a:r>
              </a:p>
            </p:txBody>
          </p:sp>
        </p:grpSp>
        <p:sp>
          <p:nvSpPr>
            <p:cNvPr id="37904" name="Line 203"/>
            <p:cNvSpPr>
              <a:spLocks noChangeShapeType="1"/>
            </p:cNvSpPr>
            <p:nvPr/>
          </p:nvSpPr>
          <p:spPr bwMode="auto">
            <a:xfrm>
              <a:off x="1349370" y="2981106"/>
              <a:ext cx="723900" cy="126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551" name="WordArt 207"/>
          <p:cNvSpPr>
            <a:spLocks noChangeArrowheads="1" noChangeShapeType="1" noTextEdit="1"/>
          </p:cNvSpPr>
          <p:nvPr/>
        </p:nvSpPr>
        <p:spPr bwMode="auto">
          <a:xfrm>
            <a:off x="892175" y="304800"/>
            <a:ext cx="5184775" cy="438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速率分布函数的统计意义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611474" y="1866231"/>
            <a:ext cx="5554224" cy="4227288"/>
            <a:chOff x="3611474" y="1866231"/>
            <a:chExt cx="5554224" cy="4227288"/>
          </a:xfrm>
        </p:grpSpPr>
        <p:grpSp>
          <p:nvGrpSpPr>
            <p:cNvPr id="5" name="组合 4"/>
            <p:cNvGrpSpPr/>
            <p:nvPr/>
          </p:nvGrpSpPr>
          <p:grpSpPr>
            <a:xfrm>
              <a:off x="5602758" y="1866231"/>
              <a:ext cx="3074987" cy="1398587"/>
              <a:chOff x="5383207" y="1827213"/>
              <a:chExt cx="3074987" cy="1398587"/>
            </a:xfrm>
          </p:grpSpPr>
          <p:sp>
            <p:nvSpPr>
              <p:cNvPr id="37977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62698" y="2576281"/>
                <a:ext cx="1432416" cy="287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速率区间的</a:t>
                </a:r>
              </a:p>
            </p:txBody>
          </p:sp>
          <p:grpSp>
            <p:nvGrpSpPr>
              <p:cNvPr id="37978" name="Group 119"/>
              <p:cNvGrpSpPr>
                <a:grpSpLocks/>
              </p:cNvGrpSpPr>
              <p:nvPr/>
            </p:nvGrpSpPr>
            <p:grpSpPr bwMode="auto">
              <a:xfrm>
                <a:off x="5383207" y="1827213"/>
                <a:ext cx="3074987" cy="626671"/>
                <a:chOff x="710" y="1459"/>
                <a:chExt cx="1637" cy="384"/>
              </a:xfrm>
            </p:grpSpPr>
            <p:grpSp>
              <p:nvGrpSpPr>
                <p:cNvPr id="37988" name="Group 120"/>
                <p:cNvGrpSpPr>
                  <a:grpSpLocks/>
                </p:cNvGrpSpPr>
                <p:nvPr/>
              </p:nvGrpSpPr>
              <p:grpSpPr bwMode="auto">
                <a:xfrm>
                  <a:off x="1083" y="1578"/>
                  <a:ext cx="683" cy="193"/>
                  <a:chOff x="3443" y="342"/>
                  <a:chExt cx="683" cy="193"/>
                </a:xfrm>
              </p:grpSpPr>
              <p:grpSp>
                <p:nvGrpSpPr>
                  <p:cNvPr id="38003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3443" y="342"/>
                    <a:ext cx="419" cy="193"/>
                    <a:chOff x="291" y="1617"/>
                    <a:chExt cx="583" cy="294"/>
                  </a:xfrm>
                </p:grpSpPr>
                <p:sp>
                  <p:nvSpPr>
                    <p:cNvPr id="38007" name="WordArt 12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1" y="1617"/>
                      <a:ext cx="192" cy="29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19050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Times New Roman"/>
                          <a:cs typeface="Times New Roman"/>
                        </a:rPr>
                        <a:t>f</a:t>
                      </a:r>
                      <a:endParaRPr lang="zh-CN" altLang="en-US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8008" name="AutoShap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" y="1654"/>
                      <a:ext cx="59" cy="250"/>
                    </a:xfrm>
                    <a:prstGeom prst="moon">
                      <a:avLst>
                        <a:gd name="adj" fmla="val 26250"/>
                      </a:avLst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  <a:miter lim="800000"/>
                      <a:headEnd type="none" w="med" len="lg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9" name="WordArt 12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631" y="1694"/>
                      <a:ext cx="134" cy="17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 dirty="0">
                          <a:ln w="19050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1800" i="1" kern="10" dirty="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endParaRPr>
                    </a:p>
                  </p:txBody>
                </p:sp>
                <p:sp>
                  <p:nvSpPr>
                    <p:cNvPr id="38010" name="AutoShape 12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815" y="1655"/>
                      <a:ext cx="59" cy="250"/>
                    </a:xfrm>
                    <a:prstGeom prst="moon">
                      <a:avLst>
                        <a:gd name="adj" fmla="val 26250"/>
                      </a:avLst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  <a:miter lim="800000"/>
                      <a:headEnd type="none" w="med" len="lg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004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913" y="364"/>
                    <a:ext cx="213" cy="168"/>
                    <a:chOff x="1557" y="1006"/>
                    <a:chExt cx="201" cy="146"/>
                  </a:xfrm>
                </p:grpSpPr>
                <p:sp>
                  <p:nvSpPr>
                    <p:cNvPr id="38005" name="WordArt 12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57" y="1006"/>
                      <a:ext cx="85" cy="14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kern="10">
                          <a:ln w="19050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d</a:t>
                      </a:r>
                      <a:endParaRPr lang="zh-CN" altLang="en-US" sz="1200" kern="10"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8006" name="WordArt 12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659" y="1014"/>
                      <a:ext cx="99" cy="13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19050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</p:grpSp>
            <p:sp>
              <p:nvSpPr>
                <p:cNvPr id="37989" name="WordArt 1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1" y="1594"/>
                  <a:ext cx="130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37990" name="Group 130"/>
                <p:cNvGrpSpPr>
                  <a:grpSpLocks/>
                </p:cNvGrpSpPr>
                <p:nvPr/>
              </p:nvGrpSpPr>
              <p:grpSpPr bwMode="auto">
                <a:xfrm>
                  <a:off x="1842" y="1650"/>
                  <a:ext cx="136" cy="66"/>
                  <a:chOff x="1507" y="1661"/>
                  <a:chExt cx="292" cy="86"/>
                </a:xfrm>
              </p:grpSpPr>
              <p:sp>
                <p:nvSpPr>
                  <p:cNvPr id="38001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507" y="1661"/>
                    <a:ext cx="29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02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507" y="1747"/>
                    <a:ext cx="29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91" name="Group 133"/>
                <p:cNvGrpSpPr>
                  <a:grpSpLocks/>
                </p:cNvGrpSpPr>
                <p:nvPr/>
              </p:nvGrpSpPr>
              <p:grpSpPr bwMode="auto">
                <a:xfrm>
                  <a:off x="2123" y="1581"/>
                  <a:ext cx="224" cy="156"/>
                  <a:chOff x="1400" y="749"/>
                  <a:chExt cx="257" cy="178"/>
                </a:xfrm>
              </p:grpSpPr>
              <p:sp>
                <p:nvSpPr>
                  <p:cNvPr id="37999" name="WordArt 1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400" y="749"/>
                    <a:ext cx="87" cy="1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12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8000" name="WordArt 1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19" y="759"/>
                    <a:ext cx="138" cy="16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kern="10"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N</a:t>
                    </a:r>
                    <a:endParaRPr lang="zh-CN" altLang="en-US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7992" name="Group 136"/>
                <p:cNvGrpSpPr>
                  <a:grpSpLocks/>
                </p:cNvGrpSpPr>
                <p:nvPr/>
              </p:nvGrpSpPr>
              <p:grpSpPr bwMode="auto">
                <a:xfrm>
                  <a:off x="710" y="1459"/>
                  <a:ext cx="171" cy="367"/>
                  <a:chOff x="2419" y="657"/>
                  <a:chExt cx="171" cy="367"/>
                </a:xfrm>
              </p:grpSpPr>
              <p:sp>
                <p:nvSpPr>
                  <p:cNvPr id="37996" name="Freeform 137"/>
                  <p:cNvSpPr>
                    <a:spLocks/>
                  </p:cNvSpPr>
                  <p:nvPr/>
                </p:nvSpPr>
                <p:spPr bwMode="auto">
                  <a:xfrm>
                    <a:off x="2419" y="703"/>
                    <a:ext cx="64" cy="293"/>
                  </a:xfrm>
                  <a:custGeom>
                    <a:avLst/>
                    <a:gdLst>
                      <a:gd name="T0" fmla="*/ 0 w 1289"/>
                      <a:gd name="T1" fmla="*/ 0 h 3854"/>
                      <a:gd name="T2" fmla="*/ 0 w 1289"/>
                      <a:gd name="T3" fmla="*/ 0 h 3854"/>
                      <a:gd name="T4" fmla="*/ 0 w 1289"/>
                      <a:gd name="T5" fmla="*/ 0 h 3854"/>
                      <a:gd name="T6" fmla="*/ 0 w 1289"/>
                      <a:gd name="T7" fmla="*/ 0 h 3854"/>
                      <a:gd name="T8" fmla="*/ 0 w 1289"/>
                      <a:gd name="T9" fmla="*/ 0 h 3854"/>
                      <a:gd name="T10" fmla="*/ 0 w 1289"/>
                      <a:gd name="T11" fmla="*/ 0 h 3854"/>
                      <a:gd name="T12" fmla="*/ 0 w 1289"/>
                      <a:gd name="T13" fmla="*/ 0 h 3854"/>
                      <a:gd name="T14" fmla="*/ 0 w 1289"/>
                      <a:gd name="T15" fmla="*/ 0 h 3854"/>
                      <a:gd name="T16" fmla="*/ 0 w 1289"/>
                      <a:gd name="T17" fmla="*/ 0 h 3854"/>
                      <a:gd name="T18" fmla="*/ 0 w 1289"/>
                      <a:gd name="T19" fmla="*/ 0 h 3854"/>
                      <a:gd name="T20" fmla="*/ 0 w 1289"/>
                      <a:gd name="T21" fmla="*/ 0 h 3854"/>
                      <a:gd name="T22" fmla="*/ 0 w 1289"/>
                      <a:gd name="T23" fmla="*/ 0 h 3854"/>
                      <a:gd name="T24" fmla="*/ 0 w 1289"/>
                      <a:gd name="T25" fmla="*/ 0 h 3854"/>
                      <a:gd name="T26" fmla="*/ 0 w 1289"/>
                      <a:gd name="T27" fmla="*/ 0 h 3854"/>
                      <a:gd name="T28" fmla="*/ 0 w 1289"/>
                      <a:gd name="T29" fmla="*/ 0 h 3854"/>
                      <a:gd name="T30" fmla="*/ 0 w 1289"/>
                      <a:gd name="T31" fmla="*/ 0 h 3854"/>
                      <a:gd name="T32" fmla="*/ 0 w 1289"/>
                      <a:gd name="T33" fmla="*/ 0 h 3854"/>
                      <a:gd name="T34" fmla="*/ 0 w 1289"/>
                      <a:gd name="T35" fmla="*/ 0 h 3854"/>
                      <a:gd name="T36" fmla="*/ 0 w 1289"/>
                      <a:gd name="T37" fmla="*/ 0 h 3854"/>
                      <a:gd name="T38" fmla="*/ 0 w 1289"/>
                      <a:gd name="T39" fmla="*/ 0 h 3854"/>
                      <a:gd name="T40" fmla="*/ 0 w 1289"/>
                      <a:gd name="T41" fmla="*/ 0 h 3854"/>
                      <a:gd name="T42" fmla="*/ 0 w 1289"/>
                      <a:gd name="T43" fmla="*/ 0 h 3854"/>
                      <a:gd name="T44" fmla="*/ 0 w 1289"/>
                      <a:gd name="T45" fmla="*/ 0 h 3854"/>
                      <a:gd name="T46" fmla="*/ 0 w 1289"/>
                      <a:gd name="T47" fmla="*/ 0 h 3854"/>
                      <a:gd name="T48" fmla="*/ 0 w 1289"/>
                      <a:gd name="T49" fmla="*/ 0 h 3854"/>
                      <a:gd name="T50" fmla="*/ 0 w 1289"/>
                      <a:gd name="T51" fmla="*/ 0 h 3854"/>
                      <a:gd name="T52" fmla="*/ 0 w 1289"/>
                      <a:gd name="T53" fmla="*/ 0 h 3854"/>
                      <a:gd name="T54" fmla="*/ 0 w 1289"/>
                      <a:gd name="T55" fmla="*/ 0 h 3854"/>
                      <a:gd name="T56" fmla="*/ 0 w 1289"/>
                      <a:gd name="T57" fmla="*/ 0 h 3854"/>
                      <a:gd name="T58" fmla="*/ 0 w 1289"/>
                      <a:gd name="T59" fmla="*/ 0 h 3854"/>
                      <a:gd name="T60" fmla="*/ 0 w 1289"/>
                      <a:gd name="T61" fmla="*/ 0 h 3854"/>
                      <a:gd name="T62" fmla="*/ 0 w 1289"/>
                      <a:gd name="T63" fmla="*/ 0 h 3854"/>
                      <a:gd name="T64" fmla="*/ 0 w 1289"/>
                      <a:gd name="T65" fmla="*/ 0 h 3854"/>
                      <a:gd name="T66" fmla="*/ 0 w 1289"/>
                      <a:gd name="T67" fmla="*/ 0 h 3854"/>
                      <a:gd name="T68" fmla="*/ 0 w 1289"/>
                      <a:gd name="T69" fmla="*/ 0 h 3854"/>
                      <a:gd name="T70" fmla="*/ 0 w 1289"/>
                      <a:gd name="T71" fmla="*/ 0 h 3854"/>
                      <a:gd name="T72" fmla="*/ 0 w 1289"/>
                      <a:gd name="T73" fmla="*/ 0 h 3854"/>
                      <a:gd name="T74" fmla="*/ 0 w 1289"/>
                      <a:gd name="T75" fmla="*/ 0 h 3854"/>
                      <a:gd name="T76" fmla="*/ 0 w 1289"/>
                      <a:gd name="T77" fmla="*/ 0 h 3854"/>
                      <a:gd name="T78" fmla="*/ 0 w 1289"/>
                      <a:gd name="T79" fmla="*/ 0 h 3854"/>
                      <a:gd name="T80" fmla="*/ 0 w 1289"/>
                      <a:gd name="T81" fmla="*/ 0 h 3854"/>
                      <a:gd name="T82" fmla="*/ 0 w 1289"/>
                      <a:gd name="T83" fmla="*/ 0 h 3854"/>
                      <a:gd name="T84" fmla="*/ 0 w 1289"/>
                      <a:gd name="T85" fmla="*/ 0 h 3854"/>
                      <a:gd name="T86" fmla="*/ 0 w 1289"/>
                      <a:gd name="T87" fmla="*/ 0 h 3854"/>
                      <a:gd name="T88" fmla="*/ 0 w 1289"/>
                      <a:gd name="T89" fmla="*/ 0 h 3854"/>
                      <a:gd name="T90" fmla="*/ 0 w 1289"/>
                      <a:gd name="T91" fmla="*/ 0 h 3854"/>
                      <a:gd name="T92" fmla="*/ 0 w 1289"/>
                      <a:gd name="T93" fmla="*/ 0 h 3854"/>
                      <a:gd name="T94" fmla="*/ 0 w 1289"/>
                      <a:gd name="T95" fmla="*/ 0 h 3854"/>
                      <a:gd name="T96" fmla="*/ 0 w 1289"/>
                      <a:gd name="T97" fmla="*/ 0 h 3854"/>
                      <a:gd name="T98" fmla="*/ 0 w 1289"/>
                      <a:gd name="T99" fmla="*/ 0 h 3854"/>
                      <a:gd name="T100" fmla="*/ 0 w 1289"/>
                      <a:gd name="T101" fmla="*/ 0 h 3854"/>
                      <a:gd name="T102" fmla="*/ 0 w 1289"/>
                      <a:gd name="T103" fmla="*/ 0 h 3854"/>
                      <a:gd name="T104" fmla="*/ 0 w 1289"/>
                      <a:gd name="T105" fmla="*/ 0 h 3854"/>
                      <a:gd name="T106" fmla="*/ 0 w 1289"/>
                      <a:gd name="T107" fmla="*/ 0 h 3854"/>
                      <a:gd name="T108" fmla="*/ 0 w 1289"/>
                      <a:gd name="T109" fmla="*/ 0 h 3854"/>
                      <a:gd name="T110" fmla="*/ 0 w 1289"/>
                      <a:gd name="T111" fmla="*/ 0 h 3854"/>
                      <a:gd name="T112" fmla="*/ 0 w 1289"/>
                      <a:gd name="T113" fmla="*/ 0 h 3854"/>
                      <a:gd name="T114" fmla="*/ 0 w 1289"/>
                      <a:gd name="T115" fmla="*/ 0 h 3854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289"/>
                      <a:gd name="T175" fmla="*/ 0 h 3854"/>
                      <a:gd name="T176" fmla="*/ 1289 w 1289"/>
                      <a:gd name="T177" fmla="*/ 3854 h 3854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289" h="3854">
                        <a:moveTo>
                          <a:pt x="880" y="63"/>
                        </a:moveTo>
                        <a:lnTo>
                          <a:pt x="744" y="158"/>
                        </a:lnTo>
                        <a:lnTo>
                          <a:pt x="671" y="273"/>
                        </a:lnTo>
                        <a:lnTo>
                          <a:pt x="587" y="419"/>
                        </a:lnTo>
                        <a:lnTo>
                          <a:pt x="503" y="702"/>
                        </a:lnTo>
                        <a:lnTo>
                          <a:pt x="451" y="1016"/>
                        </a:lnTo>
                        <a:lnTo>
                          <a:pt x="451" y="1278"/>
                        </a:lnTo>
                        <a:lnTo>
                          <a:pt x="440" y="1561"/>
                        </a:lnTo>
                        <a:lnTo>
                          <a:pt x="430" y="2284"/>
                        </a:lnTo>
                        <a:lnTo>
                          <a:pt x="419" y="3079"/>
                        </a:lnTo>
                        <a:lnTo>
                          <a:pt x="409" y="3415"/>
                        </a:lnTo>
                        <a:lnTo>
                          <a:pt x="357" y="3666"/>
                        </a:lnTo>
                        <a:lnTo>
                          <a:pt x="315" y="3739"/>
                        </a:lnTo>
                        <a:lnTo>
                          <a:pt x="252" y="3750"/>
                        </a:lnTo>
                        <a:lnTo>
                          <a:pt x="273" y="3634"/>
                        </a:lnTo>
                        <a:lnTo>
                          <a:pt x="273" y="3551"/>
                        </a:lnTo>
                        <a:lnTo>
                          <a:pt x="231" y="3467"/>
                        </a:lnTo>
                        <a:lnTo>
                          <a:pt x="179" y="3436"/>
                        </a:lnTo>
                        <a:lnTo>
                          <a:pt x="74" y="3456"/>
                        </a:lnTo>
                        <a:lnTo>
                          <a:pt x="21" y="3530"/>
                        </a:lnTo>
                        <a:lnTo>
                          <a:pt x="11" y="3593"/>
                        </a:lnTo>
                        <a:lnTo>
                          <a:pt x="0" y="3666"/>
                        </a:lnTo>
                        <a:cubicBezTo>
                          <a:pt x="11" y="3694"/>
                          <a:pt x="17" y="3724"/>
                          <a:pt x="32" y="3750"/>
                        </a:cubicBezTo>
                        <a:cubicBezTo>
                          <a:pt x="66" y="3806"/>
                          <a:pt x="63" y="3750"/>
                          <a:pt x="63" y="3781"/>
                        </a:cubicBezTo>
                        <a:lnTo>
                          <a:pt x="179" y="3854"/>
                        </a:lnTo>
                        <a:lnTo>
                          <a:pt x="294" y="3844"/>
                        </a:lnTo>
                        <a:lnTo>
                          <a:pt x="388" y="3802"/>
                        </a:lnTo>
                        <a:lnTo>
                          <a:pt x="461" y="3750"/>
                        </a:lnTo>
                        <a:lnTo>
                          <a:pt x="524" y="3666"/>
                        </a:lnTo>
                        <a:lnTo>
                          <a:pt x="639" y="3436"/>
                        </a:lnTo>
                        <a:lnTo>
                          <a:pt x="702" y="3237"/>
                        </a:lnTo>
                        <a:lnTo>
                          <a:pt x="723" y="3048"/>
                        </a:lnTo>
                        <a:lnTo>
                          <a:pt x="744" y="2755"/>
                        </a:lnTo>
                        <a:lnTo>
                          <a:pt x="765" y="2367"/>
                        </a:lnTo>
                        <a:lnTo>
                          <a:pt x="775" y="1781"/>
                        </a:lnTo>
                        <a:lnTo>
                          <a:pt x="755" y="1184"/>
                        </a:lnTo>
                        <a:lnTo>
                          <a:pt x="765" y="849"/>
                        </a:lnTo>
                        <a:lnTo>
                          <a:pt x="786" y="660"/>
                        </a:lnTo>
                        <a:lnTo>
                          <a:pt x="817" y="514"/>
                        </a:lnTo>
                        <a:lnTo>
                          <a:pt x="849" y="346"/>
                        </a:lnTo>
                        <a:lnTo>
                          <a:pt x="912" y="178"/>
                        </a:lnTo>
                        <a:lnTo>
                          <a:pt x="974" y="105"/>
                        </a:lnTo>
                        <a:lnTo>
                          <a:pt x="1048" y="126"/>
                        </a:lnTo>
                        <a:lnTo>
                          <a:pt x="1048" y="189"/>
                        </a:lnTo>
                        <a:lnTo>
                          <a:pt x="1016" y="252"/>
                        </a:lnTo>
                        <a:lnTo>
                          <a:pt x="1016" y="346"/>
                        </a:lnTo>
                        <a:lnTo>
                          <a:pt x="1037" y="419"/>
                        </a:lnTo>
                        <a:lnTo>
                          <a:pt x="1079" y="482"/>
                        </a:lnTo>
                        <a:lnTo>
                          <a:pt x="1142" y="482"/>
                        </a:lnTo>
                        <a:lnTo>
                          <a:pt x="1226" y="472"/>
                        </a:lnTo>
                        <a:lnTo>
                          <a:pt x="1289" y="388"/>
                        </a:lnTo>
                        <a:lnTo>
                          <a:pt x="1289" y="304"/>
                        </a:lnTo>
                        <a:lnTo>
                          <a:pt x="1278" y="210"/>
                        </a:lnTo>
                        <a:lnTo>
                          <a:pt x="1236" y="137"/>
                        </a:lnTo>
                        <a:lnTo>
                          <a:pt x="1184" y="53"/>
                        </a:lnTo>
                        <a:lnTo>
                          <a:pt x="1048" y="0"/>
                        </a:lnTo>
                        <a:lnTo>
                          <a:pt x="933" y="0"/>
                        </a:lnTo>
                        <a:lnTo>
                          <a:pt x="880" y="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97" name="WordArt 1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92" y="942"/>
                    <a:ext cx="90" cy="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98" name="WordArt 1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00" y="657"/>
                    <a:ext cx="90" cy="8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37993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93" y="1762"/>
                  <a:ext cx="27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994" name="WordArt 1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02" y="1477"/>
                  <a:ext cx="49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995" name="Freeform 142"/>
                <p:cNvSpPr>
                  <a:spLocks/>
                </p:cNvSpPr>
                <p:nvPr/>
              </p:nvSpPr>
              <p:spPr bwMode="auto">
                <a:xfrm>
                  <a:off x="2025" y="1523"/>
                  <a:ext cx="64" cy="293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79" name="Group 152"/>
              <p:cNvGrpSpPr>
                <a:grpSpLocks/>
              </p:cNvGrpSpPr>
              <p:nvPr/>
            </p:nvGrpSpPr>
            <p:grpSpPr bwMode="auto">
              <a:xfrm>
                <a:off x="5679105" y="2788436"/>
                <a:ext cx="1013787" cy="280697"/>
                <a:chOff x="3511" y="2480"/>
                <a:chExt cx="543" cy="160"/>
              </a:xfrm>
            </p:grpSpPr>
            <p:sp>
              <p:nvSpPr>
                <p:cNvPr id="37981" name="Line 153"/>
                <p:cNvSpPr>
                  <a:spLocks noChangeShapeType="1"/>
                </p:cNvSpPr>
                <p:nvPr/>
              </p:nvSpPr>
              <p:spPr bwMode="auto">
                <a:xfrm>
                  <a:off x="3691" y="2542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982" name="Group 154"/>
                <p:cNvGrpSpPr>
                  <a:grpSpLocks/>
                </p:cNvGrpSpPr>
                <p:nvPr/>
              </p:nvGrpSpPr>
              <p:grpSpPr bwMode="auto">
                <a:xfrm>
                  <a:off x="3511" y="2481"/>
                  <a:ext cx="144" cy="159"/>
                  <a:chOff x="3957" y="2852"/>
                  <a:chExt cx="144" cy="159"/>
                </a:xfrm>
              </p:grpSpPr>
              <p:sp>
                <p:nvSpPr>
                  <p:cNvPr id="37986" name="WordArt 1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57" y="2852"/>
                    <a:ext cx="10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87" name="WordArt 15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4" y="2930"/>
                    <a:ext cx="27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7983" name="Group 157"/>
                <p:cNvGrpSpPr>
                  <a:grpSpLocks/>
                </p:cNvGrpSpPr>
                <p:nvPr/>
              </p:nvGrpSpPr>
              <p:grpSpPr bwMode="auto">
                <a:xfrm>
                  <a:off x="3889" y="2480"/>
                  <a:ext cx="165" cy="151"/>
                  <a:chOff x="4966" y="2850"/>
                  <a:chExt cx="165" cy="151"/>
                </a:xfrm>
              </p:grpSpPr>
              <p:sp>
                <p:nvSpPr>
                  <p:cNvPr id="37984" name="WordArt 1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66" y="2850"/>
                    <a:ext cx="10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85" name="WordArt 1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82" y="2930"/>
                    <a:ext cx="49" cy="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7980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35059" y="2997326"/>
                <a:ext cx="934769" cy="2284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宋体"/>
                    <a:ea typeface="宋体"/>
                  </a:rPr>
                  <a:t>分子数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611474" y="3490019"/>
              <a:ext cx="1924051" cy="2603500"/>
              <a:chOff x="3570282" y="3478213"/>
              <a:chExt cx="1924051" cy="2603500"/>
            </a:xfrm>
          </p:grpSpPr>
          <p:sp>
            <p:nvSpPr>
              <p:cNvPr id="37968" name="Freeform 118" descr="棚架"/>
              <p:cNvSpPr>
                <a:spLocks/>
              </p:cNvSpPr>
              <p:nvPr/>
            </p:nvSpPr>
            <p:spPr bwMode="auto">
              <a:xfrm>
                <a:off x="3570282" y="3567113"/>
                <a:ext cx="1708150" cy="2111375"/>
              </a:xfrm>
              <a:custGeom>
                <a:avLst/>
                <a:gdLst>
                  <a:gd name="T0" fmla="*/ 109 w 1076"/>
                  <a:gd name="T1" fmla="*/ 883 h 1424"/>
                  <a:gd name="T2" fmla="*/ 109 w 1076"/>
                  <a:gd name="T3" fmla="*/ 0 h 1424"/>
                  <a:gd name="T4" fmla="*/ 305 w 1076"/>
                  <a:gd name="T5" fmla="*/ 128 h 1424"/>
                  <a:gd name="T6" fmla="*/ 533 w 1076"/>
                  <a:gd name="T7" fmla="*/ 257 h 1424"/>
                  <a:gd name="T8" fmla="*/ 707 w 1076"/>
                  <a:gd name="T9" fmla="*/ 344 h 1424"/>
                  <a:gd name="T10" fmla="*/ 968 w 1076"/>
                  <a:gd name="T11" fmla="*/ 465 h 1424"/>
                  <a:gd name="T12" fmla="*/ 1076 w 1076"/>
                  <a:gd name="T13" fmla="*/ 512 h 1424"/>
                  <a:gd name="T14" fmla="*/ 1076 w 1076"/>
                  <a:gd name="T15" fmla="*/ 877 h 1424"/>
                  <a:gd name="T16" fmla="*/ 0 w 1076"/>
                  <a:gd name="T17" fmla="*/ 883 h 14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76"/>
                  <a:gd name="T28" fmla="*/ 0 h 1424"/>
                  <a:gd name="T29" fmla="*/ 1076 w 1076"/>
                  <a:gd name="T30" fmla="*/ 1424 h 14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76" h="1424">
                    <a:moveTo>
                      <a:pt x="109" y="1424"/>
                    </a:moveTo>
                    <a:lnTo>
                      <a:pt x="109" y="0"/>
                    </a:lnTo>
                    <a:lnTo>
                      <a:pt x="305" y="207"/>
                    </a:lnTo>
                    <a:lnTo>
                      <a:pt x="533" y="413"/>
                    </a:lnTo>
                    <a:lnTo>
                      <a:pt x="707" y="555"/>
                    </a:lnTo>
                    <a:lnTo>
                      <a:pt x="968" y="750"/>
                    </a:lnTo>
                    <a:lnTo>
                      <a:pt x="1076" y="826"/>
                    </a:lnTo>
                    <a:lnTo>
                      <a:pt x="1076" y="1413"/>
                    </a:lnTo>
                    <a:lnTo>
                      <a:pt x="0" y="1424"/>
                    </a:lnTo>
                  </a:path>
                </a:pathLst>
              </a:custGeom>
              <a:pattFill prst="trellis">
                <a:fgClr>
                  <a:schemeClr val="bg2"/>
                </a:fgClr>
                <a:bgClr>
                  <a:schemeClr val="bg1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9" name="Line 143"/>
              <p:cNvSpPr>
                <a:spLocks noChangeShapeType="1"/>
              </p:cNvSpPr>
              <p:nvPr/>
            </p:nvSpPr>
            <p:spPr bwMode="auto">
              <a:xfrm>
                <a:off x="3743320" y="3598863"/>
                <a:ext cx="0" cy="2079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0" name="Line 144"/>
              <p:cNvSpPr>
                <a:spLocks noChangeShapeType="1"/>
              </p:cNvSpPr>
              <p:nvPr/>
            </p:nvSpPr>
            <p:spPr bwMode="auto">
              <a:xfrm>
                <a:off x="5275257" y="4789488"/>
                <a:ext cx="0" cy="885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71" name="Group 145"/>
              <p:cNvGrpSpPr>
                <a:grpSpLocks/>
              </p:cNvGrpSpPr>
              <p:nvPr/>
            </p:nvGrpSpPr>
            <p:grpSpPr bwMode="auto">
              <a:xfrm>
                <a:off x="3611557" y="5792788"/>
                <a:ext cx="261938" cy="288925"/>
                <a:chOff x="2412" y="3685"/>
                <a:chExt cx="165" cy="195"/>
              </a:xfrm>
            </p:grpSpPr>
            <p:sp>
              <p:nvSpPr>
                <p:cNvPr id="37975" name="WordArt 1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2" y="3685"/>
                  <a:ext cx="115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 dirty="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 dirty="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37976" name="WordArt 1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6" y="3781"/>
                  <a:ext cx="31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7972" name="Group 148"/>
              <p:cNvGrpSpPr>
                <a:grpSpLocks/>
              </p:cNvGrpSpPr>
              <p:nvPr/>
            </p:nvGrpSpPr>
            <p:grpSpPr bwMode="auto">
              <a:xfrm>
                <a:off x="5194295" y="5789613"/>
                <a:ext cx="300038" cy="274638"/>
                <a:chOff x="3565" y="3683"/>
                <a:chExt cx="189" cy="185"/>
              </a:xfrm>
            </p:grpSpPr>
            <p:sp>
              <p:nvSpPr>
                <p:cNvPr id="37973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65" y="3683"/>
                  <a:ext cx="116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 dirty="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 dirty="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37974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98" y="3781"/>
                  <a:ext cx="56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7930" name="Line 151"/>
              <p:cNvSpPr>
                <a:spLocks noChangeShapeType="1"/>
              </p:cNvSpPr>
              <p:nvPr/>
            </p:nvSpPr>
            <p:spPr bwMode="auto">
              <a:xfrm flipV="1">
                <a:off x="4488688" y="4167188"/>
                <a:ext cx="415925" cy="755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8" name="Freeform 184"/>
              <p:cNvSpPr>
                <a:spLocks/>
              </p:cNvSpPr>
              <p:nvPr/>
            </p:nvSpPr>
            <p:spPr bwMode="auto">
              <a:xfrm>
                <a:off x="4930013" y="3492501"/>
                <a:ext cx="155575" cy="541338"/>
              </a:xfrm>
              <a:custGeom>
                <a:avLst/>
                <a:gdLst>
                  <a:gd name="T0" fmla="*/ 0 w 1289"/>
                  <a:gd name="T1" fmla="*/ 0 h 3854"/>
                  <a:gd name="T2" fmla="*/ 0 w 1289"/>
                  <a:gd name="T3" fmla="*/ 0 h 3854"/>
                  <a:gd name="T4" fmla="*/ 0 w 1289"/>
                  <a:gd name="T5" fmla="*/ 0 h 3854"/>
                  <a:gd name="T6" fmla="*/ 0 w 1289"/>
                  <a:gd name="T7" fmla="*/ 0 h 3854"/>
                  <a:gd name="T8" fmla="*/ 0 w 1289"/>
                  <a:gd name="T9" fmla="*/ 0 h 3854"/>
                  <a:gd name="T10" fmla="*/ 0 w 1289"/>
                  <a:gd name="T11" fmla="*/ 0 h 3854"/>
                  <a:gd name="T12" fmla="*/ 0 w 1289"/>
                  <a:gd name="T13" fmla="*/ 0 h 3854"/>
                  <a:gd name="T14" fmla="*/ 0 w 1289"/>
                  <a:gd name="T15" fmla="*/ 0 h 3854"/>
                  <a:gd name="T16" fmla="*/ 0 w 1289"/>
                  <a:gd name="T17" fmla="*/ 0 h 3854"/>
                  <a:gd name="T18" fmla="*/ 0 w 1289"/>
                  <a:gd name="T19" fmla="*/ 0 h 3854"/>
                  <a:gd name="T20" fmla="*/ 0 w 1289"/>
                  <a:gd name="T21" fmla="*/ 0 h 3854"/>
                  <a:gd name="T22" fmla="*/ 0 w 1289"/>
                  <a:gd name="T23" fmla="*/ 0 h 3854"/>
                  <a:gd name="T24" fmla="*/ 0 w 1289"/>
                  <a:gd name="T25" fmla="*/ 0 h 3854"/>
                  <a:gd name="T26" fmla="*/ 0 w 1289"/>
                  <a:gd name="T27" fmla="*/ 0 h 3854"/>
                  <a:gd name="T28" fmla="*/ 0 w 1289"/>
                  <a:gd name="T29" fmla="*/ 0 h 3854"/>
                  <a:gd name="T30" fmla="*/ 0 w 1289"/>
                  <a:gd name="T31" fmla="*/ 0 h 3854"/>
                  <a:gd name="T32" fmla="*/ 0 w 1289"/>
                  <a:gd name="T33" fmla="*/ 0 h 3854"/>
                  <a:gd name="T34" fmla="*/ 0 w 1289"/>
                  <a:gd name="T35" fmla="*/ 0 h 3854"/>
                  <a:gd name="T36" fmla="*/ 0 w 1289"/>
                  <a:gd name="T37" fmla="*/ 0 h 3854"/>
                  <a:gd name="T38" fmla="*/ 0 w 1289"/>
                  <a:gd name="T39" fmla="*/ 0 h 3854"/>
                  <a:gd name="T40" fmla="*/ 0 w 1289"/>
                  <a:gd name="T41" fmla="*/ 0 h 3854"/>
                  <a:gd name="T42" fmla="*/ 0 w 1289"/>
                  <a:gd name="T43" fmla="*/ 0 h 3854"/>
                  <a:gd name="T44" fmla="*/ 0 w 1289"/>
                  <a:gd name="T45" fmla="*/ 0 h 3854"/>
                  <a:gd name="T46" fmla="*/ 0 w 1289"/>
                  <a:gd name="T47" fmla="*/ 0 h 3854"/>
                  <a:gd name="T48" fmla="*/ 0 w 1289"/>
                  <a:gd name="T49" fmla="*/ 0 h 3854"/>
                  <a:gd name="T50" fmla="*/ 0 w 1289"/>
                  <a:gd name="T51" fmla="*/ 0 h 3854"/>
                  <a:gd name="T52" fmla="*/ 0 w 1289"/>
                  <a:gd name="T53" fmla="*/ 0 h 3854"/>
                  <a:gd name="T54" fmla="*/ 0 w 1289"/>
                  <a:gd name="T55" fmla="*/ 0 h 3854"/>
                  <a:gd name="T56" fmla="*/ 0 w 1289"/>
                  <a:gd name="T57" fmla="*/ 0 h 3854"/>
                  <a:gd name="T58" fmla="*/ 0 w 1289"/>
                  <a:gd name="T59" fmla="*/ 0 h 3854"/>
                  <a:gd name="T60" fmla="*/ 0 w 1289"/>
                  <a:gd name="T61" fmla="*/ 0 h 3854"/>
                  <a:gd name="T62" fmla="*/ 0 w 1289"/>
                  <a:gd name="T63" fmla="*/ 0 h 3854"/>
                  <a:gd name="T64" fmla="*/ 0 w 1289"/>
                  <a:gd name="T65" fmla="*/ 0 h 3854"/>
                  <a:gd name="T66" fmla="*/ 0 w 1289"/>
                  <a:gd name="T67" fmla="*/ 0 h 3854"/>
                  <a:gd name="T68" fmla="*/ 0 w 1289"/>
                  <a:gd name="T69" fmla="*/ 0 h 3854"/>
                  <a:gd name="T70" fmla="*/ 0 w 1289"/>
                  <a:gd name="T71" fmla="*/ 0 h 3854"/>
                  <a:gd name="T72" fmla="*/ 0 w 1289"/>
                  <a:gd name="T73" fmla="*/ 0 h 3854"/>
                  <a:gd name="T74" fmla="*/ 0 w 1289"/>
                  <a:gd name="T75" fmla="*/ 0 h 3854"/>
                  <a:gd name="T76" fmla="*/ 0 w 1289"/>
                  <a:gd name="T77" fmla="*/ 0 h 3854"/>
                  <a:gd name="T78" fmla="*/ 0 w 1289"/>
                  <a:gd name="T79" fmla="*/ 0 h 3854"/>
                  <a:gd name="T80" fmla="*/ 0 w 1289"/>
                  <a:gd name="T81" fmla="*/ 0 h 3854"/>
                  <a:gd name="T82" fmla="*/ 0 w 1289"/>
                  <a:gd name="T83" fmla="*/ 0 h 3854"/>
                  <a:gd name="T84" fmla="*/ 0 w 1289"/>
                  <a:gd name="T85" fmla="*/ 0 h 3854"/>
                  <a:gd name="T86" fmla="*/ 0 w 1289"/>
                  <a:gd name="T87" fmla="*/ 0 h 3854"/>
                  <a:gd name="T88" fmla="*/ 0 w 1289"/>
                  <a:gd name="T89" fmla="*/ 0 h 3854"/>
                  <a:gd name="T90" fmla="*/ 0 w 1289"/>
                  <a:gd name="T91" fmla="*/ 0 h 3854"/>
                  <a:gd name="T92" fmla="*/ 0 w 1289"/>
                  <a:gd name="T93" fmla="*/ 0 h 3854"/>
                  <a:gd name="T94" fmla="*/ 0 w 1289"/>
                  <a:gd name="T95" fmla="*/ 0 h 3854"/>
                  <a:gd name="T96" fmla="*/ 0 w 1289"/>
                  <a:gd name="T97" fmla="*/ 0 h 3854"/>
                  <a:gd name="T98" fmla="*/ 0 w 1289"/>
                  <a:gd name="T99" fmla="*/ 0 h 3854"/>
                  <a:gd name="T100" fmla="*/ 0 w 1289"/>
                  <a:gd name="T101" fmla="*/ 0 h 3854"/>
                  <a:gd name="T102" fmla="*/ 0 w 1289"/>
                  <a:gd name="T103" fmla="*/ 0 h 3854"/>
                  <a:gd name="T104" fmla="*/ 0 w 1289"/>
                  <a:gd name="T105" fmla="*/ 0 h 3854"/>
                  <a:gd name="T106" fmla="*/ 0 w 1289"/>
                  <a:gd name="T107" fmla="*/ 0 h 3854"/>
                  <a:gd name="T108" fmla="*/ 0 w 1289"/>
                  <a:gd name="T109" fmla="*/ 0 h 3854"/>
                  <a:gd name="T110" fmla="*/ 0 w 1289"/>
                  <a:gd name="T111" fmla="*/ 0 h 3854"/>
                  <a:gd name="T112" fmla="*/ 0 w 1289"/>
                  <a:gd name="T113" fmla="*/ 0 h 3854"/>
                  <a:gd name="T114" fmla="*/ 0 w 1289"/>
                  <a:gd name="T115" fmla="*/ 0 h 38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89"/>
                  <a:gd name="T175" fmla="*/ 0 h 3854"/>
                  <a:gd name="T176" fmla="*/ 1289 w 1289"/>
                  <a:gd name="T177" fmla="*/ 3854 h 38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9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3051" y="3900488"/>
                <a:ext cx="166688" cy="1222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37940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17338" y="3478213"/>
                <a:ext cx="166688" cy="1222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37941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6251" y="3927476"/>
                <a:ext cx="49213" cy="1206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7942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2126" y="3505201"/>
                <a:ext cx="90488" cy="1047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015248" y="3312939"/>
              <a:ext cx="4150450" cy="1447901"/>
              <a:chOff x="4941126" y="3349525"/>
              <a:chExt cx="4150450" cy="1447901"/>
            </a:xfrm>
          </p:grpSpPr>
          <p:grpSp>
            <p:nvGrpSpPr>
              <p:cNvPr id="37931" name="Group 163"/>
              <p:cNvGrpSpPr>
                <a:grpSpLocks/>
              </p:cNvGrpSpPr>
              <p:nvPr/>
            </p:nvGrpSpPr>
            <p:grpSpPr bwMode="auto">
              <a:xfrm>
                <a:off x="5388801" y="3602038"/>
                <a:ext cx="1257300" cy="287338"/>
                <a:chOff x="3443" y="342"/>
                <a:chExt cx="683" cy="193"/>
              </a:xfrm>
            </p:grpSpPr>
            <p:grpSp>
              <p:nvGrpSpPr>
                <p:cNvPr id="37960" name="Group 164"/>
                <p:cNvGrpSpPr>
                  <a:grpSpLocks/>
                </p:cNvGrpSpPr>
                <p:nvPr/>
              </p:nvGrpSpPr>
              <p:grpSpPr bwMode="auto">
                <a:xfrm>
                  <a:off x="3443" y="342"/>
                  <a:ext cx="419" cy="193"/>
                  <a:chOff x="291" y="1617"/>
                  <a:chExt cx="583" cy="294"/>
                </a:xfrm>
              </p:grpSpPr>
              <p:sp>
                <p:nvSpPr>
                  <p:cNvPr id="37964" name="WordArt 1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" y="1617"/>
                    <a:ext cx="192" cy="2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7965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1654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6" name="WordArt 16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31" y="1694"/>
                    <a:ext cx="134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67" name="AutoShape 16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5" y="1655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61" name="Group 169"/>
                <p:cNvGrpSpPr>
                  <a:grpSpLocks/>
                </p:cNvGrpSpPr>
                <p:nvPr/>
              </p:nvGrpSpPr>
              <p:grpSpPr bwMode="auto">
                <a:xfrm>
                  <a:off x="3913" y="364"/>
                  <a:ext cx="213" cy="168"/>
                  <a:chOff x="1557" y="1006"/>
                  <a:chExt cx="201" cy="146"/>
                </a:xfrm>
              </p:grpSpPr>
              <p:sp>
                <p:nvSpPr>
                  <p:cNvPr id="37962" name="WordArt 1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57" y="1006"/>
                    <a:ext cx="85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 dirty="0"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1200" kern="10" dirty="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7963" name="WordArt 17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59" y="1014"/>
                    <a:ext cx="99" cy="13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 dirty="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 dirty="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  <p:grpSp>
            <p:nvGrpSpPr>
              <p:cNvPr id="37932" name="Group 172"/>
              <p:cNvGrpSpPr>
                <a:grpSpLocks/>
              </p:cNvGrpSpPr>
              <p:nvPr/>
            </p:nvGrpSpPr>
            <p:grpSpPr bwMode="auto">
              <a:xfrm>
                <a:off x="6785801" y="3725863"/>
                <a:ext cx="250825" cy="98425"/>
                <a:chOff x="1507" y="1661"/>
                <a:chExt cx="292" cy="86"/>
              </a:xfrm>
            </p:grpSpPr>
            <p:sp>
              <p:nvSpPr>
                <p:cNvPr id="37958" name="Line 173"/>
                <p:cNvSpPr>
                  <a:spLocks noChangeShapeType="1"/>
                </p:cNvSpPr>
                <p:nvPr/>
              </p:nvSpPr>
              <p:spPr bwMode="auto">
                <a:xfrm>
                  <a:off x="1507" y="1661"/>
                  <a:ext cx="2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9" name="Line 174"/>
                <p:cNvSpPr>
                  <a:spLocks noChangeShapeType="1"/>
                </p:cNvSpPr>
                <p:nvPr/>
              </p:nvSpPr>
              <p:spPr bwMode="auto">
                <a:xfrm>
                  <a:off x="1507" y="1747"/>
                  <a:ext cx="2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33" name="Group 175"/>
              <p:cNvGrpSpPr>
                <a:grpSpLocks/>
              </p:cNvGrpSpPr>
              <p:nvPr/>
            </p:nvGrpSpPr>
            <p:grpSpPr bwMode="auto">
              <a:xfrm>
                <a:off x="7804976" y="3624263"/>
                <a:ext cx="412750" cy="231775"/>
                <a:chOff x="1400" y="749"/>
                <a:chExt cx="257" cy="178"/>
              </a:xfrm>
            </p:grpSpPr>
            <p:sp>
              <p:nvSpPr>
                <p:cNvPr id="37956" name="WordArt 1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00" y="749"/>
                  <a:ext cx="87" cy="17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1200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957" name="WordArt 1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9" y="759"/>
                  <a:ext cx="138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kern="10"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7934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9663" y="3771901"/>
                <a:ext cx="239713" cy="2143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7935" name="Line 179"/>
              <p:cNvSpPr>
                <a:spLocks noChangeShapeType="1"/>
              </p:cNvSpPr>
              <p:nvPr/>
            </p:nvSpPr>
            <p:spPr bwMode="auto">
              <a:xfrm flipH="1">
                <a:off x="7133463" y="3735388"/>
                <a:ext cx="4191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6" name="Freeform 180"/>
              <p:cNvSpPr>
                <a:spLocks/>
              </p:cNvSpPr>
              <p:nvPr/>
            </p:nvSpPr>
            <p:spPr bwMode="auto">
              <a:xfrm>
                <a:off x="7589076" y="3541713"/>
                <a:ext cx="119063" cy="434975"/>
              </a:xfrm>
              <a:custGeom>
                <a:avLst/>
                <a:gdLst>
                  <a:gd name="T0" fmla="*/ 0 w 1289"/>
                  <a:gd name="T1" fmla="*/ 0 h 3854"/>
                  <a:gd name="T2" fmla="*/ 0 w 1289"/>
                  <a:gd name="T3" fmla="*/ 0 h 3854"/>
                  <a:gd name="T4" fmla="*/ 0 w 1289"/>
                  <a:gd name="T5" fmla="*/ 0 h 3854"/>
                  <a:gd name="T6" fmla="*/ 0 w 1289"/>
                  <a:gd name="T7" fmla="*/ 0 h 3854"/>
                  <a:gd name="T8" fmla="*/ 0 w 1289"/>
                  <a:gd name="T9" fmla="*/ 0 h 3854"/>
                  <a:gd name="T10" fmla="*/ 0 w 1289"/>
                  <a:gd name="T11" fmla="*/ 0 h 3854"/>
                  <a:gd name="T12" fmla="*/ 0 w 1289"/>
                  <a:gd name="T13" fmla="*/ 0 h 3854"/>
                  <a:gd name="T14" fmla="*/ 0 w 1289"/>
                  <a:gd name="T15" fmla="*/ 0 h 3854"/>
                  <a:gd name="T16" fmla="*/ 0 w 1289"/>
                  <a:gd name="T17" fmla="*/ 0 h 3854"/>
                  <a:gd name="T18" fmla="*/ 0 w 1289"/>
                  <a:gd name="T19" fmla="*/ 0 h 3854"/>
                  <a:gd name="T20" fmla="*/ 0 w 1289"/>
                  <a:gd name="T21" fmla="*/ 0 h 3854"/>
                  <a:gd name="T22" fmla="*/ 0 w 1289"/>
                  <a:gd name="T23" fmla="*/ 0 h 3854"/>
                  <a:gd name="T24" fmla="*/ 0 w 1289"/>
                  <a:gd name="T25" fmla="*/ 0 h 3854"/>
                  <a:gd name="T26" fmla="*/ 0 w 1289"/>
                  <a:gd name="T27" fmla="*/ 0 h 3854"/>
                  <a:gd name="T28" fmla="*/ 0 w 1289"/>
                  <a:gd name="T29" fmla="*/ 0 h 3854"/>
                  <a:gd name="T30" fmla="*/ 0 w 1289"/>
                  <a:gd name="T31" fmla="*/ 0 h 3854"/>
                  <a:gd name="T32" fmla="*/ 0 w 1289"/>
                  <a:gd name="T33" fmla="*/ 0 h 3854"/>
                  <a:gd name="T34" fmla="*/ 0 w 1289"/>
                  <a:gd name="T35" fmla="*/ 0 h 3854"/>
                  <a:gd name="T36" fmla="*/ 0 w 1289"/>
                  <a:gd name="T37" fmla="*/ 0 h 3854"/>
                  <a:gd name="T38" fmla="*/ 0 w 1289"/>
                  <a:gd name="T39" fmla="*/ 0 h 3854"/>
                  <a:gd name="T40" fmla="*/ 0 w 1289"/>
                  <a:gd name="T41" fmla="*/ 0 h 3854"/>
                  <a:gd name="T42" fmla="*/ 0 w 1289"/>
                  <a:gd name="T43" fmla="*/ 0 h 3854"/>
                  <a:gd name="T44" fmla="*/ 0 w 1289"/>
                  <a:gd name="T45" fmla="*/ 0 h 3854"/>
                  <a:gd name="T46" fmla="*/ 0 w 1289"/>
                  <a:gd name="T47" fmla="*/ 0 h 3854"/>
                  <a:gd name="T48" fmla="*/ 0 w 1289"/>
                  <a:gd name="T49" fmla="*/ 0 h 3854"/>
                  <a:gd name="T50" fmla="*/ 0 w 1289"/>
                  <a:gd name="T51" fmla="*/ 0 h 3854"/>
                  <a:gd name="T52" fmla="*/ 0 w 1289"/>
                  <a:gd name="T53" fmla="*/ 0 h 3854"/>
                  <a:gd name="T54" fmla="*/ 0 w 1289"/>
                  <a:gd name="T55" fmla="*/ 0 h 3854"/>
                  <a:gd name="T56" fmla="*/ 0 w 1289"/>
                  <a:gd name="T57" fmla="*/ 0 h 3854"/>
                  <a:gd name="T58" fmla="*/ 0 w 1289"/>
                  <a:gd name="T59" fmla="*/ 0 h 3854"/>
                  <a:gd name="T60" fmla="*/ 0 w 1289"/>
                  <a:gd name="T61" fmla="*/ 0 h 3854"/>
                  <a:gd name="T62" fmla="*/ 0 w 1289"/>
                  <a:gd name="T63" fmla="*/ 0 h 3854"/>
                  <a:gd name="T64" fmla="*/ 0 w 1289"/>
                  <a:gd name="T65" fmla="*/ 0 h 3854"/>
                  <a:gd name="T66" fmla="*/ 0 w 1289"/>
                  <a:gd name="T67" fmla="*/ 0 h 3854"/>
                  <a:gd name="T68" fmla="*/ 0 w 1289"/>
                  <a:gd name="T69" fmla="*/ 0 h 3854"/>
                  <a:gd name="T70" fmla="*/ 0 w 1289"/>
                  <a:gd name="T71" fmla="*/ 0 h 3854"/>
                  <a:gd name="T72" fmla="*/ 0 w 1289"/>
                  <a:gd name="T73" fmla="*/ 0 h 3854"/>
                  <a:gd name="T74" fmla="*/ 0 w 1289"/>
                  <a:gd name="T75" fmla="*/ 0 h 3854"/>
                  <a:gd name="T76" fmla="*/ 0 w 1289"/>
                  <a:gd name="T77" fmla="*/ 0 h 3854"/>
                  <a:gd name="T78" fmla="*/ 0 w 1289"/>
                  <a:gd name="T79" fmla="*/ 0 h 3854"/>
                  <a:gd name="T80" fmla="*/ 0 w 1289"/>
                  <a:gd name="T81" fmla="*/ 0 h 3854"/>
                  <a:gd name="T82" fmla="*/ 0 w 1289"/>
                  <a:gd name="T83" fmla="*/ 0 h 3854"/>
                  <a:gd name="T84" fmla="*/ 0 w 1289"/>
                  <a:gd name="T85" fmla="*/ 0 h 3854"/>
                  <a:gd name="T86" fmla="*/ 0 w 1289"/>
                  <a:gd name="T87" fmla="*/ 0 h 3854"/>
                  <a:gd name="T88" fmla="*/ 0 w 1289"/>
                  <a:gd name="T89" fmla="*/ 0 h 3854"/>
                  <a:gd name="T90" fmla="*/ 0 w 1289"/>
                  <a:gd name="T91" fmla="*/ 0 h 3854"/>
                  <a:gd name="T92" fmla="*/ 0 w 1289"/>
                  <a:gd name="T93" fmla="*/ 0 h 3854"/>
                  <a:gd name="T94" fmla="*/ 0 w 1289"/>
                  <a:gd name="T95" fmla="*/ 0 h 3854"/>
                  <a:gd name="T96" fmla="*/ 0 w 1289"/>
                  <a:gd name="T97" fmla="*/ 0 h 3854"/>
                  <a:gd name="T98" fmla="*/ 0 w 1289"/>
                  <a:gd name="T99" fmla="*/ 0 h 3854"/>
                  <a:gd name="T100" fmla="*/ 0 w 1289"/>
                  <a:gd name="T101" fmla="*/ 0 h 3854"/>
                  <a:gd name="T102" fmla="*/ 0 w 1289"/>
                  <a:gd name="T103" fmla="*/ 0 h 3854"/>
                  <a:gd name="T104" fmla="*/ 0 w 1289"/>
                  <a:gd name="T105" fmla="*/ 0 h 3854"/>
                  <a:gd name="T106" fmla="*/ 0 w 1289"/>
                  <a:gd name="T107" fmla="*/ 0 h 3854"/>
                  <a:gd name="T108" fmla="*/ 0 w 1289"/>
                  <a:gd name="T109" fmla="*/ 0 h 3854"/>
                  <a:gd name="T110" fmla="*/ 0 w 1289"/>
                  <a:gd name="T111" fmla="*/ 0 h 3854"/>
                  <a:gd name="T112" fmla="*/ 0 w 1289"/>
                  <a:gd name="T113" fmla="*/ 0 h 3854"/>
                  <a:gd name="T114" fmla="*/ 0 w 1289"/>
                  <a:gd name="T115" fmla="*/ 0 h 38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89"/>
                  <a:gd name="T175" fmla="*/ 0 h 3854"/>
                  <a:gd name="T176" fmla="*/ 1289 w 1289"/>
                  <a:gd name="T177" fmla="*/ 3854 h 38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71576" y="3479801"/>
                <a:ext cx="109538" cy="1682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7943" name="Group 189"/>
              <p:cNvGrpSpPr>
                <a:grpSpLocks/>
              </p:cNvGrpSpPr>
              <p:nvPr/>
            </p:nvGrpSpPr>
            <p:grpSpPr bwMode="auto">
              <a:xfrm>
                <a:off x="4941126" y="4191001"/>
                <a:ext cx="3379788" cy="606425"/>
                <a:chOff x="3585" y="1348"/>
                <a:chExt cx="1745" cy="324"/>
              </a:xfrm>
            </p:grpSpPr>
            <p:grpSp>
              <p:nvGrpSpPr>
                <p:cNvPr id="37944" name="Group 190"/>
                <p:cNvGrpSpPr>
                  <a:grpSpLocks/>
                </p:cNvGrpSpPr>
                <p:nvPr/>
              </p:nvGrpSpPr>
              <p:grpSpPr bwMode="auto">
                <a:xfrm>
                  <a:off x="4209" y="1535"/>
                  <a:ext cx="1121" cy="137"/>
                  <a:chOff x="1804" y="1327"/>
                  <a:chExt cx="1121" cy="137"/>
                </a:xfrm>
              </p:grpSpPr>
              <p:sp>
                <p:nvSpPr>
                  <p:cNvPr id="37954" name="WordArt 1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04" y="1332"/>
                    <a:ext cx="883" cy="13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占分子总数的 </a:t>
                    </a:r>
                  </a:p>
                </p:txBody>
              </p:sp>
              <p:sp>
                <p:nvSpPr>
                  <p:cNvPr id="37955" name="WordArt 1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48" y="1327"/>
                    <a:ext cx="277" cy="13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zh-CN" altLang="en-US" sz="3600" b="1" kern="10">
                        <a:ln w="9525">
                          <a:solidFill>
                            <a:srgbClr val="A50021"/>
                          </a:solidFill>
                          <a:round/>
                          <a:headEnd/>
                          <a:tailEnd/>
                        </a:ln>
                        <a:solidFill>
                          <a:srgbClr val="A50021"/>
                        </a:solidFill>
                        <a:latin typeface="宋体"/>
                        <a:ea typeface="宋体"/>
                      </a:rPr>
                      <a:t>比例</a:t>
                    </a:r>
                  </a:p>
                </p:txBody>
              </p:sp>
            </p:grpSp>
            <p:sp>
              <p:nvSpPr>
                <p:cNvPr id="37945" name="WordArt 1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05" y="1348"/>
                  <a:ext cx="660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速率区间的</a:t>
                  </a:r>
                </a:p>
              </p:txBody>
            </p:sp>
            <p:sp>
              <p:nvSpPr>
                <p:cNvPr id="37946" name="WordArt 1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08" y="1353"/>
                  <a:ext cx="372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分子数</a:t>
                  </a:r>
                </a:p>
              </p:txBody>
            </p:sp>
            <p:sp>
              <p:nvSpPr>
                <p:cNvPr id="37947" name="Line 195"/>
                <p:cNvSpPr>
                  <a:spLocks noChangeShapeType="1"/>
                </p:cNvSpPr>
                <p:nvPr/>
              </p:nvSpPr>
              <p:spPr bwMode="auto">
                <a:xfrm>
                  <a:off x="3765" y="1424"/>
                  <a:ext cx="1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948" name="Group 196"/>
                <p:cNvGrpSpPr>
                  <a:grpSpLocks/>
                </p:cNvGrpSpPr>
                <p:nvPr/>
              </p:nvGrpSpPr>
              <p:grpSpPr bwMode="auto">
                <a:xfrm>
                  <a:off x="3585" y="1363"/>
                  <a:ext cx="144" cy="159"/>
                  <a:chOff x="3957" y="2852"/>
                  <a:chExt cx="144" cy="159"/>
                </a:xfrm>
              </p:grpSpPr>
              <p:sp>
                <p:nvSpPr>
                  <p:cNvPr id="37952" name="WordArt 19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957" y="2852"/>
                    <a:ext cx="10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53" name="WordArt 1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74" y="2930"/>
                    <a:ext cx="27" cy="8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7949" name="Group 199"/>
                <p:cNvGrpSpPr>
                  <a:grpSpLocks/>
                </p:cNvGrpSpPr>
                <p:nvPr/>
              </p:nvGrpSpPr>
              <p:grpSpPr bwMode="auto">
                <a:xfrm>
                  <a:off x="3963" y="1362"/>
                  <a:ext cx="165" cy="151"/>
                  <a:chOff x="4966" y="2850"/>
                  <a:chExt cx="165" cy="151"/>
                </a:xfrm>
              </p:grpSpPr>
              <p:sp>
                <p:nvSpPr>
                  <p:cNvPr id="37950" name="WordArt 2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66" y="2850"/>
                    <a:ext cx="101" cy="12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7951" name="WordArt 2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82" y="2930"/>
                    <a:ext cx="49" cy="7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aphicFrame>
            <p:nvGraphicFramePr>
              <p:cNvPr id="163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5463853"/>
                  </p:ext>
                </p:extLst>
              </p:nvPr>
            </p:nvGraphicFramePr>
            <p:xfrm>
              <a:off x="8278776" y="3349525"/>
              <a:ext cx="812800" cy="76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64" name="Equation" r:id="rId4" imgW="812520" imgH="761760" progId="Equation.DSMT4">
                      <p:embed/>
                    </p:oleObj>
                  </mc:Choice>
                  <mc:Fallback>
                    <p:oleObj name="Equation" r:id="rId4" imgW="812520" imgH="761760" progId="Equation.DSMT4">
                      <p:embed/>
                      <p:pic>
                        <p:nvPicPr>
                          <p:cNvPr id="16405" name="对象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78776" y="3349525"/>
                            <a:ext cx="812800" cy="762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10"/>
          <p:cNvSpPr>
            <a:spLocks noGrp="1" noChangeArrowheads="1"/>
          </p:cNvSpPr>
          <p:nvPr>
            <p:ph type="title" idx="4294967295"/>
          </p:nvPr>
        </p:nvSpPr>
        <p:spPr>
          <a:xfrm>
            <a:off x="1863725" y="0"/>
            <a:ext cx="7280275" cy="17303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归一化条件</a:t>
            </a:r>
          </a:p>
        </p:txBody>
      </p:sp>
      <p:sp>
        <p:nvSpPr>
          <p:cNvPr id="38915" name="Rectangle 96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Rectangle 97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288925" y="3624263"/>
            <a:ext cx="5838825" cy="2890837"/>
            <a:chOff x="182" y="2106"/>
            <a:chExt cx="3678" cy="1821"/>
          </a:xfrm>
        </p:grpSpPr>
        <p:sp>
          <p:nvSpPr>
            <p:cNvPr id="39004" name="Freeform 88" descr="球体"/>
            <p:cNvSpPr>
              <a:spLocks/>
            </p:cNvSpPr>
            <p:nvPr/>
          </p:nvSpPr>
          <p:spPr bwMode="auto">
            <a:xfrm rot="-65883">
              <a:off x="302" y="2540"/>
              <a:ext cx="3393" cy="1167"/>
            </a:xfrm>
            <a:custGeom>
              <a:avLst/>
              <a:gdLst>
                <a:gd name="T0" fmla="*/ 0 w 3648"/>
                <a:gd name="T1" fmla="*/ 289 h 1464"/>
                <a:gd name="T2" fmla="*/ 115 w 3648"/>
                <a:gd name="T3" fmla="*/ 260 h 1464"/>
                <a:gd name="T4" fmla="*/ 260 w 3648"/>
                <a:gd name="T5" fmla="*/ 211 h 1464"/>
                <a:gd name="T6" fmla="*/ 404 w 3648"/>
                <a:gd name="T7" fmla="*/ 143 h 1464"/>
                <a:gd name="T8" fmla="*/ 521 w 3648"/>
                <a:gd name="T9" fmla="*/ 64 h 1464"/>
                <a:gd name="T10" fmla="*/ 606 w 3648"/>
                <a:gd name="T11" fmla="*/ 25 h 1464"/>
                <a:gd name="T12" fmla="*/ 693 w 3648"/>
                <a:gd name="T13" fmla="*/ 5 h 1464"/>
                <a:gd name="T14" fmla="*/ 810 w 3648"/>
                <a:gd name="T15" fmla="*/ 5 h 1464"/>
                <a:gd name="T16" fmla="*/ 953 w 3648"/>
                <a:gd name="T17" fmla="*/ 34 h 1464"/>
                <a:gd name="T18" fmla="*/ 1157 w 3648"/>
                <a:gd name="T19" fmla="*/ 113 h 1464"/>
                <a:gd name="T20" fmla="*/ 1417 w 3648"/>
                <a:gd name="T21" fmla="*/ 191 h 1464"/>
                <a:gd name="T22" fmla="*/ 1792 w 3648"/>
                <a:gd name="T23" fmla="*/ 270 h 1464"/>
                <a:gd name="T24" fmla="*/ 2197 w 3648"/>
                <a:gd name="T25" fmla="*/ 299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48"/>
                <a:gd name="T40" fmla="*/ 0 h 1464"/>
                <a:gd name="T41" fmla="*/ 3648 w 3648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48" h="1464">
                  <a:moveTo>
                    <a:pt x="0" y="1416"/>
                  </a:moveTo>
                  <a:cubicBezTo>
                    <a:pt x="60" y="1376"/>
                    <a:pt x="120" y="1336"/>
                    <a:pt x="192" y="1272"/>
                  </a:cubicBezTo>
                  <a:cubicBezTo>
                    <a:pt x="264" y="1208"/>
                    <a:pt x="352" y="1128"/>
                    <a:pt x="432" y="1032"/>
                  </a:cubicBezTo>
                  <a:cubicBezTo>
                    <a:pt x="512" y="936"/>
                    <a:pt x="600" y="816"/>
                    <a:pt x="672" y="696"/>
                  </a:cubicBezTo>
                  <a:cubicBezTo>
                    <a:pt x="744" y="576"/>
                    <a:pt x="808" y="408"/>
                    <a:pt x="864" y="312"/>
                  </a:cubicBezTo>
                  <a:cubicBezTo>
                    <a:pt x="920" y="216"/>
                    <a:pt x="960" y="168"/>
                    <a:pt x="1008" y="120"/>
                  </a:cubicBezTo>
                  <a:cubicBezTo>
                    <a:pt x="1056" y="72"/>
                    <a:pt x="1096" y="40"/>
                    <a:pt x="1152" y="24"/>
                  </a:cubicBezTo>
                  <a:cubicBezTo>
                    <a:pt x="1208" y="8"/>
                    <a:pt x="1272" y="0"/>
                    <a:pt x="1344" y="24"/>
                  </a:cubicBezTo>
                  <a:cubicBezTo>
                    <a:pt x="1416" y="48"/>
                    <a:pt x="1488" y="80"/>
                    <a:pt x="1584" y="168"/>
                  </a:cubicBezTo>
                  <a:cubicBezTo>
                    <a:pt x="1680" y="256"/>
                    <a:pt x="1792" y="424"/>
                    <a:pt x="1920" y="552"/>
                  </a:cubicBezTo>
                  <a:cubicBezTo>
                    <a:pt x="2048" y="680"/>
                    <a:pt x="2176" y="808"/>
                    <a:pt x="2352" y="936"/>
                  </a:cubicBezTo>
                  <a:cubicBezTo>
                    <a:pt x="2528" y="1064"/>
                    <a:pt x="2760" y="1232"/>
                    <a:pt x="2976" y="1320"/>
                  </a:cubicBezTo>
                  <a:cubicBezTo>
                    <a:pt x="3192" y="1408"/>
                    <a:pt x="3420" y="1436"/>
                    <a:pt x="3648" y="1464"/>
                  </a:cubicBezTo>
                </a:path>
              </a:pathLst>
            </a:custGeom>
            <a:noFill/>
            <a:ln w="57150">
              <a:solidFill>
                <a:srgbClr val="FF896D"/>
              </a:solidFill>
              <a:round/>
              <a:headEnd type="non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Line 63"/>
            <p:cNvSpPr>
              <a:spLocks noChangeShapeType="1"/>
            </p:cNvSpPr>
            <p:nvPr/>
          </p:nvSpPr>
          <p:spPr bwMode="auto">
            <a:xfrm>
              <a:off x="312" y="3707"/>
              <a:ext cx="35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006" name="Group 64"/>
            <p:cNvGrpSpPr>
              <a:grpSpLocks/>
            </p:cNvGrpSpPr>
            <p:nvPr/>
          </p:nvGrpSpPr>
          <p:grpSpPr bwMode="auto">
            <a:xfrm>
              <a:off x="392" y="2147"/>
              <a:ext cx="373" cy="178"/>
              <a:chOff x="291" y="1617"/>
              <a:chExt cx="583" cy="294"/>
            </a:xfrm>
          </p:grpSpPr>
          <p:sp>
            <p:nvSpPr>
              <p:cNvPr id="39010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9011" name="AutoShape 66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2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39013" name="AutoShape 68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007" name="Line 69"/>
            <p:cNvSpPr>
              <a:spLocks noChangeShapeType="1"/>
            </p:cNvSpPr>
            <p:nvPr/>
          </p:nvSpPr>
          <p:spPr bwMode="auto">
            <a:xfrm flipV="1">
              <a:off x="310" y="2106"/>
              <a:ext cx="0" cy="1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182" y="3752"/>
              <a:ext cx="12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3900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3686" y="3788"/>
              <a:ext cx="140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451100" y="4406900"/>
            <a:ext cx="1624013" cy="2106613"/>
            <a:chOff x="1544" y="2599"/>
            <a:chExt cx="1023" cy="1327"/>
          </a:xfrm>
        </p:grpSpPr>
        <p:sp>
          <p:nvSpPr>
            <p:cNvPr id="38997" name="Freeform 109" descr="宽上对角线"/>
            <p:cNvSpPr>
              <a:spLocks/>
            </p:cNvSpPr>
            <p:nvPr/>
          </p:nvSpPr>
          <p:spPr bwMode="auto">
            <a:xfrm>
              <a:off x="1625" y="2599"/>
              <a:ext cx="782" cy="1108"/>
            </a:xfrm>
            <a:custGeom>
              <a:avLst/>
              <a:gdLst>
                <a:gd name="T0" fmla="*/ 0 w 782"/>
                <a:gd name="T1" fmla="*/ 0 h 1108"/>
                <a:gd name="T2" fmla="*/ 0 w 782"/>
                <a:gd name="T3" fmla="*/ 1108 h 1108"/>
                <a:gd name="T4" fmla="*/ 782 w 782"/>
                <a:gd name="T5" fmla="*/ 1108 h 1108"/>
                <a:gd name="T6" fmla="*/ 782 w 782"/>
                <a:gd name="T7" fmla="*/ 643 h 1108"/>
                <a:gd name="T8" fmla="*/ 709 w 782"/>
                <a:gd name="T9" fmla="*/ 599 h 1108"/>
                <a:gd name="T10" fmla="*/ 598 w 782"/>
                <a:gd name="T11" fmla="*/ 517 h 1108"/>
                <a:gd name="T12" fmla="*/ 450 w 782"/>
                <a:gd name="T13" fmla="*/ 384 h 1108"/>
                <a:gd name="T14" fmla="*/ 288 w 782"/>
                <a:gd name="T15" fmla="*/ 251 h 1108"/>
                <a:gd name="T16" fmla="*/ 192 w 782"/>
                <a:gd name="T17" fmla="*/ 148 h 1108"/>
                <a:gd name="T18" fmla="*/ 96 w 782"/>
                <a:gd name="T19" fmla="*/ 67 h 1108"/>
                <a:gd name="T20" fmla="*/ 0 w 782"/>
                <a:gd name="T21" fmla="*/ 0 h 1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82"/>
                <a:gd name="T34" fmla="*/ 0 h 1108"/>
                <a:gd name="T35" fmla="*/ 782 w 782"/>
                <a:gd name="T36" fmla="*/ 1108 h 1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82" h="1108">
                  <a:moveTo>
                    <a:pt x="0" y="0"/>
                  </a:moveTo>
                  <a:lnTo>
                    <a:pt x="0" y="1108"/>
                  </a:lnTo>
                  <a:lnTo>
                    <a:pt x="782" y="1108"/>
                  </a:lnTo>
                  <a:lnTo>
                    <a:pt x="782" y="643"/>
                  </a:lnTo>
                  <a:lnTo>
                    <a:pt x="709" y="599"/>
                  </a:lnTo>
                  <a:lnTo>
                    <a:pt x="598" y="517"/>
                  </a:lnTo>
                  <a:lnTo>
                    <a:pt x="450" y="384"/>
                  </a:lnTo>
                  <a:lnTo>
                    <a:pt x="288" y="251"/>
                  </a:lnTo>
                  <a:lnTo>
                    <a:pt x="192" y="148"/>
                  </a:lnTo>
                  <a:lnTo>
                    <a:pt x="96" y="67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bg2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98"/>
            <p:cNvSpPr>
              <a:spLocks noChangeShapeType="1"/>
            </p:cNvSpPr>
            <p:nvPr/>
          </p:nvSpPr>
          <p:spPr bwMode="auto">
            <a:xfrm>
              <a:off x="1625" y="2599"/>
              <a:ext cx="0" cy="1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9" name="Line 99"/>
            <p:cNvSpPr>
              <a:spLocks noChangeShapeType="1"/>
            </p:cNvSpPr>
            <p:nvPr/>
          </p:nvSpPr>
          <p:spPr bwMode="auto">
            <a:xfrm>
              <a:off x="2400" y="3219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544" y="3782"/>
              <a:ext cx="13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39001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1713" y="3839"/>
              <a:ext cx="50" cy="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9002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2506" y="3823"/>
              <a:ext cx="61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39003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2350" y="3775"/>
              <a:ext cx="132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</p:grpSp>
      <p:sp>
        <p:nvSpPr>
          <p:cNvPr id="32977" name="Freeform 209"/>
          <p:cNvSpPr>
            <a:spLocks/>
          </p:cNvSpPr>
          <p:nvPr/>
        </p:nvSpPr>
        <p:spPr bwMode="auto">
          <a:xfrm rot="-65883">
            <a:off x="466725" y="4335463"/>
            <a:ext cx="5386388" cy="1852612"/>
          </a:xfrm>
          <a:custGeom>
            <a:avLst/>
            <a:gdLst>
              <a:gd name="T0" fmla="*/ 0 w 3648"/>
              <a:gd name="T1" fmla="*/ 2147483647 h 1464"/>
              <a:gd name="T2" fmla="*/ 2147483647 w 3648"/>
              <a:gd name="T3" fmla="*/ 2147483647 h 1464"/>
              <a:gd name="T4" fmla="*/ 2147483647 w 3648"/>
              <a:gd name="T5" fmla="*/ 2147483647 h 1464"/>
              <a:gd name="T6" fmla="*/ 2147483647 w 3648"/>
              <a:gd name="T7" fmla="*/ 2147483647 h 1464"/>
              <a:gd name="T8" fmla="*/ 2147483647 w 3648"/>
              <a:gd name="T9" fmla="*/ 2147483647 h 1464"/>
              <a:gd name="T10" fmla="*/ 2147483647 w 3648"/>
              <a:gd name="T11" fmla="*/ 2147483647 h 1464"/>
              <a:gd name="T12" fmla="*/ 2147483647 w 3648"/>
              <a:gd name="T13" fmla="*/ 2147483647 h 1464"/>
              <a:gd name="T14" fmla="*/ 2147483647 w 3648"/>
              <a:gd name="T15" fmla="*/ 2147483647 h 1464"/>
              <a:gd name="T16" fmla="*/ 2147483647 w 3648"/>
              <a:gd name="T17" fmla="*/ 2147483647 h 1464"/>
              <a:gd name="T18" fmla="*/ 2147483647 w 3648"/>
              <a:gd name="T19" fmla="*/ 2147483647 h 1464"/>
              <a:gd name="T20" fmla="*/ 2147483647 w 3648"/>
              <a:gd name="T21" fmla="*/ 2147483647 h 1464"/>
              <a:gd name="T22" fmla="*/ 2147483647 w 3648"/>
              <a:gd name="T23" fmla="*/ 2147483647 h 1464"/>
              <a:gd name="T24" fmla="*/ 2147483647 w 3648"/>
              <a:gd name="T25" fmla="*/ 2147483647 h 14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648"/>
              <a:gd name="T40" fmla="*/ 0 h 1464"/>
              <a:gd name="T41" fmla="*/ 3648 w 3648"/>
              <a:gd name="T42" fmla="*/ 1464 h 14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648" h="1464">
                <a:moveTo>
                  <a:pt x="0" y="1416"/>
                </a:moveTo>
                <a:cubicBezTo>
                  <a:pt x="60" y="1376"/>
                  <a:pt x="120" y="1336"/>
                  <a:pt x="192" y="1272"/>
                </a:cubicBezTo>
                <a:cubicBezTo>
                  <a:pt x="264" y="1208"/>
                  <a:pt x="352" y="1128"/>
                  <a:pt x="432" y="1032"/>
                </a:cubicBezTo>
                <a:cubicBezTo>
                  <a:pt x="512" y="936"/>
                  <a:pt x="600" y="816"/>
                  <a:pt x="672" y="696"/>
                </a:cubicBezTo>
                <a:cubicBezTo>
                  <a:pt x="744" y="576"/>
                  <a:pt x="808" y="408"/>
                  <a:pt x="864" y="312"/>
                </a:cubicBezTo>
                <a:cubicBezTo>
                  <a:pt x="920" y="216"/>
                  <a:pt x="960" y="168"/>
                  <a:pt x="1008" y="120"/>
                </a:cubicBezTo>
                <a:cubicBezTo>
                  <a:pt x="1056" y="72"/>
                  <a:pt x="1096" y="40"/>
                  <a:pt x="1152" y="24"/>
                </a:cubicBezTo>
                <a:cubicBezTo>
                  <a:pt x="1208" y="8"/>
                  <a:pt x="1272" y="0"/>
                  <a:pt x="1344" y="24"/>
                </a:cubicBezTo>
                <a:cubicBezTo>
                  <a:pt x="1416" y="48"/>
                  <a:pt x="1488" y="80"/>
                  <a:pt x="1584" y="168"/>
                </a:cubicBezTo>
                <a:cubicBezTo>
                  <a:pt x="1680" y="256"/>
                  <a:pt x="1792" y="424"/>
                  <a:pt x="1920" y="552"/>
                </a:cubicBezTo>
                <a:cubicBezTo>
                  <a:pt x="2048" y="680"/>
                  <a:pt x="2176" y="808"/>
                  <a:pt x="2352" y="936"/>
                </a:cubicBezTo>
                <a:cubicBezTo>
                  <a:pt x="2528" y="1064"/>
                  <a:pt x="2760" y="1232"/>
                  <a:pt x="2976" y="1320"/>
                </a:cubicBezTo>
                <a:cubicBezTo>
                  <a:pt x="3192" y="1408"/>
                  <a:pt x="3420" y="1436"/>
                  <a:pt x="3648" y="1464"/>
                </a:cubicBezTo>
              </a:path>
            </a:pathLst>
          </a:custGeom>
          <a:solidFill>
            <a:srgbClr val="5F5F5F">
              <a:alpha val="50195"/>
            </a:srgbClr>
          </a:solidFill>
          <a:ln w="57150">
            <a:solidFill>
              <a:srgbClr val="FF6600"/>
            </a:solidFill>
            <a:round/>
            <a:headEnd type="non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1" name="WordArt 3"/>
          <p:cNvSpPr>
            <a:spLocks noChangeArrowheads="1" noChangeShapeType="1" noTextEdit="1"/>
          </p:cNvSpPr>
          <p:nvPr/>
        </p:nvSpPr>
        <p:spPr bwMode="auto">
          <a:xfrm>
            <a:off x="790575" y="352425"/>
            <a:ext cx="6173788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中宋"/>
                <a:ea typeface="华文中宋"/>
              </a:rPr>
              <a:t>速率分布函数的归一化条件</a:t>
            </a:r>
          </a:p>
        </p:txBody>
      </p:sp>
      <p:grpSp>
        <p:nvGrpSpPr>
          <p:cNvPr id="5" name="Group 239"/>
          <p:cNvGrpSpPr>
            <a:grpSpLocks/>
          </p:cNvGrpSpPr>
          <p:nvPr/>
        </p:nvGrpSpPr>
        <p:grpSpPr bwMode="auto">
          <a:xfrm>
            <a:off x="876300" y="914400"/>
            <a:ext cx="7791450" cy="1109663"/>
            <a:chOff x="552" y="576"/>
            <a:chExt cx="4908" cy="699"/>
          </a:xfrm>
        </p:grpSpPr>
        <p:grpSp>
          <p:nvGrpSpPr>
            <p:cNvPr id="38957" name="Group 161"/>
            <p:cNvGrpSpPr>
              <a:grpSpLocks/>
            </p:cNvGrpSpPr>
            <p:nvPr/>
          </p:nvGrpSpPr>
          <p:grpSpPr bwMode="auto">
            <a:xfrm>
              <a:off x="1770" y="901"/>
              <a:ext cx="1824" cy="374"/>
              <a:chOff x="1750" y="1823"/>
              <a:chExt cx="1824" cy="374"/>
            </a:xfrm>
          </p:grpSpPr>
          <p:grpSp>
            <p:nvGrpSpPr>
              <p:cNvPr id="38970" name="Group 133"/>
              <p:cNvGrpSpPr>
                <a:grpSpLocks/>
              </p:cNvGrpSpPr>
              <p:nvPr/>
            </p:nvGrpSpPr>
            <p:grpSpPr bwMode="auto">
              <a:xfrm>
                <a:off x="1801" y="1823"/>
                <a:ext cx="333" cy="159"/>
                <a:chOff x="3064" y="1526"/>
                <a:chExt cx="333" cy="159"/>
              </a:xfrm>
            </p:grpSpPr>
            <p:sp>
              <p:nvSpPr>
                <p:cNvPr id="38995" name="Freeform 134"/>
                <p:cNvSpPr>
                  <a:spLocks/>
                </p:cNvSpPr>
                <p:nvPr/>
              </p:nvSpPr>
              <p:spPr bwMode="auto">
                <a:xfrm>
                  <a:off x="3064" y="1546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96" name="WordArt 1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3" y="1526"/>
                  <a:ext cx="164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8971" name="Line 136"/>
              <p:cNvSpPr>
                <a:spLocks noChangeShapeType="1"/>
              </p:cNvSpPr>
              <p:nvPr/>
            </p:nvSpPr>
            <p:spPr bwMode="auto">
              <a:xfrm>
                <a:off x="1750" y="2011"/>
                <a:ext cx="4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2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9" y="2038"/>
                <a:ext cx="164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8973" name="Group 143"/>
              <p:cNvGrpSpPr>
                <a:grpSpLocks/>
              </p:cNvGrpSpPr>
              <p:nvPr/>
            </p:nvGrpSpPr>
            <p:grpSpPr bwMode="auto">
              <a:xfrm>
                <a:off x="2275" y="1977"/>
                <a:ext cx="121" cy="56"/>
                <a:chOff x="1104" y="576"/>
                <a:chExt cx="144" cy="96"/>
              </a:xfrm>
            </p:grpSpPr>
            <p:sp>
              <p:nvSpPr>
                <p:cNvPr id="38993" name="Line 144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94" name="Line 145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74" name="Group 159"/>
              <p:cNvGrpSpPr>
                <a:grpSpLocks/>
              </p:cNvGrpSpPr>
              <p:nvPr/>
            </p:nvGrpSpPr>
            <p:grpSpPr bwMode="auto">
              <a:xfrm>
                <a:off x="2901" y="1905"/>
                <a:ext cx="673" cy="207"/>
                <a:chOff x="2250" y="1903"/>
                <a:chExt cx="673" cy="207"/>
              </a:xfrm>
            </p:grpSpPr>
            <p:grpSp>
              <p:nvGrpSpPr>
                <p:cNvPr id="38985" name="Group 138"/>
                <p:cNvGrpSpPr>
                  <a:grpSpLocks/>
                </p:cNvGrpSpPr>
                <p:nvPr/>
              </p:nvGrpSpPr>
              <p:grpSpPr bwMode="auto">
                <a:xfrm>
                  <a:off x="2250" y="1903"/>
                  <a:ext cx="401" cy="207"/>
                  <a:chOff x="291" y="1617"/>
                  <a:chExt cx="583" cy="294"/>
                </a:xfrm>
              </p:grpSpPr>
              <p:sp>
                <p:nvSpPr>
                  <p:cNvPr id="38989" name="WordArt 1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" y="1617"/>
                    <a:ext cx="192" cy="2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8990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1654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91" name="WordArt 14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31" y="1694"/>
                    <a:ext cx="134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38992" name="AutoShape 14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5" y="1655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986" name="Group 146"/>
                <p:cNvGrpSpPr>
                  <a:grpSpLocks/>
                </p:cNvGrpSpPr>
                <p:nvPr/>
              </p:nvGrpSpPr>
              <p:grpSpPr bwMode="auto">
                <a:xfrm>
                  <a:off x="2706" y="1923"/>
                  <a:ext cx="217" cy="169"/>
                  <a:chOff x="5072" y="744"/>
                  <a:chExt cx="375" cy="265"/>
                </a:xfrm>
              </p:grpSpPr>
              <p:sp>
                <p:nvSpPr>
                  <p:cNvPr id="38987" name="WordArt 1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72" y="744"/>
                    <a:ext cx="165" cy="26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d</a:t>
                    </a:r>
                    <a:endParaRPr lang="zh-CN" altLang="en-US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38988" name="WordArt 1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257" y="786"/>
                    <a:ext cx="190" cy="22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  <p:grpSp>
            <p:nvGrpSpPr>
              <p:cNvPr id="38975" name="Group 149"/>
              <p:cNvGrpSpPr>
                <a:grpSpLocks/>
              </p:cNvGrpSpPr>
              <p:nvPr/>
            </p:nvGrpSpPr>
            <p:grpSpPr bwMode="auto">
              <a:xfrm rot="123913">
                <a:off x="2438" y="1869"/>
                <a:ext cx="108" cy="274"/>
                <a:chOff x="4590" y="526"/>
                <a:chExt cx="529" cy="1700"/>
              </a:xfrm>
            </p:grpSpPr>
            <p:sp>
              <p:nvSpPr>
                <p:cNvPr id="38982" name="Oval 150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83" name="Oval 151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84" name="Freeform 152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>
                    <a:gd name="T0" fmla="*/ 24 w 338"/>
                    <a:gd name="T1" fmla="*/ 1669 h 1677"/>
                    <a:gd name="T2" fmla="*/ 160 w 338"/>
                    <a:gd name="T3" fmla="*/ 1517 h 1677"/>
                    <a:gd name="T4" fmla="*/ 236 w 338"/>
                    <a:gd name="T5" fmla="*/ 1329 h 1677"/>
                    <a:gd name="T6" fmla="*/ 248 w 338"/>
                    <a:gd name="T7" fmla="*/ 849 h 1677"/>
                    <a:gd name="T8" fmla="*/ 232 w 338"/>
                    <a:gd name="T9" fmla="*/ 481 h 1677"/>
                    <a:gd name="T10" fmla="*/ 236 w 338"/>
                    <a:gd name="T11" fmla="*/ 233 h 1677"/>
                    <a:gd name="T12" fmla="*/ 268 w 338"/>
                    <a:gd name="T13" fmla="*/ 105 h 1677"/>
                    <a:gd name="T14" fmla="*/ 336 w 338"/>
                    <a:gd name="T15" fmla="*/ 5 h 1677"/>
                    <a:gd name="T16" fmla="*/ 256 w 338"/>
                    <a:gd name="T17" fmla="*/ 73 h 1677"/>
                    <a:gd name="T18" fmla="*/ 180 w 338"/>
                    <a:gd name="T19" fmla="*/ 169 h 1677"/>
                    <a:gd name="T20" fmla="*/ 128 w 338"/>
                    <a:gd name="T21" fmla="*/ 309 h 1677"/>
                    <a:gd name="T22" fmla="*/ 116 w 338"/>
                    <a:gd name="T23" fmla="*/ 573 h 1677"/>
                    <a:gd name="T24" fmla="*/ 124 w 338"/>
                    <a:gd name="T25" fmla="*/ 861 h 1677"/>
                    <a:gd name="T26" fmla="*/ 128 w 338"/>
                    <a:gd name="T27" fmla="*/ 1213 h 1677"/>
                    <a:gd name="T28" fmla="*/ 124 w 338"/>
                    <a:gd name="T29" fmla="*/ 1381 h 1677"/>
                    <a:gd name="T30" fmla="*/ 0 w 338"/>
                    <a:gd name="T31" fmla="*/ 1677 h 16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8"/>
                    <a:gd name="T49" fmla="*/ 0 h 1677"/>
                    <a:gd name="T50" fmla="*/ 338 w 338"/>
                    <a:gd name="T51" fmla="*/ 1677 h 16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76" name="Group 153"/>
              <p:cNvGrpSpPr>
                <a:grpSpLocks/>
              </p:cNvGrpSpPr>
              <p:nvPr/>
            </p:nvGrpSpPr>
            <p:grpSpPr bwMode="auto">
              <a:xfrm>
                <a:off x="2594" y="2071"/>
                <a:ext cx="167" cy="114"/>
                <a:chOff x="3413" y="3147"/>
                <a:chExt cx="219" cy="144"/>
              </a:xfrm>
            </p:grpSpPr>
            <p:sp>
              <p:nvSpPr>
                <p:cNvPr id="38980" name="WordArt 1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3" y="3147"/>
                  <a:ext cx="132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38981" name="WordArt 1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82" y="3204"/>
                  <a:ext cx="50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8977" name="Group 156"/>
              <p:cNvGrpSpPr>
                <a:grpSpLocks/>
              </p:cNvGrpSpPr>
              <p:nvPr/>
            </p:nvGrpSpPr>
            <p:grpSpPr bwMode="auto">
              <a:xfrm>
                <a:off x="2632" y="1834"/>
                <a:ext cx="158" cy="116"/>
                <a:chOff x="4219" y="3140"/>
                <a:chExt cx="217" cy="145"/>
              </a:xfrm>
            </p:grpSpPr>
            <p:sp>
              <p:nvSpPr>
                <p:cNvPr id="38978" name="WordArt 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5" y="3188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79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19" y="3140"/>
                  <a:ext cx="132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38958" name="Group 229"/>
            <p:cNvGrpSpPr>
              <a:grpSpLocks/>
            </p:cNvGrpSpPr>
            <p:nvPr/>
          </p:nvGrpSpPr>
          <p:grpSpPr bwMode="auto">
            <a:xfrm>
              <a:off x="552" y="576"/>
              <a:ext cx="4908" cy="204"/>
              <a:chOff x="408" y="1464"/>
              <a:chExt cx="4512" cy="192"/>
            </a:xfrm>
          </p:grpSpPr>
          <p:grpSp>
            <p:nvGrpSpPr>
              <p:cNvPr id="38959" name="Group 125"/>
              <p:cNvGrpSpPr>
                <a:grpSpLocks/>
              </p:cNvGrpSpPr>
              <p:nvPr/>
            </p:nvGrpSpPr>
            <p:grpSpPr bwMode="auto">
              <a:xfrm>
                <a:off x="972" y="1491"/>
                <a:ext cx="219" cy="144"/>
                <a:chOff x="3413" y="3147"/>
                <a:chExt cx="219" cy="144"/>
              </a:xfrm>
            </p:grpSpPr>
            <p:sp>
              <p:nvSpPr>
                <p:cNvPr id="38968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3" y="3147"/>
                  <a:ext cx="132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38969" name="WordArt 1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82" y="3204"/>
                  <a:ext cx="50" cy="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38960" name="Group 126"/>
              <p:cNvGrpSpPr>
                <a:grpSpLocks/>
              </p:cNvGrpSpPr>
              <p:nvPr/>
            </p:nvGrpSpPr>
            <p:grpSpPr bwMode="auto">
              <a:xfrm>
                <a:off x="1415" y="1494"/>
                <a:ext cx="217" cy="145"/>
                <a:chOff x="4219" y="3140"/>
                <a:chExt cx="217" cy="145"/>
              </a:xfrm>
            </p:grpSpPr>
            <p:sp>
              <p:nvSpPr>
                <p:cNvPr id="38966" name="WordArt 1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75" y="3188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67" name="WordArt 1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19" y="3140"/>
                  <a:ext cx="132" cy="13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38961" name="Group 129"/>
              <p:cNvGrpSpPr>
                <a:grpSpLocks/>
              </p:cNvGrpSpPr>
              <p:nvPr/>
            </p:nvGrpSpPr>
            <p:grpSpPr bwMode="auto">
              <a:xfrm>
                <a:off x="2910" y="1487"/>
                <a:ext cx="333" cy="159"/>
                <a:chOff x="3064" y="1526"/>
                <a:chExt cx="333" cy="159"/>
              </a:xfrm>
            </p:grpSpPr>
            <p:sp>
              <p:nvSpPr>
                <p:cNvPr id="38964" name="Freeform 127"/>
                <p:cNvSpPr>
                  <a:spLocks/>
                </p:cNvSpPr>
                <p:nvPr/>
              </p:nvSpPr>
              <p:spPr bwMode="auto">
                <a:xfrm>
                  <a:off x="3064" y="1546"/>
                  <a:ext cx="147" cy="126"/>
                </a:xfrm>
                <a:custGeom>
                  <a:avLst/>
                  <a:gdLst>
                    <a:gd name="T0" fmla="*/ 5 w 241"/>
                    <a:gd name="T1" fmla="*/ 0 h 241"/>
                    <a:gd name="T2" fmla="*/ 0 w 241"/>
                    <a:gd name="T3" fmla="*/ 3 h 241"/>
                    <a:gd name="T4" fmla="*/ 8 w 241"/>
                    <a:gd name="T5" fmla="*/ 3 h 241"/>
                    <a:gd name="T6" fmla="*/ 5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65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3" y="1526"/>
                  <a:ext cx="164" cy="1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8962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9" y="1479"/>
                <a:ext cx="164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8963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" y="1464"/>
                <a:ext cx="4512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速率在   到   区间内的分子</a:t>
                </a:r>
                <a:r>
                  <a:rPr lang="zh-CN" altLang="en-US" sz="3600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数      </a:t>
                </a:r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与总分子</a:t>
                </a:r>
                <a:r>
                  <a:rPr lang="zh-CN" altLang="en-US" sz="3600" kern="10" dirty="0" smtClean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数    </a:t>
                </a:r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之比</a:t>
                </a:r>
              </a:p>
            </p:txBody>
          </p:sp>
        </p:grpSp>
      </p:grpSp>
      <p:grpSp>
        <p:nvGrpSpPr>
          <p:cNvPr id="19" name="Group 240"/>
          <p:cNvGrpSpPr>
            <a:grpSpLocks/>
          </p:cNvGrpSpPr>
          <p:nvPr/>
        </p:nvGrpSpPr>
        <p:grpSpPr bwMode="auto">
          <a:xfrm>
            <a:off x="571500" y="2228850"/>
            <a:ext cx="7981950" cy="838200"/>
            <a:chOff x="360" y="1404"/>
            <a:chExt cx="5028" cy="528"/>
          </a:xfrm>
        </p:grpSpPr>
        <p:sp>
          <p:nvSpPr>
            <p:cNvPr id="33000" name="WordArt 232"/>
            <p:cNvSpPr>
              <a:spLocks noChangeArrowheads="1" noChangeShapeType="1" noTextEdit="1"/>
            </p:cNvSpPr>
            <p:nvPr/>
          </p:nvSpPr>
          <p:spPr bwMode="auto">
            <a:xfrm>
              <a:off x="360" y="1716"/>
              <a:ext cx="3516" cy="21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速率的分子数与总分子数之比应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为 </a:t>
              </a:r>
              <a:r>
                <a:rPr lang="en-US" altLang="zh-CN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1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38951" name="Group 236"/>
            <p:cNvGrpSpPr>
              <a:grpSpLocks/>
            </p:cNvGrpSpPr>
            <p:nvPr/>
          </p:nvGrpSpPr>
          <p:grpSpPr bwMode="auto">
            <a:xfrm>
              <a:off x="720" y="1404"/>
              <a:ext cx="4668" cy="208"/>
              <a:chOff x="444" y="1428"/>
              <a:chExt cx="4800" cy="208"/>
            </a:xfrm>
          </p:grpSpPr>
          <p:grpSp>
            <p:nvGrpSpPr>
              <p:cNvPr id="38952" name="Group 231"/>
              <p:cNvGrpSpPr>
                <a:grpSpLocks/>
              </p:cNvGrpSpPr>
              <p:nvPr/>
            </p:nvGrpSpPr>
            <p:grpSpPr bwMode="auto">
              <a:xfrm>
                <a:off x="444" y="1428"/>
                <a:ext cx="2770" cy="180"/>
                <a:chOff x="1236" y="1836"/>
                <a:chExt cx="2770" cy="180"/>
              </a:xfrm>
            </p:grpSpPr>
            <p:sp>
              <p:nvSpPr>
                <p:cNvPr id="38954" name="WordArt 1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77" y="1852"/>
                  <a:ext cx="100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55" name="WordArt 165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3833" y="1823"/>
                  <a:ext cx="112" cy="23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56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6" y="1836"/>
                  <a:ext cx="2460" cy="180"/>
                </a:xfrm>
                <a:prstGeom prst="rect">
                  <a:avLst/>
                </a:prstGeom>
              </p:spPr>
              <p:txBody>
                <a:bodyPr wrap="none" fromWordArt="1">
                  <a:prstTxWarp prst="textDeflate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若将速率区间扩展至  到</a:t>
                  </a:r>
                </a:p>
              </p:txBody>
            </p:sp>
          </p:grpSp>
          <p:sp>
            <p:nvSpPr>
              <p:cNvPr id="38953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36" y="1444"/>
                <a:ext cx="1908" cy="19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，即具有一切可能</a:t>
                </a:r>
              </a:p>
            </p:txBody>
          </p:sp>
        </p:grpSp>
      </p:grpSp>
      <p:grpSp>
        <p:nvGrpSpPr>
          <p:cNvPr id="22" name="Group 241"/>
          <p:cNvGrpSpPr>
            <a:grpSpLocks/>
          </p:cNvGrpSpPr>
          <p:nvPr/>
        </p:nvGrpSpPr>
        <p:grpSpPr bwMode="auto">
          <a:xfrm>
            <a:off x="3052763" y="3382963"/>
            <a:ext cx="5573712" cy="1624012"/>
            <a:chOff x="1923" y="2131"/>
            <a:chExt cx="3511" cy="1023"/>
          </a:xfrm>
        </p:grpSpPr>
        <p:grpSp>
          <p:nvGrpSpPr>
            <p:cNvPr id="38924" name="Group 238"/>
            <p:cNvGrpSpPr>
              <a:grpSpLocks/>
            </p:cNvGrpSpPr>
            <p:nvPr/>
          </p:nvGrpSpPr>
          <p:grpSpPr bwMode="auto">
            <a:xfrm>
              <a:off x="2483" y="2941"/>
              <a:ext cx="2951" cy="213"/>
              <a:chOff x="2279" y="2785"/>
              <a:chExt cx="2951" cy="213"/>
            </a:xfrm>
          </p:grpSpPr>
          <p:sp>
            <p:nvSpPr>
              <p:cNvPr id="38948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68" y="2785"/>
                <a:ext cx="2462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200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速率分布函数的归一化条件</a:t>
                </a:r>
              </a:p>
            </p:txBody>
          </p:sp>
          <p:sp>
            <p:nvSpPr>
              <p:cNvPr id="38949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9" y="2791"/>
                <a:ext cx="395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称为</a:t>
                </a:r>
              </a:p>
            </p:txBody>
          </p:sp>
        </p:grpSp>
        <p:grpSp>
          <p:nvGrpSpPr>
            <p:cNvPr id="38925" name="Group 237"/>
            <p:cNvGrpSpPr>
              <a:grpSpLocks/>
            </p:cNvGrpSpPr>
            <p:nvPr/>
          </p:nvGrpSpPr>
          <p:grpSpPr bwMode="auto">
            <a:xfrm>
              <a:off x="1923" y="2131"/>
              <a:ext cx="2680" cy="550"/>
              <a:chOff x="1647" y="2047"/>
              <a:chExt cx="2680" cy="550"/>
            </a:xfrm>
          </p:grpSpPr>
          <p:grpSp>
            <p:nvGrpSpPr>
              <p:cNvPr id="38926" name="Group 201"/>
              <p:cNvGrpSpPr>
                <a:grpSpLocks/>
              </p:cNvGrpSpPr>
              <p:nvPr/>
            </p:nvGrpSpPr>
            <p:grpSpPr bwMode="auto">
              <a:xfrm>
                <a:off x="2315" y="2128"/>
                <a:ext cx="1791" cy="384"/>
                <a:chOff x="3478" y="2822"/>
                <a:chExt cx="1371" cy="312"/>
              </a:xfrm>
            </p:grpSpPr>
            <p:grpSp>
              <p:nvGrpSpPr>
                <p:cNvPr id="38929" name="Group 174"/>
                <p:cNvGrpSpPr>
                  <a:grpSpLocks/>
                </p:cNvGrpSpPr>
                <p:nvPr/>
              </p:nvGrpSpPr>
              <p:grpSpPr bwMode="auto">
                <a:xfrm>
                  <a:off x="4585" y="2944"/>
                  <a:ext cx="121" cy="56"/>
                  <a:chOff x="1104" y="576"/>
                  <a:chExt cx="144" cy="96"/>
                </a:xfrm>
              </p:grpSpPr>
              <p:sp>
                <p:nvSpPr>
                  <p:cNvPr id="38946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47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930" name="Group 177"/>
                <p:cNvGrpSpPr>
                  <a:grpSpLocks/>
                </p:cNvGrpSpPr>
                <p:nvPr/>
              </p:nvGrpSpPr>
              <p:grpSpPr bwMode="auto">
                <a:xfrm>
                  <a:off x="3837" y="2866"/>
                  <a:ext cx="673" cy="207"/>
                  <a:chOff x="2250" y="1903"/>
                  <a:chExt cx="673" cy="207"/>
                </a:xfrm>
              </p:grpSpPr>
              <p:grpSp>
                <p:nvGrpSpPr>
                  <p:cNvPr id="38938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250" y="1903"/>
                    <a:ext cx="401" cy="207"/>
                    <a:chOff x="291" y="1617"/>
                    <a:chExt cx="583" cy="294"/>
                  </a:xfrm>
                </p:grpSpPr>
                <p:sp>
                  <p:nvSpPr>
                    <p:cNvPr id="38942" name="WordArt 17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1" y="1617"/>
                      <a:ext cx="192" cy="29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19050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Times New Roman"/>
                          <a:cs typeface="Times New Roman"/>
                        </a:rPr>
                        <a:t>f</a:t>
                      </a:r>
                      <a:endParaRPr lang="zh-CN" altLang="en-US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8943" name="AutoShap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" y="1654"/>
                      <a:ext cx="59" cy="250"/>
                    </a:xfrm>
                    <a:prstGeom prst="moon">
                      <a:avLst>
                        <a:gd name="adj" fmla="val 26250"/>
                      </a:avLst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  <a:miter lim="800000"/>
                      <a:headEnd type="none" w="med" len="lg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4" name="WordArt 18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631" y="1694"/>
                      <a:ext cx="134" cy="17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19050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endParaRPr>
                    </a:p>
                  </p:txBody>
                </p:sp>
                <p:sp>
                  <p:nvSpPr>
                    <p:cNvPr id="38945" name="AutoShape 18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815" y="1655"/>
                      <a:ext cx="59" cy="250"/>
                    </a:xfrm>
                    <a:prstGeom prst="moon">
                      <a:avLst>
                        <a:gd name="adj" fmla="val 26250"/>
                      </a:avLst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  <a:miter lim="800000"/>
                      <a:headEnd type="none" w="med" len="lg"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39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706" y="1923"/>
                    <a:ext cx="217" cy="169"/>
                    <a:chOff x="5072" y="744"/>
                    <a:chExt cx="375" cy="265"/>
                  </a:xfrm>
                </p:grpSpPr>
                <p:sp>
                  <p:nvSpPr>
                    <p:cNvPr id="38940" name="WordArt 18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5072" y="744"/>
                      <a:ext cx="165" cy="26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d</a:t>
                      </a:r>
                      <a:endParaRPr lang="zh-CN" altLang="en-US" sz="12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8941" name="WordArt 18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5257" y="786"/>
                      <a:ext cx="190" cy="22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</p:grpSp>
            <p:grpSp>
              <p:nvGrpSpPr>
                <p:cNvPr id="38931" name="Group 186"/>
                <p:cNvGrpSpPr>
                  <a:grpSpLocks/>
                </p:cNvGrpSpPr>
                <p:nvPr/>
              </p:nvGrpSpPr>
              <p:grpSpPr bwMode="auto">
                <a:xfrm rot="123913">
                  <a:off x="3478" y="2845"/>
                  <a:ext cx="108" cy="274"/>
                  <a:chOff x="4590" y="526"/>
                  <a:chExt cx="529" cy="1700"/>
                </a:xfrm>
              </p:grpSpPr>
              <p:sp>
                <p:nvSpPr>
                  <p:cNvPr id="38935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2095"/>
                    <a:ext cx="124" cy="131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36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526"/>
                    <a:ext cx="124" cy="130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37" name="Freeform 189"/>
                  <p:cNvSpPr>
                    <a:spLocks/>
                  </p:cNvSpPr>
                  <p:nvPr/>
                </p:nvSpPr>
                <p:spPr bwMode="auto">
                  <a:xfrm>
                    <a:off x="4684" y="539"/>
                    <a:ext cx="338" cy="1677"/>
                  </a:xfrm>
                  <a:custGeom>
                    <a:avLst/>
                    <a:gdLst>
                      <a:gd name="T0" fmla="*/ 24 w 338"/>
                      <a:gd name="T1" fmla="*/ 1669 h 1677"/>
                      <a:gd name="T2" fmla="*/ 160 w 338"/>
                      <a:gd name="T3" fmla="*/ 1517 h 1677"/>
                      <a:gd name="T4" fmla="*/ 236 w 338"/>
                      <a:gd name="T5" fmla="*/ 1329 h 1677"/>
                      <a:gd name="T6" fmla="*/ 248 w 338"/>
                      <a:gd name="T7" fmla="*/ 849 h 1677"/>
                      <a:gd name="T8" fmla="*/ 232 w 338"/>
                      <a:gd name="T9" fmla="*/ 481 h 1677"/>
                      <a:gd name="T10" fmla="*/ 236 w 338"/>
                      <a:gd name="T11" fmla="*/ 233 h 1677"/>
                      <a:gd name="T12" fmla="*/ 268 w 338"/>
                      <a:gd name="T13" fmla="*/ 105 h 1677"/>
                      <a:gd name="T14" fmla="*/ 336 w 338"/>
                      <a:gd name="T15" fmla="*/ 5 h 1677"/>
                      <a:gd name="T16" fmla="*/ 256 w 338"/>
                      <a:gd name="T17" fmla="*/ 73 h 1677"/>
                      <a:gd name="T18" fmla="*/ 180 w 338"/>
                      <a:gd name="T19" fmla="*/ 169 h 1677"/>
                      <a:gd name="T20" fmla="*/ 128 w 338"/>
                      <a:gd name="T21" fmla="*/ 309 h 1677"/>
                      <a:gd name="T22" fmla="*/ 116 w 338"/>
                      <a:gd name="T23" fmla="*/ 573 h 1677"/>
                      <a:gd name="T24" fmla="*/ 124 w 338"/>
                      <a:gd name="T25" fmla="*/ 861 h 1677"/>
                      <a:gd name="T26" fmla="*/ 128 w 338"/>
                      <a:gd name="T27" fmla="*/ 1213 h 1677"/>
                      <a:gd name="T28" fmla="*/ 124 w 338"/>
                      <a:gd name="T29" fmla="*/ 1381 h 1677"/>
                      <a:gd name="T30" fmla="*/ 0 w 338"/>
                      <a:gd name="T31" fmla="*/ 1677 h 167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38"/>
                      <a:gd name="T49" fmla="*/ 0 h 1677"/>
                      <a:gd name="T50" fmla="*/ 338 w 338"/>
                      <a:gd name="T51" fmla="*/ 1677 h 167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38" h="1677">
                        <a:moveTo>
                          <a:pt x="24" y="1669"/>
                        </a:moveTo>
                        <a:cubicBezTo>
                          <a:pt x="74" y="1621"/>
                          <a:pt x="125" y="1574"/>
                          <a:pt x="160" y="1517"/>
                        </a:cubicBezTo>
                        <a:cubicBezTo>
                          <a:pt x="195" y="1460"/>
                          <a:pt x="221" y="1440"/>
                          <a:pt x="236" y="1329"/>
                        </a:cubicBezTo>
                        <a:cubicBezTo>
                          <a:pt x="251" y="1218"/>
                          <a:pt x="249" y="990"/>
                          <a:pt x="248" y="849"/>
                        </a:cubicBezTo>
                        <a:cubicBezTo>
                          <a:pt x="247" y="708"/>
                          <a:pt x="234" y="584"/>
                          <a:pt x="232" y="481"/>
                        </a:cubicBezTo>
                        <a:cubicBezTo>
                          <a:pt x="230" y="378"/>
                          <a:pt x="230" y="296"/>
                          <a:pt x="236" y="233"/>
                        </a:cubicBezTo>
                        <a:cubicBezTo>
                          <a:pt x="242" y="170"/>
                          <a:pt x="251" y="143"/>
                          <a:pt x="268" y="105"/>
                        </a:cubicBezTo>
                        <a:cubicBezTo>
                          <a:pt x="285" y="67"/>
                          <a:pt x="338" y="10"/>
                          <a:pt x="336" y="5"/>
                        </a:cubicBezTo>
                        <a:cubicBezTo>
                          <a:pt x="334" y="0"/>
                          <a:pt x="282" y="46"/>
                          <a:pt x="256" y="73"/>
                        </a:cubicBezTo>
                        <a:cubicBezTo>
                          <a:pt x="230" y="100"/>
                          <a:pt x="201" y="130"/>
                          <a:pt x="180" y="169"/>
                        </a:cubicBezTo>
                        <a:cubicBezTo>
                          <a:pt x="159" y="208"/>
                          <a:pt x="139" y="242"/>
                          <a:pt x="128" y="309"/>
                        </a:cubicBezTo>
                        <a:cubicBezTo>
                          <a:pt x="117" y="376"/>
                          <a:pt x="117" y="481"/>
                          <a:pt x="116" y="573"/>
                        </a:cubicBezTo>
                        <a:cubicBezTo>
                          <a:pt x="115" y="665"/>
                          <a:pt x="122" y="754"/>
                          <a:pt x="124" y="861"/>
                        </a:cubicBezTo>
                        <a:cubicBezTo>
                          <a:pt x="126" y="968"/>
                          <a:pt x="128" y="1126"/>
                          <a:pt x="128" y="1213"/>
                        </a:cubicBezTo>
                        <a:cubicBezTo>
                          <a:pt x="128" y="1300"/>
                          <a:pt x="145" y="1304"/>
                          <a:pt x="124" y="1381"/>
                        </a:cubicBezTo>
                        <a:cubicBezTo>
                          <a:pt x="103" y="1458"/>
                          <a:pt x="51" y="1567"/>
                          <a:pt x="0" y="1677"/>
                        </a:cubicBezTo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32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11" y="3024"/>
                  <a:ext cx="81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33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3663" y="2784"/>
                  <a:ext cx="73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38934" name="WordArt 1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3" y="2898"/>
                  <a:ext cx="76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8927" name="Rectangle 202"/>
              <p:cNvSpPr>
                <a:spLocks noChangeArrowheads="1"/>
              </p:cNvSpPr>
              <p:nvPr/>
            </p:nvSpPr>
            <p:spPr bwMode="auto">
              <a:xfrm>
                <a:off x="2147" y="2047"/>
                <a:ext cx="2180" cy="550"/>
              </a:xfrm>
              <a:prstGeom prst="rect">
                <a:avLst/>
              </a:prstGeom>
              <a:noFill/>
              <a:ln w="38100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7" y="2231"/>
                <a:ext cx="251" cy="1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即：</a:t>
                </a:r>
              </a:p>
            </p:txBody>
          </p:sp>
        </p:grpSp>
      </p:grp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6446475" y="5358666"/>
            <a:ext cx="235032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几何意义：曲线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下面积为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7" grpId="0" animBg="1"/>
      <p:bldP spid="32771" grpId="0" animBg="1"/>
      <p:bldP spid="1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4"/>
          <p:cNvSpPr>
            <a:spLocks noGrp="1" noChangeArrowheads="1"/>
          </p:cNvSpPr>
          <p:nvPr>
            <p:ph type="title" idx="4294967295"/>
          </p:nvPr>
        </p:nvSpPr>
        <p:spPr>
          <a:xfrm>
            <a:off x="2103438" y="0"/>
            <a:ext cx="7040562" cy="990600"/>
          </a:xfrm>
        </p:spPr>
        <p:txBody>
          <a:bodyPr/>
          <a:lstStyle/>
          <a:p>
            <a:pPr eaLnBrk="1" hangingPunct="1"/>
            <a:r>
              <a:rPr lang="zh-CN" altLang="en-US" sz="600" smtClean="0">
                <a:solidFill>
                  <a:schemeClr val="bg1"/>
                </a:solidFill>
              </a:rPr>
              <a:t>最概然速率</a:t>
            </a:r>
          </a:p>
        </p:txBody>
      </p:sp>
      <p:sp>
        <p:nvSpPr>
          <p:cNvPr id="39939" name="Rectangle 2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21"/>
          <p:cNvGrpSpPr>
            <a:grpSpLocks/>
          </p:cNvGrpSpPr>
          <p:nvPr/>
        </p:nvGrpSpPr>
        <p:grpSpPr bwMode="auto">
          <a:xfrm>
            <a:off x="466725" y="877888"/>
            <a:ext cx="8075613" cy="579437"/>
            <a:chOff x="230" y="592"/>
            <a:chExt cx="5087" cy="365"/>
          </a:xfrm>
        </p:grpSpPr>
        <p:grpSp>
          <p:nvGrpSpPr>
            <p:cNvPr id="40077" name="Group 273"/>
            <p:cNvGrpSpPr>
              <a:grpSpLocks/>
            </p:cNvGrpSpPr>
            <p:nvPr/>
          </p:nvGrpSpPr>
          <p:grpSpPr bwMode="auto">
            <a:xfrm>
              <a:off x="2944" y="796"/>
              <a:ext cx="121" cy="57"/>
              <a:chOff x="1104" y="576"/>
              <a:chExt cx="144" cy="96"/>
            </a:xfrm>
          </p:grpSpPr>
          <p:sp>
            <p:nvSpPr>
              <p:cNvPr id="40118" name="Line 274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9" name="Line 275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78" name="WordArt 276"/>
            <p:cNvSpPr>
              <a:spLocks noChangeArrowheads="1" noChangeShapeType="1" noTextEdit="1"/>
            </p:cNvSpPr>
            <p:nvPr/>
          </p:nvSpPr>
          <p:spPr bwMode="auto">
            <a:xfrm>
              <a:off x="4187" y="769"/>
              <a:ext cx="196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634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e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79" name="Line 277"/>
            <p:cNvSpPr>
              <a:spLocks noChangeShapeType="1"/>
            </p:cNvSpPr>
            <p:nvPr/>
          </p:nvSpPr>
          <p:spPr bwMode="auto">
            <a:xfrm flipV="1">
              <a:off x="2544" y="799"/>
              <a:ext cx="36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0" name="WordArt 278"/>
            <p:cNvSpPr>
              <a:spLocks noChangeArrowheads="1" noChangeShapeType="1" noTextEdit="1"/>
            </p:cNvSpPr>
            <p:nvPr/>
          </p:nvSpPr>
          <p:spPr bwMode="auto">
            <a:xfrm>
              <a:off x="2628" y="664"/>
              <a:ext cx="78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81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2715" y="674"/>
              <a:ext cx="97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82" name="WordArt 280"/>
            <p:cNvSpPr>
              <a:spLocks noChangeArrowheads="1" noChangeShapeType="1" noTextEdit="1"/>
            </p:cNvSpPr>
            <p:nvPr/>
          </p:nvSpPr>
          <p:spPr bwMode="auto">
            <a:xfrm>
              <a:off x="2582" y="840"/>
              <a:ext cx="120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0083" name="Group 281"/>
            <p:cNvGrpSpPr>
              <a:grpSpLocks/>
            </p:cNvGrpSpPr>
            <p:nvPr/>
          </p:nvGrpSpPr>
          <p:grpSpPr bwMode="auto">
            <a:xfrm>
              <a:off x="2713" y="829"/>
              <a:ext cx="157" cy="125"/>
              <a:chOff x="5072" y="744"/>
              <a:chExt cx="375" cy="265"/>
            </a:xfrm>
          </p:grpSpPr>
          <p:sp>
            <p:nvSpPr>
              <p:cNvPr id="40116" name="WordArt 2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2" y="744"/>
                <a:ext cx="165" cy="2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117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57" y="786"/>
                <a:ext cx="190" cy="2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man Old Style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40084" name="Line 284"/>
            <p:cNvSpPr>
              <a:spLocks noChangeShapeType="1"/>
            </p:cNvSpPr>
            <p:nvPr/>
          </p:nvSpPr>
          <p:spPr bwMode="auto">
            <a:xfrm>
              <a:off x="4337" y="711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5" name="Line 285"/>
            <p:cNvSpPr>
              <a:spLocks noChangeShapeType="1"/>
            </p:cNvSpPr>
            <p:nvPr/>
          </p:nvSpPr>
          <p:spPr bwMode="auto">
            <a:xfrm flipV="1">
              <a:off x="4460" y="703"/>
              <a:ext cx="48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6" name="WordArt 286"/>
            <p:cNvSpPr>
              <a:spLocks noChangeArrowheads="1" noChangeShapeType="1" noTextEdit="1"/>
            </p:cNvSpPr>
            <p:nvPr/>
          </p:nvSpPr>
          <p:spPr bwMode="auto">
            <a:xfrm>
              <a:off x="4534" y="593"/>
              <a:ext cx="13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87" name="WordArt 287"/>
            <p:cNvSpPr>
              <a:spLocks noChangeArrowheads="1" noChangeShapeType="1" noTextEdit="1"/>
            </p:cNvSpPr>
            <p:nvPr/>
          </p:nvSpPr>
          <p:spPr bwMode="auto">
            <a:xfrm>
              <a:off x="4510" y="736"/>
              <a:ext cx="86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0088" name="WordArt 288"/>
            <p:cNvSpPr>
              <a:spLocks noChangeArrowheads="1" noChangeShapeType="1" noTextEdit="1"/>
            </p:cNvSpPr>
            <p:nvPr/>
          </p:nvSpPr>
          <p:spPr bwMode="auto">
            <a:xfrm>
              <a:off x="4725" y="592"/>
              <a:ext cx="112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40089" name="WordArt 289"/>
            <p:cNvSpPr>
              <a:spLocks noChangeArrowheads="1" noChangeShapeType="1" noTextEdit="1"/>
            </p:cNvSpPr>
            <p:nvPr/>
          </p:nvSpPr>
          <p:spPr bwMode="auto">
            <a:xfrm>
              <a:off x="4765" y="737"/>
              <a:ext cx="120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90" name="WordArt 290"/>
            <p:cNvSpPr>
              <a:spLocks noChangeArrowheads="1" noChangeShapeType="1" noTextEdit="1"/>
            </p:cNvSpPr>
            <p:nvPr/>
          </p:nvSpPr>
          <p:spPr bwMode="auto">
            <a:xfrm>
              <a:off x="3122" y="762"/>
              <a:ext cx="120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0091" name="WordArt 291"/>
            <p:cNvSpPr>
              <a:spLocks noChangeArrowheads="1" noChangeShapeType="1" noTextEdit="1"/>
            </p:cNvSpPr>
            <p:nvPr/>
          </p:nvSpPr>
          <p:spPr bwMode="auto">
            <a:xfrm>
              <a:off x="4039" y="609"/>
              <a:ext cx="206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3/2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0092" name="Line 292"/>
            <p:cNvSpPr>
              <a:spLocks noChangeShapeType="1"/>
            </p:cNvSpPr>
            <p:nvPr/>
          </p:nvSpPr>
          <p:spPr bwMode="auto">
            <a:xfrm>
              <a:off x="3490" y="774"/>
              <a:ext cx="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93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3618" y="629"/>
              <a:ext cx="165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94" name="WordArt 294"/>
            <p:cNvSpPr>
              <a:spLocks noChangeArrowheads="1" noChangeShapeType="1" noTextEdit="1"/>
            </p:cNvSpPr>
            <p:nvPr/>
          </p:nvSpPr>
          <p:spPr bwMode="auto">
            <a:xfrm>
              <a:off x="3489" y="813"/>
              <a:ext cx="71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0095" name="AutoShape 295"/>
            <p:cNvSpPr>
              <a:spLocks noChangeArrowheads="1"/>
            </p:cNvSpPr>
            <p:nvPr/>
          </p:nvSpPr>
          <p:spPr bwMode="auto">
            <a:xfrm>
              <a:off x="3411" y="678"/>
              <a:ext cx="83" cy="279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AutoShape 296"/>
            <p:cNvSpPr>
              <a:spLocks noChangeArrowheads="1"/>
            </p:cNvSpPr>
            <p:nvPr/>
          </p:nvSpPr>
          <p:spPr bwMode="auto">
            <a:xfrm rot="10521693">
              <a:off x="3975" y="668"/>
              <a:ext cx="84" cy="278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7" name="WordArt 297"/>
            <p:cNvSpPr>
              <a:spLocks noChangeArrowheads="1" noChangeShapeType="1" noTextEdit="1"/>
            </p:cNvSpPr>
            <p:nvPr/>
          </p:nvSpPr>
          <p:spPr bwMode="auto">
            <a:xfrm>
              <a:off x="3858" y="810"/>
              <a:ext cx="132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0098" name="Group 298"/>
            <p:cNvGrpSpPr>
              <a:grpSpLocks/>
            </p:cNvGrpSpPr>
            <p:nvPr/>
          </p:nvGrpSpPr>
          <p:grpSpPr bwMode="auto">
            <a:xfrm>
              <a:off x="2326" y="808"/>
              <a:ext cx="121" cy="56"/>
              <a:chOff x="1104" y="576"/>
              <a:chExt cx="144" cy="96"/>
            </a:xfrm>
          </p:grpSpPr>
          <p:sp>
            <p:nvSpPr>
              <p:cNvPr id="40114" name="Line 299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15" name="Line 300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099" name="Group 301"/>
            <p:cNvGrpSpPr>
              <a:grpSpLocks/>
            </p:cNvGrpSpPr>
            <p:nvPr/>
          </p:nvGrpSpPr>
          <p:grpSpPr bwMode="auto">
            <a:xfrm>
              <a:off x="1836" y="737"/>
              <a:ext cx="401" cy="207"/>
              <a:chOff x="291" y="1617"/>
              <a:chExt cx="583" cy="294"/>
            </a:xfrm>
          </p:grpSpPr>
          <p:sp>
            <p:nvSpPr>
              <p:cNvPr id="40110" name="WordArt 3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111" name="AutoShape 303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112" name="WordArt 3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0113" name="AutoShape 305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100" name="Group 306"/>
            <p:cNvGrpSpPr>
              <a:grpSpLocks/>
            </p:cNvGrpSpPr>
            <p:nvPr/>
          </p:nvGrpSpPr>
          <p:grpSpPr bwMode="auto">
            <a:xfrm>
              <a:off x="5026" y="671"/>
              <a:ext cx="291" cy="227"/>
              <a:chOff x="4363" y="1164"/>
              <a:chExt cx="361" cy="275"/>
            </a:xfrm>
          </p:grpSpPr>
          <p:sp>
            <p:nvSpPr>
              <p:cNvPr id="40108" name="WordArt 3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12" y="1164"/>
                <a:ext cx="112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109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3" y="1252"/>
                <a:ext cx="193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0101" name="WordArt 309"/>
            <p:cNvSpPr>
              <a:spLocks noChangeArrowheads="1" noChangeShapeType="1" noTextEdit="1"/>
            </p:cNvSpPr>
            <p:nvPr/>
          </p:nvSpPr>
          <p:spPr bwMode="auto">
            <a:xfrm>
              <a:off x="3265" y="775"/>
              <a:ext cx="107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40102" name="WordArt 310"/>
            <p:cNvSpPr>
              <a:spLocks noChangeArrowheads="1" noChangeShapeType="1" noTextEdit="1"/>
            </p:cNvSpPr>
            <p:nvPr/>
          </p:nvSpPr>
          <p:spPr bwMode="auto">
            <a:xfrm>
              <a:off x="3597" y="814"/>
              <a:ext cx="108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40103" name="WordArt 311"/>
            <p:cNvSpPr>
              <a:spLocks noChangeArrowheads="1" noChangeShapeType="1" noTextEdit="1"/>
            </p:cNvSpPr>
            <p:nvPr/>
          </p:nvSpPr>
          <p:spPr bwMode="auto">
            <a:xfrm>
              <a:off x="230" y="722"/>
              <a:ext cx="1464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速率分布函数</a:t>
              </a:r>
            </a:p>
          </p:txBody>
        </p:sp>
        <p:sp>
          <p:nvSpPr>
            <p:cNvPr id="40104" name="WordArt 312"/>
            <p:cNvSpPr>
              <a:spLocks noChangeArrowheads="1" noChangeShapeType="1" noTextEdit="1"/>
            </p:cNvSpPr>
            <p:nvPr/>
          </p:nvSpPr>
          <p:spPr bwMode="auto">
            <a:xfrm>
              <a:off x="4630" y="727"/>
              <a:ext cx="85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0105" name="WordArt 313"/>
            <p:cNvSpPr>
              <a:spLocks noChangeArrowheads="1" noChangeShapeType="1" noTextEdit="1"/>
            </p:cNvSpPr>
            <p:nvPr/>
          </p:nvSpPr>
          <p:spPr bwMode="auto">
            <a:xfrm>
              <a:off x="3730" y="802"/>
              <a:ext cx="92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0106" name="WordArt 314"/>
            <p:cNvSpPr>
              <a:spLocks noChangeArrowheads="1" noChangeShapeType="1" noTextEdit="1"/>
            </p:cNvSpPr>
            <p:nvPr/>
          </p:nvSpPr>
          <p:spPr bwMode="auto">
            <a:xfrm>
              <a:off x="3802" y="665"/>
              <a:ext cx="41" cy="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0107" name="WordArt 315"/>
            <p:cNvSpPr>
              <a:spLocks noChangeArrowheads="1" noChangeShapeType="1" noTextEdit="1"/>
            </p:cNvSpPr>
            <p:nvPr/>
          </p:nvSpPr>
          <p:spPr bwMode="auto">
            <a:xfrm>
              <a:off x="4685" y="621"/>
              <a:ext cx="35" cy="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8" name="Group 271"/>
          <p:cNvGrpSpPr>
            <a:grpSpLocks/>
          </p:cNvGrpSpPr>
          <p:nvPr/>
        </p:nvGrpSpPr>
        <p:grpSpPr bwMode="auto">
          <a:xfrm>
            <a:off x="265113" y="3617913"/>
            <a:ext cx="7142162" cy="2967037"/>
            <a:chOff x="167" y="2279"/>
            <a:chExt cx="4499" cy="1869"/>
          </a:xfrm>
        </p:grpSpPr>
        <p:sp>
          <p:nvSpPr>
            <p:cNvPr id="40062" name="Freeform 56" descr="球体"/>
            <p:cNvSpPr>
              <a:spLocks/>
            </p:cNvSpPr>
            <p:nvPr/>
          </p:nvSpPr>
          <p:spPr bwMode="auto">
            <a:xfrm rot="-65883">
              <a:off x="287" y="2724"/>
              <a:ext cx="3393" cy="1167"/>
            </a:xfrm>
            <a:custGeom>
              <a:avLst/>
              <a:gdLst>
                <a:gd name="T0" fmla="*/ 0 w 3648"/>
                <a:gd name="T1" fmla="*/ 289 h 1464"/>
                <a:gd name="T2" fmla="*/ 115 w 3648"/>
                <a:gd name="T3" fmla="*/ 260 h 1464"/>
                <a:gd name="T4" fmla="*/ 260 w 3648"/>
                <a:gd name="T5" fmla="*/ 211 h 1464"/>
                <a:gd name="T6" fmla="*/ 404 w 3648"/>
                <a:gd name="T7" fmla="*/ 143 h 1464"/>
                <a:gd name="T8" fmla="*/ 521 w 3648"/>
                <a:gd name="T9" fmla="*/ 64 h 1464"/>
                <a:gd name="T10" fmla="*/ 606 w 3648"/>
                <a:gd name="T11" fmla="*/ 25 h 1464"/>
                <a:gd name="T12" fmla="*/ 693 w 3648"/>
                <a:gd name="T13" fmla="*/ 5 h 1464"/>
                <a:gd name="T14" fmla="*/ 810 w 3648"/>
                <a:gd name="T15" fmla="*/ 5 h 1464"/>
                <a:gd name="T16" fmla="*/ 953 w 3648"/>
                <a:gd name="T17" fmla="*/ 34 h 1464"/>
                <a:gd name="T18" fmla="*/ 1157 w 3648"/>
                <a:gd name="T19" fmla="*/ 113 h 1464"/>
                <a:gd name="T20" fmla="*/ 1417 w 3648"/>
                <a:gd name="T21" fmla="*/ 191 h 1464"/>
                <a:gd name="T22" fmla="*/ 1792 w 3648"/>
                <a:gd name="T23" fmla="*/ 270 h 1464"/>
                <a:gd name="T24" fmla="*/ 2197 w 3648"/>
                <a:gd name="T25" fmla="*/ 299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48"/>
                <a:gd name="T40" fmla="*/ 0 h 1464"/>
                <a:gd name="T41" fmla="*/ 3648 w 3648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48" h="1464">
                  <a:moveTo>
                    <a:pt x="0" y="1416"/>
                  </a:moveTo>
                  <a:cubicBezTo>
                    <a:pt x="60" y="1376"/>
                    <a:pt x="120" y="1336"/>
                    <a:pt x="192" y="1272"/>
                  </a:cubicBezTo>
                  <a:cubicBezTo>
                    <a:pt x="264" y="1208"/>
                    <a:pt x="352" y="1128"/>
                    <a:pt x="432" y="1032"/>
                  </a:cubicBezTo>
                  <a:cubicBezTo>
                    <a:pt x="512" y="936"/>
                    <a:pt x="600" y="816"/>
                    <a:pt x="672" y="696"/>
                  </a:cubicBezTo>
                  <a:cubicBezTo>
                    <a:pt x="744" y="576"/>
                    <a:pt x="808" y="408"/>
                    <a:pt x="864" y="312"/>
                  </a:cubicBezTo>
                  <a:cubicBezTo>
                    <a:pt x="920" y="216"/>
                    <a:pt x="960" y="168"/>
                    <a:pt x="1008" y="120"/>
                  </a:cubicBezTo>
                  <a:cubicBezTo>
                    <a:pt x="1056" y="72"/>
                    <a:pt x="1096" y="40"/>
                    <a:pt x="1152" y="24"/>
                  </a:cubicBezTo>
                  <a:cubicBezTo>
                    <a:pt x="1208" y="8"/>
                    <a:pt x="1272" y="0"/>
                    <a:pt x="1344" y="24"/>
                  </a:cubicBezTo>
                  <a:cubicBezTo>
                    <a:pt x="1416" y="48"/>
                    <a:pt x="1488" y="80"/>
                    <a:pt x="1584" y="168"/>
                  </a:cubicBezTo>
                  <a:cubicBezTo>
                    <a:pt x="1680" y="256"/>
                    <a:pt x="1792" y="424"/>
                    <a:pt x="1920" y="552"/>
                  </a:cubicBezTo>
                  <a:cubicBezTo>
                    <a:pt x="2048" y="680"/>
                    <a:pt x="2176" y="808"/>
                    <a:pt x="2352" y="936"/>
                  </a:cubicBezTo>
                  <a:cubicBezTo>
                    <a:pt x="2528" y="1064"/>
                    <a:pt x="2760" y="1232"/>
                    <a:pt x="2976" y="1320"/>
                  </a:cubicBezTo>
                  <a:cubicBezTo>
                    <a:pt x="3192" y="1408"/>
                    <a:pt x="3420" y="1436"/>
                    <a:pt x="3648" y="1464"/>
                  </a:cubicBezTo>
                </a:path>
              </a:pathLst>
            </a:custGeom>
            <a:noFill/>
            <a:ln w="57150">
              <a:solidFill>
                <a:srgbClr val="FF6600"/>
              </a:solidFill>
              <a:round/>
              <a:headEnd type="none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3" name="Line 57"/>
            <p:cNvSpPr>
              <a:spLocks noChangeShapeType="1"/>
            </p:cNvSpPr>
            <p:nvPr/>
          </p:nvSpPr>
          <p:spPr bwMode="auto">
            <a:xfrm>
              <a:off x="297" y="3891"/>
              <a:ext cx="4109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064" name="Group 58"/>
            <p:cNvGrpSpPr>
              <a:grpSpLocks/>
            </p:cNvGrpSpPr>
            <p:nvPr/>
          </p:nvGrpSpPr>
          <p:grpSpPr bwMode="auto">
            <a:xfrm>
              <a:off x="407" y="2279"/>
              <a:ext cx="410" cy="222"/>
              <a:chOff x="291" y="1617"/>
              <a:chExt cx="583" cy="294"/>
            </a:xfrm>
          </p:grpSpPr>
          <p:sp>
            <p:nvSpPr>
              <p:cNvPr id="40073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74" name="AutoShape 60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75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0076" name="AutoShape 62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065" name="Line 63"/>
            <p:cNvSpPr>
              <a:spLocks noChangeShapeType="1"/>
            </p:cNvSpPr>
            <p:nvPr/>
          </p:nvSpPr>
          <p:spPr bwMode="auto">
            <a:xfrm flipV="1">
              <a:off x="295" y="2290"/>
              <a:ext cx="0" cy="1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66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167" y="3936"/>
              <a:ext cx="12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0067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4497" y="3832"/>
              <a:ext cx="169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grpSp>
          <p:nvGrpSpPr>
            <p:cNvPr id="40068" name="Group 107"/>
            <p:cNvGrpSpPr>
              <a:grpSpLocks/>
            </p:cNvGrpSpPr>
            <p:nvPr/>
          </p:nvGrpSpPr>
          <p:grpSpPr bwMode="auto">
            <a:xfrm>
              <a:off x="1292" y="2733"/>
              <a:ext cx="269" cy="1415"/>
              <a:chOff x="1307" y="2725"/>
              <a:chExt cx="269" cy="1415"/>
            </a:xfrm>
          </p:grpSpPr>
          <p:grpSp>
            <p:nvGrpSpPr>
              <p:cNvPr id="40069" name="Group 106"/>
              <p:cNvGrpSpPr>
                <a:grpSpLocks/>
              </p:cNvGrpSpPr>
              <p:nvPr/>
            </p:nvGrpSpPr>
            <p:grpSpPr bwMode="auto">
              <a:xfrm>
                <a:off x="1307" y="3951"/>
                <a:ext cx="269" cy="189"/>
                <a:chOff x="1307" y="3951"/>
                <a:chExt cx="269" cy="189"/>
              </a:xfrm>
            </p:grpSpPr>
            <p:sp>
              <p:nvSpPr>
                <p:cNvPr id="40071" name="WordArt 1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7" y="3951"/>
                  <a:ext cx="150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0072" name="WordArt 1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0" y="4018"/>
                  <a:ext cx="96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0070" name="Line 105"/>
              <p:cNvSpPr>
                <a:spLocks noChangeShapeType="1"/>
              </p:cNvSpPr>
              <p:nvPr/>
            </p:nvSpPr>
            <p:spPr bwMode="auto">
              <a:xfrm>
                <a:off x="1440" y="2725"/>
                <a:ext cx="0" cy="1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341"/>
          <p:cNvGrpSpPr>
            <a:grpSpLocks/>
          </p:cNvGrpSpPr>
          <p:nvPr/>
        </p:nvGrpSpPr>
        <p:grpSpPr bwMode="auto">
          <a:xfrm>
            <a:off x="936625" y="385763"/>
            <a:ext cx="3865563" cy="422275"/>
            <a:chOff x="590" y="243"/>
            <a:chExt cx="2435" cy="266"/>
          </a:xfrm>
        </p:grpSpPr>
        <p:sp>
          <p:nvSpPr>
            <p:cNvPr id="40058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590" y="249"/>
              <a:ext cx="2034" cy="2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华文中宋"/>
                  <a:ea typeface="华文中宋"/>
                </a:rPr>
                <a:t>最概然速率</a:t>
              </a:r>
            </a:p>
          </p:txBody>
        </p:sp>
        <p:grpSp>
          <p:nvGrpSpPr>
            <p:cNvPr id="40059" name="Group 323"/>
            <p:cNvGrpSpPr>
              <a:grpSpLocks/>
            </p:cNvGrpSpPr>
            <p:nvPr/>
          </p:nvGrpSpPr>
          <p:grpSpPr bwMode="auto">
            <a:xfrm>
              <a:off x="2736" y="243"/>
              <a:ext cx="289" cy="266"/>
              <a:chOff x="3419" y="1144"/>
              <a:chExt cx="225" cy="189"/>
            </a:xfrm>
          </p:grpSpPr>
          <p:sp>
            <p:nvSpPr>
              <p:cNvPr id="40060" name="WordArt 3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9" y="1144"/>
                <a:ext cx="150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0061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7" y="1219"/>
                <a:ext cx="6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12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" name="Group 327"/>
          <p:cNvGrpSpPr>
            <a:grpSpLocks/>
          </p:cNvGrpSpPr>
          <p:nvPr/>
        </p:nvGrpSpPr>
        <p:grpSpPr bwMode="auto">
          <a:xfrm>
            <a:off x="511175" y="1725613"/>
            <a:ext cx="7959725" cy="328612"/>
            <a:chOff x="399" y="1100"/>
            <a:chExt cx="5014" cy="233"/>
          </a:xfrm>
        </p:grpSpPr>
        <p:grpSp>
          <p:nvGrpSpPr>
            <p:cNvPr id="40054" name="Group 113"/>
            <p:cNvGrpSpPr>
              <a:grpSpLocks/>
            </p:cNvGrpSpPr>
            <p:nvPr/>
          </p:nvGrpSpPr>
          <p:grpSpPr bwMode="auto">
            <a:xfrm>
              <a:off x="3419" y="1144"/>
              <a:ext cx="225" cy="189"/>
              <a:chOff x="3419" y="1144"/>
              <a:chExt cx="225" cy="189"/>
            </a:xfrm>
          </p:grpSpPr>
          <p:sp>
            <p:nvSpPr>
              <p:cNvPr id="40056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9" y="1144"/>
                <a:ext cx="150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0057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7" y="1219"/>
                <a:ext cx="67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0055" name="WordArt 326"/>
            <p:cNvSpPr>
              <a:spLocks noChangeArrowheads="1" noChangeShapeType="1" noTextEdit="1"/>
            </p:cNvSpPr>
            <p:nvPr/>
          </p:nvSpPr>
          <p:spPr bwMode="auto">
            <a:xfrm>
              <a:off x="399" y="1100"/>
              <a:ext cx="5014" cy="23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与此函数的极大值对应的速率   称为最概然速率</a:t>
              </a:r>
            </a:p>
          </p:txBody>
        </p:sp>
      </p:grpSp>
      <p:grpSp>
        <p:nvGrpSpPr>
          <p:cNvPr id="16" name="Group 342"/>
          <p:cNvGrpSpPr>
            <a:grpSpLocks/>
          </p:cNvGrpSpPr>
          <p:nvPr/>
        </p:nvGrpSpPr>
        <p:grpSpPr bwMode="auto">
          <a:xfrm>
            <a:off x="623888" y="2297113"/>
            <a:ext cx="8081962" cy="742950"/>
            <a:chOff x="393" y="1447"/>
            <a:chExt cx="5091" cy="468"/>
          </a:xfrm>
        </p:grpSpPr>
        <p:grpSp>
          <p:nvGrpSpPr>
            <p:cNvPr id="40002" name="Group 332"/>
            <p:cNvGrpSpPr>
              <a:grpSpLocks/>
            </p:cNvGrpSpPr>
            <p:nvPr/>
          </p:nvGrpSpPr>
          <p:grpSpPr bwMode="auto">
            <a:xfrm>
              <a:off x="4606" y="1527"/>
              <a:ext cx="878" cy="349"/>
              <a:chOff x="4184" y="1962"/>
              <a:chExt cx="801" cy="260"/>
            </a:xfrm>
          </p:grpSpPr>
          <p:grpSp>
            <p:nvGrpSpPr>
              <p:cNvPr id="40044" name="Group 161"/>
              <p:cNvGrpSpPr>
                <a:grpSpLocks/>
              </p:cNvGrpSpPr>
              <p:nvPr/>
            </p:nvGrpSpPr>
            <p:grpSpPr bwMode="auto">
              <a:xfrm>
                <a:off x="4334" y="2053"/>
                <a:ext cx="119" cy="61"/>
                <a:chOff x="1104" y="576"/>
                <a:chExt cx="144" cy="96"/>
              </a:xfrm>
            </p:grpSpPr>
            <p:sp>
              <p:nvSpPr>
                <p:cNvPr id="40052" name="Line 162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53" name="Line 163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045" name="Line 166"/>
              <p:cNvSpPr>
                <a:spLocks noChangeShapeType="1"/>
              </p:cNvSpPr>
              <p:nvPr/>
            </p:nvSpPr>
            <p:spPr bwMode="auto">
              <a:xfrm flipV="1">
                <a:off x="4504" y="2085"/>
                <a:ext cx="48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46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1" y="1962"/>
                <a:ext cx="137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47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54" y="2118"/>
                <a:ext cx="86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048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9" y="2119"/>
                <a:ext cx="120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49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2" y="2108"/>
                <a:ext cx="8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40050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84" y="1985"/>
                <a:ext cx="97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51" name="WordArt 3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36" y="1984"/>
                <a:ext cx="41" cy="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40003" name="Group 334"/>
            <p:cNvGrpSpPr>
              <a:grpSpLocks/>
            </p:cNvGrpSpPr>
            <p:nvPr/>
          </p:nvGrpSpPr>
          <p:grpSpPr bwMode="auto">
            <a:xfrm>
              <a:off x="393" y="1499"/>
              <a:ext cx="1170" cy="413"/>
              <a:chOff x="470" y="1499"/>
              <a:chExt cx="1170" cy="413"/>
            </a:xfrm>
          </p:grpSpPr>
          <p:grpSp>
            <p:nvGrpSpPr>
              <p:cNvPr id="40028" name="Group 176"/>
              <p:cNvGrpSpPr>
                <a:grpSpLocks/>
              </p:cNvGrpSpPr>
              <p:nvPr/>
            </p:nvGrpSpPr>
            <p:grpSpPr bwMode="auto">
              <a:xfrm>
                <a:off x="745" y="1499"/>
                <a:ext cx="895" cy="413"/>
                <a:chOff x="878" y="1404"/>
                <a:chExt cx="998" cy="472"/>
              </a:xfrm>
            </p:grpSpPr>
            <p:grpSp>
              <p:nvGrpSpPr>
                <p:cNvPr id="40030" name="Group 116"/>
                <p:cNvGrpSpPr>
                  <a:grpSpLocks/>
                </p:cNvGrpSpPr>
                <p:nvPr/>
              </p:nvGrpSpPr>
              <p:grpSpPr bwMode="auto">
                <a:xfrm>
                  <a:off x="1069" y="1409"/>
                  <a:ext cx="333" cy="199"/>
                  <a:chOff x="291" y="1617"/>
                  <a:chExt cx="583" cy="294"/>
                </a:xfrm>
              </p:grpSpPr>
              <p:sp>
                <p:nvSpPr>
                  <p:cNvPr id="40040" name="WordArt 1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" y="1617"/>
                    <a:ext cx="192" cy="2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0041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1654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42" name="WordArt 1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31" y="1694"/>
                    <a:ext cx="134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0043" name="AutoShape 12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5" y="1655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031" name="WordArt 1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4" y="1404"/>
                  <a:ext cx="93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0032" name="Line 122"/>
                <p:cNvSpPr>
                  <a:spLocks noChangeShapeType="1"/>
                </p:cNvSpPr>
                <p:nvPr/>
              </p:nvSpPr>
              <p:spPr bwMode="auto">
                <a:xfrm>
                  <a:off x="878" y="1647"/>
                  <a:ext cx="5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033" name="Group 134"/>
                <p:cNvGrpSpPr>
                  <a:grpSpLocks/>
                </p:cNvGrpSpPr>
                <p:nvPr/>
              </p:nvGrpSpPr>
              <p:grpSpPr bwMode="auto">
                <a:xfrm>
                  <a:off x="1033" y="1677"/>
                  <a:ext cx="238" cy="199"/>
                  <a:chOff x="1033" y="1677"/>
                  <a:chExt cx="238" cy="199"/>
                </a:xfrm>
              </p:grpSpPr>
              <p:sp>
                <p:nvSpPr>
                  <p:cNvPr id="40038" name="WordArt 1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3" y="1677"/>
                    <a:ext cx="86" cy="19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0039" name="WordArt 1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49" y="1720"/>
                    <a:ext cx="122" cy="15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40034" name="Group 125"/>
                <p:cNvGrpSpPr>
                  <a:grpSpLocks/>
                </p:cNvGrpSpPr>
                <p:nvPr/>
              </p:nvGrpSpPr>
              <p:grpSpPr bwMode="auto">
                <a:xfrm>
                  <a:off x="1522" y="1618"/>
                  <a:ext cx="185" cy="60"/>
                  <a:chOff x="1104" y="576"/>
                  <a:chExt cx="144" cy="96"/>
                </a:xfrm>
              </p:grpSpPr>
              <p:sp>
                <p:nvSpPr>
                  <p:cNvPr id="4003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37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035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2" y="1553"/>
                  <a:ext cx="124" cy="1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0029" name="WordArt 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" y="1612"/>
                <a:ext cx="172" cy="17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令</a:t>
                </a:r>
              </a:p>
            </p:txBody>
          </p:sp>
        </p:grpSp>
        <p:grpSp>
          <p:nvGrpSpPr>
            <p:cNvPr id="40004" name="Group 335"/>
            <p:cNvGrpSpPr>
              <a:grpSpLocks/>
            </p:cNvGrpSpPr>
            <p:nvPr/>
          </p:nvGrpSpPr>
          <p:grpSpPr bwMode="auto">
            <a:xfrm>
              <a:off x="1848" y="1447"/>
              <a:ext cx="1970" cy="468"/>
              <a:chOff x="1848" y="1447"/>
              <a:chExt cx="1970" cy="468"/>
            </a:xfrm>
          </p:grpSpPr>
          <p:grpSp>
            <p:nvGrpSpPr>
              <p:cNvPr id="40006" name="Group 78"/>
              <p:cNvGrpSpPr>
                <a:grpSpLocks/>
              </p:cNvGrpSpPr>
              <p:nvPr/>
            </p:nvGrpSpPr>
            <p:grpSpPr bwMode="auto">
              <a:xfrm>
                <a:off x="3094" y="1472"/>
                <a:ext cx="199" cy="168"/>
                <a:chOff x="4898" y="1150"/>
                <a:chExt cx="337" cy="258"/>
              </a:xfrm>
            </p:grpSpPr>
            <p:sp>
              <p:nvSpPr>
                <p:cNvPr id="40026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14" y="1150"/>
                  <a:ext cx="121" cy="11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0027" name="WordArt 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98" y="1214"/>
                  <a:ext cx="174" cy="1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0007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59" y="1531"/>
                <a:ext cx="107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144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08" name="Line 85"/>
              <p:cNvSpPr>
                <a:spLocks noChangeShapeType="1"/>
              </p:cNvSpPr>
              <p:nvPr/>
            </p:nvSpPr>
            <p:spPr bwMode="auto">
              <a:xfrm>
                <a:off x="2672" y="1520"/>
                <a:ext cx="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9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1" y="1480"/>
                <a:ext cx="79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0010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9" y="1460"/>
                <a:ext cx="52" cy="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011" name="Oval 88"/>
              <p:cNvSpPr>
                <a:spLocks noChangeArrowheads="1"/>
              </p:cNvSpPr>
              <p:nvPr/>
            </p:nvSpPr>
            <p:spPr bwMode="auto">
              <a:xfrm>
                <a:off x="2968" y="1571"/>
                <a:ext cx="33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2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4" y="1485"/>
                <a:ext cx="79" cy="1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0013" name="AutoShape 130"/>
              <p:cNvSpPr>
                <a:spLocks noChangeArrowheads="1"/>
              </p:cNvSpPr>
              <p:nvPr/>
            </p:nvSpPr>
            <p:spPr bwMode="auto">
              <a:xfrm>
                <a:off x="2369" y="1518"/>
                <a:ext cx="23" cy="147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4" name="Line 132"/>
              <p:cNvSpPr>
                <a:spLocks noChangeShapeType="1"/>
              </p:cNvSpPr>
              <p:nvPr/>
            </p:nvSpPr>
            <p:spPr bwMode="auto">
              <a:xfrm>
                <a:off x="2149" y="1707"/>
                <a:ext cx="133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0015" name="Group 135"/>
              <p:cNvGrpSpPr>
                <a:grpSpLocks/>
              </p:cNvGrpSpPr>
              <p:nvPr/>
            </p:nvGrpSpPr>
            <p:grpSpPr bwMode="auto">
              <a:xfrm>
                <a:off x="2685" y="1747"/>
                <a:ext cx="211" cy="168"/>
                <a:chOff x="1033" y="1677"/>
                <a:chExt cx="238" cy="199"/>
              </a:xfrm>
            </p:grpSpPr>
            <p:sp>
              <p:nvSpPr>
                <p:cNvPr id="40024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33" y="1677"/>
                  <a:ext cx="86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0025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9" y="1720"/>
                  <a:ext cx="122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0016" name="AutoShape 138"/>
              <p:cNvSpPr>
                <a:spLocks noChangeArrowheads="1"/>
              </p:cNvSpPr>
              <p:nvPr/>
            </p:nvSpPr>
            <p:spPr bwMode="auto">
              <a:xfrm flipH="1">
                <a:off x="3356" y="1525"/>
                <a:ext cx="23" cy="147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017" name="Group 139"/>
              <p:cNvGrpSpPr>
                <a:grpSpLocks/>
              </p:cNvGrpSpPr>
              <p:nvPr/>
            </p:nvGrpSpPr>
            <p:grpSpPr bwMode="auto">
              <a:xfrm>
                <a:off x="3521" y="1686"/>
                <a:ext cx="158" cy="55"/>
                <a:chOff x="1104" y="576"/>
                <a:chExt cx="144" cy="96"/>
              </a:xfrm>
            </p:grpSpPr>
            <p:sp>
              <p:nvSpPr>
                <p:cNvPr id="40022" name="Line 140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23" name="Line 141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018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2" y="1634"/>
                <a:ext cx="106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019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1" y="1527"/>
                <a:ext cx="84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20" name="WordArt 2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52" y="1447"/>
                <a:ext cx="68" cy="10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021" name="WordArt 3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8" y="1608"/>
                <a:ext cx="172" cy="17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即</a:t>
                </a:r>
              </a:p>
            </p:txBody>
          </p:sp>
        </p:grpSp>
        <p:sp>
          <p:nvSpPr>
            <p:cNvPr id="40005" name="WordArt 330"/>
            <p:cNvSpPr>
              <a:spLocks noChangeArrowheads="1" noChangeShapeType="1" noTextEdit="1"/>
            </p:cNvSpPr>
            <p:nvPr/>
          </p:nvSpPr>
          <p:spPr bwMode="auto">
            <a:xfrm>
              <a:off x="4083" y="1590"/>
              <a:ext cx="416" cy="17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其中</a:t>
              </a:r>
            </a:p>
          </p:txBody>
        </p:sp>
      </p:grpSp>
      <p:grpSp>
        <p:nvGrpSpPr>
          <p:cNvPr id="28" name="Group 344"/>
          <p:cNvGrpSpPr>
            <a:grpSpLocks/>
          </p:cNvGrpSpPr>
          <p:nvPr/>
        </p:nvGrpSpPr>
        <p:grpSpPr bwMode="auto">
          <a:xfrm>
            <a:off x="2614613" y="3662363"/>
            <a:ext cx="5795962" cy="850900"/>
            <a:chOff x="1647" y="2307"/>
            <a:chExt cx="3651" cy="536"/>
          </a:xfrm>
        </p:grpSpPr>
        <p:sp>
          <p:nvSpPr>
            <p:cNvPr id="39972" name="Freeform 188"/>
            <p:cNvSpPr>
              <a:spLocks/>
            </p:cNvSpPr>
            <p:nvPr/>
          </p:nvSpPr>
          <p:spPr bwMode="auto">
            <a:xfrm>
              <a:off x="3040" y="2307"/>
              <a:ext cx="71" cy="522"/>
            </a:xfrm>
            <a:custGeom>
              <a:avLst/>
              <a:gdLst>
                <a:gd name="T0" fmla="*/ 0 w 170"/>
                <a:gd name="T1" fmla="*/ 1052 h 452"/>
                <a:gd name="T2" fmla="*/ 0 w 170"/>
                <a:gd name="T3" fmla="*/ 713 h 452"/>
                <a:gd name="T4" fmla="*/ 0 w 170"/>
                <a:gd name="T5" fmla="*/ 1239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73" name="Group 339"/>
            <p:cNvGrpSpPr>
              <a:grpSpLocks/>
            </p:cNvGrpSpPr>
            <p:nvPr/>
          </p:nvGrpSpPr>
          <p:grpSpPr bwMode="auto">
            <a:xfrm>
              <a:off x="4204" y="2321"/>
              <a:ext cx="1094" cy="522"/>
              <a:chOff x="4204" y="2321"/>
              <a:chExt cx="1094" cy="522"/>
            </a:xfrm>
          </p:grpSpPr>
          <p:sp>
            <p:nvSpPr>
              <p:cNvPr id="39992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4" y="2514"/>
                <a:ext cx="46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9993" name="Oval 207"/>
              <p:cNvSpPr>
                <a:spLocks noChangeArrowheads="1"/>
              </p:cNvSpPr>
              <p:nvPr/>
            </p:nvSpPr>
            <p:spPr bwMode="auto">
              <a:xfrm>
                <a:off x="4291" y="2620"/>
                <a:ext cx="40" cy="3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4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3" y="2498"/>
                <a:ext cx="114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9995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9" y="2499"/>
                <a:ext cx="46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39996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7" y="2390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997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7" y="2655"/>
                <a:ext cx="216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9998" name="Freeform 211"/>
              <p:cNvSpPr>
                <a:spLocks/>
              </p:cNvSpPr>
              <p:nvPr/>
            </p:nvSpPr>
            <p:spPr bwMode="auto">
              <a:xfrm>
                <a:off x="4635" y="2321"/>
                <a:ext cx="71" cy="522"/>
              </a:xfrm>
              <a:custGeom>
                <a:avLst/>
                <a:gdLst>
                  <a:gd name="T0" fmla="*/ 0 w 170"/>
                  <a:gd name="T1" fmla="*/ 1052 h 452"/>
                  <a:gd name="T2" fmla="*/ 0 w 170"/>
                  <a:gd name="T3" fmla="*/ 713 h 452"/>
                  <a:gd name="T4" fmla="*/ 0 w 170"/>
                  <a:gd name="T5" fmla="*/ 1239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9" name="Line 212"/>
              <p:cNvSpPr>
                <a:spLocks noChangeShapeType="1"/>
              </p:cNvSpPr>
              <p:nvPr/>
            </p:nvSpPr>
            <p:spPr bwMode="auto">
              <a:xfrm flipV="1">
                <a:off x="4697" y="2321"/>
                <a:ext cx="601" cy="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0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2383"/>
                <a:ext cx="142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0001" name="Line 214"/>
              <p:cNvSpPr>
                <a:spLocks noChangeShapeType="1"/>
              </p:cNvSpPr>
              <p:nvPr/>
            </p:nvSpPr>
            <p:spPr bwMode="auto">
              <a:xfrm>
                <a:off x="4766" y="2601"/>
                <a:ext cx="495" cy="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74" name="Group 343"/>
            <p:cNvGrpSpPr>
              <a:grpSpLocks/>
            </p:cNvGrpSpPr>
            <p:nvPr/>
          </p:nvGrpSpPr>
          <p:grpSpPr bwMode="auto">
            <a:xfrm>
              <a:off x="1647" y="2307"/>
              <a:ext cx="2454" cy="528"/>
              <a:chOff x="1647" y="2307"/>
              <a:chExt cx="2454" cy="528"/>
            </a:xfrm>
          </p:grpSpPr>
          <p:grpSp>
            <p:nvGrpSpPr>
              <p:cNvPr id="39975" name="Group 181"/>
              <p:cNvGrpSpPr>
                <a:grpSpLocks/>
              </p:cNvGrpSpPr>
              <p:nvPr/>
            </p:nvGrpSpPr>
            <p:grpSpPr bwMode="auto">
              <a:xfrm>
                <a:off x="2790" y="2546"/>
                <a:ext cx="175" cy="75"/>
                <a:chOff x="1104" y="576"/>
                <a:chExt cx="144" cy="96"/>
              </a:xfrm>
            </p:grpSpPr>
            <p:sp>
              <p:nvSpPr>
                <p:cNvPr id="39990" name="Line 182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1" name="Line 183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76" name="Group 184"/>
              <p:cNvGrpSpPr>
                <a:grpSpLocks/>
              </p:cNvGrpSpPr>
              <p:nvPr/>
            </p:nvGrpSpPr>
            <p:grpSpPr bwMode="auto">
              <a:xfrm>
                <a:off x="2410" y="2511"/>
                <a:ext cx="302" cy="261"/>
                <a:chOff x="3419" y="1144"/>
                <a:chExt cx="225" cy="189"/>
              </a:xfrm>
            </p:grpSpPr>
            <p:sp>
              <p:nvSpPr>
                <p:cNvPr id="39988" name="WordArt 1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9" y="1144"/>
                  <a:ext cx="150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39989" name="WordArt 1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77" y="1219"/>
                  <a:ext cx="6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39977" name="Line 189"/>
              <p:cNvSpPr>
                <a:spLocks noChangeShapeType="1"/>
              </p:cNvSpPr>
              <p:nvPr/>
            </p:nvSpPr>
            <p:spPr bwMode="auto">
              <a:xfrm flipV="1">
                <a:off x="3118" y="2307"/>
                <a:ext cx="719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Line 196"/>
              <p:cNvSpPr>
                <a:spLocks noChangeShapeType="1"/>
              </p:cNvSpPr>
              <p:nvPr/>
            </p:nvSpPr>
            <p:spPr bwMode="auto">
              <a:xfrm>
                <a:off x="3186" y="2602"/>
                <a:ext cx="621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8" y="2669"/>
                <a:ext cx="196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39980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1" y="2386"/>
                <a:ext cx="108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9981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0" y="2383"/>
                <a:ext cx="142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39982" name="Group 203"/>
              <p:cNvGrpSpPr>
                <a:grpSpLocks/>
              </p:cNvGrpSpPr>
              <p:nvPr/>
            </p:nvGrpSpPr>
            <p:grpSpPr bwMode="auto">
              <a:xfrm>
                <a:off x="3926" y="2561"/>
                <a:ext cx="175" cy="75"/>
                <a:chOff x="1104" y="576"/>
                <a:chExt cx="144" cy="96"/>
              </a:xfrm>
            </p:grpSpPr>
            <p:sp>
              <p:nvSpPr>
                <p:cNvPr id="39986" name="Line 204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87" name="Line 205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83" name="WordArt 2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2" y="2350"/>
                <a:ext cx="130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39984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7" y="2759"/>
                <a:ext cx="66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39985" name="WordArt 3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47" y="2494"/>
                <a:ext cx="416" cy="17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易得</a:t>
                </a:r>
              </a:p>
            </p:txBody>
          </p:sp>
        </p:grpSp>
      </p:grpSp>
      <p:grpSp>
        <p:nvGrpSpPr>
          <p:cNvPr id="38980" name="Group 345"/>
          <p:cNvGrpSpPr>
            <a:grpSpLocks/>
          </p:cNvGrpSpPr>
          <p:nvPr/>
        </p:nvGrpSpPr>
        <p:grpSpPr bwMode="auto">
          <a:xfrm>
            <a:off x="3529013" y="3443288"/>
            <a:ext cx="5148262" cy="2189162"/>
            <a:chOff x="2223" y="2169"/>
            <a:chExt cx="3243" cy="1379"/>
          </a:xfrm>
        </p:grpSpPr>
        <p:sp>
          <p:nvSpPr>
            <p:cNvPr id="39948" name="Rectangle 220"/>
            <p:cNvSpPr>
              <a:spLocks noChangeArrowheads="1"/>
            </p:cNvSpPr>
            <p:nvPr/>
          </p:nvSpPr>
          <p:spPr bwMode="auto">
            <a:xfrm>
              <a:off x="2223" y="2169"/>
              <a:ext cx="3243" cy="798"/>
            </a:xfrm>
            <a:prstGeom prst="rect">
              <a:avLst/>
            </a:prstGeom>
            <a:noFill/>
            <a:ln w="5715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9" name="Group 340"/>
            <p:cNvGrpSpPr>
              <a:grpSpLocks/>
            </p:cNvGrpSpPr>
            <p:nvPr/>
          </p:nvGrpSpPr>
          <p:grpSpPr bwMode="auto">
            <a:xfrm>
              <a:off x="3001" y="3126"/>
              <a:ext cx="1848" cy="422"/>
              <a:chOff x="3001" y="3074"/>
              <a:chExt cx="1848" cy="422"/>
            </a:xfrm>
          </p:grpSpPr>
          <p:grpSp>
            <p:nvGrpSpPr>
              <p:cNvPr id="39950" name="Group 337"/>
              <p:cNvGrpSpPr>
                <a:grpSpLocks/>
              </p:cNvGrpSpPr>
              <p:nvPr/>
            </p:nvGrpSpPr>
            <p:grpSpPr bwMode="auto">
              <a:xfrm>
                <a:off x="4358" y="3074"/>
                <a:ext cx="491" cy="396"/>
                <a:chOff x="4358" y="3074"/>
                <a:chExt cx="401" cy="333"/>
              </a:xfrm>
            </p:grpSpPr>
            <p:sp>
              <p:nvSpPr>
                <p:cNvPr id="39967" name="Freeform 239"/>
                <p:cNvSpPr>
                  <a:spLocks/>
                </p:cNvSpPr>
                <p:nvPr/>
              </p:nvSpPr>
              <p:spPr bwMode="auto">
                <a:xfrm>
                  <a:off x="4358" y="3074"/>
                  <a:ext cx="51" cy="315"/>
                </a:xfrm>
                <a:custGeom>
                  <a:avLst/>
                  <a:gdLst>
                    <a:gd name="T0" fmla="*/ 0 w 170"/>
                    <a:gd name="T1" fmla="*/ 31 h 452"/>
                    <a:gd name="T2" fmla="*/ 0 w 170"/>
                    <a:gd name="T3" fmla="*/ 21 h 452"/>
                    <a:gd name="T4" fmla="*/ 0 w 170"/>
                    <a:gd name="T5" fmla="*/ 36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8" name="Line 240"/>
                <p:cNvSpPr>
                  <a:spLocks noChangeShapeType="1"/>
                </p:cNvSpPr>
                <p:nvPr/>
              </p:nvSpPr>
              <p:spPr bwMode="auto">
                <a:xfrm>
                  <a:off x="4403" y="3076"/>
                  <a:ext cx="3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69" name="Line 242"/>
                <p:cNvSpPr>
                  <a:spLocks noChangeShapeType="1"/>
                </p:cNvSpPr>
                <p:nvPr/>
              </p:nvSpPr>
              <p:spPr bwMode="auto">
                <a:xfrm>
                  <a:off x="4462" y="3246"/>
                  <a:ext cx="275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70" name="WordArt 2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55" y="3113"/>
                  <a:ext cx="132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971" name="WordArt 2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16" y="3289"/>
                  <a:ext cx="159" cy="11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9951" name="Group 338"/>
              <p:cNvGrpSpPr>
                <a:grpSpLocks/>
              </p:cNvGrpSpPr>
              <p:nvPr/>
            </p:nvGrpSpPr>
            <p:grpSpPr bwMode="auto">
              <a:xfrm>
                <a:off x="3001" y="3087"/>
                <a:ext cx="984" cy="409"/>
                <a:chOff x="3001" y="3087"/>
                <a:chExt cx="984" cy="409"/>
              </a:xfrm>
            </p:grpSpPr>
            <p:grpSp>
              <p:nvGrpSpPr>
                <p:cNvPr id="39953" name="Group 245"/>
                <p:cNvGrpSpPr>
                  <a:grpSpLocks/>
                </p:cNvGrpSpPr>
                <p:nvPr/>
              </p:nvGrpSpPr>
              <p:grpSpPr bwMode="auto">
                <a:xfrm>
                  <a:off x="3001" y="3087"/>
                  <a:ext cx="984" cy="392"/>
                  <a:chOff x="3099" y="3283"/>
                  <a:chExt cx="992" cy="382"/>
                </a:xfrm>
              </p:grpSpPr>
              <p:grpSp>
                <p:nvGrpSpPr>
                  <p:cNvPr id="39955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3099" y="3407"/>
                    <a:ext cx="227" cy="195"/>
                    <a:chOff x="3419" y="1144"/>
                    <a:chExt cx="225" cy="189"/>
                  </a:xfrm>
                </p:grpSpPr>
                <p:sp>
                  <p:nvSpPr>
                    <p:cNvPr id="39965" name="WordArt 225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419" y="1144"/>
                      <a:ext cx="150" cy="13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8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 type="none" w="med" len="lg"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endParaRPr>
                    </a:p>
                  </p:txBody>
                </p:sp>
                <p:sp>
                  <p:nvSpPr>
                    <p:cNvPr id="39966" name="WordArt 226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577" y="1219"/>
                      <a:ext cx="67" cy="11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12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p</a:t>
                      </a:r>
                      <a:endParaRPr lang="zh-CN" altLang="en-US" sz="12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9956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3380" y="3403"/>
                    <a:ext cx="257" cy="116"/>
                    <a:chOff x="3052" y="1898"/>
                    <a:chExt cx="257" cy="146"/>
                  </a:xfrm>
                </p:grpSpPr>
                <p:sp>
                  <p:nvSpPr>
                    <p:cNvPr id="39963" name="WordArt 22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 rot="16075089" flipH="1">
                      <a:off x="3097" y="1853"/>
                      <a:ext cx="146" cy="235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8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39964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938"/>
                      <a:ext cx="90" cy="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957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3650" y="3283"/>
                    <a:ext cx="441" cy="382"/>
                    <a:chOff x="3650" y="3283"/>
                    <a:chExt cx="441" cy="382"/>
                  </a:xfrm>
                </p:grpSpPr>
                <p:sp>
                  <p:nvSpPr>
                    <p:cNvPr id="39958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3650" y="3283"/>
                      <a:ext cx="56" cy="382"/>
                    </a:xfrm>
                    <a:custGeom>
                      <a:avLst/>
                      <a:gdLst>
                        <a:gd name="T0" fmla="*/ 0 w 170"/>
                        <a:gd name="T1" fmla="*/ 118 h 452"/>
                        <a:gd name="T2" fmla="*/ 0 w 170"/>
                        <a:gd name="T3" fmla="*/ 80 h 452"/>
                        <a:gd name="T4" fmla="*/ 0 w 170"/>
                        <a:gd name="T5" fmla="*/ 139 h 452"/>
                        <a:gd name="T6" fmla="*/ 0 w 170"/>
                        <a:gd name="T7" fmla="*/ 0 h 45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0"/>
                        <a:gd name="T13" fmla="*/ 0 h 452"/>
                        <a:gd name="T14" fmla="*/ 170 w 170"/>
                        <a:gd name="T15" fmla="*/ 452 h 452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0" h="452">
                          <a:moveTo>
                            <a:pt x="0" y="384"/>
                          </a:moveTo>
                          <a:lnTo>
                            <a:pt x="57" y="260"/>
                          </a:lnTo>
                          <a:lnTo>
                            <a:pt x="170" y="452"/>
                          </a:lnTo>
                          <a:lnTo>
                            <a:pt x="170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59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07" y="328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60" name="WordArt 23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826" y="3552"/>
                      <a:ext cx="154" cy="110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20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m</a:t>
                      </a:r>
                      <a:endParaRPr lang="zh-CN" altLang="en-US" sz="20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  <p:sp>
                  <p:nvSpPr>
                    <p:cNvPr id="39961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3498"/>
                      <a:ext cx="296" cy="1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62" name="WordArt 23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864" y="3337"/>
                      <a:ext cx="142" cy="13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20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Times New Roman"/>
                          <a:cs typeface="Times New Roman"/>
                        </a:rPr>
                        <a:t>T</a:t>
                      </a:r>
                      <a:endParaRPr lang="zh-CN" altLang="en-US" sz="20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9954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95" y="3420"/>
                  <a:ext cx="66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39952" name="WordArt 3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3" y="3177"/>
                <a:ext cx="172" cy="179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或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19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0"/>
            <a:ext cx="7269162" cy="23812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不同条件比较</a:t>
            </a:r>
          </a:p>
        </p:txBody>
      </p:sp>
      <p:sp>
        <p:nvSpPr>
          <p:cNvPr id="40963" name="Rectangle 2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Rectangle 3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422275" y="4313238"/>
            <a:ext cx="8118475" cy="2214562"/>
            <a:chOff x="266" y="2717"/>
            <a:chExt cx="5114" cy="1395"/>
          </a:xfrm>
        </p:grpSpPr>
        <p:sp>
          <p:nvSpPr>
            <p:cNvPr id="41045" name="Freeform 119"/>
            <p:cNvSpPr>
              <a:spLocks/>
            </p:cNvSpPr>
            <p:nvPr/>
          </p:nvSpPr>
          <p:spPr bwMode="auto">
            <a:xfrm>
              <a:off x="2026" y="2787"/>
              <a:ext cx="2712" cy="1077"/>
            </a:xfrm>
            <a:custGeom>
              <a:avLst/>
              <a:gdLst>
                <a:gd name="T0" fmla="*/ 0 w 3696"/>
                <a:gd name="T1" fmla="*/ 61 h 1728"/>
                <a:gd name="T2" fmla="*/ 11 w 3696"/>
                <a:gd name="T3" fmla="*/ 58 h 1728"/>
                <a:gd name="T4" fmla="*/ 33 w 3696"/>
                <a:gd name="T5" fmla="*/ 47 h 1728"/>
                <a:gd name="T6" fmla="*/ 66 w 3696"/>
                <a:gd name="T7" fmla="*/ 23 h 1728"/>
                <a:gd name="T8" fmla="*/ 94 w 3696"/>
                <a:gd name="T9" fmla="*/ 4 h 1728"/>
                <a:gd name="T10" fmla="*/ 115 w 3696"/>
                <a:gd name="T11" fmla="*/ 4 h 1728"/>
                <a:gd name="T12" fmla="*/ 143 w 3696"/>
                <a:gd name="T13" fmla="*/ 25 h 1728"/>
                <a:gd name="T14" fmla="*/ 176 w 3696"/>
                <a:gd name="T15" fmla="*/ 45 h 1728"/>
                <a:gd name="T16" fmla="*/ 231 w 3696"/>
                <a:gd name="T17" fmla="*/ 56 h 1728"/>
                <a:gd name="T18" fmla="*/ 352 w 3696"/>
                <a:gd name="T19" fmla="*/ 61 h 1728"/>
                <a:gd name="T20" fmla="*/ 423 w 3696"/>
                <a:gd name="T21" fmla="*/ 64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96"/>
                <a:gd name="T34" fmla="*/ 0 h 1728"/>
                <a:gd name="T35" fmla="*/ 3696 w 3696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96" h="1728">
                  <a:moveTo>
                    <a:pt x="0" y="1680"/>
                  </a:moveTo>
                  <a:cubicBezTo>
                    <a:pt x="24" y="1664"/>
                    <a:pt x="48" y="1648"/>
                    <a:pt x="96" y="1584"/>
                  </a:cubicBezTo>
                  <a:cubicBezTo>
                    <a:pt x="144" y="1520"/>
                    <a:pt x="208" y="1456"/>
                    <a:pt x="288" y="1296"/>
                  </a:cubicBezTo>
                  <a:cubicBezTo>
                    <a:pt x="368" y="1136"/>
                    <a:pt x="488" y="824"/>
                    <a:pt x="576" y="624"/>
                  </a:cubicBezTo>
                  <a:cubicBezTo>
                    <a:pt x="664" y="424"/>
                    <a:pt x="744" y="184"/>
                    <a:pt x="816" y="96"/>
                  </a:cubicBezTo>
                  <a:cubicBezTo>
                    <a:pt x="888" y="8"/>
                    <a:pt x="936" y="0"/>
                    <a:pt x="1008" y="96"/>
                  </a:cubicBezTo>
                  <a:cubicBezTo>
                    <a:pt x="1080" y="192"/>
                    <a:pt x="1160" y="480"/>
                    <a:pt x="1248" y="672"/>
                  </a:cubicBezTo>
                  <a:cubicBezTo>
                    <a:pt x="1336" y="864"/>
                    <a:pt x="1408" y="1104"/>
                    <a:pt x="1536" y="1248"/>
                  </a:cubicBezTo>
                  <a:cubicBezTo>
                    <a:pt x="1664" y="1392"/>
                    <a:pt x="1760" y="1464"/>
                    <a:pt x="2016" y="1536"/>
                  </a:cubicBezTo>
                  <a:cubicBezTo>
                    <a:pt x="2272" y="1608"/>
                    <a:pt x="2792" y="1648"/>
                    <a:pt x="3072" y="1680"/>
                  </a:cubicBezTo>
                  <a:cubicBezTo>
                    <a:pt x="3352" y="1712"/>
                    <a:pt x="3524" y="1720"/>
                    <a:pt x="3696" y="1728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6" name="Line 120"/>
            <p:cNvSpPr>
              <a:spLocks noChangeShapeType="1"/>
            </p:cNvSpPr>
            <p:nvPr/>
          </p:nvSpPr>
          <p:spPr bwMode="auto">
            <a:xfrm>
              <a:off x="2695" y="2817"/>
              <a:ext cx="0" cy="104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7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882" y="3884"/>
              <a:ext cx="8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1048" name="Freeform 127"/>
            <p:cNvSpPr>
              <a:spLocks/>
            </p:cNvSpPr>
            <p:nvPr/>
          </p:nvSpPr>
          <p:spPr bwMode="auto">
            <a:xfrm>
              <a:off x="2022" y="3321"/>
              <a:ext cx="3029" cy="531"/>
            </a:xfrm>
            <a:custGeom>
              <a:avLst/>
              <a:gdLst>
                <a:gd name="T0" fmla="*/ 0 w 4128"/>
                <a:gd name="T1" fmla="*/ 34 h 840"/>
                <a:gd name="T2" fmla="*/ 50 w 4128"/>
                <a:gd name="T3" fmla="*/ 28 h 840"/>
                <a:gd name="T4" fmla="*/ 115 w 4128"/>
                <a:gd name="T5" fmla="*/ 13 h 840"/>
                <a:gd name="T6" fmla="*/ 154 w 4128"/>
                <a:gd name="T7" fmla="*/ 3 h 840"/>
                <a:gd name="T8" fmla="*/ 187 w 4128"/>
                <a:gd name="T9" fmla="*/ 1 h 840"/>
                <a:gd name="T10" fmla="*/ 237 w 4128"/>
                <a:gd name="T11" fmla="*/ 9 h 840"/>
                <a:gd name="T12" fmla="*/ 313 w 4128"/>
                <a:gd name="T13" fmla="*/ 25 h 840"/>
                <a:gd name="T14" fmla="*/ 412 w 4128"/>
                <a:gd name="T15" fmla="*/ 32 h 840"/>
                <a:gd name="T16" fmla="*/ 473 w 4128"/>
                <a:gd name="T17" fmla="*/ 34 h 8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28"/>
                <a:gd name="T28" fmla="*/ 0 h 840"/>
                <a:gd name="T29" fmla="*/ 4128 w 4128"/>
                <a:gd name="T30" fmla="*/ 840 h 8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28" h="840">
                  <a:moveTo>
                    <a:pt x="0" y="840"/>
                  </a:moveTo>
                  <a:cubicBezTo>
                    <a:pt x="132" y="812"/>
                    <a:pt x="264" y="784"/>
                    <a:pt x="432" y="696"/>
                  </a:cubicBezTo>
                  <a:cubicBezTo>
                    <a:pt x="600" y="608"/>
                    <a:pt x="856" y="416"/>
                    <a:pt x="1008" y="312"/>
                  </a:cubicBezTo>
                  <a:cubicBezTo>
                    <a:pt x="1160" y="208"/>
                    <a:pt x="1240" y="120"/>
                    <a:pt x="1344" y="72"/>
                  </a:cubicBezTo>
                  <a:cubicBezTo>
                    <a:pt x="1448" y="24"/>
                    <a:pt x="1512" y="0"/>
                    <a:pt x="1632" y="24"/>
                  </a:cubicBezTo>
                  <a:cubicBezTo>
                    <a:pt x="1752" y="48"/>
                    <a:pt x="1880" y="120"/>
                    <a:pt x="2064" y="216"/>
                  </a:cubicBezTo>
                  <a:cubicBezTo>
                    <a:pt x="2248" y="312"/>
                    <a:pt x="2480" y="504"/>
                    <a:pt x="2736" y="600"/>
                  </a:cubicBezTo>
                  <a:cubicBezTo>
                    <a:pt x="2992" y="696"/>
                    <a:pt x="3368" y="752"/>
                    <a:pt x="3600" y="792"/>
                  </a:cubicBezTo>
                  <a:cubicBezTo>
                    <a:pt x="3832" y="832"/>
                    <a:pt x="3980" y="836"/>
                    <a:pt x="4128" y="840"/>
                  </a:cubicBezTo>
                </a:path>
              </a:pathLst>
            </a:custGeom>
            <a:noFill/>
            <a:ln w="571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9" name="Line 131"/>
            <p:cNvSpPr>
              <a:spLocks noChangeShapeType="1"/>
            </p:cNvSpPr>
            <p:nvPr/>
          </p:nvSpPr>
          <p:spPr bwMode="auto">
            <a:xfrm>
              <a:off x="3149" y="3321"/>
              <a:ext cx="0" cy="52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50" name="Group 180"/>
            <p:cNvGrpSpPr>
              <a:grpSpLocks/>
            </p:cNvGrpSpPr>
            <p:nvPr/>
          </p:nvGrpSpPr>
          <p:grpSpPr bwMode="auto">
            <a:xfrm>
              <a:off x="2956" y="2826"/>
              <a:ext cx="298" cy="241"/>
              <a:chOff x="3650" y="2819"/>
              <a:chExt cx="217" cy="144"/>
            </a:xfrm>
          </p:grpSpPr>
          <p:sp>
            <p:nvSpPr>
              <p:cNvPr id="41081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" y="2887"/>
                <a:ext cx="35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1082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0" y="2819"/>
                <a:ext cx="15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1051" name="Group 181"/>
            <p:cNvGrpSpPr>
              <a:grpSpLocks/>
            </p:cNvGrpSpPr>
            <p:nvPr/>
          </p:nvGrpSpPr>
          <p:grpSpPr bwMode="auto">
            <a:xfrm>
              <a:off x="3724" y="3291"/>
              <a:ext cx="280" cy="197"/>
              <a:chOff x="4012" y="2789"/>
              <a:chExt cx="219" cy="145"/>
            </a:xfrm>
          </p:grpSpPr>
          <p:sp>
            <p:nvSpPr>
              <p:cNvPr id="41079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2850"/>
                <a:ext cx="31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1080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12" y="2789"/>
                <a:ext cx="15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1052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5244" y="3906"/>
              <a:ext cx="136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grpSp>
          <p:nvGrpSpPr>
            <p:cNvPr id="41053" name="Group 186"/>
            <p:cNvGrpSpPr>
              <a:grpSpLocks/>
            </p:cNvGrpSpPr>
            <p:nvPr/>
          </p:nvGrpSpPr>
          <p:grpSpPr bwMode="auto">
            <a:xfrm>
              <a:off x="2579" y="3919"/>
              <a:ext cx="254" cy="181"/>
              <a:chOff x="2683" y="3882"/>
              <a:chExt cx="254" cy="181"/>
            </a:xfrm>
          </p:grpSpPr>
          <p:sp>
            <p:nvSpPr>
              <p:cNvPr id="41076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3" y="3882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CC0000"/>
                      </a:solidFill>
                      <a:round/>
                      <a:headEnd type="none" w="med" len="lg"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CC0000"/>
                    </a:solidFill>
                    <a:round/>
                    <a:headEnd type="none" w="med" len="lg"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  <p:sp>
            <p:nvSpPr>
              <p:cNvPr id="41077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4" y="3963"/>
                <a:ext cx="70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78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2" y="3993"/>
                <a:ext cx="35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1054" name="Group 187"/>
            <p:cNvGrpSpPr>
              <a:grpSpLocks/>
            </p:cNvGrpSpPr>
            <p:nvPr/>
          </p:nvGrpSpPr>
          <p:grpSpPr bwMode="auto">
            <a:xfrm>
              <a:off x="3163" y="3934"/>
              <a:ext cx="278" cy="178"/>
              <a:chOff x="3267" y="3897"/>
              <a:chExt cx="278" cy="178"/>
            </a:xfrm>
          </p:grpSpPr>
          <p:grpSp>
            <p:nvGrpSpPr>
              <p:cNvPr id="41072" name="Group 176"/>
              <p:cNvGrpSpPr>
                <a:grpSpLocks/>
              </p:cNvGrpSpPr>
              <p:nvPr/>
            </p:nvGrpSpPr>
            <p:grpSpPr bwMode="auto">
              <a:xfrm>
                <a:off x="3404" y="3969"/>
                <a:ext cx="141" cy="106"/>
                <a:chOff x="3218" y="2521"/>
                <a:chExt cx="141" cy="106"/>
              </a:xfrm>
            </p:grpSpPr>
            <p:sp>
              <p:nvSpPr>
                <p:cNvPr id="41074" name="WordArt 1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8" y="2521"/>
                  <a:ext cx="70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75" name="WordArt 1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24" y="2551"/>
                  <a:ext cx="35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6600"/>
                        </a:solidFill>
                        <a:round/>
                        <a:headEnd/>
                        <a:tailEnd/>
                      </a:ln>
                      <a:solidFill>
                        <a:srgbClr val="0066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18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1073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7" y="3897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006600"/>
                      </a:solidFill>
                      <a:round/>
                      <a:headEnd type="none" w="med" len="lg"/>
                      <a:tailEnd/>
                    </a:ln>
                    <a:solidFill>
                      <a:srgbClr val="0066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006600"/>
                    </a:solidFill>
                    <a:round/>
                    <a:headEnd type="none" w="med" len="lg"/>
                    <a:tailEnd/>
                  </a:ln>
                  <a:solidFill>
                    <a:srgbClr val="006600"/>
                  </a:solidFill>
                  <a:latin typeface="Book Antiqua"/>
                </a:endParaRPr>
              </a:p>
            </p:txBody>
          </p:sp>
        </p:grpSp>
        <p:sp>
          <p:nvSpPr>
            <p:cNvPr id="41055" name="Line 182"/>
            <p:cNvSpPr>
              <a:spLocks noChangeShapeType="1"/>
            </p:cNvSpPr>
            <p:nvPr/>
          </p:nvSpPr>
          <p:spPr bwMode="auto">
            <a:xfrm>
              <a:off x="2025" y="3870"/>
              <a:ext cx="32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6" name="Line 183"/>
            <p:cNvSpPr>
              <a:spLocks noChangeShapeType="1"/>
            </p:cNvSpPr>
            <p:nvPr/>
          </p:nvSpPr>
          <p:spPr bwMode="auto">
            <a:xfrm flipV="1">
              <a:off x="2018" y="2829"/>
              <a:ext cx="0" cy="10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57" name="Group 213"/>
            <p:cNvGrpSpPr>
              <a:grpSpLocks/>
            </p:cNvGrpSpPr>
            <p:nvPr/>
          </p:nvGrpSpPr>
          <p:grpSpPr bwMode="auto">
            <a:xfrm>
              <a:off x="333" y="2717"/>
              <a:ext cx="980" cy="365"/>
              <a:chOff x="723" y="2843"/>
              <a:chExt cx="980" cy="365"/>
            </a:xfrm>
          </p:grpSpPr>
          <p:sp>
            <p:nvSpPr>
              <p:cNvPr id="41070" name="Text Box 203"/>
              <p:cNvSpPr txBox="1">
                <a:spLocks noChangeArrowheads="1"/>
              </p:cNvSpPr>
              <p:nvPr/>
            </p:nvSpPr>
            <p:spPr bwMode="auto">
              <a:xfrm>
                <a:off x="1009" y="2843"/>
                <a:ext cx="69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/>
                  <a:t>相同</a:t>
                </a:r>
              </a:p>
            </p:txBody>
          </p:sp>
          <p:sp>
            <p:nvSpPr>
              <p:cNvPr id="41071" name="WordArt 2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3" y="2942"/>
                <a:ext cx="253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1058" name="Group 207"/>
            <p:cNvGrpSpPr>
              <a:grpSpLocks/>
            </p:cNvGrpSpPr>
            <p:nvPr/>
          </p:nvGrpSpPr>
          <p:grpSpPr bwMode="auto">
            <a:xfrm>
              <a:off x="266" y="3148"/>
              <a:ext cx="328" cy="241"/>
              <a:chOff x="3650" y="2819"/>
              <a:chExt cx="217" cy="144"/>
            </a:xfrm>
          </p:grpSpPr>
          <p:sp>
            <p:nvSpPr>
              <p:cNvPr id="41068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32" y="2887"/>
                <a:ext cx="35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1069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50" y="2819"/>
                <a:ext cx="15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1059" name="Group 210"/>
            <p:cNvGrpSpPr>
              <a:grpSpLocks/>
            </p:cNvGrpSpPr>
            <p:nvPr/>
          </p:nvGrpSpPr>
          <p:grpSpPr bwMode="auto">
            <a:xfrm>
              <a:off x="952" y="3178"/>
              <a:ext cx="324" cy="180"/>
              <a:chOff x="4012" y="2789"/>
              <a:chExt cx="219" cy="145"/>
            </a:xfrm>
          </p:grpSpPr>
          <p:sp>
            <p:nvSpPr>
              <p:cNvPr id="41066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2850"/>
                <a:ext cx="31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1067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12" y="2789"/>
                <a:ext cx="15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1060" name="Freeform 214"/>
            <p:cNvSpPr>
              <a:spLocks/>
            </p:cNvSpPr>
            <p:nvPr/>
          </p:nvSpPr>
          <p:spPr bwMode="auto">
            <a:xfrm flipH="1">
              <a:off x="661" y="3168"/>
              <a:ext cx="176" cy="140"/>
            </a:xfrm>
            <a:custGeom>
              <a:avLst/>
              <a:gdLst>
                <a:gd name="T0" fmla="*/ 0 w 544"/>
                <a:gd name="T1" fmla="*/ 0 h 1068"/>
                <a:gd name="T2" fmla="*/ 0 w 544"/>
                <a:gd name="T3" fmla="*/ 0 h 1068"/>
                <a:gd name="T4" fmla="*/ 0 w 544"/>
                <a:gd name="T5" fmla="*/ 0 h 1068"/>
                <a:gd name="T6" fmla="*/ 0 60000 65536"/>
                <a:gd name="T7" fmla="*/ 0 60000 65536"/>
                <a:gd name="T8" fmla="*/ 0 60000 65536"/>
                <a:gd name="T9" fmla="*/ 0 w 544"/>
                <a:gd name="T10" fmla="*/ 0 h 1068"/>
                <a:gd name="T11" fmla="*/ 544 w 544"/>
                <a:gd name="T12" fmla="*/ 1068 h 10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1068">
                  <a:moveTo>
                    <a:pt x="523" y="0"/>
                  </a:moveTo>
                  <a:lnTo>
                    <a:pt x="0" y="524"/>
                  </a:lnTo>
                  <a:lnTo>
                    <a:pt x="544" y="106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61" name="Group 228"/>
            <p:cNvGrpSpPr>
              <a:grpSpLocks/>
            </p:cNvGrpSpPr>
            <p:nvPr/>
          </p:nvGrpSpPr>
          <p:grpSpPr bwMode="auto">
            <a:xfrm>
              <a:off x="1536" y="2797"/>
              <a:ext cx="410" cy="222"/>
              <a:chOff x="291" y="1617"/>
              <a:chExt cx="583" cy="294"/>
            </a:xfrm>
          </p:grpSpPr>
          <p:sp>
            <p:nvSpPr>
              <p:cNvPr id="41062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1063" name="AutoShape 230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WordArt 2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1065" name="AutoShape 232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247"/>
          <p:cNvGrpSpPr>
            <a:grpSpLocks/>
          </p:cNvGrpSpPr>
          <p:nvPr/>
        </p:nvGrpSpPr>
        <p:grpSpPr bwMode="auto">
          <a:xfrm>
            <a:off x="495300" y="1962150"/>
            <a:ext cx="7996238" cy="2138363"/>
            <a:chOff x="312" y="1236"/>
            <a:chExt cx="5037" cy="1347"/>
          </a:xfrm>
        </p:grpSpPr>
        <p:grpSp>
          <p:nvGrpSpPr>
            <p:cNvPr id="41008" name="Group 85"/>
            <p:cNvGrpSpPr>
              <a:grpSpLocks/>
            </p:cNvGrpSpPr>
            <p:nvPr/>
          </p:nvGrpSpPr>
          <p:grpSpPr bwMode="auto">
            <a:xfrm>
              <a:off x="2864" y="1316"/>
              <a:ext cx="148" cy="174"/>
              <a:chOff x="1824" y="2064"/>
              <a:chExt cx="192" cy="208"/>
            </a:xfrm>
          </p:grpSpPr>
          <p:sp>
            <p:nvSpPr>
              <p:cNvPr id="41043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2064"/>
                <a:ext cx="189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44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8" y="2160"/>
                <a:ext cx="48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1009" name="Freeform 92"/>
            <p:cNvSpPr>
              <a:spLocks/>
            </p:cNvSpPr>
            <p:nvPr/>
          </p:nvSpPr>
          <p:spPr bwMode="auto">
            <a:xfrm>
              <a:off x="1998" y="1260"/>
              <a:ext cx="2712" cy="1077"/>
            </a:xfrm>
            <a:custGeom>
              <a:avLst/>
              <a:gdLst>
                <a:gd name="T0" fmla="*/ 0 w 3696"/>
                <a:gd name="T1" fmla="*/ 61 h 1728"/>
                <a:gd name="T2" fmla="*/ 11 w 3696"/>
                <a:gd name="T3" fmla="*/ 58 h 1728"/>
                <a:gd name="T4" fmla="*/ 33 w 3696"/>
                <a:gd name="T5" fmla="*/ 47 h 1728"/>
                <a:gd name="T6" fmla="*/ 66 w 3696"/>
                <a:gd name="T7" fmla="*/ 23 h 1728"/>
                <a:gd name="T8" fmla="*/ 94 w 3696"/>
                <a:gd name="T9" fmla="*/ 4 h 1728"/>
                <a:gd name="T10" fmla="*/ 115 w 3696"/>
                <a:gd name="T11" fmla="*/ 4 h 1728"/>
                <a:gd name="T12" fmla="*/ 143 w 3696"/>
                <a:gd name="T13" fmla="*/ 25 h 1728"/>
                <a:gd name="T14" fmla="*/ 176 w 3696"/>
                <a:gd name="T15" fmla="*/ 45 h 1728"/>
                <a:gd name="T16" fmla="*/ 231 w 3696"/>
                <a:gd name="T17" fmla="*/ 56 h 1728"/>
                <a:gd name="T18" fmla="*/ 352 w 3696"/>
                <a:gd name="T19" fmla="*/ 61 h 1728"/>
                <a:gd name="T20" fmla="*/ 423 w 3696"/>
                <a:gd name="T21" fmla="*/ 64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96"/>
                <a:gd name="T34" fmla="*/ 0 h 1728"/>
                <a:gd name="T35" fmla="*/ 3696 w 3696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96" h="1728">
                  <a:moveTo>
                    <a:pt x="0" y="1680"/>
                  </a:moveTo>
                  <a:cubicBezTo>
                    <a:pt x="24" y="1664"/>
                    <a:pt x="48" y="1648"/>
                    <a:pt x="96" y="1584"/>
                  </a:cubicBezTo>
                  <a:cubicBezTo>
                    <a:pt x="144" y="1520"/>
                    <a:pt x="208" y="1456"/>
                    <a:pt x="288" y="1296"/>
                  </a:cubicBezTo>
                  <a:cubicBezTo>
                    <a:pt x="368" y="1136"/>
                    <a:pt x="488" y="824"/>
                    <a:pt x="576" y="624"/>
                  </a:cubicBezTo>
                  <a:cubicBezTo>
                    <a:pt x="664" y="424"/>
                    <a:pt x="744" y="184"/>
                    <a:pt x="816" y="96"/>
                  </a:cubicBezTo>
                  <a:cubicBezTo>
                    <a:pt x="888" y="8"/>
                    <a:pt x="936" y="0"/>
                    <a:pt x="1008" y="96"/>
                  </a:cubicBezTo>
                  <a:cubicBezTo>
                    <a:pt x="1080" y="192"/>
                    <a:pt x="1160" y="480"/>
                    <a:pt x="1248" y="672"/>
                  </a:cubicBezTo>
                  <a:cubicBezTo>
                    <a:pt x="1336" y="864"/>
                    <a:pt x="1408" y="1104"/>
                    <a:pt x="1536" y="1248"/>
                  </a:cubicBezTo>
                  <a:cubicBezTo>
                    <a:pt x="1664" y="1392"/>
                    <a:pt x="1760" y="1464"/>
                    <a:pt x="2016" y="1536"/>
                  </a:cubicBezTo>
                  <a:cubicBezTo>
                    <a:pt x="2272" y="1608"/>
                    <a:pt x="2792" y="1648"/>
                    <a:pt x="3072" y="1680"/>
                  </a:cubicBezTo>
                  <a:cubicBezTo>
                    <a:pt x="3352" y="1712"/>
                    <a:pt x="3524" y="1720"/>
                    <a:pt x="3696" y="1728"/>
                  </a:cubicBezTo>
                </a:path>
              </a:pathLst>
            </a:custGeom>
            <a:noFill/>
            <a:ln w="571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Line 93"/>
            <p:cNvSpPr>
              <a:spLocks noChangeShapeType="1"/>
            </p:cNvSpPr>
            <p:nvPr/>
          </p:nvSpPr>
          <p:spPr bwMode="auto">
            <a:xfrm>
              <a:off x="2667" y="1290"/>
              <a:ext cx="0" cy="104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1854" y="2357"/>
              <a:ext cx="8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O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1012" name="Freeform 100"/>
            <p:cNvSpPr>
              <a:spLocks/>
            </p:cNvSpPr>
            <p:nvPr/>
          </p:nvSpPr>
          <p:spPr bwMode="auto">
            <a:xfrm>
              <a:off x="1987" y="1802"/>
              <a:ext cx="3029" cy="531"/>
            </a:xfrm>
            <a:custGeom>
              <a:avLst/>
              <a:gdLst>
                <a:gd name="T0" fmla="*/ 0 w 4128"/>
                <a:gd name="T1" fmla="*/ 34 h 840"/>
                <a:gd name="T2" fmla="*/ 50 w 4128"/>
                <a:gd name="T3" fmla="*/ 28 h 840"/>
                <a:gd name="T4" fmla="*/ 115 w 4128"/>
                <a:gd name="T5" fmla="*/ 13 h 840"/>
                <a:gd name="T6" fmla="*/ 154 w 4128"/>
                <a:gd name="T7" fmla="*/ 3 h 840"/>
                <a:gd name="T8" fmla="*/ 187 w 4128"/>
                <a:gd name="T9" fmla="*/ 1 h 840"/>
                <a:gd name="T10" fmla="*/ 237 w 4128"/>
                <a:gd name="T11" fmla="*/ 9 h 840"/>
                <a:gd name="T12" fmla="*/ 313 w 4128"/>
                <a:gd name="T13" fmla="*/ 25 h 840"/>
                <a:gd name="T14" fmla="*/ 412 w 4128"/>
                <a:gd name="T15" fmla="*/ 32 h 840"/>
                <a:gd name="T16" fmla="*/ 473 w 4128"/>
                <a:gd name="T17" fmla="*/ 34 h 8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28"/>
                <a:gd name="T28" fmla="*/ 0 h 840"/>
                <a:gd name="T29" fmla="*/ 4128 w 4128"/>
                <a:gd name="T30" fmla="*/ 840 h 8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28" h="840">
                  <a:moveTo>
                    <a:pt x="0" y="840"/>
                  </a:moveTo>
                  <a:cubicBezTo>
                    <a:pt x="132" y="812"/>
                    <a:pt x="264" y="784"/>
                    <a:pt x="432" y="696"/>
                  </a:cubicBezTo>
                  <a:cubicBezTo>
                    <a:pt x="600" y="608"/>
                    <a:pt x="856" y="416"/>
                    <a:pt x="1008" y="312"/>
                  </a:cubicBezTo>
                  <a:cubicBezTo>
                    <a:pt x="1160" y="208"/>
                    <a:pt x="1240" y="120"/>
                    <a:pt x="1344" y="72"/>
                  </a:cubicBezTo>
                  <a:cubicBezTo>
                    <a:pt x="1448" y="24"/>
                    <a:pt x="1512" y="0"/>
                    <a:pt x="1632" y="24"/>
                  </a:cubicBezTo>
                  <a:cubicBezTo>
                    <a:pt x="1752" y="48"/>
                    <a:pt x="1880" y="120"/>
                    <a:pt x="2064" y="216"/>
                  </a:cubicBezTo>
                  <a:cubicBezTo>
                    <a:pt x="2248" y="312"/>
                    <a:pt x="2480" y="504"/>
                    <a:pt x="2736" y="600"/>
                  </a:cubicBezTo>
                  <a:cubicBezTo>
                    <a:pt x="2992" y="696"/>
                    <a:pt x="3368" y="752"/>
                    <a:pt x="3600" y="792"/>
                  </a:cubicBezTo>
                  <a:cubicBezTo>
                    <a:pt x="3832" y="832"/>
                    <a:pt x="3980" y="836"/>
                    <a:pt x="4128" y="84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13" name="Group 101"/>
            <p:cNvGrpSpPr>
              <a:grpSpLocks/>
            </p:cNvGrpSpPr>
            <p:nvPr/>
          </p:nvGrpSpPr>
          <p:grpSpPr bwMode="auto">
            <a:xfrm>
              <a:off x="3574" y="1696"/>
              <a:ext cx="257" cy="298"/>
              <a:chOff x="3072" y="2832"/>
              <a:chExt cx="192" cy="216"/>
            </a:xfrm>
          </p:grpSpPr>
          <p:sp>
            <p:nvSpPr>
              <p:cNvPr id="41041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2" y="2832"/>
                <a:ext cx="189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42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2928"/>
                <a:ext cx="48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1014" name="Line 104"/>
            <p:cNvSpPr>
              <a:spLocks noChangeShapeType="1"/>
            </p:cNvSpPr>
            <p:nvPr/>
          </p:nvSpPr>
          <p:spPr bwMode="auto">
            <a:xfrm>
              <a:off x="3114" y="1802"/>
              <a:ext cx="8" cy="5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15" name="Group 184"/>
            <p:cNvGrpSpPr>
              <a:grpSpLocks/>
            </p:cNvGrpSpPr>
            <p:nvPr/>
          </p:nvGrpSpPr>
          <p:grpSpPr bwMode="auto">
            <a:xfrm>
              <a:off x="2489" y="2390"/>
              <a:ext cx="254" cy="181"/>
              <a:chOff x="2593" y="2471"/>
              <a:chExt cx="254" cy="181"/>
            </a:xfrm>
          </p:grpSpPr>
          <p:sp>
            <p:nvSpPr>
              <p:cNvPr id="41038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3" y="2471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006600"/>
                      </a:solidFill>
                      <a:round/>
                      <a:headEnd type="none" w="med" len="lg"/>
                      <a:tailEnd/>
                    </a:ln>
                    <a:solidFill>
                      <a:srgbClr val="0066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006600"/>
                    </a:solidFill>
                    <a:round/>
                    <a:headEnd type="none" w="med" len="lg"/>
                    <a:tailEnd/>
                  </a:ln>
                  <a:solidFill>
                    <a:srgbClr val="006600"/>
                  </a:solidFill>
                  <a:latin typeface="Book Antiqua"/>
                </a:endParaRPr>
              </a:p>
            </p:txBody>
          </p:sp>
          <p:sp>
            <p:nvSpPr>
              <p:cNvPr id="41039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4" y="2552"/>
                <a:ext cx="70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p</a:t>
                </a:r>
                <a:endParaRPr lang="zh-CN" altLang="en-US" sz="12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40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12" y="2582"/>
                <a:ext cx="35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1016" name="Group 185"/>
            <p:cNvGrpSpPr>
              <a:grpSpLocks/>
            </p:cNvGrpSpPr>
            <p:nvPr/>
          </p:nvGrpSpPr>
          <p:grpSpPr bwMode="auto">
            <a:xfrm>
              <a:off x="3073" y="2405"/>
              <a:ext cx="278" cy="178"/>
              <a:chOff x="3177" y="2486"/>
              <a:chExt cx="278" cy="178"/>
            </a:xfrm>
          </p:grpSpPr>
          <p:grpSp>
            <p:nvGrpSpPr>
              <p:cNvPr id="41034" name="Group 165"/>
              <p:cNvGrpSpPr>
                <a:grpSpLocks/>
              </p:cNvGrpSpPr>
              <p:nvPr/>
            </p:nvGrpSpPr>
            <p:grpSpPr bwMode="auto">
              <a:xfrm>
                <a:off x="3314" y="2558"/>
                <a:ext cx="141" cy="106"/>
                <a:chOff x="3218" y="2521"/>
                <a:chExt cx="141" cy="106"/>
              </a:xfrm>
            </p:grpSpPr>
            <p:sp>
              <p:nvSpPr>
                <p:cNvPr id="41036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8" y="2521"/>
                  <a:ext cx="70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1037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24" y="2551"/>
                  <a:ext cx="35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18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1035" name="WordArt 1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7" y="2486"/>
                <a:ext cx="114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CC0000"/>
                      </a:solidFill>
                      <a:round/>
                      <a:headEnd type="none" w="med" len="lg"/>
                      <a:tailEnd/>
                    </a:ln>
                    <a:solidFill>
                      <a:srgbClr val="CC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CC0000"/>
                    </a:solidFill>
                    <a:round/>
                    <a:headEnd type="none" w="med" len="lg"/>
                    <a:tailEnd/>
                  </a:ln>
                  <a:solidFill>
                    <a:srgbClr val="CC0000"/>
                  </a:solidFill>
                  <a:latin typeface="Book Antiqua"/>
                </a:endParaRPr>
              </a:p>
            </p:txBody>
          </p:sp>
        </p:grpSp>
        <p:sp>
          <p:nvSpPr>
            <p:cNvPr id="41017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5213" y="2362"/>
              <a:ext cx="136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41018" name="Line 98"/>
            <p:cNvSpPr>
              <a:spLocks noChangeShapeType="1"/>
            </p:cNvSpPr>
            <p:nvPr/>
          </p:nvSpPr>
          <p:spPr bwMode="auto">
            <a:xfrm>
              <a:off x="1988" y="2341"/>
              <a:ext cx="320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Line 95"/>
            <p:cNvSpPr>
              <a:spLocks noChangeShapeType="1"/>
            </p:cNvSpPr>
            <p:nvPr/>
          </p:nvSpPr>
          <p:spPr bwMode="auto">
            <a:xfrm flipV="1">
              <a:off x="1995" y="1293"/>
              <a:ext cx="0" cy="10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343" y="1308"/>
              <a:ext cx="209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1021" name="Text Box 195"/>
            <p:cNvSpPr txBox="1">
              <a:spLocks noChangeArrowheads="1"/>
            </p:cNvSpPr>
            <p:nvPr/>
          </p:nvSpPr>
          <p:spPr bwMode="auto">
            <a:xfrm>
              <a:off x="598" y="1236"/>
              <a:ext cx="6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/>
                <a:t>相同</a:t>
              </a:r>
            </a:p>
          </p:txBody>
        </p:sp>
        <p:grpSp>
          <p:nvGrpSpPr>
            <p:cNvPr id="41022" name="Group 196"/>
            <p:cNvGrpSpPr>
              <a:grpSpLocks/>
            </p:cNvGrpSpPr>
            <p:nvPr/>
          </p:nvGrpSpPr>
          <p:grpSpPr bwMode="auto">
            <a:xfrm>
              <a:off x="312" y="1764"/>
              <a:ext cx="257" cy="298"/>
              <a:chOff x="3072" y="2832"/>
              <a:chExt cx="192" cy="216"/>
            </a:xfrm>
          </p:grpSpPr>
          <p:sp>
            <p:nvSpPr>
              <p:cNvPr id="41032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2" y="2832"/>
                <a:ext cx="189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33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2928"/>
                <a:ext cx="48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1023" name="Group 199"/>
            <p:cNvGrpSpPr>
              <a:grpSpLocks/>
            </p:cNvGrpSpPr>
            <p:nvPr/>
          </p:nvGrpSpPr>
          <p:grpSpPr bwMode="auto">
            <a:xfrm>
              <a:off x="1067" y="1802"/>
              <a:ext cx="199" cy="225"/>
              <a:chOff x="1824" y="2064"/>
              <a:chExt cx="192" cy="208"/>
            </a:xfrm>
          </p:grpSpPr>
          <p:sp>
            <p:nvSpPr>
              <p:cNvPr id="41030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2064"/>
                <a:ext cx="189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1031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8" y="2160"/>
                <a:ext cx="48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1200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1024" name="Freeform 202"/>
            <p:cNvSpPr>
              <a:spLocks/>
            </p:cNvSpPr>
            <p:nvPr/>
          </p:nvSpPr>
          <p:spPr bwMode="auto">
            <a:xfrm flipH="1">
              <a:off x="747" y="1815"/>
              <a:ext cx="176" cy="140"/>
            </a:xfrm>
            <a:custGeom>
              <a:avLst/>
              <a:gdLst>
                <a:gd name="T0" fmla="*/ 0 w 544"/>
                <a:gd name="T1" fmla="*/ 0 h 1068"/>
                <a:gd name="T2" fmla="*/ 0 w 544"/>
                <a:gd name="T3" fmla="*/ 0 h 1068"/>
                <a:gd name="T4" fmla="*/ 0 w 544"/>
                <a:gd name="T5" fmla="*/ 0 h 1068"/>
                <a:gd name="T6" fmla="*/ 0 60000 65536"/>
                <a:gd name="T7" fmla="*/ 0 60000 65536"/>
                <a:gd name="T8" fmla="*/ 0 60000 65536"/>
                <a:gd name="T9" fmla="*/ 0 w 544"/>
                <a:gd name="T10" fmla="*/ 0 h 1068"/>
                <a:gd name="T11" fmla="*/ 544 w 544"/>
                <a:gd name="T12" fmla="*/ 1068 h 10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1068">
                  <a:moveTo>
                    <a:pt x="523" y="0"/>
                  </a:moveTo>
                  <a:lnTo>
                    <a:pt x="0" y="524"/>
                  </a:lnTo>
                  <a:lnTo>
                    <a:pt x="544" y="106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25" name="Group 233"/>
            <p:cNvGrpSpPr>
              <a:grpSpLocks/>
            </p:cNvGrpSpPr>
            <p:nvPr/>
          </p:nvGrpSpPr>
          <p:grpSpPr bwMode="auto">
            <a:xfrm>
              <a:off x="1483" y="1275"/>
              <a:ext cx="410" cy="222"/>
              <a:chOff x="291" y="1617"/>
              <a:chExt cx="583" cy="294"/>
            </a:xfrm>
          </p:grpSpPr>
          <p:sp>
            <p:nvSpPr>
              <p:cNvPr id="41026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1027" name="AutoShape 235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8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1029" name="AutoShape 237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245"/>
          <p:cNvGrpSpPr>
            <a:grpSpLocks/>
          </p:cNvGrpSpPr>
          <p:nvPr/>
        </p:nvGrpSpPr>
        <p:grpSpPr bwMode="auto">
          <a:xfrm>
            <a:off x="595313" y="395288"/>
            <a:ext cx="8059737" cy="423862"/>
            <a:chOff x="746" y="325"/>
            <a:chExt cx="4822" cy="203"/>
          </a:xfrm>
        </p:grpSpPr>
        <p:sp>
          <p:nvSpPr>
            <p:cNvPr id="4100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363" y="354"/>
              <a:ext cx="183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1001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975" y="355"/>
              <a:ext cx="194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1002" name="Freeform 78"/>
            <p:cNvSpPr>
              <a:spLocks/>
            </p:cNvSpPr>
            <p:nvPr/>
          </p:nvSpPr>
          <p:spPr bwMode="auto">
            <a:xfrm>
              <a:off x="2296" y="439"/>
              <a:ext cx="43" cy="86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429" y="343"/>
              <a:ext cx="172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1004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746" y="333"/>
              <a:ext cx="562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不同</a:t>
              </a:r>
            </a:p>
          </p:txBody>
        </p:sp>
        <p:sp>
          <p:nvSpPr>
            <p:cNvPr id="41005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2681" y="342"/>
              <a:ext cx="2887" cy="1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的速率分布曲线的比较</a:t>
              </a:r>
            </a:p>
          </p:txBody>
        </p:sp>
        <p:sp>
          <p:nvSpPr>
            <p:cNvPr id="41006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1662" y="325"/>
              <a:ext cx="589" cy="2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（或   ）</a:t>
              </a:r>
            </a:p>
          </p:txBody>
        </p:sp>
        <p:sp>
          <p:nvSpPr>
            <p:cNvPr id="41007" name="WordArt 241"/>
            <p:cNvSpPr>
              <a:spLocks noChangeArrowheads="1" noChangeShapeType="1" noTextEdit="1"/>
            </p:cNvSpPr>
            <p:nvPr/>
          </p:nvSpPr>
          <p:spPr bwMode="auto">
            <a:xfrm>
              <a:off x="1559" y="460"/>
              <a:ext cx="63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46"/>
          <p:cNvGrpSpPr>
            <a:grpSpLocks/>
          </p:cNvGrpSpPr>
          <p:nvPr/>
        </p:nvGrpSpPr>
        <p:grpSpPr bwMode="auto">
          <a:xfrm>
            <a:off x="619125" y="1111250"/>
            <a:ext cx="8032750" cy="608013"/>
            <a:chOff x="479" y="700"/>
            <a:chExt cx="5060" cy="383"/>
          </a:xfrm>
        </p:grpSpPr>
        <p:grpSp>
          <p:nvGrpSpPr>
            <p:cNvPr id="40969" name="Group 226"/>
            <p:cNvGrpSpPr>
              <a:grpSpLocks/>
            </p:cNvGrpSpPr>
            <p:nvPr/>
          </p:nvGrpSpPr>
          <p:grpSpPr bwMode="auto">
            <a:xfrm>
              <a:off x="479" y="700"/>
              <a:ext cx="5060" cy="366"/>
              <a:chOff x="479" y="700"/>
              <a:chExt cx="5060" cy="366"/>
            </a:xfrm>
          </p:grpSpPr>
          <p:sp>
            <p:nvSpPr>
              <p:cNvPr id="40971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15" y="841"/>
                <a:ext cx="3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40972" name="Group 138"/>
              <p:cNvGrpSpPr>
                <a:grpSpLocks/>
              </p:cNvGrpSpPr>
              <p:nvPr/>
            </p:nvGrpSpPr>
            <p:grpSpPr bwMode="auto">
              <a:xfrm>
                <a:off x="2516" y="863"/>
                <a:ext cx="136" cy="51"/>
                <a:chOff x="1104" y="576"/>
                <a:chExt cx="144" cy="96"/>
              </a:xfrm>
            </p:grpSpPr>
            <p:sp>
              <p:nvSpPr>
                <p:cNvPr id="40998" name="Line 139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9" name="Line 140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73" name="Group 141"/>
              <p:cNvGrpSpPr>
                <a:grpSpLocks/>
              </p:cNvGrpSpPr>
              <p:nvPr/>
            </p:nvGrpSpPr>
            <p:grpSpPr bwMode="auto">
              <a:xfrm>
                <a:off x="2220" y="839"/>
                <a:ext cx="235" cy="179"/>
                <a:chOff x="3419" y="1144"/>
                <a:chExt cx="225" cy="189"/>
              </a:xfrm>
            </p:grpSpPr>
            <p:sp>
              <p:nvSpPr>
                <p:cNvPr id="40996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9" y="1144"/>
                  <a:ext cx="150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0997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77" y="1219"/>
                  <a:ext cx="6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0974" name="Freeform 144"/>
              <p:cNvSpPr>
                <a:spLocks/>
              </p:cNvSpPr>
              <p:nvPr/>
            </p:nvSpPr>
            <p:spPr bwMode="auto">
              <a:xfrm>
                <a:off x="2710" y="700"/>
                <a:ext cx="55" cy="356"/>
              </a:xfrm>
              <a:custGeom>
                <a:avLst/>
                <a:gdLst>
                  <a:gd name="T0" fmla="*/ 0 w 170"/>
                  <a:gd name="T1" fmla="*/ 72 h 452"/>
                  <a:gd name="T2" fmla="*/ 0 w 170"/>
                  <a:gd name="T3" fmla="*/ 49 h 452"/>
                  <a:gd name="T4" fmla="*/ 0 w 170"/>
                  <a:gd name="T5" fmla="*/ 85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5" name="Line 145"/>
              <p:cNvSpPr>
                <a:spLocks noChangeShapeType="1"/>
              </p:cNvSpPr>
              <p:nvPr/>
            </p:nvSpPr>
            <p:spPr bwMode="auto">
              <a:xfrm flipV="1">
                <a:off x="2771" y="700"/>
                <a:ext cx="559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Line 146"/>
              <p:cNvSpPr>
                <a:spLocks noChangeShapeType="1"/>
              </p:cNvSpPr>
              <p:nvPr/>
            </p:nvSpPr>
            <p:spPr bwMode="auto">
              <a:xfrm>
                <a:off x="2823" y="902"/>
                <a:ext cx="483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7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65" y="947"/>
                <a:ext cx="15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978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4" y="754"/>
                <a:ext cx="84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979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0" y="752"/>
                <a:ext cx="111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0980" name="Group 151"/>
              <p:cNvGrpSpPr>
                <a:grpSpLocks/>
              </p:cNvGrpSpPr>
              <p:nvPr/>
            </p:nvGrpSpPr>
            <p:grpSpPr bwMode="auto">
              <a:xfrm>
                <a:off x="3399" y="873"/>
                <a:ext cx="136" cy="52"/>
                <a:chOff x="1104" y="576"/>
                <a:chExt cx="144" cy="96"/>
              </a:xfrm>
            </p:grpSpPr>
            <p:sp>
              <p:nvSpPr>
                <p:cNvPr id="40994" name="Line 152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5" name="Line 153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81" name="Oval 154"/>
              <p:cNvSpPr>
                <a:spLocks noChangeArrowheads="1"/>
              </p:cNvSpPr>
              <p:nvPr/>
            </p:nvSpPr>
            <p:spPr bwMode="auto">
              <a:xfrm>
                <a:off x="3683" y="913"/>
                <a:ext cx="31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39" y="830"/>
                <a:ext cx="8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983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8" y="831"/>
                <a:ext cx="36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0984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69" y="756"/>
                <a:ext cx="124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0985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6" y="937"/>
                <a:ext cx="128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0986" name="Freeform 159"/>
              <p:cNvSpPr>
                <a:spLocks/>
              </p:cNvSpPr>
              <p:nvPr/>
            </p:nvSpPr>
            <p:spPr bwMode="auto">
              <a:xfrm>
                <a:off x="3950" y="710"/>
                <a:ext cx="56" cy="356"/>
              </a:xfrm>
              <a:custGeom>
                <a:avLst/>
                <a:gdLst>
                  <a:gd name="T0" fmla="*/ 0 w 170"/>
                  <a:gd name="T1" fmla="*/ 72 h 452"/>
                  <a:gd name="T2" fmla="*/ 0 w 170"/>
                  <a:gd name="T3" fmla="*/ 49 h 452"/>
                  <a:gd name="T4" fmla="*/ 0 w 170"/>
                  <a:gd name="T5" fmla="*/ 85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7" name="Line 160"/>
              <p:cNvSpPr>
                <a:spLocks noChangeShapeType="1"/>
              </p:cNvSpPr>
              <p:nvPr/>
            </p:nvSpPr>
            <p:spPr bwMode="auto">
              <a:xfrm flipV="1">
                <a:off x="3999" y="710"/>
                <a:ext cx="467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8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4" y="752"/>
                <a:ext cx="111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0989" name="Line 162"/>
              <p:cNvSpPr>
                <a:spLocks noChangeShapeType="1"/>
              </p:cNvSpPr>
              <p:nvPr/>
            </p:nvSpPr>
            <p:spPr bwMode="auto">
              <a:xfrm>
                <a:off x="4052" y="901"/>
                <a:ext cx="385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0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7" y="796"/>
                <a:ext cx="1265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最概然速率</a:t>
                </a:r>
              </a:p>
            </p:txBody>
          </p:sp>
          <p:sp>
            <p:nvSpPr>
              <p:cNvPr id="40991" name="Text Box 220"/>
              <p:cNvSpPr txBox="1">
                <a:spLocks noChangeArrowheads="1"/>
              </p:cNvSpPr>
              <p:nvPr/>
            </p:nvSpPr>
            <p:spPr bwMode="auto">
              <a:xfrm>
                <a:off x="479" y="723"/>
                <a:ext cx="3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00"/>
                    </a:solidFill>
                  </a:rPr>
                  <a:t>用</a:t>
                </a:r>
              </a:p>
            </p:txBody>
          </p:sp>
          <p:sp>
            <p:nvSpPr>
              <p:cNvPr id="40992" name="Text Box 221"/>
              <p:cNvSpPr txBox="1">
                <a:spLocks noChangeArrowheads="1"/>
              </p:cNvSpPr>
              <p:nvPr/>
            </p:nvSpPr>
            <p:spPr bwMode="auto">
              <a:xfrm>
                <a:off x="4542" y="731"/>
                <a:ext cx="9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6600"/>
                    </a:solidFill>
                  </a:rPr>
                  <a:t>进行比较</a:t>
                </a:r>
              </a:p>
            </p:txBody>
          </p:sp>
          <p:sp>
            <p:nvSpPr>
              <p:cNvPr id="40993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90" y="726"/>
                <a:ext cx="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sp>
          <p:nvSpPr>
            <p:cNvPr id="40970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3138" y="1015"/>
              <a:ext cx="63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401928" y="3410926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同种气体</a:t>
            </a:r>
            <a:endParaRPr lang="zh-CN" altLang="en-US" dirty="0"/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281354" y="5531129"/>
            <a:ext cx="173156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不同种气体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1966913" y="0"/>
            <a:ext cx="7177087" cy="8096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平均速率</a:t>
            </a:r>
          </a:p>
        </p:txBody>
      </p:sp>
      <p:sp>
        <p:nvSpPr>
          <p:cNvPr id="41987" name="Rectangle 13" descr="大纸屑"/>
          <p:cNvSpPr>
            <a:spLocks noChangeArrowheads="1"/>
          </p:cNvSpPr>
          <p:nvPr/>
        </p:nvSpPr>
        <p:spPr bwMode="auto">
          <a:xfrm>
            <a:off x="0" y="0"/>
            <a:ext cx="9144000" cy="2270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Rectangle 18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460375" y="960438"/>
            <a:ext cx="8264525" cy="1219200"/>
            <a:chOff x="290" y="605"/>
            <a:chExt cx="5206" cy="768"/>
          </a:xfrm>
        </p:grpSpPr>
        <p:sp>
          <p:nvSpPr>
            <p:cNvPr id="42159" name="Text Box 20"/>
            <p:cNvSpPr txBox="1">
              <a:spLocks noChangeArrowheads="1"/>
            </p:cNvSpPr>
            <p:nvPr/>
          </p:nvSpPr>
          <p:spPr bwMode="auto">
            <a:xfrm>
              <a:off x="290" y="605"/>
              <a:ext cx="514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   </a:t>
              </a:r>
              <a:r>
                <a:rPr lang="zh-CN" altLang="en-US" b="1">
                  <a:solidFill>
                    <a:srgbClr val="006600"/>
                  </a:solidFill>
                  <a:ea typeface="华文中宋" pitchFamily="2" charset="-122"/>
                </a:rPr>
                <a:t>在讨论气体分子平均自由程问题时涉及到分子的算术平均速率概念；在讨论平均平动动能时涉及到方均根速率概念。</a:t>
              </a:r>
            </a:p>
          </p:txBody>
        </p:sp>
        <p:sp>
          <p:nvSpPr>
            <p:cNvPr id="42160" name="Text Box 255"/>
            <p:cNvSpPr txBox="1">
              <a:spLocks noChangeArrowheads="1"/>
            </p:cNvSpPr>
            <p:nvPr/>
          </p:nvSpPr>
          <p:spPr bwMode="auto">
            <a:xfrm>
              <a:off x="451" y="1085"/>
              <a:ext cx="50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6600"/>
                  </a:solidFill>
                  <a:ea typeface="华文中宋" pitchFamily="2" charset="-122"/>
                </a:rPr>
                <a:t>麦克斯韦速率分布函数就是计算此类速率的概率密度函数</a:t>
              </a:r>
            </a:p>
          </p:txBody>
        </p:sp>
      </p:grpSp>
      <p:sp>
        <p:nvSpPr>
          <p:cNvPr id="36161" name="WordArt 321"/>
          <p:cNvSpPr>
            <a:spLocks noChangeArrowheads="1" noChangeShapeType="1" noTextEdit="1"/>
          </p:cNvSpPr>
          <p:nvPr/>
        </p:nvSpPr>
        <p:spPr bwMode="auto">
          <a:xfrm>
            <a:off x="1184275" y="385763"/>
            <a:ext cx="6715125" cy="4841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麦克斯韦速率分布律应用举例</a:t>
            </a:r>
          </a:p>
        </p:txBody>
      </p:sp>
      <p:grpSp>
        <p:nvGrpSpPr>
          <p:cNvPr id="3" name="Group 328"/>
          <p:cNvGrpSpPr>
            <a:grpSpLocks/>
          </p:cNvGrpSpPr>
          <p:nvPr/>
        </p:nvGrpSpPr>
        <p:grpSpPr bwMode="auto">
          <a:xfrm>
            <a:off x="555625" y="2974975"/>
            <a:ext cx="8032750" cy="733425"/>
            <a:chOff x="568" y="2244"/>
            <a:chExt cx="4843" cy="462"/>
          </a:xfrm>
        </p:grpSpPr>
        <p:grpSp>
          <p:nvGrpSpPr>
            <p:cNvPr id="42105" name="Group 178"/>
            <p:cNvGrpSpPr>
              <a:grpSpLocks/>
            </p:cNvGrpSpPr>
            <p:nvPr/>
          </p:nvGrpSpPr>
          <p:grpSpPr bwMode="auto">
            <a:xfrm>
              <a:off x="568" y="2384"/>
              <a:ext cx="237" cy="208"/>
              <a:chOff x="339" y="2266"/>
              <a:chExt cx="237" cy="208"/>
            </a:xfrm>
          </p:grpSpPr>
          <p:sp>
            <p:nvSpPr>
              <p:cNvPr id="42157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" y="2311"/>
                <a:ext cx="140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2158" name="Line 52"/>
              <p:cNvSpPr>
                <a:spLocks noChangeShapeType="1"/>
              </p:cNvSpPr>
              <p:nvPr/>
            </p:nvSpPr>
            <p:spPr bwMode="auto">
              <a:xfrm>
                <a:off x="339" y="2266"/>
                <a:ext cx="23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06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3987" y="2454"/>
              <a:ext cx="196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634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e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07" name="Line 66"/>
            <p:cNvSpPr>
              <a:spLocks noChangeShapeType="1"/>
            </p:cNvSpPr>
            <p:nvPr/>
          </p:nvSpPr>
          <p:spPr bwMode="auto">
            <a:xfrm>
              <a:off x="4137" y="239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8" name="Line 67"/>
            <p:cNvSpPr>
              <a:spLocks noChangeShapeType="1"/>
            </p:cNvSpPr>
            <p:nvPr/>
          </p:nvSpPr>
          <p:spPr bwMode="auto">
            <a:xfrm flipV="1">
              <a:off x="4260" y="2388"/>
              <a:ext cx="481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9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325" y="2275"/>
              <a:ext cx="137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10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310" y="2421"/>
              <a:ext cx="86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11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658" y="2244"/>
              <a:ext cx="64" cy="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12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519" y="2277"/>
              <a:ext cx="112" cy="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42113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565" y="2422"/>
              <a:ext cx="120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14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922" y="2447"/>
              <a:ext cx="120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1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839" y="2294"/>
              <a:ext cx="206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3/2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16" name="Line 76"/>
            <p:cNvSpPr>
              <a:spLocks noChangeShapeType="1"/>
            </p:cNvSpPr>
            <p:nvPr/>
          </p:nvSpPr>
          <p:spPr bwMode="auto">
            <a:xfrm>
              <a:off x="3290" y="2459"/>
              <a:ext cx="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3431" y="2336"/>
              <a:ext cx="153" cy="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1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3289" y="2498"/>
              <a:ext cx="71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19" name="AutoShape 80"/>
            <p:cNvSpPr>
              <a:spLocks noChangeArrowheads="1"/>
            </p:cNvSpPr>
            <p:nvPr/>
          </p:nvSpPr>
          <p:spPr bwMode="auto">
            <a:xfrm>
              <a:off x="3211" y="2363"/>
              <a:ext cx="83" cy="279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0" name="AutoShape 81"/>
            <p:cNvSpPr>
              <a:spLocks noChangeArrowheads="1"/>
            </p:cNvSpPr>
            <p:nvPr/>
          </p:nvSpPr>
          <p:spPr bwMode="auto">
            <a:xfrm rot="10521693">
              <a:off x="3775" y="2353"/>
              <a:ext cx="84" cy="278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1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3658" y="2495"/>
              <a:ext cx="132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2122" name="Group 91"/>
            <p:cNvGrpSpPr>
              <a:grpSpLocks/>
            </p:cNvGrpSpPr>
            <p:nvPr/>
          </p:nvGrpSpPr>
          <p:grpSpPr bwMode="auto">
            <a:xfrm>
              <a:off x="4832" y="2383"/>
              <a:ext cx="291" cy="227"/>
              <a:chOff x="4363" y="1164"/>
              <a:chExt cx="361" cy="275"/>
            </a:xfrm>
          </p:grpSpPr>
          <p:sp>
            <p:nvSpPr>
              <p:cNvPr id="42155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12" y="1164"/>
                <a:ext cx="112" cy="1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156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3" y="1252"/>
                <a:ext cx="193" cy="1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2123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3065" y="2460"/>
              <a:ext cx="107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42124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3397" y="2499"/>
              <a:ext cx="108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p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42125" name="Group 104"/>
            <p:cNvGrpSpPr>
              <a:grpSpLocks/>
            </p:cNvGrpSpPr>
            <p:nvPr/>
          </p:nvGrpSpPr>
          <p:grpSpPr bwMode="auto">
            <a:xfrm>
              <a:off x="812" y="2477"/>
              <a:ext cx="121" cy="56"/>
              <a:chOff x="1104" y="576"/>
              <a:chExt cx="144" cy="96"/>
            </a:xfrm>
          </p:grpSpPr>
          <p:sp>
            <p:nvSpPr>
              <p:cNvPr id="42153" name="Line 105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54" name="Line 106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26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1254" y="2436"/>
              <a:ext cx="140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grpSp>
          <p:nvGrpSpPr>
            <p:cNvPr id="42127" name="Group 109"/>
            <p:cNvGrpSpPr>
              <a:grpSpLocks/>
            </p:cNvGrpSpPr>
            <p:nvPr/>
          </p:nvGrpSpPr>
          <p:grpSpPr bwMode="auto">
            <a:xfrm>
              <a:off x="1408" y="2435"/>
              <a:ext cx="401" cy="207"/>
              <a:chOff x="291" y="1617"/>
              <a:chExt cx="583" cy="294"/>
            </a:xfrm>
          </p:grpSpPr>
          <p:sp>
            <p:nvSpPr>
              <p:cNvPr id="42149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150" name="AutoShape 111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1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2152" name="AutoShape 113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128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1849" y="2440"/>
              <a:ext cx="102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29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1963" y="2469"/>
              <a:ext cx="117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grpSp>
          <p:nvGrpSpPr>
            <p:cNvPr id="42130" name="Group 129"/>
            <p:cNvGrpSpPr>
              <a:grpSpLocks/>
            </p:cNvGrpSpPr>
            <p:nvPr/>
          </p:nvGrpSpPr>
          <p:grpSpPr bwMode="auto">
            <a:xfrm>
              <a:off x="957" y="2313"/>
              <a:ext cx="290" cy="385"/>
              <a:chOff x="728" y="2195"/>
              <a:chExt cx="290" cy="385"/>
            </a:xfrm>
          </p:grpSpPr>
          <p:sp>
            <p:nvSpPr>
              <p:cNvPr id="42146" name="Freeform 107"/>
              <p:cNvSpPr>
                <a:spLocks/>
              </p:cNvSpPr>
              <p:nvPr/>
            </p:nvSpPr>
            <p:spPr bwMode="auto">
              <a:xfrm>
                <a:off x="728" y="2199"/>
                <a:ext cx="114" cy="366"/>
              </a:xfrm>
              <a:custGeom>
                <a:avLst/>
                <a:gdLst>
                  <a:gd name="T0" fmla="*/ 0 w 1289"/>
                  <a:gd name="T1" fmla="*/ 0 h 3854"/>
                  <a:gd name="T2" fmla="*/ 0 w 1289"/>
                  <a:gd name="T3" fmla="*/ 0 h 3854"/>
                  <a:gd name="T4" fmla="*/ 0 w 1289"/>
                  <a:gd name="T5" fmla="*/ 0 h 3854"/>
                  <a:gd name="T6" fmla="*/ 0 w 1289"/>
                  <a:gd name="T7" fmla="*/ 0 h 3854"/>
                  <a:gd name="T8" fmla="*/ 0 w 1289"/>
                  <a:gd name="T9" fmla="*/ 0 h 3854"/>
                  <a:gd name="T10" fmla="*/ 0 w 1289"/>
                  <a:gd name="T11" fmla="*/ 0 h 3854"/>
                  <a:gd name="T12" fmla="*/ 0 w 1289"/>
                  <a:gd name="T13" fmla="*/ 0 h 3854"/>
                  <a:gd name="T14" fmla="*/ 0 w 1289"/>
                  <a:gd name="T15" fmla="*/ 0 h 3854"/>
                  <a:gd name="T16" fmla="*/ 0 w 1289"/>
                  <a:gd name="T17" fmla="*/ 0 h 3854"/>
                  <a:gd name="T18" fmla="*/ 0 w 1289"/>
                  <a:gd name="T19" fmla="*/ 0 h 3854"/>
                  <a:gd name="T20" fmla="*/ 0 w 1289"/>
                  <a:gd name="T21" fmla="*/ 0 h 3854"/>
                  <a:gd name="T22" fmla="*/ 0 w 1289"/>
                  <a:gd name="T23" fmla="*/ 0 h 3854"/>
                  <a:gd name="T24" fmla="*/ 0 w 1289"/>
                  <a:gd name="T25" fmla="*/ 0 h 3854"/>
                  <a:gd name="T26" fmla="*/ 0 w 1289"/>
                  <a:gd name="T27" fmla="*/ 0 h 3854"/>
                  <a:gd name="T28" fmla="*/ 0 w 1289"/>
                  <a:gd name="T29" fmla="*/ 0 h 3854"/>
                  <a:gd name="T30" fmla="*/ 0 w 1289"/>
                  <a:gd name="T31" fmla="*/ 0 h 3854"/>
                  <a:gd name="T32" fmla="*/ 0 w 1289"/>
                  <a:gd name="T33" fmla="*/ 0 h 3854"/>
                  <a:gd name="T34" fmla="*/ 0 w 1289"/>
                  <a:gd name="T35" fmla="*/ 0 h 3854"/>
                  <a:gd name="T36" fmla="*/ 0 w 1289"/>
                  <a:gd name="T37" fmla="*/ 0 h 3854"/>
                  <a:gd name="T38" fmla="*/ 0 w 1289"/>
                  <a:gd name="T39" fmla="*/ 0 h 3854"/>
                  <a:gd name="T40" fmla="*/ 0 w 1289"/>
                  <a:gd name="T41" fmla="*/ 0 h 3854"/>
                  <a:gd name="T42" fmla="*/ 0 w 1289"/>
                  <a:gd name="T43" fmla="*/ 0 h 3854"/>
                  <a:gd name="T44" fmla="*/ 0 w 1289"/>
                  <a:gd name="T45" fmla="*/ 0 h 3854"/>
                  <a:gd name="T46" fmla="*/ 0 w 1289"/>
                  <a:gd name="T47" fmla="*/ 0 h 3854"/>
                  <a:gd name="T48" fmla="*/ 0 w 1289"/>
                  <a:gd name="T49" fmla="*/ 0 h 3854"/>
                  <a:gd name="T50" fmla="*/ 0 w 1289"/>
                  <a:gd name="T51" fmla="*/ 0 h 3854"/>
                  <a:gd name="T52" fmla="*/ 0 w 1289"/>
                  <a:gd name="T53" fmla="*/ 0 h 3854"/>
                  <a:gd name="T54" fmla="*/ 0 w 1289"/>
                  <a:gd name="T55" fmla="*/ 0 h 3854"/>
                  <a:gd name="T56" fmla="*/ 0 w 1289"/>
                  <a:gd name="T57" fmla="*/ 0 h 3854"/>
                  <a:gd name="T58" fmla="*/ 0 w 1289"/>
                  <a:gd name="T59" fmla="*/ 0 h 3854"/>
                  <a:gd name="T60" fmla="*/ 0 w 1289"/>
                  <a:gd name="T61" fmla="*/ 0 h 3854"/>
                  <a:gd name="T62" fmla="*/ 0 w 1289"/>
                  <a:gd name="T63" fmla="*/ 0 h 3854"/>
                  <a:gd name="T64" fmla="*/ 0 w 1289"/>
                  <a:gd name="T65" fmla="*/ 0 h 3854"/>
                  <a:gd name="T66" fmla="*/ 0 w 1289"/>
                  <a:gd name="T67" fmla="*/ 0 h 3854"/>
                  <a:gd name="T68" fmla="*/ 0 w 1289"/>
                  <a:gd name="T69" fmla="*/ 0 h 3854"/>
                  <a:gd name="T70" fmla="*/ 0 w 1289"/>
                  <a:gd name="T71" fmla="*/ 0 h 3854"/>
                  <a:gd name="T72" fmla="*/ 0 w 1289"/>
                  <a:gd name="T73" fmla="*/ 0 h 3854"/>
                  <a:gd name="T74" fmla="*/ 0 w 1289"/>
                  <a:gd name="T75" fmla="*/ 0 h 3854"/>
                  <a:gd name="T76" fmla="*/ 0 w 1289"/>
                  <a:gd name="T77" fmla="*/ 0 h 3854"/>
                  <a:gd name="T78" fmla="*/ 0 w 1289"/>
                  <a:gd name="T79" fmla="*/ 0 h 3854"/>
                  <a:gd name="T80" fmla="*/ 0 w 1289"/>
                  <a:gd name="T81" fmla="*/ 0 h 3854"/>
                  <a:gd name="T82" fmla="*/ 0 w 1289"/>
                  <a:gd name="T83" fmla="*/ 0 h 3854"/>
                  <a:gd name="T84" fmla="*/ 0 w 1289"/>
                  <a:gd name="T85" fmla="*/ 0 h 3854"/>
                  <a:gd name="T86" fmla="*/ 0 w 1289"/>
                  <a:gd name="T87" fmla="*/ 0 h 3854"/>
                  <a:gd name="T88" fmla="*/ 0 w 1289"/>
                  <a:gd name="T89" fmla="*/ 0 h 3854"/>
                  <a:gd name="T90" fmla="*/ 0 w 1289"/>
                  <a:gd name="T91" fmla="*/ 0 h 3854"/>
                  <a:gd name="T92" fmla="*/ 0 w 1289"/>
                  <a:gd name="T93" fmla="*/ 0 h 3854"/>
                  <a:gd name="T94" fmla="*/ 0 w 1289"/>
                  <a:gd name="T95" fmla="*/ 0 h 3854"/>
                  <a:gd name="T96" fmla="*/ 0 w 1289"/>
                  <a:gd name="T97" fmla="*/ 0 h 3854"/>
                  <a:gd name="T98" fmla="*/ 0 w 1289"/>
                  <a:gd name="T99" fmla="*/ 0 h 3854"/>
                  <a:gd name="T100" fmla="*/ 0 w 1289"/>
                  <a:gd name="T101" fmla="*/ 0 h 3854"/>
                  <a:gd name="T102" fmla="*/ 0 w 1289"/>
                  <a:gd name="T103" fmla="*/ 0 h 3854"/>
                  <a:gd name="T104" fmla="*/ 0 w 1289"/>
                  <a:gd name="T105" fmla="*/ 0 h 3854"/>
                  <a:gd name="T106" fmla="*/ 0 w 1289"/>
                  <a:gd name="T107" fmla="*/ 0 h 3854"/>
                  <a:gd name="T108" fmla="*/ 0 w 1289"/>
                  <a:gd name="T109" fmla="*/ 0 h 3854"/>
                  <a:gd name="T110" fmla="*/ 0 w 1289"/>
                  <a:gd name="T111" fmla="*/ 0 h 3854"/>
                  <a:gd name="T112" fmla="*/ 0 w 1289"/>
                  <a:gd name="T113" fmla="*/ 0 h 3854"/>
                  <a:gd name="T114" fmla="*/ 0 w 1289"/>
                  <a:gd name="T115" fmla="*/ 0 h 38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89"/>
                  <a:gd name="T175" fmla="*/ 0 h 3854"/>
                  <a:gd name="T176" fmla="*/ 1289 w 1289"/>
                  <a:gd name="T177" fmla="*/ 3854 h 38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7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9" y="2455"/>
                <a:ext cx="66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148" name="WordArt 121"/>
              <p:cNvSpPr>
                <a:spLocks noChangeArrowheads="1" noChangeShapeType="1" noTextEdit="1"/>
              </p:cNvSpPr>
              <p:nvPr/>
            </p:nvSpPr>
            <p:spPr bwMode="auto">
              <a:xfrm rot="5524911">
                <a:off x="910" y="2161"/>
                <a:ext cx="7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42131" name="Group 122"/>
            <p:cNvGrpSpPr>
              <a:grpSpLocks/>
            </p:cNvGrpSpPr>
            <p:nvPr/>
          </p:nvGrpSpPr>
          <p:grpSpPr bwMode="auto">
            <a:xfrm>
              <a:off x="2171" y="2470"/>
              <a:ext cx="121" cy="56"/>
              <a:chOff x="1104" y="576"/>
              <a:chExt cx="144" cy="96"/>
            </a:xfrm>
          </p:grpSpPr>
          <p:sp>
            <p:nvSpPr>
              <p:cNvPr id="42144" name="Line 123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5" name="Line 124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132" name="Group 130"/>
            <p:cNvGrpSpPr>
              <a:grpSpLocks/>
            </p:cNvGrpSpPr>
            <p:nvPr/>
          </p:nvGrpSpPr>
          <p:grpSpPr bwMode="auto">
            <a:xfrm>
              <a:off x="2324" y="2321"/>
              <a:ext cx="290" cy="385"/>
              <a:chOff x="728" y="2195"/>
              <a:chExt cx="290" cy="385"/>
            </a:xfrm>
          </p:grpSpPr>
          <p:sp>
            <p:nvSpPr>
              <p:cNvPr id="42141" name="Freeform 131"/>
              <p:cNvSpPr>
                <a:spLocks/>
              </p:cNvSpPr>
              <p:nvPr/>
            </p:nvSpPr>
            <p:spPr bwMode="auto">
              <a:xfrm>
                <a:off x="728" y="2199"/>
                <a:ext cx="114" cy="366"/>
              </a:xfrm>
              <a:custGeom>
                <a:avLst/>
                <a:gdLst>
                  <a:gd name="T0" fmla="*/ 0 w 1289"/>
                  <a:gd name="T1" fmla="*/ 0 h 3854"/>
                  <a:gd name="T2" fmla="*/ 0 w 1289"/>
                  <a:gd name="T3" fmla="*/ 0 h 3854"/>
                  <a:gd name="T4" fmla="*/ 0 w 1289"/>
                  <a:gd name="T5" fmla="*/ 0 h 3854"/>
                  <a:gd name="T6" fmla="*/ 0 w 1289"/>
                  <a:gd name="T7" fmla="*/ 0 h 3854"/>
                  <a:gd name="T8" fmla="*/ 0 w 1289"/>
                  <a:gd name="T9" fmla="*/ 0 h 3854"/>
                  <a:gd name="T10" fmla="*/ 0 w 1289"/>
                  <a:gd name="T11" fmla="*/ 0 h 3854"/>
                  <a:gd name="T12" fmla="*/ 0 w 1289"/>
                  <a:gd name="T13" fmla="*/ 0 h 3854"/>
                  <a:gd name="T14" fmla="*/ 0 w 1289"/>
                  <a:gd name="T15" fmla="*/ 0 h 3854"/>
                  <a:gd name="T16" fmla="*/ 0 w 1289"/>
                  <a:gd name="T17" fmla="*/ 0 h 3854"/>
                  <a:gd name="T18" fmla="*/ 0 w 1289"/>
                  <a:gd name="T19" fmla="*/ 0 h 3854"/>
                  <a:gd name="T20" fmla="*/ 0 w 1289"/>
                  <a:gd name="T21" fmla="*/ 0 h 3854"/>
                  <a:gd name="T22" fmla="*/ 0 w 1289"/>
                  <a:gd name="T23" fmla="*/ 0 h 3854"/>
                  <a:gd name="T24" fmla="*/ 0 w 1289"/>
                  <a:gd name="T25" fmla="*/ 0 h 3854"/>
                  <a:gd name="T26" fmla="*/ 0 w 1289"/>
                  <a:gd name="T27" fmla="*/ 0 h 3854"/>
                  <a:gd name="T28" fmla="*/ 0 w 1289"/>
                  <a:gd name="T29" fmla="*/ 0 h 3854"/>
                  <a:gd name="T30" fmla="*/ 0 w 1289"/>
                  <a:gd name="T31" fmla="*/ 0 h 3854"/>
                  <a:gd name="T32" fmla="*/ 0 w 1289"/>
                  <a:gd name="T33" fmla="*/ 0 h 3854"/>
                  <a:gd name="T34" fmla="*/ 0 w 1289"/>
                  <a:gd name="T35" fmla="*/ 0 h 3854"/>
                  <a:gd name="T36" fmla="*/ 0 w 1289"/>
                  <a:gd name="T37" fmla="*/ 0 h 3854"/>
                  <a:gd name="T38" fmla="*/ 0 w 1289"/>
                  <a:gd name="T39" fmla="*/ 0 h 3854"/>
                  <a:gd name="T40" fmla="*/ 0 w 1289"/>
                  <a:gd name="T41" fmla="*/ 0 h 3854"/>
                  <a:gd name="T42" fmla="*/ 0 w 1289"/>
                  <a:gd name="T43" fmla="*/ 0 h 3854"/>
                  <a:gd name="T44" fmla="*/ 0 w 1289"/>
                  <a:gd name="T45" fmla="*/ 0 h 3854"/>
                  <a:gd name="T46" fmla="*/ 0 w 1289"/>
                  <a:gd name="T47" fmla="*/ 0 h 3854"/>
                  <a:gd name="T48" fmla="*/ 0 w 1289"/>
                  <a:gd name="T49" fmla="*/ 0 h 3854"/>
                  <a:gd name="T50" fmla="*/ 0 w 1289"/>
                  <a:gd name="T51" fmla="*/ 0 h 3854"/>
                  <a:gd name="T52" fmla="*/ 0 w 1289"/>
                  <a:gd name="T53" fmla="*/ 0 h 3854"/>
                  <a:gd name="T54" fmla="*/ 0 w 1289"/>
                  <a:gd name="T55" fmla="*/ 0 h 3854"/>
                  <a:gd name="T56" fmla="*/ 0 w 1289"/>
                  <a:gd name="T57" fmla="*/ 0 h 3854"/>
                  <a:gd name="T58" fmla="*/ 0 w 1289"/>
                  <a:gd name="T59" fmla="*/ 0 h 3854"/>
                  <a:gd name="T60" fmla="*/ 0 w 1289"/>
                  <a:gd name="T61" fmla="*/ 0 h 3854"/>
                  <a:gd name="T62" fmla="*/ 0 w 1289"/>
                  <a:gd name="T63" fmla="*/ 0 h 3854"/>
                  <a:gd name="T64" fmla="*/ 0 w 1289"/>
                  <a:gd name="T65" fmla="*/ 0 h 3854"/>
                  <a:gd name="T66" fmla="*/ 0 w 1289"/>
                  <a:gd name="T67" fmla="*/ 0 h 3854"/>
                  <a:gd name="T68" fmla="*/ 0 w 1289"/>
                  <a:gd name="T69" fmla="*/ 0 h 3854"/>
                  <a:gd name="T70" fmla="*/ 0 w 1289"/>
                  <a:gd name="T71" fmla="*/ 0 h 3854"/>
                  <a:gd name="T72" fmla="*/ 0 w 1289"/>
                  <a:gd name="T73" fmla="*/ 0 h 3854"/>
                  <a:gd name="T74" fmla="*/ 0 w 1289"/>
                  <a:gd name="T75" fmla="*/ 0 h 3854"/>
                  <a:gd name="T76" fmla="*/ 0 w 1289"/>
                  <a:gd name="T77" fmla="*/ 0 h 3854"/>
                  <a:gd name="T78" fmla="*/ 0 w 1289"/>
                  <a:gd name="T79" fmla="*/ 0 h 3854"/>
                  <a:gd name="T80" fmla="*/ 0 w 1289"/>
                  <a:gd name="T81" fmla="*/ 0 h 3854"/>
                  <a:gd name="T82" fmla="*/ 0 w 1289"/>
                  <a:gd name="T83" fmla="*/ 0 h 3854"/>
                  <a:gd name="T84" fmla="*/ 0 w 1289"/>
                  <a:gd name="T85" fmla="*/ 0 h 3854"/>
                  <a:gd name="T86" fmla="*/ 0 w 1289"/>
                  <a:gd name="T87" fmla="*/ 0 h 3854"/>
                  <a:gd name="T88" fmla="*/ 0 w 1289"/>
                  <a:gd name="T89" fmla="*/ 0 h 3854"/>
                  <a:gd name="T90" fmla="*/ 0 w 1289"/>
                  <a:gd name="T91" fmla="*/ 0 h 3854"/>
                  <a:gd name="T92" fmla="*/ 0 w 1289"/>
                  <a:gd name="T93" fmla="*/ 0 h 3854"/>
                  <a:gd name="T94" fmla="*/ 0 w 1289"/>
                  <a:gd name="T95" fmla="*/ 0 h 3854"/>
                  <a:gd name="T96" fmla="*/ 0 w 1289"/>
                  <a:gd name="T97" fmla="*/ 0 h 3854"/>
                  <a:gd name="T98" fmla="*/ 0 w 1289"/>
                  <a:gd name="T99" fmla="*/ 0 h 3854"/>
                  <a:gd name="T100" fmla="*/ 0 w 1289"/>
                  <a:gd name="T101" fmla="*/ 0 h 3854"/>
                  <a:gd name="T102" fmla="*/ 0 w 1289"/>
                  <a:gd name="T103" fmla="*/ 0 h 3854"/>
                  <a:gd name="T104" fmla="*/ 0 w 1289"/>
                  <a:gd name="T105" fmla="*/ 0 h 3854"/>
                  <a:gd name="T106" fmla="*/ 0 w 1289"/>
                  <a:gd name="T107" fmla="*/ 0 h 3854"/>
                  <a:gd name="T108" fmla="*/ 0 w 1289"/>
                  <a:gd name="T109" fmla="*/ 0 h 3854"/>
                  <a:gd name="T110" fmla="*/ 0 w 1289"/>
                  <a:gd name="T111" fmla="*/ 0 h 3854"/>
                  <a:gd name="T112" fmla="*/ 0 w 1289"/>
                  <a:gd name="T113" fmla="*/ 0 h 3854"/>
                  <a:gd name="T114" fmla="*/ 0 w 1289"/>
                  <a:gd name="T115" fmla="*/ 0 h 385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89"/>
                  <a:gd name="T175" fmla="*/ 0 h 3854"/>
                  <a:gd name="T176" fmla="*/ 1289 w 1289"/>
                  <a:gd name="T177" fmla="*/ 3854 h 385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89" h="3854">
                    <a:moveTo>
                      <a:pt x="880" y="63"/>
                    </a:moveTo>
                    <a:lnTo>
                      <a:pt x="744" y="158"/>
                    </a:lnTo>
                    <a:lnTo>
                      <a:pt x="671" y="273"/>
                    </a:lnTo>
                    <a:lnTo>
                      <a:pt x="587" y="419"/>
                    </a:lnTo>
                    <a:lnTo>
                      <a:pt x="503" y="702"/>
                    </a:lnTo>
                    <a:lnTo>
                      <a:pt x="451" y="1016"/>
                    </a:lnTo>
                    <a:lnTo>
                      <a:pt x="451" y="1278"/>
                    </a:lnTo>
                    <a:lnTo>
                      <a:pt x="440" y="1561"/>
                    </a:lnTo>
                    <a:lnTo>
                      <a:pt x="430" y="2284"/>
                    </a:lnTo>
                    <a:lnTo>
                      <a:pt x="419" y="3079"/>
                    </a:lnTo>
                    <a:lnTo>
                      <a:pt x="409" y="3415"/>
                    </a:lnTo>
                    <a:lnTo>
                      <a:pt x="357" y="3666"/>
                    </a:lnTo>
                    <a:lnTo>
                      <a:pt x="315" y="3739"/>
                    </a:lnTo>
                    <a:lnTo>
                      <a:pt x="252" y="3750"/>
                    </a:lnTo>
                    <a:lnTo>
                      <a:pt x="273" y="3634"/>
                    </a:lnTo>
                    <a:lnTo>
                      <a:pt x="273" y="3551"/>
                    </a:lnTo>
                    <a:lnTo>
                      <a:pt x="231" y="3467"/>
                    </a:lnTo>
                    <a:lnTo>
                      <a:pt x="179" y="3436"/>
                    </a:lnTo>
                    <a:lnTo>
                      <a:pt x="74" y="3456"/>
                    </a:lnTo>
                    <a:lnTo>
                      <a:pt x="21" y="3530"/>
                    </a:lnTo>
                    <a:lnTo>
                      <a:pt x="11" y="3593"/>
                    </a:lnTo>
                    <a:lnTo>
                      <a:pt x="0" y="3666"/>
                    </a:lnTo>
                    <a:cubicBezTo>
                      <a:pt x="11" y="3694"/>
                      <a:pt x="17" y="3724"/>
                      <a:pt x="32" y="3750"/>
                    </a:cubicBezTo>
                    <a:cubicBezTo>
                      <a:pt x="66" y="3806"/>
                      <a:pt x="63" y="3750"/>
                      <a:pt x="63" y="3781"/>
                    </a:cubicBezTo>
                    <a:lnTo>
                      <a:pt x="179" y="3854"/>
                    </a:lnTo>
                    <a:lnTo>
                      <a:pt x="294" y="3844"/>
                    </a:lnTo>
                    <a:lnTo>
                      <a:pt x="388" y="3802"/>
                    </a:lnTo>
                    <a:lnTo>
                      <a:pt x="461" y="3750"/>
                    </a:lnTo>
                    <a:lnTo>
                      <a:pt x="524" y="3666"/>
                    </a:lnTo>
                    <a:lnTo>
                      <a:pt x="639" y="3436"/>
                    </a:lnTo>
                    <a:lnTo>
                      <a:pt x="702" y="3237"/>
                    </a:lnTo>
                    <a:lnTo>
                      <a:pt x="723" y="3048"/>
                    </a:lnTo>
                    <a:lnTo>
                      <a:pt x="744" y="2755"/>
                    </a:lnTo>
                    <a:lnTo>
                      <a:pt x="765" y="2367"/>
                    </a:lnTo>
                    <a:lnTo>
                      <a:pt x="775" y="1781"/>
                    </a:lnTo>
                    <a:lnTo>
                      <a:pt x="755" y="1184"/>
                    </a:lnTo>
                    <a:lnTo>
                      <a:pt x="765" y="849"/>
                    </a:lnTo>
                    <a:lnTo>
                      <a:pt x="786" y="660"/>
                    </a:lnTo>
                    <a:lnTo>
                      <a:pt x="817" y="514"/>
                    </a:lnTo>
                    <a:lnTo>
                      <a:pt x="849" y="346"/>
                    </a:lnTo>
                    <a:lnTo>
                      <a:pt x="912" y="178"/>
                    </a:lnTo>
                    <a:lnTo>
                      <a:pt x="974" y="105"/>
                    </a:lnTo>
                    <a:lnTo>
                      <a:pt x="1048" y="126"/>
                    </a:lnTo>
                    <a:lnTo>
                      <a:pt x="1048" y="189"/>
                    </a:lnTo>
                    <a:lnTo>
                      <a:pt x="1016" y="252"/>
                    </a:lnTo>
                    <a:lnTo>
                      <a:pt x="1016" y="346"/>
                    </a:lnTo>
                    <a:lnTo>
                      <a:pt x="1037" y="419"/>
                    </a:lnTo>
                    <a:lnTo>
                      <a:pt x="1079" y="482"/>
                    </a:lnTo>
                    <a:lnTo>
                      <a:pt x="1142" y="482"/>
                    </a:lnTo>
                    <a:lnTo>
                      <a:pt x="1226" y="472"/>
                    </a:lnTo>
                    <a:lnTo>
                      <a:pt x="1289" y="388"/>
                    </a:lnTo>
                    <a:lnTo>
                      <a:pt x="1289" y="304"/>
                    </a:lnTo>
                    <a:lnTo>
                      <a:pt x="1278" y="210"/>
                    </a:lnTo>
                    <a:lnTo>
                      <a:pt x="1236" y="137"/>
                    </a:lnTo>
                    <a:lnTo>
                      <a:pt x="1184" y="53"/>
                    </a:lnTo>
                    <a:lnTo>
                      <a:pt x="1048" y="0"/>
                    </a:lnTo>
                    <a:lnTo>
                      <a:pt x="933" y="0"/>
                    </a:lnTo>
                    <a:lnTo>
                      <a:pt x="88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2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9" y="2455"/>
                <a:ext cx="66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143" name="WordArt 133"/>
              <p:cNvSpPr>
                <a:spLocks noChangeArrowheads="1" noChangeShapeType="1" noTextEdit="1"/>
              </p:cNvSpPr>
              <p:nvPr/>
            </p:nvSpPr>
            <p:spPr bwMode="auto">
              <a:xfrm rot="5524911">
                <a:off x="910" y="2161"/>
                <a:ext cx="7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2133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628" y="2421"/>
              <a:ext cx="140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rgbClr val="FF0000"/>
                  </a:solidFill>
                  <a:round/>
                  <a:headEnd type="none" w="med" len="lg"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42134" name="Oval 137"/>
            <p:cNvSpPr>
              <a:spLocks noChangeArrowheads="1"/>
            </p:cNvSpPr>
            <p:nvPr/>
          </p:nvSpPr>
          <p:spPr bwMode="auto">
            <a:xfrm>
              <a:off x="2814" y="2474"/>
              <a:ext cx="51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5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5172" y="2410"/>
              <a:ext cx="102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136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5294" y="2425"/>
              <a:ext cx="117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42137" name="WordArt 258"/>
            <p:cNvSpPr>
              <a:spLocks noChangeArrowheads="1" noChangeShapeType="1" noTextEdit="1"/>
            </p:cNvSpPr>
            <p:nvPr/>
          </p:nvSpPr>
          <p:spPr bwMode="auto">
            <a:xfrm>
              <a:off x="3537" y="2483"/>
              <a:ext cx="9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2138" name="WordArt 259"/>
            <p:cNvSpPr>
              <a:spLocks noChangeArrowheads="1" noChangeShapeType="1" noTextEdit="1"/>
            </p:cNvSpPr>
            <p:nvPr/>
          </p:nvSpPr>
          <p:spPr bwMode="auto">
            <a:xfrm>
              <a:off x="4438" y="2416"/>
              <a:ext cx="85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2139" name="WordArt 322"/>
            <p:cNvSpPr>
              <a:spLocks noChangeArrowheads="1" noChangeShapeType="1" noTextEdit="1"/>
            </p:cNvSpPr>
            <p:nvPr/>
          </p:nvSpPr>
          <p:spPr bwMode="auto">
            <a:xfrm>
              <a:off x="3602" y="2382"/>
              <a:ext cx="36" cy="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2140" name="WordArt 323"/>
            <p:cNvSpPr>
              <a:spLocks noChangeArrowheads="1" noChangeShapeType="1" noTextEdit="1"/>
            </p:cNvSpPr>
            <p:nvPr/>
          </p:nvSpPr>
          <p:spPr bwMode="auto">
            <a:xfrm>
              <a:off x="4476" y="2314"/>
              <a:ext cx="36" cy="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sp>
        <p:nvSpPr>
          <p:cNvPr id="36052" name="Rectangle 212"/>
          <p:cNvSpPr>
            <a:spLocks noChangeArrowheads="1"/>
          </p:cNvSpPr>
          <p:nvPr/>
        </p:nvSpPr>
        <p:spPr bwMode="auto">
          <a:xfrm>
            <a:off x="614363" y="4903788"/>
            <a:ext cx="5148262" cy="126682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341"/>
          <p:cNvGrpSpPr>
            <a:grpSpLocks/>
          </p:cNvGrpSpPr>
          <p:nvPr/>
        </p:nvGrpSpPr>
        <p:grpSpPr bwMode="auto">
          <a:xfrm>
            <a:off x="846138" y="5122863"/>
            <a:ext cx="4610100" cy="850900"/>
            <a:chOff x="533" y="3227"/>
            <a:chExt cx="2904" cy="536"/>
          </a:xfrm>
        </p:grpSpPr>
        <p:grpSp>
          <p:nvGrpSpPr>
            <p:cNvPr id="42076" name="Group 187"/>
            <p:cNvGrpSpPr>
              <a:grpSpLocks/>
            </p:cNvGrpSpPr>
            <p:nvPr/>
          </p:nvGrpSpPr>
          <p:grpSpPr bwMode="auto">
            <a:xfrm>
              <a:off x="929" y="3466"/>
              <a:ext cx="175" cy="75"/>
              <a:chOff x="1104" y="576"/>
              <a:chExt cx="144" cy="96"/>
            </a:xfrm>
          </p:grpSpPr>
          <p:sp>
            <p:nvSpPr>
              <p:cNvPr id="42103" name="Line 188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04" name="Line 189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77" name="Group 238"/>
            <p:cNvGrpSpPr>
              <a:grpSpLocks/>
            </p:cNvGrpSpPr>
            <p:nvPr/>
          </p:nvGrpSpPr>
          <p:grpSpPr bwMode="auto">
            <a:xfrm>
              <a:off x="533" y="3364"/>
              <a:ext cx="259" cy="256"/>
              <a:chOff x="559" y="3495"/>
              <a:chExt cx="259" cy="256"/>
            </a:xfrm>
          </p:grpSpPr>
          <p:sp>
            <p:nvSpPr>
              <p:cNvPr id="42101" name="Line 181"/>
              <p:cNvSpPr>
                <a:spLocks noChangeShapeType="1"/>
              </p:cNvSpPr>
              <p:nvPr/>
            </p:nvSpPr>
            <p:spPr bwMode="auto">
              <a:xfrm flipV="1">
                <a:off x="559" y="3495"/>
                <a:ext cx="259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02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5" y="3562"/>
                <a:ext cx="201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</p:grpSp>
        <p:sp>
          <p:nvSpPr>
            <p:cNvPr id="42078" name="Freeform 193"/>
            <p:cNvSpPr>
              <a:spLocks/>
            </p:cNvSpPr>
            <p:nvPr/>
          </p:nvSpPr>
          <p:spPr bwMode="auto">
            <a:xfrm>
              <a:off x="1179" y="3227"/>
              <a:ext cx="71" cy="522"/>
            </a:xfrm>
            <a:custGeom>
              <a:avLst/>
              <a:gdLst>
                <a:gd name="T0" fmla="*/ 0 w 170"/>
                <a:gd name="T1" fmla="*/ 1052 h 452"/>
                <a:gd name="T2" fmla="*/ 0 w 170"/>
                <a:gd name="T3" fmla="*/ 713 h 452"/>
                <a:gd name="T4" fmla="*/ 0 w 170"/>
                <a:gd name="T5" fmla="*/ 1239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Line 194"/>
            <p:cNvSpPr>
              <a:spLocks noChangeShapeType="1"/>
            </p:cNvSpPr>
            <p:nvPr/>
          </p:nvSpPr>
          <p:spPr bwMode="auto">
            <a:xfrm flipV="1">
              <a:off x="1257" y="3227"/>
              <a:ext cx="719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Line 195"/>
            <p:cNvSpPr>
              <a:spLocks noChangeShapeType="1"/>
            </p:cNvSpPr>
            <p:nvPr/>
          </p:nvSpPr>
          <p:spPr bwMode="auto">
            <a:xfrm>
              <a:off x="1317" y="3522"/>
              <a:ext cx="62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1589" y="3582"/>
              <a:ext cx="196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082" name="WordArt 199"/>
            <p:cNvSpPr>
              <a:spLocks noChangeArrowheads="1" noChangeShapeType="1" noTextEdit="1"/>
            </p:cNvSpPr>
            <p:nvPr/>
          </p:nvSpPr>
          <p:spPr bwMode="auto">
            <a:xfrm>
              <a:off x="1719" y="3303"/>
              <a:ext cx="142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2083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1386" y="3587"/>
              <a:ext cx="183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42084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1382" y="3306"/>
              <a:ext cx="113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8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2085" name="Group 339"/>
            <p:cNvGrpSpPr>
              <a:grpSpLocks/>
            </p:cNvGrpSpPr>
            <p:nvPr/>
          </p:nvGrpSpPr>
          <p:grpSpPr bwMode="auto">
            <a:xfrm>
              <a:off x="2065" y="3241"/>
              <a:ext cx="1372" cy="522"/>
              <a:chOff x="2065" y="3241"/>
              <a:chExt cx="1372" cy="522"/>
            </a:xfrm>
          </p:grpSpPr>
          <p:sp>
            <p:nvSpPr>
              <p:cNvPr id="42088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3" y="3434"/>
                <a:ext cx="46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42089" name="Group 200"/>
              <p:cNvGrpSpPr>
                <a:grpSpLocks/>
              </p:cNvGrpSpPr>
              <p:nvPr/>
            </p:nvGrpSpPr>
            <p:grpSpPr bwMode="auto">
              <a:xfrm>
                <a:off x="2065" y="3481"/>
                <a:ext cx="175" cy="75"/>
                <a:chOff x="1104" y="576"/>
                <a:chExt cx="144" cy="96"/>
              </a:xfrm>
            </p:grpSpPr>
            <p:sp>
              <p:nvSpPr>
                <p:cNvPr id="42099" name="Line 201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00" name="Line 202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90" name="Oval 203"/>
              <p:cNvSpPr>
                <a:spLocks noChangeArrowheads="1"/>
              </p:cNvSpPr>
              <p:nvPr/>
            </p:nvSpPr>
            <p:spPr bwMode="auto">
              <a:xfrm>
                <a:off x="2430" y="3540"/>
                <a:ext cx="40" cy="3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1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6" y="3310"/>
                <a:ext cx="160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2092" name="WordArt 2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87" y="3575"/>
                <a:ext cx="229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2093" name="Freeform 208"/>
              <p:cNvSpPr>
                <a:spLocks/>
              </p:cNvSpPr>
              <p:nvPr/>
            </p:nvSpPr>
            <p:spPr bwMode="auto">
              <a:xfrm>
                <a:off x="2774" y="3241"/>
                <a:ext cx="71" cy="522"/>
              </a:xfrm>
              <a:custGeom>
                <a:avLst/>
                <a:gdLst>
                  <a:gd name="T0" fmla="*/ 0 w 170"/>
                  <a:gd name="T1" fmla="*/ 1052 h 452"/>
                  <a:gd name="T2" fmla="*/ 0 w 170"/>
                  <a:gd name="T3" fmla="*/ 713 h 452"/>
                  <a:gd name="T4" fmla="*/ 0 w 170"/>
                  <a:gd name="T5" fmla="*/ 1239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4" name="Line 209"/>
              <p:cNvSpPr>
                <a:spLocks noChangeShapeType="1"/>
              </p:cNvSpPr>
              <p:nvPr/>
            </p:nvSpPr>
            <p:spPr bwMode="auto">
              <a:xfrm flipV="1">
                <a:off x="2836" y="3241"/>
                <a:ext cx="601" cy="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5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5" y="3303"/>
                <a:ext cx="142" cy="1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2096" name="Line 211"/>
              <p:cNvSpPr>
                <a:spLocks noChangeShapeType="1"/>
              </p:cNvSpPr>
              <p:nvPr/>
            </p:nvSpPr>
            <p:spPr bwMode="auto">
              <a:xfrm>
                <a:off x="2905" y="3521"/>
                <a:ext cx="495" cy="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7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2" y="3426"/>
                <a:ext cx="88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2098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3" y="3433"/>
                <a:ext cx="82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2086" name="WordArt 257"/>
            <p:cNvSpPr>
              <a:spLocks noChangeArrowheads="1" noChangeShapeType="1" noTextEdit="1"/>
            </p:cNvSpPr>
            <p:nvPr/>
          </p:nvSpPr>
          <p:spPr bwMode="auto">
            <a:xfrm>
              <a:off x="1533" y="3284"/>
              <a:ext cx="136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2087" name="WordArt 324"/>
            <p:cNvSpPr>
              <a:spLocks noChangeArrowheads="1" noChangeShapeType="1" noTextEdit="1"/>
            </p:cNvSpPr>
            <p:nvPr/>
          </p:nvSpPr>
          <p:spPr bwMode="auto">
            <a:xfrm>
              <a:off x="1824" y="3666"/>
              <a:ext cx="57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16" name="Group 342"/>
          <p:cNvGrpSpPr>
            <a:grpSpLocks/>
          </p:cNvGrpSpPr>
          <p:nvPr/>
        </p:nvGrpSpPr>
        <p:grpSpPr bwMode="auto">
          <a:xfrm>
            <a:off x="431800" y="3990975"/>
            <a:ext cx="8316913" cy="687388"/>
            <a:chOff x="272" y="2514"/>
            <a:chExt cx="5239" cy="433"/>
          </a:xfrm>
        </p:grpSpPr>
        <p:grpSp>
          <p:nvGrpSpPr>
            <p:cNvPr id="42026" name="Group 330"/>
            <p:cNvGrpSpPr>
              <a:grpSpLocks/>
            </p:cNvGrpSpPr>
            <p:nvPr/>
          </p:nvGrpSpPr>
          <p:grpSpPr bwMode="auto">
            <a:xfrm>
              <a:off x="995" y="2514"/>
              <a:ext cx="4516" cy="433"/>
              <a:chOff x="1098" y="2821"/>
              <a:chExt cx="3902" cy="344"/>
            </a:xfrm>
          </p:grpSpPr>
          <p:grpSp>
            <p:nvGrpSpPr>
              <p:cNvPr id="42028" name="Group 126"/>
              <p:cNvGrpSpPr>
                <a:grpSpLocks/>
              </p:cNvGrpSpPr>
              <p:nvPr/>
            </p:nvGrpSpPr>
            <p:grpSpPr bwMode="auto">
              <a:xfrm>
                <a:off x="2407" y="2967"/>
                <a:ext cx="121" cy="56"/>
                <a:chOff x="1104" y="576"/>
                <a:chExt cx="144" cy="96"/>
              </a:xfrm>
            </p:grpSpPr>
            <p:sp>
              <p:nvSpPr>
                <p:cNvPr id="42074" name="Line 127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5" name="Line 128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29" name="Group 141"/>
              <p:cNvGrpSpPr>
                <a:grpSpLocks/>
              </p:cNvGrpSpPr>
              <p:nvPr/>
            </p:nvGrpSpPr>
            <p:grpSpPr bwMode="auto">
              <a:xfrm>
                <a:off x="1098" y="2832"/>
                <a:ext cx="172" cy="311"/>
                <a:chOff x="728" y="2195"/>
                <a:chExt cx="290" cy="385"/>
              </a:xfrm>
            </p:grpSpPr>
            <p:sp>
              <p:nvSpPr>
                <p:cNvPr id="42071" name="Freeform 142"/>
                <p:cNvSpPr>
                  <a:spLocks/>
                </p:cNvSpPr>
                <p:nvPr/>
              </p:nvSpPr>
              <p:spPr bwMode="auto">
                <a:xfrm>
                  <a:off x="728" y="2199"/>
                  <a:ext cx="114" cy="366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2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9" y="2455"/>
                  <a:ext cx="66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2073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910" y="2161"/>
                  <a:ext cx="7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2030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0" y="2867"/>
                <a:ext cx="67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31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6" y="2942"/>
                <a:ext cx="15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634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32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6" y="2869"/>
                <a:ext cx="60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33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11" y="2953"/>
                <a:ext cx="99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2034" name="Group 268"/>
              <p:cNvGrpSpPr>
                <a:grpSpLocks/>
              </p:cNvGrpSpPr>
              <p:nvPr/>
            </p:nvGrpSpPr>
            <p:grpSpPr bwMode="auto">
              <a:xfrm rot="5400000">
                <a:off x="4283" y="2945"/>
                <a:ext cx="55" cy="136"/>
                <a:chOff x="2928" y="3216"/>
                <a:chExt cx="48" cy="240"/>
              </a:xfrm>
            </p:grpSpPr>
            <p:sp>
              <p:nvSpPr>
                <p:cNvPr id="42069" name="Line 26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0" name="Line 27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35" name="WordArt 2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7" y="2955"/>
                <a:ext cx="64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36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9" y="2948"/>
                <a:ext cx="64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37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0" y="2836"/>
                <a:ext cx="64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38" name="Line 172"/>
              <p:cNvSpPr>
                <a:spLocks noChangeShapeType="1"/>
              </p:cNvSpPr>
              <p:nvPr/>
            </p:nvSpPr>
            <p:spPr bwMode="auto">
              <a:xfrm>
                <a:off x="1749" y="2919"/>
                <a:ext cx="8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9" name="WordArt 2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5" y="2873"/>
                <a:ext cx="106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2040" name="Group 290"/>
              <p:cNvGrpSpPr>
                <a:grpSpLocks/>
              </p:cNvGrpSpPr>
              <p:nvPr/>
            </p:nvGrpSpPr>
            <p:grpSpPr bwMode="auto">
              <a:xfrm>
                <a:off x="2124" y="2937"/>
                <a:ext cx="213" cy="158"/>
                <a:chOff x="1754" y="2936"/>
                <a:chExt cx="213" cy="158"/>
              </a:xfrm>
            </p:grpSpPr>
            <p:sp>
              <p:nvSpPr>
                <p:cNvPr id="42067" name="WordArt 1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54" y="2936"/>
                  <a:ext cx="94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2068" name="WordArt 2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61" y="2983"/>
                  <a:ext cx="106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2041" name="Line 151"/>
              <p:cNvSpPr>
                <a:spLocks noChangeShapeType="1"/>
              </p:cNvSpPr>
              <p:nvPr/>
            </p:nvSpPr>
            <p:spPr bwMode="auto">
              <a:xfrm>
                <a:off x="2570" y="2998"/>
                <a:ext cx="237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2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1" y="3034"/>
                <a:ext cx="90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42043" name="Group 277"/>
              <p:cNvGrpSpPr>
                <a:grpSpLocks/>
              </p:cNvGrpSpPr>
              <p:nvPr/>
            </p:nvGrpSpPr>
            <p:grpSpPr bwMode="auto">
              <a:xfrm>
                <a:off x="2803" y="2854"/>
                <a:ext cx="172" cy="311"/>
                <a:chOff x="728" y="2195"/>
                <a:chExt cx="290" cy="385"/>
              </a:xfrm>
            </p:grpSpPr>
            <p:sp>
              <p:nvSpPr>
                <p:cNvPr id="42064" name="Freeform 278"/>
                <p:cNvSpPr>
                  <a:spLocks/>
                </p:cNvSpPr>
                <p:nvPr/>
              </p:nvSpPr>
              <p:spPr bwMode="auto">
                <a:xfrm>
                  <a:off x="728" y="2199"/>
                  <a:ext cx="114" cy="366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65" name="WordArt 2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9" y="2455"/>
                  <a:ext cx="66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2066" name="WordArt 280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910" y="2161"/>
                  <a:ext cx="7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2044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92" y="2953"/>
                <a:ext cx="99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2045" name="WordArt 2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6" y="2910"/>
                <a:ext cx="64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46" name="WordArt 2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2" y="2949"/>
                <a:ext cx="15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634"/>
                  </a:avLst>
                </a:prstTxWarp>
              </a:bodyPr>
              <a:lstStyle/>
              <a:p>
                <a:pPr algn="ctr"/>
                <a:r>
                  <a:rPr lang="en-US" altLang="zh-CN" sz="20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20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47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7" y="2821"/>
                <a:ext cx="64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48" name="Line 287"/>
              <p:cNvSpPr>
                <a:spLocks noChangeShapeType="1"/>
              </p:cNvSpPr>
              <p:nvPr/>
            </p:nvSpPr>
            <p:spPr bwMode="auto">
              <a:xfrm>
                <a:off x="3366" y="2918"/>
                <a:ext cx="8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9" name="WordArt 2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82" y="2858"/>
                <a:ext cx="106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2050" name="WordArt 2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2" y="2930"/>
                <a:ext cx="94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51" name="WordArt 2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99" y="2983"/>
                <a:ext cx="106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2052" name="WordArt 2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40" y="2955"/>
                <a:ext cx="64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53" name="Line 297"/>
              <p:cNvSpPr>
                <a:spLocks noChangeShapeType="1"/>
              </p:cNvSpPr>
              <p:nvPr/>
            </p:nvSpPr>
            <p:spPr bwMode="auto">
              <a:xfrm>
                <a:off x="4431" y="2998"/>
                <a:ext cx="237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4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5" y="3049"/>
                <a:ext cx="82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55" name="WordArt 3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3" y="3020"/>
                <a:ext cx="64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2056" name="Oval 306"/>
              <p:cNvSpPr>
                <a:spLocks noChangeArrowheads="1"/>
              </p:cNvSpPr>
              <p:nvPr/>
            </p:nvSpPr>
            <p:spPr bwMode="auto">
              <a:xfrm>
                <a:off x="4697" y="298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57" name="Line 307"/>
              <p:cNvSpPr>
                <a:spLocks noChangeShapeType="1"/>
              </p:cNvSpPr>
              <p:nvPr/>
            </p:nvSpPr>
            <p:spPr bwMode="auto">
              <a:xfrm>
                <a:off x="4763" y="2990"/>
                <a:ext cx="237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8" name="WordArt 3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6" y="2944"/>
                <a:ext cx="92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59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5" y="2850"/>
                <a:ext cx="8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60" name="WordArt 3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60" y="2855"/>
                <a:ext cx="92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61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75" y="2835"/>
                <a:ext cx="8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62" name="WordArt 3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6" y="3040"/>
                <a:ext cx="8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63" name="WordArt 3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4" y="2855"/>
                <a:ext cx="92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2027" name="WordArt 329"/>
            <p:cNvSpPr>
              <a:spLocks noChangeArrowheads="1" noChangeShapeType="1" noTextEdit="1"/>
            </p:cNvSpPr>
            <p:nvPr/>
          </p:nvSpPr>
          <p:spPr bwMode="auto">
            <a:xfrm>
              <a:off x="272" y="2611"/>
              <a:ext cx="570" cy="20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注意到</a:t>
              </a:r>
            </a:p>
          </p:txBody>
        </p:sp>
      </p:grpSp>
      <p:grpSp>
        <p:nvGrpSpPr>
          <p:cNvPr id="23" name="Group 332"/>
          <p:cNvGrpSpPr>
            <a:grpSpLocks/>
          </p:cNvGrpSpPr>
          <p:nvPr/>
        </p:nvGrpSpPr>
        <p:grpSpPr bwMode="auto">
          <a:xfrm>
            <a:off x="630238" y="2330450"/>
            <a:ext cx="5794375" cy="411163"/>
            <a:chOff x="397" y="1468"/>
            <a:chExt cx="3650" cy="259"/>
          </a:xfrm>
        </p:grpSpPr>
        <p:grpSp>
          <p:nvGrpSpPr>
            <p:cNvPr id="42022" name="Group 49"/>
            <p:cNvGrpSpPr>
              <a:grpSpLocks/>
            </p:cNvGrpSpPr>
            <p:nvPr/>
          </p:nvGrpSpPr>
          <p:grpSpPr bwMode="auto">
            <a:xfrm>
              <a:off x="3673" y="1468"/>
              <a:ext cx="374" cy="252"/>
              <a:chOff x="3729" y="1321"/>
              <a:chExt cx="362" cy="252"/>
            </a:xfrm>
          </p:grpSpPr>
          <p:sp>
            <p:nvSpPr>
              <p:cNvPr id="42024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6" y="1376"/>
                <a:ext cx="213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2025" name="Line 26"/>
              <p:cNvSpPr>
                <a:spLocks noChangeShapeType="1"/>
              </p:cNvSpPr>
              <p:nvPr/>
            </p:nvSpPr>
            <p:spPr bwMode="auto">
              <a:xfrm>
                <a:off x="3729" y="1321"/>
                <a:ext cx="3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171" name="WordArt 331"/>
            <p:cNvSpPr>
              <a:spLocks noChangeArrowheads="1" noChangeShapeType="1" noTextEdit="1"/>
            </p:cNvSpPr>
            <p:nvPr/>
          </p:nvSpPr>
          <p:spPr bwMode="auto">
            <a:xfrm>
              <a:off x="397" y="1484"/>
              <a:ext cx="3187" cy="24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1</a:t>
              </a:r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、平均速率（算术平均速率）</a:t>
              </a:r>
            </a:p>
          </p:txBody>
        </p:sp>
      </p:grpSp>
      <p:grpSp>
        <p:nvGrpSpPr>
          <p:cNvPr id="25" name="Group 340"/>
          <p:cNvGrpSpPr>
            <a:grpSpLocks/>
          </p:cNvGrpSpPr>
          <p:nvPr/>
        </p:nvGrpSpPr>
        <p:grpSpPr bwMode="auto">
          <a:xfrm>
            <a:off x="5980113" y="4991100"/>
            <a:ext cx="2751137" cy="1098550"/>
            <a:chOff x="3767" y="3144"/>
            <a:chExt cx="1733" cy="692"/>
          </a:xfrm>
        </p:grpSpPr>
        <p:grpSp>
          <p:nvGrpSpPr>
            <p:cNvPr id="41997" name="Group 337"/>
            <p:cNvGrpSpPr>
              <a:grpSpLocks/>
            </p:cNvGrpSpPr>
            <p:nvPr/>
          </p:nvGrpSpPr>
          <p:grpSpPr bwMode="auto">
            <a:xfrm>
              <a:off x="5060" y="3450"/>
              <a:ext cx="440" cy="377"/>
              <a:chOff x="5060" y="3450"/>
              <a:chExt cx="401" cy="326"/>
            </a:xfrm>
          </p:grpSpPr>
          <p:sp>
            <p:nvSpPr>
              <p:cNvPr id="42017" name="Freeform 232"/>
              <p:cNvSpPr>
                <a:spLocks/>
              </p:cNvSpPr>
              <p:nvPr/>
            </p:nvSpPr>
            <p:spPr bwMode="auto">
              <a:xfrm>
                <a:off x="5060" y="3461"/>
                <a:ext cx="51" cy="315"/>
              </a:xfrm>
              <a:custGeom>
                <a:avLst/>
                <a:gdLst>
                  <a:gd name="T0" fmla="*/ 0 w 170"/>
                  <a:gd name="T1" fmla="*/ 31 h 452"/>
                  <a:gd name="T2" fmla="*/ 0 w 170"/>
                  <a:gd name="T3" fmla="*/ 21 h 452"/>
                  <a:gd name="T4" fmla="*/ 0 w 170"/>
                  <a:gd name="T5" fmla="*/ 36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8" name="Line 233"/>
              <p:cNvSpPr>
                <a:spLocks noChangeShapeType="1"/>
              </p:cNvSpPr>
              <p:nvPr/>
            </p:nvSpPr>
            <p:spPr bwMode="auto">
              <a:xfrm>
                <a:off x="5105" y="3450"/>
                <a:ext cx="3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Line 234"/>
              <p:cNvSpPr>
                <a:spLocks noChangeShapeType="1"/>
              </p:cNvSpPr>
              <p:nvPr/>
            </p:nvSpPr>
            <p:spPr bwMode="auto">
              <a:xfrm>
                <a:off x="5164" y="3633"/>
                <a:ext cx="27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0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57" y="3487"/>
                <a:ext cx="132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2021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18" y="3676"/>
                <a:ext cx="172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1998" name="WordArt 247"/>
            <p:cNvSpPr>
              <a:spLocks noChangeArrowheads="1" noChangeShapeType="1" noTextEdit="1"/>
            </p:cNvSpPr>
            <p:nvPr/>
          </p:nvSpPr>
          <p:spPr bwMode="auto">
            <a:xfrm>
              <a:off x="4593" y="3236"/>
              <a:ext cx="102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41999" name="WordArt 250"/>
            <p:cNvSpPr>
              <a:spLocks noChangeArrowheads="1" noChangeShapeType="1" noTextEdit="1"/>
            </p:cNvSpPr>
            <p:nvPr/>
          </p:nvSpPr>
          <p:spPr bwMode="auto">
            <a:xfrm>
              <a:off x="4440" y="3156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grpSp>
          <p:nvGrpSpPr>
            <p:cNvPr id="42000" name="Group 338"/>
            <p:cNvGrpSpPr>
              <a:grpSpLocks/>
            </p:cNvGrpSpPr>
            <p:nvPr/>
          </p:nvGrpSpPr>
          <p:grpSpPr bwMode="auto">
            <a:xfrm>
              <a:off x="3767" y="3474"/>
              <a:ext cx="971" cy="362"/>
              <a:chOff x="3767" y="3474"/>
              <a:chExt cx="920" cy="336"/>
            </a:xfrm>
          </p:grpSpPr>
          <p:grpSp>
            <p:nvGrpSpPr>
              <p:cNvPr id="42004" name="Group 222"/>
              <p:cNvGrpSpPr>
                <a:grpSpLocks/>
              </p:cNvGrpSpPr>
              <p:nvPr/>
            </p:nvGrpSpPr>
            <p:grpSpPr bwMode="auto">
              <a:xfrm>
                <a:off x="4028" y="3573"/>
                <a:ext cx="238" cy="96"/>
                <a:chOff x="3052" y="1898"/>
                <a:chExt cx="257" cy="146"/>
              </a:xfrm>
            </p:grpSpPr>
            <p:sp>
              <p:nvSpPr>
                <p:cNvPr id="42015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 rot="16075089" flipH="1">
                  <a:off x="3097" y="1853"/>
                  <a:ext cx="146" cy="2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2016" name="Rectangle 224"/>
                <p:cNvSpPr>
                  <a:spLocks noChangeArrowheads="1"/>
                </p:cNvSpPr>
                <p:nvPr/>
              </p:nvSpPr>
              <p:spPr bwMode="auto">
                <a:xfrm>
                  <a:off x="3219" y="1938"/>
                  <a:ext cx="90" cy="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05" name="Group 225"/>
              <p:cNvGrpSpPr>
                <a:grpSpLocks/>
              </p:cNvGrpSpPr>
              <p:nvPr/>
            </p:nvGrpSpPr>
            <p:grpSpPr bwMode="auto">
              <a:xfrm>
                <a:off x="4278" y="3474"/>
                <a:ext cx="409" cy="316"/>
                <a:chOff x="3650" y="3283"/>
                <a:chExt cx="441" cy="382"/>
              </a:xfrm>
            </p:grpSpPr>
            <p:sp>
              <p:nvSpPr>
                <p:cNvPr id="42010" name="Freeform 226"/>
                <p:cNvSpPr>
                  <a:spLocks/>
                </p:cNvSpPr>
                <p:nvPr/>
              </p:nvSpPr>
              <p:spPr bwMode="auto">
                <a:xfrm>
                  <a:off x="3650" y="3283"/>
                  <a:ext cx="56" cy="382"/>
                </a:xfrm>
                <a:custGeom>
                  <a:avLst/>
                  <a:gdLst>
                    <a:gd name="T0" fmla="*/ 0 w 170"/>
                    <a:gd name="T1" fmla="*/ 118 h 452"/>
                    <a:gd name="T2" fmla="*/ 0 w 170"/>
                    <a:gd name="T3" fmla="*/ 80 h 452"/>
                    <a:gd name="T4" fmla="*/ 0 w 170"/>
                    <a:gd name="T5" fmla="*/ 139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1" name="Line 227"/>
                <p:cNvSpPr>
                  <a:spLocks noChangeShapeType="1"/>
                </p:cNvSpPr>
                <p:nvPr/>
              </p:nvSpPr>
              <p:spPr bwMode="auto">
                <a:xfrm>
                  <a:off x="3707" y="3286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2" name="WordArt 2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6" y="3552"/>
                  <a:ext cx="154" cy="1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2013" name="Line 229"/>
                <p:cNvSpPr>
                  <a:spLocks noChangeShapeType="1"/>
                </p:cNvSpPr>
                <p:nvPr/>
              </p:nvSpPr>
              <p:spPr bwMode="auto">
                <a:xfrm>
                  <a:off x="3764" y="3498"/>
                  <a:ext cx="296" cy="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4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64" y="3337"/>
                  <a:ext cx="142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2006" name="Group 239"/>
              <p:cNvGrpSpPr>
                <a:grpSpLocks/>
              </p:cNvGrpSpPr>
              <p:nvPr/>
            </p:nvGrpSpPr>
            <p:grpSpPr bwMode="auto">
              <a:xfrm>
                <a:off x="3767" y="3512"/>
                <a:ext cx="200" cy="219"/>
                <a:chOff x="559" y="3495"/>
                <a:chExt cx="259" cy="256"/>
              </a:xfrm>
            </p:grpSpPr>
            <p:sp>
              <p:nvSpPr>
                <p:cNvPr id="42008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559" y="3495"/>
                  <a:ext cx="259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9" name="WordArt 2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5" y="3562"/>
                  <a:ext cx="201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2007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0" y="3754"/>
                <a:ext cx="57" cy="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2001" name="WordArt 333"/>
            <p:cNvSpPr>
              <a:spLocks noChangeArrowheads="1" noChangeShapeType="1" noTextEdit="1"/>
            </p:cNvSpPr>
            <p:nvPr/>
          </p:nvSpPr>
          <p:spPr bwMode="auto">
            <a:xfrm>
              <a:off x="3954" y="3144"/>
              <a:ext cx="378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类似</a:t>
              </a:r>
            </a:p>
          </p:txBody>
        </p:sp>
        <p:sp>
          <p:nvSpPr>
            <p:cNvPr id="42002" name="WordArt 335"/>
            <p:cNvSpPr>
              <a:spLocks noChangeArrowheads="1" noChangeShapeType="1" noTextEdit="1"/>
            </p:cNvSpPr>
            <p:nvPr/>
          </p:nvSpPr>
          <p:spPr bwMode="auto">
            <a:xfrm>
              <a:off x="4794" y="3165"/>
              <a:ext cx="378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也有</a:t>
              </a:r>
            </a:p>
          </p:txBody>
        </p:sp>
        <p:sp>
          <p:nvSpPr>
            <p:cNvPr id="42003" name="WordArt 336"/>
            <p:cNvSpPr>
              <a:spLocks noChangeArrowheads="1" noChangeShapeType="1" noTextEdit="1"/>
            </p:cNvSpPr>
            <p:nvPr/>
          </p:nvSpPr>
          <p:spPr bwMode="auto">
            <a:xfrm>
              <a:off x="4802" y="3570"/>
              <a:ext cx="199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或</a:t>
              </a:r>
            </a:p>
          </p:txBody>
        </p:sp>
      </p:grpSp>
      <p:sp>
        <p:nvSpPr>
          <p:cNvPr id="5" name="流程图: 可选过程 4"/>
          <p:cNvSpPr/>
          <p:nvPr/>
        </p:nvSpPr>
        <p:spPr bwMode="auto">
          <a:xfrm>
            <a:off x="7960945" y="306222"/>
            <a:ext cx="1134326" cy="574675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遥感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4.25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61" grpId="0" animBg="1"/>
      <p:bldP spid="360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594958" y="918934"/>
            <a:ext cx="265970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平均速率的定义式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57055"/>
              </p:ext>
            </p:extLst>
          </p:nvPr>
        </p:nvGraphicFramePr>
        <p:xfrm>
          <a:off x="3477419" y="546654"/>
          <a:ext cx="216058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8" name="Equation" r:id="rId3" imgW="1041120" imgH="507960" progId="Equation.DSMT4">
                  <p:embed/>
                </p:oleObj>
              </mc:Choice>
              <mc:Fallback>
                <p:oleObj name="Equation" r:id="rId3" imgW="104112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419" y="546654"/>
                        <a:ext cx="2160587" cy="1055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252663" y="2195513"/>
          <a:ext cx="24495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9" name="Equation" r:id="rId5" imgW="1180800" imgH="507960" progId="Equation.DSMT4">
                  <p:embed/>
                </p:oleObj>
              </mc:Choice>
              <mc:Fallback>
                <p:oleObj name="Equation" r:id="rId5" imgW="118080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195513"/>
                        <a:ext cx="2449512" cy="1055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74860" y="2566858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同样定义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809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方均根速率</a:t>
            </a:r>
          </a:p>
        </p:txBody>
      </p:sp>
      <p:sp>
        <p:nvSpPr>
          <p:cNvPr id="43011" name="Rectangle 2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Rectangle 5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6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56" name="Rectangle 168"/>
          <p:cNvSpPr>
            <a:spLocks noChangeArrowheads="1"/>
          </p:cNvSpPr>
          <p:nvPr/>
        </p:nvSpPr>
        <p:spPr bwMode="auto">
          <a:xfrm>
            <a:off x="385763" y="5100638"/>
            <a:ext cx="5394325" cy="126682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588963" y="5319713"/>
            <a:ext cx="4962525" cy="831850"/>
            <a:chOff x="371" y="3351"/>
            <a:chExt cx="3126" cy="524"/>
          </a:xfrm>
        </p:grpSpPr>
        <p:sp>
          <p:nvSpPr>
            <p:cNvPr id="43204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2337" y="3558"/>
              <a:ext cx="46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grpSp>
          <p:nvGrpSpPr>
            <p:cNvPr id="43205" name="Group 152"/>
            <p:cNvGrpSpPr>
              <a:grpSpLocks/>
            </p:cNvGrpSpPr>
            <p:nvPr/>
          </p:nvGrpSpPr>
          <p:grpSpPr bwMode="auto">
            <a:xfrm>
              <a:off x="923" y="3590"/>
              <a:ext cx="175" cy="75"/>
              <a:chOff x="1104" y="576"/>
              <a:chExt cx="144" cy="96"/>
            </a:xfrm>
          </p:grpSpPr>
          <p:sp>
            <p:nvSpPr>
              <p:cNvPr id="43233" name="Line 153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4" name="Line 154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206" name="Freeform 155"/>
            <p:cNvSpPr>
              <a:spLocks/>
            </p:cNvSpPr>
            <p:nvPr/>
          </p:nvSpPr>
          <p:spPr bwMode="auto">
            <a:xfrm>
              <a:off x="1173" y="3351"/>
              <a:ext cx="71" cy="522"/>
            </a:xfrm>
            <a:custGeom>
              <a:avLst/>
              <a:gdLst>
                <a:gd name="T0" fmla="*/ 0 w 170"/>
                <a:gd name="T1" fmla="*/ 1052 h 452"/>
                <a:gd name="T2" fmla="*/ 0 w 170"/>
                <a:gd name="T3" fmla="*/ 713 h 452"/>
                <a:gd name="T4" fmla="*/ 0 w 170"/>
                <a:gd name="T5" fmla="*/ 1239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07" name="Line 156"/>
            <p:cNvSpPr>
              <a:spLocks noChangeShapeType="1"/>
            </p:cNvSpPr>
            <p:nvPr/>
          </p:nvSpPr>
          <p:spPr bwMode="auto">
            <a:xfrm>
              <a:off x="1251" y="3358"/>
              <a:ext cx="71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208" name="Group 157"/>
            <p:cNvGrpSpPr>
              <a:grpSpLocks/>
            </p:cNvGrpSpPr>
            <p:nvPr/>
          </p:nvGrpSpPr>
          <p:grpSpPr bwMode="auto">
            <a:xfrm>
              <a:off x="2059" y="3605"/>
              <a:ext cx="175" cy="75"/>
              <a:chOff x="1104" y="576"/>
              <a:chExt cx="144" cy="96"/>
            </a:xfrm>
          </p:grpSpPr>
          <p:sp>
            <p:nvSpPr>
              <p:cNvPr id="43231" name="Line 158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2" name="Line 159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209" name="Oval 160"/>
            <p:cNvSpPr>
              <a:spLocks noChangeArrowheads="1"/>
            </p:cNvSpPr>
            <p:nvPr/>
          </p:nvSpPr>
          <p:spPr bwMode="auto">
            <a:xfrm>
              <a:off x="2424" y="3664"/>
              <a:ext cx="40" cy="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0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2986" y="3420"/>
              <a:ext cx="160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8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211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3086" y="3685"/>
              <a:ext cx="242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212" name="Freeform 164"/>
            <p:cNvSpPr>
              <a:spLocks/>
            </p:cNvSpPr>
            <p:nvPr/>
          </p:nvSpPr>
          <p:spPr bwMode="auto">
            <a:xfrm>
              <a:off x="2834" y="3351"/>
              <a:ext cx="71" cy="522"/>
            </a:xfrm>
            <a:custGeom>
              <a:avLst/>
              <a:gdLst>
                <a:gd name="T0" fmla="*/ 0 w 170"/>
                <a:gd name="T1" fmla="*/ 1052 h 452"/>
                <a:gd name="T2" fmla="*/ 0 w 170"/>
                <a:gd name="T3" fmla="*/ 713 h 452"/>
                <a:gd name="T4" fmla="*/ 0 w 170"/>
                <a:gd name="T5" fmla="*/ 1239 h 452"/>
                <a:gd name="T6" fmla="*/ 0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" name="Line 165"/>
            <p:cNvSpPr>
              <a:spLocks noChangeShapeType="1"/>
            </p:cNvSpPr>
            <p:nvPr/>
          </p:nvSpPr>
          <p:spPr bwMode="auto">
            <a:xfrm flipV="1">
              <a:off x="2896" y="3354"/>
              <a:ext cx="601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4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3225" y="3413"/>
              <a:ext cx="142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215" name="Line 167"/>
            <p:cNvSpPr>
              <a:spLocks noChangeShapeType="1"/>
            </p:cNvSpPr>
            <p:nvPr/>
          </p:nvSpPr>
          <p:spPr bwMode="auto">
            <a:xfrm>
              <a:off x="2965" y="3631"/>
              <a:ext cx="495" cy="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6" name="Line 169"/>
            <p:cNvSpPr>
              <a:spLocks noChangeShapeType="1"/>
            </p:cNvSpPr>
            <p:nvPr/>
          </p:nvSpPr>
          <p:spPr bwMode="auto">
            <a:xfrm>
              <a:off x="1311" y="3646"/>
              <a:ext cx="62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7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1472" y="3720"/>
              <a:ext cx="196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218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1713" y="3427"/>
              <a:ext cx="142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219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1386" y="3426"/>
              <a:ext cx="104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3220" name="Group 173"/>
            <p:cNvGrpSpPr>
              <a:grpSpLocks/>
            </p:cNvGrpSpPr>
            <p:nvPr/>
          </p:nvGrpSpPr>
          <p:grpSpPr bwMode="auto">
            <a:xfrm>
              <a:off x="371" y="3433"/>
              <a:ext cx="467" cy="369"/>
              <a:chOff x="1201" y="3485"/>
              <a:chExt cx="467" cy="369"/>
            </a:xfrm>
          </p:grpSpPr>
          <p:sp>
            <p:nvSpPr>
              <p:cNvPr id="43225" name="Freeform 174"/>
              <p:cNvSpPr>
                <a:spLocks/>
              </p:cNvSpPr>
              <p:nvPr/>
            </p:nvSpPr>
            <p:spPr bwMode="auto">
              <a:xfrm>
                <a:off x="1201" y="3494"/>
                <a:ext cx="50" cy="360"/>
              </a:xfrm>
              <a:custGeom>
                <a:avLst/>
                <a:gdLst>
                  <a:gd name="T0" fmla="*/ 0 w 170"/>
                  <a:gd name="T1" fmla="*/ 78 h 452"/>
                  <a:gd name="T2" fmla="*/ 0 w 170"/>
                  <a:gd name="T3" fmla="*/ 53 h 452"/>
                  <a:gd name="T4" fmla="*/ 0 w 170"/>
                  <a:gd name="T5" fmla="*/ 92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" name="Line 175"/>
              <p:cNvSpPr>
                <a:spLocks noChangeShapeType="1"/>
              </p:cNvSpPr>
              <p:nvPr/>
            </p:nvSpPr>
            <p:spPr bwMode="auto">
              <a:xfrm flipV="1">
                <a:off x="1245" y="3485"/>
                <a:ext cx="423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" name="Line 176"/>
              <p:cNvSpPr>
                <a:spLocks noChangeShapeType="1"/>
              </p:cNvSpPr>
              <p:nvPr/>
            </p:nvSpPr>
            <p:spPr bwMode="auto">
              <a:xfrm flipV="1">
                <a:off x="1311" y="3569"/>
                <a:ext cx="310" cy="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28" name="Group 177"/>
              <p:cNvGrpSpPr>
                <a:grpSpLocks/>
              </p:cNvGrpSpPr>
              <p:nvPr/>
            </p:nvGrpSpPr>
            <p:grpSpPr bwMode="auto">
              <a:xfrm>
                <a:off x="1344" y="3626"/>
                <a:ext cx="272" cy="225"/>
                <a:chOff x="2519" y="407"/>
                <a:chExt cx="272" cy="225"/>
              </a:xfrm>
            </p:grpSpPr>
            <p:sp>
              <p:nvSpPr>
                <p:cNvPr id="43229" name="WordArt 1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3230" name="WordArt 1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43221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2651" y="3546"/>
              <a:ext cx="83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43222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2517" y="3550"/>
              <a:ext cx="82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7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43223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1527" y="3401"/>
              <a:ext cx="136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3224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1705" y="3794"/>
              <a:ext cx="59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7" name="Group 277"/>
          <p:cNvGrpSpPr>
            <a:grpSpLocks/>
          </p:cNvGrpSpPr>
          <p:nvPr/>
        </p:nvGrpSpPr>
        <p:grpSpPr bwMode="auto">
          <a:xfrm>
            <a:off x="466725" y="428625"/>
            <a:ext cx="8308975" cy="579438"/>
            <a:chOff x="294" y="270"/>
            <a:chExt cx="5234" cy="365"/>
          </a:xfrm>
        </p:grpSpPr>
        <p:grpSp>
          <p:nvGrpSpPr>
            <p:cNvPr id="43191" name="Group 10"/>
            <p:cNvGrpSpPr>
              <a:grpSpLocks/>
            </p:cNvGrpSpPr>
            <p:nvPr/>
          </p:nvGrpSpPr>
          <p:grpSpPr bwMode="auto">
            <a:xfrm>
              <a:off x="2280" y="270"/>
              <a:ext cx="467" cy="365"/>
              <a:chOff x="2280" y="270"/>
              <a:chExt cx="467" cy="365"/>
            </a:xfrm>
          </p:grpSpPr>
          <p:sp>
            <p:nvSpPr>
              <p:cNvPr id="43198" name="Freeform 11"/>
              <p:cNvSpPr>
                <a:spLocks/>
              </p:cNvSpPr>
              <p:nvPr/>
            </p:nvSpPr>
            <p:spPr bwMode="auto">
              <a:xfrm>
                <a:off x="2280" y="275"/>
                <a:ext cx="50" cy="360"/>
              </a:xfrm>
              <a:custGeom>
                <a:avLst/>
                <a:gdLst>
                  <a:gd name="T0" fmla="*/ 0 w 170"/>
                  <a:gd name="T1" fmla="*/ 78 h 452"/>
                  <a:gd name="T2" fmla="*/ 0 w 170"/>
                  <a:gd name="T3" fmla="*/ 53 h 452"/>
                  <a:gd name="T4" fmla="*/ 0 w 170"/>
                  <a:gd name="T5" fmla="*/ 92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99" name="Line 12"/>
              <p:cNvSpPr>
                <a:spLocks noChangeShapeType="1"/>
              </p:cNvSpPr>
              <p:nvPr/>
            </p:nvSpPr>
            <p:spPr bwMode="auto">
              <a:xfrm>
                <a:off x="2324" y="270"/>
                <a:ext cx="423" cy="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00" name="Line 13"/>
              <p:cNvSpPr>
                <a:spLocks noChangeShapeType="1"/>
              </p:cNvSpPr>
              <p:nvPr/>
            </p:nvSpPr>
            <p:spPr bwMode="auto">
              <a:xfrm>
                <a:off x="2390" y="352"/>
                <a:ext cx="310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01" name="Group 14"/>
              <p:cNvGrpSpPr>
                <a:grpSpLocks/>
              </p:cNvGrpSpPr>
              <p:nvPr/>
            </p:nvGrpSpPr>
            <p:grpSpPr bwMode="auto">
              <a:xfrm>
                <a:off x="2423" y="407"/>
                <a:ext cx="272" cy="225"/>
                <a:chOff x="2519" y="407"/>
                <a:chExt cx="272" cy="225"/>
              </a:xfrm>
            </p:grpSpPr>
            <p:sp>
              <p:nvSpPr>
                <p:cNvPr id="43202" name="WordArt 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3203" name="WordArt 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38126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294" y="293"/>
              <a:ext cx="1808" cy="25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2</a:t>
              </a:r>
              <a:r>
                <a:rPr lang="zh-CN" altLang="en-US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、方均根速率</a:t>
              </a:r>
            </a:p>
          </p:txBody>
        </p:sp>
        <p:grpSp>
          <p:nvGrpSpPr>
            <p:cNvPr id="43193" name="Group 245"/>
            <p:cNvGrpSpPr>
              <a:grpSpLocks/>
            </p:cNvGrpSpPr>
            <p:nvPr/>
          </p:nvGrpSpPr>
          <p:grpSpPr bwMode="auto">
            <a:xfrm>
              <a:off x="2894" y="346"/>
              <a:ext cx="2634" cy="230"/>
              <a:chOff x="2894" y="346"/>
              <a:chExt cx="2634" cy="230"/>
            </a:xfrm>
          </p:grpSpPr>
          <p:grpSp>
            <p:nvGrpSpPr>
              <p:cNvPr id="43194" name="Group 17"/>
              <p:cNvGrpSpPr>
                <a:grpSpLocks/>
              </p:cNvGrpSpPr>
              <p:nvPr/>
            </p:nvGrpSpPr>
            <p:grpSpPr bwMode="auto">
              <a:xfrm>
                <a:off x="3044" y="351"/>
                <a:ext cx="272" cy="225"/>
                <a:chOff x="2519" y="407"/>
                <a:chExt cx="272" cy="225"/>
              </a:xfrm>
            </p:grpSpPr>
            <p:sp>
              <p:nvSpPr>
                <p:cNvPr id="43196" name="WordArt 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3197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195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94" y="346"/>
                <a:ext cx="2634" cy="20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（    的统计平均值的平方根）</a:t>
                </a:r>
              </a:p>
            </p:txBody>
          </p:sp>
        </p:grpSp>
      </p:grpSp>
      <p:grpSp>
        <p:nvGrpSpPr>
          <p:cNvPr id="12" name="Group 278"/>
          <p:cNvGrpSpPr>
            <a:grpSpLocks/>
          </p:cNvGrpSpPr>
          <p:nvPr/>
        </p:nvGrpSpPr>
        <p:grpSpPr bwMode="auto">
          <a:xfrm>
            <a:off x="728663" y="1377950"/>
            <a:ext cx="7721600" cy="1327150"/>
            <a:chOff x="509" y="1127"/>
            <a:chExt cx="4864" cy="836"/>
          </a:xfrm>
        </p:grpSpPr>
        <p:grpSp>
          <p:nvGrpSpPr>
            <p:cNvPr id="43129" name="Group 56"/>
            <p:cNvGrpSpPr>
              <a:grpSpLocks/>
            </p:cNvGrpSpPr>
            <p:nvPr/>
          </p:nvGrpSpPr>
          <p:grpSpPr bwMode="auto">
            <a:xfrm>
              <a:off x="2493" y="1211"/>
              <a:ext cx="563" cy="204"/>
              <a:chOff x="291" y="1617"/>
              <a:chExt cx="583" cy="294"/>
            </a:xfrm>
          </p:grpSpPr>
          <p:sp>
            <p:nvSpPr>
              <p:cNvPr id="4318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88" name="AutoShape 58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89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3190" name="AutoShape 60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130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3113" y="1216"/>
              <a:ext cx="14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131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3273" y="1244"/>
              <a:ext cx="164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9525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grpSp>
          <p:nvGrpSpPr>
            <p:cNvPr id="43132" name="Group 248"/>
            <p:cNvGrpSpPr>
              <a:grpSpLocks/>
            </p:cNvGrpSpPr>
            <p:nvPr/>
          </p:nvGrpSpPr>
          <p:grpSpPr bwMode="auto">
            <a:xfrm>
              <a:off x="1066" y="1127"/>
              <a:ext cx="1037" cy="379"/>
              <a:chOff x="874" y="1127"/>
              <a:chExt cx="1229" cy="379"/>
            </a:xfrm>
          </p:grpSpPr>
          <p:grpSp>
            <p:nvGrpSpPr>
              <p:cNvPr id="43176" name="Group 28"/>
              <p:cNvGrpSpPr>
                <a:grpSpLocks/>
              </p:cNvGrpSpPr>
              <p:nvPr/>
            </p:nvGrpSpPr>
            <p:grpSpPr bwMode="auto">
              <a:xfrm>
                <a:off x="874" y="1208"/>
                <a:ext cx="407" cy="225"/>
                <a:chOff x="2519" y="407"/>
                <a:chExt cx="272" cy="225"/>
              </a:xfrm>
            </p:grpSpPr>
            <p:sp>
              <p:nvSpPr>
                <p:cNvPr id="43185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3186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177" name="Line 31"/>
              <p:cNvSpPr>
                <a:spLocks noChangeShapeType="1"/>
              </p:cNvSpPr>
              <p:nvPr/>
            </p:nvSpPr>
            <p:spPr bwMode="auto">
              <a:xfrm>
                <a:off x="897" y="1148"/>
                <a:ext cx="35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178" name="Group 32"/>
              <p:cNvGrpSpPr>
                <a:grpSpLocks/>
              </p:cNvGrpSpPr>
              <p:nvPr/>
            </p:nvGrpSpPr>
            <p:grpSpPr bwMode="auto">
              <a:xfrm rot="5400000">
                <a:off x="1461" y="1224"/>
                <a:ext cx="68" cy="186"/>
                <a:chOff x="2928" y="3216"/>
                <a:chExt cx="48" cy="240"/>
              </a:xfrm>
            </p:grpSpPr>
            <p:sp>
              <p:nvSpPr>
                <p:cNvPr id="43183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84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79" name="Group 63"/>
              <p:cNvGrpSpPr>
                <a:grpSpLocks/>
              </p:cNvGrpSpPr>
              <p:nvPr/>
            </p:nvGrpSpPr>
            <p:grpSpPr bwMode="auto">
              <a:xfrm>
                <a:off x="1697" y="1127"/>
                <a:ext cx="406" cy="379"/>
                <a:chOff x="728" y="2195"/>
                <a:chExt cx="290" cy="385"/>
              </a:xfrm>
            </p:grpSpPr>
            <p:sp>
              <p:nvSpPr>
                <p:cNvPr id="43180" name="Freeform 64"/>
                <p:cNvSpPr>
                  <a:spLocks/>
                </p:cNvSpPr>
                <p:nvPr/>
              </p:nvSpPr>
              <p:spPr bwMode="auto">
                <a:xfrm>
                  <a:off x="728" y="2199"/>
                  <a:ext cx="114" cy="366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81" name="WordArt 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9" y="2455"/>
                  <a:ext cx="66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3182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910" y="2161"/>
                  <a:ext cx="7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43133" name="Group 77"/>
            <p:cNvGrpSpPr>
              <a:grpSpLocks/>
            </p:cNvGrpSpPr>
            <p:nvPr/>
          </p:nvGrpSpPr>
          <p:grpSpPr bwMode="auto">
            <a:xfrm>
              <a:off x="2124" y="1222"/>
              <a:ext cx="341" cy="198"/>
              <a:chOff x="2519" y="407"/>
              <a:chExt cx="272" cy="225"/>
            </a:xfrm>
          </p:grpSpPr>
          <p:sp>
            <p:nvSpPr>
              <p:cNvPr id="43174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9" y="448"/>
                <a:ext cx="186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84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rgbClr val="FF0000"/>
                    </a:solidFill>
                    <a:round/>
                    <a:headEnd type="none" w="med" len="lg"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3175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5" y="407"/>
                <a:ext cx="66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3134" name="Group 246"/>
            <p:cNvGrpSpPr>
              <a:grpSpLocks/>
            </p:cNvGrpSpPr>
            <p:nvPr/>
          </p:nvGrpSpPr>
          <p:grpSpPr bwMode="auto">
            <a:xfrm>
              <a:off x="1510" y="1509"/>
              <a:ext cx="3863" cy="454"/>
              <a:chOff x="2484" y="1278"/>
              <a:chExt cx="3044" cy="454"/>
            </a:xfrm>
          </p:grpSpPr>
          <p:sp>
            <p:nvSpPr>
              <p:cNvPr id="43136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0" y="1485"/>
                <a:ext cx="184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634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37" name="Line 36"/>
              <p:cNvSpPr>
                <a:spLocks noChangeShapeType="1"/>
              </p:cNvSpPr>
              <p:nvPr/>
            </p:nvSpPr>
            <p:spPr bwMode="auto">
              <a:xfrm>
                <a:off x="4331" y="1427"/>
                <a:ext cx="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8" name="Line 37"/>
              <p:cNvSpPr>
                <a:spLocks noChangeShapeType="1"/>
              </p:cNvSpPr>
              <p:nvPr/>
            </p:nvSpPr>
            <p:spPr bwMode="auto">
              <a:xfrm flipV="1">
                <a:off x="4447" y="1420"/>
                <a:ext cx="45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9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4" y="1305"/>
                <a:ext cx="129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40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4" y="1453"/>
                <a:ext cx="80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41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0" y="1278"/>
                <a:ext cx="60" cy="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42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9" y="1310"/>
                <a:ext cx="105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3143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1453"/>
                <a:ext cx="113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44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0" y="1478"/>
                <a:ext cx="113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45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1" y="1327"/>
                <a:ext cx="194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3/2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46" name="Line 45"/>
              <p:cNvSpPr>
                <a:spLocks noChangeShapeType="1"/>
              </p:cNvSpPr>
              <p:nvPr/>
            </p:nvSpPr>
            <p:spPr bwMode="auto">
              <a:xfrm>
                <a:off x="3536" y="1490"/>
                <a:ext cx="4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7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8" y="1377"/>
                <a:ext cx="183" cy="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48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5" y="1528"/>
                <a:ext cx="66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49" name="AutoShape 48"/>
              <p:cNvSpPr>
                <a:spLocks noChangeArrowheads="1"/>
              </p:cNvSpPr>
              <p:nvPr/>
            </p:nvSpPr>
            <p:spPr bwMode="auto">
              <a:xfrm>
                <a:off x="3461" y="1395"/>
                <a:ext cx="78" cy="275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0" name="AutoShape 49"/>
              <p:cNvSpPr>
                <a:spLocks noChangeArrowheads="1"/>
              </p:cNvSpPr>
              <p:nvPr/>
            </p:nvSpPr>
            <p:spPr bwMode="auto">
              <a:xfrm rot="10521693">
                <a:off x="3991" y="1385"/>
                <a:ext cx="79" cy="274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1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1" y="1525"/>
                <a:ext cx="124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3152" name="Group 51"/>
              <p:cNvGrpSpPr>
                <a:grpSpLocks/>
              </p:cNvGrpSpPr>
              <p:nvPr/>
            </p:nvGrpSpPr>
            <p:grpSpPr bwMode="auto">
              <a:xfrm>
                <a:off x="4984" y="1415"/>
                <a:ext cx="273" cy="223"/>
                <a:chOff x="4363" y="1164"/>
                <a:chExt cx="361" cy="275"/>
              </a:xfrm>
            </p:grpSpPr>
            <p:sp>
              <p:nvSpPr>
                <p:cNvPr id="43172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12" y="1164"/>
                  <a:ext cx="112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3173" name="WordArt 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63" y="1252"/>
                  <a:ext cx="193" cy="18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3153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4" y="1491"/>
                <a:ext cx="101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43154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6" y="1529"/>
                <a:ext cx="102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p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43155" name="Group 67"/>
              <p:cNvGrpSpPr>
                <a:grpSpLocks/>
              </p:cNvGrpSpPr>
              <p:nvPr/>
            </p:nvGrpSpPr>
            <p:grpSpPr bwMode="auto">
              <a:xfrm>
                <a:off x="2484" y="1500"/>
                <a:ext cx="114" cy="55"/>
                <a:chOff x="1104" y="576"/>
                <a:chExt cx="144" cy="96"/>
              </a:xfrm>
            </p:grpSpPr>
            <p:sp>
              <p:nvSpPr>
                <p:cNvPr id="43170" name="Line 68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71" name="Line 69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56" name="Group 70"/>
              <p:cNvGrpSpPr>
                <a:grpSpLocks/>
              </p:cNvGrpSpPr>
              <p:nvPr/>
            </p:nvGrpSpPr>
            <p:grpSpPr bwMode="auto">
              <a:xfrm>
                <a:off x="2628" y="1354"/>
                <a:ext cx="272" cy="378"/>
                <a:chOff x="728" y="2195"/>
                <a:chExt cx="290" cy="385"/>
              </a:xfrm>
            </p:grpSpPr>
            <p:sp>
              <p:nvSpPr>
                <p:cNvPr id="43167" name="Freeform 71"/>
                <p:cNvSpPr>
                  <a:spLocks/>
                </p:cNvSpPr>
                <p:nvPr/>
              </p:nvSpPr>
              <p:spPr bwMode="auto">
                <a:xfrm>
                  <a:off x="728" y="2199"/>
                  <a:ext cx="114" cy="366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68" name="WordArt 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9" y="2455"/>
                  <a:ext cx="66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316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910" y="2161"/>
                  <a:ext cx="7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157" name="Oval 74"/>
              <p:cNvSpPr>
                <a:spLocks noChangeArrowheads="1"/>
              </p:cNvSpPr>
              <p:nvPr/>
            </p:nvSpPr>
            <p:spPr bwMode="auto">
              <a:xfrm>
                <a:off x="3088" y="1533"/>
                <a:ext cx="48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5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03" y="1441"/>
                <a:ext cx="96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159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18" y="1456"/>
                <a:ext cx="110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3160" name="Group 80"/>
              <p:cNvGrpSpPr>
                <a:grpSpLocks/>
              </p:cNvGrpSpPr>
              <p:nvPr/>
            </p:nvGrpSpPr>
            <p:grpSpPr bwMode="auto">
              <a:xfrm>
                <a:off x="2846" y="1424"/>
                <a:ext cx="221" cy="192"/>
                <a:chOff x="2519" y="407"/>
                <a:chExt cx="272" cy="225"/>
              </a:xfrm>
            </p:grpSpPr>
            <p:sp>
              <p:nvSpPr>
                <p:cNvPr id="43165" name="WordArt 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3166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161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0" y="1517"/>
                <a:ext cx="92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43162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10" y="1451"/>
                <a:ext cx="77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43163" name="WordArt 2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4" y="1348"/>
                <a:ext cx="27" cy="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64" name="WordArt 2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9" y="1421"/>
                <a:ext cx="36" cy="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3135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509" y="1203"/>
              <a:ext cx="185" cy="20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则</a:t>
              </a:r>
            </a:p>
          </p:txBody>
        </p:sp>
      </p:grpSp>
      <p:grpSp>
        <p:nvGrpSpPr>
          <p:cNvPr id="24" name="Group 293"/>
          <p:cNvGrpSpPr>
            <a:grpSpLocks/>
          </p:cNvGrpSpPr>
          <p:nvPr/>
        </p:nvGrpSpPr>
        <p:grpSpPr bwMode="auto">
          <a:xfrm>
            <a:off x="3770313" y="4164013"/>
            <a:ext cx="4970462" cy="534987"/>
            <a:chOff x="2383" y="2673"/>
            <a:chExt cx="3131" cy="337"/>
          </a:xfrm>
        </p:grpSpPr>
        <p:sp>
          <p:nvSpPr>
            <p:cNvPr id="43100" name="Text Box 121"/>
            <p:cNvSpPr txBox="1">
              <a:spLocks noChangeArrowheads="1"/>
            </p:cNvSpPr>
            <p:nvPr/>
          </p:nvSpPr>
          <p:spPr bwMode="auto">
            <a:xfrm>
              <a:off x="2408" y="2680"/>
              <a:ext cx="1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行楷" pitchFamily="2" charset="-122"/>
                </a:rPr>
                <a:t>回忆 联系</a:t>
              </a:r>
            </a:p>
          </p:txBody>
        </p:sp>
        <p:grpSp>
          <p:nvGrpSpPr>
            <p:cNvPr id="43101" name="Group 122"/>
            <p:cNvGrpSpPr>
              <a:grpSpLocks/>
            </p:cNvGrpSpPr>
            <p:nvPr/>
          </p:nvGrpSpPr>
          <p:grpSpPr bwMode="auto">
            <a:xfrm rot="5400000">
              <a:off x="4697" y="2781"/>
              <a:ext cx="61" cy="156"/>
              <a:chOff x="2928" y="3216"/>
              <a:chExt cx="48" cy="240"/>
            </a:xfrm>
          </p:grpSpPr>
          <p:sp>
            <p:nvSpPr>
              <p:cNvPr id="43127" name="Line 12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8" name="Line 12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2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4038" y="2898"/>
              <a:ext cx="75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103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4185" y="2825"/>
              <a:ext cx="158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3104" name="Group 128"/>
            <p:cNvGrpSpPr>
              <a:grpSpLocks/>
            </p:cNvGrpSpPr>
            <p:nvPr/>
          </p:nvGrpSpPr>
          <p:grpSpPr bwMode="auto">
            <a:xfrm>
              <a:off x="4396" y="2736"/>
              <a:ext cx="241" cy="213"/>
              <a:chOff x="1246" y="538"/>
              <a:chExt cx="282" cy="225"/>
            </a:xfrm>
          </p:grpSpPr>
          <p:sp>
            <p:nvSpPr>
              <p:cNvPr id="43124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9" y="622"/>
                <a:ext cx="12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3125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2" y="577"/>
                <a:ext cx="66" cy="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126" name="Line 131"/>
              <p:cNvSpPr>
                <a:spLocks noChangeShapeType="1"/>
              </p:cNvSpPr>
              <p:nvPr/>
            </p:nvSpPr>
            <p:spPr bwMode="auto">
              <a:xfrm>
                <a:off x="1246" y="538"/>
                <a:ext cx="28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5" name="Line 132"/>
            <p:cNvSpPr>
              <a:spLocks noChangeShapeType="1"/>
            </p:cNvSpPr>
            <p:nvPr/>
          </p:nvSpPr>
          <p:spPr bwMode="auto">
            <a:xfrm>
              <a:off x="3988" y="2864"/>
              <a:ext cx="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4042" y="2752"/>
              <a:ext cx="51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3107" name="Group 134"/>
            <p:cNvGrpSpPr>
              <a:grpSpLocks/>
            </p:cNvGrpSpPr>
            <p:nvPr/>
          </p:nvGrpSpPr>
          <p:grpSpPr bwMode="auto">
            <a:xfrm>
              <a:off x="3489" y="2740"/>
              <a:ext cx="253" cy="232"/>
              <a:chOff x="945" y="3287"/>
              <a:chExt cx="251" cy="214"/>
            </a:xfrm>
          </p:grpSpPr>
          <p:grpSp>
            <p:nvGrpSpPr>
              <p:cNvPr id="43120" name="Group 135"/>
              <p:cNvGrpSpPr>
                <a:grpSpLocks/>
              </p:cNvGrpSpPr>
              <p:nvPr/>
            </p:nvGrpSpPr>
            <p:grpSpPr bwMode="auto">
              <a:xfrm>
                <a:off x="970" y="3336"/>
                <a:ext cx="216" cy="165"/>
                <a:chOff x="1938" y="3698"/>
                <a:chExt cx="216" cy="165"/>
              </a:xfrm>
            </p:grpSpPr>
            <p:sp>
              <p:nvSpPr>
                <p:cNvPr id="43122" name="WordArt 1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83" y="3752"/>
                  <a:ext cx="71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Garamond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Garamond"/>
                  </a:endParaRPr>
                </a:p>
              </p:txBody>
            </p:sp>
            <p:sp>
              <p:nvSpPr>
                <p:cNvPr id="43123" name="WordArt 1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38" y="3698"/>
                  <a:ext cx="141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Symbol"/>
                    </a:rPr>
                    <a:t>e</a:t>
                  </a:r>
                  <a:endParaRPr lang="zh-CN" altLang="en-US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endParaRPr>
                </a:p>
              </p:txBody>
            </p:sp>
          </p:grpSp>
          <p:sp>
            <p:nvSpPr>
              <p:cNvPr id="43121" name="Line 138"/>
              <p:cNvSpPr>
                <a:spLocks noChangeShapeType="1"/>
              </p:cNvSpPr>
              <p:nvPr/>
            </p:nvSpPr>
            <p:spPr bwMode="auto">
              <a:xfrm>
                <a:off x="945" y="3287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108" name="Group 139"/>
            <p:cNvGrpSpPr>
              <a:grpSpLocks/>
            </p:cNvGrpSpPr>
            <p:nvPr/>
          </p:nvGrpSpPr>
          <p:grpSpPr bwMode="auto">
            <a:xfrm rot="5400000">
              <a:off x="3830" y="2792"/>
              <a:ext cx="60" cy="133"/>
              <a:chOff x="2928" y="3216"/>
              <a:chExt cx="48" cy="240"/>
            </a:xfrm>
          </p:grpSpPr>
          <p:sp>
            <p:nvSpPr>
              <p:cNvPr id="43118" name="Line 14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Line 14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9" name="Line 142"/>
            <p:cNvSpPr>
              <a:spLocks noChangeShapeType="1"/>
            </p:cNvSpPr>
            <p:nvPr/>
          </p:nvSpPr>
          <p:spPr bwMode="auto">
            <a:xfrm>
              <a:off x="4831" y="2852"/>
              <a:ext cx="2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0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887" y="2673"/>
              <a:ext cx="76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111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4887" y="2905"/>
              <a:ext cx="88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112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5064" y="2751"/>
              <a:ext cx="123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3113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5235" y="2765"/>
              <a:ext cx="171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114" name="AutoShape 147"/>
            <p:cNvSpPr>
              <a:spLocks noChangeArrowheads="1"/>
            </p:cNvSpPr>
            <p:nvPr/>
          </p:nvSpPr>
          <p:spPr bwMode="auto">
            <a:xfrm>
              <a:off x="2383" y="2688"/>
              <a:ext cx="78" cy="275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5" name="AutoShape 148"/>
            <p:cNvSpPr>
              <a:spLocks noChangeArrowheads="1"/>
            </p:cNvSpPr>
            <p:nvPr/>
          </p:nvSpPr>
          <p:spPr bwMode="auto">
            <a:xfrm rot="10521693">
              <a:off x="5442" y="2676"/>
              <a:ext cx="72" cy="265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6" name="Freeform 227"/>
            <p:cNvSpPr>
              <a:spLocks/>
            </p:cNvSpPr>
            <p:nvPr/>
          </p:nvSpPr>
          <p:spPr bwMode="auto">
            <a:xfrm>
              <a:off x="2924" y="2878"/>
              <a:ext cx="31" cy="62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7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4356" y="2883"/>
              <a:ext cx="60" cy="7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30" name="Group 291"/>
          <p:cNvGrpSpPr>
            <a:grpSpLocks/>
          </p:cNvGrpSpPr>
          <p:nvPr/>
        </p:nvGrpSpPr>
        <p:grpSpPr bwMode="auto">
          <a:xfrm>
            <a:off x="1208088" y="3122613"/>
            <a:ext cx="6670675" cy="601662"/>
            <a:chOff x="786" y="2101"/>
            <a:chExt cx="4202" cy="379"/>
          </a:xfrm>
        </p:grpSpPr>
        <p:grpSp>
          <p:nvGrpSpPr>
            <p:cNvPr id="43069" name="Group 223"/>
            <p:cNvGrpSpPr>
              <a:grpSpLocks/>
            </p:cNvGrpSpPr>
            <p:nvPr/>
          </p:nvGrpSpPr>
          <p:grpSpPr bwMode="auto">
            <a:xfrm>
              <a:off x="1744" y="2101"/>
              <a:ext cx="3244" cy="379"/>
              <a:chOff x="838" y="1989"/>
              <a:chExt cx="2476" cy="379"/>
            </a:xfrm>
          </p:grpSpPr>
          <p:grpSp>
            <p:nvGrpSpPr>
              <p:cNvPr id="43071" name="Group 83"/>
              <p:cNvGrpSpPr>
                <a:grpSpLocks/>
              </p:cNvGrpSpPr>
              <p:nvPr/>
            </p:nvGrpSpPr>
            <p:grpSpPr bwMode="auto">
              <a:xfrm>
                <a:off x="2988" y="1989"/>
                <a:ext cx="291" cy="373"/>
                <a:chOff x="4223" y="2020"/>
                <a:chExt cx="276" cy="225"/>
              </a:xfrm>
            </p:grpSpPr>
            <p:sp>
              <p:nvSpPr>
                <p:cNvPr id="43098" name="Freeform 84"/>
                <p:cNvSpPr>
                  <a:spLocks/>
                </p:cNvSpPr>
                <p:nvPr/>
              </p:nvSpPr>
              <p:spPr bwMode="auto">
                <a:xfrm>
                  <a:off x="4223" y="2026"/>
                  <a:ext cx="52" cy="219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3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9" name="Line 85"/>
                <p:cNvSpPr>
                  <a:spLocks noChangeShapeType="1"/>
                </p:cNvSpPr>
                <p:nvPr/>
              </p:nvSpPr>
              <p:spPr bwMode="auto">
                <a:xfrm>
                  <a:off x="4276" y="2020"/>
                  <a:ext cx="22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2" name="Group 88"/>
              <p:cNvGrpSpPr>
                <a:grpSpLocks/>
              </p:cNvGrpSpPr>
              <p:nvPr/>
            </p:nvGrpSpPr>
            <p:grpSpPr bwMode="auto">
              <a:xfrm>
                <a:off x="2264" y="2146"/>
                <a:ext cx="121" cy="56"/>
                <a:chOff x="1104" y="576"/>
                <a:chExt cx="144" cy="96"/>
              </a:xfrm>
            </p:grpSpPr>
            <p:sp>
              <p:nvSpPr>
                <p:cNvPr id="43096" name="Line 89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7" name="Line 90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3" name="Group 91"/>
              <p:cNvGrpSpPr>
                <a:grpSpLocks/>
              </p:cNvGrpSpPr>
              <p:nvPr/>
            </p:nvGrpSpPr>
            <p:grpSpPr bwMode="auto">
              <a:xfrm>
                <a:off x="838" y="2020"/>
                <a:ext cx="194" cy="311"/>
                <a:chOff x="728" y="2195"/>
                <a:chExt cx="290" cy="385"/>
              </a:xfrm>
            </p:grpSpPr>
            <p:sp>
              <p:nvSpPr>
                <p:cNvPr id="43093" name="Freeform 92"/>
                <p:cNvSpPr>
                  <a:spLocks/>
                </p:cNvSpPr>
                <p:nvPr/>
              </p:nvSpPr>
              <p:spPr bwMode="auto">
                <a:xfrm>
                  <a:off x="728" y="2199"/>
                  <a:ext cx="114" cy="366"/>
                </a:xfrm>
                <a:custGeom>
                  <a:avLst/>
                  <a:gdLst>
                    <a:gd name="T0" fmla="*/ 0 w 1289"/>
                    <a:gd name="T1" fmla="*/ 0 h 3854"/>
                    <a:gd name="T2" fmla="*/ 0 w 1289"/>
                    <a:gd name="T3" fmla="*/ 0 h 3854"/>
                    <a:gd name="T4" fmla="*/ 0 w 1289"/>
                    <a:gd name="T5" fmla="*/ 0 h 3854"/>
                    <a:gd name="T6" fmla="*/ 0 w 1289"/>
                    <a:gd name="T7" fmla="*/ 0 h 3854"/>
                    <a:gd name="T8" fmla="*/ 0 w 1289"/>
                    <a:gd name="T9" fmla="*/ 0 h 3854"/>
                    <a:gd name="T10" fmla="*/ 0 w 1289"/>
                    <a:gd name="T11" fmla="*/ 0 h 3854"/>
                    <a:gd name="T12" fmla="*/ 0 w 1289"/>
                    <a:gd name="T13" fmla="*/ 0 h 3854"/>
                    <a:gd name="T14" fmla="*/ 0 w 1289"/>
                    <a:gd name="T15" fmla="*/ 0 h 3854"/>
                    <a:gd name="T16" fmla="*/ 0 w 1289"/>
                    <a:gd name="T17" fmla="*/ 0 h 3854"/>
                    <a:gd name="T18" fmla="*/ 0 w 1289"/>
                    <a:gd name="T19" fmla="*/ 0 h 3854"/>
                    <a:gd name="T20" fmla="*/ 0 w 1289"/>
                    <a:gd name="T21" fmla="*/ 0 h 3854"/>
                    <a:gd name="T22" fmla="*/ 0 w 1289"/>
                    <a:gd name="T23" fmla="*/ 0 h 3854"/>
                    <a:gd name="T24" fmla="*/ 0 w 1289"/>
                    <a:gd name="T25" fmla="*/ 0 h 3854"/>
                    <a:gd name="T26" fmla="*/ 0 w 1289"/>
                    <a:gd name="T27" fmla="*/ 0 h 3854"/>
                    <a:gd name="T28" fmla="*/ 0 w 1289"/>
                    <a:gd name="T29" fmla="*/ 0 h 3854"/>
                    <a:gd name="T30" fmla="*/ 0 w 1289"/>
                    <a:gd name="T31" fmla="*/ 0 h 3854"/>
                    <a:gd name="T32" fmla="*/ 0 w 1289"/>
                    <a:gd name="T33" fmla="*/ 0 h 3854"/>
                    <a:gd name="T34" fmla="*/ 0 w 1289"/>
                    <a:gd name="T35" fmla="*/ 0 h 3854"/>
                    <a:gd name="T36" fmla="*/ 0 w 1289"/>
                    <a:gd name="T37" fmla="*/ 0 h 3854"/>
                    <a:gd name="T38" fmla="*/ 0 w 1289"/>
                    <a:gd name="T39" fmla="*/ 0 h 3854"/>
                    <a:gd name="T40" fmla="*/ 0 w 1289"/>
                    <a:gd name="T41" fmla="*/ 0 h 3854"/>
                    <a:gd name="T42" fmla="*/ 0 w 1289"/>
                    <a:gd name="T43" fmla="*/ 0 h 3854"/>
                    <a:gd name="T44" fmla="*/ 0 w 1289"/>
                    <a:gd name="T45" fmla="*/ 0 h 3854"/>
                    <a:gd name="T46" fmla="*/ 0 w 1289"/>
                    <a:gd name="T47" fmla="*/ 0 h 3854"/>
                    <a:gd name="T48" fmla="*/ 0 w 1289"/>
                    <a:gd name="T49" fmla="*/ 0 h 3854"/>
                    <a:gd name="T50" fmla="*/ 0 w 1289"/>
                    <a:gd name="T51" fmla="*/ 0 h 3854"/>
                    <a:gd name="T52" fmla="*/ 0 w 1289"/>
                    <a:gd name="T53" fmla="*/ 0 h 3854"/>
                    <a:gd name="T54" fmla="*/ 0 w 1289"/>
                    <a:gd name="T55" fmla="*/ 0 h 3854"/>
                    <a:gd name="T56" fmla="*/ 0 w 1289"/>
                    <a:gd name="T57" fmla="*/ 0 h 3854"/>
                    <a:gd name="T58" fmla="*/ 0 w 1289"/>
                    <a:gd name="T59" fmla="*/ 0 h 3854"/>
                    <a:gd name="T60" fmla="*/ 0 w 1289"/>
                    <a:gd name="T61" fmla="*/ 0 h 3854"/>
                    <a:gd name="T62" fmla="*/ 0 w 1289"/>
                    <a:gd name="T63" fmla="*/ 0 h 3854"/>
                    <a:gd name="T64" fmla="*/ 0 w 1289"/>
                    <a:gd name="T65" fmla="*/ 0 h 3854"/>
                    <a:gd name="T66" fmla="*/ 0 w 1289"/>
                    <a:gd name="T67" fmla="*/ 0 h 3854"/>
                    <a:gd name="T68" fmla="*/ 0 w 1289"/>
                    <a:gd name="T69" fmla="*/ 0 h 3854"/>
                    <a:gd name="T70" fmla="*/ 0 w 1289"/>
                    <a:gd name="T71" fmla="*/ 0 h 3854"/>
                    <a:gd name="T72" fmla="*/ 0 w 1289"/>
                    <a:gd name="T73" fmla="*/ 0 h 3854"/>
                    <a:gd name="T74" fmla="*/ 0 w 1289"/>
                    <a:gd name="T75" fmla="*/ 0 h 3854"/>
                    <a:gd name="T76" fmla="*/ 0 w 1289"/>
                    <a:gd name="T77" fmla="*/ 0 h 3854"/>
                    <a:gd name="T78" fmla="*/ 0 w 1289"/>
                    <a:gd name="T79" fmla="*/ 0 h 3854"/>
                    <a:gd name="T80" fmla="*/ 0 w 1289"/>
                    <a:gd name="T81" fmla="*/ 0 h 3854"/>
                    <a:gd name="T82" fmla="*/ 0 w 1289"/>
                    <a:gd name="T83" fmla="*/ 0 h 3854"/>
                    <a:gd name="T84" fmla="*/ 0 w 1289"/>
                    <a:gd name="T85" fmla="*/ 0 h 3854"/>
                    <a:gd name="T86" fmla="*/ 0 w 1289"/>
                    <a:gd name="T87" fmla="*/ 0 h 3854"/>
                    <a:gd name="T88" fmla="*/ 0 w 1289"/>
                    <a:gd name="T89" fmla="*/ 0 h 3854"/>
                    <a:gd name="T90" fmla="*/ 0 w 1289"/>
                    <a:gd name="T91" fmla="*/ 0 h 3854"/>
                    <a:gd name="T92" fmla="*/ 0 w 1289"/>
                    <a:gd name="T93" fmla="*/ 0 h 3854"/>
                    <a:gd name="T94" fmla="*/ 0 w 1289"/>
                    <a:gd name="T95" fmla="*/ 0 h 3854"/>
                    <a:gd name="T96" fmla="*/ 0 w 1289"/>
                    <a:gd name="T97" fmla="*/ 0 h 3854"/>
                    <a:gd name="T98" fmla="*/ 0 w 1289"/>
                    <a:gd name="T99" fmla="*/ 0 h 3854"/>
                    <a:gd name="T100" fmla="*/ 0 w 1289"/>
                    <a:gd name="T101" fmla="*/ 0 h 3854"/>
                    <a:gd name="T102" fmla="*/ 0 w 1289"/>
                    <a:gd name="T103" fmla="*/ 0 h 3854"/>
                    <a:gd name="T104" fmla="*/ 0 w 1289"/>
                    <a:gd name="T105" fmla="*/ 0 h 3854"/>
                    <a:gd name="T106" fmla="*/ 0 w 1289"/>
                    <a:gd name="T107" fmla="*/ 0 h 3854"/>
                    <a:gd name="T108" fmla="*/ 0 w 1289"/>
                    <a:gd name="T109" fmla="*/ 0 h 3854"/>
                    <a:gd name="T110" fmla="*/ 0 w 1289"/>
                    <a:gd name="T111" fmla="*/ 0 h 3854"/>
                    <a:gd name="T112" fmla="*/ 0 w 1289"/>
                    <a:gd name="T113" fmla="*/ 0 h 3854"/>
                    <a:gd name="T114" fmla="*/ 0 w 1289"/>
                    <a:gd name="T115" fmla="*/ 0 h 3854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289"/>
                    <a:gd name="T175" fmla="*/ 0 h 3854"/>
                    <a:gd name="T176" fmla="*/ 1289 w 1289"/>
                    <a:gd name="T177" fmla="*/ 3854 h 3854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289" h="3854">
                      <a:moveTo>
                        <a:pt x="880" y="63"/>
                      </a:moveTo>
                      <a:lnTo>
                        <a:pt x="744" y="158"/>
                      </a:lnTo>
                      <a:lnTo>
                        <a:pt x="671" y="273"/>
                      </a:lnTo>
                      <a:lnTo>
                        <a:pt x="587" y="419"/>
                      </a:lnTo>
                      <a:lnTo>
                        <a:pt x="503" y="702"/>
                      </a:lnTo>
                      <a:lnTo>
                        <a:pt x="451" y="1016"/>
                      </a:lnTo>
                      <a:lnTo>
                        <a:pt x="451" y="1278"/>
                      </a:lnTo>
                      <a:lnTo>
                        <a:pt x="440" y="1561"/>
                      </a:lnTo>
                      <a:lnTo>
                        <a:pt x="430" y="2284"/>
                      </a:lnTo>
                      <a:lnTo>
                        <a:pt x="419" y="3079"/>
                      </a:lnTo>
                      <a:lnTo>
                        <a:pt x="409" y="3415"/>
                      </a:lnTo>
                      <a:lnTo>
                        <a:pt x="357" y="3666"/>
                      </a:lnTo>
                      <a:lnTo>
                        <a:pt x="315" y="3739"/>
                      </a:lnTo>
                      <a:lnTo>
                        <a:pt x="252" y="3750"/>
                      </a:lnTo>
                      <a:lnTo>
                        <a:pt x="273" y="3634"/>
                      </a:lnTo>
                      <a:lnTo>
                        <a:pt x="273" y="3551"/>
                      </a:lnTo>
                      <a:lnTo>
                        <a:pt x="231" y="3467"/>
                      </a:lnTo>
                      <a:lnTo>
                        <a:pt x="179" y="3436"/>
                      </a:lnTo>
                      <a:lnTo>
                        <a:pt x="74" y="3456"/>
                      </a:lnTo>
                      <a:lnTo>
                        <a:pt x="21" y="3530"/>
                      </a:lnTo>
                      <a:lnTo>
                        <a:pt x="11" y="3593"/>
                      </a:lnTo>
                      <a:lnTo>
                        <a:pt x="0" y="3666"/>
                      </a:lnTo>
                      <a:cubicBezTo>
                        <a:pt x="11" y="3694"/>
                        <a:pt x="17" y="3724"/>
                        <a:pt x="32" y="3750"/>
                      </a:cubicBezTo>
                      <a:cubicBezTo>
                        <a:pt x="66" y="3806"/>
                        <a:pt x="63" y="3750"/>
                        <a:pt x="63" y="3781"/>
                      </a:cubicBezTo>
                      <a:lnTo>
                        <a:pt x="179" y="3854"/>
                      </a:lnTo>
                      <a:lnTo>
                        <a:pt x="294" y="3844"/>
                      </a:lnTo>
                      <a:lnTo>
                        <a:pt x="388" y="3802"/>
                      </a:lnTo>
                      <a:lnTo>
                        <a:pt x="461" y="3750"/>
                      </a:lnTo>
                      <a:lnTo>
                        <a:pt x="524" y="3666"/>
                      </a:lnTo>
                      <a:lnTo>
                        <a:pt x="639" y="3436"/>
                      </a:lnTo>
                      <a:lnTo>
                        <a:pt x="702" y="3237"/>
                      </a:lnTo>
                      <a:lnTo>
                        <a:pt x="723" y="3048"/>
                      </a:lnTo>
                      <a:lnTo>
                        <a:pt x="744" y="2755"/>
                      </a:lnTo>
                      <a:lnTo>
                        <a:pt x="765" y="2367"/>
                      </a:lnTo>
                      <a:lnTo>
                        <a:pt x="775" y="1781"/>
                      </a:lnTo>
                      <a:lnTo>
                        <a:pt x="755" y="1184"/>
                      </a:lnTo>
                      <a:lnTo>
                        <a:pt x="765" y="849"/>
                      </a:lnTo>
                      <a:lnTo>
                        <a:pt x="786" y="660"/>
                      </a:lnTo>
                      <a:lnTo>
                        <a:pt x="817" y="514"/>
                      </a:lnTo>
                      <a:lnTo>
                        <a:pt x="849" y="346"/>
                      </a:lnTo>
                      <a:lnTo>
                        <a:pt x="912" y="178"/>
                      </a:lnTo>
                      <a:lnTo>
                        <a:pt x="974" y="105"/>
                      </a:lnTo>
                      <a:lnTo>
                        <a:pt x="1048" y="126"/>
                      </a:lnTo>
                      <a:lnTo>
                        <a:pt x="1048" y="189"/>
                      </a:lnTo>
                      <a:lnTo>
                        <a:pt x="1016" y="252"/>
                      </a:lnTo>
                      <a:lnTo>
                        <a:pt x="1016" y="346"/>
                      </a:lnTo>
                      <a:lnTo>
                        <a:pt x="1037" y="419"/>
                      </a:lnTo>
                      <a:lnTo>
                        <a:pt x="1079" y="482"/>
                      </a:lnTo>
                      <a:lnTo>
                        <a:pt x="1142" y="482"/>
                      </a:lnTo>
                      <a:lnTo>
                        <a:pt x="1226" y="472"/>
                      </a:lnTo>
                      <a:lnTo>
                        <a:pt x="1289" y="388"/>
                      </a:lnTo>
                      <a:lnTo>
                        <a:pt x="1289" y="304"/>
                      </a:lnTo>
                      <a:lnTo>
                        <a:pt x="1278" y="210"/>
                      </a:lnTo>
                      <a:lnTo>
                        <a:pt x="1236" y="137"/>
                      </a:lnTo>
                      <a:lnTo>
                        <a:pt x="1184" y="53"/>
                      </a:lnTo>
                      <a:lnTo>
                        <a:pt x="1048" y="0"/>
                      </a:lnTo>
                      <a:lnTo>
                        <a:pt x="933" y="0"/>
                      </a:lnTo>
                      <a:lnTo>
                        <a:pt x="880" y="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4" name="WordArt 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9" y="2455"/>
                  <a:ext cx="66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3095" name="WordArt 94"/>
                <p:cNvSpPr>
                  <a:spLocks noChangeArrowheads="1" noChangeShapeType="1" noTextEdit="1"/>
                </p:cNvSpPr>
                <p:nvPr/>
              </p:nvSpPr>
              <p:spPr bwMode="auto">
                <a:xfrm rot="5524911">
                  <a:off x="910" y="2161"/>
                  <a:ext cx="7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074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5" y="2137"/>
                <a:ext cx="15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634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e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75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10" y="2016"/>
                <a:ext cx="64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76" name="Line 99"/>
              <p:cNvSpPr>
                <a:spLocks noChangeShapeType="1"/>
              </p:cNvSpPr>
              <p:nvPr/>
            </p:nvSpPr>
            <p:spPr bwMode="auto">
              <a:xfrm>
                <a:off x="1547" y="2113"/>
                <a:ext cx="8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7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36" y="2131"/>
                <a:ext cx="94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78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94" y="2035"/>
                <a:ext cx="76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79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1" y="2042"/>
                <a:ext cx="183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4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43080" name="Line 86"/>
              <p:cNvSpPr>
                <a:spLocks noChangeShapeType="1"/>
              </p:cNvSpPr>
              <p:nvPr/>
            </p:nvSpPr>
            <p:spPr bwMode="auto">
              <a:xfrm>
                <a:off x="2434" y="2178"/>
                <a:ext cx="533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1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12" y="2031"/>
                <a:ext cx="67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82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01" y="2227"/>
                <a:ext cx="69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83" name="WordArt 2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5" y="2140"/>
                <a:ext cx="106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3084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0" y="2211"/>
                <a:ext cx="56" cy="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85" name="Line 213"/>
              <p:cNvSpPr>
                <a:spLocks noChangeShapeType="1"/>
              </p:cNvSpPr>
              <p:nvPr/>
            </p:nvSpPr>
            <p:spPr bwMode="auto">
              <a:xfrm>
                <a:off x="3075" y="2191"/>
                <a:ext cx="239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6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8" y="2140"/>
                <a:ext cx="9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87" name="WordArt 2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59" y="2040"/>
                <a:ext cx="8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88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2060"/>
                <a:ext cx="106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3089" name="WordArt 2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50" y="2171"/>
                <a:ext cx="106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3090" name="WordArt 2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2" y="2022"/>
                <a:ext cx="9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91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6" y="2209"/>
                <a:ext cx="8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92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7" y="2224"/>
                <a:ext cx="8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3070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786" y="2171"/>
              <a:ext cx="595" cy="20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注意到</a:t>
              </a:r>
            </a:p>
          </p:txBody>
        </p:sp>
      </p:grpSp>
      <p:grpSp>
        <p:nvGrpSpPr>
          <p:cNvPr id="41992" name="Group 292"/>
          <p:cNvGrpSpPr>
            <a:grpSpLocks/>
          </p:cNvGrpSpPr>
          <p:nvPr/>
        </p:nvGrpSpPr>
        <p:grpSpPr bwMode="auto">
          <a:xfrm>
            <a:off x="742950" y="4062413"/>
            <a:ext cx="2592388" cy="727075"/>
            <a:chOff x="543" y="2609"/>
            <a:chExt cx="1633" cy="458"/>
          </a:xfrm>
        </p:grpSpPr>
        <p:grpSp>
          <p:nvGrpSpPr>
            <p:cNvPr id="43054" name="Group 107"/>
            <p:cNvGrpSpPr>
              <a:grpSpLocks/>
            </p:cNvGrpSpPr>
            <p:nvPr/>
          </p:nvGrpSpPr>
          <p:grpSpPr bwMode="auto">
            <a:xfrm>
              <a:off x="931" y="2678"/>
              <a:ext cx="556" cy="279"/>
              <a:chOff x="1357" y="2429"/>
              <a:chExt cx="556" cy="279"/>
            </a:xfrm>
          </p:grpSpPr>
          <p:grpSp>
            <p:nvGrpSpPr>
              <p:cNvPr id="43062" name="Group 108"/>
              <p:cNvGrpSpPr>
                <a:grpSpLocks/>
              </p:cNvGrpSpPr>
              <p:nvPr/>
            </p:nvGrpSpPr>
            <p:grpSpPr bwMode="auto">
              <a:xfrm>
                <a:off x="1391" y="2483"/>
                <a:ext cx="272" cy="225"/>
                <a:chOff x="2519" y="407"/>
                <a:chExt cx="272" cy="225"/>
              </a:xfrm>
            </p:grpSpPr>
            <p:sp>
              <p:nvSpPr>
                <p:cNvPr id="43067" name="WordArt 1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3068" name="WordArt 1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3063" name="Line 111"/>
              <p:cNvSpPr>
                <a:spLocks noChangeShapeType="1"/>
              </p:cNvSpPr>
              <p:nvPr/>
            </p:nvSpPr>
            <p:spPr bwMode="auto">
              <a:xfrm>
                <a:off x="1357" y="2429"/>
                <a:ext cx="3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64" name="Group 112"/>
              <p:cNvGrpSpPr>
                <a:grpSpLocks/>
              </p:cNvGrpSpPr>
              <p:nvPr/>
            </p:nvGrpSpPr>
            <p:grpSpPr bwMode="auto">
              <a:xfrm>
                <a:off x="1738" y="2557"/>
                <a:ext cx="175" cy="75"/>
                <a:chOff x="1104" y="576"/>
                <a:chExt cx="144" cy="96"/>
              </a:xfrm>
            </p:grpSpPr>
            <p:sp>
              <p:nvSpPr>
                <p:cNvPr id="43065" name="Line 113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6" name="Line 114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55" name="Line 115"/>
            <p:cNvSpPr>
              <a:spLocks noChangeShapeType="1"/>
            </p:cNvSpPr>
            <p:nvPr/>
          </p:nvSpPr>
          <p:spPr bwMode="auto">
            <a:xfrm>
              <a:off x="1555" y="2855"/>
              <a:ext cx="62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1717" y="2908"/>
              <a:ext cx="196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057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1957" y="2636"/>
              <a:ext cx="142" cy="16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20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3058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1652" y="2627"/>
              <a:ext cx="104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059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1785" y="2609"/>
              <a:ext cx="136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43060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1936" y="2986"/>
              <a:ext cx="59" cy="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18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061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543" y="2710"/>
              <a:ext cx="185" cy="20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得</a:t>
              </a:r>
            </a:p>
          </p:txBody>
        </p:sp>
      </p:grpSp>
      <p:grpSp>
        <p:nvGrpSpPr>
          <p:cNvPr id="41996" name="Group 290"/>
          <p:cNvGrpSpPr>
            <a:grpSpLocks/>
          </p:cNvGrpSpPr>
          <p:nvPr/>
        </p:nvGrpSpPr>
        <p:grpSpPr bwMode="auto">
          <a:xfrm>
            <a:off x="5965825" y="5133975"/>
            <a:ext cx="2971800" cy="1141413"/>
            <a:chOff x="3758" y="3234"/>
            <a:chExt cx="1872" cy="719"/>
          </a:xfrm>
        </p:grpSpPr>
        <p:grpSp>
          <p:nvGrpSpPr>
            <p:cNvPr id="43023" name="Group 251"/>
            <p:cNvGrpSpPr>
              <a:grpSpLocks/>
            </p:cNvGrpSpPr>
            <p:nvPr/>
          </p:nvGrpSpPr>
          <p:grpSpPr bwMode="auto">
            <a:xfrm>
              <a:off x="5190" y="3567"/>
              <a:ext cx="440" cy="377"/>
              <a:chOff x="5060" y="3450"/>
              <a:chExt cx="401" cy="326"/>
            </a:xfrm>
          </p:grpSpPr>
          <p:sp>
            <p:nvSpPr>
              <p:cNvPr id="43049" name="Freeform 252"/>
              <p:cNvSpPr>
                <a:spLocks/>
              </p:cNvSpPr>
              <p:nvPr/>
            </p:nvSpPr>
            <p:spPr bwMode="auto">
              <a:xfrm>
                <a:off x="5060" y="3461"/>
                <a:ext cx="51" cy="315"/>
              </a:xfrm>
              <a:custGeom>
                <a:avLst/>
                <a:gdLst>
                  <a:gd name="T0" fmla="*/ 0 w 170"/>
                  <a:gd name="T1" fmla="*/ 31 h 452"/>
                  <a:gd name="T2" fmla="*/ 0 w 170"/>
                  <a:gd name="T3" fmla="*/ 21 h 452"/>
                  <a:gd name="T4" fmla="*/ 0 w 170"/>
                  <a:gd name="T5" fmla="*/ 36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253"/>
              <p:cNvSpPr>
                <a:spLocks noChangeShapeType="1"/>
              </p:cNvSpPr>
              <p:nvPr/>
            </p:nvSpPr>
            <p:spPr bwMode="auto">
              <a:xfrm>
                <a:off x="5105" y="3450"/>
                <a:ext cx="3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254"/>
              <p:cNvSpPr>
                <a:spLocks noChangeShapeType="1"/>
              </p:cNvSpPr>
              <p:nvPr/>
            </p:nvSpPr>
            <p:spPr bwMode="auto">
              <a:xfrm>
                <a:off x="5164" y="3633"/>
                <a:ext cx="275" cy="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57" y="3487"/>
                <a:ext cx="132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53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18" y="3676"/>
                <a:ext cx="172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3024" name="Group 281"/>
            <p:cNvGrpSpPr>
              <a:grpSpLocks/>
            </p:cNvGrpSpPr>
            <p:nvPr/>
          </p:nvGrpSpPr>
          <p:grpSpPr bwMode="auto">
            <a:xfrm>
              <a:off x="4353" y="3273"/>
              <a:ext cx="255" cy="199"/>
              <a:chOff x="4570" y="3273"/>
              <a:chExt cx="255" cy="199"/>
            </a:xfrm>
          </p:grpSpPr>
          <p:sp>
            <p:nvSpPr>
              <p:cNvPr id="43047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3" y="3353"/>
                <a:ext cx="10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43048" name="WordArt 2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0" y="3273"/>
                <a:ext cx="149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43025" name="Group 260"/>
            <p:cNvGrpSpPr>
              <a:grpSpLocks/>
            </p:cNvGrpSpPr>
            <p:nvPr/>
          </p:nvGrpSpPr>
          <p:grpSpPr bwMode="auto">
            <a:xfrm>
              <a:off x="4172" y="3698"/>
              <a:ext cx="252" cy="103"/>
              <a:chOff x="3052" y="1898"/>
              <a:chExt cx="257" cy="146"/>
            </a:xfrm>
          </p:grpSpPr>
          <p:sp>
            <p:nvSpPr>
              <p:cNvPr id="43045" name="WordArt 261"/>
              <p:cNvSpPr>
                <a:spLocks noChangeArrowheads="1" noChangeShapeType="1" noTextEdit="1"/>
              </p:cNvSpPr>
              <p:nvPr/>
            </p:nvSpPr>
            <p:spPr bwMode="auto">
              <a:xfrm rot="16075089" flipH="1">
                <a:off x="3097" y="1853"/>
                <a:ext cx="146" cy="2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3046" name="Rectangle 262"/>
              <p:cNvSpPr>
                <a:spLocks noChangeArrowheads="1"/>
              </p:cNvSpPr>
              <p:nvPr/>
            </p:nvSpPr>
            <p:spPr bwMode="auto">
              <a:xfrm>
                <a:off x="3219" y="1938"/>
                <a:ext cx="90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26" name="Group 263"/>
            <p:cNvGrpSpPr>
              <a:grpSpLocks/>
            </p:cNvGrpSpPr>
            <p:nvPr/>
          </p:nvGrpSpPr>
          <p:grpSpPr bwMode="auto">
            <a:xfrm>
              <a:off x="4436" y="3591"/>
              <a:ext cx="432" cy="340"/>
              <a:chOff x="3650" y="3283"/>
              <a:chExt cx="441" cy="382"/>
            </a:xfrm>
          </p:grpSpPr>
          <p:sp>
            <p:nvSpPr>
              <p:cNvPr id="43040" name="Freeform 264"/>
              <p:cNvSpPr>
                <a:spLocks/>
              </p:cNvSpPr>
              <p:nvPr/>
            </p:nvSpPr>
            <p:spPr bwMode="auto">
              <a:xfrm>
                <a:off x="3650" y="3283"/>
                <a:ext cx="56" cy="382"/>
              </a:xfrm>
              <a:custGeom>
                <a:avLst/>
                <a:gdLst>
                  <a:gd name="T0" fmla="*/ 0 w 170"/>
                  <a:gd name="T1" fmla="*/ 118 h 452"/>
                  <a:gd name="T2" fmla="*/ 0 w 170"/>
                  <a:gd name="T3" fmla="*/ 80 h 452"/>
                  <a:gd name="T4" fmla="*/ 0 w 170"/>
                  <a:gd name="T5" fmla="*/ 139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Line 265"/>
              <p:cNvSpPr>
                <a:spLocks noChangeShapeType="1"/>
              </p:cNvSpPr>
              <p:nvPr/>
            </p:nvSpPr>
            <p:spPr bwMode="auto">
              <a:xfrm>
                <a:off x="3707" y="328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6" y="3552"/>
                <a:ext cx="154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3043" name="Line 267"/>
              <p:cNvSpPr>
                <a:spLocks noChangeShapeType="1"/>
              </p:cNvSpPr>
              <p:nvPr/>
            </p:nvSpPr>
            <p:spPr bwMode="auto">
              <a:xfrm>
                <a:off x="3764" y="3498"/>
                <a:ext cx="296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4" y="3337"/>
                <a:ext cx="142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3027" name="Group 269"/>
            <p:cNvGrpSpPr>
              <a:grpSpLocks/>
            </p:cNvGrpSpPr>
            <p:nvPr/>
          </p:nvGrpSpPr>
          <p:grpSpPr bwMode="auto">
            <a:xfrm>
              <a:off x="4794" y="3234"/>
              <a:ext cx="211" cy="236"/>
              <a:chOff x="559" y="3495"/>
              <a:chExt cx="259" cy="256"/>
            </a:xfrm>
          </p:grpSpPr>
          <p:sp>
            <p:nvSpPr>
              <p:cNvPr id="43038" name="Line 270"/>
              <p:cNvSpPr>
                <a:spLocks noChangeShapeType="1"/>
              </p:cNvSpPr>
              <p:nvPr/>
            </p:nvSpPr>
            <p:spPr bwMode="auto">
              <a:xfrm flipV="1">
                <a:off x="559" y="3495"/>
                <a:ext cx="259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WordArt 2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5" y="3562"/>
                <a:ext cx="201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3028" name="WordArt 272"/>
            <p:cNvSpPr>
              <a:spLocks noChangeArrowheads="1" noChangeShapeType="1" noTextEdit="1"/>
            </p:cNvSpPr>
            <p:nvPr/>
          </p:nvSpPr>
          <p:spPr bwMode="auto">
            <a:xfrm>
              <a:off x="4776" y="3893"/>
              <a:ext cx="60" cy="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3029" name="WordArt 273"/>
            <p:cNvSpPr>
              <a:spLocks noChangeArrowheads="1" noChangeShapeType="1" noTextEdit="1"/>
            </p:cNvSpPr>
            <p:nvPr/>
          </p:nvSpPr>
          <p:spPr bwMode="auto">
            <a:xfrm>
              <a:off x="3865" y="3247"/>
              <a:ext cx="1607" cy="17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类似    、  也有</a:t>
              </a:r>
            </a:p>
          </p:txBody>
        </p:sp>
        <p:sp>
          <p:nvSpPr>
            <p:cNvPr id="43030" name="WordArt 275"/>
            <p:cNvSpPr>
              <a:spLocks noChangeArrowheads="1" noChangeShapeType="1" noTextEdit="1"/>
            </p:cNvSpPr>
            <p:nvPr/>
          </p:nvSpPr>
          <p:spPr bwMode="auto">
            <a:xfrm>
              <a:off x="4932" y="3687"/>
              <a:ext cx="199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或</a:t>
              </a:r>
            </a:p>
          </p:txBody>
        </p:sp>
        <p:grpSp>
          <p:nvGrpSpPr>
            <p:cNvPr id="43031" name="Group 282"/>
            <p:cNvGrpSpPr>
              <a:grpSpLocks/>
            </p:cNvGrpSpPr>
            <p:nvPr/>
          </p:nvGrpSpPr>
          <p:grpSpPr bwMode="auto">
            <a:xfrm>
              <a:off x="3758" y="3594"/>
              <a:ext cx="403" cy="292"/>
              <a:chOff x="1201" y="3485"/>
              <a:chExt cx="467" cy="369"/>
            </a:xfrm>
          </p:grpSpPr>
          <p:sp>
            <p:nvSpPr>
              <p:cNvPr id="43032" name="Freeform 283"/>
              <p:cNvSpPr>
                <a:spLocks/>
              </p:cNvSpPr>
              <p:nvPr/>
            </p:nvSpPr>
            <p:spPr bwMode="auto">
              <a:xfrm>
                <a:off x="1201" y="3494"/>
                <a:ext cx="50" cy="360"/>
              </a:xfrm>
              <a:custGeom>
                <a:avLst/>
                <a:gdLst>
                  <a:gd name="T0" fmla="*/ 0 w 170"/>
                  <a:gd name="T1" fmla="*/ 78 h 452"/>
                  <a:gd name="T2" fmla="*/ 0 w 170"/>
                  <a:gd name="T3" fmla="*/ 53 h 452"/>
                  <a:gd name="T4" fmla="*/ 0 w 170"/>
                  <a:gd name="T5" fmla="*/ 92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Line 284"/>
              <p:cNvSpPr>
                <a:spLocks noChangeShapeType="1"/>
              </p:cNvSpPr>
              <p:nvPr/>
            </p:nvSpPr>
            <p:spPr bwMode="auto">
              <a:xfrm flipV="1">
                <a:off x="1245" y="3485"/>
                <a:ext cx="423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Line 285"/>
              <p:cNvSpPr>
                <a:spLocks noChangeShapeType="1"/>
              </p:cNvSpPr>
              <p:nvPr/>
            </p:nvSpPr>
            <p:spPr bwMode="auto">
              <a:xfrm flipV="1">
                <a:off x="1311" y="3569"/>
                <a:ext cx="310" cy="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35" name="Group 286"/>
              <p:cNvGrpSpPr>
                <a:grpSpLocks/>
              </p:cNvGrpSpPr>
              <p:nvPr/>
            </p:nvGrpSpPr>
            <p:grpSpPr bwMode="auto">
              <a:xfrm>
                <a:off x="1344" y="3626"/>
                <a:ext cx="272" cy="225"/>
                <a:chOff x="2519" y="407"/>
                <a:chExt cx="272" cy="225"/>
              </a:xfrm>
            </p:grpSpPr>
            <p:sp>
              <p:nvSpPr>
                <p:cNvPr id="43036" name="WordArt 2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19" y="448"/>
                  <a:ext cx="186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84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rgbClr val="FF0000"/>
                        </a:solidFill>
                        <a:round/>
                        <a:headEnd type="none" w="med" len="lg"/>
                        <a:tailEnd/>
                      </a:ln>
                      <a:solidFill>
                        <a:srgbClr val="FF0000"/>
                      </a:solidFill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rgbClr val="FF0000"/>
                      </a:solidFill>
                      <a:round/>
                      <a:headEnd type="none" w="med" len="lg"/>
                      <a:tailEnd/>
                    </a:ln>
                    <a:solidFill>
                      <a:srgbClr val="FF0000"/>
                    </a:solidFill>
                    <a:latin typeface="Book Antiqua"/>
                  </a:endParaRPr>
                </a:p>
              </p:txBody>
            </p:sp>
            <p:sp>
              <p:nvSpPr>
                <p:cNvPr id="43037" name="WordArt 2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5" y="407"/>
                  <a:ext cx="66" cy="10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5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53"/>
          <p:cNvSpPr>
            <a:spLocks noGrp="1" noChangeArrowheads="1"/>
          </p:cNvSpPr>
          <p:nvPr>
            <p:ph type="title" idx="4294967295"/>
          </p:nvPr>
        </p:nvSpPr>
        <p:spPr>
          <a:xfrm>
            <a:off x="2125663" y="0"/>
            <a:ext cx="7018337" cy="171450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速率小结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4036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390" y="271"/>
              <a:ext cx="2877" cy="2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黑体"/>
                  <a:ea typeface="黑体"/>
                </a:rPr>
                <a:t>三种速率小结</a:t>
              </a:r>
            </a:p>
          </p:txBody>
        </p:sp>
        <p:sp>
          <p:nvSpPr>
            <p:cNvPr id="44037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310" y="1228"/>
              <a:ext cx="1157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最概然速率</a:t>
              </a:r>
            </a:p>
          </p:txBody>
        </p:sp>
        <p:sp>
          <p:nvSpPr>
            <p:cNvPr id="4403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673" y="1224"/>
              <a:ext cx="285" cy="3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Book Antiqua"/>
              </a:endParaRPr>
            </a:p>
          </p:txBody>
        </p:sp>
        <p:sp>
          <p:nvSpPr>
            <p:cNvPr id="4403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917" y="1411"/>
              <a:ext cx="150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p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4040" name="Group 99"/>
            <p:cNvGrpSpPr>
              <a:grpSpLocks/>
            </p:cNvGrpSpPr>
            <p:nvPr/>
          </p:nvGrpSpPr>
          <p:grpSpPr bwMode="auto">
            <a:xfrm>
              <a:off x="3836" y="1254"/>
              <a:ext cx="512" cy="221"/>
              <a:chOff x="3821" y="1248"/>
              <a:chExt cx="480" cy="349"/>
            </a:xfrm>
          </p:grpSpPr>
          <p:sp>
            <p:nvSpPr>
              <p:cNvPr id="44119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1" y="1248"/>
                <a:ext cx="102" cy="3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20" name="WordArt 71"/>
              <p:cNvSpPr>
                <a:spLocks noChangeArrowheads="1" noChangeShapeType="1" noTextEdit="1"/>
              </p:cNvSpPr>
              <p:nvPr/>
            </p:nvSpPr>
            <p:spPr bwMode="auto">
              <a:xfrm flipH="1" flipV="1">
                <a:off x="3965" y="1536"/>
                <a:ext cx="48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21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8" y="1248"/>
                <a:ext cx="101" cy="3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22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9" y="1248"/>
                <a:ext cx="102" cy="3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404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2134" y="1282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sp>
          <p:nvSpPr>
            <p:cNvPr id="44042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3463" y="1298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grpSp>
          <p:nvGrpSpPr>
            <p:cNvPr id="44043" name="Group 159"/>
            <p:cNvGrpSpPr>
              <a:grpSpLocks/>
            </p:cNvGrpSpPr>
            <p:nvPr/>
          </p:nvGrpSpPr>
          <p:grpSpPr bwMode="auto">
            <a:xfrm>
              <a:off x="4414" y="1023"/>
              <a:ext cx="874" cy="672"/>
              <a:chOff x="4382" y="1023"/>
              <a:chExt cx="874" cy="672"/>
            </a:xfrm>
          </p:grpSpPr>
          <p:sp>
            <p:nvSpPr>
              <p:cNvPr id="44113" name="Line 76"/>
              <p:cNvSpPr>
                <a:spLocks noChangeShapeType="1"/>
              </p:cNvSpPr>
              <p:nvPr/>
            </p:nvSpPr>
            <p:spPr bwMode="auto">
              <a:xfrm>
                <a:off x="4575" y="1416"/>
                <a:ext cx="6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14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3" y="1136"/>
                <a:ext cx="197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115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9" y="1144"/>
                <a:ext cx="229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116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5" y="1484"/>
                <a:ext cx="324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117" name="Freeform 95"/>
              <p:cNvSpPr>
                <a:spLocks/>
              </p:cNvSpPr>
              <p:nvPr/>
            </p:nvSpPr>
            <p:spPr bwMode="auto">
              <a:xfrm rot="468668">
                <a:off x="4382" y="1023"/>
                <a:ext cx="113" cy="634"/>
              </a:xfrm>
              <a:custGeom>
                <a:avLst/>
                <a:gdLst>
                  <a:gd name="T0" fmla="*/ 0 w 170"/>
                  <a:gd name="T1" fmla="*/ 4104 h 452"/>
                  <a:gd name="T2" fmla="*/ 3 w 170"/>
                  <a:gd name="T3" fmla="*/ 2779 h 452"/>
                  <a:gd name="T4" fmla="*/ 10 w 170"/>
                  <a:gd name="T5" fmla="*/ 4827 h 452"/>
                  <a:gd name="T6" fmla="*/ 1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97"/>
              <p:cNvSpPr>
                <a:spLocks noChangeShapeType="1"/>
              </p:cNvSpPr>
              <p:nvPr/>
            </p:nvSpPr>
            <p:spPr bwMode="auto">
              <a:xfrm>
                <a:off x="4544" y="1051"/>
                <a:ext cx="712" cy="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4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298" y="2220"/>
              <a:ext cx="1157" cy="2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平均速率</a:t>
              </a:r>
            </a:p>
          </p:txBody>
        </p:sp>
        <p:grpSp>
          <p:nvGrpSpPr>
            <p:cNvPr id="44045" name="Group 120"/>
            <p:cNvGrpSpPr>
              <a:grpSpLocks/>
            </p:cNvGrpSpPr>
            <p:nvPr/>
          </p:nvGrpSpPr>
          <p:grpSpPr bwMode="auto">
            <a:xfrm>
              <a:off x="1659" y="2197"/>
              <a:ext cx="392" cy="377"/>
              <a:chOff x="1577" y="2285"/>
              <a:chExt cx="392" cy="377"/>
            </a:xfrm>
          </p:grpSpPr>
          <p:sp>
            <p:nvSpPr>
              <p:cNvPr id="44111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5" y="2393"/>
                <a:ext cx="260" cy="2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6000" i="1" kern="10"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6000" i="1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4112" name="Line 50"/>
              <p:cNvSpPr>
                <a:spLocks noChangeShapeType="1"/>
              </p:cNvSpPr>
              <p:nvPr/>
            </p:nvSpPr>
            <p:spPr bwMode="auto">
              <a:xfrm>
                <a:off x="1577" y="2285"/>
                <a:ext cx="39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46" name="Group 100"/>
            <p:cNvGrpSpPr>
              <a:grpSpLocks/>
            </p:cNvGrpSpPr>
            <p:nvPr/>
          </p:nvGrpSpPr>
          <p:grpSpPr bwMode="auto">
            <a:xfrm>
              <a:off x="3849" y="2296"/>
              <a:ext cx="483" cy="246"/>
              <a:chOff x="3600" y="2304"/>
              <a:chExt cx="576" cy="344"/>
            </a:xfrm>
          </p:grpSpPr>
          <p:sp>
            <p:nvSpPr>
              <p:cNvPr id="44107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0" y="2304"/>
                <a:ext cx="96" cy="3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08" name="WordArt 53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3744" y="2592"/>
                <a:ext cx="48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09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0" y="2304"/>
                <a:ext cx="144" cy="3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10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2" y="2304"/>
                <a:ext cx="144" cy="3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4047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2153" y="2367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sp>
          <p:nvSpPr>
            <p:cNvPr id="44048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470" y="2368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sp>
          <p:nvSpPr>
            <p:cNvPr id="4404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265" y="3334"/>
              <a:ext cx="1188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33CC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宋体"/>
                  <a:ea typeface="宋体"/>
                </a:rPr>
                <a:t>方均根速率</a:t>
              </a:r>
            </a:p>
          </p:txBody>
        </p:sp>
        <p:grpSp>
          <p:nvGrpSpPr>
            <p:cNvPr id="44050" name="Group 33"/>
            <p:cNvGrpSpPr>
              <a:grpSpLocks/>
            </p:cNvGrpSpPr>
            <p:nvPr/>
          </p:nvGrpSpPr>
          <p:grpSpPr bwMode="auto">
            <a:xfrm>
              <a:off x="3836" y="3422"/>
              <a:ext cx="533" cy="240"/>
              <a:chOff x="3408" y="2640"/>
              <a:chExt cx="486" cy="192"/>
            </a:xfrm>
          </p:grpSpPr>
          <p:sp>
            <p:nvSpPr>
              <p:cNvPr id="44103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08" y="2640"/>
                <a:ext cx="10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04" name="WordArt 35"/>
              <p:cNvSpPr>
                <a:spLocks noChangeArrowheads="1" noChangeShapeType="1" noTextEdit="1"/>
              </p:cNvSpPr>
              <p:nvPr/>
            </p:nvSpPr>
            <p:spPr bwMode="auto">
              <a:xfrm flipH="1" flipV="1">
                <a:off x="3552" y="2784"/>
                <a:ext cx="48" cy="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05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8" y="2640"/>
                <a:ext cx="10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7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106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2640"/>
                <a:ext cx="10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4051" name="Group 128"/>
            <p:cNvGrpSpPr>
              <a:grpSpLocks/>
            </p:cNvGrpSpPr>
            <p:nvPr/>
          </p:nvGrpSpPr>
          <p:grpSpPr bwMode="auto">
            <a:xfrm>
              <a:off x="1503" y="3231"/>
              <a:ext cx="623" cy="485"/>
              <a:chOff x="1577" y="3268"/>
              <a:chExt cx="695" cy="597"/>
            </a:xfrm>
          </p:grpSpPr>
          <p:sp>
            <p:nvSpPr>
              <p:cNvPr id="44098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35" y="3455"/>
                <a:ext cx="111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4099" name="Freeform 123"/>
              <p:cNvSpPr>
                <a:spLocks/>
              </p:cNvSpPr>
              <p:nvPr/>
            </p:nvSpPr>
            <p:spPr bwMode="auto">
              <a:xfrm>
                <a:off x="1577" y="3268"/>
                <a:ext cx="129" cy="597"/>
              </a:xfrm>
              <a:custGeom>
                <a:avLst/>
                <a:gdLst>
                  <a:gd name="T0" fmla="*/ 0 w 170"/>
                  <a:gd name="T1" fmla="*/ 2693 h 452"/>
                  <a:gd name="T2" fmla="*/ 8 w 170"/>
                  <a:gd name="T3" fmla="*/ 1820 h 452"/>
                  <a:gd name="T4" fmla="*/ 24 w 170"/>
                  <a:gd name="T5" fmla="*/ 3170 h 452"/>
                  <a:gd name="T6" fmla="*/ 24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0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8" y="3529"/>
                <a:ext cx="260" cy="2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6000" i="1" kern="10"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Book Antiqua"/>
                  </a:rPr>
                  <a:t>v</a:t>
                </a:r>
                <a:endParaRPr lang="zh-CN" altLang="en-US" sz="6000" i="1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Book Antiqua"/>
                </a:endParaRPr>
              </a:p>
            </p:txBody>
          </p:sp>
          <p:sp>
            <p:nvSpPr>
              <p:cNvPr id="44101" name="Line 126"/>
              <p:cNvSpPr>
                <a:spLocks noChangeShapeType="1"/>
              </p:cNvSpPr>
              <p:nvPr/>
            </p:nvSpPr>
            <p:spPr bwMode="auto">
              <a:xfrm flipV="1">
                <a:off x="1763" y="3378"/>
                <a:ext cx="488" cy="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2" name="Line 127"/>
              <p:cNvSpPr>
                <a:spLocks noChangeShapeType="1"/>
              </p:cNvSpPr>
              <p:nvPr/>
            </p:nvSpPr>
            <p:spPr bwMode="auto">
              <a:xfrm>
                <a:off x="1695" y="3273"/>
                <a:ext cx="577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2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2227" y="3414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sp>
          <p:nvSpPr>
            <p:cNvPr id="44053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3488" y="3459"/>
              <a:ext cx="260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sp>
          <p:nvSpPr>
            <p:cNvPr id="44054" name="Freeform 86"/>
            <p:cNvSpPr>
              <a:spLocks/>
            </p:cNvSpPr>
            <p:nvPr/>
          </p:nvSpPr>
          <p:spPr bwMode="auto">
            <a:xfrm rot="407620">
              <a:off x="2521" y="943"/>
              <a:ext cx="137" cy="669"/>
            </a:xfrm>
            <a:custGeom>
              <a:avLst/>
              <a:gdLst>
                <a:gd name="T0" fmla="*/ 0 w 170"/>
                <a:gd name="T1" fmla="*/ 5977 h 452"/>
                <a:gd name="T2" fmla="*/ 12 w 170"/>
                <a:gd name="T3" fmla="*/ 4051 h 452"/>
                <a:gd name="T4" fmla="*/ 38 w 170"/>
                <a:gd name="T5" fmla="*/ 7030 h 452"/>
                <a:gd name="T6" fmla="*/ 38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7"/>
            <p:cNvSpPr>
              <a:spLocks noChangeShapeType="1"/>
            </p:cNvSpPr>
            <p:nvPr/>
          </p:nvSpPr>
          <p:spPr bwMode="auto">
            <a:xfrm>
              <a:off x="2705" y="969"/>
              <a:ext cx="70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898" y="1073"/>
              <a:ext cx="185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44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Garamond"/>
                </a:rPr>
                <a:t>k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Garamond"/>
              </a:endParaRPr>
            </a:p>
          </p:txBody>
        </p:sp>
        <p:sp>
          <p:nvSpPr>
            <p:cNvPr id="44057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3147" y="1105"/>
              <a:ext cx="189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058" name="Line 90"/>
            <p:cNvSpPr>
              <a:spLocks noChangeShapeType="1"/>
            </p:cNvSpPr>
            <p:nvPr/>
          </p:nvSpPr>
          <p:spPr bwMode="auto">
            <a:xfrm>
              <a:off x="2710" y="1380"/>
              <a:ext cx="6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742" y="1082"/>
              <a:ext cx="133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2</a:t>
              </a:r>
              <a:endParaRPr lang="zh-CN" altLang="en-US" sz="3600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grpSp>
          <p:nvGrpSpPr>
            <p:cNvPr id="44060" name="Group 158"/>
            <p:cNvGrpSpPr>
              <a:grpSpLocks/>
            </p:cNvGrpSpPr>
            <p:nvPr/>
          </p:nvGrpSpPr>
          <p:grpSpPr bwMode="auto">
            <a:xfrm>
              <a:off x="2814" y="1466"/>
              <a:ext cx="441" cy="190"/>
              <a:chOff x="2862" y="1562"/>
              <a:chExt cx="441" cy="190"/>
            </a:xfrm>
          </p:grpSpPr>
          <p:sp>
            <p:nvSpPr>
              <p:cNvPr id="44096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2" y="1562"/>
                <a:ext cx="285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97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7" y="1621"/>
                <a:ext cx="106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4061" name="Group 160"/>
            <p:cNvGrpSpPr>
              <a:grpSpLocks/>
            </p:cNvGrpSpPr>
            <p:nvPr/>
          </p:nvGrpSpPr>
          <p:grpSpPr bwMode="auto">
            <a:xfrm>
              <a:off x="4454" y="2031"/>
              <a:ext cx="874" cy="672"/>
              <a:chOff x="4382" y="1023"/>
              <a:chExt cx="874" cy="672"/>
            </a:xfrm>
          </p:grpSpPr>
          <p:sp>
            <p:nvSpPr>
              <p:cNvPr id="44090" name="Line 161"/>
              <p:cNvSpPr>
                <a:spLocks noChangeShapeType="1"/>
              </p:cNvSpPr>
              <p:nvPr/>
            </p:nvSpPr>
            <p:spPr bwMode="auto">
              <a:xfrm>
                <a:off x="4575" y="1416"/>
                <a:ext cx="6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91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3" y="1136"/>
                <a:ext cx="197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92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9" y="1144"/>
                <a:ext cx="229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93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5" y="1484"/>
                <a:ext cx="324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94" name="Freeform 165"/>
              <p:cNvSpPr>
                <a:spLocks/>
              </p:cNvSpPr>
              <p:nvPr/>
            </p:nvSpPr>
            <p:spPr bwMode="auto">
              <a:xfrm rot="468668">
                <a:off x="4382" y="1023"/>
                <a:ext cx="113" cy="634"/>
              </a:xfrm>
              <a:custGeom>
                <a:avLst/>
                <a:gdLst>
                  <a:gd name="T0" fmla="*/ 0 w 170"/>
                  <a:gd name="T1" fmla="*/ 4104 h 452"/>
                  <a:gd name="T2" fmla="*/ 3 w 170"/>
                  <a:gd name="T3" fmla="*/ 2779 h 452"/>
                  <a:gd name="T4" fmla="*/ 10 w 170"/>
                  <a:gd name="T5" fmla="*/ 4827 h 452"/>
                  <a:gd name="T6" fmla="*/ 1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Line 166"/>
              <p:cNvSpPr>
                <a:spLocks noChangeShapeType="1"/>
              </p:cNvSpPr>
              <p:nvPr/>
            </p:nvSpPr>
            <p:spPr bwMode="auto">
              <a:xfrm>
                <a:off x="4544" y="1051"/>
                <a:ext cx="712" cy="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2" name="Group 167"/>
            <p:cNvGrpSpPr>
              <a:grpSpLocks/>
            </p:cNvGrpSpPr>
            <p:nvPr/>
          </p:nvGrpSpPr>
          <p:grpSpPr bwMode="auto">
            <a:xfrm>
              <a:off x="4454" y="3207"/>
              <a:ext cx="874" cy="672"/>
              <a:chOff x="4382" y="1023"/>
              <a:chExt cx="874" cy="672"/>
            </a:xfrm>
          </p:grpSpPr>
          <p:sp>
            <p:nvSpPr>
              <p:cNvPr id="44084" name="Line 168"/>
              <p:cNvSpPr>
                <a:spLocks noChangeShapeType="1"/>
              </p:cNvSpPr>
              <p:nvPr/>
            </p:nvSpPr>
            <p:spPr bwMode="auto">
              <a:xfrm>
                <a:off x="4575" y="1416"/>
                <a:ext cx="62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5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3" y="1136"/>
                <a:ext cx="197" cy="2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86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9" y="1144"/>
                <a:ext cx="229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87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5" y="1484"/>
                <a:ext cx="324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88" name="Freeform 172"/>
              <p:cNvSpPr>
                <a:spLocks/>
              </p:cNvSpPr>
              <p:nvPr/>
            </p:nvSpPr>
            <p:spPr bwMode="auto">
              <a:xfrm rot="468668">
                <a:off x="4382" y="1023"/>
                <a:ext cx="113" cy="634"/>
              </a:xfrm>
              <a:custGeom>
                <a:avLst/>
                <a:gdLst>
                  <a:gd name="T0" fmla="*/ 0 w 170"/>
                  <a:gd name="T1" fmla="*/ 4104 h 452"/>
                  <a:gd name="T2" fmla="*/ 3 w 170"/>
                  <a:gd name="T3" fmla="*/ 2779 h 452"/>
                  <a:gd name="T4" fmla="*/ 10 w 170"/>
                  <a:gd name="T5" fmla="*/ 4827 h 452"/>
                  <a:gd name="T6" fmla="*/ 1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solidFill>
                <a:schemeClr val="bg1"/>
              </a:solidFill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9" name="Line 173"/>
              <p:cNvSpPr>
                <a:spLocks noChangeShapeType="1"/>
              </p:cNvSpPr>
              <p:nvPr/>
            </p:nvSpPr>
            <p:spPr bwMode="auto">
              <a:xfrm>
                <a:off x="4544" y="1051"/>
                <a:ext cx="712" cy="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3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696" y="2542"/>
              <a:ext cx="19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Symbol"/>
                </a:rPr>
                <a:t>p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Symbol"/>
              </a:endParaRPr>
            </a:p>
          </p:txBody>
        </p:sp>
        <p:sp>
          <p:nvSpPr>
            <p:cNvPr id="44064" name="Freeform 174"/>
            <p:cNvSpPr>
              <a:spLocks/>
            </p:cNvSpPr>
            <p:nvPr/>
          </p:nvSpPr>
          <p:spPr bwMode="auto">
            <a:xfrm rot="387195">
              <a:off x="2537" y="2023"/>
              <a:ext cx="127" cy="669"/>
            </a:xfrm>
            <a:custGeom>
              <a:avLst/>
              <a:gdLst>
                <a:gd name="T0" fmla="*/ 0 w 170"/>
                <a:gd name="T1" fmla="*/ 5977 h 452"/>
                <a:gd name="T2" fmla="*/ 7 w 170"/>
                <a:gd name="T3" fmla="*/ 4051 h 452"/>
                <a:gd name="T4" fmla="*/ 22 w 170"/>
                <a:gd name="T5" fmla="*/ 7030 h 452"/>
                <a:gd name="T6" fmla="*/ 22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175"/>
            <p:cNvSpPr>
              <a:spLocks noChangeShapeType="1"/>
            </p:cNvSpPr>
            <p:nvPr/>
          </p:nvSpPr>
          <p:spPr bwMode="auto">
            <a:xfrm>
              <a:off x="2707" y="2049"/>
              <a:ext cx="6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2886" y="2153"/>
              <a:ext cx="172" cy="2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44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Garamond"/>
                </a:rPr>
                <a:t>k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Garamond"/>
              </a:endParaRPr>
            </a:p>
          </p:txBody>
        </p:sp>
        <p:sp>
          <p:nvSpPr>
            <p:cNvPr id="44067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3117" y="2185"/>
              <a:ext cx="176" cy="22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068" name="Line 178"/>
            <p:cNvSpPr>
              <a:spLocks noChangeShapeType="1"/>
            </p:cNvSpPr>
            <p:nvPr/>
          </p:nvSpPr>
          <p:spPr bwMode="auto">
            <a:xfrm>
              <a:off x="2711" y="2460"/>
              <a:ext cx="6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9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2741" y="2162"/>
              <a:ext cx="124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8</a:t>
              </a:r>
              <a:endParaRPr lang="zh-CN" altLang="en-US" sz="3600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grpSp>
          <p:nvGrpSpPr>
            <p:cNvPr id="44070" name="Group 180"/>
            <p:cNvGrpSpPr>
              <a:grpSpLocks/>
            </p:cNvGrpSpPr>
            <p:nvPr/>
          </p:nvGrpSpPr>
          <p:grpSpPr bwMode="auto">
            <a:xfrm>
              <a:off x="2944" y="2546"/>
              <a:ext cx="338" cy="174"/>
              <a:chOff x="2862" y="1562"/>
              <a:chExt cx="441" cy="190"/>
            </a:xfrm>
          </p:grpSpPr>
          <p:sp>
            <p:nvSpPr>
              <p:cNvPr id="44082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2" y="1562"/>
                <a:ext cx="285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83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7" y="1621"/>
                <a:ext cx="106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4071" name="Freeform 185"/>
            <p:cNvSpPr>
              <a:spLocks/>
            </p:cNvSpPr>
            <p:nvPr/>
          </p:nvSpPr>
          <p:spPr bwMode="auto">
            <a:xfrm rot="383518">
              <a:off x="2617" y="3127"/>
              <a:ext cx="127" cy="662"/>
            </a:xfrm>
            <a:custGeom>
              <a:avLst/>
              <a:gdLst>
                <a:gd name="T0" fmla="*/ 0 w 170"/>
                <a:gd name="T1" fmla="*/ 5545 h 452"/>
                <a:gd name="T2" fmla="*/ 7 w 170"/>
                <a:gd name="T3" fmla="*/ 3760 h 452"/>
                <a:gd name="T4" fmla="*/ 22 w 170"/>
                <a:gd name="T5" fmla="*/ 6538 h 452"/>
                <a:gd name="T6" fmla="*/ 22 w 170"/>
                <a:gd name="T7" fmla="*/ 0 h 4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452"/>
                <a:gd name="T14" fmla="*/ 170 w 170"/>
                <a:gd name="T15" fmla="*/ 452 h 4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452">
                  <a:moveTo>
                    <a:pt x="0" y="384"/>
                  </a:moveTo>
                  <a:lnTo>
                    <a:pt x="57" y="260"/>
                  </a:lnTo>
                  <a:lnTo>
                    <a:pt x="170" y="452"/>
                  </a:lnTo>
                  <a:lnTo>
                    <a:pt x="170" y="0"/>
                  </a:lnTo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186"/>
            <p:cNvSpPr>
              <a:spLocks noChangeShapeType="1"/>
            </p:cNvSpPr>
            <p:nvPr/>
          </p:nvSpPr>
          <p:spPr bwMode="auto">
            <a:xfrm>
              <a:off x="2787" y="3153"/>
              <a:ext cx="6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2966" y="3255"/>
              <a:ext cx="172" cy="2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44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Garamond"/>
                </a:rPr>
                <a:t>k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Garamond"/>
              </a:endParaRPr>
            </a:p>
          </p:txBody>
        </p:sp>
        <p:sp>
          <p:nvSpPr>
            <p:cNvPr id="44074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3197" y="3287"/>
              <a:ext cx="176" cy="2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075" name="Line 189"/>
            <p:cNvSpPr>
              <a:spLocks noChangeShapeType="1"/>
            </p:cNvSpPr>
            <p:nvPr/>
          </p:nvSpPr>
          <p:spPr bwMode="auto">
            <a:xfrm>
              <a:off x="2791" y="3559"/>
              <a:ext cx="6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2821" y="3264"/>
              <a:ext cx="124" cy="2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rPr>
                <a:t>3</a:t>
              </a:r>
              <a:endParaRPr lang="zh-CN" altLang="en-US" sz="3600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3300"/>
                </a:solidFill>
                <a:latin typeface="宋体"/>
                <a:ea typeface="宋体"/>
              </a:endParaRPr>
            </a:p>
          </p:txBody>
        </p:sp>
        <p:grpSp>
          <p:nvGrpSpPr>
            <p:cNvPr id="44077" name="Group 191"/>
            <p:cNvGrpSpPr>
              <a:grpSpLocks/>
            </p:cNvGrpSpPr>
            <p:nvPr/>
          </p:nvGrpSpPr>
          <p:grpSpPr bwMode="auto">
            <a:xfrm>
              <a:off x="2888" y="3644"/>
              <a:ext cx="410" cy="188"/>
              <a:chOff x="2862" y="1562"/>
              <a:chExt cx="441" cy="190"/>
            </a:xfrm>
          </p:grpSpPr>
          <p:sp>
            <p:nvSpPr>
              <p:cNvPr id="44080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2" y="1562"/>
                <a:ext cx="285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0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20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4081" name="WordArt 1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97" y="1621"/>
                <a:ext cx="106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33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4078" name="Rectangle 196" descr="大纸屑"/>
            <p:cNvSpPr>
              <a:spLocks noChangeArrowheads="1"/>
            </p:cNvSpPr>
            <p:nvPr/>
          </p:nvSpPr>
          <p:spPr bwMode="auto">
            <a:xfrm>
              <a:off x="0" y="0"/>
              <a:ext cx="5760" cy="13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9" name="Rectangle 197" descr="大纸屑"/>
            <p:cNvSpPr>
              <a:spLocks noChangeArrowheads="1"/>
            </p:cNvSpPr>
            <p:nvPr/>
          </p:nvSpPr>
          <p:spPr bwMode="auto">
            <a:xfrm>
              <a:off x="0" y="4187"/>
              <a:ext cx="5760" cy="13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43694" y="6039095"/>
          <a:ext cx="1660526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54" name="Equation" r:id="rId4" imgW="799920" imgH="317160" progId="Equation.DSMT4">
                  <p:embed/>
                </p:oleObj>
              </mc:Choice>
              <mc:Fallback>
                <p:oleObj name="Equation" r:id="rId4" imgW="79992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4" y="6039095"/>
                        <a:ext cx="1660526" cy="66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16"/>
          <p:cNvSpPr>
            <a:spLocks noGrp="1" noChangeArrowheads="1"/>
          </p:cNvSpPr>
          <p:nvPr>
            <p:ph type="title" idx="4294967295"/>
          </p:nvPr>
        </p:nvSpPr>
        <p:spPr>
          <a:xfrm>
            <a:off x="1781175" y="0"/>
            <a:ext cx="7362825" cy="220663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特征速率例题</a:t>
            </a:r>
          </a:p>
        </p:txBody>
      </p:sp>
      <p:sp>
        <p:nvSpPr>
          <p:cNvPr id="45059" name="Rectangle 404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Rectangle 405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22"/>
          <p:cNvGrpSpPr>
            <a:grpSpLocks/>
          </p:cNvGrpSpPr>
          <p:nvPr/>
        </p:nvGrpSpPr>
        <p:grpSpPr bwMode="auto">
          <a:xfrm>
            <a:off x="361950" y="374650"/>
            <a:ext cx="8413750" cy="1919288"/>
            <a:chOff x="228" y="236"/>
            <a:chExt cx="5300" cy="1209"/>
          </a:xfrm>
        </p:grpSpPr>
        <p:grpSp>
          <p:nvGrpSpPr>
            <p:cNvPr id="45158" name="Group 721"/>
            <p:cNvGrpSpPr>
              <a:grpSpLocks/>
            </p:cNvGrpSpPr>
            <p:nvPr/>
          </p:nvGrpSpPr>
          <p:grpSpPr bwMode="auto">
            <a:xfrm>
              <a:off x="228" y="236"/>
              <a:ext cx="5300" cy="1160"/>
              <a:chOff x="228" y="236"/>
              <a:chExt cx="5300" cy="1160"/>
            </a:xfrm>
          </p:grpSpPr>
          <p:sp>
            <p:nvSpPr>
              <p:cNvPr id="45165" name="Text Box 409"/>
              <p:cNvSpPr txBox="1">
                <a:spLocks noChangeArrowheads="1"/>
              </p:cNvSpPr>
              <p:nvPr/>
            </p:nvSpPr>
            <p:spPr bwMode="auto">
              <a:xfrm>
                <a:off x="1646" y="251"/>
                <a:ext cx="14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华文中宋" pitchFamily="2" charset="-122"/>
                  </a:rPr>
                  <a:t>氧气摩尔质量</a:t>
                </a:r>
              </a:p>
            </p:txBody>
          </p:sp>
          <p:grpSp>
            <p:nvGrpSpPr>
              <p:cNvPr id="45166" name="Group 406"/>
              <p:cNvGrpSpPr>
                <a:grpSpLocks/>
              </p:cNvGrpSpPr>
              <p:nvPr/>
            </p:nvGrpSpPr>
            <p:grpSpPr bwMode="auto">
              <a:xfrm>
                <a:off x="228" y="236"/>
                <a:ext cx="582" cy="354"/>
                <a:chOff x="396" y="441"/>
                <a:chExt cx="619" cy="368"/>
              </a:xfrm>
            </p:grpSpPr>
            <p:sp>
              <p:nvSpPr>
                <p:cNvPr id="45206" name="Oval 407" descr="软木塞"/>
                <p:cNvSpPr>
                  <a:spLocks noChangeArrowheads="1"/>
                </p:cNvSpPr>
                <p:nvPr/>
              </p:nvSpPr>
              <p:spPr bwMode="auto">
                <a:xfrm>
                  <a:off x="396" y="441"/>
                  <a:ext cx="619" cy="368"/>
                </a:xfrm>
                <a:prstGeom prst="ellipse">
                  <a:avLst/>
                </a:pr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571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207" name="WordArt 4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" y="516"/>
                  <a:ext cx="468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287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 smtClean="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黑体"/>
                      <a:ea typeface="黑体"/>
                    </a:rPr>
                    <a:t>例</a:t>
                  </a:r>
                  <a:r>
                    <a:rPr lang="en-US" altLang="zh-CN" sz="3600" kern="10" dirty="0" smtClean="0">
                      <a:ln w="952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黑体"/>
                      <a:ea typeface="黑体"/>
                    </a:rPr>
                    <a:t>1</a:t>
                  </a:r>
                  <a:endParaRPr lang="zh-CN" altLang="en-US" sz="3600" kern="10" dirty="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effectLst>
                      <a:outerShdw dist="35921" dir="2700000" algn="ctr" rotWithShape="0">
                        <a:schemeClr val="tx1"/>
                      </a:outerShdw>
                    </a:effectLst>
                    <a:latin typeface="黑体"/>
                    <a:ea typeface="黑体"/>
                  </a:endParaRPr>
                </a:p>
              </p:txBody>
            </p:sp>
          </p:grpSp>
          <p:sp>
            <p:nvSpPr>
              <p:cNvPr id="45167" name="WordArt 4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4" y="322"/>
                <a:ext cx="641" cy="1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已知</a:t>
                </a:r>
              </a:p>
            </p:txBody>
          </p:sp>
          <p:sp>
            <p:nvSpPr>
              <p:cNvPr id="45168" name="WordArt 4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4" y="339"/>
                <a:ext cx="196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5169" name="Group 412"/>
              <p:cNvGrpSpPr>
                <a:grpSpLocks/>
              </p:cNvGrpSpPr>
              <p:nvPr/>
            </p:nvGrpSpPr>
            <p:grpSpPr bwMode="auto">
              <a:xfrm>
                <a:off x="3355" y="393"/>
                <a:ext cx="175" cy="75"/>
                <a:chOff x="1104" y="576"/>
                <a:chExt cx="144" cy="96"/>
              </a:xfrm>
            </p:grpSpPr>
            <p:sp>
              <p:nvSpPr>
                <p:cNvPr id="45204" name="Line 413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05" name="Line 414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70" name="Text Box 415"/>
              <p:cNvSpPr txBox="1">
                <a:spLocks noChangeArrowheads="1"/>
              </p:cNvSpPr>
              <p:nvPr/>
            </p:nvSpPr>
            <p:spPr bwMode="auto">
              <a:xfrm>
                <a:off x="3515" y="244"/>
                <a:ext cx="69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3.20</a:t>
                </a:r>
              </a:p>
            </p:txBody>
          </p:sp>
          <p:sp>
            <p:nvSpPr>
              <p:cNvPr id="45171" name="Text Box 416"/>
              <p:cNvSpPr txBox="1">
                <a:spLocks noChangeArrowheads="1"/>
              </p:cNvSpPr>
              <p:nvPr/>
            </p:nvSpPr>
            <p:spPr bwMode="auto">
              <a:xfrm>
                <a:off x="4135" y="236"/>
                <a:ext cx="49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10</a:t>
                </a:r>
              </a:p>
            </p:txBody>
          </p:sp>
          <p:grpSp>
            <p:nvGrpSpPr>
              <p:cNvPr id="45172" name="Group 417"/>
              <p:cNvGrpSpPr>
                <a:grpSpLocks/>
              </p:cNvGrpSpPr>
              <p:nvPr/>
            </p:nvGrpSpPr>
            <p:grpSpPr bwMode="auto">
              <a:xfrm>
                <a:off x="4062" y="366"/>
                <a:ext cx="118" cy="129"/>
                <a:chOff x="2592" y="2400"/>
                <a:chExt cx="1344" cy="1296"/>
              </a:xfrm>
            </p:grpSpPr>
            <p:sp>
              <p:nvSpPr>
                <p:cNvPr id="45202" name="Line 418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03" name="Line 419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73" name="WordArt 4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2" y="280"/>
                <a:ext cx="66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5174" name="Line 421"/>
              <p:cNvSpPr>
                <a:spLocks noChangeShapeType="1"/>
              </p:cNvSpPr>
              <p:nvPr/>
            </p:nvSpPr>
            <p:spPr bwMode="auto">
              <a:xfrm>
                <a:off x="4445" y="333"/>
                <a:ext cx="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175" name="Group 424"/>
              <p:cNvGrpSpPr>
                <a:grpSpLocks/>
              </p:cNvGrpSpPr>
              <p:nvPr/>
            </p:nvGrpSpPr>
            <p:grpSpPr bwMode="auto">
              <a:xfrm>
                <a:off x="4682" y="332"/>
                <a:ext cx="215" cy="268"/>
                <a:chOff x="3809" y="2708"/>
                <a:chExt cx="274" cy="276"/>
              </a:xfrm>
            </p:grpSpPr>
            <p:sp>
              <p:nvSpPr>
                <p:cNvPr id="45200" name="WordArt 4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09" y="2708"/>
                  <a:ext cx="133" cy="2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k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5201" name="WordArt 4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70" y="2805"/>
                  <a:ext cx="113" cy="1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g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5176" name="Text Box 428"/>
              <p:cNvSpPr txBox="1">
                <a:spLocks noChangeArrowheads="1"/>
              </p:cNvSpPr>
              <p:nvPr/>
            </p:nvSpPr>
            <p:spPr bwMode="auto">
              <a:xfrm>
                <a:off x="4966" y="274"/>
                <a:ext cx="4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ea typeface="宋体" pitchFamily="2" charset="-122"/>
                  </a:rPr>
                  <a:t>mol</a:t>
                </a:r>
              </a:p>
            </p:txBody>
          </p:sp>
          <p:sp>
            <p:nvSpPr>
              <p:cNvPr id="45177" name="Oval 430"/>
              <p:cNvSpPr>
                <a:spLocks noChangeArrowheads="1"/>
              </p:cNvSpPr>
              <p:nvPr/>
            </p:nvSpPr>
            <p:spPr bwMode="auto">
              <a:xfrm>
                <a:off x="4948" y="442"/>
                <a:ext cx="27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178" name="Group 616"/>
              <p:cNvGrpSpPr>
                <a:grpSpLocks/>
              </p:cNvGrpSpPr>
              <p:nvPr/>
            </p:nvGrpSpPr>
            <p:grpSpPr bwMode="auto">
              <a:xfrm>
                <a:off x="5384" y="322"/>
                <a:ext cx="144" cy="112"/>
                <a:chOff x="5376" y="322"/>
                <a:chExt cx="144" cy="112"/>
              </a:xfrm>
            </p:grpSpPr>
            <p:sp>
              <p:nvSpPr>
                <p:cNvPr id="45198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5376" y="376"/>
                  <a:ext cx="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99" name="WordArt 4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93" y="322"/>
                  <a:ext cx="27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5179" name="Text Box 434"/>
              <p:cNvSpPr txBox="1">
                <a:spLocks noChangeArrowheads="1"/>
              </p:cNvSpPr>
              <p:nvPr/>
            </p:nvSpPr>
            <p:spPr bwMode="auto">
              <a:xfrm>
                <a:off x="1247" y="606"/>
                <a:ext cx="39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华文中宋" pitchFamily="2" charset="-122"/>
                  </a:rPr>
                  <a:t>温度</a:t>
                </a:r>
              </a:p>
            </p:txBody>
          </p:sp>
          <p:sp>
            <p:nvSpPr>
              <p:cNvPr id="45180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9" y="667"/>
                <a:ext cx="106" cy="2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5181" name="Group 436"/>
              <p:cNvGrpSpPr>
                <a:grpSpLocks/>
              </p:cNvGrpSpPr>
              <p:nvPr/>
            </p:nvGrpSpPr>
            <p:grpSpPr bwMode="auto">
              <a:xfrm>
                <a:off x="2024" y="748"/>
                <a:ext cx="175" cy="75"/>
                <a:chOff x="1104" y="576"/>
                <a:chExt cx="144" cy="96"/>
              </a:xfrm>
            </p:grpSpPr>
            <p:sp>
              <p:nvSpPr>
                <p:cNvPr id="45196" name="Line 437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97" name="Line 438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82" name="Text Box 439"/>
              <p:cNvSpPr txBox="1">
                <a:spLocks noChangeArrowheads="1"/>
              </p:cNvSpPr>
              <p:nvPr/>
            </p:nvSpPr>
            <p:spPr bwMode="auto">
              <a:xfrm>
                <a:off x="2237" y="605"/>
                <a:ext cx="56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27</a:t>
                </a:r>
              </a:p>
            </p:txBody>
          </p:sp>
          <p:sp>
            <p:nvSpPr>
              <p:cNvPr id="45183" name="Text Box 440"/>
              <p:cNvSpPr txBox="1">
                <a:spLocks noChangeArrowheads="1"/>
              </p:cNvSpPr>
              <p:nvPr/>
            </p:nvSpPr>
            <p:spPr bwMode="auto">
              <a:xfrm>
                <a:off x="2568" y="613"/>
                <a:ext cx="37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C</a:t>
                </a:r>
              </a:p>
            </p:txBody>
          </p:sp>
          <p:sp>
            <p:nvSpPr>
              <p:cNvPr id="45184" name="Oval 441"/>
              <p:cNvSpPr>
                <a:spLocks noChangeArrowheads="1"/>
              </p:cNvSpPr>
              <p:nvPr/>
            </p:nvSpPr>
            <p:spPr bwMode="auto">
              <a:xfrm>
                <a:off x="2585" y="682"/>
                <a:ext cx="53" cy="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5" name="Text Box 442"/>
              <p:cNvSpPr txBox="1">
                <a:spLocks noChangeArrowheads="1"/>
              </p:cNvSpPr>
              <p:nvPr/>
            </p:nvSpPr>
            <p:spPr bwMode="auto">
              <a:xfrm>
                <a:off x="3035" y="613"/>
                <a:ext cx="13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华文中宋" pitchFamily="2" charset="-122"/>
                  </a:rPr>
                  <a:t>处于平衡态</a:t>
                </a:r>
              </a:p>
            </p:txBody>
          </p:sp>
          <p:sp>
            <p:nvSpPr>
              <p:cNvPr id="45186" name="WordArt 4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6" y="1121"/>
                <a:ext cx="373" cy="1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求</a:t>
                </a:r>
              </a:p>
            </p:txBody>
          </p:sp>
          <p:sp>
            <p:nvSpPr>
              <p:cNvPr id="45187" name="Text Box 445"/>
              <p:cNvSpPr txBox="1">
                <a:spLocks noChangeArrowheads="1"/>
              </p:cNvSpPr>
              <p:nvPr/>
            </p:nvSpPr>
            <p:spPr bwMode="auto">
              <a:xfrm>
                <a:off x="1359" y="1056"/>
                <a:ext cx="19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华文中宋" pitchFamily="2" charset="-122"/>
                  </a:rPr>
                  <a:t>气体分子的</a:t>
                </a:r>
              </a:p>
            </p:txBody>
          </p:sp>
          <p:grpSp>
            <p:nvGrpSpPr>
              <p:cNvPr id="45188" name="Group 553"/>
              <p:cNvGrpSpPr>
                <a:grpSpLocks/>
              </p:cNvGrpSpPr>
              <p:nvPr/>
            </p:nvGrpSpPr>
            <p:grpSpPr bwMode="auto">
              <a:xfrm>
                <a:off x="2619" y="1131"/>
                <a:ext cx="302" cy="261"/>
                <a:chOff x="3419" y="1144"/>
                <a:chExt cx="225" cy="189"/>
              </a:xfrm>
            </p:grpSpPr>
            <p:sp>
              <p:nvSpPr>
                <p:cNvPr id="45194" name="WordArt 5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19" y="1144"/>
                  <a:ext cx="150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5195" name="WordArt 5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77" y="1219"/>
                  <a:ext cx="67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p</a:t>
                  </a:r>
                  <a:endParaRPr lang="zh-CN" altLang="en-US" sz="12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5189" name="Group 556"/>
              <p:cNvGrpSpPr>
                <a:grpSpLocks/>
              </p:cNvGrpSpPr>
              <p:nvPr/>
            </p:nvGrpSpPr>
            <p:grpSpPr bwMode="auto">
              <a:xfrm>
                <a:off x="3195" y="1102"/>
                <a:ext cx="259" cy="256"/>
                <a:chOff x="559" y="3569"/>
                <a:chExt cx="259" cy="256"/>
              </a:xfrm>
            </p:grpSpPr>
            <p:sp>
              <p:nvSpPr>
                <p:cNvPr id="45192" name="Line 557"/>
                <p:cNvSpPr>
                  <a:spLocks noChangeShapeType="1"/>
                </p:cNvSpPr>
                <p:nvPr/>
              </p:nvSpPr>
              <p:spPr bwMode="auto">
                <a:xfrm flipV="1">
                  <a:off x="559" y="3569"/>
                  <a:ext cx="259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93" name="WordArt 5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5" y="3636"/>
                  <a:ext cx="201" cy="1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5190" name="Text Box 559"/>
              <p:cNvSpPr txBox="1">
                <a:spLocks noChangeArrowheads="1"/>
              </p:cNvSpPr>
              <p:nvPr/>
            </p:nvSpPr>
            <p:spPr bwMode="auto">
              <a:xfrm>
                <a:off x="3559" y="1069"/>
                <a:ext cx="47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华文中宋" pitchFamily="2" charset="-122"/>
                  </a:rPr>
                  <a:t>和</a:t>
                </a:r>
              </a:p>
            </p:txBody>
          </p:sp>
          <p:sp>
            <p:nvSpPr>
              <p:cNvPr id="45191" name="Freeform 560"/>
              <p:cNvSpPr>
                <a:spLocks/>
              </p:cNvSpPr>
              <p:nvPr/>
            </p:nvSpPr>
            <p:spPr bwMode="auto">
              <a:xfrm>
                <a:off x="3034" y="1275"/>
                <a:ext cx="39" cy="69"/>
              </a:xfrm>
              <a:custGeom>
                <a:avLst/>
                <a:gdLst>
                  <a:gd name="T0" fmla="*/ 0 w 360"/>
                  <a:gd name="T1" fmla="*/ 0 h 392"/>
                  <a:gd name="T2" fmla="*/ 0 w 360"/>
                  <a:gd name="T3" fmla="*/ 0 h 392"/>
                  <a:gd name="T4" fmla="*/ 0 w 360"/>
                  <a:gd name="T5" fmla="*/ 0 h 392"/>
                  <a:gd name="T6" fmla="*/ 0 w 360"/>
                  <a:gd name="T7" fmla="*/ 0 h 392"/>
                  <a:gd name="T8" fmla="*/ 0 w 360"/>
                  <a:gd name="T9" fmla="*/ 0 h 392"/>
                  <a:gd name="T10" fmla="*/ 0 w 360"/>
                  <a:gd name="T11" fmla="*/ 0 h 392"/>
                  <a:gd name="T12" fmla="*/ 0 w 360"/>
                  <a:gd name="T13" fmla="*/ 0 h 392"/>
                  <a:gd name="T14" fmla="*/ 0 w 360"/>
                  <a:gd name="T15" fmla="*/ 0 h 392"/>
                  <a:gd name="T16" fmla="*/ 0 w 360"/>
                  <a:gd name="T17" fmla="*/ 0 h 392"/>
                  <a:gd name="T18" fmla="*/ 0 w 360"/>
                  <a:gd name="T19" fmla="*/ 0 h 392"/>
                  <a:gd name="T20" fmla="*/ 0 w 360"/>
                  <a:gd name="T21" fmla="*/ 0 h 3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0"/>
                  <a:gd name="T34" fmla="*/ 0 h 392"/>
                  <a:gd name="T35" fmla="*/ 360 w 360"/>
                  <a:gd name="T36" fmla="*/ 392 h 3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0" h="392">
                    <a:moveTo>
                      <a:pt x="104" y="8"/>
                    </a:moveTo>
                    <a:cubicBezTo>
                      <a:pt x="144" y="16"/>
                      <a:pt x="208" y="32"/>
                      <a:pt x="248" y="56"/>
                    </a:cubicBezTo>
                    <a:cubicBezTo>
                      <a:pt x="288" y="80"/>
                      <a:pt x="328" y="104"/>
                      <a:pt x="344" y="152"/>
                    </a:cubicBezTo>
                    <a:cubicBezTo>
                      <a:pt x="360" y="200"/>
                      <a:pt x="360" y="304"/>
                      <a:pt x="344" y="344"/>
                    </a:cubicBezTo>
                    <a:cubicBezTo>
                      <a:pt x="328" y="384"/>
                      <a:pt x="280" y="392"/>
                      <a:pt x="248" y="392"/>
                    </a:cubicBezTo>
                    <a:cubicBezTo>
                      <a:pt x="216" y="392"/>
                      <a:pt x="168" y="368"/>
                      <a:pt x="152" y="344"/>
                    </a:cubicBezTo>
                    <a:cubicBezTo>
                      <a:pt x="136" y="320"/>
                      <a:pt x="160" y="280"/>
                      <a:pt x="152" y="248"/>
                    </a:cubicBezTo>
                    <a:cubicBezTo>
                      <a:pt x="144" y="216"/>
                      <a:pt x="120" y="184"/>
                      <a:pt x="104" y="152"/>
                    </a:cubicBezTo>
                    <a:cubicBezTo>
                      <a:pt x="88" y="120"/>
                      <a:pt x="72" y="80"/>
                      <a:pt x="56" y="56"/>
                    </a:cubicBezTo>
                    <a:cubicBezTo>
                      <a:pt x="40" y="32"/>
                      <a:pt x="0" y="16"/>
                      <a:pt x="8" y="8"/>
                    </a:cubicBezTo>
                    <a:cubicBezTo>
                      <a:pt x="16" y="0"/>
                      <a:pt x="64" y="0"/>
                      <a:pt x="10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159" name="Group 561"/>
            <p:cNvGrpSpPr>
              <a:grpSpLocks/>
            </p:cNvGrpSpPr>
            <p:nvPr/>
          </p:nvGrpSpPr>
          <p:grpSpPr bwMode="auto">
            <a:xfrm>
              <a:off x="3918" y="1076"/>
              <a:ext cx="467" cy="369"/>
              <a:chOff x="462" y="3322"/>
              <a:chExt cx="467" cy="369"/>
            </a:xfrm>
          </p:grpSpPr>
          <p:sp>
            <p:nvSpPr>
              <p:cNvPr id="45160" name="Freeform 562"/>
              <p:cNvSpPr>
                <a:spLocks/>
              </p:cNvSpPr>
              <p:nvPr/>
            </p:nvSpPr>
            <p:spPr bwMode="auto">
              <a:xfrm>
                <a:off x="462" y="3331"/>
                <a:ext cx="50" cy="360"/>
              </a:xfrm>
              <a:custGeom>
                <a:avLst/>
                <a:gdLst>
                  <a:gd name="T0" fmla="*/ 0 w 170"/>
                  <a:gd name="T1" fmla="*/ 78 h 452"/>
                  <a:gd name="T2" fmla="*/ 0 w 170"/>
                  <a:gd name="T3" fmla="*/ 53 h 452"/>
                  <a:gd name="T4" fmla="*/ 0 w 170"/>
                  <a:gd name="T5" fmla="*/ 92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1" name="Line 563"/>
              <p:cNvSpPr>
                <a:spLocks noChangeShapeType="1"/>
              </p:cNvSpPr>
              <p:nvPr/>
            </p:nvSpPr>
            <p:spPr bwMode="auto">
              <a:xfrm flipV="1">
                <a:off x="506" y="3322"/>
                <a:ext cx="423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2" name="Line 564"/>
              <p:cNvSpPr>
                <a:spLocks noChangeShapeType="1"/>
              </p:cNvSpPr>
              <p:nvPr/>
            </p:nvSpPr>
            <p:spPr bwMode="auto">
              <a:xfrm flipV="1">
                <a:off x="572" y="3406"/>
                <a:ext cx="310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3" name="WordArt 5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5" y="3504"/>
                <a:ext cx="186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84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9525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9525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5164" name="WordArt 5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1" y="3463"/>
                <a:ext cx="66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3" name="Group 720"/>
          <p:cNvGrpSpPr>
            <a:grpSpLocks/>
          </p:cNvGrpSpPr>
          <p:nvPr/>
        </p:nvGrpSpPr>
        <p:grpSpPr bwMode="auto">
          <a:xfrm>
            <a:off x="803275" y="2463800"/>
            <a:ext cx="7564438" cy="3713163"/>
            <a:chOff x="374" y="1552"/>
            <a:chExt cx="4765" cy="2339"/>
          </a:xfrm>
        </p:grpSpPr>
        <p:grpSp>
          <p:nvGrpSpPr>
            <p:cNvPr id="45063" name="Group 570"/>
            <p:cNvGrpSpPr>
              <a:grpSpLocks/>
            </p:cNvGrpSpPr>
            <p:nvPr/>
          </p:nvGrpSpPr>
          <p:grpSpPr bwMode="auto">
            <a:xfrm>
              <a:off x="374" y="1558"/>
              <a:ext cx="1049" cy="336"/>
              <a:chOff x="238" y="1367"/>
              <a:chExt cx="1226" cy="358"/>
            </a:xfrm>
          </p:grpSpPr>
          <p:sp>
            <p:nvSpPr>
              <p:cNvPr id="37435" name="Rectangle 571"/>
              <p:cNvSpPr>
                <a:spLocks noChangeArrowheads="1"/>
              </p:cNvSpPr>
              <p:nvPr/>
            </p:nvSpPr>
            <p:spPr bwMode="auto">
              <a:xfrm>
                <a:off x="238" y="1367"/>
                <a:ext cx="1226" cy="3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45157" name="WordArt 5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" y="1408"/>
                <a:ext cx="1075" cy="2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解法提要：</a:t>
                </a:r>
              </a:p>
            </p:txBody>
          </p:sp>
        </p:grpSp>
        <p:grpSp>
          <p:nvGrpSpPr>
            <p:cNvPr id="45064" name="Group 641"/>
            <p:cNvGrpSpPr>
              <a:grpSpLocks/>
            </p:cNvGrpSpPr>
            <p:nvPr/>
          </p:nvGrpSpPr>
          <p:grpSpPr bwMode="auto">
            <a:xfrm>
              <a:off x="1765" y="1552"/>
              <a:ext cx="3374" cy="365"/>
              <a:chOff x="1558" y="1478"/>
              <a:chExt cx="3374" cy="365"/>
            </a:xfrm>
          </p:grpSpPr>
          <p:sp>
            <p:nvSpPr>
              <p:cNvPr id="45145" name="WordArt 5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58" y="1530"/>
                <a:ext cx="269" cy="2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5146" name="Group 574"/>
              <p:cNvGrpSpPr>
                <a:grpSpLocks/>
              </p:cNvGrpSpPr>
              <p:nvPr/>
            </p:nvGrpSpPr>
            <p:grpSpPr bwMode="auto">
              <a:xfrm rot="5400000">
                <a:off x="1945" y="1595"/>
                <a:ext cx="70" cy="162"/>
                <a:chOff x="2928" y="3216"/>
                <a:chExt cx="48" cy="240"/>
              </a:xfrm>
            </p:grpSpPr>
            <p:sp>
              <p:nvSpPr>
                <p:cNvPr id="45154" name="Line 57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55" name="Line 57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47" name="Group 578"/>
              <p:cNvGrpSpPr>
                <a:grpSpLocks/>
              </p:cNvGrpSpPr>
              <p:nvPr/>
            </p:nvGrpSpPr>
            <p:grpSpPr bwMode="auto">
              <a:xfrm rot="5400000">
                <a:off x="3286" y="1580"/>
                <a:ext cx="48" cy="144"/>
                <a:chOff x="2928" y="3216"/>
                <a:chExt cx="48" cy="240"/>
              </a:xfrm>
            </p:grpSpPr>
            <p:sp>
              <p:nvSpPr>
                <p:cNvPr id="45152" name="Line 57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53" name="Line 58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148" name="Group 585"/>
              <p:cNvGrpSpPr>
                <a:grpSpLocks/>
              </p:cNvGrpSpPr>
              <p:nvPr/>
            </p:nvGrpSpPr>
            <p:grpSpPr bwMode="auto">
              <a:xfrm>
                <a:off x="2539" y="1580"/>
                <a:ext cx="133" cy="148"/>
                <a:chOff x="3921" y="1657"/>
                <a:chExt cx="576" cy="576"/>
              </a:xfrm>
            </p:grpSpPr>
            <p:sp>
              <p:nvSpPr>
                <p:cNvPr id="45150" name="Line 586"/>
                <p:cNvSpPr>
                  <a:spLocks noChangeShapeType="1"/>
                </p:cNvSpPr>
                <p:nvPr/>
              </p:nvSpPr>
              <p:spPr bwMode="auto">
                <a:xfrm>
                  <a:off x="3921" y="1940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51" name="Line 587"/>
                <p:cNvSpPr>
                  <a:spLocks noChangeShapeType="1"/>
                </p:cNvSpPr>
                <p:nvPr/>
              </p:nvSpPr>
              <p:spPr bwMode="auto">
                <a:xfrm>
                  <a:off x="4214" y="1657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49" name="Text Box 588"/>
              <p:cNvSpPr txBox="1">
                <a:spLocks noChangeArrowheads="1"/>
              </p:cNvSpPr>
              <p:nvPr/>
            </p:nvSpPr>
            <p:spPr bwMode="auto">
              <a:xfrm>
                <a:off x="2126" y="1478"/>
                <a:ext cx="280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27     273     300 </a:t>
                </a:r>
                <a:r>
                  <a:rPr lang="zh-CN" altLang="en-US" sz="3200" b="1"/>
                  <a:t>（ </a:t>
                </a:r>
                <a:r>
                  <a:rPr lang="en-US" altLang="zh-CN" sz="3200" b="1"/>
                  <a:t>k </a:t>
                </a:r>
                <a:r>
                  <a:rPr lang="zh-CN" altLang="en-US" sz="3200" b="1"/>
                  <a:t>）</a:t>
                </a:r>
              </a:p>
            </p:txBody>
          </p:sp>
        </p:grpSp>
        <p:grpSp>
          <p:nvGrpSpPr>
            <p:cNvPr id="45065" name="Group 719"/>
            <p:cNvGrpSpPr>
              <a:grpSpLocks/>
            </p:cNvGrpSpPr>
            <p:nvPr/>
          </p:nvGrpSpPr>
          <p:grpSpPr bwMode="auto">
            <a:xfrm>
              <a:off x="883" y="2167"/>
              <a:ext cx="3721" cy="1724"/>
              <a:chOff x="603" y="2042"/>
              <a:chExt cx="3721" cy="1724"/>
            </a:xfrm>
          </p:grpSpPr>
          <p:sp>
            <p:nvSpPr>
              <p:cNvPr id="45066" name="Text Box 630"/>
              <p:cNvSpPr txBox="1">
                <a:spLocks noChangeArrowheads="1"/>
              </p:cNvSpPr>
              <p:nvPr/>
            </p:nvSpPr>
            <p:spPr bwMode="auto">
              <a:xfrm>
                <a:off x="2746" y="3402"/>
                <a:ext cx="1549" cy="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483 ( m   s   )</a:t>
                </a:r>
              </a:p>
            </p:txBody>
          </p:sp>
          <p:sp>
            <p:nvSpPr>
              <p:cNvPr id="45067" name="Oval 631"/>
              <p:cNvSpPr>
                <a:spLocks noChangeArrowheads="1"/>
              </p:cNvSpPr>
              <p:nvPr/>
            </p:nvSpPr>
            <p:spPr bwMode="auto">
              <a:xfrm>
                <a:off x="3667" y="3595"/>
                <a:ext cx="36" cy="4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068" name="Group 632"/>
              <p:cNvGrpSpPr>
                <a:grpSpLocks/>
              </p:cNvGrpSpPr>
              <p:nvPr/>
            </p:nvGrpSpPr>
            <p:grpSpPr bwMode="auto">
              <a:xfrm>
                <a:off x="3896" y="3480"/>
                <a:ext cx="148" cy="113"/>
                <a:chOff x="5376" y="322"/>
                <a:chExt cx="144" cy="112"/>
              </a:xfrm>
            </p:grpSpPr>
            <p:sp>
              <p:nvSpPr>
                <p:cNvPr id="45143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5376" y="376"/>
                  <a:ext cx="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44" name="WordArt 6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93" y="322"/>
                  <a:ext cx="27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5069" name="Text Box 610"/>
              <p:cNvSpPr txBox="1">
                <a:spLocks noChangeArrowheads="1"/>
              </p:cNvSpPr>
              <p:nvPr/>
            </p:nvSpPr>
            <p:spPr bwMode="auto">
              <a:xfrm>
                <a:off x="2775" y="2104"/>
                <a:ext cx="154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394 ( m   s   )</a:t>
                </a:r>
              </a:p>
            </p:txBody>
          </p:sp>
          <p:sp>
            <p:nvSpPr>
              <p:cNvPr id="45070" name="Oval 615"/>
              <p:cNvSpPr>
                <a:spLocks noChangeArrowheads="1"/>
              </p:cNvSpPr>
              <p:nvPr/>
            </p:nvSpPr>
            <p:spPr bwMode="auto">
              <a:xfrm>
                <a:off x="3722" y="2303"/>
                <a:ext cx="31" cy="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071" name="Group 617"/>
              <p:cNvGrpSpPr>
                <a:grpSpLocks/>
              </p:cNvGrpSpPr>
              <p:nvPr/>
            </p:nvGrpSpPr>
            <p:grpSpPr bwMode="auto">
              <a:xfrm>
                <a:off x="3943" y="2210"/>
                <a:ext cx="148" cy="113"/>
                <a:chOff x="5376" y="322"/>
                <a:chExt cx="144" cy="112"/>
              </a:xfrm>
            </p:grpSpPr>
            <p:sp>
              <p:nvSpPr>
                <p:cNvPr id="45141" name="Line 618"/>
                <p:cNvSpPr>
                  <a:spLocks noChangeShapeType="1"/>
                </p:cNvSpPr>
                <p:nvPr/>
              </p:nvSpPr>
              <p:spPr bwMode="auto">
                <a:xfrm flipV="1">
                  <a:off x="5376" y="376"/>
                  <a:ext cx="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42" name="WordArt 6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93" y="322"/>
                  <a:ext cx="27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5072" name="Text Box 611"/>
              <p:cNvSpPr txBox="1">
                <a:spLocks noChangeArrowheads="1"/>
              </p:cNvSpPr>
              <p:nvPr/>
            </p:nvSpPr>
            <p:spPr bwMode="auto">
              <a:xfrm>
                <a:off x="2761" y="2723"/>
                <a:ext cx="1549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447 ( m   s   )</a:t>
                </a:r>
              </a:p>
            </p:txBody>
          </p:sp>
          <p:sp>
            <p:nvSpPr>
              <p:cNvPr id="45073" name="Oval 621"/>
              <p:cNvSpPr>
                <a:spLocks noChangeArrowheads="1"/>
              </p:cNvSpPr>
              <p:nvPr/>
            </p:nvSpPr>
            <p:spPr bwMode="auto">
              <a:xfrm>
                <a:off x="3703" y="2924"/>
                <a:ext cx="34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074" name="Group 625"/>
              <p:cNvGrpSpPr>
                <a:grpSpLocks/>
              </p:cNvGrpSpPr>
              <p:nvPr/>
            </p:nvGrpSpPr>
            <p:grpSpPr bwMode="auto">
              <a:xfrm>
                <a:off x="3940" y="2839"/>
                <a:ext cx="148" cy="113"/>
                <a:chOff x="5376" y="322"/>
                <a:chExt cx="144" cy="112"/>
              </a:xfrm>
            </p:grpSpPr>
            <p:sp>
              <p:nvSpPr>
                <p:cNvPr id="45139" name="Line 626"/>
                <p:cNvSpPr>
                  <a:spLocks noChangeShapeType="1"/>
                </p:cNvSpPr>
                <p:nvPr/>
              </p:nvSpPr>
              <p:spPr bwMode="auto">
                <a:xfrm flipV="1">
                  <a:off x="5376" y="376"/>
                  <a:ext cx="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40" name="WordArt 6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93" y="322"/>
                  <a:ext cx="27" cy="11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45075" name="Group 718"/>
              <p:cNvGrpSpPr>
                <a:grpSpLocks/>
              </p:cNvGrpSpPr>
              <p:nvPr/>
            </p:nvGrpSpPr>
            <p:grpSpPr bwMode="auto">
              <a:xfrm>
                <a:off x="603" y="2042"/>
                <a:ext cx="2116" cy="1721"/>
                <a:chOff x="270" y="2131"/>
                <a:chExt cx="1828" cy="1647"/>
              </a:xfrm>
            </p:grpSpPr>
            <p:grpSp>
              <p:nvGrpSpPr>
                <p:cNvPr id="45076" name="Group 448"/>
                <p:cNvGrpSpPr>
                  <a:grpSpLocks/>
                </p:cNvGrpSpPr>
                <p:nvPr/>
              </p:nvGrpSpPr>
              <p:grpSpPr bwMode="auto">
                <a:xfrm>
                  <a:off x="826" y="2300"/>
                  <a:ext cx="139" cy="63"/>
                  <a:chOff x="1104" y="576"/>
                  <a:chExt cx="144" cy="96"/>
                </a:xfrm>
              </p:grpSpPr>
              <p:sp>
                <p:nvSpPr>
                  <p:cNvPr id="45137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8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077" name="Group 451"/>
                <p:cNvGrpSpPr>
                  <a:grpSpLocks/>
                </p:cNvGrpSpPr>
                <p:nvPr/>
              </p:nvGrpSpPr>
              <p:grpSpPr bwMode="auto">
                <a:xfrm>
                  <a:off x="524" y="2271"/>
                  <a:ext cx="240" cy="219"/>
                  <a:chOff x="3419" y="1144"/>
                  <a:chExt cx="225" cy="189"/>
                </a:xfrm>
              </p:grpSpPr>
              <p:sp>
                <p:nvSpPr>
                  <p:cNvPr id="45135" name="WordArt 45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419" y="1144"/>
                    <a:ext cx="150" cy="1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5136" name="WordArt 45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577" y="1219"/>
                    <a:ext cx="67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12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5078" name="Group 494"/>
                <p:cNvGrpSpPr>
                  <a:grpSpLocks/>
                </p:cNvGrpSpPr>
                <p:nvPr/>
              </p:nvGrpSpPr>
              <p:grpSpPr bwMode="auto">
                <a:xfrm>
                  <a:off x="1029" y="2131"/>
                  <a:ext cx="869" cy="438"/>
                  <a:chOff x="2242" y="1562"/>
                  <a:chExt cx="1094" cy="522"/>
                </a:xfrm>
              </p:grpSpPr>
              <p:sp>
                <p:nvSpPr>
                  <p:cNvPr id="45125" name="WordArt 4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242" y="1755"/>
                    <a:ext cx="46" cy="14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126" name="Oval 463"/>
                  <p:cNvSpPr>
                    <a:spLocks noChangeArrowheads="1"/>
                  </p:cNvSpPr>
                  <p:nvPr/>
                </p:nvSpPr>
                <p:spPr bwMode="auto">
                  <a:xfrm>
                    <a:off x="2329" y="1861"/>
                    <a:ext cx="40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27" name="WordArt 4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01" y="1739"/>
                    <a:ext cx="114" cy="16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4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128" name="WordArt 4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67" y="1740"/>
                    <a:ext cx="46" cy="14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129" name="WordArt 4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25" y="1631"/>
                    <a:ext cx="160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30" name="WordArt 46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25" y="1896"/>
                    <a:ext cx="165" cy="1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31" name="Freeform 468"/>
                  <p:cNvSpPr>
                    <a:spLocks/>
                  </p:cNvSpPr>
                  <p:nvPr/>
                </p:nvSpPr>
                <p:spPr bwMode="auto">
                  <a:xfrm>
                    <a:off x="2673" y="1562"/>
                    <a:ext cx="71" cy="522"/>
                  </a:xfrm>
                  <a:custGeom>
                    <a:avLst/>
                    <a:gdLst>
                      <a:gd name="T0" fmla="*/ 0 w 170"/>
                      <a:gd name="T1" fmla="*/ 1052 h 452"/>
                      <a:gd name="T2" fmla="*/ 0 w 170"/>
                      <a:gd name="T3" fmla="*/ 713 h 452"/>
                      <a:gd name="T4" fmla="*/ 0 w 170"/>
                      <a:gd name="T5" fmla="*/ 1239 h 452"/>
                      <a:gd name="T6" fmla="*/ 0 w 170"/>
                      <a:gd name="T7" fmla="*/ 0 h 4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452"/>
                      <a:gd name="T14" fmla="*/ 170 w 170"/>
                      <a:gd name="T15" fmla="*/ 452 h 4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452">
                        <a:moveTo>
                          <a:pt x="0" y="384"/>
                        </a:moveTo>
                        <a:lnTo>
                          <a:pt x="57" y="260"/>
                        </a:lnTo>
                        <a:lnTo>
                          <a:pt x="170" y="452"/>
                        </a:lnTo>
                        <a:lnTo>
                          <a:pt x="17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2" name="Line 4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5" y="1562"/>
                    <a:ext cx="601" cy="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3" name="WordArt 4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64" y="1624"/>
                    <a:ext cx="142" cy="16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0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34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2804" y="1842"/>
                    <a:ext cx="495" cy="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079" name="Group 607"/>
                <p:cNvGrpSpPr>
                  <a:grpSpLocks/>
                </p:cNvGrpSpPr>
                <p:nvPr/>
              </p:nvGrpSpPr>
              <p:grpSpPr bwMode="auto">
                <a:xfrm>
                  <a:off x="1959" y="2326"/>
                  <a:ext cx="139" cy="62"/>
                  <a:chOff x="1104" y="576"/>
                  <a:chExt cx="144" cy="96"/>
                </a:xfrm>
              </p:grpSpPr>
              <p:sp>
                <p:nvSpPr>
                  <p:cNvPr id="45123" name="Line 60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24" name="Line 60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080" name="Group 552"/>
                <p:cNvGrpSpPr>
                  <a:grpSpLocks/>
                </p:cNvGrpSpPr>
                <p:nvPr/>
              </p:nvGrpSpPr>
              <p:grpSpPr bwMode="auto">
                <a:xfrm>
                  <a:off x="450" y="2853"/>
                  <a:ext cx="206" cy="215"/>
                  <a:chOff x="559" y="3569"/>
                  <a:chExt cx="259" cy="256"/>
                </a:xfrm>
              </p:grpSpPr>
              <p:sp>
                <p:nvSpPr>
                  <p:cNvPr id="45121" name="Line 5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9" y="3569"/>
                    <a:ext cx="259" cy="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22" name="WordArt 50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75" y="3636"/>
                    <a:ext cx="201" cy="18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45081" name="Group 551"/>
                <p:cNvGrpSpPr>
                  <a:grpSpLocks/>
                </p:cNvGrpSpPr>
                <p:nvPr/>
              </p:nvGrpSpPr>
              <p:grpSpPr bwMode="auto">
                <a:xfrm>
                  <a:off x="728" y="2712"/>
                  <a:ext cx="1090" cy="438"/>
                  <a:chOff x="2091" y="3446"/>
                  <a:chExt cx="1372" cy="522"/>
                </a:xfrm>
              </p:grpSpPr>
              <p:sp>
                <p:nvSpPr>
                  <p:cNvPr id="45108" name="WordArt 4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69" y="3639"/>
                    <a:ext cx="46" cy="14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45109" name="Group 510"/>
                  <p:cNvGrpSpPr>
                    <a:grpSpLocks/>
                  </p:cNvGrpSpPr>
                  <p:nvPr/>
                </p:nvGrpSpPr>
                <p:grpSpPr bwMode="auto">
                  <a:xfrm>
                    <a:off x="2091" y="3686"/>
                    <a:ext cx="175" cy="75"/>
                    <a:chOff x="1104" y="576"/>
                    <a:chExt cx="144" cy="96"/>
                  </a:xfrm>
                </p:grpSpPr>
                <p:sp>
                  <p:nvSpPr>
                    <p:cNvPr id="45119" name="Line 5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57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20" name="Line 5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4" y="672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110" name="Oval 513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3745"/>
                    <a:ext cx="40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1" name="WordArt 51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52" y="3515"/>
                    <a:ext cx="160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12" name="WordArt 51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52" y="3780"/>
                    <a:ext cx="165" cy="1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13" name="Freeform 516"/>
                  <p:cNvSpPr>
                    <a:spLocks/>
                  </p:cNvSpPr>
                  <p:nvPr/>
                </p:nvSpPr>
                <p:spPr bwMode="auto">
                  <a:xfrm>
                    <a:off x="2800" y="3446"/>
                    <a:ext cx="71" cy="522"/>
                  </a:xfrm>
                  <a:custGeom>
                    <a:avLst/>
                    <a:gdLst>
                      <a:gd name="T0" fmla="*/ 0 w 170"/>
                      <a:gd name="T1" fmla="*/ 1052 h 452"/>
                      <a:gd name="T2" fmla="*/ 0 w 170"/>
                      <a:gd name="T3" fmla="*/ 713 h 452"/>
                      <a:gd name="T4" fmla="*/ 0 w 170"/>
                      <a:gd name="T5" fmla="*/ 1239 h 452"/>
                      <a:gd name="T6" fmla="*/ 0 w 170"/>
                      <a:gd name="T7" fmla="*/ 0 h 4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452"/>
                      <a:gd name="T14" fmla="*/ 170 w 170"/>
                      <a:gd name="T15" fmla="*/ 452 h 4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452">
                        <a:moveTo>
                          <a:pt x="0" y="384"/>
                        </a:moveTo>
                        <a:lnTo>
                          <a:pt x="57" y="260"/>
                        </a:lnTo>
                        <a:lnTo>
                          <a:pt x="170" y="452"/>
                        </a:lnTo>
                        <a:lnTo>
                          <a:pt x="17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4" name="Line 5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62" y="3446"/>
                    <a:ext cx="601" cy="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5" name="WordArt 5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91" y="3508"/>
                    <a:ext cx="142" cy="16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0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116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2931" y="3726"/>
                    <a:ext cx="495" cy="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7" name="WordArt 5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48" y="3631"/>
                    <a:ext cx="88" cy="1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118" name="WordArt 52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529" y="3638"/>
                    <a:ext cx="82" cy="16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6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45082" name="Group 612"/>
                <p:cNvGrpSpPr>
                  <a:grpSpLocks/>
                </p:cNvGrpSpPr>
                <p:nvPr/>
              </p:nvGrpSpPr>
              <p:grpSpPr bwMode="auto">
                <a:xfrm>
                  <a:off x="1903" y="2906"/>
                  <a:ext cx="139" cy="63"/>
                  <a:chOff x="1104" y="576"/>
                  <a:chExt cx="144" cy="96"/>
                </a:xfrm>
              </p:grpSpPr>
              <p:sp>
                <p:nvSpPr>
                  <p:cNvPr id="45106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7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083" name="Group 347"/>
                <p:cNvGrpSpPr>
                  <a:grpSpLocks/>
                </p:cNvGrpSpPr>
                <p:nvPr/>
              </p:nvGrpSpPr>
              <p:grpSpPr bwMode="auto">
                <a:xfrm>
                  <a:off x="743" y="3515"/>
                  <a:ext cx="139" cy="63"/>
                  <a:chOff x="1104" y="576"/>
                  <a:chExt cx="144" cy="96"/>
                </a:xfrm>
              </p:grpSpPr>
              <p:sp>
                <p:nvSpPr>
                  <p:cNvPr id="45104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084" name="Group 495"/>
                <p:cNvGrpSpPr>
                  <a:grpSpLocks/>
                </p:cNvGrpSpPr>
                <p:nvPr/>
              </p:nvGrpSpPr>
              <p:grpSpPr bwMode="auto">
                <a:xfrm>
                  <a:off x="270" y="3409"/>
                  <a:ext cx="371" cy="309"/>
                  <a:chOff x="462" y="3322"/>
                  <a:chExt cx="467" cy="369"/>
                </a:xfrm>
              </p:grpSpPr>
              <p:sp>
                <p:nvSpPr>
                  <p:cNvPr id="45099" name="Freeform 369"/>
                  <p:cNvSpPr>
                    <a:spLocks/>
                  </p:cNvSpPr>
                  <p:nvPr/>
                </p:nvSpPr>
                <p:spPr bwMode="auto">
                  <a:xfrm>
                    <a:off x="462" y="3331"/>
                    <a:ext cx="50" cy="360"/>
                  </a:xfrm>
                  <a:custGeom>
                    <a:avLst/>
                    <a:gdLst>
                      <a:gd name="T0" fmla="*/ 0 w 170"/>
                      <a:gd name="T1" fmla="*/ 78 h 452"/>
                      <a:gd name="T2" fmla="*/ 0 w 170"/>
                      <a:gd name="T3" fmla="*/ 53 h 452"/>
                      <a:gd name="T4" fmla="*/ 0 w 170"/>
                      <a:gd name="T5" fmla="*/ 92 h 452"/>
                      <a:gd name="T6" fmla="*/ 0 w 170"/>
                      <a:gd name="T7" fmla="*/ 0 h 4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452"/>
                      <a:gd name="T14" fmla="*/ 170 w 170"/>
                      <a:gd name="T15" fmla="*/ 452 h 4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452">
                        <a:moveTo>
                          <a:pt x="0" y="384"/>
                        </a:moveTo>
                        <a:lnTo>
                          <a:pt x="57" y="260"/>
                        </a:lnTo>
                        <a:lnTo>
                          <a:pt x="170" y="452"/>
                        </a:lnTo>
                        <a:lnTo>
                          <a:pt x="17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0" name="Line 3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6" y="3322"/>
                    <a:ext cx="423" cy="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1" name="Line 3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2" y="3406"/>
                    <a:ext cx="310" cy="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2" name="WordArt 37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05" y="3504"/>
                    <a:ext cx="186" cy="18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4384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9525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9525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5103" name="WordArt 3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811" y="3463"/>
                    <a:ext cx="66" cy="10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45085" name="Group 496"/>
                <p:cNvGrpSpPr>
                  <a:grpSpLocks/>
                </p:cNvGrpSpPr>
                <p:nvPr/>
              </p:nvGrpSpPr>
              <p:grpSpPr bwMode="auto">
                <a:xfrm>
                  <a:off x="975" y="3340"/>
                  <a:ext cx="921" cy="438"/>
                  <a:chOff x="2428" y="3240"/>
                  <a:chExt cx="1160" cy="522"/>
                </a:xfrm>
              </p:grpSpPr>
              <p:sp>
                <p:nvSpPr>
                  <p:cNvPr id="45089" name="WordArt 34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28" y="3447"/>
                    <a:ext cx="46" cy="14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090" name="Oval 355"/>
                  <p:cNvSpPr>
                    <a:spLocks noChangeArrowheads="1"/>
                  </p:cNvSpPr>
                  <p:nvPr/>
                </p:nvSpPr>
                <p:spPr bwMode="auto">
                  <a:xfrm>
                    <a:off x="2515" y="3553"/>
                    <a:ext cx="40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1" name="WordArt 35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77" y="3309"/>
                    <a:ext cx="160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Times New Roman"/>
                        <a:cs typeface="Times New Roman"/>
                      </a:rPr>
                      <a:t>R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092" name="WordArt 35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77" y="3574"/>
                    <a:ext cx="165" cy="1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Times New Roman"/>
                        <a:cs typeface="Times New Roman"/>
                      </a:rPr>
                      <a:t>M</a:t>
                    </a:r>
                    <a:endParaRPr lang="zh-CN" altLang="en-US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093" name="Freeform 359"/>
                  <p:cNvSpPr>
                    <a:spLocks/>
                  </p:cNvSpPr>
                  <p:nvPr/>
                </p:nvSpPr>
                <p:spPr bwMode="auto">
                  <a:xfrm>
                    <a:off x="2925" y="3240"/>
                    <a:ext cx="71" cy="522"/>
                  </a:xfrm>
                  <a:custGeom>
                    <a:avLst/>
                    <a:gdLst>
                      <a:gd name="T0" fmla="*/ 0 w 170"/>
                      <a:gd name="T1" fmla="*/ 1052 h 452"/>
                      <a:gd name="T2" fmla="*/ 0 w 170"/>
                      <a:gd name="T3" fmla="*/ 713 h 452"/>
                      <a:gd name="T4" fmla="*/ 0 w 170"/>
                      <a:gd name="T5" fmla="*/ 1239 h 452"/>
                      <a:gd name="T6" fmla="*/ 0 w 170"/>
                      <a:gd name="T7" fmla="*/ 0 h 4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452"/>
                      <a:gd name="T14" fmla="*/ 170 w 170"/>
                      <a:gd name="T15" fmla="*/ 452 h 4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452">
                        <a:moveTo>
                          <a:pt x="0" y="384"/>
                        </a:moveTo>
                        <a:lnTo>
                          <a:pt x="57" y="260"/>
                        </a:lnTo>
                        <a:lnTo>
                          <a:pt x="170" y="452"/>
                        </a:lnTo>
                        <a:lnTo>
                          <a:pt x="17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4" name="Line 3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7" y="3243"/>
                    <a:ext cx="601" cy="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5" name="WordArt 36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16" y="3302"/>
                    <a:ext cx="142" cy="16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20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T</a:t>
                    </a:r>
                    <a:endParaRPr lang="zh-CN" altLang="en-US" sz="20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5096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3520"/>
                    <a:ext cx="495" cy="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7" name="WordArt 3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42" y="3435"/>
                    <a:ext cx="83" cy="16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5098" name="WordArt 3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08" y="3439"/>
                    <a:ext cx="82" cy="15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7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45086" name="Group 635"/>
                <p:cNvGrpSpPr>
                  <a:grpSpLocks/>
                </p:cNvGrpSpPr>
                <p:nvPr/>
              </p:nvGrpSpPr>
              <p:grpSpPr bwMode="auto">
                <a:xfrm>
                  <a:off x="1928" y="3559"/>
                  <a:ext cx="139" cy="63"/>
                  <a:chOff x="1104" y="576"/>
                  <a:chExt cx="144" cy="96"/>
                </a:xfrm>
              </p:grpSpPr>
              <p:sp>
                <p:nvSpPr>
                  <p:cNvPr id="45087" name="Line 63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8" name="Line 637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95"/>
          <p:cNvSpPr>
            <a:spLocks noGrp="1" noChangeArrowheads="1"/>
          </p:cNvSpPr>
          <p:nvPr>
            <p:ph type="title" idx="4294967295"/>
          </p:nvPr>
        </p:nvSpPr>
        <p:spPr>
          <a:xfrm>
            <a:off x="3235325" y="0"/>
            <a:ext cx="5908675" cy="157163"/>
          </a:xfrm>
        </p:spPr>
        <p:txBody>
          <a:bodyPr/>
          <a:lstStyle/>
          <a:p>
            <a:pPr eaLnBrk="1" hangingPunct="1"/>
            <a:r>
              <a:rPr lang="zh-CN" altLang="en-US" sz="500" smtClean="0">
                <a:solidFill>
                  <a:schemeClr val="bg1"/>
                </a:solidFill>
              </a:rPr>
              <a:t>归一化例题</a:t>
            </a:r>
          </a:p>
        </p:txBody>
      </p:sp>
      <p:sp>
        <p:nvSpPr>
          <p:cNvPr id="46083" name="Rectangle 198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199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82" name="Group 200"/>
          <p:cNvGrpSpPr>
            <a:grpSpLocks/>
          </p:cNvGrpSpPr>
          <p:nvPr/>
        </p:nvGrpSpPr>
        <p:grpSpPr bwMode="auto">
          <a:xfrm>
            <a:off x="223838" y="434975"/>
            <a:ext cx="688975" cy="409575"/>
            <a:chOff x="396" y="441"/>
            <a:chExt cx="619" cy="368"/>
          </a:xfrm>
        </p:grpSpPr>
        <p:sp>
          <p:nvSpPr>
            <p:cNvPr id="46256" name="Oval 201" descr="软木塞"/>
            <p:cNvSpPr>
              <a:spLocks noChangeArrowheads="1"/>
            </p:cNvSpPr>
            <p:nvPr/>
          </p:nvSpPr>
          <p:spPr bwMode="auto">
            <a:xfrm>
              <a:off x="396" y="441"/>
              <a:ext cx="619" cy="36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7" name="WordArt 202"/>
            <p:cNvSpPr>
              <a:spLocks noChangeArrowheads="1" noChangeShapeType="1" noTextEdit="1"/>
            </p:cNvSpPr>
            <p:nvPr/>
          </p:nvSpPr>
          <p:spPr bwMode="auto">
            <a:xfrm>
              <a:off x="456" y="516"/>
              <a:ext cx="468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287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例</a:t>
              </a:r>
              <a:r>
                <a:rPr lang="en-US" altLang="zh-CN" sz="3600" kern="10" dirty="0" smtClean="0">
                  <a:ln w="190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chemeClr val="tx1"/>
                    </a:outerShdw>
                  </a:effectLst>
                  <a:latin typeface="黑体"/>
                  <a:ea typeface="黑体"/>
                </a:rPr>
                <a:t>2</a:t>
              </a:r>
              <a:endPara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chemeClr val="tx1"/>
                  </a:outerShdw>
                </a:effectLst>
                <a:latin typeface="黑体"/>
                <a:ea typeface="黑体"/>
              </a:endParaRPr>
            </a:p>
          </p:txBody>
        </p:sp>
      </p:grpSp>
      <p:sp>
        <p:nvSpPr>
          <p:cNvPr id="46183" name="Text Box 208"/>
          <p:cNvSpPr txBox="1">
            <a:spLocks noChangeArrowheads="1"/>
          </p:cNvSpPr>
          <p:nvPr/>
        </p:nvSpPr>
        <p:spPr bwMode="auto">
          <a:xfrm>
            <a:off x="831851" y="365125"/>
            <a:ext cx="810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en-US">
                <a:latin typeface="黑体" pitchFamily="49" charset="-122"/>
              </a:rPr>
              <a:t>假设有大量的某种粒子，总数目为</a:t>
            </a:r>
            <a:r>
              <a:rPr lang="en-US" altLang="zh-CN" i="1">
                <a:latin typeface="黑体" pitchFamily="49" charset="-122"/>
              </a:rPr>
              <a:t>N</a:t>
            </a:r>
            <a:r>
              <a:rPr lang="zh-CN" altLang="en-US">
                <a:latin typeface="黑体" pitchFamily="49" charset="-122"/>
              </a:rPr>
              <a:t>，其速率分布函数为</a:t>
            </a:r>
          </a:p>
        </p:txBody>
      </p:sp>
      <p:grpSp>
        <p:nvGrpSpPr>
          <p:cNvPr id="46184" name="Group 236"/>
          <p:cNvGrpSpPr>
            <a:grpSpLocks/>
          </p:cNvGrpSpPr>
          <p:nvPr/>
        </p:nvGrpSpPr>
        <p:grpSpPr bwMode="auto">
          <a:xfrm>
            <a:off x="2192338" y="1433513"/>
            <a:ext cx="192088" cy="88900"/>
            <a:chOff x="1104" y="576"/>
            <a:chExt cx="144" cy="96"/>
          </a:xfrm>
        </p:grpSpPr>
        <p:sp>
          <p:nvSpPr>
            <p:cNvPr id="46254" name="Line 237"/>
            <p:cNvSpPr>
              <a:spLocks noChangeShapeType="1"/>
            </p:cNvSpPr>
            <p:nvPr/>
          </p:nvSpPr>
          <p:spPr bwMode="auto">
            <a:xfrm>
              <a:off x="1104" y="57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55" name="Line 238"/>
            <p:cNvSpPr>
              <a:spLocks noChangeShapeType="1"/>
            </p:cNvSpPr>
            <p:nvPr/>
          </p:nvSpPr>
          <p:spPr bwMode="auto">
            <a:xfrm>
              <a:off x="1104" y="6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85" name="Group 239"/>
          <p:cNvGrpSpPr>
            <a:grpSpLocks/>
          </p:cNvGrpSpPr>
          <p:nvPr/>
        </p:nvGrpSpPr>
        <p:grpSpPr bwMode="auto">
          <a:xfrm>
            <a:off x="1427163" y="1298575"/>
            <a:ext cx="636588" cy="328613"/>
            <a:chOff x="291" y="1617"/>
            <a:chExt cx="583" cy="294"/>
          </a:xfrm>
        </p:grpSpPr>
        <p:sp>
          <p:nvSpPr>
            <p:cNvPr id="46250" name="WordArt 240"/>
            <p:cNvSpPr>
              <a:spLocks noChangeArrowheads="1" noChangeShapeType="1" noTextEdit="1"/>
            </p:cNvSpPr>
            <p:nvPr/>
          </p:nvSpPr>
          <p:spPr bwMode="auto">
            <a:xfrm>
              <a:off x="291" y="1617"/>
              <a:ext cx="192" cy="2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6251" name="AutoShape 241"/>
            <p:cNvSpPr>
              <a:spLocks noChangeArrowheads="1"/>
            </p:cNvSpPr>
            <p:nvPr/>
          </p:nvSpPr>
          <p:spPr bwMode="auto">
            <a:xfrm>
              <a:off x="513" y="1654"/>
              <a:ext cx="59" cy="250"/>
            </a:xfrm>
            <a:prstGeom prst="moon">
              <a:avLst>
                <a:gd name="adj" fmla="val 2625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2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631" y="1694"/>
              <a:ext cx="134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rPr>
                <a:t>v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Book Antiqua"/>
              </a:endParaRPr>
            </a:p>
          </p:txBody>
        </p:sp>
        <p:sp>
          <p:nvSpPr>
            <p:cNvPr id="46253" name="AutoShape 243"/>
            <p:cNvSpPr>
              <a:spLocks noChangeArrowheads="1"/>
            </p:cNvSpPr>
            <p:nvPr/>
          </p:nvSpPr>
          <p:spPr bwMode="auto">
            <a:xfrm flipH="1">
              <a:off x="815" y="1655"/>
              <a:ext cx="59" cy="250"/>
            </a:xfrm>
            <a:prstGeom prst="moon">
              <a:avLst>
                <a:gd name="adj" fmla="val 2625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 type="non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86" name="AutoShape 256"/>
          <p:cNvSpPr>
            <a:spLocks/>
          </p:cNvSpPr>
          <p:nvPr/>
        </p:nvSpPr>
        <p:spPr bwMode="auto">
          <a:xfrm>
            <a:off x="2482851" y="1089025"/>
            <a:ext cx="165100" cy="773113"/>
          </a:xfrm>
          <a:prstGeom prst="leftBrace">
            <a:avLst>
              <a:gd name="adj1" fmla="val 390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7" name="WordArt 288"/>
          <p:cNvSpPr>
            <a:spLocks noChangeArrowheads="1" noChangeShapeType="1" noTextEdit="1"/>
          </p:cNvSpPr>
          <p:nvPr/>
        </p:nvSpPr>
        <p:spPr bwMode="auto">
          <a:xfrm>
            <a:off x="3216276" y="1565275"/>
            <a:ext cx="176213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sp>
        <p:nvSpPr>
          <p:cNvPr id="46188" name="AutoShape 291"/>
          <p:cNvSpPr>
            <a:spLocks noChangeArrowheads="1"/>
          </p:cNvSpPr>
          <p:nvPr/>
        </p:nvSpPr>
        <p:spPr bwMode="auto">
          <a:xfrm>
            <a:off x="5462588" y="1014413"/>
            <a:ext cx="107950" cy="315913"/>
          </a:xfrm>
          <a:prstGeom prst="moon">
            <a:avLst>
              <a:gd name="adj" fmla="val 180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9" name="AutoShape 292"/>
          <p:cNvSpPr>
            <a:spLocks noChangeArrowheads="1"/>
          </p:cNvSpPr>
          <p:nvPr/>
        </p:nvSpPr>
        <p:spPr bwMode="auto">
          <a:xfrm rot="10521693">
            <a:off x="7847013" y="1001713"/>
            <a:ext cx="109538" cy="312738"/>
          </a:xfrm>
          <a:prstGeom prst="moon">
            <a:avLst>
              <a:gd name="adj" fmla="val 180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0" name="WordArt 300"/>
          <p:cNvSpPr>
            <a:spLocks noChangeArrowheads="1" noChangeShapeType="1" noTextEdit="1"/>
          </p:cNvSpPr>
          <p:nvPr/>
        </p:nvSpPr>
        <p:spPr bwMode="auto">
          <a:xfrm>
            <a:off x="6562726" y="1062038"/>
            <a:ext cx="227013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rPr>
              <a:t>v</a:t>
            </a:r>
            <a:endParaRPr lang="zh-CN" altLang="en-US" sz="36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Book Antiqua"/>
            </a:endParaRPr>
          </a:p>
        </p:txBody>
      </p:sp>
      <p:grpSp>
        <p:nvGrpSpPr>
          <p:cNvPr id="46191" name="Group 302"/>
          <p:cNvGrpSpPr>
            <a:grpSpLocks/>
          </p:cNvGrpSpPr>
          <p:nvPr/>
        </p:nvGrpSpPr>
        <p:grpSpPr bwMode="auto">
          <a:xfrm>
            <a:off x="6103938" y="1063625"/>
            <a:ext cx="290513" cy="258763"/>
            <a:chOff x="4001" y="656"/>
            <a:chExt cx="183" cy="163"/>
          </a:xfrm>
        </p:grpSpPr>
        <p:sp>
          <p:nvSpPr>
            <p:cNvPr id="46248" name="Freeform 272"/>
            <p:cNvSpPr>
              <a:spLocks/>
            </p:cNvSpPr>
            <p:nvPr/>
          </p:nvSpPr>
          <p:spPr bwMode="auto">
            <a:xfrm>
              <a:off x="4012" y="656"/>
              <a:ext cx="172" cy="127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0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49" name="Line 301"/>
            <p:cNvSpPr>
              <a:spLocks noChangeShapeType="1"/>
            </p:cNvSpPr>
            <p:nvPr/>
          </p:nvSpPr>
          <p:spPr bwMode="auto">
            <a:xfrm>
              <a:off x="4001" y="758"/>
              <a:ext cx="166" cy="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92" name="Group 303"/>
          <p:cNvGrpSpPr>
            <a:grpSpLocks/>
          </p:cNvGrpSpPr>
          <p:nvPr/>
        </p:nvGrpSpPr>
        <p:grpSpPr bwMode="auto">
          <a:xfrm>
            <a:off x="6970713" y="1076325"/>
            <a:ext cx="290513" cy="258763"/>
            <a:chOff x="4001" y="656"/>
            <a:chExt cx="183" cy="163"/>
          </a:xfrm>
        </p:grpSpPr>
        <p:sp>
          <p:nvSpPr>
            <p:cNvPr id="46246" name="Freeform 304"/>
            <p:cNvSpPr>
              <a:spLocks/>
            </p:cNvSpPr>
            <p:nvPr/>
          </p:nvSpPr>
          <p:spPr bwMode="auto">
            <a:xfrm>
              <a:off x="4012" y="656"/>
              <a:ext cx="172" cy="127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0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47" name="Line 305"/>
            <p:cNvSpPr>
              <a:spLocks noChangeShapeType="1"/>
            </p:cNvSpPr>
            <p:nvPr/>
          </p:nvSpPr>
          <p:spPr bwMode="auto">
            <a:xfrm>
              <a:off x="4001" y="758"/>
              <a:ext cx="166" cy="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93" name="Group 308"/>
          <p:cNvGrpSpPr>
            <a:grpSpLocks/>
          </p:cNvGrpSpPr>
          <p:nvPr/>
        </p:nvGrpSpPr>
        <p:grpSpPr bwMode="auto">
          <a:xfrm>
            <a:off x="7396163" y="1071563"/>
            <a:ext cx="377825" cy="265113"/>
            <a:chOff x="2969" y="743"/>
            <a:chExt cx="238" cy="167"/>
          </a:xfrm>
        </p:grpSpPr>
        <p:sp>
          <p:nvSpPr>
            <p:cNvPr id="46244" name="WordArt 306"/>
            <p:cNvSpPr>
              <a:spLocks noChangeArrowheads="1" noChangeShapeType="1" noTextEdit="1"/>
            </p:cNvSpPr>
            <p:nvPr/>
          </p:nvSpPr>
          <p:spPr bwMode="auto">
            <a:xfrm>
              <a:off x="3134" y="817"/>
              <a:ext cx="73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6245" name="WordArt 307"/>
            <p:cNvSpPr>
              <a:spLocks noChangeArrowheads="1" noChangeShapeType="1" noTextEdit="1"/>
            </p:cNvSpPr>
            <p:nvPr/>
          </p:nvSpPr>
          <p:spPr bwMode="auto">
            <a:xfrm>
              <a:off x="2969" y="743"/>
              <a:ext cx="143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</p:grpSp>
      <p:sp>
        <p:nvSpPr>
          <p:cNvPr id="46194" name="WordArt 309"/>
          <p:cNvSpPr>
            <a:spLocks noChangeArrowheads="1" noChangeShapeType="1" noTextEdit="1"/>
          </p:cNvSpPr>
          <p:nvPr/>
        </p:nvSpPr>
        <p:spPr bwMode="auto">
          <a:xfrm>
            <a:off x="5772151" y="1014413"/>
            <a:ext cx="176213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sp>
        <p:nvSpPr>
          <p:cNvPr id="46195" name="AutoShape 310"/>
          <p:cNvSpPr>
            <a:spLocks noChangeArrowheads="1"/>
          </p:cNvSpPr>
          <p:nvPr/>
        </p:nvSpPr>
        <p:spPr bwMode="auto">
          <a:xfrm>
            <a:off x="5989638" y="1600200"/>
            <a:ext cx="107950" cy="315913"/>
          </a:xfrm>
          <a:prstGeom prst="moon">
            <a:avLst>
              <a:gd name="adj" fmla="val 180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6" name="AutoShape 311"/>
          <p:cNvSpPr>
            <a:spLocks noChangeArrowheads="1"/>
          </p:cNvSpPr>
          <p:nvPr/>
        </p:nvSpPr>
        <p:spPr bwMode="auto">
          <a:xfrm rot="10521693">
            <a:off x="7400926" y="1587500"/>
            <a:ext cx="109538" cy="312738"/>
          </a:xfrm>
          <a:prstGeom prst="moon">
            <a:avLst>
              <a:gd name="adj" fmla="val 180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97" name="Group 493"/>
          <p:cNvGrpSpPr>
            <a:grpSpLocks/>
          </p:cNvGrpSpPr>
          <p:nvPr/>
        </p:nvGrpSpPr>
        <p:grpSpPr bwMode="auto">
          <a:xfrm>
            <a:off x="6270626" y="1611313"/>
            <a:ext cx="1068388" cy="265113"/>
            <a:chOff x="3950" y="1015"/>
            <a:chExt cx="673" cy="167"/>
          </a:xfrm>
        </p:grpSpPr>
        <p:sp>
          <p:nvSpPr>
            <p:cNvPr id="46239" name="WordArt 312"/>
            <p:cNvSpPr>
              <a:spLocks noChangeArrowheads="1" noChangeShapeType="1" noTextEdit="1"/>
            </p:cNvSpPr>
            <p:nvPr/>
          </p:nvSpPr>
          <p:spPr bwMode="auto">
            <a:xfrm>
              <a:off x="3950" y="1023"/>
              <a:ext cx="143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46240" name="Freeform 314"/>
            <p:cNvSpPr>
              <a:spLocks/>
            </p:cNvSpPr>
            <p:nvPr/>
          </p:nvSpPr>
          <p:spPr bwMode="auto">
            <a:xfrm flipH="1">
              <a:off x="4155" y="1025"/>
              <a:ext cx="172" cy="127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0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41" name="Group 316"/>
            <p:cNvGrpSpPr>
              <a:grpSpLocks/>
            </p:cNvGrpSpPr>
            <p:nvPr/>
          </p:nvGrpSpPr>
          <p:grpSpPr bwMode="auto">
            <a:xfrm>
              <a:off x="4385" y="1015"/>
              <a:ext cx="238" cy="167"/>
              <a:chOff x="2969" y="743"/>
              <a:chExt cx="238" cy="167"/>
            </a:xfrm>
          </p:grpSpPr>
          <p:sp>
            <p:nvSpPr>
              <p:cNvPr id="46242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4" y="817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243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69" y="743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</p:grpSp>
      <p:grpSp>
        <p:nvGrpSpPr>
          <p:cNvPr id="46198" name="Group 494"/>
          <p:cNvGrpSpPr>
            <a:grpSpLocks/>
          </p:cNvGrpSpPr>
          <p:nvPr/>
        </p:nvGrpSpPr>
        <p:grpSpPr bwMode="auto">
          <a:xfrm>
            <a:off x="2754313" y="1011238"/>
            <a:ext cx="2276475" cy="303213"/>
            <a:chOff x="1735" y="637"/>
            <a:chExt cx="1434" cy="191"/>
          </a:xfrm>
        </p:grpSpPr>
        <p:sp>
          <p:nvSpPr>
            <p:cNvPr id="46229" name="AutoShape 233"/>
            <p:cNvSpPr>
              <a:spLocks noChangeArrowheads="1"/>
            </p:cNvSpPr>
            <p:nvPr/>
          </p:nvSpPr>
          <p:spPr bwMode="auto">
            <a:xfrm>
              <a:off x="2059" y="639"/>
              <a:ext cx="78" cy="170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0" name="AutoShape 234"/>
            <p:cNvSpPr>
              <a:spLocks noChangeArrowheads="1"/>
            </p:cNvSpPr>
            <p:nvPr/>
          </p:nvSpPr>
          <p:spPr bwMode="auto">
            <a:xfrm rot="10521693">
              <a:off x="2880" y="645"/>
              <a:ext cx="79" cy="169"/>
            </a:xfrm>
            <a:prstGeom prst="moon">
              <a:avLst>
                <a:gd name="adj" fmla="val 18056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31" name="WordArt 263"/>
            <p:cNvSpPr>
              <a:spLocks noChangeArrowheads="1" noChangeShapeType="1" noTextEdit="1"/>
            </p:cNvSpPr>
            <p:nvPr/>
          </p:nvSpPr>
          <p:spPr bwMode="auto">
            <a:xfrm>
              <a:off x="2192" y="654"/>
              <a:ext cx="143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46232" name="WordArt 274"/>
            <p:cNvSpPr>
              <a:spLocks noChangeArrowheads="1" noChangeShapeType="1" noTextEdit="1"/>
            </p:cNvSpPr>
            <p:nvPr/>
          </p:nvSpPr>
          <p:spPr bwMode="auto">
            <a:xfrm>
              <a:off x="1894" y="637"/>
              <a:ext cx="113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6233" name="Line 281"/>
            <p:cNvSpPr>
              <a:spLocks noChangeShapeType="1"/>
            </p:cNvSpPr>
            <p:nvPr/>
          </p:nvSpPr>
          <p:spPr bwMode="auto">
            <a:xfrm flipV="1">
              <a:off x="1735" y="700"/>
              <a:ext cx="12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34" name="Line 286"/>
            <p:cNvSpPr>
              <a:spLocks noChangeShapeType="1"/>
            </p:cNvSpPr>
            <p:nvPr/>
          </p:nvSpPr>
          <p:spPr bwMode="auto">
            <a:xfrm flipV="1">
              <a:off x="2400" y="722"/>
              <a:ext cx="12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35" name="Group 321"/>
            <p:cNvGrpSpPr>
              <a:grpSpLocks/>
            </p:cNvGrpSpPr>
            <p:nvPr/>
          </p:nvGrpSpPr>
          <p:grpSpPr bwMode="auto">
            <a:xfrm>
              <a:off x="2584" y="661"/>
              <a:ext cx="238" cy="167"/>
              <a:chOff x="2703" y="860"/>
              <a:chExt cx="238" cy="167"/>
            </a:xfrm>
          </p:grpSpPr>
          <p:sp>
            <p:nvSpPr>
              <p:cNvPr id="46237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238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6236" name="WordArt 329"/>
            <p:cNvSpPr>
              <a:spLocks noChangeArrowheads="1" noChangeShapeType="1" noTextEdit="1"/>
            </p:cNvSpPr>
            <p:nvPr/>
          </p:nvSpPr>
          <p:spPr bwMode="auto">
            <a:xfrm>
              <a:off x="3026" y="661"/>
              <a:ext cx="143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</p:grpSp>
      <p:grpSp>
        <p:nvGrpSpPr>
          <p:cNvPr id="46199" name="Group 334"/>
          <p:cNvGrpSpPr>
            <a:grpSpLocks/>
          </p:cNvGrpSpPr>
          <p:nvPr/>
        </p:nvGrpSpPr>
        <p:grpSpPr bwMode="auto">
          <a:xfrm>
            <a:off x="1779588" y="2039938"/>
            <a:ext cx="5653088" cy="458788"/>
            <a:chOff x="854" y="1632"/>
            <a:chExt cx="3561" cy="289"/>
          </a:xfrm>
        </p:grpSpPr>
        <p:grpSp>
          <p:nvGrpSpPr>
            <p:cNvPr id="46219" name="Group 327"/>
            <p:cNvGrpSpPr>
              <a:grpSpLocks/>
            </p:cNvGrpSpPr>
            <p:nvPr/>
          </p:nvGrpSpPr>
          <p:grpSpPr bwMode="auto">
            <a:xfrm>
              <a:off x="854" y="1663"/>
              <a:ext cx="544" cy="181"/>
              <a:chOff x="573" y="1670"/>
              <a:chExt cx="544" cy="181"/>
            </a:xfrm>
          </p:grpSpPr>
          <p:sp>
            <p:nvSpPr>
              <p:cNvPr id="46224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3" y="1670"/>
                <a:ext cx="113" cy="1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225" name="Group 322"/>
              <p:cNvGrpSpPr>
                <a:grpSpLocks/>
              </p:cNvGrpSpPr>
              <p:nvPr/>
            </p:nvGrpSpPr>
            <p:grpSpPr bwMode="auto">
              <a:xfrm>
                <a:off x="879" y="1672"/>
                <a:ext cx="238" cy="167"/>
                <a:chOff x="2703" y="860"/>
                <a:chExt cx="238" cy="167"/>
              </a:xfrm>
            </p:grpSpPr>
            <p:sp>
              <p:nvSpPr>
                <p:cNvPr id="46227" name="WordArt 3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6228" name="WordArt 3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6226" name="WordArt 3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7" y="1791"/>
                <a:ext cx="34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6220" name="Text Box 328"/>
            <p:cNvSpPr txBox="1">
              <a:spLocks noChangeArrowheads="1"/>
            </p:cNvSpPr>
            <p:nvPr/>
          </p:nvSpPr>
          <p:spPr bwMode="auto">
            <a:xfrm>
              <a:off x="1550" y="1632"/>
              <a:ext cx="286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均为正常数，且       为已知</a:t>
              </a:r>
            </a:p>
          </p:txBody>
        </p:sp>
        <p:grpSp>
          <p:nvGrpSpPr>
            <p:cNvPr id="46221" name="Group 331"/>
            <p:cNvGrpSpPr>
              <a:grpSpLocks/>
            </p:cNvGrpSpPr>
            <p:nvPr/>
          </p:nvGrpSpPr>
          <p:grpSpPr bwMode="auto">
            <a:xfrm>
              <a:off x="2990" y="1687"/>
              <a:ext cx="238" cy="167"/>
              <a:chOff x="2703" y="860"/>
              <a:chExt cx="238" cy="167"/>
            </a:xfrm>
          </p:grpSpPr>
          <p:sp>
            <p:nvSpPr>
              <p:cNvPr id="46222" name="WordArt 3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223" name="WordArt 3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</p:grpSp>
      <p:grpSp>
        <p:nvGrpSpPr>
          <p:cNvPr id="46200" name="Group 480"/>
          <p:cNvGrpSpPr>
            <a:grpSpLocks/>
          </p:cNvGrpSpPr>
          <p:nvPr/>
        </p:nvGrpSpPr>
        <p:grpSpPr bwMode="auto">
          <a:xfrm>
            <a:off x="958851" y="2578100"/>
            <a:ext cx="4068763" cy="457200"/>
            <a:chOff x="560" y="1676"/>
            <a:chExt cx="2563" cy="288"/>
          </a:xfrm>
        </p:grpSpPr>
        <p:sp>
          <p:nvSpPr>
            <p:cNvPr id="46217" name="AutoShape 335"/>
            <p:cNvSpPr>
              <a:spLocks noChangeArrowheads="1"/>
            </p:cNvSpPr>
            <p:nvPr/>
          </p:nvSpPr>
          <p:spPr bwMode="auto">
            <a:xfrm>
              <a:off x="560" y="1742"/>
              <a:ext cx="201" cy="17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8" name="Text Box 337"/>
            <p:cNvSpPr txBox="1">
              <a:spLocks noChangeArrowheads="1"/>
            </p:cNvSpPr>
            <p:nvPr/>
          </p:nvSpPr>
          <p:spPr bwMode="auto">
            <a:xfrm>
              <a:off x="746" y="1676"/>
              <a:ext cx="23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画出该速率分布函数曲线</a:t>
              </a:r>
            </a:p>
          </p:txBody>
        </p:sp>
      </p:grpSp>
      <p:sp>
        <p:nvSpPr>
          <p:cNvPr id="46212" name="Text Box 340"/>
          <p:cNvSpPr txBox="1">
            <a:spLocks noChangeArrowheads="1"/>
          </p:cNvSpPr>
          <p:nvPr/>
        </p:nvSpPr>
        <p:spPr bwMode="auto">
          <a:xfrm>
            <a:off x="1254126" y="3071813"/>
            <a:ext cx="698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根据速率分布</a:t>
            </a:r>
            <a:r>
              <a:rPr lang="zh-CN" altLang="en-US" dirty="0"/>
              <a:t>函数应满足的基本条件，确定系数</a:t>
            </a:r>
          </a:p>
        </p:txBody>
      </p:sp>
      <p:sp>
        <p:nvSpPr>
          <p:cNvPr id="46214" name="AutoShape 338"/>
          <p:cNvSpPr>
            <a:spLocks noChangeArrowheads="1"/>
          </p:cNvSpPr>
          <p:nvPr/>
        </p:nvSpPr>
        <p:spPr bwMode="auto">
          <a:xfrm>
            <a:off x="922338" y="3178175"/>
            <a:ext cx="319088" cy="2809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6" name="WordArt 341"/>
          <p:cNvSpPr>
            <a:spLocks noChangeArrowheads="1" noChangeShapeType="1" noTextEdit="1"/>
          </p:cNvSpPr>
          <p:nvPr/>
        </p:nvSpPr>
        <p:spPr bwMode="auto">
          <a:xfrm>
            <a:off x="7862888" y="3205163"/>
            <a:ext cx="179388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c</a:t>
            </a:r>
            <a:endParaRPr lang="zh-CN" altLang="en-US" sz="3600" i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46202" name="Text Box 343"/>
          <p:cNvSpPr txBox="1">
            <a:spLocks noChangeArrowheads="1"/>
          </p:cNvSpPr>
          <p:nvPr/>
        </p:nvSpPr>
        <p:spPr bwMode="auto">
          <a:xfrm>
            <a:off x="1254126" y="3586163"/>
            <a:ext cx="535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求速率在                       区间的粒子数</a:t>
            </a:r>
          </a:p>
        </p:txBody>
      </p:sp>
      <p:sp>
        <p:nvSpPr>
          <p:cNvPr id="46203" name="AutoShape 342"/>
          <p:cNvSpPr>
            <a:spLocks noChangeArrowheads="1"/>
          </p:cNvSpPr>
          <p:nvPr/>
        </p:nvSpPr>
        <p:spPr bwMode="auto">
          <a:xfrm>
            <a:off x="925513" y="3646488"/>
            <a:ext cx="319088" cy="2809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4" name="WordArt 344"/>
          <p:cNvSpPr>
            <a:spLocks noChangeArrowheads="1" noChangeShapeType="1" noTextEdit="1"/>
          </p:cNvSpPr>
          <p:nvPr/>
        </p:nvSpPr>
        <p:spPr bwMode="auto">
          <a:xfrm>
            <a:off x="2917826" y="3779838"/>
            <a:ext cx="280988" cy="90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rPr>
              <a:t>~</a:t>
            </a:r>
            <a:endParaRPr lang="zh-CN" altLang="en-US" sz="3600" b="1" kern="1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tx2"/>
              </a:solidFill>
              <a:latin typeface="宋体"/>
              <a:ea typeface="宋体"/>
            </a:endParaRPr>
          </a:p>
        </p:txBody>
      </p:sp>
      <p:sp>
        <p:nvSpPr>
          <p:cNvPr id="46205" name="WordArt 345"/>
          <p:cNvSpPr>
            <a:spLocks noChangeArrowheads="1" noChangeShapeType="1" noTextEdit="1"/>
          </p:cNvSpPr>
          <p:nvPr/>
        </p:nvSpPr>
        <p:spPr bwMode="auto">
          <a:xfrm>
            <a:off x="3608388" y="3692525"/>
            <a:ext cx="130175" cy="258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3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sp>
        <p:nvSpPr>
          <p:cNvPr id="46206" name="Oval 346"/>
          <p:cNvSpPr>
            <a:spLocks noChangeArrowheads="1"/>
          </p:cNvSpPr>
          <p:nvPr/>
        </p:nvSpPr>
        <p:spPr bwMode="auto">
          <a:xfrm>
            <a:off x="3470276" y="3884613"/>
            <a:ext cx="63500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7" name="WordArt 347"/>
          <p:cNvSpPr>
            <a:spLocks noChangeArrowheads="1" noChangeShapeType="1" noTextEdit="1"/>
          </p:cNvSpPr>
          <p:nvPr/>
        </p:nvSpPr>
        <p:spPr bwMode="auto">
          <a:xfrm>
            <a:off x="2716213" y="3700463"/>
            <a:ext cx="127000" cy="254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sp>
        <p:nvSpPr>
          <p:cNvPr id="46208" name="WordArt 348"/>
          <p:cNvSpPr>
            <a:spLocks noChangeArrowheads="1" noChangeShapeType="1" noTextEdit="1"/>
          </p:cNvSpPr>
          <p:nvPr/>
        </p:nvSpPr>
        <p:spPr bwMode="auto">
          <a:xfrm>
            <a:off x="3267076" y="3711575"/>
            <a:ext cx="138113" cy="255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0</a:t>
            </a:r>
            <a:endParaRPr lang="zh-CN" altLang="en-US" sz="3600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grpSp>
        <p:nvGrpSpPr>
          <p:cNvPr id="46209" name="Group 349"/>
          <p:cNvGrpSpPr>
            <a:grpSpLocks/>
          </p:cNvGrpSpPr>
          <p:nvPr/>
        </p:nvGrpSpPr>
        <p:grpSpPr bwMode="auto">
          <a:xfrm>
            <a:off x="3811588" y="3698875"/>
            <a:ext cx="377825" cy="265113"/>
            <a:chOff x="2703" y="860"/>
            <a:chExt cx="238" cy="167"/>
          </a:xfrm>
        </p:grpSpPr>
        <p:sp>
          <p:nvSpPr>
            <p:cNvPr id="46210" name="WordArt 350"/>
            <p:cNvSpPr>
              <a:spLocks noChangeArrowheads="1" noChangeShapeType="1" noTextEdit="1"/>
            </p:cNvSpPr>
            <p:nvPr/>
          </p:nvSpPr>
          <p:spPr bwMode="auto">
            <a:xfrm>
              <a:off x="2868" y="934"/>
              <a:ext cx="73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6211" name="WordArt 351"/>
            <p:cNvSpPr>
              <a:spLocks noChangeArrowheads="1" noChangeShapeType="1" noTextEdit="1"/>
            </p:cNvSpPr>
            <p:nvPr/>
          </p:nvSpPr>
          <p:spPr bwMode="auto">
            <a:xfrm>
              <a:off x="2703" y="860"/>
              <a:ext cx="143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</p:grpSp>
      <p:grpSp>
        <p:nvGrpSpPr>
          <p:cNvPr id="21" name="Group 499"/>
          <p:cNvGrpSpPr>
            <a:grpSpLocks/>
          </p:cNvGrpSpPr>
          <p:nvPr/>
        </p:nvGrpSpPr>
        <p:grpSpPr bwMode="auto">
          <a:xfrm>
            <a:off x="5135563" y="4256088"/>
            <a:ext cx="3359150" cy="2265362"/>
            <a:chOff x="3235" y="2681"/>
            <a:chExt cx="2116" cy="1427"/>
          </a:xfrm>
        </p:grpSpPr>
        <p:sp>
          <p:nvSpPr>
            <p:cNvPr id="46154" name="Line 387"/>
            <p:cNvSpPr>
              <a:spLocks noChangeShapeType="1"/>
            </p:cNvSpPr>
            <p:nvPr/>
          </p:nvSpPr>
          <p:spPr bwMode="auto">
            <a:xfrm flipV="1">
              <a:off x="3589" y="3916"/>
              <a:ext cx="175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5" name="Line 388"/>
            <p:cNvSpPr>
              <a:spLocks noChangeShapeType="1"/>
            </p:cNvSpPr>
            <p:nvPr/>
          </p:nvSpPr>
          <p:spPr bwMode="auto">
            <a:xfrm flipH="1" flipV="1">
              <a:off x="3582" y="2681"/>
              <a:ext cx="0" cy="1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6" name="Freeform 389"/>
            <p:cNvSpPr>
              <a:spLocks/>
            </p:cNvSpPr>
            <p:nvPr/>
          </p:nvSpPr>
          <p:spPr bwMode="auto">
            <a:xfrm>
              <a:off x="3575" y="3136"/>
              <a:ext cx="1283" cy="793"/>
            </a:xfrm>
            <a:custGeom>
              <a:avLst/>
              <a:gdLst>
                <a:gd name="T0" fmla="*/ 0 w 1277"/>
                <a:gd name="T1" fmla="*/ 34 h 1345"/>
                <a:gd name="T2" fmla="*/ 656 w 1277"/>
                <a:gd name="T3" fmla="*/ 1 h 1345"/>
                <a:gd name="T4" fmla="*/ 1319 w 1277"/>
                <a:gd name="T5" fmla="*/ 34 h 1345"/>
                <a:gd name="T6" fmla="*/ 0 60000 65536"/>
                <a:gd name="T7" fmla="*/ 0 60000 65536"/>
                <a:gd name="T8" fmla="*/ 0 60000 65536"/>
                <a:gd name="T9" fmla="*/ 0 w 1277"/>
                <a:gd name="T10" fmla="*/ 0 h 1345"/>
                <a:gd name="T11" fmla="*/ 1277 w 1277"/>
                <a:gd name="T12" fmla="*/ 1345 h 1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7" h="1345">
                  <a:moveTo>
                    <a:pt x="0" y="1338"/>
                  </a:moveTo>
                  <a:cubicBezTo>
                    <a:pt x="211" y="669"/>
                    <a:pt x="422" y="0"/>
                    <a:pt x="635" y="1"/>
                  </a:cubicBezTo>
                  <a:cubicBezTo>
                    <a:pt x="848" y="2"/>
                    <a:pt x="1062" y="673"/>
                    <a:pt x="1277" y="1345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7" name="WordArt 394"/>
            <p:cNvSpPr>
              <a:spLocks noChangeArrowheads="1" noChangeShapeType="1" noTextEdit="1"/>
            </p:cNvSpPr>
            <p:nvPr/>
          </p:nvSpPr>
          <p:spPr bwMode="auto">
            <a:xfrm>
              <a:off x="3496" y="3956"/>
              <a:ext cx="102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6158" name="Group 395"/>
            <p:cNvGrpSpPr>
              <a:grpSpLocks/>
            </p:cNvGrpSpPr>
            <p:nvPr/>
          </p:nvGrpSpPr>
          <p:grpSpPr bwMode="auto">
            <a:xfrm>
              <a:off x="4808" y="3968"/>
              <a:ext cx="156" cy="123"/>
              <a:chOff x="2703" y="860"/>
              <a:chExt cx="238" cy="167"/>
            </a:xfrm>
          </p:grpSpPr>
          <p:sp>
            <p:nvSpPr>
              <p:cNvPr id="46180" name="WordArt 3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81" name="WordArt 3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46159" name="Group 398"/>
            <p:cNvGrpSpPr>
              <a:grpSpLocks/>
            </p:cNvGrpSpPr>
            <p:nvPr/>
          </p:nvGrpSpPr>
          <p:grpSpPr bwMode="auto">
            <a:xfrm>
              <a:off x="3670" y="2708"/>
              <a:ext cx="309" cy="178"/>
              <a:chOff x="291" y="1617"/>
              <a:chExt cx="583" cy="294"/>
            </a:xfrm>
          </p:grpSpPr>
          <p:sp>
            <p:nvSpPr>
              <p:cNvPr id="46176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617"/>
                <a:ext cx="192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6177" name="AutoShape 400"/>
              <p:cNvSpPr>
                <a:spLocks noChangeArrowheads="1"/>
              </p:cNvSpPr>
              <p:nvPr/>
            </p:nvSpPr>
            <p:spPr bwMode="auto">
              <a:xfrm>
                <a:off x="513" y="1654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78" name="WordArt 4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31" y="1694"/>
                <a:ext cx="134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6179" name="AutoShape 402"/>
              <p:cNvSpPr>
                <a:spLocks noChangeArrowheads="1"/>
              </p:cNvSpPr>
              <p:nvPr/>
            </p:nvSpPr>
            <p:spPr bwMode="auto">
              <a:xfrm flipH="1">
                <a:off x="815" y="1655"/>
                <a:ext cx="59" cy="25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60" name="Line 459"/>
            <p:cNvSpPr>
              <a:spLocks noChangeShapeType="1"/>
            </p:cNvSpPr>
            <p:nvPr/>
          </p:nvSpPr>
          <p:spPr bwMode="auto">
            <a:xfrm flipH="1">
              <a:off x="3574" y="313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61" name="Group 461"/>
            <p:cNvGrpSpPr>
              <a:grpSpLocks/>
            </p:cNvGrpSpPr>
            <p:nvPr/>
          </p:nvGrpSpPr>
          <p:grpSpPr bwMode="auto">
            <a:xfrm>
              <a:off x="3235" y="3007"/>
              <a:ext cx="287" cy="277"/>
              <a:chOff x="2349" y="3355"/>
              <a:chExt cx="398" cy="343"/>
            </a:xfrm>
          </p:grpSpPr>
          <p:sp>
            <p:nvSpPr>
              <p:cNvPr id="46169" name="Line 462"/>
              <p:cNvSpPr>
                <a:spLocks noChangeShapeType="1"/>
              </p:cNvSpPr>
              <p:nvPr/>
            </p:nvSpPr>
            <p:spPr bwMode="auto">
              <a:xfrm>
                <a:off x="2349" y="3568"/>
                <a:ext cx="3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0" name="WordArt 4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3" y="3579"/>
                <a:ext cx="14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71" name="WordArt 4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0" y="3426"/>
                <a:ext cx="100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72" name="Group 465"/>
              <p:cNvGrpSpPr>
                <a:grpSpLocks/>
              </p:cNvGrpSpPr>
              <p:nvPr/>
            </p:nvGrpSpPr>
            <p:grpSpPr bwMode="auto">
              <a:xfrm>
                <a:off x="2502" y="3406"/>
                <a:ext cx="181" cy="141"/>
                <a:chOff x="2703" y="860"/>
                <a:chExt cx="238" cy="167"/>
              </a:xfrm>
            </p:grpSpPr>
            <p:sp>
              <p:nvSpPr>
                <p:cNvPr id="46174" name="WordArt 4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6175" name="WordArt 4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6173" name="WordArt 4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6" y="3355"/>
                <a:ext cx="53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6162" name="Line 469"/>
            <p:cNvSpPr>
              <a:spLocks noChangeShapeType="1"/>
            </p:cNvSpPr>
            <p:nvPr/>
          </p:nvSpPr>
          <p:spPr bwMode="auto">
            <a:xfrm>
              <a:off x="4202" y="3147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WordArt 482"/>
            <p:cNvSpPr>
              <a:spLocks noChangeArrowheads="1" noChangeShapeType="1" noTextEdit="1"/>
            </p:cNvSpPr>
            <p:nvPr/>
          </p:nvSpPr>
          <p:spPr bwMode="auto">
            <a:xfrm>
              <a:off x="5225" y="3960"/>
              <a:ext cx="126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grpSp>
          <p:nvGrpSpPr>
            <p:cNvPr id="46164" name="Group 485"/>
            <p:cNvGrpSpPr>
              <a:grpSpLocks/>
            </p:cNvGrpSpPr>
            <p:nvPr/>
          </p:nvGrpSpPr>
          <p:grpSpPr bwMode="auto">
            <a:xfrm>
              <a:off x="4031" y="3952"/>
              <a:ext cx="159" cy="126"/>
              <a:chOff x="2703" y="860"/>
              <a:chExt cx="238" cy="167"/>
            </a:xfrm>
          </p:grpSpPr>
          <p:sp>
            <p:nvSpPr>
              <p:cNvPr id="46167" name="WordArt 4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68" name="WordArt 4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6165" name="Line 488"/>
            <p:cNvSpPr>
              <a:spLocks noChangeShapeType="1"/>
            </p:cNvSpPr>
            <p:nvPr/>
          </p:nvSpPr>
          <p:spPr bwMode="auto">
            <a:xfrm flipH="1">
              <a:off x="4209" y="3931"/>
              <a:ext cx="95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6" name="WordArt 489"/>
            <p:cNvSpPr>
              <a:spLocks noChangeArrowheads="1" noChangeShapeType="1" noTextEdit="1"/>
            </p:cNvSpPr>
            <p:nvPr/>
          </p:nvSpPr>
          <p:spPr bwMode="auto">
            <a:xfrm>
              <a:off x="4318" y="3969"/>
              <a:ext cx="7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27" name="Group 498"/>
          <p:cNvGrpSpPr>
            <a:grpSpLocks/>
          </p:cNvGrpSpPr>
          <p:nvPr/>
        </p:nvGrpSpPr>
        <p:grpSpPr bwMode="auto">
          <a:xfrm>
            <a:off x="627063" y="4387850"/>
            <a:ext cx="4360862" cy="2049463"/>
            <a:chOff x="395" y="2764"/>
            <a:chExt cx="2747" cy="1291"/>
          </a:xfrm>
        </p:grpSpPr>
        <p:grpSp>
          <p:nvGrpSpPr>
            <p:cNvPr id="46088" name="Group 405"/>
            <p:cNvGrpSpPr>
              <a:grpSpLocks/>
            </p:cNvGrpSpPr>
            <p:nvPr/>
          </p:nvGrpSpPr>
          <p:grpSpPr bwMode="auto">
            <a:xfrm>
              <a:off x="395" y="2823"/>
              <a:ext cx="319" cy="1097"/>
              <a:chOff x="240" y="2741"/>
              <a:chExt cx="319" cy="1097"/>
            </a:xfrm>
          </p:grpSpPr>
          <p:sp>
            <p:nvSpPr>
              <p:cNvPr id="24931" name="Rectangle 355"/>
              <p:cNvSpPr>
                <a:spLocks noChangeArrowheads="1"/>
              </p:cNvSpPr>
              <p:nvPr/>
            </p:nvSpPr>
            <p:spPr bwMode="auto">
              <a:xfrm>
                <a:off x="240" y="2741"/>
                <a:ext cx="319" cy="10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46153" name="WordArt 356"/>
              <p:cNvSpPr>
                <a:spLocks noChangeArrowheads="1" noChangeShapeType="1" noTextEdit="1"/>
              </p:cNvSpPr>
              <p:nvPr/>
            </p:nvSpPr>
            <p:spPr bwMode="auto">
              <a:xfrm rot="5400000">
                <a:off x="-66" y="3184"/>
                <a:ext cx="940" cy="222"/>
              </a:xfrm>
              <a:prstGeom prst="rect">
                <a:avLst/>
              </a:prstGeom>
            </p:spPr>
            <p:txBody>
              <a:bodyPr vert="eaVert"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 fontAlgn="auto"/>
                <a:r>
                  <a:rPr lang="zh-CN" altLang="en-US" sz="3600" kern="10">
                    <a:ln w="9525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solidFill>
                      <a:srgbClr val="006600"/>
                    </a:solidFill>
                    <a:latin typeface="华文中宋"/>
                    <a:ea typeface="华文中宋"/>
                  </a:rPr>
                  <a:t>解法提要</a:t>
                </a:r>
              </a:p>
            </p:txBody>
          </p:sp>
        </p:grpSp>
        <p:sp>
          <p:nvSpPr>
            <p:cNvPr id="46089" name="AutoShape 357"/>
            <p:cNvSpPr>
              <a:spLocks noChangeArrowheads="1"/>
            </p:cNvSpPr>
            <p:nvPr/>
          </p:nvSpPr>
          <p:spPr bwMode="auto">
            <a:xfrm>
              <a:off x="825" y="2798"/>
              <a:ext cx="201" cy="17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090" name="Group 457"/>
            <p:cNvGrpSpPr>
              <a:grpSpLocks/>
            </p:cNvGrpSpPr>
            <p:nvPr/>
          </p:nvGrpSpPr>
          <p:grpSpPr bwMode="auto">
            <a:xfrm>
              <a:off x="1148" y="2840"/>
              <a:ext cx="596" cy="188"/>
              <a:chOff x="942" y="2817"/>
              <a:chExt cx="596" cy="188"/>
            </a:xfrm>
          </p:grpSpPr>
          <p:sp>
            <p:nvSpPr>
              <p:cNvPr id="46147" name="WordArt 3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2" y="2817"/>
                <a:ext cx="80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48" name="WordArt 3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77" y="2883"/>
                <a:ext cx="177" cy="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b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46149" name="Group 361"/>
              <p:cNvGrpSpPr>
                <a:grpSpLocks/>
              </p:cNvGrpSpPr>
              <p:nvPr/>
            </p:nvGrpSpPr>
            <p:grpSpPr bwMode="auto">
              <a:xfrm>
                <a:off x="1300" y="2838"/>
                <a:ext cx="238" cy="167"/>
                <a:chOff x="2703" y="860"/>
                <a:chExt cx="238" cy="167"/>
              </a:xfrm>
            </p:grpSpPr>
            <p:sp>
              <p:nvSpPr>
                <p:cNvPr id="46150" name="WordArt 3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6151" name="WordArt 3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grpSp>
          <p:nvGrpSpPr>
            <p:cNvPr id="46091" name="Group 412"/>
            <p:cNvGrpSpPr>
              <a:grpSpLocks/>
            </p:cNvGrpSpPr>
            <p:nvPr/>
          </p:nvGrpSpPr>
          <p:grpSpPr bwMode="auto">
            <a:xfrm>
              <a:off x="935" y="3122"/>
              <a:ext cx="354" cy="200"/>
              <a:chOff x="744" y="3099"/>
              <a:chExt cx="354" cy="200"/>
            </a:xfrm>
          </p:grpSpPr>
          <p:sp>
            <p:nvSpPr>
              <p:cNvPr id="46143" name="WordArt 3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44" y="3099"/>
                <a:ext cx="117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rPr>
                  <a:t>f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6144" name="AutoShape 366"/>
              <p:cNvSpPr>
                <a:spLocks noChangeArrowheads="1"/>
              </p:cNvSpPr>
              <p:nvPr/>
            </p:nvSpPr>
            <p:spPr bwMode="auto">
              <a:xfrm>
                <a:off x="879" y="3124"/>
                <a:ext cx="36" cy="17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45" name="WordArt 3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0" y="3151"/>
                <a:ext cx="82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sp>
            <p:nvSpPr>
              <p:cNvPr id="46146" name="AutoShape 368"/>
              <p:cNvSpPr>
                <a:spLocks noChangeArrowheads="1"/>
              </p:cNvSpPr>
              <p:nvPr/>
            </p:nvSpPr>
            <p:spPr bwMode="auto">
              <a:xfrm flipH="1">
                <a:off x="1062" y="3125"/>
                <a:ext cx="36" cy="170"/>
              </a:xfrm>
              <a:prstGeom prst="moon">
                <a:avLst>
                  <a:gd name="adj" fmla="val 2625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 type="none" w="med" len="lg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092" name="Group 369"/>
            <p:cNvGrpSpPr>
              <a:grpSpLocks/>
            </p:cNvGrpSpPr>
            <p:nvPr/>
          </p:nvGrpSpPr>
          <p:grpSpPr bwMode="auto">
            <a:xfrm>
              <a:off x="1342" y="3183"/>
              <a:ext cx="107" cy="54"/>
              <a:chOff x="1104" y="576"/>
              <a:chExt cx="144" cy="96"/>
            </a:xfrm>
          </p:grpSpPr>
          <p:sp>
            <p:nvSpPr>
              <p:cNvPr id="46141" name="Line 370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Line 371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93" name="WordArt 374"/>
            <p:cNvSpPr>
              <a:spLocks noChangeArrowheads="1" noChangeShapeType="1" noTextEdit="1"/>
            </p:cNvSpPr>
            <p:nvPr/>
          </p:nvSpPr>
          <p:spPr bwMode="auto">
            <a:xfrm>
              <a:off x="1790" y="3163"/>
              <a:ext cx="127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46094" name="WordArt 375"/>
            <p:cNvSpPr>
              <a:spLocks noChangeArrowheads="1" noChangeShapeType="1" noTextEdit="1"/>
            </p:cNvSpPr>
            <p:nvPr/>
          </p:nvSpPr>
          <p:spPr bwMode="auto">
            <a:xfrm>
              <a:off x="1658" y="3161"/>
              <a:ext cx="100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6095" name="Line 376"/>
            <p:cNvSpPr>
              <a:spLocks noChangeShapeType="1"/>
            </p:cNvSpPr>
            <p:nvPr/>
          </p:nvSpPr>
          <p:spPr bwMode="auto">
            <a:xfrm flipV="1">
              <a:off x="1524" y="3222"/>
              <a:ext cx="1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96" name="Group 378"/>
            <p:cNvGrpSpPr>
              <a:grpSpLocks/>
            </p:cNvGrpSpPr>
            <p:nvPr/>
          </p:nvGrpSpPr>
          <p:grpSpPr bwMode="auto">
            <a:xfrm>
              <a:off x="2467" y="3162"/>
              <a:ext cx="210" cy="163"/>
              <a:chOff x="2703" y="860"/>
              <a:chExt cx="238" cy="167"/>
            </a:xfrm>
          </p:grpSpPr>
          <p:sp>
            <p:nvSpPr>
              <p:cNvPr id="46139" name="WordArt 3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40" name="WordArt 3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6097" name="WordArt 383"/>
            <p:cNvSpPr>
              <a:spLocks noChangeArrowheads="1" noChangeShapeType="1" noTextEdit="1"/>
            </p:cNvSpPr>
            <p:nvPr/>
          </p:nvSpPr>
          <p:spPr bwMode="auto">
            <a:xfrm>
              <a:off x="1946" y="3112"/>
              <a:ext cx="53" cy="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6098" name="Text Box 384"/>
            <p:cNvSpPr txBox="1">
              <a:spLocks noChangeArrowheads="1"/>
            </p:cNvSpPr>
            <p:nvPr/>
          </p:nvSpPr>
          <p:spPr bwMode="auto">
            <a:xfrm>
              <a:off x="1955" y="307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+</a:t>
              </a:r>
            </a:p>
          </p:txBody>
        </p:sp>
        <p:sp>
          <p:nvSpPr>
            <p:cNvPr id="46099" name="WordArt 385"/>
            <p:cNvSpPr>
              <a:spLocks noChangeArrowheads="1" noChangeShapeType="1" noTextEdit="1"/>
            </p:cNvSpPr>
            <p:nvPr/>
          </p:nvSpPr>
          <p:spPr bwMode="auto">
            <a:xfrm>
              <a:off x="2311" y="3164"/>
              <a:ext cx="126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46100" name="Text Box 404"/>
            <p:cNvSpPr txBox="1">
              <a:spLocks noChangeArrowheads="1"/>
            </p:cNvSpPr>
            <p:nvPr/>
          </p:nvSpPr>
          <p:spPr bwMode="auto">
            <a:xfrm>
              <a:off x="1867" y="2764"/>
              <a:ext cx="1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抛物线方程</a:t>
              </a:r>
            </a:p>
          </p:txBody>
        </p:sp>
        <p:sp>
          <p:nvSpPr>
            <p:cNvPr id="46101" name="WordArt 407"/>
            <p:cNvSpPr>
              <a:spLocks noChangeArrowheads="1" noChangeShapeType="1" noTextEdit="1"/>
            </p:cNvSpPr>
            <p:nvPr/>
          </p:nvSpPr>
          <p:spPr bwMode="auto">
            <a:xfrm>
              <a:off x="950" y="3558"/>
              <a:ext cx="79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6102" name="Line 408"/>
            <p:cNvSpPr>
              <a:spLocks noChangeShapeType="1"/>
            </p:cNvSpPr>
            <p:nvPr/>
          </p:nvSpPr>
          <p:spPr bwMode="auto">
            <a:xfrm>
              <a:off x="885" y="3738"/>
              <a:ext cx="287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WordArt 409"/>
            <p:cNvSpPr>
              <a:spLocks noChangeArrowheads="1" noChangeShapeType="1" noTextEdit="1"/>
            </p:cNvSpPr>
            <p:nvPr/>
          </p:nvSpPr>
          <p:spPr bwMode="auto">
            <a:xfrm>
              <a:off x="922" y="3763"/>
              <a:ext cx="79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6104" name="WordArt 411"/>
            <p:cNvSpPr>
              <a:spLocks noChangeArrowheads="1" noChangeShapeType="1" noTextEdit="1"/>
            </p:cNvSpPr>
            <p:nvPr/>
          </p:nvSpPr>
          <p:spPr bwMode="auto">
            <a:xfrm>
              <a:off x="1039" y="3792"/>
              <a:ext cx="96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46105" name="WordArt 414"/>
            <p:cNvSpPr>
              <a:spLocks noChangeArrowheads="1" noChangeShapeType="1" noTextEdit="1"/>
            </p:cNvSpPr>
            <p:nvPr/>
          </p:nvSpPr>
          <p:spPr bwMode="auto">
            <a:xfrm>
              <a:off x="1046" y="3559"/>
              <a:ext cx="90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6106" name="Group 418"/>
            <p:cNvGrpSpPr>
              <a:grpSpLocks/>
            </p:cNvGrpSpPr>
            <p:nvPr/>
          </p:nvGrpSpPr>
          <p:grpSpPr bwMode="auto">
            <a:xfrm>
              <a:off x="1232" y="3730"/>
              <a:ext cx="107" cy="54"/>
              <a:chOff x="1104" y="576"/>
              <a:chExt cx="144" cy="96"/>
            </a:xfrm>
          </p:grpSpPr>
          <p:sp>
            <p:nvSpPr>
              <p:cNvPr id="46137" name="Line 419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Line 420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7" name="WordArt 421"/>
            <p:cNvSpPr>
              <a:spLocks noChangeArrowheads="1" noChangeShapeType="1" noTextEdit="1"/>
            </p:cNvSpPr>
            <p:nvPr/>
          </p:nvSpPr>
          <p:spPr bwMode="auto">
            <a:xfrm>
              <a:off x="1378" y="3684"/>
              <a:ext cx="8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6108" name="Text Box 422"/>
            <p:cNvSpPr txBox="1">
              <a:spLocks noChangeArrowheads="1"/>
            </p:cNvSpPr>
            <p:nvPr/>
          </p:nvSpPr>
          <p:spPr bwMode="auto">
            <a:xfrm>
              <a:off x="1417" y="3597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得</a:t>
              </a:r>
            </a:p>
          </p:txBody>
        </p:sp>
        <p:sp>
          <p:nvSpPr>
            <p:cNvPr id="46109" name="AutoShape 423"/>
            <p:cNvSpPr>
              <a:spLocks/>
            </p:cNvSpPr>
            <p:nvPr/>
          </p:nvSpPr>
          <p:spPr bwMode="auto">
            <a:xfrm>
              <a:off x="1727" y="3568"/>
              <a:ext cx="89" cy="435"/>
            </a:xfrm>
            <a:prstGeom prst="leftBrace">
              <a:avLst>
                <a:gd name="adj1" fmla="val 4073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WordArt 425"/>
            <p:cNvSpPr>
              <a:spLocks noChangeArrowheads="1" noChangeShapeType="1" noTextEdit="1"/>
            </p:cNvSpPr>
            <p:nvPr/>
          </p:nvSpPr>
          <p:spPr bwMode="auto">
            <a:xfrm>
              <a:off x="1859" y="3500"/>
              <a:ext cx="90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Times New Roman"/>
                  <a:cs typeface="Times New Roman"/>
                </a:rPr>
                <a:t>f</a:t>
              </a:r>
              <a:endParaRPr lang="zh-CN" altLang="en-US" sz="1800" i="1" kern="10">
                <a:ln w="19050">
                  <a:solidFill>
                    <a:schemeClr val="tx1"/>
                  </a:solidFill>
                  <a:round/>
                  <a:headEnd type="none" w="med" len="lg"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6111" name="Text Box 429"/>
            <p:cNvSpPr txBox="1">
              <a:spLocks noChangeArrowheads="1"/>
            </p:cNvSpPr>
            <p:nvPr/>
          </p:nvSpPr>
          <p:spPr bwMode="auto">
            <a:xfrm>
              <a:off x="1868" y="353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Max</a:t>
              </a:r>
            </a:p>
          </p:txBody>
        </p:sp>
        <p:grpSp>
          <p:nvGrpSpPr>
            <p:cNvPr id="46112" name="Group 430"/>
            <p:cNvGrpSpPr>
              <a:grpSpLocks/>
            </p:cNvGrpSpPr>
            <p:nvPr/>
          </p:nvGrpSpPr>
          <p:grpSpPr bwMode="auto">
            <a:xfrm>
              <a:off x="2207" y="3560"/>
              <a:ext cx="107" cy="54"/>
              <a:chOff x="1104" y="576"/>
              <a:chExt cx="144" cy="96"/>
            </a:xfrm>
          </p:grpSpPr>
          <p:sp>
            <p:nvSpPr>
              <p:cNvPr id="46135" name="Line 431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6" name="Line 432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3" name="Group 460"/>
            <p:cNvGrpSpPr>
              <a:grpSpLocks/>
            </p:cNvGrpSpPr>
            <p:nvPr/>
          </p:nvGrpSpPr>
          <p:grpSpPr bwMode="auto">
            <a:xfrm>
              <a:off x="2355" y="3407"/>
              <a:ext cx="398" cy="343"/>
              <a:chOff x="2349" y="3355"/>
              <a:chExt cx="398" cy="343"/>
            </a:xfrm>
          </p:grpSpPr>
          <p:sp>
            <p:nvSpPr>
              <p:cNvPr id="46128" name="Line 433"/>
              <p:cNvSpPr>
                <a:spLocks noChangeShapeType="1"/>
              </p:cNvSpPr>
              <p:nvPr/>
            </p:nvSpPr>
            <p:spPr bwMode="auto">
              <a:xfrm>
                <a:off x="2349" y="3568"/>
                <a:ext cx="3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9" name="WordArt 4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3" y="3579"/>
                <a:ext cx="142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30" name="WordArt 4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0" y="3426"/>
                <a:ext cx="100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6131" name="Group 436"/>
              <p:cNvGrpSpPr>
                <a:grpSpLocks/>
              </p:cNvGrpSpPr>
              <p:nvPr/>
            </p:nvGrpSpPr>
            <p:grpSpPr bwMode="auto">
              <a:xfrm>
                <a:off x="2502" y="3406"/>
                <a:ext cx="181" cy="141"/>
                <a:chOff x="2703" y="860"/>
                <a:chExt cx="238" cy="167"/>
              </a:xfrm>
            </p:grpSpPr>
            <p:sp>
              <p:nvSpPr>
                <p:cNvPr id="46133" name="WordArt 4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6134" name="WordArt 4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6132" name="WordArt 4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56" y="3355"/>
                <a:ext cx="53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6114" name="Freeform 440"/>
            <p:cNvSpPr>
              <a:spLocks/>
            </p:cNvSpPr>
            <p:nvPr/>
          </p:nvSpPr>
          <p:spPr bwMode="auto">
            <a:xfrm flipH="1">
              <a:off x="2809" y="3544"/>
              <a:ext cx="172" cy="127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0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WordArt 441"/>
            <p:cNvSpPr>
              <a:spLocks noChangeArrowheads="1" noChangeShapeType="1" noTextEdit="1"/>
            </p:cNvSpPr>
            <p:nvPr/>
          </p:nvSpPr>
          <p:spPr bwMode="auto">
            <a:xfrm>
              <a:off x="3062" y="3537"/>
              <a:ext cx="8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6116" name="Group 471"/>
            <p:cNvGrpSpPr>
              <a:grpSpLocks/>
            </p:cNvGrpSpPr>
            <p:nvPr/>
          </p:nvGrpSpPr>
          <p:grpSpPr bwMode="auto">
            <a:xfrm>
              <a:off x="1894" y="3858"/>
              <a:ext cx="188" cy="164"/>
              <a:chOff x="1732" y="3835"/>
              <a:chExt cx="188" cy="164"/>
            </a:xfrm>
          </p:grpSpPr>
          <p:sp>
            <p:nvSpPr>
              <p:cNvPr id="46126" name="WordArt 4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2" y="3835"/>
                <a:ext cx="126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6127" name="WordArt 4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45" y="3914"/>
                <a:ext cx="75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6117" name="Group 444"/>
            <p:cNvGrpSpPr>
              <a:grpSpLocks/>
            </p:cNvGrpSpPr>
            <p:nvPr/>
          </p:nvGrpSpPr>
          <p:grpSpPr bwMode="auto">
            <a:xfrm>
              <a:off x="2119" y="3914"/>
              <a:ext cx="107" cy="54"/>
              <a:chOff x="1104" y="576"/>
              <a:chExt cx="144" cy="96"/>
            </a:xfrm>
          </p:grpSpPr>
          <p:sp>
            <p:nvSpPr>
              <p:cNvPr id="46124" name="Line 445"/>
              <p:cNvSpPr>
                <a:spLocks noChangeShapeType="1"/>
              </p:cNvSpPr>
              <p:nvPr/>
            </p:nvSpPr>
            <p:spPr bwMode="auto">
              <a:xfrm>
                <a:off x="1104" y="57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5" name="Line 446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18" name="Group 450"/>
            <p:cNvGrpSpPr>
              <a:grpSpLocks/>
            </p:cNvGrpSpPr>
            <p:nvPr/>
          </p:nvGrpSpPr>
          <p:grpSpPr bwMode="auto">
            <a:xfrm>
              <a:off x="2280" y="3871"/>
              <a:ext cx="181" cy="141"/>
              <a:chOff x="2703" y="860"/>
              <a:chExt cx="238" cy="167"/>
            </a:xfrm>
          </p:grpSpPr>
          <p:sp>
            <p:nvSpPr>
              <p:cNvPr id="46122" name="WordArt 4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8" y="934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6123" name="WordArt 4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03" y="860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sp>
          <p:nvSpPr>
            <p:cNvPr id="46119" name="Line 453"/>
            <p:cNvSpPr>
              <a:spLocks noChangeShapeType="1"/>
            </p:cNvSpPr>
            <p:nvPr/>
          </p:nvSpPr>
          <p:spPr bwMode="auto">
            <a:xfrm flipH="1">
              <a:off x="2467" y="3826"/>
              <a:ext cx="176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WordArt 454"/>
            <p:cNvSpPr>
              <a:spLocks noChangeArrowheads="1" noChangeShapeType="1" noTextEdit="1"/>
            </p:cNvSpPr>
            <p:nvPr/>
          </p:nvSpPr>
          <p:spPr bwMode="auto">
            <a:xfrm>
              <a:off x="2642" y="3859"/>
              <a:ext cx="104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6121" name="WordArt 497"/>
            <p:cNvSpPr>
              <a:spLocks noChangeArrowheads="1" noChangeShapeType="1" noTextEdit="1"/>
            </p:cNvSpPr>
            <p:nvPr/>
          </p:nvSpPr>
          <p:spPr bwMode="auto">
            <a:xfrm>
              <a:off x="2171" y="3156"/>
              <a:ext cx="100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178" name="Rectangle 14"/>
          <p:cNvSpPr>
            <a:spLocks noChangeArrowheads="1"/>
          </p:cNvSpPr>
          <p:nvPr/>
        </p:nvSpPr>
        <p:spPr bwMode="auto">
          <a:xfrm>
            <a:off x="6944058" y="3512494"/>
            <a:ext cx="219643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归一化条件）</a:t>
            </a:r>
            <a:endParaRPr lang="zh-CN" altLang="en-US" dirty="0"/>
          </a:p>
        </p:txBody>
      </p:sp>
      <p:sp>
        <p:nvSpPr>
          <p:cNvPr id="175" name="爆炸形 1 174"/>
          <p:cNvSpPr/>
          <p:nvPr/>
        </p:nvSpPr>
        <p:spPr bwMode="auto">
          <a:xfrm>
            <a:off x="7566788" y="2040591"/>
            <a:ext cx="1425883" cy="753627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4.15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809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物质与分子</a:t>
            </a:r>
          </a:p>
        </p:txBody>
      </p:sp>
      <p:sp>
        <p:nvSpPr>
          <p:cNvPr id="8195" name="Rectangle 3" descr="球体"/>
          <p:cNvSpPr>
            <a:spLocks noChangeArrowheads="1"/>
          </p:cNvSpPr>
          <p:nvPr/>
        </p:nvSpPr>
        <p:spPr bwMode="auto">
          <a:xfrm>
            <a:off x="0" y="0"/>
            <a:ext cx="9144000" cy="157163"/>
          </a:xfrm>
          <a:prstGeom prst="rect">
            <a:avLst/>
          </a:prstGeom>
          <a:pattFill prst="sphere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WordArt 4"/>
          <p:cNvSpPr>
            <a:spLocks noChangeArrowheads="1" noChangeShapeType="1" noTextEdit="1"/>
          </p:cNvSpPr>
          <p:nvPr/>
        </p:nvSpPr>
        <p:spPr bwMode="auto">
          <a:xfrm>
            <a:off x="1227136" y="266700"/>
            <a:ext cx="5973763" cy="47624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8.1.1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物质由大量分子或原子组成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241300" y="2041525"/>
            <a:ext cx="8247063" cy="2103438"/>
            <a:chOff x="152" y="1286"/>
            <a:chExt cx="5195" cy="1325"/>
          </a:xfrm>
        </p:grpSpPr>
        <p:sp>
          <p:nvSpPr>
            <p:cNvPr id="8270" name="Rectangle 32" descr="大纸屑"/>
            <p:cNvSpPr>
              <a:spLocks noChangeArrowheads="1"/>
            </p:cNvSpPr>
            <p:nvPr/>
          </p:nvSpPr>
          <p:spPr bwMode="auto">
            <a:xfrm>
              <a:off x="340" y="2544"/>
              <a:ext cx="4989" cy="67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71" name="Group 6"/>
            <p:cNvGrpSpPr>
              <a:grpSpLocks/>
            </p:cNvGrpSpPr>
            <p:nvPr/>
          </p:nvGrpSpPr>
          <p:grpSpPr bwMode="auto">
            <a:xfrm>
              <a:off x="2343" y="1804"/>
              <a:ext cx="191" cy="74"/>
              <a:chOff x="1260" y="2371"/>
              <a:chExt cx="151" cy="53"/>
            </a:xfrm>
          </p:grpSpPr>
          <p:sp>
            <p:nvSpPr>
              <p:cNvPr id="8302" name="Line 7"/>
              <p:cNvSpPr>
                <a:spLocks noChangeShapeType="1"/>
              </p:cNvSpPr>
              <p:nvPr/>
            </p:nvSpPr>
            <p:spPr bwMode="auto">
              <a:xfrm>
                <a:off x="1260" y="2371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3" name="Line 8"/>
              <p:cNvSpPr>
                <a:spLocks noChangeShapeType="1"/>
              </p:cNvSpPr>
              <p:nvPr/>
            </p:nvSpPr>
            <p:spPr bwMode="auto">
              <a:xfrm>
                <a:off x="1260" y="2424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72" name="Group 9"/>
            <p:cNvGrpSpPr>
              <a:grpSpLocks/>
            </p:cNvGrpSpPr>
            <p:nvPr/>
          </p:nvGrpSpPr>
          <p:grpSpPr bwMode="auto">
            <a:xfrm>
              <a:off x="1862" y="1714"/>
              <a:ext cx="389" cy="256"/>
              <a:chOff x="1308" y="1010"/>
              <a:chExt cx="251" cy="156"/>
            </a:xfrm>
          </p:grpSpPr>
          <p:sp>
            <p:nvSpPr>
              <p:cNvPr id="8300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8" y="1010"/>
                <a:ext cx="175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301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9" y="1084"/>
                <a:ext cx="110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273" name="Group 12"/>
            <p:cNvGrpSpPr>
              <a:grpSpLocks/>
            </p:cNvGrpSpPr>
            <p:nvPr/>
          </p:nvGrpSpPr>
          <p:grpSpPr bwMode="auto">
            <a:xfrm>
              <a:off x="2627" y="1672"/>
              <a:ext cx="1315" cy="277"/>
              <a:chOff x="2253" y="929"/>
              <a:chExt cx="1040" cy="227"/>
            </a:xfrm>
          </p:grpSpPr>
          <p:sp>
            <p:nvSpPr>
              <p:cNvPr id="8294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53" y="979"/>
                <a:ext cx="460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6.022</a:t>
                </a:r>
                <a:endPara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295" name="Group 14"/>
              <p:cNvGrpSpPr>
                <a:grpSpLocks/>
              </p:cNvGrpSpPr>
              <p:nvPr/>
            </p:nvGrpSpPr>
            <p:grpSpPr bwMode="auto">
              <a:xfrm>
                <a:off x="2775" y="1024"/>
                <a:ext cx="100" cy="112"/>
                <a:chOff x="1781" y="2282"/>
                <a:chExt cx="577" cy="577"/>
              </a:xfrm>
            </p:grpSpPr>
            <p:sp>
              <p:nvSpPr>
                <p:cNvPr id="8298" name="Line 15"/>
                <p:cNvSpPr>
                  <a:spLocks noChangeShapeType="1"/>
                </p:cNvSpPr>
                <p:nvPr/>
              </p:nvSpPr>
              <p:spPr bwMode="auto">
                <a:xfrm>
                  <a:off x="1782" y="2282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81" y="2282"/>
                  <a:ext cx="577" cy="57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96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99" y="987"/>
                <a:ext cx="219" cy="1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10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97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4" y="929"/>
                <a:ext cx="159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23</a:t>
                </a:r>
                <a:endParaRPr lang="zh-CN" altLang="en-US" sz="14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274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4076" y="1722"/>
              <a:ext cx="602" cy="2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个分子</a:t>
              </a:r>
            </a:p>
          </p:txBody>
        </p:sp>
        <p:sp>
          <p:nvSpPr>
            <p:cNvPr id="8275" name="Line 20"/>
            <p:cNvSpPr>
              <a:spLocks noChangeShapeType="1"/>
            </p:cNvSpPr>
            <p:nvPr/>
          </p:nvSpPr>
          <p:spPr bwMode="auto">
            <a:xfrm flipH="1">
              <a:off x="4721" y="1690"/>
              <a:ext cx="137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908" y="1711"/>
              <a:ext cx="408" cy="2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摩尔</a:t>
              </a:r>
            </a:p>
          </p:txBody>
        </p:sp>
        <p:sp>
          <p:nvSpPr>
            <p:cNvPr id="70678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961" y="2228"/>
              <a:ext cx="2929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一秒钟数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200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万个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要数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100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亿年</a:t>
              </a:r>
            </a:p>
          </p:txBody>
        </p:sp>
        <p:sp>
          <p:nvSpPr>
            <p:cNvPr id="70681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52" y="1297"/>
              <a:ext cx="3200" cy="2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摩尔的任何物质所含的分子   称为</a:t>
              </a:r>
            </a:p>
          </p:txBody>
        </p:sp>
        <p:sp>
          <p:nvSpPr>
            <p:cNvPr id="8279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3437" y="1296"/>
              <a:ext cx="1052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阿伏加德罗</a:t>
              </a:r>
            </a:p>
          </p:txBody>
        </p:sp>
        <p:grpSp>
          <p:nvGrpSpPr>
            <p:cNvPr id="8280" name="Group 26"/>
            <p:cNvGrpSpPr>
              <a:grpSpLocks/>
            </p:cNvGrpSpPr>
            <p:nvPr/>
          </p:nvGrpSpPr>
          <p:grpSpPr bwMode="auto">
            <a:xfrm>
              <a:off x="5039" y="1301"/>
              <a:ext cx="308" cy="176"/>
              <a:chOff x="2003" y="700"/>
              <a:chExt cx="244" cy="205"/>
            </a:xfrm>
          </p:grpSpPr>
          <p:sp>
            <p:nvSpPr>
              <p:cNvPr id="8292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03" y="700"/>
                <a:ext cx="170" cy="2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b="1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93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0" y="797"/>
                <a:ext cx="107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A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28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6" y="1286"/>
              <a:ext cx="401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常数</a:t>
              </a:r>
            </a:p>
          </p:txBody>
        </p:sp>
        <p:sp>
          <p:nvSpPr>
            <p:cNvPr id="828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2619" y="1299"/>
              <a:ext cx="23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数</a:t>
              </a:r>
            </a:p>
          </p:txBody>
        </p:sp>
        <p:sp>
          <p:nvSpPr>
            <p:cNvPr id="8283" name="Line 31"/>
            <p:cNvSpPr>
              <a:spLocks noChangeShapeType="1"/>
            </p:cNvSpPr>
            <p:nvPr/>
          </p:nvSpPr>
          <p:spPr bwMode="auto">
            <a:xfrm>
              <a:off x="848" y="1542"/>
              <a:ext cx="398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84" name="Group 33"/>
            <p:cNvGrpSpPr>
              <a:grpSpLocks/>
            </p:cNvGrpSpPr>
            <p:nvPr/>
          </p:nvGrpSpPr>
          <p:grpSpPr bwMode="auto">
            <a:xfrm>
              <a:off x="442" y="1622"/>
              <a:ext cx="1223" cy="783"/>
              <a:chOff x="291" y="1097"/>
              <a:chExt cx="1309" cy="822"/>
            </a:xfrm>
          </p:grpSpPr>
          <p:sp>
            <p:nvSpPr>
              <p:cNvPr id="8285" name="Oval 34" descr="球体"/>
              <p:cNvSpPr>
                <a:spLocks noChangeArrowheads="1"/>
              </p:cNvSpPr>
              <p:nvPr/>
            </p:nvSpPr>
            <p:spPr bwMode="auto">
              <a:xfrm>
                <a:off x="760" y="1097"/>
                <a:ext cx="840" cy="822"/>
              </a:xfrm>
              <a:prstGeom prst="ellipse">
                <a:avLst/>
              </a:prstGeom>
              <a:pattFill prst="sphere">
                <a:fgClr>
                  <a:schemeClr val="bg2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6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" y="1395"/>
                <a:ext cx="393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1mol</a:t>
                </a:r>
                <a:endPara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70692" name="Freeform 36"/>
              <p:cNvSpPr>
                <a:spLocks/>
              </p:cNvSpPr>
              <p:nvPr/>
            </p:nvSpPr>
            <p:spPr bwMode="auto">
              <a:xfrm>
                <a:off x="846" y="1343"/>
                <a:ext cx="682" cy="326"/>
              </a:xfrm>
              <a:custGeom>
                <a:avLst/>
                <a:gdLst/>
                <a:ahLst/>
                <a:cxnLst>
                  <a:cxn ang="0">
                    <a:pos x="74" y="6"/>
                  </a:cxn>
                  <a:cxn ang="0">
                    <a:pos x="165" y="5"/>
                  </a:cxn>
                  <a:cxn ang="0">
                    <a:pos x="194" y="84"/>
                  </a:cxn>
                  <a:cxn ang="0">
                    <a:pos x="195" y="27"/>
                  </a:cxn>
                  <a:cxn ang="0">
                    <a:pos x="191" y="6"/>
                  </a:cxn>
                  <a:cxn ang="0">
                    <a:pos x="315" y="6"/>
                  </a:cxn>
                  <a:cxn ang="0">
                    <a:pos x="318" y="44"/>
                  </a:cxn>
                  <a:cxn ang="0">
                    <a:pos x="282" y="60"/>
                  </a:cxn>
                  <a:cxn ang="0">
                    <a:pos x="239" y="242"/>
                  </a:cxn>
                  <a:cxn ang="0">
                    <a:pos x="348" y="128"/>
                  </a:cxn>
                  <a:cxn ang="0">
                    <a:pos x="381" y="117"/>
                  </a:cxn>
                  <a:cxn ang="0">
                    <a:pos x="407" y="125"/>
                  </a:cxn>
                  <a:cxn ang="0">
                    <a:pos x="396" y="152"/>
                  </a:cxn>
                  <a:cxn ang="0">
                    <a:pos x="449" y="86"/>
                  </a:cxn>
                  <a:cxn ang="0">
                    <a:pos x="480" y="18"/>
                  </a:cxn>
                  <a:cxn ang="0">
                    <a:pos x="507" y="2"/>
                  </a:cxn>
                  <a:cxn ang="0">
                    <a:pos x="599" y="41"/>
                  </a:cxn>
                  <a:cxn ang="0">
                    <a:pos x="569" y="63"/>
                  </a:cxn>
                  <a:cxn ang="0">
                    <a:pos x="620" y="93"/>
                  </a:cxn>
                  <a:cxn ang="0">
                    <a:pos x="671" y="111"/>
                  </a:cxn>
                  <a:cxn ang="0">
                    <a:pos x="681" y="123"/>
                  </a:cxn>
                  <a:cxn ang="0">
                    <a:pos x="665" y="147"/>
                  </a:cxn>
                  <a:cxn ang="0">
                    <a:pos x="629" y="185"/>
                  </a:cxn>
                  <a:cxn ang="0">
                    <a:pos x="606" y="201"/>
                  </a:cxn>
                  <a:cxn ang="0">
                    <a:pos x="563" y="168"/>
                  </a:cxn>
                  <a:cxn ang="0">
                    <a:pos x="566" y="300"/>
                  </a:cxn>
                  <a:cxn ang="0">
                    <a:pos x="482" y="326"/>
                  </a:cxn>
                  <a:cxn ang="0">
                    <a:pos x="483" y="188"/>
                  </a:cxn>
                  <a:cxn ang="0">
                    <a:pos x="432" y="203"/>
                  </a:cxn>
                  <a:cxn ang="0">
                    <a:pos x="402" y="201"/>
                  </a:cxn>
                  <a:cxn ang="0">
                    <a:pos x="393" y="249"/>
                  </a:cxn>
                  <a:cxn ang="0">
                    <a:pos x="425" y="264"/>
                  </a:cxn>
                  <a:cxn ang="0">
                    <a:pos x="423" y="306"/>
                  </a:cxn>
                  <a:cxn ang="0">
                    <a:pos x="338" y="312"/>
                  </a:cxn>
                  <a:cxn ang="0">
                    <a:pos x="278" y="315"/>
                  </a:cxn>
                  <a:cxn ang="0">
                    <a:pos x="201" y="321"/>
                  </a:cxn>
                  <a:cxn ang="0">
                    <a:pos x="177" y="323"/>
                  </a:cxn>
                  <a:cxn ang="0">
                    <a:pos x="140" y="237"/>
                  </a:cxn>
                  <a:cxn ang="0">
                    <a:pos x="129" y="216"/>
                  </a:cxn>
                  <a:cxn ang="0">
                    <a:pos x="125" y="254"/>
                  </a:cxn>
                  <a:cxn ang="0">
                    <a:pos x="132" y="288"/>
                  </a:cxn>
                  <a:cxn ang="0">
                    <a:pos x="134" y="320"/>
                  </a:cxn>
                  <a:cxn ang="0">
                    <a:pos x="8" y="324"/>
                  </a:cxn>
                  <a:cxn ang="0">
                    <a:pos x="0" y="249"/>
                  </a:cxn>
                  <a:cxn ang="0">
                    <a:pos x="41" y="231"/>
                  </a:cxn>
                  <a:cxn ang="0">
                    <a:pos x="78" y="72"/>
                  </a:cxn>
                  <a:cxn ang="0">
                    <a:pos x="32" y="50"/>
                  </a:cxn>
                  <a:cxn ang="0">
                    <a:pos x="36" y="14"/>
                  </a:cxn>
                  <a:cxn ang="0">
                    <a:pos x="65" y="0"/>
                  </a:cxn>
                  <a:cxn ang="0">
                    <a:pos x="74" y="6"/>
                  </a:cxn>
                </a:cxnLst>
                <a:rect l="0" t="0" r="r" b="b"/>
                <a:pathLst>
                  <a:path w="681" h="326">
                    <a:moveTo>
                      <a:pt x="74" y="6"/>
                    </a:moveTo>
                    <a:lnTo>
                      <a:pt x="165" y="5"/>
                    </a:lnTo>
                    <a:lnTo>
                      <a:pt x="194" y="84"/>
                    </a:lnTo>
                    <a:lnTo>
                      <a:pt x="195" y="27"/>
                    </a:lnTo>
                    <a:lnTo>
                      <a:pt x="191" y="6"/>
                    </a:lnTo>
                    <a:lnTo>
                      <a:pt x="315" y="6"/>
                    </a:lnTo>
                    <a:lnTo>
                      <a:pt x="318" y="44"/>
                    </a:lnTo>
                    <a:lnTo>
                      <a:pt x="282" y="60"/>
                    </a:lnTo>
                    <a:lnTo>
                      <a:pt x="239" y="242"/>
                    </a:lnTo>
                    <a:lnTo>
                      <a:pt x="348" y="128"/>
                    </a:lnTo>
                    <a:lnTo>
                      <a:pt x="381" y="117"/>
                    </a:lnTo>
                    <a:lnTo>
                      <a:pt x="407" y="125"/>
                    </a:lnTo>
                    <a:lnTo>
                      <a:pt x="396" y="152"/>
                    </a:lnTo>
                    <a:lnTo>
                      <a:pt x="449" y="86"/>
                    </a:lnTo>
                    <a:lnTo>
                      <a:pt x="480" y="18"/>
                    </a:lnTo>
                    <a:lnTo>
                      <a:pt x="507" y="2"/>
                    </a:lnTo>
                    <a:lnTo>
                      <a:pt x="599" y="41"/>
                    </a:lnTo>
                    <a:lnTo>
                      <a:pt x="569" y="63"/>
                    </a:lnTo>
                    <a:lnTo>
                      <a:pt x="620" y="93"/>
                    </a:lnTo>
                    <a:lnTo>
                      <a:pt x="671" y="111"/>
                    </a:lnTo>
                    <a:lnTo>
                      <a:pt x="681" y="123"/>
                    </a:lnTo>
                    <a:lnTo>
                      <a:pt x="665" y="147"/>
                    </a:lnTo>
                    <a:lnTo>
                      <a:pt x="629" y="185"/>
                    </a:lnTo>
                    <a:lnTo>
                      <a:pt x="606" y="201"/>
                    </a:lnTo>
                    <a:lnTo>
                      <a:pt x="563" y="168"/>
                    </a:lnTo>
                    <a:lnTo>
                      <a:pt x="566" y="300"/>
                    </a:lnTo>
                    <a:lnTo>
                      <a:pt x="482" y="326"/>
                    </a:lnTo>
                    <a:lnTo>
                      <a:pt x="483" y="188"/>
                    </a:lnTo>
                    <a:lnTo>
                      <a:pt x="432" y="203"/>
                    </a:lnTo>
                    <a:lnTo>
                      <a:pt x="402" y="201"/>
                    </a:lnTo>
                    <a:lnTo>
                      <a:pt x="393" y="249"/>
                    </a:lnTo>
                    <a:lnTo>
                      <a:pt x="425" y="264"/>
                    </a:lnTo>
                    <a:lnTo>
                      <a:pt x="423" y="306"/>
                    </a:lnTo>
                    <a:lnTo>
                      <a:pt x="338" y="312"/>
                    </a:lnTo>
                    <a:lnTo>
                      <a:pt x="278" y="315"/>
                    </a:lnTo>
                    <a:lnTo>
                      <a:pt x="201" y="321"/>
                    </a:lnTo>
                    <a:lnTo>
                      <a:pt x="177" y="323"/>
                    </a:lnTo>
                    <a:lnTo>
                      <a:pt x="140" y="237"/>
                    </a:lnTo>
                    <a:lnTo>
                      <a:pt x="129" y="216"/>
                    </a:lnTo>
                    <a:lnTo>
                      <a:pt x="125" y="254"/>
                    </a:lnTo>
                    <a:lnTo>
                      <a:pt x="132" y="288"/>
                    </a:lnTo>
                    <a:lnTo>
                      <a:pt x="134" y="320"/>
                    </a:lnTo>
                    <a:lnTo>
                      <a:pt x="8" y="324"/>
                    </a:lnTo>
                    <a:lnTo>
                      <a:pt x="0" y="249"/>
                    </a:lnTo>
                    <a:lnTo>
                      <a:pt x="41" y="231"/>
                    </a:lnTo>
                    <a:lnTo>
                      <a:pt x="78" y="72"/>
                    </a:lnTo>
                    <a:lnTo>
                      <a:pt x="32" y="50"/>
                    </a:lnTo>
                    <a:lnTo>
                      <a:pt x="36" y="14"/>
                    </a:lnTo>
                    <a:lnTo>
                      <a:pt x="65" y="0"/>
                    </a:lnTo>
                    <a:lnTo>
                      <a:pt x="74" y="6"/>
                    </a:lnTo>
                    <a:close/>
                  </a:path>
                </a:pathLst>
              </a:custGeom>
              <a:solidFill>
                <a:srgbClr val="F8F8F8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grpSp>
            <p:nvGrpSpPr>
              <p:cNvPr id="8288" name="Group 37"/>
              <p:cNvGrpSpPr>
                <a:grpSpLocks/>
              </p:cNvGrpSpPr>
              <p:nvPr/>
            </p:nvGrpSpPr>
            <p:grpSpPr bwMode="auto">
              <a:xfrm>
                <a:off x="887" y="1381"/>
                <a:ext cx="592" cy="247"/>
                <a:chOff x="886" y="1170"/>
                <a:chExt cx="439" cy="205"/>
              </a:xfrm>
            </p:grpSpPr>
            <p:sp>
              <p:nvSpPr>
                <p:cNvPr id="8289" name="WordArt 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86" y="1170"/>
                  <a:ext cx="177" cy="2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1200" b="1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90" name="WordArt 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27" y="1267"/>
                  <a:ext cx="111" cy="10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A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91" name="WordArt 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70" y="1172"/>
                  <a:ext cx="155" cy="1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个</a:t>
                  </a:r>
                </a:p>
              </p:txBody>
            </p:sp>
          </p:grpSp>
        </p:grpSp>
      </p:grpSp>
      <p:grpSp>
        <p:nvGrpSpPr>
          <p:cNvPr id="10" name="Group 184"/>
          <p:cNvGrpSpPr>
            <a:grpSpLocks/>
          </p:cNvGrpSpPr>
          <p:nvPr/>
        </p:nvGrpSpPr>
        <p:grpSpPr bwMode="auto">
          <a:xfrm>
            <a:off x="0" y="4332288"/>
            <a:ext cx="9144000" cy="2525712"/>
            <a:chOff x="0" y="2729"/>
            <a:chExt cx="5760" cy="1591"/>
          </a:xfrm>
        </p:grpSpPr>
        <p:grpSp>
          <p:nvGrpSpPr>
            <p:cNvPr id="8217" name="Group 162"/>
            <p:cNvGrpSpPr>
              <a:grpSpLocks/>
            </p:cNvGrpSpPr>
            <p:nvPr/>
          </p:nvGrpSpPr>
          <p:grpSpPr bwMode="auto">
            <a:xfrm>
              <a:off x="614" y="2729"/>
              <a:ext cx="4436" cy="203"/>
              <a:chOff x="581" y="2458"/>
              <a:chExt cx="4436" cy="203"/>
            </a:xfrm>
          </p:grpSpPr>
          <p:sp>
            <p:nvSpPr>
              <p:cNvPr id="8267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39" y="2458"/>
                <a:ext cx="3621" cy="2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任何物质中，分子的总质量称为摩尔质量 </a:t>
                </a:r>
              </a:p>
            </p:txBody>
          </p:sp>
          <p:sp>
            <p:nvSpPr>
              <p:cNvPr id="8268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1" y="2469"/>
                <a:ext cx="452" cy="1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1mol</a:t>
                </a:r>
                <a:endPara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269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6" y="2459"/>
                <a:ext cx="22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218" name="Group 74"/>
            <p:cNvGrpSpPr>
              <a:grpSpLocks/>
            </p:cNvGrpSpPr>
            <p:nvPr/>
          </p:nvGrpSpPr>
          <p:grpSpPr bwMode="auto">
            <a:xfrm>
              <a:off x="688" y="3579"/>
              <a:ext cx="4435" cy="198"/>
              <a:chOff x="369" y="3593"/>
              <a:chExt cx="4435" cy="198"/>
            </a:xfrm>
          </p:grpSpPr>
          <p:grpSp>
            <p:nvGrpSpPr>
              <p:cNvPr id="8244" name="Group 75"/>
              <p:cNvGrpSpPr>
                <a:grpSpLocks/>
              </p:cNvGrpSpPr>
              <p:nvPr/>
            </p:nvGrpSpPr>
            <p:grpSpPr bwMode="auto">
              <a:xfrm>
                <a:off x="1365" y="3619"/>
                <a:ext cx="156" cy="146"/>
                <a:chOff x="3021" y="3949"/>
                <a:chExt cx="156" cy="146"/>
              </a:xfrm>
            </p:grpSpPr>
            <p:sp>
              <p:nvSpPr>
                <p:cNvPr id="8265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1" y="3949"/>
                  <a:ext cx="9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9532"/>
                    </a:avLst>
                  </a:prstTxWarp>
                </a:bodyPr>
                <a:lstStyle/>
                <a:p>
                  <a:pPr algn="ctr"/>
                  <a:r>
                    <a:rPr lang="en-US" altLang="zh-CN" sz="12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O</a:t>
                  </a:r>
                  <a:endParaRPr lang="zh-CN" altLang="en-US" sz="12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66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0" y="4019"/>
                  <a:ext cx="47" cy="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2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245" name="Group 78"/>
              <p:cNvGrpSpPr>
                <a:grpSpLocks/>
              </p:cNvGrpSpPr>
              <p:nvPr/>
            </p:nvGrpSpPr>
            <p:grpSpPr bwMode="auto">
              <a:xfrm>
                <a:off x="2931" y="3603"/>
                <a:ext cx="318" cy="188"/>
                <a:chOff x="3467" y="3935"/>
                <a:chExt cx="318" cy="188"/>
              </a:xfrm>
            </p:grpSpPr>
            <p:sp>
              <p:nvSpPr>
                <p:cNvPr id="8261" name="WordArt 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67" y="3935"/>
                  <a:ext cx="205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262" name="Group 80"/>
                <p:cNvGrpSpPr>
                  <a:grpSpLocks/>
                </p:cNvGrpSpPr>
                <p:nvPr/>
              </p:nvGrpSpPr>
              <p:grpSpPr bwMode="auto">
                <a:xfrm>
                  <a:off x="3681" y="4018"/>
                  <a:ext cx="104" cy="105"/>
                  <a:chOff x="3021" y="3949"/>
                  <a:chExt cx="156" cy="146"/>
                </a:xfrm>
              </p:grpSpPr>
              <p:sp>
                <p:nvSpPr>
                  <p:cNvPr id="8263" name="WordArt 8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021" y="3949"/>
                    <a:ext cx="99" cy="13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49532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O</a:t>
                    </a:r>
                    <a:endParaRPr lang="zh-CN" altLang="en-US" sz="12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264" name="WordArt 8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30" y="4019"/>
                    <a:ext cx="47" cy="7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246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" y="3625"/>
                <a:ext cx="384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例如</a:t>
                </a:r>
              </a:p>
            </p:txBody>
          </p:sp>
          <p:sp>
            <p:nvSpPr>
              <p:cNvPr id="8247" name="WordArt 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4" y="3596"/>
                <a:ext cx="251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氧气</a:t>
                </a:r>
              </a:p>
            </p:txBody>
          </p:sp>
          <p:sp>
            <p:nvSpPr>
              <p:cNvPr id="8248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1" y="3609"/>
                <a:ext cx="117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分子的摩尔质量</a:t>
                </a:r>
              </a:p>
            </p:txBody>
          </p:sp>
          <p:sp>
            <p:nvSpPr>
              <p:cNvPr id="8249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24" y="3645"/>
                <a:ext cx="140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3175">
                      <a:noFill/>
                      <a:round/>
                      <a:headEnd/>
                      <a:tailEnd/>
                    </a:ln>
                    <a:latin typeface="黑体"/>
                    <a:ea typeface="黑体"/>
                  </a:rPr>
                  <a:t>=</a:t>
                </a:r>
                <a:endParaRPr lang="zh-CN" altLang="en-US" sz="3600" b="1" kern="10">
                  <a:ln w="3175">
                    <a:noFill/>
                    <a:round/>
                    <a:headEnd/>
                    <a:tailEnd/>
                  </a:ln>
                  <a:latin typeface="黑体"/>
                  <a:ea typeface="黑体"/>
                </a:endParaRPr>
              </a:p>
            </p:txBody>
          </p:sp>
          <p:sp>
            <p:nvSpPr>
              <p:cNvPr id="8250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615"/>
                <a:ext cx="193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Times New Roman"/>
                    <a:cs typeface="Times New Roman"/>
                  </a:rPr>
                  <a:t>32</a:t>
                </a:r>
                <a:endPara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251" name="Group 88"/>
              <p:cNvGrpSpPr>
                <a:grpSpLocks/>
              </p:cNvGrpSpPr>
              <p:nvPr/>
            </p:nvGrpSpPr>
            <p:grpSpPr bwMode="auto">
              <a:xfrm>
                <a:off x="3832" y="3593"/>
                <a:ext cx="972" cy="176"/>
                <a:chOff x="4321" y="3825"/>
                <a:chExt cx="972" cy="176"/>
              </a:xfrm>
            </p:grpSpPr>
            <p:sp>
              <p:nvSpPr>
                <p:cNvPr id="8252" name="WordArt 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6" y="3844"/>
                  <a:ext cx="112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10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53" name="WordArt 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67" y="3825"/>
                  <a:ext cx="63" cy="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3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54" name="Line 91"/>
                <p:cNvSpPr>
                  <a:spLocks noChangeShapeType="1"/>
                </p:cNvSpPr>
                <p:nvPr/>
              </p:nvSpPr>
              <p:spPr bwMode="auto">
                <a:xfrm>
                  <a:off x="4557" y="3865"/>
                  <a:ext cx="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5" name="WordArt 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8" y="3841"/>
                  <a:ext cx="176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 kg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256" name="Group 93"/>
                <p:cNvGrpSpPr>
                  <a:grpSpLocks/>
                </p:cNvGrpSpPr>
                <p:nvPr/>
              </p:nvGrpSpPr>
              <p:grpSpPr bwMode="auto">
                <a:xfrm>
                  <a:off x="4321" y="3874"/>
                  <a:ext cx="73" cy="102"/>
                  <a:chOff x="1781" y="2282"/>
                  <a:chExt cx="577" cy="577"/>
                </a:xfrm>
              </p:grpSpPr>
              <p:sp>
                <p:nvSpPr>
                  <p:cNvPr id="825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1782" y="2282"/>
                    <a:ext cx="576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0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81" y="2282"/>
                    <a:ext cx="577" cy="57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5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4954" y="3832"/>
                  <a:ext cx="88" cy="1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8" name="WordArt 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65" y="3831"/>
                  <a:ext cx="228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mol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8219" name="Group 132"/>
            <p:cNvGrpSpPr>
              <a:grpSpLocks/>
            </p:cNvGrpSpPr>
            <p:nvPr/>
          </p:nvGrpSpPr>
          <p:grpSpPr bwMode="auto">
            <a:xfrm>
              <a:off x="0" y="3906"/>
              <a:ext cx="5760" cy="414"/>
              <a:chOff x="0" y="3906"/>
              <a:chExt cx="5760" cy="414"/>
            </a:xfrm>
          </p:grpSpPr>
          <p:sp>
            <p:nvSpPr>
              <p:cNvPr id="8236" name="Rectangle 133" descr="球体"/>
              <p:cNvSpPr>
                <a:spLocks noChangeArrowheads="1"/>
              </p:cNvSpPr>
              <p:nvPr/>
            </p:nvSpPr>
            <p:spPr bwMode="auto">
              <a:xfrm>
                <a:off x="0" y="4253"/>
                <a:ext cx="5760" cy="67"/>
              </a:xfrm>
              <a:prstGeom prst="rect">
                <a:avLst/>
              </a:prstGeom>
              <a:pattFill prst="sphere">
                <a:fgClr>
                  <a:srgbClr val="A5D5D9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37" name="Group 134"/>
              <p:cNvGrpSpPr>
                <a:grpSpLocks/>
              </p:cNvGrpSpPr>
              <p:nvPr/>
            </p:nvGrpSpPr>
            <p:grpSpPr bwMode="auto">
              <a:xfrm>
                <a:off x="435" y="4048"/>
                <a:ext cx="4851" cy="155"/>
                <a:chOff x="-102" y="4010"/>
                <a:chExt cx="4906" cy="170"/>
              </a:xfrm>
            </p:grpSpPr>
            <p:sp>
              <p:nvSpPr>
                <p:cNvPr id="70791" name="WordArt 13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-102" y="4010"/>
                  <a:ext cx="4906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>
                    <a:defRPr/>
                  </a:pPr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(1</a:t>
                  </a:r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摩尔物质的严格标准是</a:t>
                  </a:r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: 0.012 kg     </a:t>
                  </a:r>
                  <a:r>
                    <a: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所含原子数目的物质结构粒子</a:t>
                  </a:r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8240" name="Group 136"/>
                <p:cNvGrpSpPr>
                  <a:grpSpLocks/>
                </p:cNvGrpSpPr>
                <p:nvPr/>
              </p:nvGrpSpPr>
              <p:grpSpPr bwMode="auto">
                <a:xfrm>
                  <a:off x="2416" y="4010"/>
                  <a:ext cx="254" cy="170"/>
                  <a:chOff x="2881" y="1332"/>
                  <a:chExt cx="202" cy="177"/>
                </a:xfrm>
              </p:grpSpPr>
              <p:sp>
                <p:nvSpPr>
                  <p:cNvPr id="8241" name="WordArt 13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87" y="1367"/>
                    <a:ext cx="96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2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C</a:t>
                    </a:r>
                    <a:endParaRPr lang="zh-CN" altLang="en-US" sz="12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242" name="WordArt 13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81" y="1332"/>
                    <a:ext cx="72" cy="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12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243" name="WordArt 13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94" y="1426"/>
                    <a:ext cx="43" cy="8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4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6</a:t>
                    </a:r>
                    <a:endParaRPr lang="zh-CN" altLang="en-US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238" name="Rectangle 140" descr="球体"/>
              <p:cNvSpPr>
                <a:spLocks noChangeArrowheads="1"/>
              </p:cNvSpPr>
              <p:nvPr/>
            </p:nvSpPr>
            <p:spPr bwMode="auto">
              <a:xfrm>
                <a:off x="0" y="3906"/>
                <a:ext cx="5760" cy="68"/>
              </a:xfrm>
              <a:prstGeom prst="rect">
                <a:avLst/>
              </a:prstGeom>
              <a:pattFill prst="sphere">
                <a:fgClr>
                  <a:srgbClr val="A5D5D9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0" name="Group 143"/>
            <p:cNvGrpSpPr>
              <a:grpSpLocks/>
            </p:cNvGrpSpPr>
            <p:nvPr/>
          </p:nvGrpSpPr>
          <p:grpSpPr bwMode="auto">
            <a:xfrm>
              <a:off x="676" y="3072"/>
              <a:ext cx="4375" cy="366"/>
              <a:chOff x="988" y="3129"/>
              <a:chExt cx="4281" cy="343"/>
            </a:xfrm>
          </p:grpSpPr>
          <p:grpSp>
            <p:nvGrpSpPr>
              <p:cNvPr id="8221" name="Group 144"/>
              <p:cNvGrpSpPr>
                <a:grpSpLocks/>
              </p:cNvGrpSpPr>
              <p:nvPr/>
            </p:nvGrpSpPr>
            <p:grpSpPr bwMode="auto">
              <a:xfrm>
                <a:off x="4108" y="3199"/>
                <a:ext cx="972" cy="176"/>
                <a:chOff x="3235" y="3146"/>
                <a:chExt cx="972" cy="176"/>
              </a:xfrm>
            </p:grpSpPr>
            <p:sp>
              <p:nvSpPr>
                <p:cNvPr id="8227" name="WordArt 1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40" y="3165"/>
                  <a:ext cx="112" cy="1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10</a:t>
                  </a:r>
                  <a:endPara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28" name="WordArt 1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81" y="3146"/>
                  <a:ext cx="63" cy="7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3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29" name="Line 147"/>
                <p:cNvSpPr>
                  <a:spLocks noChangeShapeType="1"/>
                </p:cNvSpPr>
                <p:nvPr/>
              </p:nvSpPr>
              <p:spPr bwMode="auto">
                <a:xfrm>
                  <a:off x="3471" y="3186"/>
                  <a:ext cx="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0" name="WordArt 1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72" y="3162"/>
                  <a:ext cx="176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 kg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8231" name="Group 149"/>
                <p:cNvGrpSpPr>
                  <a:grpSpLocks/>
                </p:cNvGrpSpPr>
                <p:nvPr/>
              </p:nvGrpSpPr>
              <p:grpSpPr bwMode="auto">
                <a:xfrm>
                  <a:off x="3235" y="3195"/>
                  <a:ext cx="73" cy="102"/>
                  <a:chOff x="1781" y="2282"/>
                  <a:chExt cx="577" cy="577"/>
                </a:xfrm>
              </p:grpSpPr>
              <p:sp>
                <p:nvSpPr>
                  <p:cNvPr id="8234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782" y="2282"/>
                    <a:ext cx="576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81" y="2282"/>
                    <a:ext cx="577" cy="57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3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3868" y="3153"/>
                  <a:ext cx="88" cy="1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WordArt 1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79" y="3152"/>
                  <a:ext cx="228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mol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8222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3227"/>
                <a:ext cx="205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8223" name="WordArt 1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4" y="3231"/>
                <a:ext cx="174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物质分子的摩尔质量</a:t>
                </a:r>
              </a:p>
            </p:txBody>
          </p:sp>
          <p:sp>
            <p:nvSpPr>
              <p:cNvPr id="8224" name="WordArt 1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90" y="3266"/>
                <a:ext cx="140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3175">
                      <a:noFill/>
                      <a:round/>
                      <a:headEnd/>
                      <a:tailEnd/>
                    </a:ln>
                    <a:latin typeface="黑体"/>
                    <a:ea typeface="黑体"/>
                  </a:rPr>
                  <a:t>=</a:t>
                </a:r>
                <a:endParaRPr lang="zh-CN" altLang="en-US" sz="3600" b="1" kern="10">
                  <a:ln w="3175">
                    <a:noFill/>
                    <a:round/>
                    <a:headEnd/>
                    <a:tailEnd/>
                  </a:ln>
                  <a:latin typeface="黑体"/>
                  <a:ea typeface="黑体"/>
                </a:endParaRPr>
              </a:p>
            </p:txBody>
          </p:sp>
          <p:sp>
            <p:nvSpPr>
              <p:cNvPr id="8225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7" y="3217"/>
                <a:ext cx="406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008000"/>
                    </a:solidFill>
                    <a:latin typeface="宋体"/>
                    <a:ea typeface="宋体"/>
                  </a:rPr>
                  <a:t>分子量</a:t>
                </a:r>
              </a:p>
            </p:txBody>
          </p:sp>
          <p:sp>
            <p:nvSpPr>
              <p:cNvPr id="8226" name="Rectangle 158"/>
              <p:cNvSpPr>
                <a:spLocks noChangeArrowheads="1"/>
              </p:cNvSpPr>
              <p:nvPr/>
            </p:nvSpPr>
            <p:spPr bwMode="auto">
              <a:xfrm>
                <a:off x="988" y="3129"/>
                <a:ext cx="4281" cy="343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Group 182"/>
          <p:cNvGrpSpPr>
            <a:grpSpLocks/>
          </p:cNvGrpSpPr>
          <p:nvPr/>
        </p:nvGrpSpPr>
        <p:grpSpPr bwMode="auto">
          <a:xfrm>
            <a:off x="274638" y="825500"/>
            <a:ext cx="7920037" cy="1093788"/>
            <a:chOff x="329" y="568"/>
            <a:chExt cx="4989" cy="689"/>
          </a:xfrm>
        </p:grpSpPr>
        <p:sp>
          <p:nvSpPr>
            <p:cNvPr id="8200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525" y="568"/>
              <a:ext cx="4600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组成物质的分子数量非常巨大。在常温、常压下，</a:t>
              </a:r>
            </a:p>
          </p:txBody>
        </p:sp>
        <p:sp>
          <p:nvSpPr>
            <p:cNvPr id="8201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70" y="873"/>
              <a:ext cx="2274" cy="2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空气的分子数密度约为：</a:t>
              </a:r>
            </a:p>
          </p:txBody>
        </p:sp>
        <p:grpSp>
          <p:nvGrpSpPr>
            <p:cNvPr id="8202" name="Group 180"/>
            <p:cNvGrpSpPr>
              <a:grpSpLocks/>
            </p:cNvGrpSpPr>
            <p:nvPr/>
          </p:nvGrpSpPr>
          <p:grpSpPr bwMode="auto">
            <a:xfrm>
              <a:off x="2842" y="837"/>
              <a:ext cx="1873" cy="280"/>
              <a:chOff x="2932" y="904"/>
              <a:chExt cx="1974" cy="314"/>
            </a:xfrm>
          </p:grpSpPr>
          <p:sp>
            <p:nvSpPr>
              <p:cNvPr id="8204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2" y="965"/>
                <a:ext cx="351" cy="2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2.5</a:t>
                </a:r>
                <a:endPara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8205" name="Group 168"/>
              <p:cNvGrpSpPr>
                <a:grpSpLocks/>
              </p:cNvGrpSpPr>
              <p:nvPr/>
            </p:nvGrpSpPr>
            <p:grpSpPr bwMode="auto">
              <a:xfrm>
                <a:off x="3349" y="1031"/>
                <a:ext cx="89" cy="137"/>
                <a:chOff x="1781" y="2282"/>
                <a:chExt cx="577" cy="577"/>
              </a:xfrm>
            </p:grpSpPr>
            <p:sp>
              <p:nvSpPr>
                <p:cNvPr id="8215" name="Line 169"/>
                <p:cNvSpPr>
                  <a:spLocks noChangeShapeType="1"/>
                </p:cNvSpPr>
                <p:nvPr/>
              </p:nvSpPr>
              <p:spPr bwMode="auto">
                <a:xfrm>
                  <a:off x="1782" y="2282"/>
                  <a:ext cx="576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6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1781" y="2282"/>
                  <a:ext cx="577" cy="577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06" name="Group 178"/>
              <p:cNvGrpSpPr>
                <a:grpSpLocks/>
              </p:cNvGrpSpPr>
              <p:nvPr/>
            </p:nvGrpSpPr>
            <p:grpSpPr bwMode="auto">
              <a:xfrm>
                <a:off x="3504" y="904"/>
                <a:ext cx="416" cy="277"/>
                <a:chOff x="3504" y="904"/>
                <a:chExt cx="349" cy="277"/>
              </a:xfrm>
            </p:grpSpPr>
            <p:sp>
              <p:nvSpPr>
                <p:cNvPr id="8213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04" y="975"/>
                  <a:ext cx="194" cy="20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10</a:t>
                  </a:r>
                  <a:endParaRPr lang="zh-CN" altLang="en-US" sz="36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8214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12" y="904"/>
                  <a:ext cx="141" cy="1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b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19</a:t>
                  </a:r>
                  <a:endParaRPr lang="zh-CN" altLang="en-US" sz="1400" b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8207" name="Group 179"/>
              <p:cNvGrpSpPr>
                <a:grpSpLocks/>
              </p:cNvGrpSpPr>
              <p:nvPr/>
            </p:nvGrpSpPr>
            <p:grpSpPr bwMode="auto">
              <a:xfrm>
                <a:off x="4009" y="944"/>
                <a:ext cx="897" cy="274"/>
                <a:chOff x="4291" y="944"/>
                <a:chExt cx="897" cy="274"/>
              </a:xfrm>
            </p:grpSpPr>
            <p:sp>
              <p:nvSpPr>
                <p:cNvPr id="8208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291" y="966"/>
                  <a:ext cx="241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b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个</a:t>
                  </a:r>
                </a:p>
              </p:txBody>
            </p:sp>
            <p:sp>
              <p:nvSpPr>
                <p:cNvPr id="8209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4541" y="944"/>
                  <a:ext cx="137" cy="2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10" name="Group 177"/>
                <p:cNvGrpSpPr>
                  <a:grpSpLocks/>
                </p:cNvGrpSpPr>
                <p:nvPr/>
              </p:nvGrpSpPr>
              <p:grpSpPr bwMode="auto">
                <a:xfrm>
                  <a:off x="4743" y="978"/>
                  <a:ext cx="445" cy="212"/>
                  <a:chOff x="5003" y="978"/>
                  <a:chExt cx="547" cy="234"/>
                </a:xfrm>
              </p:grpSpPr>
              <p:sp>
                <p:nvSpPr>
                  <p:cNvPr id="8211" name="WordArt 17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03" y="1034"/>
                    <a:ext cx="376" cy="17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cm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212" name="WordArt 1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422" y="978"/>
                    <a:ext cx="128" cy="12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</p:grpSp>
        <p:sp>
          <p:nvSpPr>
            <p:cNvPr id="8203" name="Rectangle 181" descr="大纸屑"/>
            <p:cNvSpPr>
              <a:spLocks noChangeArrowheads="1"/>
            </p:cNvSpPr>
            <p:nvPr/>
          </p:nvSpPr>
          <p:spPr bwMode="auto">
            <a:xfrm>
              <a:off x="329" y="1190"/>
              <a:ext cx="4989" cy="67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14"/>
          <p:cNvSpPr>
            <a:spLocks noGrp="1" noChangeArrowheads="1"/>
          </p:cNvSpPr>
          <p:nvPr>
            <p:ph type="title" idx="4294967295"/>
          </p:nvPr>
        </p:nvSpPr>
        <p:spPr>
          <a:xfrm>
            <a:off x="1754188" y="0"/>
            <a:ext cx="7389812" cy="29527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续</a:t>
            </a:r>
            <a:r>
              <a:rPr lang="en-US" altLang="zh-CN" sz="800" smtClean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47107" name="Rectangle 82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86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13"/>
          <p:cNvGrpSpPr>
            <a:grpSpLocks/>
          </p:cNvGrpSpPr>
          <p:nvPr/>
        </p:nvGrpSpPr>
        <p:grpSpPr bwMode="auto">
          <a:xfrm>
            <a:off x="5194300" y="279400"/>
            <a:ext cx="3949700" cy="4233863"/>
            <a:chOff x="3272" y="176"/>
            <a:chExt cx="2488" cy="2667"/>
          </a:xfrm>
        </p:grpSpPr>
        <p:sp>
          <p:nvSpPr>
            <p:cNvPr id="47379" name="AutoShape 182"/>
            <p:cNvSpPr>
              <a:spLocks noChangeArrowheads="1"/>
            </p:cNvSpPr>
            <p:nvPr/>
          </p:nvSpPr>
          <p:spPr bwMode="auto">
            <a:xfrm>
              <a:off x="3478" y="209"/>
              <a:ext cx="201" cy="17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80" name="Text Box 187"/>
            <p:cNvSpPr txBox="1">
              <a:spLocks noChangeArrowheads="1"/>
            </p:cNvSpPr>
            <p:nvPr/>
          </p:nvSpPr>
          <p:spPr bwMode="auto">
            <a:xfrm>
              <a:off x="3722" y="176"/>
              <a:ext cx="186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ea typeface="华文中宋" pitchFamily="2" charset="-122"/>
                </a:rPr>
                <a:t>概率分布函数应满足归一化条件</a:t>
              </a:r>
            </a:p>
          </p:txBody>
        </p:sp>
        <p:grpSp>
          <p:nvGrpSpPr>
            <p:cNvPr id="47381" name="Group 302"/>
            <p:cNvGrpSpPr>
              <a:grpSpLocks/>
            </p:cNvGrpSpPr>
            <p:nvPr/>
          </p:nvGrpSpPr>
          <p:grpSpPr bwMode="auto">
            <a:xfrm>
              <a:off x="3832" y="706"/>
              <a:ext cx="1339" cy="274"/>
              <a:chOff x="3832" y="787"/>
              <a:chExt cx="1339" cy="274"/>
            </a:xfrm>
          </p:grpSpPr>
          <p:grpSp>
            <p:nvGrpSpPr>
              <p:cNvPr id="47451" name="Group 214"/>
              <p:cNvGrpSpPr>
                <a:grpSpLocks/>
              </p:cNvGrpSpPr>
              <p:nvPr/>
            </p:nvGrpSpPr>
            <p:grpSpPr bwMode="auto">
              <a:xfrm>
                <a:off x="4120" y="818"/>
                <a:ext cx="401" cy="207"/>
                <a:chOff x="4120" y="818"/>
                <a:chExt cx="401" cy="207"/>
              </a:xfrm>
            </p:grpSpPr>
            <p:sp>
              <p:nvSpPr>
                <p:cNvPr id="47464" name="WordArt 1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20" y="818"/>
                  <a:ext cx="132" cy="2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465" name="AutoShape 190"/>
                <p:cNvSpPr>
                  <a:spLocks noChangeArrowheads="1"/>
                </p:cNvSpPr>
                <p:nvPr/>
              </p:nvSpPr>
              <p:spPr bwMode="auto">
                <a:xfrm>
                  <a:off x="4273" y="844"/>
                  <a:ext cx="40" cy="176"/>
                </a:xfrm>
                <a:prstGeom prst="moon">
                  <a:avLst>
                    <a:gd name="adj" fmla="val 26250"/>
                  </a:avLst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miter lim="800000"/>
                  <a:headEnd type="none" w="med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466" name="WordArt 1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54" y="872"/>
                  <a:ext cx="92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467" name="AutoShape 192"/>
                <p:cNvSpPr>
                  <a:spLocks noChangeArrowheads="1"/>
                </p:cNvSpPr>
                <p:nvPr/>
              </p:nvSpPr>
              <p:spPr bwMode="auto">
                <a:xfrm flipH="1">
                  <a:off x="4480" y="845"/>
                  <a:ext cx="41" cy="176"/>
                </a:xfrm>
                <a:prstGeom prst="moon">
                  <a:avLst>
                    <a:gd name="adj" fmla="val 26250"/>
                  </a:avLst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miter lim="800000"/>
                  <a:headEnd type="none" w="med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452" name="Group 193"/>
              <p:cNvGrpSpPr>
                <a:grpSpLocks/>
              </p:cNvGrpSpPr>
              <p:nvPr/>
            </p:nvGrpSpPr>
            <p:grpSpPr bwMode="auto">
              <a:xfrm rot="123913">
                <a:off x="3832" y="787"/>
                <a:ext cx="108" cy="274"/>
                <a:chOff x="4590" y="526"/>
                <a:chExt cx="529" cy="1700"/>
              </a:xfrm>
            </p:grpSpPr>
            <p:sp>
              <p:nvSpPr>
                <p:cNvPr id="47461" name="Oval 194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462" name="Oval 195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463" name="Freeform 196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>
                    <a:gd name="T0" fmla="*/ 24 w 338"/>
                    <a:gd name="T1" fmla="*/ 1669 h 1677"/>
                    <a:gd name="T2" fmla="*/ 160 w 338"/>
                    <a:gd name="T3" fmla="*/ 1517 h 1677"/>
                    <a:gd name="T4" fmla="*/ 236 w 338"/>
                    <a:gd name="T5" fmla="*/ 1329 h 1677"/>
                    <a:gd name="T6" fmla="*/ 248 w 338"/>
                    <a:gd name="T7" fmla="*/ 849 h 1677"/>
                    <a:gd name="T8" fmla="*/ 232 w 338"/>
                    <a:gd name="T9" fmla="*/ 481 h 1677"/>
                    <a:gd name="T10" fmla="*/ 236 w 338"/>
                    <a:gd name="T11" fmla="*/ 233 h 1677"/>
                    <a:gd name="T12" fmla="*/ 268 w 338"/>
                    <a:gd name="T13" fmla="*/ 105 h 1677"/>
                    <a:gd name="T14" fmla="*/ 336 w 338"/>
                    <a:gd name="T15" fmla="*/ 5 h 1677"/>
                    <a:gd name="T16" fmla="*/ 256 w 338"/>
                    <a:gd name="T17" fmla="*/ 73 h 1677"/>
                    <a:gd name="T18" fmla="*/ 180 w 338"/>
                    <a:gd name="T19" fmla="*/ 169 h 1677"/>
                    <a:gd name="T20" fmla="*/ 128 w 338"/>
                    <a:gd name="T21" fmla="*/ 309 h 1677"/>
                    <a:gd name="T22" fmla="*/ 116 w 338"/>
                    <a:gd name="T23" fmla="*/ 573 h 1677"/>
                    <a:gd name="T24" fmla="*/ 124 w 338"/>
                    <a:gd name="T25" fmla="*/ 861 h 1677"/>
                    <a:gd name="T26" fmla="*/ 128 w 338"/>
                    <a:gd name="T27" fmla="*/ 1213 h 1677"/>
                    <a:gd name="T28" fmla="*/ 124 w 338"/>
                    <a:gd name="T29" fmla="*/ 1381 h 1677"/>
                    <a:gd name="T30" fmla="*/ 0 w 338"/>
                    <a:gd name="T31" fmla="*/ 1677 h 16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8"/>
                    <a:gd name="T49" fmla="*/ 0 h 1677"/>
                    <a:gd name="T50" fmla="*/ 338 w 338"/>
                    <a:gd name="T51" fmla="*/ 1677 h 16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453" name="WordArt 197"/>
              <p:cNvSpPr>
                <a:spLocks noChangeArrowheads="1" noChangeShapeType="1" noTextEdit="1"/>
              </p:cNvSpPr>
              <p:nvPr/>
            </p:nvSpPr>
            <p:spPr bwMode="auto">
              <a:xfrm rot="5524911">
                <a:off x="3991" y="760"/>
                <a:ext cx="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454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40" y="952"/>
                <a:ext cx="73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455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70" y="823"/>
                <a:ext cx="87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7456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4" y="865"/>
                <a:ext cx="121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rPr>
                  <a:t>v</a:t>
                </a:r>
                <a:endParaRPr lang="zh-CN" altLang="en-US" sz="1800" i="1" kern="10">
                  <a:ln w="19050">
                    <a:solidFill>
                      <a:schemeClr val="tx1"/>
                    </a:solidFill>
                    <a:round/>
                    <a:headEnd type="none" w="med" len="lg"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7457" name="Group 201"/>
              <p:cNvGrpSpPr>
                <a:grpSpLocks/>
              </p:cNvGrpSpPr>
              <p:nvPr/>
            </p:nvGrpSpPr>
            <p:grpSpPr bwMode="auto">
              <a:xfrm rot="5400000">
                <a:off x="4924" y="863"/>
                <a:ext cx="63" cy="144"/>
                <a:chOff x="2928" y="3216"/>
                <a:chExt cx="48" cy="240"/>
              </a:xfrm>
            </p:grpSpPr>
            <p:sp>
              <p:nvSpPr>
                <p:cNvPr id="47459" name="Line 20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460" name="Line 20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458" name="WordArt 2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9" y="832"/>
                <a:ext cx="82" cy="1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47382" name="Group 273"/>
            <p:cNvGrpSpPr>
              <a:grpSpLocks/>
            </p:cNvGrpSpPr>
            <p:nvPr/>
          </p:nvGrpSpPr>
          <p:grpSpPr bwMode="auto">
            <a:xfrm>
              <a:off x="3597" y="1021"/>
              <a:ext cx="1764" cy="250"/>
              <a:chOff x="3620" y="1169"/>
              <a:chExt cx="1764" cy="250"/>
            </a:xfrm>
          </p:grpSpPr>
          <p:sp>
            <p:nvSpPr>
              <p:cNvPr id="47435" name="Text Box 206"/>
              <p:cNvSpPr txBox="1">
                <a:spLocks noChangeArrowheads="1"/>
              </p:cNvSpPr>
              <p:nvPr/>
            </p:nvSpPr>
            <p:spPr bwMode="auto">
              <a:xfrm>
                <a:off x="3620" y="1169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华文中宋" pitchFamily="2" charset="-122"/>
                  </a:rPr>
                  <a:t>本题</a:t>
                </a:r>
              </a:p>
            </p:txBody>
          </p:sp>
          <p:grpSp>
            <p:nvGrpSpPr>
              <p:cNvPr id="47436" name="Group 272"/>
              <p:cNvGrpSpPr>
                <a:grpSpLocks/>
              </p:cNvGrpSpPr>
              <p:nvPr/>
            </p:nvGrpSpPr>
            <p:grpSpPr bwMode="auto">
              <a:xfrm>
                <a:off x="4127" y="1201"/>
                <a:ext cx="1257" cy="166"/>
                <a:chOff x="3950" y="1157"/>
                <a:chExt cx="1538" cy="210"/>
              </a:xfrm>
            </p:grpSpPr>
            <p:sp>
              <p:nvSpPr>
                <p:cNvPr id="47437" name="WordArt 2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50" y="1208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438" name="Freeform 210"/>
                <p:cNvSpPr>
                  <a:spLocks/>
                </p:cNvSpPr>
                <p:nvPr/>
              </p:nvSpPr>
              <p:spPr bwMode="auto">
                <a:xfrm flipH="1">
                  <a:off x="4155" y="1210"/>
                  <a:ext cx="172" cy="127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439" name="Group 211"/>
                <p:cNvGrpSpPr>
                  <a:grpSpLocks/>
                </p:cNvGrpSpPr>
                <p:nvPr/>
              </p:nvGrpSpPr>
              <p:grpSpPr bwMode="auto">
                <a:xfrm>
                  <a:off x="4385" y="1200"/>
                  <a:ext cx="238" cy="167"/>
                  <a:chOff x="2969" y="743"/>
                  <a:chExt cx="238" cy="167"/>
                </a:xfrm>
              </p:grpSpPr>
              <p:sp>
                <p:nvSpPr>
                  <p:cNvPr id="47449" name="WordArt 2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34" y="817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450" name="WordArt 21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69" y="743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47440" name="Group 215"/>
                <p:cNvGrpSpPr>
                  <a:grpSpLocks/>
                </p:cNvGrpSpPr>
                <p:nvPr/>
              </p:nvGrpSpPr>
              <p:grpSpPr bwMode="auto">
                <a:xfrm>
                  <a:off x="4740" y="1157"/>
                  <a:ext cx="401" cy="207"/>
                  <a:chOff x="4120" y="818"/>
                  <a:chExt cx="401" cy="207"/>
                </a:xfrm>
              </p:grpSpPr>
              <p:sp>
                <p:nvSpPr>
                  <p:cNvPr id="47445" name="WordArt 2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20" y="818"/>
                    <a:ext cx="132" cy="2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446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73" y="844"/>
                    <a:ext cx="40" cy="176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47" name="WordArt 2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54" y="872"/>
                    <a:ext cx="92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448" name="AutoShape 21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480" y="845"/>
                    <a:ext cx="41" cy="176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441" name="Group 220"/>
                <p:cNvGrpSpPr>
                  <a:grpSpLocks/>
                </p:cNvGrpSpPr>
                <p:nvPr/>
              </p:nvGrpSpPr>
              <p:grpSpPr bwMode="auto">
                <a:xfrm rot="5400000">
                  <a:off x="5235" y="1188"/>
                  <a:ext cx="63" cy="144"/>
                  <a:chOff x="2928" y="3216"/>
                  <a:chExt cx="48" cy="240"/>
                </a:xfrm>
              </p:grpSpPr>
              <p:sp>
                <p:nvSpPr>
                  <p:cNvPr id="4744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44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442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401" y="1187"/>
                  <a:ext cx="87" cy="15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47383" name="Group 248"/>
            <p:cNvGrpSpPr>
              <a:grpSpLocks/>
            </p:cNvGrpSpPr>
            <p:nvPr/>
          </p:nvGrpSpPr>
          <p:grpSpPr bwMode="auto">
            <a:xfrm rot="123913">
              <a:off x="3571" y="1505"/>
              <a:ext cx="108" cy="274"/>
              <a:chOff x="4590" y="526"/>
              <a:chExt cx="529" cy="1700"/>
            </a:xfrm>
          </p:grpSpPr>
          <p:sp>
            <p:nvSpPr>
              <p:cNvPr id="47432" name="Oval 249"/>
              <p:cNvSpPr>
                <a:spLocks noChangeArrowheads="1"/>
              </p:cNvSpPr>
              <p:nvPr/>
            </p:nvSpPr>
            <p:spPr bwMode="auto">
              <a:xfrm>
                <a:off x="4590" y="2095"/>
                <a:ext cx="124" cy="131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33" name="Oval 250"/>
              <p:cNvSpPr>
                <a:spLocks noChangeArrowheads="1"/>
              </p:cNvSpPr>
              <p:nvPr/>
            </p:nvSpPr>
            <p:spPr bwMode="auto">
              <a:xfrm>
                <a:off x="4995" y="526"/>
                <a:ext cx="124" cy="13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34" name="Freeform 251"/>
              <p:cNvSpPr>
                <a:spLocks/>
              </p:cNvSpPr>
              <p:nvPr/>
            </p:nvSpPr>
            <p:spPr bwMode="auto">
              <a:xfrm>
                <a:off x="4684" y="539"/>
                <a:ext cx="338" cy="1677"/>
              </a:xfrm>
              <a:custGeom>
                <a:avLst/>
                <a:gdLst>
                  <a:gd name="T0" fmla="*/ 24 w 338"/>
                  <a:gd name="T1" fmla="*/ 1669 h 1677"/>
                  <a:gd name="T2" fmla="*/ 160 w 338"/>
                  <a:gd name="T3" fmla="*/ 1517 h 1677"/>
                  <a:gd name="T4" fmla="*/ 236 w 338"/>
                  <a:gd name="T5" fmla="*/ 1329 h 1677"/>
                  <a:gd name="T6" fmla="*/ 248 w 338"/>
                  <a:gd name="T7" fmla="*/ 849 h 1677"/>
                  <a:gd name="T8" fmla="*/ 232 w 338"/>
                  <a:gd name="T9" fmla="*/ 481 h 1677"/>
                  <a:gd name="T10" fmla="*/ 236 w 338"/>
                  <a:gd name="T11" fmla="*/ 233 h 1677"/>
                  <a:gd name="T12" fmla="*/ 268 w 338"/>
                  <a:gd name="T13" fmla="*/ 105 h 1677"/>
                  <a:gd name="T14" fmla="*/ 336 w 338"/>
                  <a:gd name="T15" fmla="*/ 5 h 1677"/>
                  <a:gd name="T16" fmla="*/ 256 w 338"/>
                  <a:gd name="T17" fmla="*/ 73 h 1677"/>
                  <a:gd name="T18" fmla="*/ 180 w 338"/>
                  <a:gd name="T19" fmla="*/ 169 h 1677"/>
                  <a:gd name="T20" fmla="*/ 128 w 338"/>
                  <a:gd name="T21" fmla="*/ 309 h 1677"/>
                  <a:gd name="T22" fmla="*/ 116 w 338"/>
                  <a:gd name="T23" fmla="*/ 573 h 1677"/>
                  <a:gd name="T24" fmla="*/ 124 w 338"/>
                  <a:gd name="T25" fmla="*/ 861 h 1677"/>
                  <a:gd name="T26" fmla="*/ 128 w 338"/>
                  <a:gd name="T27" fmla="*/ 1213 h 1677"/>
                  <a:gd name="T28" fmla="*/ 124 w 338"/>
                  <a:gd name="T29" fmla="*/ 1381 h 1677"/>
                  <a:gd name="T30" fmla="*/ 0 w 338"/>
                  <a:gd name="T31" fmla="*/ 1677 h 16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38"/>
                  <a:gd name="T49" fmla="*/ 0 h 1677"/>
                  <a:gd name="T50" fmla="*/ 338 w 338"/>
                  <a:gd name="T51" fmla="*/ 1677 h 16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38" h="1677">
                    <a:moveTo>
                      <a:pt x="24" y="1669"/>
                    </a:moveTo>
                    <a:cubicBezTo>
                      <a:pt x="74" y="1621"/>
                      <a:pt x="125" y="1574"/>
                      <a:pt x="160" y="1517"/>
                    </a:cubicBezTo>
                    <a:cubicBezTo>
                      <a:pt x="195" y="1460"/>
                      <a:pt x="221" y="1440"/>
                      <a:pt x="236" y="1329"/>
                    </a:cubicBezTo>
                    <a:cubicBezTo>
                      <a:pt x="251" y="1218"/>
                      <a:pt x="249" y="990"/>
                      <a:pt x="248" y="849"/>
                    </a:cubicBezTo>
                    <a:cubicBezTo>
                      <a:pt x="247" y="708"/>
                      <a:pt x="234" y="584"/>
                      <a:pt x="232" y="481"/>
                    </a:cubicBezTo>
                    <a:cubicBezTo>
                      <a:pt x="230" y="378"/>
                      <a:pt x="230" y="296"/>
                      <a:pt x="236" y="233"/>
                    </a:cubicBezTo>
                    <a:cubicBezTo>
                      <a:pt x="242" y="170"/>
                      <a:pt x="251" y="143"/>
                      <a:pt x="268" y="105"/>
                    </a:cubicBezTo>
                    <a:cubicBezTo>
                      <a:pt x="285" y="67"/>
                      <a:pt x="338" y="10"/>
                      <a:pt x="336" y="5"/>
                    </a:cubicBezTo>
                    <a:cubicBezTo>
                      <a:pt x="334" y="0"/>
                      <a:pt x="282" y="46"/>
                      <a:pt x="256" y="73"/>
                    </a:cubicBezTo>
                    <a:cubicBezTo>
                      <a:pt x="230" y="100"/>
                      <a:pt x="201" y="130"/>
                      <a:pt x="180" y="169"/>
                    </a:cubicBezTo>
                    <a:cubicBezTo>
                      <a:pt x="159" y="208"/>
                      <a:pt x="139" y="242"/>
                      <a:pt x="128" y="309"/>
                    </a:cubicBezTo>
                    <a:cubicBezTo>
                      <a:pt x="117" y="376"/>
                      <a:pt x="117" y="481"/>
                      <a:pt x="116" y="573"/>
                    </a:cubicBezTo>
                    <a:cubicBezTo>
                      <a:pt x="115" y="665"/>
                      <a:pt x="122" y="754"/>
                      <a:pt x="124" y="861"/>
                    </a:cubicBezTo>
                    <a:cubicBezTo>
                      <a:pt x="126" y="968"/>
                      <a:pt x="128" y="1126"/>
                      <a:pt x="128" y="1213"/>
                    </a:cubicBezTo>
                    <a:cubicBezTo>
                      <a:pt x="128" y="1300"/>
                      <a:pt x="145" y="1304"/>
                      <a:pt x="124" y="1381"/>
                    </a:cubicBezTo>
                    <a:cubicBezTo>
                      <a:pt x="103" y="1458"/>
                      <a:pt x="51" y="1567"/>
                      <a:pt x="0" y="1677"/>
                    </a:cubicBezTo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384" name="WordArt 252"/>
            <p:cNvSpPr>
              <a:spLocks noChangeArrowheads="1" noChangeShapeType="1" noTextEdit="1"/>
            </p:cNvSpPr>
            <p:nvPr/>
          </p:nvSpPr>
          <p:spPr bwMode="auto">
            <a:xfrm>
              <a:off x="3680" y="1715"/>
              <a:ext cx="73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47385" name="Group 253"/>
            <p:cNvGrpSpPr>
              <a:grpSpLocks/>
            </p:cNvGrpSpPr>
            <p:nvPr/>
          </p:nvGrpSpPr>
          <p:grpSpPr bwMode="auto">
            <a:xfrm>
              <a:off x="3719" y="1490"/>
              <a:ext cx="165" cy="114"/>
              <a:chOff x="2969" y="743"/>
              <a:chExt cx="238" cy="167"/>
            </a:xfrm>
          </p:grpSpPr>
          <p:sp>
            <p:nvSpPr>
              <p:cNvPr id="47430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34" y="817"/>
                <a:ext cx="73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431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69" y="743"/>
                <a:ext cx="14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</p:grpSp>
        <p:grpSp>
          <p:nvGrpSpPr>
            <p:cNvPr id="47386" name="Group 363"/>
            <p:cNvGrpSpPr>
              <a:grpSpLocks/>
            </p:cNvGrpSpPr>
            <p:nvPr/>
          </p:nvGrpSpPr>
          <p:grpSpPr bwMode="auto">
            <a:xfrm>
              <a:off x="3863" y="1570"/>
              <a:ext cx="1503" cy="197"/>
              <a:chOff x="3863" y="1570"/>
              <a:chExt cx="1503" cy="197"/>
            </a:xfrm>
          </p:grpSpPr>
          <p:sp>
            <p:nvSpPr>
              <p:cNvPr id="47417" name="AutoShape 257"/>
              <p:cNvSpPr>
                <a:spLocks noChangeArrowheads="1"/>
              </p:cNvSpPr>
              <p:nvPr/>
            </p:nvSpPr>
            <p:spPr bwMode="auto">
              <a:xfrm>
                <a:off x="4139" y="1615"/>
                <a:ext cx="66" cy="137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8" name="AutoShape 258"/>
              <p:cNvSpPr>
                <a:spLocks noChangeArrowheads="1"/>
              </p:cNvSpPr>
              <p:nvPr/>
            </p:nvSpPr>
            <p:spPr bwMode="auto">
              <a:xfrm rot="10521693">
                <a:off x="4837" y="1619"/>
                <a:ext cx="67" cy="137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9" name="WordArt 2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52" y="1627"/>
                <a:ext cx="121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47420" name="WordArt 2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8" y="1613"/>
                <a:ext cx="96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7421" name="Line 261"/>
              <p:cNvSpPr>
                <a:spLocks noChangeShapeType="1"/>
              </p:cNvSpPr>
              <p:nvPr/>
            </p:nvSpPr>
            <p:spPr bwMode="auto">
              <a:xfrm flipV="1">
                <a:off x="3863" y="1664"/>
                <a:ext cx="103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2" name="Line 262"/>
              <p:cNvSpPr>
                <a:spLocks noChangeShapeType="1"/>
              </p:cNvSpPr>
              <p:nvPr/>
            </p:nvSpPr>
            <p:spPr bwMode="auto">
              <a:xfrm flipV="1">
                <a:off x="4429" y="1682"/>
                <a:ext cx="1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423" name="Group 263"/>
              <p:cNvGrpSpPr>
                <a:grpSpLocks/>
              </p:cNvGrpSpPr>
              <p:nvPr/>
            </p:nvGrpSpPr>
            <p:grpSpPr bwMode="auto">
              <a:xfrm>
                <a:off x="4585" y="1632"/>
                <a:ext cx="203" cy="135"/>
                <a:chOff x="2703" y="860"/>
                <a:chExt cx="238" cy="167"/>
              </a:xfrm>
            </p:grpSpPr>
            <p:sp>
              <p:nvSpPr>
                <p:cNvPr id="47428" name="WordArt 2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429" name="WordArt 2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7424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1" y="1632"/>
                <a:ext cx="122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7425" name="Group 268"/>
              <p:cNvGrpSpPr>
                <a:grpSpLocks/>
              </p:cNvGrpSpPr>
              <p:nvPr/>
            </p:nvGrpSpPr>
            <p:grpSpPr bwMode="auto">
              <a:xfrm>
                <a:off x="5135" y="1570"/>
                <a:ext cx="231" cy="188"/>
                <a:chOff x="4804" y="1538"/>
                <a:chExt cx="245" cy="188"/>
              </a:xfrm>
            </p:grpSpPr>
            <p:sp>
              <p:nvSpPr>
                <p:cNvPr id="47426" name="WordArt 2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04" y="1538"/>
                  <a:ext cx="87" cy="1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7427" name="WordArt 2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28" y="1580"/>
                  <a:ext cx="121" cy="13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</p:grpSp>
        </p:grpSp>
        <p:sp>
          <p:nvSpPr>
            <p:cNvPr id="47387" name="Text Box 274"/>
            <p:cNvSpPr txBox="1">
              <a:spLocks noChangeArrowheads="1"/>
            </p:cNvSpPr>
            <p:nvPr/>
          </p:nvSpPr>
          <p:spPr bwMode="auto">
            <a:xfrm>
              <a:off x="4188" y="1271"/>
              <a:ext cx="5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00"/>
                  </a:solidFill>
                  <a:ea typeface="华文中宋" pitchFamily="2" charset="-122"/>
                </a:rPr>
                <a:t>要求</a:t>
              </a:r>
            </a:p>
          </p:txBody>
        </p:sp>
        <p:grpSp>
          <p:nvGrpSpPr>
            <p:cNvPr id="47388" name="Group 243"/>
            <p:cNvGrpSpPr>
              <a:grpSpLocks/>
            </p:cNvGrpSpPr>
            <p:nvPr/>
          </p:nvGrpSpPr>
          <p:grpSpPr bwMode="auto">
            <a:xfrm rot="5400000">
              <a:off x="3751" y="1972"/>
              <a:ext cx="63" cy="144"/>
              <a:chOff x="2928" y="3216"/>
              <a:chExt cx="48" cy="240"/>
            </a:xfrm>
          </p:grpSpPr>
          <p:sp>
            <p:nvSpPr>
              <p:cNvPr id="47415" name="Line 24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6" name="Line 24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389" name="Group 294"/>
            <p:cNvGrpSpPr>
              <a:grpSpLocks/>
            </p:cNvGrpSpPr>
            <p:nvPr/>
          </p:nvGrpSpPr>
          <p:grpSpPr bwMode="auto">
            <a:xfrm>
              <a:off x="4156" y="1926"/>
              <a:ext cx="221" cy="223"/>
              <a:chOff x="4178" y="2117"/>
              <a:chExt cx="221" cy="223"/>
            </a:xfrm>
          </p:grpSpPr>
          <p:grpSp>
            <p:nvGrpSpPr>
              <p:cNvPr id="47411" name="Group 239"/>
              <p:cNvGrpSpPr>
                <a:grpSpLocks/>
              </p:cNvGrpSpPr>
              <p:nvPr/>
            </p:nvGrpSpPr>
            <p:grpSpPr bwMode="auto">
              <a:xfrm>
                <a:off x="4178" y="2181"/>
                <a:ext cx="202" cy="159"/>
                <a:chOff x="2969" y="743"/>
                <a:chExt cx="238" cy="167"/>
              </a:xfrm>
            </p:grpSpPr>
            <p:sp>
              <p:nvSpPr>
                <p:cNvPr id="47413" name="WordArt 2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4" y="817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414" name="WordArt 2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9" y="743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7412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39" y="2117"/>
                <a:ext cx="60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7390" name="WordArt 277"/>
            <p:cNvSpPr>
              <a:spLocks noChangeArrowheads="1" noChangeShapeType="1" noTextEdit="1"/>
            </p:cNvSpPr>
            <p:nvPr/>
          </p:nvSpPr>
          <p:spPr bwMode="auto">
            <a:xfrm>
              <a:off x="3959" y="2085"/>
              <a:ext cx="97" cy="1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6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7391" name="Line 278"/>
            <p:cNvSpPr>
              <a:spLocks noChangeShapeType="1"/>
            </p:cNvSpPr>
            <p:nvPr/>
          </p:nvSpPr>
          <p:spPr bwMode="auto">
            <a:xfrm>
              <a:off x="3914" y="2046"/>
              <a:ext cx="2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92" name="WordArt 279"/>
            <p:cNvSpPr>
              <a:spLocks noChangeArrowheads="1" noChangeShapeType="1" noTextEdit="1"/>
            </p:cNvSpPr>
            <p:nvPr/>
          </p:nvSpPr>
          <p:spPr bwMode="auto">
            <a:xfrm>
              <a:off x="3981" y="1874"/>
              <a:ext cx="60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7393" name="WordArt 281"/>
            <p:cNvSpPr>
              <a:spLocks noChangeArrowheads="1" noChangeShapeType="1" noTextEdit="1"/>
            </p:cNvSpPr>
            <p:nvPr/>
          </p:nvSpPr>
          <p:spPr bwMode="auto">
            <a:xfrm>
              <a:off x="4426" y="1996"/>
              <a:ext cx="103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7394" name="Group 282"/>
            <p:cNvGrpSpPr>
              <a:grpSpLocks/>
            </p:cNvGrpSpPr>
            <p:nvPr/>
          </p:nvGrpSpPr>
          <p:grpSpPr bwMode="auto">
            <a:xfrm rot="5400000">
              <a:off x="4630" y="1987"/>
              <a:ext cx="63" cy="144"/>
              <a:chOff x="2928" y="3216"/>
              <a:chExt cx="48" cy="240"/>
            </a:xfrm>
          </p:grpSpPr>
          <p:sp>
            <p:nvSpPr>
              <p:cNvPr id="47409" name="Line 28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0" name="Line 28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395" name="WordArt 286"/>
            <p:cNvSpPr>
              <a:spLocks noChangeArrowheads="1" noChangeShapeType="1" noTextEdit="1"/>
            </p:cNvSpPr>
            <p:nvPr/>
          </p:nvSpPr>
          <p:spPr bwMode="auto">
            <a:xfrm>
              <a:off x="4808" y="1962"/>
              <a:ext cx="8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endParaRPr>
            </a:p>
          </p:txBody>
        </p:sp>
        <p:sp>
          <p:nvSpPr>
            <p:cNvPr id="47396" name="Text Box 287"/>
            <p:cNvSpPr txBox="1">
              <a:spLocks noChangeArrowheads="1"/>
            </p:cNvSpPr>
            <p:nvPr/>
          </p:nvSpPr>
          <p:spPr bwMode="auto">
            <a:xfrm>
              <a:off x="3463" y="2342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得</a:t>
              </a:r>
            </a:p>
          </p:txBody>
        </p:sp>
        <p:sp>
          <p:nvSpPr>
            <p:cNvPr id="47397" name="WordArt 288"/>
            <p:cNvSpPr>
              <a:spLocks noChangeArrowheads="1" noChangeShapeType="1" noTextEdit="1"/>
            </p:cNvSpPr>
            <p:nvPr/>
          </p:nvSpPr>
          <p:spPr bwMode="auto">
            <a:xfrm>
              <a:off x="4100" y="2394"/>
              <a:ext cx="147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c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7398" name="Group 289"/>
            <p:cNvGrpSpPr>
              <a:grpSpLocks/>
            </p:cNvGrpSpPr>
            <p:nvPr/>
          </p:nvGrpSpPr>
          <p:grpSpPr bwMode="auto">
            <a:xfrm rot="5400000">
              <a:off x="4370" y="2401"/>
              <a:ext cx="63" cy="144"/>
              <a:chOff x="2928" y="3216"/>
              <a:chExt cx="48" cy="240"/>
            </a:xfrm>
          </p:grpSpPr>
          <p:sp>
            <p:nvSpPr>
              <p:cNvPr id="47407" name="Line 29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08" name="Line 29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399" name="Group 380"/>
            <p:cNvGrpSpPr>
              <a:grpSpLocks/>
            </p:cNvGrpSpPr>
            <p:nvPr/>
          </p:nvGrpSpPr>
          <p:grpSpPr bwMode="auto">
            <a:xfrm>
              <a:off x="4555" y="2277"/>
              <a:ext cx="378" cy="404"/>
              <a:chOff x="4555" y="2277"/>
              <a:chExt cx="378" cy="404"/>
            </a:xfrm>
          </p:grpSpPr>
          <p:sp>
            <p:nvSpPr>
              <p:cNvPr id="47401" name="WordArt 2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2" y="2277"/>
                <a:ext cx="97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402" name="Line 293"/>
              <p:cNvSpPr>
                <a:spLocks noChangeShapeType="1"/>
              </p:cNvSpPr>
              <p:nvPr/>
            </p:nvSpPr>
            <p:spPr bwMode="auto">
              <a:xfrm flipH="1" flipV="1">
                <a:off x="4555" y="2453"/>
                <a:ext cx="37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403" name="Group 300"/>
              <p:cNvGrpSpPr>
                <a:grpSpLocks/>
              </p:cNvGrpSpPr>
              <p:nvPr/>
            </p:nvGrpSpPr>
            <p:grpSpPr bwMode="auto">
              <a:xfrm>
                <a:off x="4641" y="2481"/>
                <a:ext cx="244" cy="200"/>
                <a:chOff x="4582" y="2672"/>
                <a:chExt cx="236" cy="215"/>
              </a:xfrm>
            </p:grpSpPr>
            <p:sp>
              <p:nvSpPr>
                <p:cNvPr id="47404" name="WordArt 2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08" y="2798"/>
                  <a:ext cx="62" cy="8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405" name="WordArt 2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82" y="2713"/>
                  <a:ext cx="121" cy="14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406" name="WordArt 2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8" y="2672"/>
                  <a:ext cx="60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47400" name="Rectangle 301" descr="大纸屑"/>
            <p:cNvSpPr>
              <a:spLocks noChangeArrowheads="1"/>
            </p:cNvSpPr>
            <p:nvPr/>
          </p:nvSpPr>
          <p:spPr bwMode="auto">
            <a:xfrm>
              <a:off x="3272" y="2768"/>
              <a:ext cx="2488" cy="75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412"/>
          <p:cNvGrpSpPr>
            <a:grpSpLocks/>
          </p:cNvGrpSpPr>
          <p:nvPr/>
        </p:nvGrpSpPr>
        <p:grpSpPr bwMode="auto">
          <a:xfrm>
            <a:off x="703263" y="4619625"/>
            <a:ext cx="7781925" cy="1803400"/>
            <a:chOff x="443" y="2910"/>
            <a:chExt cx="4902" cy="1136"/>
          </a:xfrm>
        </p:grpSpPr>
        <p:sp>
          <p:nvSpPr>
            <p:cNvPr id="47285" name="AutoShape 304"/>
            <p:cNvSpPr>
              <a:spLocks noChangeArrowheads="1"/>
            </p:cNvSpPr>
            <p:nvPr/>
          </p:nvSpPr>
          <p:spPr bwMode="auto">
            <a:xfrm>
              <a:off x="443" y="2964"/>
              <a:ext cx="201" cy="17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6" name="WordArt 306"/>
            <p:cNvSpPr>
              <a:spLocks noChangeArrowheads="1" noChangeShapeType="1" noTextEdit="1"/>
            </p:cNvSpPr>
            <p:nvPr/>
          </p:nvSpPr>
          <p:spPr bwMode="auto">
            <a:xfrm>
              <a:off x="1489" y="3025"/>
              <a:ext cx="184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~</a:t>
              </a:r>
              <a:endParaRPr lang="zh-CN" altLang="en-US" sz="3600" b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47287" name="WordArt 309"/>
            <p:cNvSpPr>
              <a:spLocks noChangeArrowheads="1" noChangeShapeType="1" noTextEdit="1"/>
            </p:cNvSpPr>
            <p:nvPr/>
          </p:nvSpPr>
          <p:spPr bwMode="auto">
            <a:xfrm>
              <a:off x="1368" y="2975"/>
              <a:ext cx="80" cy="14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47288" name="Text Box 311"/>
            <p:cNvSpPr txBox="1">
              <a:spLocks noChangeArrowheads="1"/>
            </p:cNvSpPr>
            <p:nvPr/>
          </p:nvSpPr>
          <p:spPr bwMode="auto">
            <a:xfrm>
              <a:off x="694" y="2910"/>
              <a:ext cx="7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速率在</a:t>
              </a:r>
            </a:p>
          </p:txBody>
        </p:sp>
        <p:grpSp>
          <p:nvGrpSpPr>
            <p:cNvPr id="47289" name="Group 327"/>
            <p:cNvGrpSpPr>
              <a:grpSpLocks/>
            </p:cNvGrpSpPr>
            <p:nvPr/>
          </p:nvGrpSpPr>
          <p:grpSpPr bwMode="auto">
            <a:xfrm>
              <a:off x="1716" y="2981"/>
              <a:ext cx="529" cy="159"/>
              <a:chOff x="1539" y="2988"/>
              <a:chExt cx="529" cy="159"/>
            </a:xfrm>
          </p:grpSpPr>
          <p:sp>
            <p:nvSpPr>
              <p:cNvPr id="47373" name="WordArt 3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1" y="2996"/>
                <a:ext cx="82" cy="1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374" name="Oval 308"/>
              <p:cNvSpPr>
                <a:spLocks noChangeArrowheads="1"/>
              </p:cNvSpPr>
              <p:nvPr/>
            </p:nvSpPr>
            <p:spPr bwMode="auto">
              <a:xfrm>
                <a:off x="1666" y="3101"/>
                <a:ext cx="27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375" name="WordArt 3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9" y="2996"/>
                <a:ext cx="88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47376" name="Group 313"/>
              <p:cNvGrpSpPr>
                <a:grpSpLocks/>
              </p:cNvGrpSpPr>
              <p:nvPr/>
            </p:nvGrpSpPr>
            <p:grpSpPr bwMode="auto">
              <a:xfrm>
                <a:off x="1866" y="2988"/>
                <a:ext cx="202" cy="159"/>
                <a:chOff x="2969" y="743"/>
                <a:chExt cx="238" cy="167"/>
              </a:xfrm>
            </p:grpSpPr>
            <p:sp>
              <p:nvSpPr>
                <p:cNvPr id="47377" name="WordArt 3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4" y="817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378" name="WordArt 3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9" y="743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</p:grpSp>
        <p:sp>
          <p:nvSpPr>
            <p:cNvPr id="47290" name="Text Box 317"/>
            <p:cNvSpPr txBox="1">
              <a:spLocks noChangeArrowheads="1"/>
            </p:cNvSpPr>
            <p:nvPr/>
          </p:nvSpPr>
          <p:spPr bwMode="auto">
            <a:xfrm>
              <a:off x="797" y="3169"/>
              <a:ext cx="13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区间的粒子数</a:t>
              </a:r>
            </a:p>
          </p:txBody>
        </p:sp>
        <p:grpSp>
          <p:nvGrpSpPr>
            <p:cNvPr id="47291" name="Group 410"/>
            <p:cNvGrpSpPr>
              <a:grpSpLocks/>
            </p:cNvGrpSpPr>
            <p:nvPr/>
          </p:nvGrpSpPr>
          <p:grpSpPr bwMode="auto">
            <a:xfrm>
              <a:off x="2481" y="3078"/>
              <a:ext cx="2079" cy="368"/>
              <a:chOff x="2289" y="3144"/>
              <a:chExt cx="2079" cy="368"/>
            </a:xfrm>
          </p:grpSpPr>
          <p:sp>
            <p:nvSpPr>
              <p:cNvPr id="47345" name="WordArt 3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54" y="3267"/>
                <a:ext cx="16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7346" name="Freeform 320"/>
              <p:cNvSpPr>
                <a:spLocks/>
              </p:cNvSpPr>
              <p:nvPr/>
            </p:nvSpPr>
            <p:spPr bwMode="auto">
              <a:xfrm>
                <a:off x="2289" y="3281"/>
                <a:ext cx="153" cy="131"/>
              </a:xfrm>
              <a:custGeom>
                <a:avLst/>
                <a:gdLst>
                  <a:gd name="T0" fmla="*/ 7 w 241"/>
                  <a:gd name="T1" fmla="*/ 0 h 241"/>
                  <a:gd name="T2" fmla="*/ 0 w 241"/>
                  <a:gd name="T3" fmla="*/ 3 h 241"/>
                  <a:gd name="T4" fmla="*/ 10 w 241"/>
                  <a:gd name="T5" fmla="*/ 3 h 241"/>
                  <a:gd name="T6" fmla="*/ 7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347" name="Group 322"/>
              <p:cNvGrpSpPr>
                <a:grpSpLocks/>
              </p:cNvGrpSpPr>
              <p:nvPr/>
            </p:nvGrpSpPr>
            <p:grpSpPr bwMode="auto">
              <a:xfrm rot="5400000">
                <a:off x="2715" y="3266"/>
                <a:ext cx="63" cy="144"/>
                <a:chOff x="2928" y="3216"/>
                <a:chExt cx="48" cy="240"/>
              </a:xfrm>
            </p:grpSpPr>
            <p:sp>
              <p:nvSpPr>
                <p:cNvPr id="47371" name="Line 32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72" name="Line 32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48" name="Group 349"/>
              <p:cNvGrpSpPr>
                <a:grpSpLocks/>
              </p:cNvGrpSpPr>
              <p:nvPr/>
            </p:nvGrpSpPr>
            <p:grpSpPr bwMode="auto">
              <a:xfrm>
                <a:off x="2854" y="3144"/>
                <a:ext cx="594" cy="368"/>
                <a:chOff x="980" y="3261"/>
                <a:chExt cx="594" cy="368"/>
              </a:xfrm>
            </p:grpSpPr>
            <p:grpSp>
              <p:nvGrpSpPr>
                <p:cNvPr id="47359" name="Group 229"/>
                <p:cNvGrpSpPr>
                  <a:grpSpLocks/>
                </p:cNvGrpSpPr>
                <p:nvPr/>
              </p:nvGrpSpPr>
              <p:grpSpPr bwMode="auto">
                <a:xfrm rot="123913">
                  <a:off x="980" y="3289"/>
                  <a:ext cx="108" cy="325"/>
                  <a:chOff x="4590" y="526"/>
                  <a:chExt cx="529" cy="1700"/>
                </a:xfrm>
              </p:grpSpPr>
              <p:sp>
                <p:nvSpPr>
                  <p:cNvPr id="47368" name="Oval 230"/>
                  <p:cNvSpPr>
                    <a:spLocks noChangeArrowheads="1"/>
                  </p:cNvSpPr>
                  <p:nvPr/>
                </p:nvSpPr>
                <p:spPr bwMode="auto">
                  <a:xfrm>
                    <a:off x="4590" y="2095"/>
                    <a:ext cx="124" cy="131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69" name="Oval 231"/>
                  <p:cNvSpPr>
                    <a:spLocks noChangeArrowheads="1"/>
                  </p:cNvSpPr>
                  <p:nvPr/>
                </p:nvSpPr>
                <p:spPr bwMode="auto">
                  <a:xfrm>
                    <a:off x="4995" y="526"/>
                    <a:ext cx="124" cy="130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70" name="Freeform 232"/>
                  <p:cNvSpPr>
                    <a:spLocks/>
                  </p:cNvSpPr>
                  <p:nvPr/>
                </p:nvSpPr>
                <p:spPr bwMode="auto">
                  <a:xfrm>
                    <a:off x="4684" y="539"/>
                    <a:ext cx="338" cy="1677"/>
                  </a:xfrm>
                  <a:custGeom>
                    <a:avLst/>
                    <a:gdLst>
                      <a:gd name="T0" fmla="*/ 24 w 338"/>
                      <a:gd name="T1" fmla="*/ 1669 h 1677"/>
                      <a:gd name="T2" fmla="*/ 160 w 338"/>
                      <a:gd name="T3" fmla="*/ 1517 h 1677"/>
                      <a:gd name="T4" fmla="*/ 236 w 338"/>
                      <a:gd name="T5" fmla="*/ 1329 h 1677"/>
                      <a:gd name="T6" fmla="*/ 248 w 338"/>
                      <a:gd name="T7" fmla="*/ 849 h 1677"/>
                      <a:gd name="T8" fmla="*/ 232 w 338"/>
                      <a:gd name="T9" fmla="*/ 481 h 1677"/>
                      <a:gd name="T10" fmla="*/ 236 w 338"/>
                      <a:gd name="T11" fmla="*/ 233 h 1677"/>
                      <a:gd name="T12" fmla="*/ 268 w 338"/>
                      <a:gd name="T13" fmla="*/ 105 h 1677"/>
                      <a:gd name="T14" fmla="*/ 336 w 338"/>
                      <a:gd name="T15" fmla="*/ 5 h 1677"/>
                      <a:gd name="T16" fmla="*/ 256 w 338"/>
                      <a:gd name="T17" fmla="*/ 73 h 1677"/>
                      <a:gd name="T18" fmla="*/ 180 w 338"/>
                      <a:gd name="T19" fmla="*/ 169 h 1677"/>
                      <a:gd name="T20" fmla="*/ 128 w 338"/>
                      <a:gd name="T21" fmla="*/ 309 h 1677"/>
                      <a:gd name="T22" fmla="*/ 116 w 338"/>
                      <a:gd name="T23" fmla="*/ 573 h 1677"/>
                      <a:gd name="T24" fmla="*/ 124 w 338"/>
                      <a:gd name="T25" fmla="*/ 861 h 1677"/>
                      <a:gd name="T26" fmla="*/ 128 w 338"/>
                      <a:gd name="T27" fmla="*/ 1213 h 1677"/>
                      <a:gd name="T28" fmla="*/ 124 w 338"/>
                      <a:gd name="T29" fmla="*/ 1381 h 1677"/>
                      <a:gd name="T30" fmla="*/ 0 w 338"/>
                      <a:gd name="T31" fmla="*/ 1677 h 167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38"/>
                      <a:gd name="T49" fmla="*/ 0 h 1677"/>
                      <a:gd name="T50" fmla="*/ 338 w 338"/>
                      <a:gd name="T51" fmla="*/ 1677 h 167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38" h="1677">
                        <a:moveTo>
                          <a:pt x="24" y="1669"/>
                        </a:moveTo>
                        <a:cubicBezTo>
                          <a:pt x="74" y="1621"/>
                          <a:pt x="125" y="1574"/>
                          <a:pt x="160" y="1517"/>
                        </a:cubicBezTo>
                        <a:cubicBezTo>
                          <a:pt x="195" y="1460"/>
                          <a:pt x="221" y="1440"/>
                          <a:pt x="236" y="1329"/>
                        </a:cubicBezTo>
                        <a:cubicBezTo>
                          <a:pt x="251" y="1218"/>
                          <a:pt x="249" y="990"/>
                          <a:pt x="248" y="849"/>
                        </a:cubicBezTo>
                        <a:cubicBezTo>
                          <a:pt x="247" y="708"/>
                          <a:pt x="234" y="584"/>
                          <a:pt x="232" y="481"/>
                        </a:cubicBezTo>
                        <a:cubicBezTo>
                          <a:pt x="230" y="378"/>
                          <a:pt x="230" y="296"/>
                          <a:pt x="236" y="233"/>
                        </a:cubicBezTo>
                        <a:cubicBezTo>
                          <a:pt x="242" y="170"/>
                          <a:pt x="251" y="143"/>
                          <a:pt x="268" y="105"/>
                        </a:cubicBezTo>
                        <a:cubicBezTo>
                          <a:pt x="285" y="67"/>
                          <a:pt x="338" y="10"/>
                          <a:pt x="336" y="5"/>
                        </a:cubicBezTo>
                        <a:cubicBezTo>
                          <a:pt x="334" y="0"/>
                          <a:pt x="282" y="46"/>
                          <a:pt x="256" y="73"/>
                        </a:cubicBezTo>
                        <a:cubicBezTo>
                          <a:pt x="230" y="100"/>
                          <a:pt x="201" y="130"/>
                          <a:pt x="180" y="169"/>
                        </a:cubicBezTo>
                        <a:cubicBezTo>
                          <a:pt x="159" y="208"/>
                          <a:pt x="139" y="242"/>
                          <a:pt x="128" y="309"/>
                        </a:cubicBezTo>
                        <a:cubicBezTo>
                          <a:pt x="117" y="376"/>
                          <a:pt x="117" y="481"/>
                          <a:pt x="116" y="573"/>
                        </a:cubicBezTo>
                        <a:cubicBezTo>
                          <a:pt x="115" y="665"/>
                          <a:pt x="122" y="754"/>
                          <a:pt x="124" y="861"/>
                        </a:cubicBezTo>
                        <a:cubicBezTo>
                          <a:pt x="126" y="968"/>
                          <a:pt x="128" y="1126"/>
                          <a:pt x="128" y="1213"/>
                        </a:cubicBezTo>
                        <a:cubicBezTo>
                          <a:pt x="128" y="1300"/>
                          <a:pt x="145" y="1304"/>
                          <a:pt x="124" y="1381"/>
                        </a:cubicBezTo>
                        <a:cubicBezTo>
                          <a:pt x="103" y="1458"/>
                          <a:pt x="51" y="1567"/>
                          <a:pt x="0" y="1677"/>
                        </a:cubicBezTo>
                      </a:path>
                    </a:pathLst>
                  </a:cu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360" name="WordArt 3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6" y="3528"/>
                  <a:ext cx="64" cy="1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47361" name="Group 328"/>
                <p:cNvGrpSpPr>
                  <a:grpSpLocks/>
                </p:cNvGrpSpPr>
                <p:nvPr/>
              </p:nvGrpSpPr>
              <p:grpSpPr bwMode="auto">
                <a:xfrm>
                  <a:off x="1141" y="3261"/>
                  <a:ext cx="433" cy="115"/>
                  <a:chOff x="1539" y="2988"/>
                  <a:chExt cx="529" cy="159"/>
                </a:xfrm>
              </p:grpSpPr>
              <p:sp>
                <p:nvSpPr>
                  <p:cNvPr id="47362" name="WordArt 3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31" y="2996"/>
                    <a:ext cx="82" cy="13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3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63" name="Oval 330"/>
                  <p:cNvSpPr>
                    <a:spLocks noChangeArrowheads="1"/>
                  </p:cNvSpPr>
                  <p:nvPr/>
                </p:nvSpPr>
                <p:spPr bwMode="auto">
                  <a:xfrm>
                    <a:off x="1666" y="3101"/>
                    <a:ext cx="27" cy="27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64" name="WordArt 3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539" y="2996"/>
                    <a:ext cx="88" cy="1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47365" name="Group 332"/>
                  <p:cNvGrpSpPr>
                    <a:grpSpLocks/>
                  </p:cNvGrpSpPr>
                  <p:nvPr/>
                </p:nvGrpSpPr>
                <p:grpSpPr bwMode="auto">
                  <a:xfrm>
                    <a:off x="1866" y="2988"/>
                    <a:ext cx="202" cy="159"/>
                    <a:chOff x="2969" y="743"/>
                    <a:chExt cx="238" cy="167"/>
                  </a:xfrm>
                </p:grpSpPr>
                <p:sp>
                  <p:nvSpPr>
                    <p:cNvPr id="47366" name="WordArt 33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3134" y="817"/>
                      <a:ext cx="73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367" name="WordArt 334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969" y="743"/>
                      <a:ext cx="143" cy="15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</p:grpSp>
          </p:grpSp>
          <p:grpSp>
            <p:nvGrpSpPr>
              <p:cNvPr id="47349" name="Group 337"/>
              <p:cNvGrpSpPr>
                <a:grpSpLocks/>
              </p:cNvGrpSpPr>
              <p:nvPr/>
            </p:nvGrpSpPr>
            <p:grpSpPr bwMode="auto">
              <a:xfrm>
                <a:off x="3673" y="3226"/>
                <a:ext cx="695" cy="207"/>
                <a:chOff x="4723" y="3438"/>
                <a:chExt cx="695" cy="207"/>
              </a:xfrm>
            </p:grpSpPr>
            <p:grpSp>
              <p:nvGrpSpPr>
                <p:cNvPr id="47351" name="Group 224"/>
                <p:cNvGrpSpPr>
                  <a:grpSpLocks/>
                </p:cNvGrpSpPr>
                <p:nvPr/>
              </p:nvGrpSpPr>
              <p:grpSpPr bwMode="auto">
                <a:xfrm>
                  <a:off x="4723" y="3438"/>
                  <a:ext cx="401" cy="207"/>
                  <a:chOff x="4120" y="818"/>
                  <a:chExt cx="401" cy="207"/>
                </a:xfrm>
              </p:grpSpPr>
              <p:sp>
                <p:nvSpPr>
                  <p:cNvPr id="47355" name="WordArt 2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20" y="818"/>
                    <a:ext cx="132" cy="20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356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273" y="844"/>
                    <a:ext cx="40" cy="176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57" name="WordArt 22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354" y="872"/>
                    <a:ext cx="92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358" name="AutoShape 22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480" y="845"/>
                    <a:ext cx="41" cy="176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352" name="Group 267"/>
                <p:cNvGrpSpPr>
                  <a:grpSpLocks/>
                </p:cNvGrpSpPr>
                <p:nvPr/>
              </p:nvGrpSpPr>
              <p:grpSpPr bwMode="auto">
                <a:xfrm>
                  <a:off x="5173" y="3443"/>
                  <a:ext cx="245" cy="188"/>
                  <a:chOff x="4804" y="1538"/>
                  <a:chExt cx="245" cy="188"/>
                </a:xfrm>
              </p:grpSpPr>
              <p:sp>
                <p:nvSpPr>
                  <p:cNvPr id="47353" name="WordArt 2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04" y="1538"/>
                    <a:ext cx="87" cy="18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54" name="WordArt 2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28" y="1580"/>
                    <a:ext cx="121" cy="13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  <p:sp>
            <p:nvSpPr>
              <p:cNvPr id="47350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88" y="3261"/>
                <a:ext cx="16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7292" name="Group 411"/>
            <p:cNvGrpSpPr>
              <a:grpSpLocks/>
            </p:cNvGrpSpPr>
            <p:nvPr/>
          </p:nvGrpSpPr>
          <p:grpSpPr bwMode="auto">
            <a:xfrm>
              <a:off x="450" y="3660"/>
              <a:ext cx="4895" cy="386"/>
              <a:chOff x="384" y="3615"/>
              <a:chExt cx="4895" cy="386"/>
            </a:xfrm>
          </p:grpSpPr>
          <p:grpSp>
            <p:nvGrpSpPr>
              <p:cNvPr id="47293" name="Group 402"/>
              <p:cNvGrpSpPr>
                <a:grpSpLocks/>
              </p:cNvGrpSpPr>
              <p:nvPr/>
            </p:nvGrpSpPr>
            <p:grpSpPr bwMode="auto">
              <a:xfrm>
                <a:off x="1192" y="3615"/>
                <a:ext cx="2895" cy="386"/>
                <a:chOff x="2574" y="3268"/>
                <a:chExt cx="2895" cy="386"/>
              </a:xfrm>
            </p:grpSpPr>
            <p:grpSp>
              <p:nvGrpSpPr>
                <p:cNvPr id="47309" name="Group 341"/>
                <p:cNvGrpSpPr>
                  <a:grpSpLocks/>
                </p:cNvGrpSpPr>
                <p:nvPr/>
              </p:nvGrpSpPr>
              <p:grpSpPr bwMode="auto">
                <a:xfrm rot="5400000">
                  <a:off x="2614" y="3376"/>
                  <a:ext cx="63" cy="144"/>
                  <a:chOff x="2928" y="3216"/>
                  <a:chExt cx="48" cy="240"/>
                </a:xfrm>
              </p:grpSpPr>
              <p:sp>
                <p:nvSpPr>
                  <p:cNvPr id="47343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44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310" name="Group 350"/>
                <p:cNvGrpSpPr>
                  <a:grpSpLocks/>
                </p:cNvGrpSpPr>
                <p:nvPr/>
              </p:nvGrpSpPr>
              <p:grpSpPr bwMode="auto">
                <a:xfrm>
                  <a:off x="2767" y="3268"/>
                  <a:ext cx="594" cy="368"/>
                  <a:chOff x="980" y="3261"/>
                  <a:chExt cx="594" cy="368"/>
                </a:xfrm>
              </p:grpSpPr>
              <p:grpSp>
                <p:nvGrpSpPr>
                  <p:cNvPr id="47331" name="Group 351"/>
                  <p:cNvGrpSpPr>
                    <a:grpSpLocks/>
                  </p:cNvGrpSpPr>
                  <p:nvPr/>
                </p:nvGrpSpPr>
                <p:grpSpPr bwMode="auto">
                  <a:xfrm rot="123913">
                    <a:off x="980" y="3289"/>
                    <a:ext cx="108" cy="325"/>
                    <a:chOff x="4590" y="526"/>
                    <a:chExt cx="529" cy="1700"/>
                  </a:xfrm>
                </p:grpSpPr>
                <p:sp>
                  <p:nvSpPr>
                    <p:cNvPr id="47340" name="Oval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0" y="2095"/>
                      <a:ext cx="124" cy="131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341" name="Oval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5" y="526"/>
                      <a:ext cx="124" cy="13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342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4684" y="539"/>
                      <a:ext cx="338" cy="1677"/>
                    </a:xfrm>
                    <a:custGeom>
                      <a:avLst/>
                      <a:gdLst>
                        <a:gd name="T0" fmla="*/ 24 w 338"/>
                        <a:gd name="T1" fmla="*/ 1669 h 1677"/>
                        <a:gd name="T2" fmla="*/ 160 w 338"/>
                        <a:gd name="T3" fmla="*/ 1517 h 1677"/>
                        <a:gd name="T4" fmla="*/ 236 w 338"/>
                        <a:gd name="T5" fmla="*/ 1329 h 1677"/>
                        <a:gd name="T6" fmla="*/ 248 w 338"/>
                        <a:gd name="T7" fmla="*/ 849 h 1677"/>
                        <a:gd name="T8" fmla="*/ 232 w 338"/>
                        <a:gd name="T9" fmla="*/ 481 h 1677"/>
                        <a:gd name="T10" fmla="*/ 236 w 338"/>
                        <a:gd name="T11" fmla="*/ 233 h 1677"/>
                        <a:gd name="T12" fmla="*/ 268 w 338"/>
                        <a:gd name="T13" fmla="*/ 105 h 1677"/>
                        <a:gd name="T14" fmla="*/ 336 w 338"/>
                        <a:gd name="T15" fmla="*/ 5 h 1677"/>
                        <a:gd name="T16" fmla="*/ 256 w 338"/>
                        <a:gd name="T17" fmla="*/ 73 h 1677"/>
                        <a:gd name="T18" fmla="*/ 180 w 338"/>
                        <a:gd name="T19" fmla="*/ 169 h 1677"/>
                        <a:gd name="T20" fmla="*/ 128 w 338"/>
                        <a:gd name="T21" fmla="*/ 309 h 1677"/>
                        <a:gd name="T22" fmla="*/ 116 w 338"/>
                        <a:gd name="T23" fmla="*/ 573 h 1677"/>
                        <a:gd name="T24" fmla="*/ 124 w 338"/>
                        <a:gd name="T25" fmla="*/ 861 h 1677"/>
                        <a:gd name="T26" fmla="*/ 128 w 338"/>
                        <a:gd name="T27" fmla="*/ 1213 h 1677"/>
                        <a:gd name="T28" fmla="*/ 124 w 338"/>
                        <a:gd name="T29" fmla="*/ 1381 h 1677"/>
                        <a:gd name="T30" fmla="*/ 0 w 338"/>
                        <a:gd name="T31" fmla="*/ 1677 h 167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338"/>
                        <a:gd name="T49" fmla="*/ 0 h 1677"/>
                        <a:gd name="T50" fmla="*/ 338 w 338"/>
                        <a:gd name="T51" fmla="*/ 1677 h 167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338" h="1677">
                          <a:moveTo>
                            <a:pt x="24" y="1669"/>
                          </a:moveTo>
                          <a:cubicBezTo>
                            <a:pt x="74" y="1621"/>
                            <a:pt x="125" y="1574"/>
                            <a:pt x="160" y="1517"/>
                          </a:cubicBezTo>
                          <a:cubicBezTo>
                            <a:pt x="195" y="1460"/>
                            <a:pt x="221" y="1440"/>
                            <a:pt x="236" y="1329"/>
                          </a:cubicBezTo>
                          <a:cubicBezTo>
                            <a:pt x="251" y="1218"/>
                            <a:pt x="249" y="990"/>
                            <a:pt x="248" y="849"/>
                          </a:cubicBezTo>
                          <a:cubicBezTo>
                            <a:pt x="247" y="708"/>
                            <a:pt x="234" y="584"/>
                            <a:pt x="232" y="481"/>
                          </a:cubicBezTo>
                          <a:cubicBezTo>
                            <a:pt x="230" y="378"/>
                            <a:pt x="230" y="296"/>
                            <a:pt x="236" y="233"/>
                          </a:cubicBezTo>
                          <a:cubicBezTo>
                            <a:pt x="242" y="170"/>
                            <a:pt x="251" y="143"/>
                            <a:pt x="268" y="105"/>
                          </a:cubicBezTo>
                          <a:cubicBezTo>
                            <a:pt x="285" y="67"/>
                            <a:pt x="338" y="10"/>
                            <a:pt x="336" y="5"/>
                          </a:cubicBezTo>
                          <a:cubicBezTo>
                            <a:pt x="334" y="0"/>
                            <a:pt x="282" y="46"/>
                            <a:pt x="256" y="73"/>
                          </a:cubicBezTo>
                          <a:cubicBezTo>
                            <a:pt x="230" y="100"/>
                            <a:pt x="201" y="130"/>
                            <a:pt x="180" y="169"/>
                          </a:cubicBezTo>
                          <a:cubicBezTo>
                            <a:pt x="159" y="208"/>
                            <a:pt x="139" y="242"/>
                            <a:pt x="128" y="309"/>
                          </a:cubicBezTo>
                          <a:cubicBezTo>
                            <a:pt x="117" y="376"/>
                            <a:pt x="117" y="481"/>
                            <a:pt x="116" y="573"/>
                          </a:cubicBezTo>
                          <a:cubicBezTo>
                            <a:pt x="115" y="665"/>
                            <a:pt x="122" y="754"/>
                            <a:pt x="124" y="861"/>
                          </a:cubicBezTo>
                          <a:cubicBezTo>
                            <a:pt x="126" y="968"/>
                            <a:pt x="128" y="1126"/>
                            <a:pt x="128" y="1213"/>
                          </a:cubicBezTo>
                          <a:cubicBezTo>
                            <a:pt x="128" y="1300"/>
                            <a:pt x="145" y="1304"/>
                            <a:pt x="124" y="1381"/>
                          </a:cubicBezTo>
                          <a:cubicBezTo>
                            <a:pt x="103" y="1458"/>
                            <a:pt x="51" y="1567"/>
                            <a:pt x="0" y="1677"/>
                          </a:cubicBezTo>
                        </a:path>
                      </a:pathLst>
                    </a:custGeom>
                    <a:solidFill>
                      <a:schemeClr val="tx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332" name="WordArt 35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96" y="3528"/>
                    <a:ext cx="64" cy="10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47333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141" y="3261"/>
                    <a:ext cx="433" cy="115"/>
                    <a:chOff x="1539" y="2988"/>
                    <a:chExt cx="529" cy="159"/>
                  </a:xfrm>
                </p:grpSpPr>
                <p:sp>
                  <p:nvSpPr>
                    <p:cNvPr id="47334" name="WordArt 35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731" y="2996"/>
                      <a:ext cx="82" cy="13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3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335" name="Oval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66" y="3101"/>
                      <a:ext cx="27" cy="2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336" name="WordArt 35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39" y="2996"/>
                      <a:ext cx="88" cy="137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grpSp>
                  <p:nvGrpSpPr>
                    <p:cNvPr id="47337" name="Group 3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66" y="2988"/>
                      <a:ext cx="202" cy="159"/>
                      <a:chOff x="2969" y="743"/>
                      <a:chExt cx="238" cy="167"/>
                    </a:xfrm>
                  </p:grpSpPr>
                  <p:sp>
                    <p:nvSpPr>
                      <p:cNvPr id="47338" name="WordArt 361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3134" y="817"/>
                        <a:ext cx="73" cy="93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宋体"/>
                            <a:ea typeface="宋体"/>
                          </a:rPr>
                          <a:t>0</a:t>
                        </a:r>
                        <a:endParaRPr lang="zh-CN" altLang="en-US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endParaRPr>
                      </a:p>
                    </p:txBody>
                  </p:sp>
                  <p:sp>
                    <p:nvSpPr>
                      <p:cNvPr id="47339" name="WordArt 362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2969" y="743"/>
                        <a:ext cx="143" cy="154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Book Antiqua"/>
                          </a:rPr>
                          <a:t>v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7311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3369" y="3450"/>
                  <a:ext cx="103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312" name="Group 397"/>
                <p:cNvGrpSpPr>
                  <a:grpSpLocks/>
                </p:cNvGrpSpPr>
                <p:nvPr/>
              </p:nvGrpSpPr>
              <p:grpSpPr bwMode="auto">
                <a:xfrm>
                  <a:off x="3713" y="3286"/>
                  <a:ext cx="1756" cy="368"/>
                  <a:chOff x="3551" y="3279"/>
                  <a:chExt cx="1756" cy="368"/>
                </a:xfrm>
              </p:grpSpPr>
              <p:sp>
                <p:nvSpPr>
                  <p:cNvPr id="47314" name="AutoShape 365"/>
                  <p:cNvSpPr>
                    <a:spLocks noChangeArrowheads="1"/>
                  </p:cNvSpPr>
                  <p:nvPr/>
                </p:nvSpPr>
                <p:spPr bwMode="auto">
                  <a:xfrm>
                    <a:off x="3998" y="3375"/>
                    <a:ext cx="70" cy="168"/>
                  </a:xfrm>
                  <a:prstGeom prst="moon">
                    <a:avLst>
                      <a:gd name="adj" fmla="val 18056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15" name="AutoShape 366"/>
                  <p:cNvSpPr>
                    <a:spLocks noChangeArrowheads="1"/>
                  </p:cNvSpPr>
                  <p:nvPr/>
                </p:nvSpPr>
                <p:spPr bwMode="auto">
                  <a:xfrm rot="10521693">
                    <a:off x="4734" y="3380"/>
                    <a:ext cx="71" cy="168"/>
                  </a:xfrm>
                  <a:prstGeom prst="moon">
                    <a:avLst>
                      <a:gd name="adj" fmla="val 18056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16" name="WordArt 36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117" y="3390"/>
                    <a:ext cx="128" cy="15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317" name="Line 3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4" y="3457"/>
                    <a:ext cx="10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318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4468" y="3396"/>
                    <a:ext cx="214" cy="165"/>
                    <a:chOff x="2703" y="860"/>
                    <a:chExt cx="238" cy="167"/>
                  </a:xfrm>
                </p:grpSpPr>
                <p:sp>
                  <p:nvSpPr>
                    <p:cNvPr id="47329" name="WordArt 37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68" y="934"/>
                      <a:ext cx="73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330" name="WordArt 37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03" y="860"/>
                      <a:ext cx="143" cy="15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  <p:sp>
                <p:nvSpPr>
                  <p:cNvPr id="47319" name="WordArt 3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865" y="3396"/>
                    <a:ext cx="129" cy="15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320" name="WordArt 37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048" y="3334"/>
                    <a:ext cx="94" cy="2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d</a:t>
                    </a:r>
                    <a:endParaRPr lang="zh-CN" altLang="en-US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21" name="WordArt 37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5171" y="3408"/>
                    <a:ext cx="136" cy="14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grpSp>
                <p:nvGrpSpPr>
                  <p:cNvPr id="47322" name="Group 381"/>
                  <p:cNvGrpSpPr>
                    <a:grpSpLocks/>
                  </p:cNvGrpSpPr>
                  <p:nvPr/>
                </p:nvGrpSpPr>
                <p:grpSpPr bwMode="auto">
                  <a:xfrm>
                    <a:off x="3551" y="3279"/>
                    <a:ext cx="386" cy="368"/>
                    <a:chOff x="4555" y="2277"/>
                    <a:chExt cx="378" cy="404"/>
                  </a:xfrm>
                </p:grpSpPr>
                <p:sp>
                  <p:nvSpPr>
                    <p:cNvPr id="47323" name="WordArt 38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4682" y="2277"/>
                      <a:ext cx="97" cy="13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6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324" name="Line 38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55" y="2453"/>
                      <a:ext cx="37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7325" name="Group 3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41" y="2481"/>
                      <a:ext cx="244" cy="200"/>
                      <a:chOff x="4582" y="2672"/>
                      <a:chExt cx="236" cy="215"/>
                    </a:xfrm>
                  </p:grpSpPr>
                  <p:sp>
                    <p:nvSpPr>
                      <p:cNvPr id="47326" name="WordArt 385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708" y="2798"/>
                        <a:ext cx="62" cy="89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宋体"/>
                            <a:ea typeface="宋体"/>
                          </a:rPr>
                          <a:t>0</a:t>
                        </a:r>
                        <a:endParaRPr lang="zh-CN" altLang="en-US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endParaRPr>
                      </a:p>
                    </p:txBody>
                  </p:sp>
                  <p:sp>
                    <p:nvSpPr>
                      <p:cNvPr id="47327" name="WordArt 386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582" y="2713"/>
                        <a:ext cx="121" cy="147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i="1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Book Antiqua"/>
                          </a:rPr>
                          <a:t>v</a:t>
                        </a:r>
                        <a:endParaRPr lang="zh-CN" altLang="en-US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endParaRPr>
                      </a:p>
                    </p:txBody>
                  </p:sp>
                  <p:sp>
                    <p:nvSpPr>
                      <p:cNvPr id="47328" name="WordArt 387"/>
                      <p:cNvSpPr>
                        <a:spLocks noChangeArrowheads="1" noChangeShapeType="1" noTextEdit="1"/>
                      </p:cNvSpPr>
                      <p:nvPr/>
                    </p:nvSpPr>
                    <p:spPr bwMode="auto">
                      <a:xfrm>
                        <a:off x="4758" y="2672"/>
                        <a:ext cx="60" cy="97"/>
                      </a:xfrm>
                      <a:prstGeom prst="rect">
                        <a:avLst/>
                      </a:prstGeom>
                    </p:spPr>
                    <p:txBody>
                      <a:bodyPr wrap="none" fromWordArt="1">
                        <a:prstTxWarp prst="textPlain">
                          <a:avLst>
                            <a:gd name="adj" fmla="val 50000"/>
                          </a:avLst>
                        </a:prstTxWarp>
                      </a:bodyPr>
                      <a:lstStyle/>
                      <a:p>
                        <a:pPr algn="ctr"/>
                        <a:r>
                          <a:rPr lang="en-US" altLang="zh-CN" sz="3600" kern="10"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latin typeface="宋体"/>
                            <a:ea typeface="宋体"/>
                          </a:rPr>
                          <a:t>3</a:t>
                        </a:r>
                        <a:endParaRPr lang="zh-CN" altLang="en-US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7313" name="WordArt 3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97" y="3378"/>
                  <a:ext cx="164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294" name="Group 401"/>
              <p:cNvGrpSpPr>
                <a:grpSpLocks/>
              </p:cNvGrpSpPr>
              <p:nvPr/>
            </p:nvGrpSpPr>
            <p:grpSpPr bwMode="auto">
              <a:xfrm>
                <a:off x="4184" y="3698"/>
                <a:ext cx="1095" cy="185"/>
                <a:chOff x="1726" y="3816"/>
                <a:chExt cx="1012" cy="176"/>
              </a:xfrm>
            </p:grpSpPr>
            <p:grpSp>
              <p:nvGrpSpPr>
                <p:cNvPr id="47299" name="Group 399"/>
                <p:cNvGrpSpPr>
                  <a:grpSpLocks/>
                </p:cNvGrpSpPr>
                <p:nvPr/>
              </p:nvGrpSpPr>
              <p:grpSpPr bwMode="auto">
                <a:xfrm>
                  <a:off x="1726" y="3816"/>
                  <a:ext cx="785" cy="176"/>
                  <a:chOff x="1415" y="3771"/>
                  <a:chExt cx="785" cy="176"/>
                </a:xfrm>
              </p:grpSpPr>
              <p:grpSp>
                <p:nvGrpSpPr>
                  <p:cNvPr id="47301" name="Group 38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1455" y="3789"/>
                    <a:ext cx="63" cy="144"/>
                    <a:chOff x="2928" y="3216"/>
                    <a:chExt cx="48" cy="240"/>
                  </a:xfrm>
                </p:grpSpPr>
                <p:sp>
                  <p:nvSpPr>
                    <p:cNvPr id="47307" name="Line 3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8" y="321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308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3216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302" name="WordArt 39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109" y="3784"/>
                    <a:ext cx="91" cy="1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6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03" name="WordArt 39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37" y="3784"/>
                    <a:ext cx="91" cy="16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04" name="Oval 394"/>
                  <p:cNvSpPr>
                    <a:spLocks noChangeArrowheads="1"/>
                  </p:cNvSpPr>
                  <p:nvPr/>
                </p:nvSpPr>
                <p:spPr bwMode="auto">
                  <a:xfrm>
                    <a:off x="1755" y="3902"/>
                    <a:ext cx="40" cy="39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05" name="WordArt 3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634" y="3778"/>
                    <a:ext cx="95" cy="16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306" name="WordArt 39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001" y="3771"/>
                    <a:ext cx="60" cy="16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47300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74" y="3835"/>
                  <a:ext cx="164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47295" name="Group 407"/>
              <p:cNvGrpSpPr>
                <a:grpSpLocks/>
              </p:cNvGrpSpPr>
              <p:nvPr/>
            </p:nvGrpSpPr>
            <p:grpSpPr bwMode="auto">
              <a:xfrm>
                <a:off x="819" y="3726"/>
                <a:ext cx="329" cy="145"/>
                <a:chOff x="2385" y="3363"/>
                <a:chExt cx="329" cy="145"/>
              </a:xfrm>
            </p:grpSpPr>
            <p:sp>
              <p:nvSpPr>
                <p:cNvPr id="47297" name="WordArt 4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0" y="3363"/>
                  <a:ext cx="164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98" name="Freeform 406"/>
                <p:cNvSpPr>
                  <a:spLocks/>
                </p:cNvSpPr>
                <p:nvPr/>
              </p:nvSpPr>
              <p:spPr bwMode="auto">
                <a:xfrm>
                  <a:off x="2385" y="3377"/>
                  <a:ext cx="153" cy="131"/>
                </a:xfrm>
                <a:custGeom>
                  <a:avLst/>
                  <a:gdLst>
                    <a:gd name="T0" fmla="*/ 7 w 241"/>
                    <a:gd name="T1" fmla="*/ 0 h 241"/>
                    <a:gd name="T2" fmla="*/ 0 w 241"/>
                    <a:gd name="T3" fmla="*/ 3 h 241"/>
                    <a:gd name="T4" fmla="*/ 10 w 241"/>
                    <a:gd name="T5" fmla="*/ 3 h 241"/>
                    <a:gd name="T6" fmla="*/ 7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296" name="Text Box 408"/>
              <p:cNvSpPr txBox="1">
                <a:spLocks noChangeArrowheads="1"/>
              </p:cNvSpPr>
              <p:nvPr/>
            </p:nvSpPr>
            <p:spPr bwMode="auto">
              <a:xfrm>
                <a:off x="384" y="3663"/>
                <a:ext cx="32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ea typeface="华文中宋" pitchFamily="2" charset="-122"/>
                  </a:rPr>
                  <a:t>得</a:t>
                </a:r>
              </a:p>
            </p:txBody>
          </p:sp>
        </p:grpSp>
      </p:grpSp>
      <p:grpSp>
        <p:nvGrpSpPr>
          <p:cNvPr id="46449" name="Group 591"/>
          <p:cNvGrpSpPr>
            <a:grpSpLocks/>
          </p:cNvGrpSpPr>
          <p:nvPr/>
        </p:nvGrpSpPr>
        <p:grpSpPr bwMode="auto">
          <a:xfrm>
            <a:off x="0" y="0"/>
            <a:ext cx="5348288" cy="4495800"/>
            <a:chOff x="0" y="0"/>
            <a:chExt cx="3369" cy="2832"/>
          </a:xfrm>
        </p:grpSpPr>
        <p:sp>
          <p:nvSpPr>
            <p:cNvPr id="47112" name="Text Box 419"/>
            <p:cNvSpPr txBox="1">
              <a:spLocks noChangeArrowheads="1"/>
            </p:cNvSpPr>
            <p:nvPr/>
          </p:nvSpPr>
          <p:spPr bwMode="auto">
            <a:xfrm>
              <a:off x="328" y="113"/>
              <a:ext cx="3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华文中宋" pitchFamily="2" charset="-122"/>
                </a:rPr>
                <a:t> </a:t>
              </a:r>
              <a:r>
                <a:rPr lang="zh-CN" altLang="en-US" sz="1200">
                  <a:latin typeface="黑体" pitchFamily="49" charset="-122"/>
                </a:rPr>
                <a:t>假设有大量的某种粒子，总数目为</a:t>
              </a:r>
              <a:r>
                <a:rPr lang="en-US" altLang="zh-CN" sz="1200" i="1">
                  <a:latin typeface="黑体" pitchFamily="49" charset="-122"/>
                </a:rPr>
                <a:t>N</a:t>
              </a:r>
              <a:r>
                <a:rPr lang="zh-CN" altLang="en-US" sz="1200">
                  <a:latin typeface="黑体" pitchFamily="49" charset="-122"/>
                </a:rPr>
                <a:t>，其速率分布函数为</a:t>
              </a:r>
            </a:p>
          </p:txBody>
        </p:sp>
        <p:sp>
          <p:nvSpPr>
            <p:cNvPr id="47113" name="Rectangle 586" descr="大纸屑"/>
            <p:cNvSpPr>
              <a:spLocks noChangeArrowheads="1"/>
            </p:cNvSpPr>
            <p:nvPr/>
          </p:nvSpPr>
          <p:spPr bwMode="auto">
            <a:xfrm flipV="1">
              <a:off x="3194" y="0"/>
              <a:ext cx="87" cy="2832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14" name="Group 590"/>
            <p:cNvGrpSpPr>
              <a:grpSpLocks/>
            </p:cNvGrpSpPr>
            <p:nvPr/>
          </p:nvGrpSpPr>
          <p:grpSpPr bwMode="auto">
            <a:xfrm>
              <a:off x="0" y="276"/>
              <a:ext cx="3207" cy="2554"/>
              <a:chOff x="0" y="276"/>
              <a:chExt cx="3207" cy="2554"/>
            </a:xfrm>
          </p:grpSpPr>
          <p:grpSp>
            <p:nvGrpSpPr>
              <p:cNvPr id="47115" name="Group 416"/>
              <p:cNvGrpSpPr>
                <a:grpSpLocks/>
              </p:cNvGrpSpPr>
              <p:nvPr/>
            </p:nvGrpSpPr>
            <p:grpSpPr bwMode="auto">
              <a:xfrm>
                <a:off x="109" y="276"/>
                <a:ext cx="258" cy="157"/>
                <a:chOff x="396" y="441"/>
                <a:chExt cx="619" cy="368"/>
              </a:xfrm>
            </p:grpSpPr>
            <p:sp>
              <p:nvSpPr>
                <p:cNvPr id="47283" name="Oval 417" descr="软木塞"/>
                <p:cNvSpPr>
                  <a:spLocks noChangeArrowheads="1"/>
                </p:cNvSpPr>
                <p:nvPr/>
              </p:nvSpPr>
              <p:spPr bwMode="auto">
                <a:xfrm>
                  <a:off x="396" y="441"/>
                  <a:ext cx="619" cy="368"/>
                </a:xfrm>
                <a:prstGeom prst="ellipse">
                  <a:avLst/>
                </a:pr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1905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4" name="WordArt 4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6" y="516"/>
                  <a:ext cx="468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287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3175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effectLst>
                        <a:outerShdw dist="35921" dir="2700000" algn="ctr" rotWithShape="0">
                          <a:schemeClr val="tx1"/>
                        </a:outerShdw>
                      </a:effectLst>
                      <a:latin typeface="黑体"/>
                      <a:ea typeface="黑体"/>
                    </a:rPr>
                    <a:t>例</a:t>
                  </a:r>
                </a:p>
              </p:txBody>
            </p:sp>
          </p:grpSp>
          <p:grpSp>
            <p:nvGrpSpPr>
              <p:cNvPr id="47116" name="Group 420"/>
              <p:cNvGrpSpPr>
                <a:grpSpLocks/>
              </p:cNvGrpSpPr>
              <p:nvPr/>
            </p:nvGrpSpPr>
            <p:grpSpPr bwMode="auto">
              <a:xfrm>
                <a:off x="848" y="655"/>
                <a:ext cx="72" cy="33"/>
                <a:chOff x="1104" y="576"/>
                <a:chExt cx="144" cy="96"/>
              </a:xfrm>
            </p:grpSpPr>
            <p:sp>
              <p:nvSpPr>
                <p:cNvPr id="47281" name="Line 421"/>
                <p:cNvSpPr>
                  <a:spLocks noChangeShapeType="1"/>
                </p:cNvSpPr>
                <p:nvPr/>
              </p:nvSpPr>
              <p:spPr bwMode="auto">
                <a:xfrm>
                  <a:off x="1104" y="57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82" name="Line 422"/>
                <p:cNvSpPr>
                  <a:spLocks noChangeShapeType="1"/>
                </p:cNvSpPr>
                <p:nvPr/>
              </p:nvSpPr>
              <p:spPr bwMode="auto">
                <a:xfrm>
                  <a:off x="1104" y="67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17" name="Group 423"/>
              <p:cNvGrpSpPr>
                <a:grpSpLocks/>
              </p:cNvGrpSpPr>
              <p:nvPr/>
            </p:nvGrpSpPr>
            <p:grpSpPr bwMode="auto">
              <a:xfrm>
                <a:off x="560" y="605"/>
                <a:ext cx="240" cy="123"/>
                <a:chOff x="291" y="1617"/>
                <a:chExt cx="583" cy="294"/>
              </a:xfrm>
            </p:grpSpPr>
            <p:sp>
              <p:nvSpPr>
                <p:cNvPr id="47277" name="WordArt 4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" y="1617"/>
                  <a:ext cx="192" cy="2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78" name="AutoShape 425"/>
                <p:cNvSpPr>
                  <a:spLocks noChangeArrowheads="1"/>
                </p:cNvSpPr>
                <p:nvPr/>
              </p:nvSpPr>
              <p:spPr bwMode="auto">
                <a:xfrm>
                  <a:off x="513" y="1654"/>
                  <a:ext cx="59" cy="250"/>
                </a:xfrm>
                <a:prstGeom prst="moon">
                  <a:avLst>
                    <a:gd name="adj" fmla="val 26250"/>
                  </a:avLst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miter lim="800000"/>
                  <a:headEnd type="none" w="med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9" name="WordArt 4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31" y="1694"/>
                  <a:ext cx="134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rPr>
                    <a:t>v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280" name="AutoShape 427"/>
                <p:cNvSpPr>
                  <a:spLocks noChangeArrowheads="1"/>
                </p:cNvSpPr>
                <p:nvPr/>
              </p:nvSpPr>
              <p:spPr bwMode="auto">
                <a:xfrm flipH="1">
                  <a:off x="815" y="1655"/>
                  <a:ext cx="59" cy="250"/>
                </a:xfrm>
                <a:prstGeom prst="moon">
                  <a:avLst>
                    <a:gd name="adj" fmla="val 26250"/>
                  </a:avLst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miter lim="800000"/>
                  <a:headEnd type="none" w="med" len="lg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18" name="AutoShape 428"/>
              <p:cNvSpPr>
                <a:spLocks/>
              </p:cNvSpPr>
              <p:nvPr/>
            </p:nvSpPr>
            <p:spPr bwMode="auto">
              <a:xfrm>
                <a:off x="957" y="523"/>
                <a:ext cx="62" cy="295"/>
              </a:xfrm>
              <a:prstGeom prst="leftBrace">
                <a:avLst>
                  <a:gd name="adj1" fmla="val 39651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9" name="WordArt 4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2" y="705"/>
                <a:ext cx="67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120" name="AutoShape 430"/>
              <p:cNvSpPr>
                <a:spLocks noChangeArrowheads="1"/>
              </p:cNvSpPr>
              <p:nvPr/>
            </p:nvSpPr>
            <p:spPr bwMode="auto">
              <a:xfrm>
                <a:off x="2076" y="496"/>
                <a:ext cx="40" cy="119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1" name="AutoShape 431"/>
              <p:cNvSpPr>
                <a:spLocks noChangeArrowheads="1"/>
              </p:cNvSpPr>
              <p:nvPr/>
            </p:nvSpPr>
            <p:spPr bwMode="auto">
              <a:xfrm rot="10521693">
                <a:off x="2971" y="492"/>
                <a:ext cx="40" cy="118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2" name="WordArt 4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8" y="514"/>
                <a:ext cx="8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grpSp>
            <p:nvGrpSpPr>
              <p:cNvPr id="47123" name="Group 433"/>
              <p:cNvGrpSpPr>
                <a:grpSpLocks/>
              </p:cNvGrpSpPr>
              <p:nvPr/>
            </p:nvGrpSpPr>
            <p:grpSpPr bwMode="auto">
              <a:xfrm>
                <a:off x="2317" y="514"/>
                <a:ext cx="108" cy="99"/>
                <a:chOff x="4001" y="656"/>
                <a:chExt cx="183" cy="163"/>
              </a:xfrm>
            </p:grpSpPr>
            <p:sp>
              <p:nvSpPr>
                <p:cNvPr id="47275" name="Freeform 434"/>
                <p:cNvSpPr>
                  <a:spLocks/>
                </p:cNvSpPr>
                <p:nvPr/>
              </p:nvSpPr>
              <p:spPr bwMode="auto">
                <a:xfrm>
                  <a:off x="4012" y="656"/>
                  <a:ext cx="172" cy="127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6" name="Line 435"/>
                <p:cNvSpPr>
                  <a:spLocks noChangeShapeType="1"/>
                </p:cNvSpPr>
                <p:nvPr/>
              </p:nvSpPr>
              <p:spPr bwMode="auto">
                <a:xfrm>
                  <a:off x="4001" y="758"/>
                  <a:ext cx="166" cy="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24" name="Group 436"/>
              <p:cNvGrpSpPr>
                <a:grpSpLocks/>
              </p:cNvGrpSpPr>
              <p:nvPr/>
            </p:nvGrpSpPr>
            <p:grpSpPr bwMode="auto">
              <a:xfrm>
                <a:off x="2642" y="519"/>
                <a:ext cx="108" cy="99"/>
                <a:chOff x="4001" y="656"/>
                <a:chExt cx="183" cy="163"/>
              </a:xfrm>
            </p:grpSpPr>
            <p:sp>
              <p:nvSpPr>
                <p:cNvPr id="47273" name="Freeform 437"/>
                <p:cNvSpPr>
                  <a:spLocks/>
                </p:cNvSpPr>
                <p:nvPr/>
              </p:nvSpPr>
              <p:spPr bwMode="auto">
                <a:xfrm>
                  <a:off x="4012" y="656"/>
                  <a:ext cx="172" cy="127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74" name="Line 438"/>
                <p:cNvSpPr>
                  <a:spLocks noChangeShapeType="1"/>
                </p:cNvSpPr>
                <p:nvPr/>
              </p:nvSpPr>
              <p:spPr bwMode="auto">
                <a:xfrm>
                  <a:off x="4001" y="758"/>
                  <a:ext cx="166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25" name="Group 439"/>
              <p:cNvGrpSpPr>
                <a:grpSpLocks/>
              </p:cNvGrpSpPr>
              <p:nvPr/>
            </p:nvGrpSpPr>
            <p:grpSpPr bwMode="auto">
              <a:xfrm>
                <a:off x="2801" y="518"/>
                <a:ext cx="142" cy="100"/>
                <a:chOff x="2969" y="743"/>
                <a:chExt cx="238" cy="167"/>
              </a:xfrm>
            </p:grpSpPr>
            <p:sp>
              <p:nvSpPr>
                <p:cNvPr id="47271" name="WordArt 4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4" y="817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272" name="WordArt 4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69" y="743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sp>
            <p:nvSpPr>
              <p:cNvPr id="47126" name="WordArt 4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1" y="496"/>
                <a:ext cx="67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127" name="AutoShape 443"/>
              <p:cNvSpPr>
                <a:spLocks noChangeArrowheads="1"/>
              </p:cNvSpPr>
              <p:nvPr/>
            </p:nvSpPr>
            <p:spPr bwMode="auto">
              <a:xfrm>
                <a:off x="2273" y="718"/>
                <a:ext cx="40" cy="120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8" name="AutoShape 444"/>
              <p:cNvSpPr>
                <a:spLocks noChangeArrowheads="1"/>
              </p:cNvSpPr>
              <p:nvPr/>
            </p:nvSpPr>
            <p:spPr bwMode="auto">
              <a:xfrm rot="10521693">
                <a:off x="2802" y="713"/>
                <a:ext cx="42" cy="119"/>
              </a:xfrm>
              <a:prstGeom prst="moon">
                <a:avLst>
                  <a:gd name="adj" fmla="val 18056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29" name="Group 445"/>
              <p:cNvGrpSpPr>
                <a:grpSpLocks/>
              </p:cNvGrpSpPr>
              <p:nvPr/>
            </p:nvGrpSpPr>
            <p:grpSpPr bwMode="auto">
              <a:xfrm>
                <a:off x="2378" y="723"/>
                <a:ext cx="401" cy="99"/>
                <a:chOff x="3950" y="1015"/>
                <a:chExt cx="673" cy="167"/>
              </a:xfrm>
            </p:grpSpPr>
            <p:sp>
              <p:nvSpPr>
                <p:cNvPr id="47266" name="WordArt 4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50" y="1023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267" name="Freeform 447"/>
                <p:cNvSpPr>
                  <a:spLocks/>
                </p:cNvSpPr>
                <p:nvPr/>
              </p:nvSpPr>
              <p:spPr bwMode="auto">
                <a:xfrm flipH="1">
                  <a:off x="4155" y="1025"/>
                  <a:ext cx="172" cy="127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268" name="Group 448"/>
                <p:cNvGrpSpPr>
                  <a:grpSpLocks/>
                </p:cNvGrpSpPr>
                <p:nvPr/>
              </p:nvGrpSpPr>
              <p:grpSpPr bwMode="auto">
                <a:xfrm>
                  <a:off x="4385" y="1015"/>
                  <a:ext cx="238" cy="167"/>
                  <a:chOff x="2969" y="743"/>
                  <a:chExt cx="238" cy="167"/>
                </a:xfrm>
              </p:grpSpPr>
              <p:sp>
                <p:nvSpPr>
                  <p:cNvPr id="47269" name="WordArt 44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34" y="817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70" name="WordArt 4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69" y="743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</p:grpSp>
          <p:grpSp>
            <p:nvGrpSpPr>
              <p:cNvPr id="47130" name="Group 451"/>
              <p:cNvGrpSpPr>
                <a:grpSpLocks/>
              </p:cNvGrpSpPr>
              <p:nvPr/>
            </p:nvGrpSpPr>
            <p:grpSpPr bwMode="auto">
              <a:xfrm>
                <a:off x="1059" y="495"/>
                <a:ext cx="855" cy="115"/>
                <a:chOff x="1735" y="637"/>
                <a:chExt cx="1434" cy="191"/>
              </a:xfrm>
            </p:grpSpPr>
            <p:sp>
              <p:nvSpPr>
                <p:cNvPr id="47256" name="AutoShape 452"/>
                <p:cNvSpPr>
                  <a:spLocks noChangeArrowheads="1"/>
                </p:cNvSpPr>
                <p:nvPr/>
              </p:nvSpPr>
              <p:spPr bwMode="auto">
                <a:xfrm>
                  <a:off x="2059" y="639"/>
                  <a:ext cx="78" cy="170"/>
                </a:xfrm>
                <a:prstGeom prst="moon">
                  <a:avLst>
                    <a:gd name="adj" fmla="val 18056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57" name="AutoShape 453"/>
                <p:cNvSpPr>
                  <a:spLocks noChangeArrowheads="1"/>
                </p:cNvSpPr>
                <p:nvPr/>
              </p:nvSpPr>
              <p:spPr bwMode="auto">
                <a:xfrm rot="10521693">
                  <a:off x="2880" y="645"/>
                  <a:ext cx="79" cy="169"/>
                </a:xfrm>
                <a:prstGeom prst="moon">
                  <a:avLst>
                    <a:gd name="adj" fmla="val 18056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58" name="WordArt 4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92" y="654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259" name="WordArt 4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94" y="637"/>
                  <a:ext cx="113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260" name="Line 456"/>
                <p:cNvSpPr>
                  <a:spLocks noChangeShapeType="1"/>
                </p:cNvSpPr>
                <p:nvPr/>
              </p:nvSpPr>
              <p:spPr bwMode="auto">
                <a:xfrm flipV="1">
                  <a:off x="1735" y="700"/>
                  <a:ext cx="121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61" name="Line 457"/>
                <p:cNvSpPr>
                  <a:spLocks noChangeShapeType="1"/>
                </p:cNvSpPr>
                <p:nvPr/>
              </p:nvSpPr>
              <p:spPr bwMode="auto">
                <a:xfrm flipV="1">
                  <a:off x="2400" y="722"/>
                  <a:ext cx="121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262" name="Group 458"/>
                <p:cNvGrpSpPr>
                  <a:grpSpLocks/>
                </p:cNvGrpSpPr>
                <p:nvPr/>
              </p:nvGrpSpPr>
              <p:grpSpPr bwMode="auto">
                <a:xfrm>
                  <a:off x="2584" y="661"/>
                  <a:ext cx="238" cy="167"/>
                  <a:chOff x="2703" y="860"/>
                  <a:chExt cx="238" cy="167"/>
                </a:xfrm>
              </p:grpSpPr>
              <p:sp>
                <p:nvSpPr>
                  <p:cNvPr id="47264" name="WordArt 4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65" name="WordArt 4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47263" name="WordArt 4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6" y="661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47131" name="Group 462"/>
              <p:cNvGrpSpPr>
                <a:grpSpLocks/>
              </p:cNvGrpSpPr>
              <p:nvPr/>
            </p:nvGrpSpPr>
            <p:grpSpPr bwMode="auto">
              <a:xfrm>
                <a:off x="655" y="949"/>
                <a:ext cx="324" cy="109"/>
                <a:chOff x="573" y="1670"/>
                <a:chExt cx="544" cy="181"/>
              </a:xfrm>
            </p:grpSpPr>
            <p:sp>
              <p:nvSpPr>
                <p:cNvPr id="47251" name="WordArt 4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3" y="1670"/>
                  <a:ext cx="113" cy="1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252" name="Group 464"/>
                <p:cNvGrpSpPr>
                  <a:grpSpLocks/>
                </p:cNvGrpSpPr>
                <p:nvPr/>
              </p:nvGrpSpPr>
              <p:grpSpPr bwMode="auto">
                <a:xfrm>
                  <a:off x="879" y="1672"/>
                  <a:ext cx="238" cy="167"/>
                  <a:chOff x="2703" y="860"/>
                  <a:chExt cx="238" cy="167"/>
                </a:xfrm>
              </p:grpSpPr>
              <p:sp>
                <p:nvSpPr>
                  <p:cNvPr id="47254" name="WordArt 46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55" name="WordArt 46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47253" name="WordArt 4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747" y="1791"/>
                  <a:ext cx="34" cy="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7132" name="Text Box 468"/>
              <p:cNvSpPr txBox="1">
                <a:spLocks noChangeArrowheads="1"/>
              </p:cNvSpPr>
              <p:nvPr/>
            </p:nvSpPr>
            <p:spPr bwMode="auto">
              <a:xfrm>
                <a:off x="1042" y="897"/>
                <a:ext cx="16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/>
                  <a:t>均为正常数，且         为已知</a:t>
                </a:r>
              </a:p>
            </p:txBody>
          </p:sp>
          <p:grpSp>
            <p:nvGrpSpPr>
              <p:cNvPr id="47133" name="Group 469"/>
              <p:cNvGrpSpPr>
                <a:grpSpLocks/>
              </p:cNvGrpSpPr>
              <p:nvPr/>
            </p:nvGrpSpPr>
            <p:grpSpPr bwMode="auto">
              <a:xfrm>
                <a:off x="1791" y="957"/>
                <a:ext cx="142" cy="99"/>
                <a:chOff x="2703" y="860"/>
                <a:chExt cx="238" cy="167"/>
              </a:xfrm>
            </p:grpSpPr>
            <p:sp>
              <p:nvSpPr>
                <p:cNvPr id="47249" name="WordArt 4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250" name="WordArt 4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47134" name="Group 472"/>
              <p:cNvGrpSpPr>
                <a:grpSpLocks/>
              </p:cNvGrpSpPr>
              <p:nvPr/>
            </p:nvGrpSpPr>
            <p:grpSpPr bwMode="auto">
              <a:xfrm>
                <a:off x="393" y="1112"/>
                <a:ext cx="1527" cy="173"/>
                <a:chOff x="560" y="1676"/>
                <a:chExt cx="2563" cy="290"/>
              </a:xfrm>
            </p:grpSpPr>
            <p:sp>
              <p:nvSpPr>
                <p:cNvPr id="47247" name="AutoShape 473"/>
                <p:cNvSpPr>
                  <a:spLocks noChangeArrowheads="1"/>
                </p:cNvSpPr>
                <p:nvPr/>
              </p:nvSpPr>
              <p:spPr bwMode="auto">
                <a:xfrm>
                  <a:off x="560" y="1742"/>
                  <a:ext cx="201" cy="17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48" name="Text Box 474"/>
                <p:cNvSpPr txBox="1">
                  <a:spLocks noChangeArrowheads="1"/>
                </p:cNvSpPr>
                <p:nvPr/>
              </p:nvSpPr>
              <p:spPr bwMode="auto">
                <a:xfrm>
                  <a:off x="746" y="1676"/>
                  <a:ext cx="2377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200"/>
                    <a:t>画出该速率分布函数曲线</a:t>
                  </a:r>
                </a:p>
              </p:txBody>
            </p:sp>
          </p:grpSp>
          <p:sp>
            <p:nvSpPr>
              <p:cNvPr id="47135" name="Text Box 475"/>
              <p:cNvSpPr txBox="1">
                <a:spLocks noChangeArrowheads="1"/>
              </p:cNvSpPr>
              <p:nvPr/>
            </p:nvSpPr>
            <p:spPr bwMode="auto">
              <a:xfrm>
                <a:off x="496" y="1275"/>
                <a:ext cx="2622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/>
                  <a:t>根据概率分布函数应满足的基本条件，确定系数</a:t>
                </a:r>
              </a:p>
            </p:txBody>
          </p:sp>
          <p:sp>
            <p:nvSpPr>
              <p:cNvPr id="47136" name="AutoShape 476"/>
              <p:cNvSpPr>
                <a:spLocks noChangeArrowheads="1"/>
              </p:cNvSpPr>
              <p:nvPr/>
            </p:nvSpPr>
            <p:spPr bwMode="auto">
              <a:xfrm>
                <a:off x="390" y="1342"/>
                <a:ext cx="120" cy="10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Text Box 477"/>
              <p:cNvSpPr txBox="1">
                <a:spLocks noChangeArrowheads="1"/>
              </p:cNvSpPr>
              <p:nvPr/>
            </p:nvSpPr>
            <p:spPr bwMode="auto">
              <a:xfrm>
                <a:off x="493" y="1278"/>
                <a:ext cx="25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/>
              </a:p>
            </p:txBody>
          </p:sp>
          <p:sp>
            <p:nvSpPr>
              <p:cNvPr id="47138" name="WordArt 4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3" y="1328"/>
                <a:ext cx="67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7139" name="Text Box 479"/>
              <p:cNvSpPr txBox="1">
                <a:spLocks noChangeArrowheads="1"/>
              </p:cNvSpPr>
              <p:nvPr/>
            </p:nvSpPr>
            <p:spPr bwMode="auto">
              <a:xfrm>
                <a:off x="496" y="1471"/>
                <a:ext cx="226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/>
                  <a:t>求速率在                               区间的粒子数</a:t>
                </a:r>
              </a:p>
            </p:txBody>
          </p:sp>
          <p:sp>
            <p:nvSpPr>
              <p:cNvPr id="47140" name="AutoShape 480"/>
              <p:cNvSpPr>
                <a:spLocks noChangeArrowheads="1"/>
              </p:cNvSpPr>
              <p:nvPr/>
            </p:nvSpPr>
            <p:spPr bwMode="auto">
              <a:xfrm>
                <a:off x="382" y="1505"/>
                <a:ext cx="119" cy="10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WordArt 4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20" y="1545"/>
                <a:ext cx="106" cy="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~</a:t>
                </a:r>
                <a:endParaRPr lang="zh-CN" altLang="en-US" sz="3600" b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7142" name="WordArt 4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0" y="1510"/>
                <a:ext cx="48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143" name="Oval 483"/>
              <p:cNvSpPr>
                <a:spLocks noChangeArrowheads="1"/>
              </p:cNvSpPr>
              <p:nvPr/>
            </p:nvSpPr>
            <p:spPr bwMode="auto">
              <a:xfrm>
                <a:off x="1328" y="1584"/>
                <a:ext cx="24" cy="2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WordArt 4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5" y="1514"/>
                <a:ext cx="4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7145" name="WordArt 4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1" y="1518"/>
                <a:ext cx="52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47146" name="Group 486"/>
              <p:cNvGrpSpPr>
                <a:grpSpLocks/>
              </p:cNvGrpSpPr>
              <p:nvPr/>
            </p:nvGrpSpPr>
            <p:grpSpPr bwMode="auto">
              <a:xfrm>
                <a:off x="1456" y="1513"/>
                <a:ext cx="142" cy="101"/>
                <a:chOff x="2703" y="860"/>
                <a:chExt cx="238" cy="167"/>
              </a:xfrm>
            </p:grpSpPr>
            <p:sp>
              <p:nvSpPr>
                <p:cNvPr id="47245" name="WordArt 4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68" y="934"/>
                  <a:ext cx="73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246" name="WordArt 4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03" y="860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</p:grpSp>
          <p:grpSp>
            <p:nvGrpSpPr>
              <p:cNvPr id="47147" name="Group 582"/>
              <p:cNvGrpSpPr>
                <a:grpSpLocks/>
              </p:cNvGrpSpPr>
              <p:nvPr/>
            </p:nvGrpSpPr>
            <p:grpSpPr bwMode="auto">
              <a:xfrm>
                <a:off x="1804" y="1865"/>
                <a:ext cx="1246" cy="749"/>
                <a:chOff x="1850" y="1725"/>
                <a:chExt cx="1363" cy="858"/>
              </a:xfrm>
            </p:grpSpPr>
            <p:sp>
              <p:nvSpPr>
                <p:cNvPr id="47216" name="WordArt 5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0" y="2240"/>
                  <a:ext cx="47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217" name="Line 554"/>
                <p:cNvSpPr>
                  <a:spLocks noChangeShapeType="1"/>
                </p:cNvSpPr>
                <p:nvPr/>
              </p:nvSpPr>
              <p:spPr bwMode="auto">
                <a:xfrm flipV="1">
                  <a:off x="2163" y="2467"/>
                  <a:ext cx="10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18" name="Line 555"/>
                <p:cNvSpPr>
                  <a:spLocks noChangeShapeType="1"/>
                </p:cNvSpPr>
                <p:nvPr/>
              </p:nvSpPr>
              <p:spPr bwMode="auto">
                <a:xfrm flipH="1" flipV="1">
                  <a:off x="2160" y="1725"/>
                  <a:ext cx="0" cy="7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19" name="Freeform 556"/>
                <p:cNvSpPr>
                  <a:spLocks/>
                </p:cNvSpPr>
                <p:nvPr/>
              </p:nvSpPr>
              <p:spPr bwMode="auto">
                <a:xfrm>
                  <a:off x="2155" y="1998"/>
                  <a:ext cx="764" cy="477"/>
                </a:xfrm>
                <a:custGeom>
                  <a:avLst/>
                  <a:gdLst>
                    <a:gd name="T0" fmla="*/ 0 w 1277"/>
                    <a:gd name="T1" fmla="*/ 1 h 1345"/>
                    <a:gd name="T2" fmla="*/ 17 w 1277"/>
                    <a:gd name="T3" fmla="*/ 0 h 1345"/>
                    <a:gd name="T4" fmla="*/ 35 w 1277"/>
                    <a:gd name="T5" fmla="*/ 1 h 1345"/>
                    <a:gd name="T6" fmla="*/ 0 60000 65536"/>
                    <a:gd name="T7" fmla="*/ 0 60000 65536"/>
                    <a:gd name="T8" fmla="*/ 0 60000 65536"/>
                    <a:gd name="T9" fmla="*/ 0 w 1277"/>
                    <a:gd name="T10" fmla="*/ 0 h 1345"/>
                    <a:gd name="T11" fmla="*/ 1277 w 1277"/>
                    <a:gd name="T12" fmla="*/ 1345 h 13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77" h="1345">
                      <a:moveTo>
                        <a:pt x="0" y="1338"/>
                      </a:moveTo>
                      <a:cubicBezTo>
                        <a:pt x="211" y="669"/>
                        <a:pt x="422" y="0"/>
                        <a:pt x="635" y="1"/>
                      </a:cubicBezTo>
                      <a:cubicBezTo>
                        <a:pt x="848" y="2"/>
                        <a:pt x="1062" y="673"/>
                        <a:pt x="1277" y="1345"/>
                      </a:cubicBezTo>
                    </a:path>
                  </a:pathLst>
                </a:cu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0" name="WordArt 5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08" y="2491"/>
                  <a:ext cx="62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47221" name="Group 558"/>
                <p:cNvGrpSpPr>
                  <a:grpSpLocks/>
                </p:cNvGrpSpPr>
                <p:nvPr/>
              </p:nvGrpSpPr>
              <p:grpSpPr bwMode="auto">
                <a:xfrm>
                  <a:off x="2889" y="2499"/>
                  <a:ext cx="94" cy="73"/>
                  <a:chOff x="2703" y="860"/>
                  <a:chExt cx="238" cy="167"/>
                </a:xfrm>
              </p:grpSpPr>
              <p:sp>
                <p:nvSpPr>
                  <p:cNvPr id="47243" name="WordArt 55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44" name="WordArt 56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grpSp>
              <p:nvGrpSpPr>
                <p:cNvPr id="47222" name="Group 561"/>
                <p:cNvGrpSpPr>
                  <a:grpSpLocks/>
                </p:cNvGrpSpPr>
                <p:nvPr/>
              </p:nvGrpSpPr>
              <p:grpSpPr bwMode="auto">
                <a:xfrm>
                  <a:off x="2212" y="1742"/>
                  <a:ext cx="184" cy="105"/>
                  <a:chOff x="291" y="1617"/>
                  <a:chExt cx="583" cy="294"/>
                </a:xfrm>
              </p:grpSpPr>
              <p:sp>
                <p:nvSpPr>
                  <p:cNvPr id="47239" name="WordArt 56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91" y="1617"/>
                    <a:ext cx="192" cy="2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240" name="AutoShape 563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1654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1" name="WordArt 56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631" y="1694"/>
                    <a:ext cx="134" cy="17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242" name="AutoShape 56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815" y="1655"/>
                    <a:ext cx="59" cy="25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23" name="Line 566"/>
                <p:cNvSpPr>
                  <a:spLocks noChangeShapeType="1"/>
                </p:cNvSpPr>
                <p:nvPr/>
              </p:nvSpPr>
              <p:spPr bwMode="auto">
                <a:xfrm flipH="1">
                  <a:off x="2154" y="1995"/>
                  <a:ext cx="3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224" name="Group 567"/>
                <p:cNvGrpSpPr>
                  <a:grpSpLocks/>
                </p:cNvGrpSpPr>
                <p:nvPr/>
              </p:nvGrpSpPr>
              <p:grpSpPr bwMode="auto">
                <a:xfrm>
                  <a:off x="1953" y="1921"/>
                  <a:ext cx="171" cy="166"/>
                  <a:chOff x="2349" y="3355"/>
                  <a:chExt cx="398" cy="343"/>
                </a:xfrm>
              </p:grpSpPr>
              <p:sp>
                <p:nvSpPr>
                  <p:cNvPr id="47232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2349" y="3568"/>
                    <a:ext cx="3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3" name="WordArt 56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43" y="3579"/>
                    <a:ext cx="142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4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34" name="WordArt 57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60" y="3426"/>
                    <a:ext cx="100" cy="1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c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7235" name="Group 571"/>
                  <p:cNvGrpSpPr>
                    <a:grpSpLocks/>
                  </p:cNvGrpSpPr>
                  <p:nvPr/>
                </p:nvGrpSpPr>
                <p:grpSpPr bwMode="auto">
                  <a:xfrm>
                    <a:off x="2502" y="3406"/>
                    <a:ext cx="181" cy="141"/>
                    <a:chOff x="2703" y="860"/>
                    <a:chExt cx="238" cy="167"/>
                  </a:xfrm>
                </p:grpSpPr>
                <p:sp>
                  <p:nvSpPr>
                    <p:cNvPr id="47237" name="WordArt 57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68" y="934"/>
                      <a:ext cx="73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238" name="WordArt 573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03" y="860"/>
                      <a:ext cx="143" cy="15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  <p:sp>
                <p:nvSpPr>
                  <p:cNvPr id="47236" name="WordArt 57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56" y="3355"/>
                    <a:ext cx="53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47225" name="Line 575"/>
                <p:cNvSpPr>
                  <a:spLocks noChangeShapeType="1"/>
                </p:cNvSpPr>
                <p:nvPr/>
              </p:nvSpPr>
              <p:spPr bwMode="auto">
                <a:xfrm>
                  <a:off x="2530" y="2005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6" name="WordArt 5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38" y="2494"/>
                  <a:ext cx="75" cy="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grpSp>
              <p:nvGrpSpPr>
                <p:cNvPr id="47227" name="Group 577"/>
                <p:cNvGrpSpPr>
                  <a:grpSpLocks/>
                </p:cNvGrpSpPr>
                <p:nvPr/>
              </p:nvGrpSpPr>
              <p:grpSpPr bwMode="auto">
                <a:xfrm>
                  <a:off x="2427" y="2490"/>
                  <a:ext cx="95" cy="75"/>
                  <a:chOff x="2703" y="860"/>
                  <a:chExt cx="238" cy="167"/>
                </a:xfrm>
              </p:grpSpPr>
              <p:sp>
                <p:nvSpPr>
                  <p:cNvPr id="47230" name="WordArt 57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31" name="WordArt 57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4722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2533" y="2477"/>
                  <a:ext cx="57" cy="10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29" name="WordArt 5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99" y="2499"/>
                  <a:ext cx="43" cy="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7148" name="Rectangle 584" descr="大纸屑"/>
              <p:cNvSpPr>
                <a:spLocks noChangeArrowheads="1"/>
              </p:cNvSpPr>
              <p:nvPr/>
            </p:nvSpPr>
            <p:spPr bwMode="auto">
              <a:xfrm>
                <a:off x="0" y="2759"/>
                <a:ext cx="3207" cy="71"/>
              </a:xfrm>
              <a:prstGeom prst="rect">
                <a:avLst/>
              </a:prstGeom>
              <a:pattFill prst="lgConfetti">
                <a:fgClr>
                  <a:srgbClr val="A5D5D9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Rectangle 585" descr="大纸屑"/>
              <p:cNvSpPr>
                <a:spLocks noChangeArrowheads="1"/>
              </p:cNvSpPr>
              <p:nvPr/>
            </p:nvSpPr>
            <p:spPr bwMode="auto">
              <a:xfrm>
                <a:off x="0" y="1704"/>
                <a:ext cx="3207" cy="71"/>
              </a:xfrm>
              <a:prstGeom prst="rect">
                <a:avLst/>
              </a:prstGeom>
              <a:pattFill prst="lgConfetti">
                <a:fgClr>
                  <a:srgbClr val="A5D5D9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50" name="Group 589"/>
              <p:cNvGrpSpPr>
                <a:grpSpLocks/>
              </p:cNvGrpSpPr>
              <p:nvPr/>
            </p:nvGrpSpPr>
            <p:grpSpPr bwMode="auto">
              <a:xfrm>
                <a:off x="221" y="1842"/>
                <a:ext cx="1641" cy="818"/>
                <a:chOff x="221" y="1842"/>
                <a:chExt cx="1641" cy="818"/>
              </a:xfrm>
            </p:grpSpPr>
            <p:grpSp>
              <p:nvGrpSpPr>
                <p:cNvPr id="47151" name="Group 489"/>
                <p:cNvGrpSpPr>
                  <a:grpSpLocks/>
                </p:cNvGrpSpPr>
                <p:nvPr/>
              </p:nvGrpSpPr>
              <p:grpSpPr bwMode="auto">
                <a:xfrm>
                  <a:off x="221" y="1911"/>
                  <a:ext cx="190" cy="661"/>
                  <a:chOff x="240" y="2741"/>
                  <a:chExt cx="319" cy="1097"/>
                </a:xfrm>
              </p:grpSpPr>
              <p:sp>
                <p:nvSpPr>
                  <p:cNvPr id="44522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240" y="2741"/>
                    <a:ext cx="319" cy="109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>
                    <a:outerShdw dist="8980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黑体" pitchFamily="2" charset="-122"/>
                    </a:endParaRPr>
                  </a:p>
                </p:txBody>
              </p:sp>
              <p:sp>
                <p:nvSpPr>
                  <p:cNvPr id="47215" name="WordArt 491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5400000">
                    <a:off x="-66" y="3184"/>
                    <a:ext cx="940" cy="222"/>
                  </a:xfrm>
                  <a:prstGeom prst="rect">
                    <a:avLst/>
                  </a:prstGeom>
                </p:spPr>
                <p:txBody>
                  <a:bodyPr vert="eaVert"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 fontAlgn="auto"/>
                    <a:r>
                      <a:rPr lang="zh-CN" altLang="en-US" sz="3600" kern="10">
                        <a:ln w="9525">
                          <a:solidFill>
                            <a:srgbClr val="006600"/>
                          </a:solidFill>
                          <a:round/>
                          <a:headEnd/>
                          <a:tailEnd/>
                        </a:ln>
                        <a:solidFill>
                          <a:srgbClr val="006600"/>
                        </a:solidFill>
                        <a:latin typeface="华文中宋"/>
                        <a:ea typeface="华文中宋"/>
                      </a:rPr>
                      <a:t>解法提要</a:t>
                    </a:r>
                  </a:p>
                </p:txBody>
              </p:sp>
            </p:grpSp>
            <p:sp>
              <p:nvSpPr>
                <p:cNvPr id="47152" name="AutoShape 492"/>
                <p:cNvSpPr>
                  <a:spLocks noChangeArrowheads="1"/>
                </p:cNvSpPr>
                <p:nvPr/>
              </p:nvSpPr>
              <p:spPr bwMode="auto">
                <a:xfrm>
                  <a:off x="533" y="1893"/>
                  <a:ext cx="121" cy="10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53" name="Group 493"/>
                <p:cNvGrpSpPr>
                  <a:grpSpLocks/>
                </p:cNvGrpSpPr>
                <p:nvPr/>
              </p:nvGrpSpPr>
              <p:grpSpPr bwMode="auto">
                <a:xfrm>
                  <a:off x="709" y="1919"/>
                  <a:ext cx="355" cy="113"/>
                  <a:chOff x="942" y="2817"/>
                  <a:chExt cx="596" cy="188"/>
                </a:xfrm>
              </p:grpSpPr>
              <p:sp>
                <p:nvSpPr>
                  <p:cNvPr id="47209" name="WordArt 49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42" y="2817"/>
                    <a:ext cx="80" cy="16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10" name="WordArt 49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77" y="2883"/>
                    <a:ext cx="177" cy="5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b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rPr>
                      <a:t>~</a:t>
                    </a:r>
                    <a:endParaRPr lang="zh-CN" altLang="en-US" sz="3600" b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47211" name="Group 496"/>
                  <p:cNvGrpSpPr>
                    <a:grpSpLocks/>
                  </p:cNvGrpSpPr>
                  <p:nvPr/>
                </p:nvGrpSpPr>
                <p:grpSpPr bwMode="auto">
                  <a:xfrm>
                    <a:off x="1300" y="2838"/>
                    <a:ext cx="238" cy="167"/>
                    <a:chOff x="2703" y="860"/>
                    <a:chExt cx="238" cy="167"/>
                  </a:xfrm>
                </p:grpSpPr>
                <p:sp>
                  <p:nvSpPr>
                    <p:cNvPr id="47212" name="WordArt 497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68" y="934"/>
                      <a:ext cx="73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213" name="WordArt 49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03" y="860"/>
                      <a:ext cx="143" cy="15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</p:grpSp>
            <p:grpSp>
              <p:nvGrpSpPr>
                <p:cNvPr id="47154" name="Group 499"/>
                <p:cNvGrpSpPr>
                  <a:grpSpLocks/>
                </p:cNvGrpSpPr>
                <p:nvPr/>
              </p:nvGrpSpPr>
              <p:grpSpPr bwMode="auto">
                <a:xfrm>
                  <a:off x="582" y="2098"/>
                  <a:ext cx="211" cy="121"/>
                  <a:chOff x="744" y="3099"/>
                  <a:chExt cx="354" cy="200"/>
                </a:xfrm>
              </p:grpSpPr>
              <p:sp>
                <p:nvSpPr>
                  <p:cNvPr id="47205" name="WordArt 50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744" y="3099"/>
                    <a:ext cx="117" cy="20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Times New Roman"/>
                        <a:cs typeface="Times New Roman"/>
                      </a:rPr>
                      <a:t>f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7206" name="AutoShape 501"/>
                  <p:cNvSpPr>
                    <a:spLocks noChangeArrowheads="1"/>
                  </p:cNvSpPr>
                  <p:nvPr/>
                </p:nvSpPr>
                <p:spPr bwMode="auto">
                  <a:xfrm>
                    <a:off x="879" y="3124"/>
                    <a:ext cx="36" cy="17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7" name="WordArt 5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950" y="3151"/>
                    <a:ext cx="82" cy="11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1800" i="1" kern="10">
                        <a:ln w="19050">
                          <a:solidFill>
                            <a:schemeClr val="tx1"/>
                          </a:solidFill>
                          <a:round/>
                          <a:headEnd type="none" w="med" len="lg"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208" name="AutoShape 50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062" y="3125"/>
                    <a:ext cx="36" cy="170"/>
                  </a:xfrm>
                  <a:prstGeom prst="moon">
                    <a:avLst>
                      <a:gd name="adj" fmla="val 26250"/>
                    </a:avLst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  <a:miter lim="800000"/>
                    <a:headEnd type="none" w="med" len="lg"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5" name="Group 504"/>
                <p:cNvGrpSpPr>
                  <a:grpSpLocks/>
                </p:cNvGrpSpPr>
                <p:nvPr/>
              </p:nvGrpSpPr>
              <p:grpSpPr bwMode="auto">
                <a:xfrm>
                  <a:off x="825" y="2135"/>
                  <a:ext cx="64" cy="33"/>
                  <a:chOff x="1104" y="576"/>
                  <a:chExt cx="144" cy="96"/>
                </a:xfrm>
              </p:grpSpPr>
              <p:sp>
                <p:nvSpPr>
                  <p:cNvPr id="47203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4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6" name="WordArt 5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91" y="2123"/>
                  <a:ext cx="7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157" name="WordArt 5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13" y="2122"/>
                  <a:ext cx="60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58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933" y="2158"/>
                  <a:ext cx="64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59" name="Group 510"/>
                <p:cNvGrpSpPr>
                  <a:grpSpLocks/>
                </p:cNvGrpSpPr>
                <p:nvPr/>
              </p:nvGrpSpPr>
              <p:grpSpPr bwMode="auto">
                <a:xfrm>
                  <a:off x="1486" y="2123"/>
                  <a:ext cx="125" cy="98"/>
                  <a:chOff x="2703" y="860"/>
                  <a:chExt cx="238" cy="167"/>
                </a:xfrm>
              </p:grpSpPr>
              <p:sp>
                <p:nvSpPr>
                  <p:cNvPr id="47201" name="WordArt 5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202" name="WordArt 51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47160" name="WordArt 5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85" y="2093"/>
                  <a:ext cx="31" cy="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161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1189" y="2051"/>
                  <a:ext cx="143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400" b="1"/>
                    <a:t>+</a:t>
                  </a:r>
                </a:p>
              </p:txBody>
            </p:sp>
            <p:sp>
              <p:nvSpPr>
                <p:cNvPr id="47162" name="WordArt 5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3" y="2124"/>
                  <a:ext cx="7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163" name="Text Box 516"/>
                <p:cNvSpPr txBox="1">
                  <a:spLocks noChangeArrowheads="1"/>
                </p:cNvSpPr>
                <p:nvPr/>
              </p:nvSpPr>
              <p:spPr bwMode="auto">
                <a:xfrm>
                  <a:off x="1128" y="1842"/>
                  <a:ext cx="734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200"/>
                    <a:t>抛物线方程</a:t>
                  </a:r>
                </a:p>
              </p:txBody>
            </p:sp>
            <p:sp>
              <p:nvSpPr>
                <p:cNvPr id="47164" name="WordArt 5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91" y="2361"/>
                  <a:ext cx="47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7165" name="Line 518"/>
                <p:cNvSpPr>
                  <a:spLocks noChangeShapeType="1"/>
                </p:cNvSpPr>
                <p:nvPr/>
              </p:nvSpPr>
              <p:spPr bwMode="auto">
                <a:xfrm>
                  <a:off x="552" y="2470"/>
                  <a:ext cx="172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6" name="WordArt 5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5" y="2484"/>
                  <a:ext cx="46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7167" name="WordArt 5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4" y="2501"/>
                  <a:ext cx="58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47168" name="WordArt 5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48" y="2362"/>
                  <a:ext cx="54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47169" name="Group 522"/>
                <p:cNvGrpSpPr>
                  <a:grpSpLocks/>
                </p:cNvGrpSpPr>
                <p:nvPr/>
              </p:nvGrpSpPr>
              <p:grpSpPr bwMode="auto">
                <a:xfrm>
                  <a:off x="760" y="2465"/>
                  <a:ext cx="63" cy="32"/>
                  <a:chOff x="1104" y="576"/>
                  <a:chExt cx="144" cy="96"/>
                </a:xfrm>
              </p:grpSpPr>
              <p:sp>
                <p:nvSpPr>
                  <p:cNvPr id="47199" name="Line 5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0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70" name="WordArt 5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46" y="2437"/>
                  <a:ext cx="48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171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870" y="2384"/>
                  <a:ext cx="25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200"/>
                    <a:t>得</a:t>
                  </a:r>
                </a:p>
              </p:txBody>
            </p:sp>
            <p:sp>
              <p:nvSpPr>
                <p:cNvPr id="47172" name="AutoShape 527"/>
                <p:cNvSpPr>
                  <a:spLocks/>
                </p:cNvSpPr>
                <p:nvPr/>
              </p:nvSpPr>
              <p:spPr bwMode="auto">
                <a:xfrm>
                  <a:off x="1055" y="2366"/>
                  <a:ext cx="52" cy="263"/>
                </a:xfrm>
                <a:prstGeom prst="leftBrace">
                  <a:avLst>
                    <a:gd name="adj1" fmla="val 42147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73" name="WordArt 5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33" y="2327"/>
                  <a:ext cx="53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i="1" kern="10">
                      <a:ln w="19050">
                        <a:solidFill>
                          <a:schemeClr val="tx1"/>
                        </a:solidFill>
                        <a:round/>
                        <a:headEnd type="none" w="med" len="lg"/>
                        <a:tailEnd/>
                      </a:ln>
                      <a:latin typeface="Times New Roman"/>
                      <a:cs typeface="Times New Roman"/>
                    </a:rPr>
                    <a:t>f</a:t>
                  </a:r>
                  <a:endParaRPr lang="zh-CN" altLang="en-US" sz="1800" i="1" kern="10">
                    <a:ln w="19050">
                      <a:solidFill>
                        <a:schemeClr val="tx1"/>
                      </a:solidFill>
                      <a:round/>
                      <a:headEnd type="none" w="med" len="lg"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7174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1138" y="2350"/>
                  <a:ext cx="287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800" b="1"/>
                    <a:t>Max</a:t>
                  </a:r>
                </a:p>
              </p:txBody>
            </p:sp>
            <p:grpSp>
              <p:nvGrpSpPr>
                <p:cNvPr id="47175" name="Group 530"/>
                <p:cNvGrpSpPr>
                  <a:grpSpLocks/>
                </p:cNvGrpSpPr>
                <p:nvPr/>
              </p:nvGrpSpPr>
              <p:grpSpPr bwMode="auto">
                <a:xfrm>
                  <a:off x="1341" y="2362"/>
                  <a:ext cx="62" cy="33"/>
                  <a:chOff x="1104" y="576"/>
                  <a:chExt cx="144" cy="96"/>
                </a:xfrm>
              </p:grpSpPr>
              <p:sp>
                <p:nvSpPr>
                  <p:cNvPr id="47197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8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76" name="Group 533"/>
                <p:cNvGrpSpPr>
                  <a:grpSpLocks/>
                </p:cNvGrpSpPr>
                <p:nvPr/>
              </p:nvGrpSpPr>
              <p:grpSpPr bwMode="auto">
                <a:xfrm>
                  <a:off x="1428" y="2270"/>
                  <a:ext cx="237" cy="206"/>
                  <a:chOff x="2349" y="3355"/>
                  <a:chExt cx="398" cy="343"/>
                </a:xfrm>
              </p:grpSpPr>
              <p:sp>
                <p:nvSpPr>
                  <p:cNvPr id="47190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2349" y="3568"/>
                    <a:ext cx="3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91" name="WordArt 5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43" y="3579"/>
                    <a:ext cx="142" cy="11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4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192" name="WordArt 53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360" y="3426"/>
                    <a:ext cx="100" cy="109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c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grpSp>
                <p:nvGrpSpPr>
                  <p:cNvPr id="47193" name="Group 537"/>
                  <p:cNvGrpSpPr>
                    <a:grpSpLocks/>
                  </p:cNvGrpSpPr>
                  <p:nvPr/>
                </p:nvGrpSpPr>
                <p:grpSpPr bwMode="auto">
                  <a:xfrm>
                    <a:off x="2502" y="3406"/>
                    <a:ext cx="181" cy="141"/>
                    <a:chOff x="2703" y="860"/>
                    <a:chExt cx="238" cy="167"/>
                  </a:xfrm>
                </p:grpSpPr>
                <p:sp>
                  <p:nvSpPr>
                    <p:cNvPr id="47195" name="WordArt 538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868" y="934"/>
                      <a:ext cx="73" cy="93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宋体"/>
                          <a:ea typeface="宋体"/>
                        </a:rPr>
                        <a:t>0</a:t>
                      </a:r>
                      <a:endParaRPr lang="zh-CN" altLang="en-US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47196" name="WordArt 539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2703" y="860"/>
                      <a:ext cx="143" cy="154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latin typeface="Book Antiqua"/>
                        </a:rPr>
                        <a:t>v</a:t>
                      </a:r>
                      <a:endParaRPr lang="zh-CN" altLang="en-US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endParaRPr>
                    </a:p>
                  </p:txBody>
                </p:sp>
              </p:grpSp>
              <p:sp>
                <p:nvSpPr>
                  <p:cNvPr id="47194" name="WordArt 54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56" y="3355"/>
                    <a:ext cx="53" cy="9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sp>
              <p:nvSpPr>
                <p:cNvPr id="47177" name="Freeform 541"/>
                <p:cNvSpPr>
                  <a:spLocks/>
                </p:cNvSpPr>
                <p:nvPr/>
              </p:nvSpPr>
              <p:spPr bwMode="auto">
                <a:xfrm flipH="1">
                  <a:off x="1699" y="2353"/>
                  <a:ext cx="103" cy="76"/>
                </a:xfrm>
                <a:custGeom>
                  <a:avLst/>
                  <a:gdLst>
                    <a:gd name="T0" fmla="*/ 0 w 576"/>
                    <a:gd name="T1" fmla="*/ 0 h 576"/>
                    <a:gd name="T2" fmla="*/ 0 w 576"/>
                    <a:gd name="T3" fmla="*/ 0 h 576"/>
                    <a:gd name="T4" fmla="*/ 0 w 576"/>
                    <a:gd name="T5" fmla="*/ 0 h 576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576"/>
                    <a:gd name="T11" fmla="*/ 576 w 576"/>
                    <a:gd name="T12" fmla="*/ 576 h 5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576">
                      <a:moveTo>
                        <a:pt x="576" y="0"/>
                      </a:moveTo>
                      <a:lnTo>
                        <a:pt x="0" y="299"/>
                      </a:lnTo>
                      <a:lnTo>
                        <a:pt x="576" y="5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78" name="Group 543"/>
                <p:cNvGrpSpPr>
                  <a:grpSpLocks/>
                </p:cNvGrpSpPr>
                <p:nvPr/>
              </p:nvGrpSpPr>
              <p:grpSpPr bwMode="auto">
                <a:xfrm>
                  <a:off x="1154" y="2542"/>
                  <a:ext cx="111" cy="99"/>
                  <a:chOff x="1732" y="3835"/>
                  <a:chExt cx="188" cy="164"/>
                </a:xfrm>
              </p:grpSpPr>
              <p:sp>
                <p:nvSpPr>
                  <p:cNvPr id="47188" name="WordArt 54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732" y="3835"/>
                    <a:ext cx="126" cy="15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  <p:sp>
                <p:nvSpPr>
                  <p:cNvPr id="47189" name="WordArt 54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845" y="3914"/>
                    <a:ext cx="75" cy="8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p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7179" name="Group 546"/>
                <p:cNvGrpSpPr>
                  <a:grpSpLocks/>
                </p:cNvGrpSpPr>
                <p:nvPr/>
              </p:nvGrpSpPr>
              <p:grpSpPr bwMode="auto">
                <a:xfrm>
                  <a:off x="1288" y="2576"/>
                  <a:ext cx="64" cy="32"/>
                  <a:chOff x="1104" y="576"/>
                  <a:chExt cx="144" cy="96"/>
                </a:xfrm>
              </p:grpSpPr>
              <p:sp>
                <p:nvSpPr>
                  <p:cNvPr id="47186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576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7" name="Line 54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72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80" name="Group 549"/>
                <p:cNvGrpSpPr>
                  <a:grpSpLocks/>
                </p:cNvGrpSpPr>
                <p:nvPr/>
              </p:nvGrpSpPr>
              <p:grpSpPr bwMode="auto">
                <a:xfrm>
                  <a:off x="1383" y="2550"/>
                  <a:ext cx="108" cy="84"/>
                  <a:chOff x="2703" y="860"/>
                  <a:chExt cx="238" cy="167"/>
                </a:xfrm>
              </p:grpSpPr>
              <p:sp>
                <p:nvSpPr>
                  <p:cNvPr id="47184" name="WordArt 55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868" y="934"/>
                    <a:ext cx="73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0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47185" name="WordArt 55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703" y="860"/>
                    <a:ext cx="143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 Antiqua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endParaRPr>
                  </a:p>
                </p:txBody>
              </p:sp>
            </p:grpSp>
            <p:sp>
              <p:nvSpPr>
                <p:cNvPr id="47181" name="Line 552"/>
                <p:cNvSpPr>
                  <a:spLocks noChangeShapeType="1"/>
                </p:cNvSpPr>
                <p:nvPr/>
              </p:nvSpPr>
              <p:spPr bwMode="auto">
                <a:xfrm flipH="1">
                  <a:off x="1496" y="2522"/>
                  <a:ext cx="103" cy="13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82" name="WordArt 5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99" y="2542"/>
                  <a:ext cx="63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47183" name="WordArt 5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08" y="2117"/>
                  <a:ext cx="60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c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18106" y="1606779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平均速率</a:t>
            </a:r>
            <a:endParaRPr lang="zh-CN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819"/>
              </p:ext>
            </p:extLst>
          </p:nvPr>
        </p:nvGraphicFramePr>
        <p:xfrm>
          <a:off x="2330036" y="1546016"/>
          <a:ext cx="1949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4"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036" y="1546016"/>
                        <a:ext cx="1949450" cy="687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62812"/>
              </p:ext>
            </p:extLst>
          </p:nvPr>
        </p:nvGraphicFramePr>
        <p:xfrm>
          <a:off x="2446838" y="3203081"/>
          <a:ext cx="26860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5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38" y="3203081"/>
                        <a:ext cx="2686050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05895" y="698302"/>
            <a:ext cx="204094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进一步求出：</a:t>
            </a:r>
            <a:endParaRPr lang="zh-CN" alt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18106" y="3368331"/>
            <a:ext cx="173156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方均根速率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463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8400" y="0"/>
            <a:ext cx="8229600" cy="1444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第五节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8132" name="Rectangle 3" descr="大纸屑"/>
            <p:cNvSpPr>
              <a:spLocks noChangeArrowheads="1"/>
            </p:cNvSpPr>
            <p:nvPr/>
          </p:nvSpPr>
          <p:spPr bwMode="auto">
            <a:xfrm>
              <a:off x="0" y="3544"/>
              <a:ext cx="5760" cy="776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3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167" y="1780"/>
              <a:ext cx="3590" cy="43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理想气体的内能</a:t>
              </a:r>
            </a:p>
          </p:txBody>
        </p:sp>
        <p:sp>
          <p:nvSpPr>
            <p:cNvPr id="48134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9" y="2888"/>
              <a:ext cx="4728" cy="3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internal energy of ideal gas </a:t>
              </a:r>
              <a:endParaRPr lang="zh-CN" altLang="en-US" sz="2800" b="1" kern="1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48135" name="Rectangle 16" descr="大纸屑"/>
            <p:cNvSpPr>
              <a:spLocks noChangeArrowheads="1"/>
            </p:cNvSpPr>
            <p:nvPr/>
          </p:nvSpPr>
          <p:spPr bwMode="auto">
            <a:xfrm>
              <a:off x="0" y="0"/>
              <a:ext cx="5760" cy="811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315" y="1150"/>
              <a:ext cx="3171" cy="3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能量均分定理</a:t>
              </a:r>
            </a:p>
          </p:txBody>
        </p:sp>
        <p:sp>
          <p:nvSpPr>
            <p:cNvPr id="48137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625" y="2374"/>
              <a:ext cx="4551" cy="3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equipartition of energy </a:t>
              </a:r>
              <a:endParaRPr lang="zh-CN" altLang="en-US" sz="2800" b="1" kern="1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48138" name="AutoShape 19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AutoShape 20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AutoShape 21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AutoShape 2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33782" y="833455"/>
            <a:ext cx="1572866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</a:t>
            </a:r>
            <a:r>
              <a:rPr lang="en-US" altLang="zh-CN" sz="4800" b="1" dirty="0" smtClean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8.6</a:t>
            </a:r>
            <a:endParaRPr lang="zh-CN" altLang="en-US" sz="4800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1571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自由度</a:t>
            </a:r>
          </a:p>
        </p:txBody>
      </p:sp>
      <p:sp>
        <p:nvSpPr>
          <p:cNvPr id="49155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341313"/>
            <a:ext cx="9144000" cy="1127125"/>
            <a:chOff x="0" y="215"/>
            <a:chExt cx="5760" cy="710"/>
          </a:xfrm>
        </p:grpSpPr>
        <p:sp>
          <p:nvSpPr>
            <p:cNvPr id="4938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532" y="522"/>
              <a:ext cx="4645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独立坐标的</a:t>
              </a:r>
              <a:r>
                <a:rPr lang="zh-CN" altLang="en-US" sz="3600" b="1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数目</a:t>
              </a:r>
              <a:r>
                <a:rPr lang="en-US" altLang="zh-CN" sz="3600" b="1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r>
                <a:rPr lang="zh-CN" altLang="en-US" sz="3600" b="1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用  表示），</a:t>
              </a:r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称为该物体的自由度数。</a:t>
              </a:r>
            </a:p>
          </p:txBody>
        </p:sp>
        <p:sp>
          <p:nvSpPr>
            <p:cNvPr id="49383" name="WordArt 6"/>
            <p:cNvSpPr>
              <a:spLocks noChangeArrowheads="1" noChangeShapeType="1" noTextEdit="1"/>
            </p:cNvSpPr>
            <p:nvPr/>
          </p:nvSpPr>
          <p:spPr bwMode="auto">
            <a:xfrm>
              <a:off x="409" y="215"/>
              <a:ext cx="1961" cy="2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8.6.1   </a:t>
              </a:r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自由度</a:t>
              </a:r>
              <a:endPara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4938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212" y="526"/>
              <a:ext cx="170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3157"/>
                </a:avLst>
              </a:prstTxWarp>
            </a:bodyPr>
            <a:lstStyle/>
            <a:p>
              <a:pPr algn="ctr"/>
              <a:r>
                <a:rPr lang="en-US" altLang="zh-CN" sz="3600" i="1" kern="10" dirty="0" err="1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9385" name="Rectangle 8" descr="大纸屑"/>
            <p:cNvSpPr>
              <a:spLocks noChangeArrowheads="1"/>
            </p:cNvSpPr>
            <p:nvPr/>
          </p:nvSpPr>
          <p:spPr bwMode="auto">
            <a:xfrm>
              <a:off x="0" y="822"/>
              <a:ext cx="5760" cy="10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86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566" y="239"/>
              <a:ext cx="2856" cy="17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确定某物体空间位置所需的</a:t>
              </a:r>
            </a:p>
          </p:txBody>
        </p:sp>
      </p:grpSp>
      <p:grpSp>
        <p:nvGrpSpPr>
          <p:cNvPr id="3" name="Group 249"/>
          <p:cNvGrpSpPr>
            <a:grpSpLocks/>
          </p:cNvGrpSpPr>
          <p:nvPr/>
        </p:nvGrpSpPr>
        <p:grpSpPr bwMode="auto">
          <a:xfrm>
            <a:off x="0" y="6110288"/>
            <a:ext cx="9144000" cy="747712"/>
            <a:chOff x="0" y="3849"/>
            <a:chExt cx="5760" cy="471"/>
          </a:xfrm>
        </p:grpSpPr>
        <p:sp>
          <p:nvSpPr>
            <p:cNvPr id="49369" name="Rectangle 3" descr="大纸屑"/>
            <p:cNvSpPr>
              <a:spLocks noChangeArrowheads="1"/>
            </p:cNvSpPr>
            <p:nvPr/>
          </p:nvSpPr>
          <p:spPr bwMode="auto">
            <a:xfrm>
              <a:off x="0" y="3849"/>
              <a:ext cx="5760" cy="94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70" name="WordArt 233"/>
            <p:cNvSpPr>
              <a:spLocks noChangeArrowheads="1" noChangeShapeType="1" noTextEdit="1"/>
            </p:cNvSpPr>
            <p:nvPr/>
          </p:nvSpPr>
          <p:spPr bwMode="auto">
            <a:xfrm>
              <a:off x="176" y="3975"/>
              <a:ext cx="3681" cy="185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对于非刚性双（多）原子分子，还有振动自由度</a:t>
              </a:r>
            </a:p>
          </p:txBody>
        </p:sp>
        <p:sp>
          <p:nvSpPr>
            <p:cNvPr id="49371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3872" y="4021"/>
              <a:ext cx="157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7134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49372" name="Group 245"/>
            <p:cNvGrpSpPr>
              <a:grpSpLocks/>
            </p:cNvGrpSpPr>
            <p:nvPr/>
          </p:nvGrpSpPr>
          <p:grpSpPr bwMode="auto">
            <a:xfrm>
              <a:off x="4206" y="3976"/>
              <a:ext cx="1201" cy="214"/>
              <a:chOff x="4347" y="3858"/>
              <a:chExt cx="1201" cy="214"/>
            </a:xfrm>
          </p:grpSpPr>
          <p:sp>
            <p:nvSpPr>
              <p:cNvPr id="49374" name="WordArt 2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7" y="3858"/>
                <a:ext cx="170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15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375" name="Group 236"/>
              <p:cNvGrpSpPr>
                <a:grpSpLocks/>
              </p:cNvGrpSpPr>
              <p:nvPr/>
            </p:nvGrpSpPr>
            <p:grpSpPr bwMode="auto">
              <a:xfrm rot="5400000">
                <a:off x="4556" y="3904"/>
                <a:ext cx="63" cy="144"/>
                <a:chOff x="2928" y="3216"/>
                <a:chExt cx="48" cy="240"/>
              </a:xfrm>
            </p:grpSpPr>
            <p:sp>
              <p:nvSpPr>
                <p:cNvPr id="49381" name="Line 23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82" name="Line 23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376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04" y="3888"/>
                <a:ext cx="144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13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v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77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2" y="3896"/>
                <a:ext cx="157" cy="16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378" name="WordArt 2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7" y="3904"/>
                <a:ext cx="157" cy="167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379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1" y="3909"/>
                <a:ext cx="131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13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80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9" y="3879"/>
                <a:ext cx="105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7134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9373" name="Rectangle 246" descr="大纸屑"/>
            <p:cNvSpPr>
              <a:spLocks noChangeArrowheads="1"/>
            </p:cNvSpPr>
            <p:nvPr/>
          </p:nvSpPr>
          <p:spPr bwMode="auto">
            <a:xfrm>
              <a:off x="0" y="4226"/>
              <a:ext cx="5760" cy="94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4"/>
          <p:cNvGrpSpPr>
            <a:grpSpLocks/>
          </p:cNvGrpSpPr>
          <p:nvPr/>
        </p:nvGrpSpPr>
        <p:grpSpPr bwMode="auto">
          <a:xfrm>
            <a:off x="247650" y="1598613"/>
            <a:ext cx="2392363" cy="4357687"/>
            <a:chOff x="156" y="1007"/>
            <a:chExt cx="1507" cy="2745"/>
          </a:xfrm>
        </p:grpSpPr>
        <p:grpSp>
          <p:nvGrpSpPr>
            <p:cNvPr id="49323" name="Group 283"/>
            <p:cNvGrpSpPr>
              <a:grpSpLocks/>
            </p:cNvGrpSpPr>
            <p:nvPr/>
          </p:nvGrpSpPr>
          <p:grpSpPr bwMode="auto">
            <a:xfrm>
              <a:off x="306" y="1007"/>
              <a:ext cx="1352" cy="1628"/>
              <a:chOff x="148" y="1007"/>
              <a:chExt cx="1510" cy="1862"/>
            </a:xfrm>
          </p:grpSpPr>
          <p:sp>
            <p:nvSpPr>
              <p:cNvPr id="49353" name="Line 13"/>
              <p:cNvSpPr>
                <a:spLocks noChangeShapeType="1"/>
              </p:cNvSpPr>
              <p:nvPr/>
            </p:nvSpPr>
            <p:spPr bwMode="auto">
              <a:xfrm>
                <a:off x="599" y="1233"/>
                <a:ext cx="13" cy="11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4" name="Line 14"/>
              <p:cNvSpPr>
                <a:spLocks noChangeShapeType="1"/>
              </p:cNvSpPr>
              <p:nvPr/>
            </p:nvSpPr>
            <p:spPr bwMode="auto">
              <a:xfrm>
                <a:off x="612" y="2432"/>
                <a:ext cx="9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5" name="Line 15"/>
              <p:cNvSpPr>
                <a:spLocks noChangeShapeType="1"/>
              </p:cNvSpPr>
              <p:nvPr/>
            </p:nvSpPr>
            <p:spPr bwMode="auto">
              <a:xfrm flipH="1">
                <a:off x="265" y="2432"/>
                <a:ext cx="347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6" name="Line 16"/>
              <p:cNvSpPr>
                <a:spLocks noChangeShapeType="1"/>
              </p:cNvSpPr>
              <p:nvPr/>
            </p:nvSpPr>
            <p:spPr bwMode="auto">
              <a:xfrm>
                <a:off x="1174" y="1729"/>
                <a:ext cx="0" cy="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7" name="Line 17"/>
              <p:cNvSpPr>
                <a:spLocks noChangeShapeType="1"/>
              </p:cNvSpPr>
              <p:nvPr/>
            </p:nvSpPr>
            <p:spPr bwMode="auto">
              <a:xfrm>
                <a:off x="612" y="2430"/>
                <a:ext cx="562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8" name="Line 18"/>
              <p:cNvSpPr>
                <a:spLocks noChangeShapeType="1"/>
              </p:cNvSpPr>
              <p:nvPr/>
            </p:nvSpPr>
            <p:spPr bwMode="auto">
              <a:xfrm>
                <a:off x="479" y="2556"/>
                <a:ext cx="6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59" name="Line 19"/>
              <p:cNvSpPr>
                <a:spLocks noChangeShapeType="1"/>
              </p:cNvSpPr>
              <p:nvPr/>
            </p:nvSpPr>
            <p:spPr bwMode="auto">
              <a:xfrm flipV="1">
                <a:off x="1181" y="2401"/>
                <a:ext cx="170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60" name="Line 20"/>
              <p:cNvSpPr>
                <a:spLocks noChangeShapeType="1"/>
              </p:cNvSpPr>
              <p:nvPr/>
            </p:nvSpPr>
            <p:spPr bwMode="auto">
              <a:xfrm>
                <a:off x="620" y="1552"/>
                <a:ext cx="562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61" name="Oval 21"/>
              <p:cNvSpPr>
                <a:spLocks noChangeArrowheads="1"/>
              </p:cNvSpPr>
              <p:nvPr/>
            </p:nvSpPr>
            <p:spPr bwMode="auto">
              <a:xfrm>
                <a:off x="1136" y="1637"/>
                <a:ext cx="82" cy="8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62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4" y="1007"/>
                <a:ext cx="14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363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2435"/>
                <a:ext cx="130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364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89" y="2224"/>
                <a:ext cx="144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365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5" y="1446"/>
                <a:ext cx="136" cy="14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366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8" y="2748"/>
                <a:ext cx="17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67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6" y="2503"/>
                <a:ext cx="19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y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36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" y="2326"/>
                <a:ext cx="9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324" name="Group 232"/>
            <p:cNvGrpSpPr>
              <a:grpSpLocks/>
            </p:cNvGrpSpPr>
            <p:nvPr/>
          </p:nvGrpSpPr>
          <p:grpSpPr bwMode="auto">
            <a:xfrm>
              <a:off x="417" y="2997"/>
              <a:ext cx="947" cy="159"/>
              <a:chOff x="417" y="2919"/>
              <a:chExt cx="947" cy="159"/>
            </a:xfrm>
          </p:grpSpPr>
          <p:sp>
            <p:nvSpPr>
              <p:cNvPr id="49345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" y="2919"/>
                <a:ext cx="110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Symbol"/>
                  </a:rPr>
                  <a:t>A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endParaRPr>
              </a:p>
            </p:txBody>
          </p:sp>
          <p:sp>
            <p:nvSpPr>
              <p:cNvPr id="49346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928" y="2979"/>
                <a:ext cx="58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47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86" y="2934"/>
                <a:ext cx="13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4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7" y="2983"/>
                <a:ext cx="53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49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1" y="2943"/>
                <a:ext cx="14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50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7" y="3019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351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56" y="3028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35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6" y="2989"/>
                <a:ext cx="58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325" name="Group 187"/>
            <p:cNvGrpSpPr>
              <a:grpSpLocks/>
            </p:cNvGrpSpPr>
            <p:nvPr/>
          </p:nvGrpSpPr>
          <p:grpSpPr bwMode="auto">
            <a:xfrm>
              <a:off x="156" y="3241"/>
              <a:ext cx="866" cy="166"/>
              <a:chOff x="172" y="3229"/>
              <a:chExt cx="814" cy="153"/>
            </a:xfrm>
          </p:grpSpPr>
          <p:sp>
            <p:nvSpPr>
              <p:cNvPr id="4934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" y="3229"/>
                <a:ext cx="697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平动自由度</a:t>
                </a:r>
              </a:p>
            </p:txBody>
          </p:sp>
          <p:sp>
            <p:nvSpPr>
              <p:cNvPr id="49344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08" y="3235"/>
                <a:ext cx="78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326" name="Group 199"/>
            <p:cNvGrpSpPr>
              <a:grpSpLocks/>
            </p:cNvGrpSpPr>
            <p:nvPr/>
          </p:nvGrpSpPr>
          <p:grpSpPr bwMode="auto">
            <a:xfrm>
              <a:off x="1101" y="3271"/>
              <a:ext cx="562" cy="167"/>
              <a:chOff x="2745" y="3453"/>
              <a:chExt cx="510" cy="141"/>
            </a:xfrm>
          </p:grpSpPr>
          <p:sp>
            <p:nvSpPr>
              <p:cNvPr id="49338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5" y="3463"/>
                <a:ext cx="9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39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57" y="3458"/>
                <a:ext cx="105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40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0" y="3453"/>
                <a:ext cx="8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41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6" y="3528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342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4" y="3520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9327" name="WordArt 212"/>
            <p:cNvSpPr>
              <a:spLocks noChangeArrowheads="1" noChangeShapeType="1" noTextEdit="1"/>
            </p:cNvSpPr>
            <p:nvPr/>
          </p:nvSpPr>
          <p:spPr bwMode="auto">
            <a:xfrm>
              <a:off x="416" y="2723"/>
              <a:ext cx="1017" cy="192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单原子分子</a:t>
              </a:r>
            </a:p>
          </p:txBody>
        </p:sp>
        <p:grpSp>
          <p:nvGrpSpPr>
            <p:cNvPr id="49328" name="Group 267"/>
            <p:cNvGrpSpPr>
              <a:grpSpLocks/>
            </p:cNvGrpSpPr>
            <p:nvPr/>
          </p:nvGrpSpPr>
          <p:grpSpPr bwMode="auto">
            <a:xfrm>
              <a:off x="388" y="3576"/>
              <a:ext cx="904" cy="176"/>
              <a:chOff x="480" y="3576"/>
              <a:chExt cx="904" cy="176"/>
            </a:xfrm>
          </p:grpSpPr>
          <p:sp>
            <p:nvSpPr>
              <p:cNvPr id="49329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" y="3576"/>
                <a:ext cx="153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15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330" name="Group 37"/>
              <p:cNvGrpSpPr>
                <a:grpSpLocks/>
              </p:cNvGrpSpPr>
              <p:nvPr/>
            </p:nvGrpSpPr>
            <p:grpSpPr bwMode="auto">
              <a:xfrm rot="5400000">
                <a:off x="704" y="3591"/>
                <a:ext cx="63" cy="144"/>
                <a:chOff x="2928" y="3216"/>
                <a:chExt cx="48" cy="240"/>
              </a:xfrm>
            </p:grpSpPr>
            <p:sp>
              <p:nvSpPr>
                <p:cNvPr id="49336" name="Line 3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37" name="Line 3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331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7" y="3583"/>
                <a:ext cx="127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49332" name="Group 263"/>
              <p:cNvGrpSpPr>
                <a:grpSpLocks/>
              </p:cNvGrpSpPr>
              <p:nvPr/>
            </p:nvGrpSpPr>
            <p:grpSpPr bwMode="auto">
              <a:xfrm rot="5400000">
                <a:off x="1091" y="3593"/>
                <a:ext cx="63" cy="144"/>
                <a:chOff x="2928" y="3216"/>
                <a:chExt cx="48" cy="240"/>
              </a:xfrm>
            </p:grpSpPr>
            <p:sp>
              <p:nvSpPr>
                <p:cNvPr id="49334" name="Line 26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35" name="Line 26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333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864" y="3585"/>
                <a:ext cx="14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15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" name="Group 286"/>
          <p:cNvGrpSpPr>
            <a:grpSpLocks/>
          </p:cNvGrpSpPr>
          <p:nvPr/>
        </p:nvGrpSpPr>
        <p:grpSpPr bwMode="auto">
          <a:xfrm>
            <a:off x="5583238" y="1408113"/>
            <a:ext cx="3232150" cy="4730750"/>
            <a:chOff x="3517" y="887"/>
            <a:chExt cx="2036" cy="2980"/>
          </a:xfrm>
        </p:grpSpPr>
        <p:sp>
          <p:nvSpPr>
            <p:cNvPr id="49236" name="Rectangle 51" descr="大纸屑"/>
            <p:cNvSpPr>
              <a:spLocks noChangeArrowheads="1"/>
            </p:cNvSpPr>
            <p:nvPr/>
          </p:nvSpPr>
          <p:spPr bwMode="auto">
            <a:xfrm>
              <a:off x="3517" y="887"/>
              <a:ext cx="85" cy="2980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37" name="Group 282"/>
            <p:cNvGrpSpPr>
              <a:grpSpLocks/>
            </p:cNvGrpSpPr>
            <p:nvPr/>
          </p:nvGrpSpPr>
          <p:grpSpPr bwMode="auto">
            <a:xfrm>
              <a:off x="3825" y="1070"/>
              <a:ext cx="1647" cy="1591"/>
              <a:chOff x="3625" y="903"/>
              <a:chExt cx="2014" cy="1975"/>
            </a:xfrm>
          </p:grpSpPr>
          <p:sp>
            <p:nvSpPr>
              <p:cNvPr id="49283" name="Freeform 251"/>
              <p:cNvSpPr>
                <a:spLocks/>
              </p:cNvSpPr>
              <p:nvPr/>
            </p:nvSpPr>
            <p:spPr bwMode="auto">
              <a:xfrm rot="-122327">
                <a:off x="4700" y="1153"/>
                <a:ext cx="542" cy="618"/>
              </a:xfrm>
              <a:custGeom>
                <a:avLst/>
                <a:gdLst>
                  <a:gd name="T0" fmla="*/ 17 w 551"/>
                  <a:gd name="T1" fmla="*/ 330 h 676"/>
                  <a:gd name="T2" fmla="*/ 267 w 551"/>
                  <a:gd name="T3" fmla="*/ 0 h 676"/>
                  <a:gd name="T4" fmla="*/ 491 w 551"/>
                  <a:gd name="T5" fmla="*/ 80 h 676"/>
                  <a:gd name="T6" fmla="*/ 0 w 551"/>
                  <a:gd name="T7" fmla="*/ 361 h 6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1"/>
                  <a:gd name="T13" fmla="*/ 0 h 676"/>
                  <a:gd name="T14" fmla="*/ 551 w 551"/>
                  <a:gd name="T15" fmla="*/ 676 h 6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1" h="676">
                    <a:moveTo>
                      <a:pt x="17" y="617"/>
                    </a:moveTo>
                    <a:lnTo>
                      <a:pt x="301" y="0"/>
                    </a:lnTo>
                    <a:lnTo>
                      <a:pt x="551" y="150"/>
                    </a:lnTo>
                    <a:lnTo>
                      <a:pt x="0" y="676"/>
                    </a:lnTo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4" name="Line 116"/>
              <p:cNvSpPr>
                <a:spLocks noChangeShapeType="1"/>
              </p:cNvSpPr>
              <p:nvPr/>
            </p:nvSpPr>
            <p:spPr bwMode="auto">
              <a:xfrm>
                <a:off x="4089" y="1273"/>
                <a:ext cx="0" cy="1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5" name="Line 120"/>
              <p:cNvSpPr>
                <a:spLocks noChangeShapeType="1"/>
              </p:cNvSpPr>
              <p:nvPr/>
            </p:nvSpPr>
            <p:spPr bwMode="auto">
              <a:xfrm>
                <a:off x="4651" y="1842"/>
                <a:ext cx="0" cy="6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6" name="Line 124"/>
              <p:cNvSpPr>
                <a:spLocks noChangeShapeType="1"/>
              </p:cNvSpPr>
              <p:nvPr/>
            </p:nvSpPr>
            <p:spPr bwMode="auto">
              <a:xfrm>
                <a:off x="4084" y="1704"/>
                <a:ext cx="562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7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31" y="1098"/>
                <a:ext cx="14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28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5" y="1611"/>
                <a:ext cx="123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289" name="Line 117"/>
              <p:cNvSpPr>
                <a:spLocks noChangeShapeType="1"/>
              </p:cNvSpPr>
              <p:nvPr/>
            </p:nvSpPr>
            <p:spPr bwMode="auto">
              <a:xfrm flipV="1">
                <a:off x="4089" y="2437"/>
                <a:ext cx="1023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0" name="Line 118"/>
              <p:cNvSpPr>
                <a:spLocks noChangeShapeType="1"/>
              </p:cNvSpPr>
              <p:nvPr/>
            </p:nvSpPr>
            <p:spPr bwMode="auto">
              <a:xfrm flipH="1">
                <a:off x="3742" y="2441"/>
                <a:ext cx="347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1" name="Line 121"/>
              <p:cNvSpPr>
                <a:spLocks noChangeShapeType="1"/>
              </p:cNvSpPr>
              <p:nvPr/>
            </p:nvSpPr>
            <p:spPr bwMode="auto">
              <a:xfrm>
                <a:off x="4089" y="2439"/>
                <a:ext cx="562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2" name="Line 122"/>
              <p:cNvSpPr>
                <a:spLocks noChangeShapeType="1"/>
              </p:cNvSpPr>
              <p:nvPr/>
            </p:nvSpPr>
            <p:spPr bwMode="auto">
              <a:xfrm>
                <a:off x="3956" y="2565"/>
                <a:ext cx="6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3" name="Line 123"/>
              <p:cNvSpPr>
                <a:spLocks noChangeShapeType="1"/>
              </p:cNvSpPr>
              <p:nvPr/>
            </p:nvSpPr>
            <p:spPr bwMode="auto">
              <a:xfrm flipV="1">
                <a:off x="4658" y="2410"/>
                <a:ext cx="170" cy="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4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51" y="2456"/>
                <a:ext cx="131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295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6" y="2247"/>
                <a:ext cx="143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4929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5" y="2757"/>
                <a:ext cx="17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97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0" y="2497"/>
                <a:ext cx="19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y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298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2" y="2319"/>
                <a:ext cx="9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99" name="Line 113"/>
              <p:cNvSpPr>
                <a:spLocks noChangeShapeType="1"/>
              </p:cNvSpPr>
              <p:nvPr/>
            </p:nvSpPr>
            <p:spPr bwMode="auto">
              <a:xfrm flipH="1">
                <a:off x="4658" y="1131"/>
                <a:ext cx="313" cy="711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0" name="Line 114"/>
              <p:cNvSpPr>
                <a:spLocks noChangeShapeType="1"/>
              </p:cNvSpPr>
              <p:nvPr/>
            </p:nvSpPr>
            <p:spPr bwMode="auto">
              <a:xfrm>
                <a:off x="4999" y="1146"/>
                <a:ext cx="257" cy="14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1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69" y="903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49302" name="Line 119"/>
              <p:cNvSpPr>
                <a:spLocks noChangeShapeType="1"/>
              </p:cNvSpPr>
              <p:nvPr/>
            </p:nvSpPr>
            <p:spPr bwMode="auto">
              <a:xfrm flipH="1">
                <a:off x="4672" y="1304"/>
                <a:ext cx="570" cy="523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3" name="Line 125"/>
              <p:cNvSpPr>
                <a:spLocks noChangeShapeType="1"/>
              </p:cNvSpPr>
              <p:nvPr/>
            </p:nvSpPr>
            <p:spPr bwMode="auto">
              <a:xfrm>
                <a:off x="4658" y="1111"/>
                <a:ext cx="1" cy="78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sm" len="lg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4" name="Line 126"/>
              <p:cNvSpPr>
                <a:spLocks noChangeShapeType="1"/>
              </p:cNvSpPr>
              <p:nvPr/>
            </p:nvSpPr>
            <p:spPr bwMode="auto">
              <a:xfrm flipH="1">
                <a:off x="4303" y="1859"/>
                <a:ext cx="347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5" name="Line 127"/>
              <p:cNvSpPr>
                <a:spLocks noChangeShapeType="1"/>
              </p:cNvSpPr>
              <p:nvPr/>
            </p:nvSpPr>
            <p:spPr bwMode="auto">
              <a:xfrm>
                <a:off x="4620" y="1850"/>
                <a:ext cx="68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6" name="Oval 128"/>
              <p:cNvSpPr>
                <a:spLocks noChangeArrowheads="1"/>
              </p:cNvSpPr>
              <p:nvPr/>
            </p:nvSpPr>
            <p:spPr bwMode="auto">
              <a:xfrm>
                <a:off x="4613" y="1802"/>
                <a:ext cx="82" cy="8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07" name="Freeform 133"/>
              <p:cNvSpPr>
                <a:spLocks/>
              </p:cNvSpPr>
              <p:nvPr/>
            </p:nvSpPr>
            <p:spPr bwMode="auto">
              <a:xfrm>
                <a:off x="4417" y="2151"/>
                <a:ext cx="66" cy="8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08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23" y="2175"/>
                <a:ext cx="178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09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72" y="1907"/>
                <a:ext cx="192" cy="1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宋体"/>
                    <a:ea typeface="宋体"/>
                  </a:rPr>
                  <a:t>y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310" name="Freeform 138"/>
              <p:cNvSpPr>
                <a:spLocks/>
              </p:cNvSpPr>
              <p:nvPr/>
            </p:nvSpPr>
            <p:spPr bwMode="auto">
              <a:xfrm>
                <a:off x="5288" y="1900"/>
                <a:ext cx="66" cy="8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11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5" y="938"/>
                <a:ext cx="141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b="1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12" name="Freeform 140"/>
              <p:cNvSpPr>
                <a:spLocks/>
              </p:cNvSpPr>
              <p:nvPr/>
            </p:nvSpPr>
            <p:spPr bwMode="auto">
              <a:xfrm>
                <a:off x="4749" y="932"/>
                <a:ext cx="66" cy="8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13" name="Oval 141"/>
              <p:cNvSpPr>
                <a:spLocks noChangeArrowheads="1"/>
              </p:cNvSpPr>
              <p:nvPr/>
            </p:nvSpPr>
            <p:spPr bwMode="auto">
              <a:xfrm>
                <a:off x="5217" y="1242"/>
                <a:ext cx="82" cy="8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4" name="Arc 142"/>
              <p:cNvSpPr>
                <a:spLocks/>
              </p:cNvSpPr>
              <p:nvPr/>
            </p:nvSpPr>
            <p:spPr bwMode="auto">
              <a:xfrm>
                <a:off x="4409" y="1494"/>
                <a:ext cx="572" cy="575"/>
              </a:xfrm>
              <a:custGeom>
                <a:avLst/>
                <a:gdLst>
                  <a:gd name="T0" fmla="*/ 0 w 21436"/>
                  <a:gd name="T1" fmla="*/ 0 h 21554"/>
                  <a:gd name="T2" fmla="*/ 0 w 21436"/>
                  <a:gd name="T3" fmla="*/ 0 h 21554"/>
                  <a:gd name="T4" fmla="*/ 0 w 21436"/>
                  <a:gd name="T5" fmla="*/ 0 h 21554"/>
                  <a:gd name="T6" fmla="*/ 0 60000 65536"/>
                  <a:gd name="T7" fmla="*/ 0 60000 65536"/>
                  <a:gd name="T8" fmla="*/ 0 60000 65536"/>
                  <a:gd name="T9" fmla="*/ 0 w 21436"/>
                  <a:gd name="T10" fmla="*/ 0 h 21554"/>
                  <a:gd name="T11" fmla="*/ 21436 w 21436"/>
                  <a:gd name="T12" fmla="*/ 21554 h 215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36" h="21554" fill="none" extrusionOk="0">
                    <a:moveTo>
                      <a:pt x="21436" y="2653"/>
                    </a:moveTo>
                    <a:cubicBezTo>
                      <a:pt x="20162" y="12945"/>
                      <a:pt x="11753" y="20879"/>
                      <a:pt x="1405" y="21554"/>
                    </a:cubicBezTo>
                  </a:path>
                  <a:path w="21436" h="21554" stroke="0" extrusionOk="0">
                    <a:moveTo>
                      <a:pt x="21436" y="2653"/>
                    </a:moveTo>
                    <a:cubicBezTo>
                      <a:pt x="20162" y="12945"/>
                      <a:pt x="11753" y="20879"/>
                      <a:pt x="1405" y="2155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5" name="Arc 143"/>
              <p:cNvSpPr>
                <a:spLocks/>
              </p:cNvSpPr>
              <p:nvPr/>
            </p:nvSpPr>
            <p:spPr bwMode="auto">
              <a:xfrm>
                <a:off x="4632" y="1579"/>
                <a:ext cx="551" cy="462"/>
              </a:xfrm>
              <a:custGeom>
                <a:avLst/>
                <a:gdLst>
                  <a:gd name="T0" fmla="*/ 0 w 20654"/>
                  <a:gd name="T1" fmla="*/ 0 h 17333"/>
                  <a:gd name="T2" fmla="*/ 0 w 20654"/>
                  <a:gd name="T3" fmla="*/ 0 h 17333"/>
                  <a:gd name="T4" fmla="*/ 0 w 20654"/>
                  <a:gd name="T5" fmla="*/ 0 h 17333"/>
                  <a:gd name="T6" fmla="*/ 0 60000 65536"/>
                  <a:gd name="T7" fmla="*/ 0 60000 65536"/>
                  <a:gd name="T8" fmla="*/ 0 60000 65536"/>
                  <a:gd name="T9" fmla="*/ 0 w 20654"/>
                  <a:gd name="T10" fmla="*/ 0 h 17333"/>
                  <a:gd name="T11" fmla="*/ 20654 w 20654"/>
                  <a:gd name="T12" fmla="*/ 17333 h 173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4" h="17333" fill="none" extrusionOk="0">
                    <a:moveTo>
                      <a:pt x="12889" y="-1"/>
                    </a:moveTo>
                    <a:cubicBezTo>
                      <a:pt x="16585" y="2748"/>
                      <a:pt x="19306" y="6607"/>
                      <a:pt x="20654" y="11011"/>
                    </a:cubicBezTo>
                  </a:path>
                  <a:path w="20654" h="17333" stroke="0" extrusionOk="0">
                    <a:moveTo>
                      <a:pt x="12889" y="-1"/>
                    </a:moveTo>
                    <a:cubicBezTo>
                      <a:pt x="16585" y="2748"/>
                      <a:pt x="19306" y="6607"/>
                      <a:pt x="20654" y="11011"/>
                    </a:cubicBezTo>
                    <a:lnTo>
                      <a:pt x="0" y="1733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16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51" y="1646"/>
                <a:ext cx="9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317" name="Freeform 145"/>
              <p:cNvSpPr>
                <a:spLocks/>
              </p:cNvSpPr>
              <p:nvPr/>
            </p:nvSpPr>
            <p:spPr bwMode="auto">
              <a:xfrm>
                <a:off x="4566" y="1595"/>
                <a:ext cx="66" cy="8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305"/>
                  <a:gd name="T14" fmla="*/ 271 w 271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18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0" y="2019"/>
                <a:ext cx="161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49319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27" y="1551"/>
                <a:ext cx="157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49320" name="Line 149"/>
              <p:cNvSpPr>
                <a:spLocks noChangeShapeType="1"/>
              </p:cNvSpPr>
              <p:nvPr/>
            </p:nvSpPr>
            <p:spPr bwMode="auto">
              <a:xfrm flipV="1">
                <a:off x="5153" y="933"/>
                <a:ext cx="486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21" name="Oval 150"/>
              <p:cNvSpPr>
                <a:spLocks noChangeArrowheads="1"/>
              </p:cNvSpPr>
              <p:nvPr/>
            </p:nvSpPr>
            <p:spPr bwMode="auto">
              <a:xfrm>
                <a:off x="4925" y="1100"/>
                <a:ext cx="82" cy="8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322" name="Arc 151"/>
              <p:cNvSpPr>
                <a:spLocks/>
              </p:cNvSpPr>
              <p:nvPr/>
            </p:nvSpPr>
            <p:spPr bwMode="auto">
              <a:xfrm rot="2807269">
                <a:off x="5202" y="1110"/>
                <a:ext cx="348" cy="112"/>
              </a:xfrm>
              <a:custGeom>
                <a:avLst/>
                <a:gdLst>
                  <a:gd name="T0" fmla="*/ 0 w 43200"/>
                  <a:gd name="T1" fmla="*/ 0 h 40335"/>
                  <a:gd name="T2" fmla="*/ 0 w 43200"/>
                  <a:gd name="T3" fmla="*/ 0 h 40335"/>
                  <a:gd name="T4" fmla="*/ 0 w 43200"/>
                  <a:gd name="T5" fmla="*/ 0 h 4033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335"/>
                  <a:gd name="T11" fmla="*/ 43200 w 43200"/>
                  <a:gd name="T12" fmla="*/ 40335 h 403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335" fill="none" extrusionOk="0">
                    <a:moveTo>
                      <a:pt x="36514" y="3110"/>
                    </a:moveTo>
                    <a:cubicBezTo>
                      <a:pt x="40784" y="7186"/>
                      <a:pt x="43200" y="12832"/>
                      <a:pt x="43200" y="18735"/>
                    </a:cubicBezTo>
                    <a:cubicBezTo>
                      <a:pt x="43200" y="30664"/>
                      <a:pt x="33529" y="40335"/>
                      <a:pt x="21600" y="40335"/>
                    </a:cubicBezTo>
                    <a:cubicBezTo>
                      <a:pt x="9670" y="40335"/>
                      <a:pt x="0" y="30664"/>
                      <a:pt x="0" y="18735"/>
                    </a:cubicBezTo>
                    <a:cubicBezTo>
                      <a:pt x="-1" y="10997"/>
                      <a:pt x="4138" y="3850"/>
                      <a:pt x="10850" y="0"/>
                    </a:cubicBezTo>
                  </a:path>
                  <a:path w="43200" h="40335" stroke="0" extrusionOk="0">
                    <a:moveTo>
                      <a:pt x="36514" y="3110"/>
                    </a:moveTo>
                    <a:cubicBezTo>
                      <a:pt x="40784" y="7186"/>
                      <a:pt x="43200" y="12832"/>
                      <a:pt x="43200" y="18735"/>
                    </a:cubicBezTo>
                    <a:cubicBezTo>
                      <a:pt x="43200" y="30664"/>
                      <a:pt x="33529" y="40335"/>
                      <a:pt x="21600" y="40335"/>
                    </a:cubicBezTo>
                    <a:cubicBezTo>
                      <a:pt x="9670" y="40335"/>
                      <a:pt x="0" y="30664"/>
                      <a:pt x="0" y="18735"/>
                    </a:cubicBezTo>
                    <a:cubicBezTo>
                      <a:pt x="-1" y="10997"/>
                      <a:pt x="4138" y="3850"/>
                      <a:pt x="10850" y="0"/>
                    </a:cubicBezTo>
                    <a:lnTo>
                      <a:pt x="21600" y="1873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238" name="Group 230"/>
            <p:cNvGrpSpPr>
              <a:grpSpLocks/>
            </p:cNvGrpSpPr>
            <p:nvPr/>
          </p:nvGrpSpPr>
          <p:grpSpPr bwMode="auto">
            <a:xfrm>
              <a:off x="5341" y="3414"/>
              <a:ext cx="212" cy="161"/>
              <a:chOff x="5162" y="3670"/>
              <a:chExt cx="212" cy="161"/>
            </a:xfrm>
          </p:grpSpPr>
          <p:sp>
            <p:nvSpPr>
              <p:cNvPr id="49281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62" y="3750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282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46" y="3670"/>
                <a:ext cx="128" cy="1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j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49239" name="Group 168"/>
            <p:cNvGrpSpPr>
              <a:grpSpLocks/>
            </p:cNvGrpSpPr>
            <p:nvPr/>
          </p:nvGrpSpPr>
          <p:grpSpPr bwMode="auto">
            <a:xfrm>
              <a:off x="3888" y="2917"/>
              <a:ext cx="1366" cy="141"/>
              <a:chOff x="3869" y="3247"/>
              <a:chExt cx="1366" cy="141"/>
            </a:xfrm>
          </p:grpSpPr>
          <p:sp>
            <p:nvSpPr>
              <p:cNvPr id="49269" name="WordArt 1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66" y="3307"/>
                <a:ext cx="39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70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9" y="3250"/>
                <a:ext cx="11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71" name="Group 171"/>
              <p:cNvGrpSpPr>
                <a:grpSpLocks/>
              </p:cNvGrpSpPr>
              <p:nvPr/>
            </p:nvGrpSpPr>
            <p:grpSpPr bwMode="auto">
              <a:xfrm>
                <a:off x="3869" y="3247"/>
                <a:ext cx="192" cy="129"/>
                <a:chOff x="2035" y="3248"/>
                <a:chExt cx="192" cy="129"/>
              </a:xfrm>
            </p:grpSpPr>
            <p:sp>
              <p:nvSpPr>
                <p:cNvPr id="49279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35" y="3248"/>
                  <a:ext cx="137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H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80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77" y="3296"/>
                  <a:ext cx="50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72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0" y="3323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73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1" y="3332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74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5" y="3253"/>
                <a:ext cx="96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75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21" y="3259"/>
                <a:ext cx="11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76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3" y="3257"/>
                <a:ext cx="137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H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77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5" y="3305"/>
                <a:ext cx="50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4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78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6" y="3251"/>
                <a:ext cx="96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49240" name="WordArt 210"/>
            <p:cNvSpPr>
              <a:spLocks noChangeArrowheads="1" noChangeShapeType="1" noTextEdit="1"/>
            </p:cNvSpPr>
            <p:nvPr/>
          </p:nvSpPr>
          <p:spPr bwMode="auto">
            <a:xfrm>
              <a:off x="4026" y="2667"/>
              <a:ext cx="1312" cy="166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刚性多原子分子</a:t>
              </a:r>
            </a:p>
          </p:txBody>
        </p:sp>
        <p:grpSp>
          <p:nvGrpSpPr>
            <p:cNvPr id="49241" name="Group 214"/>
            <p:cNvGrpSpPr>
              <a:grpSpLocks/>
            </p:cNvGrpSpPr>
            <p:nvPr/>
          </p:nvGrpSpPr>
          <p:grpSpPr bwMode="auto">
            <a:xfrm>
              <a:off x="3823" y="3156"/>
              <a:ext cx="1591" cy="179"/>
              <a:chOff x="1818" y="3147"/>
              <a:chExt cx="1591" cy="179"/>
            </a:xfrm>
          </p:grpSpPr>
          <p:grpSp>
            <p:nvGrpSpPr>
              <p:cNvPr id="49261" name="Group 215"/>
              <p:cNvGrpSpPr>
                <a:grpSpLocks/>
              </p:cNvGrpSpPr>
              <p:nvPr/>
            </p:nvGrpSpPr>
            <p:grpSpPr bwMode="auto">
              <a:xfrm>
                <a:off x="2847" y="3159"/>
                <a:ext cx="562" cy="167"/>
                <a:chOff x="2745" y="3453"/>
                <a:chExt cx="510" cy="141"/>
              </a:xfrm>
            </p:grpSpPr>
            <p:sp>
              <p:nvSpPr>
                <p:cNvPr id="49264" name="WordArt 2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45" y="3463"/>
                  <a:ext cx="92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x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65" name="WordArt 2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57" y="3458"/>
                  <a:ext cx="105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y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66" name="WordArt 2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70" y="3453"/>
                  <a:ext cx="85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67" name="WordArt 2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86" y="3528"/>
                  <a:ext cx="28" cy="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49268" name="WordArt 2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84" y="3520"/>
                  <a:ext cx="28" cy="6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宋体"/>
                      <a:ea typeface="宋体"/>
                    </a:rPr>
                    <a:t>,</a:t>
                  </a:r>
                  <a:endParaRPr lang="zh-CN" altLang="en-US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49262" name="WordArt 2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8" y="3147"/>
                <a:ext cx="774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平动自由度</a:t>
                </a:r>
              </a:p>
            </p:txBody>
          </p:sp>
          <p:sp>
            <p:nvSpPr>
              <p:cNvPr id="49263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35" y="3153"/>
                <a:ext cx="87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242" name="Group 223"/>
            <p:cNvGrpSpPr>
              <a:grpSpLocks/>
            </p:cNvGrpSpPr>
            <p:nvPr/>
          </p:nvGrpSpPr>
          <p:grpSpPr bwMode="auto">
            <a:xfrm>
              <a:off x="3810" y="3410"/>
              <a:ext cx="899" cy="153"/>
              <a:chOff x="1831" y="3389"/>
              <a:chExt cx="899" cy="153"/>
            </a:xfrm>
          </p:grpSpPr>
          <p:sp>
            <p:nvSpPr>
              <p:cNvPr id="49259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1" y="3389"/>
                <a:ext cx="761" cy="15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黑体"/>
                    <a:ea typeface="黑体"/>
                  </a:rPr>
                  <a:t>转动自由度</a:t>
                </a:r>
              </a:p>
            </p:txBody>
          </p:sp>
          <p:sp>
            <p:nvSpPr>
              <p:cNvPr id="49260" name="WordArt 2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3" y="3404"/>
                <a:ext cx="87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243" name="Group 226"/>
            <p:cNvGrpSpPr>
              <a:grpSpLocks/>
            </p:cNvGrpSpPr>
            <p:nvPr/>
          </p:nvGrpSpPr>
          <p:grpSpPr bwMode="auto">
            <a:xfrm>
              <a:off x="4828" y="3425"/>
              <a:ext cx="444" cy="163"/>
              <a:chOff x="2784" y="3686"/>
              <a:chExt cx="444" cy="163"/>
            </a:xfrm>
          </p:grpSpPr>
          <p:sp>
            <p:nvSpPr>
              <p:cNvPr id="49256" name="WordArt 2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3693"/>
                <a:ext cx="13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  <p:sp>
            <p:nvSpPr>
              <p:cNvPr id="49257" name="WordArt 2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7" y="3749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258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" y="3686"/>
                <a:ext cx="160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49244" name="Group 269"/>
            <p:cNvGrpSpPr>
              <a:grpSpLocks/>
            </p:cNvGrpSpPr>
            <p:nvPr/>
          </p:nvGrpSpPr>
          <p:grpSpPr bwMode="auto">
            <a:xfrm>
              <a:off x="3933" y="3633"/>
              <a:ext cx="1232" cy="185"/>
              <a:chOff x="2044" y="3631"/>
              <a:chExt cx="1232" cy="185"/>
            </a:xfrm>
          </p:grpSpPr>
          <p:sp>
            <p:nvSpPr>
              <p:cNvPr id="49245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2" y="3652"/>
                <a:ext cx="114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46" name="WordArt 2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4" y="3631"/>
                <a:ext cx="153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15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47" name="Group 272"/>
              <p:cNvGrpSpPr>
                <a:grpSpLocks/>
              </p:cNvGrpSpPr>
              <p:nvPr/>
            </p:nvGrpSpPr>
            <p:grpSpPr bwMode="auto">
              <a:xfrm rot="5400000">
                <a:off x="2272" y="3646"/>
                <a:ext cx="63" cy="144"/>
                <a:chOff x="2928" y="3216"/>
                <a:chExt cx="48" cy="240"/>
              </a:xfrm>
            </p:grpSpPr>
            <p:sp>
              <p:nvSpPr>
                <p:cNvPr id="49254" name="Line 27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55" name="Line 27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48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8" y="3645"/>
                <a:ext cx="95" cy="14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49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3" y="3669"/>
                <a:ext cx="87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50" name="Group 277"/>
              <p:cNvGrpSpPr>
                <a:grpSpLocks/>
              </p:cNvGrpSpPr>
              <p:nvPr/>
            </p:nvGrpSpPr>
            <p:grpSpPr bwMode="auto">
              <a:xfrm rot="5400000">
                <a:off x="2978" y="3648"/>
                <a:ext cx="63" cy="144"/>
                <a:chOff x="2928" y="3216"/>
                <a:chExt cx="48" cy="240"/>
              </a:xfrm>
            </p:grpSpPr>
            <p:sp>
              <p:nvSpPr>
                <p:cNvPr id="49252" name="Line 27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53" name="Line 27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51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9" y="3646"/>
                <a:ext cx="114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26" name="Group 290"/>
          <p:cNvGrpSpPr>
            <a:grpSpLocks/>
          </p:cNvGrpSpPr>
          <p:nvPr/>
        </p:nvGrpSpPr>
        <p:grpSpPr bwMode="auto">
          <a:xfrm>
            <a:off x="2671763" y="1382713"/>
            <a:ext cx="2781300" cy="4752975"/>
            <a:chOff x="1683" y="871"/>
            <a:chExt cx="1752" cy="2994"/>
          </a:xfrm>
        </p:grpSpPr>
        <p:sp>
          <p:nvSpPr>
            <p:cNvPr id="49162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2164" y="2118"/>
              <a:ext cx="8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163" name="Line 55"/>
            <p:cNvSpPr>
              <a:spLocks noChangeShapeType="1"/>
            </p:cNvSpPr>
            <p:nvPr/>
          </p:nvSpPr>
          <p:spPr bwMode="auto">
            <a:xfrm>
              <a:off x="2291" y="1259"/>
              <a:ext cx="0" cy="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56"/>
            <p:cNvSpPr>
              <a:spLocks noChangeShapeType="1"/>
            </p:cNvSpPr>
            <p:nvPr/>
          </p:nvSpPr>
          <p:spPr bwMode="auto">
            <a:xfrm flipV="1">
              <a:off x="2291" y="2224"/>
              <a:ext cx="924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57"/>
            <p:cNvSpPr>
              <a:spLocks noChangeShapeType="1"/>
            </p:cNvSpPr>
            <p:nvPr/>
          </p:nvSpPr>
          <p:spPr bwMode="auto">
            <a:xfrm flipH="1">
              <a:off x="1993" y="2230"/>
              <a:ext cx="298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59"/>
            <p:cNvSpPr>
              <a:spLocks noChangeShapeType="1"/>
            </p:cNvSpPr>
            <p:nvPr/>
          </p:nvSpPr>
          <p:spPr bwMode="auto">
            <a:xfrm>
              <a:off x="2774" y="1786"/>
              <a:ext cx="1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60"/>
            <p:cNvSpPr>
              <a:spLocks noChangeShapeType="1"/>
            </p:cNvSpPr>
            <p:nvPr/>
          </p:nvSpPr>
          <p:spPr bwMode="auto">
            <a:xfrm>
              <a:off x="2291" y="2228"/>
              <a:ext cx="48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61"/>
            <p:cNvSpPr>
              <a:spLocks noChangeShapeType="1"/>
            </p:cNvSpPr>
            <p:nvPr/>
          </p:nvSpPr>
          <p:spPr bwMode="auto">
            <a:xfrm>
              <a:off x="2176" y="2333"/>
              <a:ext cx="5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62"/>
            <p:cNvSpPr>
              <a:spLocks noChangeShapeType="1"/>
            </p:cNvSpPr>
            <p:nvPr/>
          </p:nvSpPr>
          <p:spPr bwMode="auto">
            <a:xfrm flipV="1">
              <a:off x="2780" y="2204"/>
              <a:ext cx="14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63"/>
            <p:cNvSpPr>
              <a:spLocks noChangeShapeType="1"/>
            </p:cNvSpPr>
            <p:nvPr/>
          </p:nvSpPr>
          <p:spPr bwMode="auto">
            <a:xfrm>
              <a:off x="2298" y="1649"/>
              <a:ext cx="48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2241" y="1113"/>
              <a:ext cx="12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9172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968" y="2253"/>
              <a:ext cx="156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9173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873" y="2089"/>
              <a:ext cx="145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9174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143" y="1572"/>
              <a:ext cx="95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49175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892" y="2492"/>
              <a:ext cx="153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176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3142" y="2265"/>
              <a:ext cx="165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y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9177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818" y="1866"/>
              <a:ext cx="138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a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sp>
          <p:nvSpPr>
            <p:cNvPr id="49178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196" y="1465"/>
              <a:ext cx="135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b</a:t>
              </a:r>
              <a:endParaRPr lang="zh-CN" altLang="en-US" sz="36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  <p:sp>
          <p:nvSpPr>
            <p:cNvPr id="49179" name="Line 64"/>
            <p:cNvSpPr>
              <a:spLocks noChangeShapeType="1"/>
            </p:cNvSpPr>
            <p:nvPr/>
          </p:nvSpPr>
          <p:spPr bwMode="auto">
            <a:xfrm>
              <a:off x="2780" y="1135"/>
              <a:ext cx="1" cy="65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65"/>
            <p:cNvSpPr>
              <a:spLocks noChangeShapeType="1"/>
            </p:cNvSpPr>
            <p:nvPr/>
          </p:nvSpPr>
          <p:spPr bwMode="auto">
            <a:xfrm flipH="1">
              <a:off x="2475" y="1757"/>
              <a:ext cx="298" cy="2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66"/>
            <p:cNvSpPr>
              <a:spLocks noChangeShapeType="1"/>
            </p:cNvSpPr>
            <p:nvPr/>
          </p:nvSpPr>
          <p:spPr bwMode="auto">
            <a:xfrm>
              <a:off x="2747" y="1749"/>
              <a:ext cx="59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Freeform 71"/>
            <p:cNvSpPr>
              <a:spLocks/>
            </p:cNvSpPr>
            <p:nvPr/>
          </p:nvSpPr>
          <p:spPr bwMode="auto">
            <a:xfrm>
              <a:off x="2573" y="1999"/>
              <a:ext cx="56" cy="69"/>
            </a:xfrm>
            <a:custGeom>
              <a:avLst/>
              <a:gdLst>
                <a:gd name="T0" fmla="*/ 0 w 271"/>
                <a:gd name="T1" fmla="*/ 0 h 305"/>
                <a:gd name="T2" fmla="*/ 0 w 271"/>
                <a:gd name="T3" fmla="*/ 0 h 305"/>
                <a:gd name="T4" fmla="*/ 0 w 271"/>
                <a:gd name="T5" fmla="*/ 0 h 305"/>
                <a:gd name="T6" fmla="*/ 0 w 271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"/>
                <a:gd name="T13" fmla="*/ 0 h 305"/>
                <a:gd name="T14" fmla="*/ 271 w 271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" h="305">
                  <a:moveTo>
                    <a:pt x="147" y="0"/>
                  </a:moveTo>
                  <a:lnTo>
                    <a:pt x="0" y="305"/>
                  </a:lnTo>
                  <a:lnTo>
                    <a:pt x="271" y="5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406" y="2019"/>
              <a:ext cx="153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rPr>
                <a:t>X</a:t>
              </a:r>
              <a:endParaRPr lang="zh-CN" altLang="en-US" sz="8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184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136" y="1797"/>
              <a:ext cx="165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y</a:t>
              </a:r>
              <a:endParaRPr lang="zh-CN" altLang="en-US" sz="8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endParaRPr>
            </a:p>
          </p:txBody>
        </p:sp>
        <p:sp>
          <p:nvSpPr>
            <p:cNvPr id="49185" name="Freeform 76"/>
            <p:cNvSpPr>
              <a:spLocks/>
            </p:cNvSpPr>
            <p:nvPr/>
          </p:nvSpPr>
          <p:spPr bwMode="auto">
            <a:xfrm>
              <a:off x="3321" y="1791"/>
              <a:ext cx="57" cy="68"/>
            </a:xfrm>
            <a:custGeom>
              <a:avLst/>
              <a:gdLst>
                <a:gd name="T0" fmla="*/ 0 w 271"/>
                <a:gd name="T1" fmla="*/ 0 h 305"/>
                <a:gd name="T2" fmla="*/ 0 w 271"/>
                <a:gd name="T3" fmla="*/ 0 h 305"/>
                <a:gd name="T4" fmla="*/ 0 w 271"/>
                <a:gd name="T5" fmla="*/ 0 h 305"/>
                <a:gd name="T6" fmla="*/ 0 w 271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"/>
                <a:gd name="T13" fmla="*/ 0 h 305"/>
                <a:gd name="T14" fmla="*/ 271 w 271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" h="305">
                  <a:moveTo>
                    <a:pt x="147" y="0"/>
                  </a:moveTo>
                  <a:lnTo>
                    <a:pt x="0" y="305"/>
                  </a:lnTo>
                  <a:lnTo>
                    <a:pt x="271" y="5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717" y="991"/>
              <a:ext cx="121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rgbClr val="0033CC"/>
                  </a:solidFill>
                  <a:latin typeface="Times New Roman"/>
                  <a:cs typeface="Times New Roman"/>
                </a:rPr>
                <a:t>Z</a:t>
              </a:r>
              <a:endParaRPr lang="zh-CN" altLang="en-US" sz="3600" b="1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rgbClr val="00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187" name="Freeform 78"/>
            <p:cNvSpPr>
              <a:spLocks/>
            </p:cNvSpPr>
            <p:nvPr/>
          </p:nvSpPr>
          <p:spPr bwMode="auto">
            <a:xfrm>
              <a:off x="2858" y="986"/>
              <a:ext cx="57" cy="68"/>
            </a:xfrm>
            <a:custGeom>
              <a:avLst/>
              <a:gdLst>
                <a:gd name="T0" fmla="*/ 0 w 271"/>
                <a:gd name="T1" fmla="*/ 0 h 305"/>
                <a:gd name="T2" fmla="*/ 0 w 271"/>
                <a:gd name="T3" fmla="*/ 0 h 305"/>
                <a:gd name="T4" fmla="*/ 0 w 271"/>
                <a:gd name="T5" fmla="*/ 0 h 305"/>
                <a:gd name="T6" fmla="*/ 0 w 271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"/>
                <a:gd name="T13" fmla="*/ 0 h 305"/>
                <a:gd name="T14" fmla="*/ 271 w 271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" h="305">
                  <a:moveTo>
                    <a:pt x="147" y="0"/>
                  </a:moveTo>
                  <a:lnTo>
                    <a:pt x="0" y="305"/>
                  </a:lnTo>
                  <a:lnTo>
                    <a:pt x="271" y="5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Arc 79"/>
            <p:cNvSpPr>
              <a:spLocks/>
            </p:cNvSpPr>
            <p:nvPr/>
          </p:nvSpPr>
          <p:spPr bwMode="auto">
            <a:xfrm>
              <a:off x="2577" y="1526"/>
              <a:ext cx="448" cy="382"/>
            </a:xfrm>
            <a:custGeom>
              <a:avLst/>
              <a:gdLst>
                <a:gd name="T0" fmla="*/ 0 w 21600"/>
                <a:gd name="T1" fmla="*/ 0 h 24639"/>
                <a:gd name="T2" fmla="*/ 0 w 21600"/>
                <a:gd name="T3" fmla="*/ 0 h 24639"/>
                <a:gd name="T4" fmla="*/ 0 w 21600"/>
                <a:gd name="T5" fmla="*/ 0 h 246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639"/>
                <a:gd name="T11" fmla="*/ 21600 w 21600"/>
                <a:gd name="T12" fmla="*/ 24639 h 246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639" fill="none" extrusionOk="0">
                  <a:moveTo>
                    <a:pt x="21378" y="0"/>
                  </a:moveTo>
                  <a:cubicBezTo>
                    <a:pt x="21525" y="1021"/>
                    <a:pt x="21600" y="2052"/>
                    <a:pt x="21600" y="3085"/>
                  </a:cubicBezTo>
                  <a:cubicBezTo>
                    <a:pt x="21600" y="14468"/>
                    <a:pt x="12764" y="23898"/>
                    <a:pt x="1405" y="24639"/>
                  </a:cubicBezTo>
                </a:path>
                <a:path w="21600" h="24639" stroke="0" extrusionOk="0">
                  <a:moveTo>
                    <a:pt x="21378" y="0"/>
                  </a:moveTo>
                  <a:cubicBezTo>
                    <a:pt x="21525" y="1021"/>
                    <a:pt x="21600" y="2052"/>
                    <a:pt x="21600" y="3085"/>
                  </a:cubicBezTo>
                  <a:cubicBezTo>
                    <a:pt x="21600" y="14468"/>
                    <a:pt x="12764" y="23898"/>
                    <a:pt x="1405" y="24639"/>
                  </a:cubicBezTo>
                  <a:lnTo>
                    <a:pt x="0" y="308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Arc 80"/>
            <p:cNvSpPr>
              <a:spLocks/>
            </p:cNvSpPr>
            <p:nvPr/>
          </p:nvSpPr>
          <p:spPr bwMode="auto">
            <a:xfrm>
              <a:off x="2735" y="1516"/>
              <a:ext cx="467" cy="384"/>
            </a:xfrm>
            <a:custGeom>
              <a:avLst/>
              <a:gdLst>
                <a:gd name="T0" fmla="*/ 0 w 20408"/>
                <a:gd name="T1" fmla="*/ 0 h 17333"/>
                <a:gd name="T2" fmla="*/ 0 w 20408"/>
                <a:gd name="T3" fmla="*/ 0 h 17333"/>
                <a:gd name="T4" fmla="*/ 0 w 20408"/>
                <a:gd name="T5" fmla="*/ 0 h 17333"/>
                <a:gd name="T6" fmla="*/ 0 60000 65536"/>
                <a:gd name="T7" fmla="*/ 0 60000 65536"/>
                <a:gd name="T8" fmla="*/ 0 60000 65536"/>
                <a:gd name="T9" fmla="*/ 0 w 20408"/>
                <a:gd name="T10" fmla="*/ 0 h 17333"/>
                <a:gd name="T11" fmla="*/ 20408 w 20408"/>
                <a:gd name="T12" fmla="*/ 17333 h 17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8" h="17333" fill="none" extrusionOk="0">
                  <a:moveTo>
                    <a:pt x="12889" y="-1"/>
                  </a:moveTo>
                  <a:cubicBezTo>
                    <a:pt x="16367" y="2586"/>
                    <a:pt x="18987" y="6159"/>
                    <a:pt x="20407" y="10255"/>
                  </a:cubicBezTo>
                </a:path>
                <a:path w="20408" h="17333" stroke="0" extrusionOk="0">
                  <a:moveTo>
                    <a:pt x="12889" y="-1"/>
                  </a:moveTo>
                  <a:cubicBezTo>
                    <a:pt x="16367" y="2586"/>
                    <a:pt x="18987" y="6159"/>
                    <a:pt x="20407" y="10255"/>
                  </a:cubicBezTo>
                  <a:lnTo>
                    <a:pt x="0" y="17333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0" name="Group 287"/>
            <p:cNvGrpSpPr>
              <a:grpSpLocks/>
            </p:cNvGrpSpPr>
            <p:nvPr/>
          </p:nvGrpSpPr>
          <p:grpSpPr bwMode="auto">
            <a:xfrm rot="-219466">
              <a:off x="2733" y="1324"/>
              <a:ext cx="494" cy="437"/>
              <a:chOff x="1429" y="972"/>
              <a:chExt cx="494" cy="437"/>
            </a:xfrm>
          </p:grpSpPr>
          <p:sp>
            <p:nvSpPr>
              <p:cNvPr id="49233" name="Line 58"/>
              <p:cNvSpPr>
                <a:spLocks noChangeShapeType="1"/>
              </p:cNvSpPr>
              <p:nvPr/>
            </p:nvSpPr>
            <p:spPr bwMode="auto">
              <a:xfrm flipH="1">
                <a:off x="1489" y="1031"/>
                <a:ext cx="377" cy="3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4" name="Oval 81"/>
              <p:cNvSpPr>
                <a:spLocks noChangeArrowheads="1"/>
              </p:cNvSpPr>
              <p:nvPr/>
            </p:nvSpPr>
            <p:spPr bwMode="auto">
              <a:xfrm>
                <a:off x="1852" y="972"/>
                <a:ext cx="71" cy="6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35" name="Oval 82"/>
              <p:cNvSpPr>
                <a:spLocks noChangeArrowheads="1"/>
              </p:cNvSpPr>
              <p:nvPr/>
            </p:nvSpPr>
            <p:spPr bwMode="auto">
              <a:xfrm>
                <a:off x="1429" y="1341"/>
                <a:ext cx="71" cy="6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1" name="Freeform 83"/>
            <p:cNvSpPr>
              <a:spLocks/>
            </p:cNvSpPr>
            <p:nvPr/>
          </p:nvSpPr>
          <p:spPr bwMode="auto">
            <a:xfrm>
              <a:off x="2694" y="1552"/>
              <a:ext cx="57" cy="68"/>
            </a:xfrm>
            <a:custGeom>
              <a:avLst/>
              <a:gdLst>
                <a:gd name="T0" fmla="*/ 0 w 271"/>
                <a:gd name="T1" fmla="*/ 0 h 305"/>
                <a:gd name="T2" fmla="*/ 0 w 271"/>
                <a:gd name="T3" fmla="*/ 0 h 305"/>
                <a:gd name="T4" fmla="*/ 0 w 271"/>
                <a:gd name="T5" fmla="*/ 0 h 305"/>
                <a:gd name="T6" fmla="*/ 0 w 271"/>
                <a:gd name="T7" fmla="*/ 0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"/>
                <a:gd name="T13" fmla="*/ 0 h 305"/>
                <a:gd name="T14" fmla="*/ 271 w 271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" h="305">
                  <a:moveTo>
                    <a:pt x="147" y="0"/>
                  </a:moveTo>
                  <a:lnTo>
                    <a:pt x="0" y="305"/>
                  </a:lnTo>
                  <a:lnTo>
                    <a:pt x="271" y="5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2599" y="1586"/>
              <a:ext cx="8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193" name="Group 206"/>
            <p:cNvGrpSpPr>
              <a:grpSpLocks/>
            </p:cNvGrpSpPr>
            <p:nvPr/>
          </p:nvGrpSpPr>
          <p:grpSpPr bwMode="auto">
            <a:xfrm>
              <a:off x="2925" y="3378"/>
              <a:ext cx="444" cy="163"/>
              <a:chOff x="2784" y="3686"/>
              <a:chExt cx="444" cy="163"/>
            </a:xfrm>
          </p:grpSpPr>
          <p:sp>
            <p:nvSpPr>
              <p:cNvPr id="49230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3693"/>
                <a:ext cx="13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a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  <p:sp>
            <p:nvSpPr>
              <p:cNvPr id="49231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7" y="3749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232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" y="3686"/>
                <a:ext cx="160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/>
                  </a:rPr>
                  <a:t>b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/>
                </a:endParaRPr>
              </a:p>
            </p:txBody>
          </p:sp>
        </p:grpSp>
        <p:grpSp>
          <p:nvGrpSpPr>
            <p:cNvPr id="49194" name="Group 100"/>
            <p:cNvGrpSpPr>
              <a:grpSpLocks/>
            </p:cNvGrpSpPr>
            <p:nvPr/>
          </p:nvGrpSpPr>
          <p:grpSpPr bwMode="auto">
            <a:xfrm>
              <a:off x="2132" y="2884"/>
              <a:ext cx="1029" cy="149"/>
              <a:chOff x="2078" y="3230"/>
              <a:chExt cx="1029" cy="149"/>
            </a:xfrm>
          </p:grpSpPr>
          <p:sp>
            <p:nvSpPr>
              <p:cNvPr id="49221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36" y="3298"/>
                <a:ext cx="39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22" name="WordArt 1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2" y="3230"/>
                <a:ext cx="119" cy="12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O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23" name="Group 103"/>
              <p:cNvGrpSpPr>
                <a:grpSpLocks/>
              </p:cNvGrpSpPr>
              <p:nvPr/>
            </p:nvGrpSpPr>
            <p:grpSpPr bwMode="auto">
              <a:xfrm>
                <a:off x="2078" y="3237"/>
                <a:ext cx="192" cy="129"/>
                <a:chOff x="2035" y="3248"/>
                <a:chExt cx="192" cy="129"/>
              </a:xfrm>
            </p:grpSpPr>
            <p:sp>
              <p:nvSpPr>
                <p:cNvPr id="49228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35" y="3248"/>
                  <a:ext cx="137" cy="11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H</a:t>
                  </a:r>
                  <a:endParaRPr lang="zh-CN" altLang="en-US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9229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77" y="3296"/>
                  <a:ext cx="50" cy="8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solidFill>
                        <a:schemeClr val="accent2"/>
                      </a:solidFill>
                      <a:latin typeface="Times New Roman"/>
                      <a:cs typeface="Times New Roman"/>
                    </a:rPr>
                    <a:t>2</a:t>
                  </a:r>
                  <a:endParaRPr lang="zh-CN" altLang="en-US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49224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38" y="3325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25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93" y="3323"/>
                <a:ext cx="30" cy="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26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0" y="3238"/>
                <a:ext cx="14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1200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27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" y="3296"/>
                <a:ext cx="39" cy="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2</a:t>
                </a:r>
                <a:endParaRPr lang="zh-CN" altLang="en-US" sz="14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9195" name="Group 198"/>
            <p:cNvGrpSpPr>
              <a:grpSpLocks/>
            </p:cNvGrpSpPr>
            <p:nvPr/>
          </p:nvGrpSpPr>
          <p:grpSpPr bwMode="auto">
            <a:xfrm>
              <a:off x="2847" y="3133"/>
              <a:ext cx="562" cy="167"/>
              <a:chOff x="2745" y="3453"/>
              <a:chExt cx="510" cy="141"/>
            </a:xfrm>
          </p:grpSpPr>
          <p:sp>
            <p:nvSpPr>
              <p:cNvPr id="4921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45" y="3463"/>
                <a:ext cx="92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x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17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57" y="3458"/>
                <a:ext cx="105" cy="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y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18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0" y="3453"/>
                <a:ext cx="8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19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6" y="3528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49220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4" y="3520"/>
                <a:ext cx="28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49196" name="WordArt 196"/>
            <p:cNvSpPr>
              <a:spLocks noChangeArrowheads="1" noChangeShapeType="1" noTextEdit="1"/>
            </p:cNvSpPr>
            <p:nvPr/>
          </p:nvSpPr>
          <p:spPr bwMode="auto">
            <a:xfrm>
              <a:off x="1818" y="3121"/>
              <a:ext cx="774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平动自由度</a:t>
              </a:r>
            </a:p>
          </p:txBody>
        </p:sp>
        <p:sp>
          <p:nvSpPr>
            <p:cNvPr id="49197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2635" y="3127"/>
              <a:ext cx="87" cy="13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198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1831" y="3376"/>
              <a:ext cx="761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转动自由度</a:t>
              </a:r>
            </a:p>
          </p:txBody>
        </p:sp>
        <p:sp>
          <p:nvSpPr>
            <p:cNvPr id="49199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2643" y="3391"/>
              <a:ext cx="87" cy="13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9200" name="WordArt 211"/>
            <p:cNvSpPr>
              <a:spLocks noChangeArrowheads="1" noChangeShapeType="1" noTextEdit="1"/>
            </p:cNvSpPr>
            <p:nvPr/>
          </p:nvSpPr>
          <p:spPr bwMode="auto">
            <a:xfrm>
              <a:off x="2110" y="2594"/>
              <a:ext cx="1325" cy="179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刚性双原子分子</a:t>
              </a:r>
            </a:p>
          </p:txBody>
        </p:sp>
        <p:sp>
          <p:nvSpPr>
            <p:cNvPr id="49201" name="Rectangle 12" descr="大纸屑"/>
            <p:cNvSpPr>
              <a:spLocks noChangeArrowheads="1"/>
            </p:cNvSpPr>
            <p:nvPr/>
          </p:nvSpPr>
          <p:spPr bwMode="auto">
            <a:xfrm>
              <a:off x="1683" y="871"/>
              <a:ext cx="66" cy="2994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2" name="Group 268"/>
            <p:cNvGrpSpPr>
              <a:grpSpLocks/>
            </p:cNvGrpSpPr>
            <p:nvPr/>
          </p:nvGrpSpPr>
          <p:grpSpPr bwMode="auto">
            <a:xfrm>
              <a:off x="2044" y="3631"/>
              <a:ext cx="1232" cy="185"/>
              <a:chOff x="2044" y="3631"/>
              <a:chExt cx="1232" cy="185"/>
            </a:xfrm>
          </p:grpSpPr>
          <p:sp>
            <p:nvSpPr>
              <p:cNvPr id="49205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2" y="3652"/>
                <a:ext cx="114" cy="16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49206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4" y="3631"/>
                <a:ext cx="153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15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07" name="Group 97"/>
              <p:cNvGrpSpPr>
                <a:grpSpLocks/>
              </p:cNvGrpSpPr>
              <p:nvPr/>
            </p:nvGrpSpPr>
            <p:grpSpPr bwMode="auto">
              <a:xfrm rot="5400000">
                <a:off x="2272" y="3646"/>
                <a:ext cx="63" cy="144"/>
                <a:chOff x="2928" y="3216"/>
                <a:chExt cx="48" cy="240"/>
              </a:xfrm>
            </p:grpSpPr>
            <p:sp>
              <p:nvSpPr>
                <p:cNvPr id="49214" name="Line 9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5" name="Line 9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08" name="WordArt 2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38" y="3645"/>
                <a:ext cx="95" cy="142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49209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73" y="3669"/>
                <a:ext cx="87" cy="134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49210" name="Group 255"/>
              <p:cNvGrpSpPr>
                <a:grpSpLocks/>
              </p:cNvGrpSpPr>
              <p:nvPr/>
            </p:nvGrpSpPr>
            <p:grpSpPr bwMode="auto">
              <a:xfrm rot="5400000">
                <a:off x="2978" y="3648"/>
                <a:ext cx="63" cy="144"/>
                <a:chOff x="2928" y="3216"/>
                <a:chExt cx="48" cy="240"/>
              </a:xfrm>
            </p:grpSpPr>
            <p:sp>
              <p:nvSpPr>
                <p:cNvPr id="49212" name="Line 25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3" name="Line 25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11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9" y="3646"/>
                <a:ext cx="114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49203" name="Arc 288"/>
            <p:cNvSpPr>
              <a:spLocks/>
            </p:cNvSpPr>
            <p:nvPr/>
          </p:nvSpPr>
          <p:spPr bwMode="auto">
            <a:xfrm rot="-2213172">
              <a:off x="2591" y="1490"/>
              <a:ext cx="461" cy="363"/>
            </a:xfrm>
            <a:custGeom>
              <a:avLst/>
              <a:gdLst>
                <a:gd name="T0" fmla="*/ 0 w 20125"/>
                <a:gd name="T1" fmla="*/ 0 h 16379"/>
                <a:gd name="T2" fmla="*/ 0 w 20125"/>
                <a:gd name="T3" fmla="*/ 0 h 16379"/>
                <a:gd name="T4" fmla="*/ 0 w 20125"/>
                <a:gd name="T5" fmla="*/ 0 h 16379"/>
                <a:gd name="T6" fmla="*/ 0 60000 65536"/>
                <a:gd name="T7" fmla="*/ 0 60000 65536"/>
                <a:gd name="T8" fmla="*/ 0 60000 65536"/>
                <a:gd name="T9" fmla="*/ 0 w 20125"/>
                <a:gd name="T10" fmla="*/ 0 h 16379"/>
                <a:gd name="T11" fmla="*/ 20125 w 20125"/>
                <a:gd name="T12" fmla="*/ 16379 h 163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25" h="16379" fill="none" extrusionOk="0">
                  <a:moveTo>
                    <a:pt x="14081" y="0"/>
                  </a:moveTo>
                  <a:cubicBezTo>
                    <a:pt x="16764" y="2306"/>
                    <a:pt x="18839" y="5237"/>
                    <a:pt x="20125" y="8533"/>
                  </a:cubicBezTo>
                </a:path>
                <a:path w="20125" h="16379" stroke="0" extrusionOk="0">
                  <a:moveTo>
                    <a:pt x="14081" y="0"/>
                  </a:moveTo>
                  <a:cubicBezTo>
                    <a:pt x="16764" y="2306"/>
                    <a:pt x="18839" y="5237"/>
                    <a:pt x="20125" y="8533"/>
                  </a:cubicBezTo>
                  <a:lnTo>
                    <a:pt x="0" y="1637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WordArt 289"/>
            <p:cNvSpPr>
              <a:spLocks noChangeArrowheads="1" noChangeShapeType="1" noTextEdit="1"/>
            </p:cNvSpPr>
            <p:nvPr/>
          </p:nvSpPr>
          <p:spPr bwMode="auto">
            <a:xfrm>
              <a:off x="2860" y="1337"/>
              <a:ext cx="119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Symbol"/>
                </a:rPr>
                <a:t>g</a:t>
              </a:r>
              <a:endParaRPr lang="zh-CN" altLang="en-US" sz="3600" b="1" i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Symbol"/>
              </a:endParaRPr>
            </a:p>
          </p:txBody>
        </p:sp>
      </p:grpSp>
      <p:sp>
        <p:nvSpPr>
          <p:cNvPr id="235" name="Rectangle 34"/>
          <p:cNvSpPr>
            <a:spLocks noChangeArrowheads="1"/>
          </p:cNvSpPr>
          <p:nvPr/>
        </p:nvSpPr>
        <p:spPr bwMode="auto">
          <a:xfrm>
            <a:off x="1532076" y="1715811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质点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236" name="Rectangle 34"/>
          <p:cNvSpPr>
            <a:spLocks noChangeArrowheads="1"/>
          </p:cNvSpPr>
          <p:nvPr/>
        </p:nvSpPr>
        <p:spPr bwMode="auto">
          <a:xfrm>
            <a:off x="2834103" y="1248672"/>
            <a:ext cx="14221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有向线段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237" name="Rectangle 34"/>
          <p:cNvSpPr>
            <a:spLocks noChangeArrowheads="1"/>
          </p:cNvSpPr>
          <p:nvPr/>
        </p:nvSpPr>
        <p:spPr bwMode="auto">
          <a:xfrm>
            <a:off x="5835720" y="1507090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刚体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6" grpId="0" animBg="1"/>
      <p:bldP spid="2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47675" y="1431581"/>
          <a:ext cx="53594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Equation" r:id="rId3" imgW="2247840" imgH="736560" progId="Equation.DSMT4">
                  <p:embed/>
                </p:oleObj>
              </mc:Choice>
              <mc:Fallback>
                <p:oleObj name="Equation" r:id="rId3" imgW="224784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431581"/>
                        <a:ext cx="5359400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" name="Group 31"/>
          <p:cNvGrpSpPr>
            <a:grpSpLocks/>
          </p:cNvGrpSpPr>
          <p:nvPr/>
        </p:nvGrpSpPr>
        <p:grpSpPr bwMode="auto">
          <a:xfrm>
            <a:off x="6097588" y="1261718"/>
            <a:ext cx="2357437" cy="2257425"/>
            <a:chOff x="4128" y="2624"/>
            <a:chExt cx="1440" cy="1377"/>
          </a:xfrm>
        </p:grpSpPr>
        <p:sp>
          <p:nvSpPr>
            <p:cNvPr id="2056" name="Line 15"/>
            <p:cNvSpPr>
              <a:spLocks noChangeShapeType="1"/>
            </p:cNvSpPr>
            <p:nvPr/>
          </p:nvSpPr>
          <p:spPr bwMode="auto">
            <a:xfrm flipV="1">
              <a:off x="4800" y="2680"/>
              <a:ext cx="0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Line 16"/>
            <p:cNvSpPr>
              <a:spLocks noChangeShapeType="1"/>
            </p:cNvSpPr>
            <p:nvPr/>
          </p:nvSpPr>
          <p:spPr bwMode="auto">
            <a:xfrm>
              <a:off x="5040" y="2959"/>
              <a:ext cx="0" cy="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17"/>
            <p:cNvSpPr>
              <a:spLocks noChangeShapeType="1"/>
            </p:cNvSpPr>
            <p:nvPr/>
          </p:nvSpPr>
          <p:spPr bwMode="auto">
            <a:xfrm flipH="1" flipV="1">
              <a:off x="4800" y="3461"/>
              <a:ext cx="24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Arc 18"/>
            <p:cNvSpPr>
              <a:spLocks/>
            </p:cNvSpPr>
            <p:nvPr/>
          </p:nvSpPr>
          <p:spPr bwMode="auto">
            <a:xfrm flipV="1">
              <a:off x="4608" y="3517"/>
              <a:ext cx="288" cy="56"/>
            </a:xfrm>
            <a:custGeom>
              <a:avLst/>
              <a:gdLst>
                <a:gd name="T0" fmla="*/ 0 w 21600"/>
                <a:gd name="T1" fmla="*/ 0 h 21600"/>
                <a:gd name="T2" fmla="*/ 288 w 21600"/>
                <a:gd name="T3" fmla="*/ 56 h 21600"/>
                <a:gd name="T4" fmla="*/ 0 w 21600"/>
                <a:gd name="T5" fmla="*/ 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19"/>
            <p:cNvSpPr>
              <a:spLocks noChangeShapeType="1"/>
            </p:cNvSpPr>
            <p:nvPr/>
          </p:nvSpPr>
          <p:spPr bwMode="auto">
            <a:xfrm flipV="1">
              <a:off x="4785" y="3461"/>
              <a:ext cx="687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20"/>
            <p:cNvSpPr>
              <a:spLocks noChangeShapeType="1"/>
            </p:cNvSpPr>
            <p:nvPr/>
          </p:nvSpPr>
          <p:spPr bwMode="auto">
            <a:xfrm flipH="1">
              <a:off x="4320" y="3461"/>
              <a:ext cx="480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Line 21"/>
            <p:cNvSpPr>
              <a:spLocks noChangeShapeType="1"/>
            </p:cNvSpPr>
            <p:nvPr/>
          </p:nvSpPr>
          <p:spPr bwMode="auto">
            <a:xfrm flipV="1">
              <a:off x="4800" y="2903"/>
              <a:ext cx="240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Arc 22"/>
            <p:cNvSpPr>
              <a:spLocks/>
            </p:cNvSpPr>
            <p:nvPr/>
          </p:nvSpPr>
          <p:spPr bwMode="auto">
            <a:xfrm>
              <a:off x="4800" y="3070"/>
              <a:ext cx="144" cy="56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56 h 21600"/>
                <a:gd name="T4" fmla="*/ 0 w 21600"/>
                <a:gd name="T5" fmla="*/ 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Text Box 23"/>
            <p:cNvSpPr txBox="1">
              <a:spLocks noChangeArrowheads="1"/>
            </p:cNvSpPr>
            <p:nvPr/>
          </p:nvSpPr>
          <p:spPr bwMode="auto">
            <a:xfrm>
              <a:off x="4800" y="2791"/>
              <a:ext cx="19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ea typeface=""/>
                  <a:cs typeface=""/>
                  <a:sym typeface="Symbol" pitchFamily="18" charset="2"/>
                </a:rPr>
                <a:t></a:t>
              </a:r>
            </a:p>
          </p:txBody>
        </p:sp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5136" y="2791"/>
            <a:ext cx="1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" name="Equation" r:id="rId5" imgW="126780" imgH="164814" progId="Equation.3">
                    <p:embed/>
                  </p:oleObj>
                </mc:Choice>
                <mc:Fallback>
                  <p:oleObj name="Equation" r:id="rId5" imgW="126780" imgH="164814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91"/>
                          <a:ext cx="19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Text Box 25"/>
            <p:cNvSpPr txBox="1">
              <a:spLocks noChangeArrowheads="1"/>
            </p:cNvSpPr>
            <p:nvPr/>
          </p:nvSpPr>
          <p:spPr bwMode="auto">
            <a:xfrm>
              <a:off x="4128" y="3517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ea typeface=""/>
                  <a:cs typeface=""/>
                </a:rPr>
                <a:t>x</a:t>
              </a:r>
              <a:endParaRPr lang="en-US" altLang="zh-CN"/>
            </a:p>
          </p:txBody>
        </p:sp>
        <p:sp>
          <p:nvSpPr>
            <p:cNvPr id="2066" name="Text Box 26"/>
            <p:cNvSpPr txBox="1">
              <a:spLocks noChangeArrowheads="1"/>
            </p:cNvSpPr>
            <p:nvPr/>
          </p:nvSpPr>
          <p:spPr bwMode="auto">
            <a:xfrm>
              <a:off x="4464" y="2624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ea typeface=""/>
                  <a:cs typeface=""/>
                </a:rPr>
                <a:t>z</a:t>
              </a:r>
              <a:endParaRPr lang="en-US" altLang="zh-CN"/>
            </a:p>
          </p:txBody>
        </p:sp>
        <p:sp>
          <p:nvSpPr>
            <p:cNvPr id="2067" name="Text Box 27"/>
            <p:cNvSpPr txBox="1">
              <a:spLocks noChangeArrowheads="1"/>
            </p:cNvSpPr>
            <p:nvPr/>
          </p:nvSpPr>
          <p:spPr bwMode="auto">
            <a:xfrm>
              <a:off x="4272" y="3796"/>
              <a:ext cx="12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solidFill>
                    <a:srgbClr val="FF3300"/>
                  </a:solidFill>
                  <a:ea typeface=""/>
                  <a:cs typeface=""/>
                </a:rPr>
                <a:t>球  坐  标</a:t>
              </a:r>
              <a:endParaRPr lang="zh-CN" altLang="en-US"/>
            </a:p>
          </p:txBody>
        </p:sp>
        <p:sp>
          <p:nvSpPr>
            <p:cNvPr id="2068" name="Text Box 28"/>
            <p:cNvSpPr txBox="1">
              <a:spLocks noChangeArrowheads="1"/>
            </p:cNvSpPr>
            <p:nvPr/>
          </p:nvSpPr>
          <p:spPr bwMode="auto">
            <a:xfrm>
              <a:off x="4785" y="3249"/>
              <a:ext cx="33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ea typeface=""/>
                  <a:cs typeface=""/>
                </a:rPr>
                <a:t>r</a:t>
              </a:r>
              <a:endParaRPr lang="en-US" altLang="zh-CN"/>
            </a:p>
          </p:txBody>
        </p:sp>
        <p:sp>
          <p:nvSpPr>
            <p:cNvPr id="2069" name="Text Box 29"/>
            <p:cNvSpPr txBox="1">
              <a:spLocks noChangeArrowheads="1"/>
            </p:cNvSpPr>
            <p:nvPr/>
          </p:nvSpPr>
          <p:spPr bwMode="auto">
            <a:xfrm>
              <a:off x="4704" y="3573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bg2"/>
                  </a:solidFill>
                  <a:ea typeface=""/>
                  <a:cs typeface=""/>
                  <a:sym typeface="Symbol" pitchFamily="18" charset="2"/>
                </a:rPr>
                <a:t></a:t>
              </a:r>
            </a:p>
          </p:txBody>
        </p:sp>
        <p:sp>
          <p:nvSpPr>
            <p:cNvPr id="2070" name="Text Box 30"/>
            <p:cNvSpPr txBox="1">
              <a:spLocks noChangeArrowheads="1"/>
            </p:cNvSpPr>
            <p:nvPr/>
          </p:nvSpPr>
          <p:spPr bwMode="auto">
            <a:xfrm>
              <a:off x="5232" y="3461"/>
              <a:ext cx="2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ea typeface=""/>
                  <a:cs typeface=""/>
                </a:rPr>
                <a:t>y</a:t>
              </a:r>
              <a:endParaRPr lang="en-US" altLang="zh-CN"/>
            </a:p>
          </p:txBody>
        </p:sp>
      </p:grpSp>
      <p:sp>
        <p:nvSpPr>
          <p:cNvPr id="2055" name="Rectangle 34"/>
          <p:cNvSpPr>
            <a:spLocks noChangeArrowheads="1"/>
          </p:cNvSpPr>
          <p:nvPr/>
        </p:nvSpPr>
        <p:spPr bwMode="auto">
          <a:xfrm>
            <a:off x="538163" y="533056"/>
            <a:ext cx="6372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一个有向线段的转动</a:t>
            </a: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自由度可用极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角和方位角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6877875" y="560043"/>
          <a:ext cx="9080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875" y="560043"/>
                        <a:ext cx="9080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612542" y="5575294"/>
            <a:ext cx="2350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故三个角度满足</a:t>
            </a:r>
            <a:endParaRPr lang="en-US" altLang="zh-CN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130981" y="5594344"/>
          <a:ext cx="3997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Equation" r:id="rId9" imgW="1676160" imgH="228600" progId="Equation.DSMT4">
                  <p:embed/>
                </p:oleObj>
              </mc:Choice>
              <mc:Fallback>
                <p:oleObj name="Equation" r:id="rId9" imgW="1676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981" y="5594344"/>
                        <a:ext cx="39973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736950" y="4001041"/>
          <a:ext cx="27257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50" y="4001041"/>
                        <a:ext cx="27257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131888" y="4578350"/>
          <a:ext cx="44815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13" imgW="1879560" imgH="393480" progId="Equation.DSMT4">
                  <p:embed/>
                </p:oleObj>
              </mc:Choice>
              <mc:Fallback>
                <p:oleObj name="Equation" r:id="rId13" imgW="18795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578350"/>
                        <a:ext cx="4481512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05013" y="4757405"/>
            <a:ext cx="49404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endParaRPr lang="zh-CN" altLang="en-US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3086937" y="6234513"/>
            <a:ext cx="327846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只有两个角度是独立的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221064" y="3768132"/>
            <a:ext cx="84104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5888" y="0"/>
            <a:ext cx="4318000" cy="411163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bg1"/>
                </a:solidFill>
              </a:rPr>
              <a:t>能量均分定理</a:t>
            </a:r>
          </a:p>
        </p:txBody>
      </p:sp>
      <p:sp>
        <p:nvSpPr>
          <p:cNvPr id="50179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2111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Rectangle 5" descr="大纸屑"/>
          <p:cNvSpPr>
            <a:spLocks noChangeArrowheads="1"/>
          </p:cNvSpPr>
          <p:nvPr/>
        </p:nvSpPr>
        <p:spPr bwMode="auto">
          <a:xfrm>
            <a:off x="0" y="6646863"/>
            <a:ext cx="9144000" cy="2111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515938" y="3492500"/>
            <a:ext cx="7847012" cy="833438"/>
            <a:chOff x="325" y="2200"/>
            <a:chExt cx="4943" cy="525"/>
          </a:xfrm>
        </p:grpSpPr>
        <p:grpSp>
          <p:nvGrpSpPr>
            <p:cNvPr id="50295" name="Group 129"/>
            <p:cNvGrpSpPr>
              <a:grpSpLocks/>
            </p:cNvGrpSpPr>
            <p:nvPr/>
          </p:nvGrpSpPr>
          <p:grpSpPr bwMode="auto">
            <a:xfrm>
              <a:off x="4658" y="2448"/>
              <a:ext cx="571" cy="277"/>
              <a:chOff x="4658" y="2448"/>
              <a:chExt cx="571" cy="277"/>
            </a:xfrm>
          </p:grpSpPr>
          <p:sp>
            <p:nvSpPr>
              <p:cNvPr id="50298" name="Line 104"/>
              <p:cNvSpPr>
                <a:spLocks noChangeShapeType="1"/>
              </p:cNvSpPr>
              <p:nvPr/>
            </p:nvSpPr>
            <p:spPr bwMode="auto">
              <a:xfrm>
                <a:off x="4658" y="2587"/>
                <a:ext cx="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9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4" y="262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300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9" y="2494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  <p:sp>
            <p:nvSpPr>
              <p:cNvPr id="50301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9" y="2507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302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8" y="2448"/>
                <a:ext cx="73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50296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466" y="2200"/>
              <a:ext cx="4802" cy="184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这种等概率假设可以推广到转动能量和振动能量上。</a:t>
              </a:r>
            </a:p>
          </p:txBody>
        </p:sp>
        <p:sp>
          <p:nvSpPr>
            <p:cNvPr id="50297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325" y="2515"/>
              <a:ext cx="4361" cy="191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每个转动自由度和振动自由度的平均动能均等于</a:t>
              </a: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541338" y="390525"/>
            <a:ext cx="8039100" cy="2970213"/>
            <a:chOff x="341" y="246"/>
            <a:chExt cx="5064" cy="1871"/>
          </a:xfrm>
        </p:grpSpPr>
        <p:sp>
          <p:nvSpPr>
            <p:cNvPr id="5019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78" y="246"/>
              <a:ext cx="3315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8.6.2   </a:t>
              </a:r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能量均分定理</a:t>
              </a:r>
              <a:endPara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50197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934" y="830"/>
              <a:ext cx="84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198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098" y="746"/>
              <a:ext cx="17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19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362" y="747"/>
              <a:ext cx="11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0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517" y="698"/>
              <a:ext cx="63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01" name="Line 12"/>
            <p:cNvSpPr>
              <a:spLocks noChangeShapeType="1"/>
            </p:cNvSpPr>
            <p:nvPr/>
          </p:nvSpPr>
          <p:spPr bwMode="auto">
            <a:xfrm>
              <a:off x="4311" y="656"/>
              <a:ext cx="26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13"/>
            <p:cNvSpPr>
              <a:spLocks noChangeShapeType="1"/>
            </p:cNvSpPr>
            <p:nvPr/>
          </p:nvSpPr>
          <p:spPr bwMode="auto">
            <a:xfrm>
              <a:off x="3879" y="7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938" y="665"/>
              <a:ext cx="5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0204" name="Group 15"/>
            <p:cNvGrpSpPr>
              <a:grpSpLocks/>
            </p:cNvGrpSpPr>
            <p:nvPr/>
          </p:nvGrpSpPr>
          <p:grpSpPr bwMode="auto">
            <a:xfrm rot="5400000">
              <a:off x="4669" y="729"/>
              <a:ext cx="55" cy="132"/>
              <a:chOff x="2928" y="3216"/>
              <a:chExt cx="48" cy="240"/>
            </a:xfrm>
          </p:grpSpPr>
          <p:sp>
            <p:nvSpPr>
              <p:cNvPr id="50293" name="Line 1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4" name="Line 1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05" name="Group 18"/>
            <p:cNvGrpSpPr>
              <a:grpSpLocks/>
            </p:cNvGrpSpPr>
            <p:nvPr/>
          </p:nvGrpSpPr>
          <p:grpSpPr bwMode="auto">
            <a:xfrm>
              <a:off x="4834" y="645"/>
              <a:ext cx="571" cy="311"/>
              <a:chOff x="4039" y="1463"/>
              <a:chExt cx="571" cy="311"/>
            </a:xfrm>
          </p:grpSpPr>
          <p:sp>
            <p:nvSpPr>
              <p:cNvPr id="50288" name="Line 19"/>
              <p:cNvSpPr>
                <a:spLocks noChangeShapeType="1"/>
              </p:cNvSpPr>
              <p:nvPr/>
            </p:nvSpPr>
            <p:spPr bwMode="auto">
              <a:xfrm>
                <a:off x="4039" y="1628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9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5" y="1463"/>
                <a:ext cx="75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290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5" y="1677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291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70" y="1535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50292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0" y="1548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0206" name="Text Box 25"/>
            <p:cNvSpPr txBox="1">
              <a:spLocks noChangeArrowheads="1"/>
            </p:cNvSpPr>
            <p:nvPr/>
          </p:nvSpPr>
          <p:spPr bwMode="auto">
            <a:xfrm>
              <a:off x="731" y="1790"/>
              <a:ext cx="38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6600"/>
                  </a:solidFill>
                  <a:ea typeface="华文中宋" pitchFamily="2" charset="-122"/>
                </a:rPr>
                <a:t>每个平动自由度的平均平动动能均为</a:t>
              </a:r>
            </a:p>
          </p:txBody>
        </p:sp>
        <p:sp>
          <p:nvSpPr>
            <p:cNvPr id="50207" name="Line 32"/>
            <p:cNvSpPr>
              <a:spLocks noChangeShapeType="1"/>
            </p:cNvSpPr>
            <p:nvPr/>
          </p:nvSpPr>
          <p:spPr bwMode="auto">
            <a:xfrm>
              <a:off x="3229" y="1163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284" y="1068"/>
              <a:ext cx="53" cy="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0209" name="Group 34"/>
            <p:cNvGrpSpPr>
              <a:grpSpLocks/>
            </p:cNvGrpSpPr>
            <p:nvPr/>
          </p:nvGrpSpPr>
          <p:grpSpPr bwMode="auto">
            <a:xfrm rot="5400000">
              <a:off x="3091" y="1107"/>
              <a:ext cx="45" cy="128"/>
              <a:chOff x="2928" y="3216"/>
              <a:chExt cx="48" cy="240"/>
            </a:xfrm>
          </p:grpSpPr>
          <p:sp>
            <p:nvSpPr>
              <p:cNvPr id="50286" name="Line 3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7" name="Line 3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10" name="Group 37"/>
            <p:cNvGrpSpPr>
              <a:grpSpLocks/>
            </p:cNvGrpSpPr>
            <p:nvPr/>
          </p:nvGrpSpPr>
          <p:grpSpPr bwMode="auto">
            <a:xfrm rot="5400000">
              <a:off x="2149" y="1093"/>
              <a:ext cx="46" cy="129"/>
              <a:chOff x="2928" y="3216"/>
              <a:chExt cx="48" cy="240"/>
            </a:xfrm>
          </p:grpSpPr>
          <p:sp>
            <p:nvSpPr>
              <p:cNvPr id="50284" name="Line 3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5" name="Line 3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11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1816" y="1105"/>
              <a:ext cx="110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12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1935" y="1170"/>
              <a:ext cx="75" cy="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13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1961" y="1068"/>
              <a:ext cx="59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14" name="Line 43"/>
            <p:cNvSpPr>
              <a:spLocks noChangeShapeType="1"/>
            </p:cNvSpPr>
            <p:nvPr/>
          </p:nvSpPr>
          <p:spPr bwMode="auto">
            <a:xfrm>
              <a:off x="1776" y="1036"/>
              <a:ext cx="26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310" y="1117"/>
              <a:ext cx="110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16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2455" y="1080"/>
              <a:ext cx="59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17" name="Line 46"/>
            <p:cNvSpPr>
              <a:spLocks noChangeShapeType="1"/>
            </p:cNvSpPr>
            <p:nvPr/>
          </p:nvSpPr>
          <p:spPr bwMode="auto">
            <a:xfrm flipV="1">
              <a:off x="2270" y="1047"/>
              <a:ext cx="25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18" name="Group 47"/>
            <p:cNvGrpSpPr>
              <a:grpSpLocks/>
            </p:cNvGrpSpPr>
            <p:nvPr/>
          </p:nvGrpSpPr>
          <p:grpSpPr bwMode="auto">
            <a:xfrm rot="5400000">
              <a:off x="2623" y="1093"/>
              <a:ext cx="46" cy="129"/>
              <a:chOff x="2928" y="3216"/>
              <a:chExt cx="48" cy="240"/>
            </a:xfrm>
          </p:grpSpPr>
          <p:sp>
            <p:nvSpPr>
              <p:cNvPr id="50282" name="Line 4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3" name="Line 4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19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2790" y="1117"/>
              <a:ext cx="110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20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2935" y="1080"/>
              <a:ext cx="59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21" name="Line 52"/>
            <p:cNvSpPr>
              <a:spLocks noChangeShapeType="1"/>
            </p:cNvSpPr>
            <p:nvPr/>
          </p:nvSpPr>
          <p:spPr bwMode="auto">
            <a:xfrm>
              <a:off x="2750" y="1048"/>
              <a:ext cx="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438" y="1184"/>
              <a:ext cx="68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23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906" y="1174"/>
              <a:ext cx="63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24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501" y="1135"/>
              <a:ext cx="111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25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3646" y="1098"/>
              <a:ext cx="59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26" name="Line 57"/>
            <p:cNvSpPr>
              <a:spLocks noChangeShapeType="1"/>
            </p:cNvSpPr>
            <p:nvPr/>
          </p:nvSpPr>
          <p:spPr bwMode="auto">
            <a:xfrm>
              <a:off x="3454" y="1066"/>
              <a:ext cx="25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3286" y="1184"/>
              <a:ext cx="67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28" name="Text Box 59"/>
            <p:cNvSpPr txBox="1">
              <a:spLocks noChangeArrowheads="1"/>
            </p:cNvSpPr>
            <p:nvPr/>
          </p:nvSpPr>
          <p:spPr bwMode="auto">
            <a:xfrm>
              <a:off x="743" y="997"/>
              <a:ext cx="3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因</a:t>
              </a:r>
            </a:p>
          </p:txBody>
        </p:sp>
        <p:sp>
          <p:nvSpPr>
            <p:cNvPr id="50229" name="Text Box 60"/>
            <p:cNvSpPr txBox="1">
              <a:spLocks noChangeArrowheads="1"/>
            </p:cNvSpPr>
            <p:nvPr/>
          </p:nvSpPr>
          <p:spPr bwMode="auto">
            <a:xfrm>
              <a:off x="751" y="142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故</a:t>
              </a:r>
            </a:p>
          </p:txBody>
        </p:sp>
        <p:grpSp>
          <p:nvGrpSpPr>
            <p:cNvPr id="50230" name="Group 61"/>
            <p:cNvGrpSpPr>
              <a:grpSpLocks/>
            </p:cNvGrpSpPr>
            <p:nvPr/>
          </p:nvGrpSpPr>
          <p:grpSpPr bwMode="auto">
            <a:xfrm rot="5400000">
              <a:off x="2199" y="1501"/>
              <a:ext cx="55" cy="132"/>
              <a:chOff x="2928" y="3216"/>
              <a:chExt cx="48" cy="240"/>
            </a:xfrm>
          </p:grpSpPr>
          <p:sp>
            <p:nvSpPr>
              <p:cNvPr id="50280" name="Line 6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1" name="Line 6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1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360" y="1632"/>
              <a:ext cx="84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32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524" y="1548"/>
              <a:ext cx="17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597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</a:t>
              </a:r>
              <a:endParaRPr lang="zh-CN" altLang="en-US" sz="3600" i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33" name="Line 66"/>
            <p:cNvSpPr>
              <a:spLocks noChangeShapeType="1"/>
            </p:cNvSpPr>
            <p:nvPr/>
          </p:nvSpPr>
          <p:spPr bwMode="auto">
            <a:xfrm>
              <a:off x="3305" y="1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4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3364" y="1467"/>
              <a:ext cx="57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35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843" y="1508"/>
              <a:ext cx="11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36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998" y="1459"/>
              <a:ext cx="63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37" name="Line 70"/>
            <p:cNvSpPr>
              <a:spLocks noChangeShapeType="1"/>
            </p:cNvSpPr>
            <p:nvPr/>
          </p:nvSpPr>
          <p:spPr bwMode="auto">
            <a:xfrm>
              <a:off x="2792" y="1417"/>
              <a:ext cx="271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38" name="Group 71"/>
            <p:cNvGrpSpPr>
              <a:grpSpLocks/>
            </p:cNvGrpSpPr>
            <p:nvPr/>
          </p:nvGrpSpPr>
          <p:grpSpPr bwMode="auto">
            <a:xfrm>
              <a:off x="2328" y="1437"/>
              <a:ext cx="397" cy="270"/>
              <a:chOff x="2130" y="1503"/>
              <a:chExt cx="397" cy="270"/>
            </a:xfrm>
          </p:grpSpPr>
          <p:sp>
            <p:nvSpPr>
              <p:cNvPr id="50276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5" y="1668"/>
                <a:ext cx="84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277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9" y="1584"/>
                <a:ext cx="178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 dirty="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0278" name="Line 74"/>
              <p:cNvSpPr>
                <a:spLocks noChangeShapeType="1"/>
              </p:cNvSpPr>
              <p:nvPr/>
            </p:nvSpPr>
            <p:spPr bwMode="auto">
              <a:xfrm>
                <a:off x="2130" y="16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9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89" y="1503"/>
                <a:ext cx="57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0239" name="Group 76"/>
            <p:cNvGrpSpPr>
              <a:grpSpLocks/>
            </p:cNvGrpSpPr>
            <p:nvPr/>
          </p:nvGrpSpPr>
          <p:grpSpPr bwMode="auto">
            <a:xfrm rot="5400000">
              <a:off x="3151" y="1523"/>
              <a:ext cx="55" cy="132"/>
              <a:chOff x="2928" y="3216"/>
              <a:chExt cx="48" cy="240"/>
            </a:xfrm>
          </p:grpSpPr>
          <p:sp>
            <p:nvSpPr>
              <p:cNvPr id="50274" name="Line 7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5" name="Line 7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40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959" y="1626"/>
              <a:ext cx="68" cy="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41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776" y="1529"/>
              <a:ext cx="11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42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931" y="1480"/>
              <a:ext cx="63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43" name="Line 82"/>
            <p:cNvSpPr>
              <a:spLocks noChangeShapeType="1"/>
            </p:cNvSpPr>
            <p:nvPr/>
          </p:nvSpPr>
          <p:spPr bwMode="auto">
            <a:xfrm flipV="1">
              <a:off x="3728" y="1429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10" y="1614"/>
              <a:ext cx="63" cy="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0245" name="Group 84"/>
            <p:cNvGrpSpPr>
              <a:grpSpLocks/>
            </p:cNvGrpSpPr>
            <p:nvPr/>
          </p:nvGrpSpPr>
          <p:grpSpPr bwMode="auto">
            <a:xfrm rot="5400000">
              <a:off x="4099" y="1521"/>
              <a:ext cx="55" cy="132"/>
              <a:chOff x="2928" y="3216"/>
              <a:chExt cx="48" cy="240"/>
            </a:xfrm>
          </p:grpSpPr>
          <p:sp>
            <p:nvSpPr>
              <p:cNvPr id="50272" name="Line 8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3" name="Line 8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46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1855" y="1496"/>
              <a:ext cx="118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0247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010" y="1447"/>
              <a:ext cx="63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48" name="Line 94"/>
            <p:cNvSpPr>
              <a:spLocks noChangeShapeType="1"/>
            </p:cNvSpPr>
            <p:nvPr/>
          </p:nvSpPr>
          <p:spPr bwMode="auto">
            <a:xfrm flipV="1">
              <a:off x="1805" y="1399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49" name="Group 95"/>
            <p:cNvGrpSpPr>
              <a:grpSpLocks/>
            </p:cNvGrpSpPr>
            <p:nvPr/>
          </p:nvGrpSpPr>
          <p:grpSpPr bwMode="auto">
            <a:xfrm>
              <a:off x="1383" y="1425"/>
              <a:ext cx="397" cy="270"/>
              <a:chOff x="1207" y="1481"/>
              <a:chExt cx="397" cy="270"/>
            </a:xfrm>
          </p:grpSpPr>
          <p:sp>
            <p:nvSpPr>
              <p:cNvPr id="50268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2" y="1646"/>
                <a:ext cx="84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269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6" y="1562"/>
                <a:ext cx="178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6597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0270" name="Line 98"/>
              <p:cNvSpPr>
                <a:spLocks noChangeShapeType="1"/>
              </p:cNvSpPr>
              <p:nvPr/>
            </p:nvSpPr>
            <p:spPr bwMode="auto">
              <a:xfrm>
                <a:off x="1207" y="160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1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6" y="1481"/>
                <a:ext cx="57" cy="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50250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984" y="1593"/>
              <a:ext cx="75" cy="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51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738" y="1608"/>
              <a:ext cx="45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52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4287" y="807"/>
              <a:ext cx="45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53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3701" y="1627"/>
              <a:ext cx="45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5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778" y="1570"/>
              <a:ext cx="45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255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41" y="702"/>
              <a:ext cx="3515" cy="193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理想气体处于平衡态时，分子平均平动动能为</a:t>
              </a:r>
            </a:p>
          </p:txBody>
        </p:sp>
        <p:grpSp>
          <p:nvGrpSpPr>
            <p:cNvPr id="50256" name="Group 130"/>
            <p:cNvGrpSpPr>
              <a:grpSpLocks/>
            </p:cNvGrpSpPr>
            <p:nvPr/>
          </p:nvGrpSpPr>
          <p:grpSpPr bwMode="auto">
            <a:xfrm>
              <a:off x="4437" y="1829"/>
              <a:ext cx="571" cy="277"/>
              <a:chOff x="4658" y="2448"/>
              <a:chExt cx="571" cy="277"/>
            </a:xfrm>
          </p:grpSpPr>
          <p:sp>
            <p:nvSpPr>
              <p:cNvPr id="50263" name="Line 131"/>
              <p:cNvSpPr>
                <a:spLocks noChangeShapeType="1"/>
              </p:cNvSpPr>
              <p:nvPr/>
            </p:nvSpPr>
            <p:spPr bwMode="auto">
              <a:xfrm>
                <a:off x="4658" y="2587"/>
                <a:ext cx="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4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4" y="262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265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9" y="2494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  <p:sp>
            <p:nvSpPr>
              <p:cNvPr id="5026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9" y="2507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267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8" y="2448"/>
                <a:ext cx="73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50257" name="Group 136"/>
            <p:cNvGrpSpPr>
              <a:grpSpLocks/>
            </p:cNvGrpSpPr>
            <p:nvPr/>
          </p:nvGrpSpPr>
          <p:grpSpPr bwMode="auto">
            <a:xfrm>
              <a:off x="4289" y="1447"/>
              <a:ext cx="571" cy="277"/>
              <a:chOff x="4658" y="2448"/>
              <a:chExt cx="571" cy="277"/>
            </a:xfrm>
          </p:grpSpPr>
          <p:sp>
            <p:nvSpPr>
              <p:cNvPr id="50258" name="Line 137"/>
              <p:cNvSpPr>
                <a:spLocks noChangeShapeType="1"/>
              </p:cNvSpPr>
              <p:nvPr/>
            </p:nvSpPr>
            <p:spPr bwMode="auto">
              <a:xfrm>
                <a:off x="4658" y="2587"/>
                <a:ext cx="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9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4" y="262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260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9" y="2494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  <p:sp>
            <p:nvSpPr>
              <p:cNvPr id="50261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9" y="2507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262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8" y="2448"/>
                <a:ext cx="73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292100" y="4491038"/>
            <a:ext cx="8534400" cy="1895475"/>
            <a:chOff x="184" y="2829"/>
            <a:chExt cx="5376" cy="1194"/>
          </a:xfrm>
        </p:grpSpPr>
        <p:sp>
          <p:nvSpPr>
            <p:cNvPr id="50184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1856" y="3336"/>
              <a:ext cx="170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0185" name="Rectangle 122"/>
            <p:cNvSpPr>
              <a:spLocks noChangeArrowheads="1"/>
            </p:cNvSpPr>
            <p:nvPr/>
          </p:nvSpPr>
          <p:spPr bwMode="auto">
            <a:xfrm>
              <a:off x="184" y="3188"/>
              <a:ext cx="5376" cy="835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685" y="2829"/>
              <a:ext cx="2115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能量均分定理</a:t>
              </a:r>
            </a:p>
          </p:txBody>
        </p:sp>
        <p:sp>
          <p:nvSpPr>
            <p:cNvPr id="5018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712" y="3303"/>
              <a:ext cx="4480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在温度为  的平衡态下，气体分子的</a:t>
              </a:r>
            </a:p>
          </p:txBody>
        </p:sp>
        <p:sp>
          <p:nvSpPr>
            <p:cNvPr id="50188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335" y="3679"/>
              <a:ext cx="5043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每个自由度，都平均地具有      的动能。</a:t>
              </a:r>
            </a:p>
          </p:txBody>
        </p:sp>
        <p:grpSp>
          <p:nvGrpSpPr>
            <p:cNvPr id="50189" name="Group 142"/>
            <p:cNvGrpSpPr>
              <a:grpSpLocks/>
            </p:cNvGrpSpPr>
            <p:nvPr/>
          </p:nvGrpSpPr>
          <p:grpSpPr bwMode="auto">
            <a:xfrm>
              <a:off x="3748" y="3655"/>
              <a:ext cx="571" cy="277"/>
              <a:chOff x="4658" y="2448"/>
              <a:chExt cx="571" cy="277"/>
            </a:xfrm>
          </p:grpSpPr>
          <p:sp>
            <p:nvSpPr>
              <p:cNvPr id="50191" name="Line 143"/>
              <p:cNvSpPr>
                <a:spLocks noChangeShapeType="1"/>
              </p:cNvSpPr>
              <p:nvPr/>
            </p:nvSpPr>
            <p:spPr bwMode="auto">
              <a:xfrm>
                <a:off x="4658" y="2587"/>
                <a:ext cx="20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2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14" y="262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193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9" y="2494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  <p:sp>
            <p:nvSpPr>
              <p:cNvPr id="50194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9" y="2507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195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28" y="2448"/>
                <a:ext cx="73" cy="1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50190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887" y="2895"/>
              <a:ext cx="2385" cy="190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（能量按自由度均分定理）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3825" y="0"/>
            <a:ext cx="8229600" cy="1571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平均动能</a:t>
            </a:r>
          </a:p>
        </p:txBody>
      </p:sp>
      <p:sp>
        <p:nvSpPr>
          <p:cNvPr id="51203" name="Rectangle 3" descr="大纸屑"/>
          <p:cNvSpPr>
            <a:spLocks noChangeArrowheads="1"/>
          </p:cNvSpPr>
          <p:nvPr/>
        </p:nvSpPr>
        <p:spPr bwMode="auto">
          <a:xfrm>
            <a:off x="0" y="6700838"/>
            <a:ext cx="9144000" cy="14922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654050" y="4313238"/>
            <a:ext cx="7497763" cy="1792287"/>
            <a:chOff x="506" y="2952"/>
            <a:chExt cx="4723" cy="1129"/>
          </a:xfrm>
        </p:grpSpPr>
        <p:sp>
          <p:nvSpPr>
            <p:cNvPr id="51297" name="Line 99"/>
            <p:cNvSpPr>
              <a:spLocks noChangeShapeType="1"/>
            </p:cNvSpPr>
            <p:nvPr/>
          </p:nvSpPr>
          <p:spPr bwMode="auto">
            <a:xfrm>
              <a:off x="507" y="3197"/>
              <a:ext cx="4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Line 100"/>
            <p:cNvSpPr>
              <a:spLocks noChangeShapeType="1"/>
            </p:cNvSpPr>
            <p:nvPr/>
          </p:nvSpPr>
          <p:spPr bwMode="auto">
            <a:xfrm flipH="1">
              <a:off x="2779" y="2963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9" name="Rectangle 101"/>
            <p:cNvSpPr>
              <a:spLocks noChangeArrowheads="1"/>
            </p:cNvSpPr>
            <p:nvPr/>
          </p:nvSpPr>
          <p:spPr bwMode="auto">
            <a:xfrm>
              <a:off x="513" y="2952"/>
              <a:ext cx="4716" cy="11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0" name="Line 102"/>
            <p:cNvSpPr>
              <a:spLocks noChangeShapeType="1"/>
            </p:cNvSpPr>
            <p:nvPr/>
          </p:nvSpPr>
          <p:spPr bwMode="auto">
            <a:xfrm flipH="1">
              <a:off x="3578" y="2961"/>
              <a:ext cx="0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Line 103"/>
            <p:cNvSpPr>
              <a:spLocks noChangeShapeType="1"/>
            </p:cNvSpPr>
            <p:nvPr/>
          </p:nvSpPr>
          <p:spPr bwMode="auto">
            <a:xfrm flipH="1">
              <a:off x="4363" y="2952"/>
              <a:ext cx="0" cy="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3869" y="3476"/>
              <a:ext cx="125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3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868" y="3240"/>
              <a:ext cx="120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3917" y="3915"/>
              <a:ext cx="12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5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896" y="3731"/>
              <a:ext cx="12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6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3090" y="3262"/>
              <a:ext cx="13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3071" y="3495"/>
              <a:ext cx="13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8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3090" y="3908"/>
              <a:ext cx="13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09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3081" y="3728"/>
              <a:ext cx="13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10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3103" y="3002"/>
              <a:ext cx="116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A50021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311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3885" y="3011"/>
              <a:ext cx="127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312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4760" y="2984"/>
              <a:ext cx="85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313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4720" y="3722"/>
              <a:ext cx="12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6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14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728" y="3481"/>
              <a:ext cx="132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5</a:t>
              </a:r>
              <a:endParaRPr lang="zh-CN" altLang="en-US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315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4718" y="3254"/>
              <a:ext cx="133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316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4712" y="3912"/>
              <a:ext cx="122" cy="1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6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17" name="Freeform 119"/>
            <p:cNvSpPr>
              <a:spLocks/>
            </p:cNvSpPr>
            <p:nvPr/>
          </p:nvSpPr>
          <p:spPr bwMode="auto">
            <a:xfrm>
              <a:off x="2375" y="3324"/>
              <a:ext cx="31" cy="43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18" name="Group 120"/>
            <p:cNvGrpSpPr>
              <a:grpSpLocks/>
            </p:cNvGrpSpPr>
            <p:nvPr/>
          </p:nvGrpSpPr>
          <p:grpSpPr bwMode="auto">
            <a:xfrm>
              <a:off x="2134" y="3477"/>
              <a:ext cx="189" cy="127"/>
              <a:chOff x="1834" y="3520"/>
              <a:chExt cx="178" cy="117"/>
            </a:xfrm>
          </p:grpSpPr>
          <p:sp>
            <p:nvSpPr>
              <p:cNvPr id="51349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4" y="3571"/>
                <a:ext cx="48" cy="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1350" name="WordArt 1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4" y="3520"/>
                <a:ext cx="108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rPr>
                  <a:t>O</a:t>
                </a:r>
                <a:endParaRPr lang="zh-CN" altLang="en-US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ookman Old Style"/>
                </a:endParaRPr>
              </a:p>
            </p:txBody>
          </p:sp>
        </p:grpSp>
        <p:sp>
          <p:nvSpPr>
            <p:cNvPr id="51319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961" y="3905"/>
              <a:ext cx="99" cy="10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C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1320" name="Freeform 124"/>
            <p:cNvSpPr>
              <a:spLocks/>
            </p:cNvSpPr>
            <p:nvPr/>
          </p:nvSpPr>
          <p:spPr bwMode="auto">
            <a:xfrm>
              <a:off x="2368" y="3538"/>
              <a:ext cx="31" cy="43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21" name="Group 125"/>
            <p:cNvGrpSpPr>
              <a:grpSpLocks/>
            </p:cNvGrpSpPr>
            <p:nvPr/>
          </p:nvGrpSpPr>
          <p:grpSpPr bwMode="auto">
            <a:xfrm>
              <a:off x="2480" y="3476"/>
              <a:ext cx="194" cy="116"/>
              <a:chOff x="2169" y="3521"/>
              <a:chExt cx="183" cy="104"/>
            </a:xfrm>
          </p:grpSpPr>
          <p:sp>
            <p:nvSpPr>
              <p:cNvPr id="51347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69" y="3521"/>
                <a:ext cx="107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1348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4" y="3561"/>
                <a:ext cx="48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1322" name="Group 128"/>
            <p:cNvGrpSpPr>
              <a:grpSpLocks/>
            </p:cNvGrpSpPr>
            <p:nvPr/>
          </p:nvGrpSpPr>
          <p:grpSpPr bwMode="auto">
            <a:xfrm>
              <a:off x="1959" y="3724"/>
              <a:ext cx="315" cy="121"/>
              <a:chOff x="1909" y="3736"/>
              <a:chExt cx="315" cy="121"/>
            </a:xfrm>
          </p:grpSpPr>
          <p:sp>
            <p:nvSpPr>
              <p:cNvPr id="51344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09" y="3738"/>
                <a:ext cx="117" cy="10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H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1345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7" y="3796"/>
                <a:ext cx="48" cy="6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1346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16" y="3736"/>
                <a:ext cx="108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O</a:t>
                </a:r>
                <a:endParaRPr lang="zh-CN" altLang="en-US" sz="8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51323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094" y="3899"/>
              <a:ext cx="117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1324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2239" y="3957"/>
              <a:ext cx="48" cy="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4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25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133" y="3261"/>
              <a:ext cx="118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1326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2268" y="3300"/>
              <a:ext cx="71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e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1327" name="Group 136"/>
            <p:cNvGrpSpPr>
              <a:grpSpLocks/>
            </p:cNvGrpSpPr>
            <p:nvPr/>
          </p:nvGrpSpPr>
          <p:grpSpPr bwMode="auto">
            <a:xfrm>
              <a:off x="1778" y="3256"/>
              <a:ext cx="195" cy="110"/>
              <a:chOff x="2151" y="3289"/>
              <a:chExt cx="195" cy="110"/>
            </a:xfrm>
          </p:grpSpPr>
          <p:sp>
            <p:nvSpPr>
              <p:cNvPr id="51342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51" y="3289"/>
                <a:ext cx="139" cy="1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Bookman Old Style"/>
                  </a:rPr>
                  <a:t>A</a:t>
                </a:r>
                <a:endParaRPr lang="zh-CN" altLang="en-US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/>
                </a:endParaRPr>
              </a:p>
            </p:txBody>
          </p:sp>
          <p:sp>
            <p:nvSpPr>
              <p:cNvPr id="51343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7" y="3327"/>
                <a:ext cx="49" cy="6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1328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2467" y="3269"/>
              <a:ext cx="129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329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2604" y="3309"/>
              <a:ext cx="71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e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330" name="Freeform 141"/>
            <p:cNvSpPr>
              <a:spLocks/>
            </p:cNvSpPr>
            <p:nvPr/>
          </p:nvSpPr>
          <p:spPr bwMode="auto">
            <a:xfrm>
              <a:off x="2025" y="3334"/>
              <a:ext cx="31" cy="43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1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1805" y="3488"/>
              <a:ext cx="118" cy="1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H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1332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1954" y="3541"/>
              <a:ext cx="51" cy="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333" name="Freeform 144"/>
            <p:cNvSpPr>
              <a:spLocks/>
            </p:cNvSpPr>
            <p:nvPr/>
          </p:nvSpPr>
          <p:spPr bwMode="auto">
            <a:xfrm>
              <a:off x="2051" y="3558"/>
              <a:ext cx="31" cy="43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4" name="Line 145"/>
            <p:cNvSpPr>
              <a:spLocks noChangeShapeType="1"/>
            </p:cNvSpPr>
            <p:nvPr/>
          </p:nvSpPr>
          <p:spPr bwMode="auto">
            <a:xfrm>
              <a:off x="506" y="3684"/>
              <a:ext cx="47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5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1164" y="3010"/>
              <a:ext cx="828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分   子</a:t>
              </a:r>
            </a:p>
          </p:txBody>
        </p:sp>
        <p:sp>
          <p:nvSpPr>
            <p:cNvPr id="51336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897" y="3252"/>
              <a:ext cx="698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原子分子</a:t>
              </a:r>
            </a:p>
          </p:txBody>
        </p:sp>
        <p:sp>
          <p:nvSpPr>
            <p:cNvPr id="51337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618" y="3236"/>
              <a:ext cx="19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单</a:t>
              </a:r>
            </a:p>
          </p:txBody>
        </p:sp>
        <p:sp>
          <p:nvSpPr>
            <p:cNvPr id="51338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894" y="3487"/>
              <a:ext cx="698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原子分子</a:t>
              </a:r>
            </a:p>
          </p:txBody>
        </p:sp>
        <p:sp>
          <p:nvSpPr>
            <p:cNvPr id="51339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626" y="3480"/>
              <a:ext cx="19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宋体"/>
                  <a:ea typeface="宋体"/>
                </a:rPr>
                <a:t>双</a:t>
              </a:r>
            </a:p>
          </p:txBody>
        </p:sp>
        <p:sp>
          <p:nvSpPr>
            <p:cNvPr id="51340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891" y="3821"/>
              <a:ext cx="698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原子分子</a:t>
              </a:r>
            </a:p>
          </p:txBody>
        </p:sp>
        <p:sp>
          <p:nvSpPr>
            <p:cNvPr id="51341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631" y="3803"/>
              <a:ext cx="198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多</a:t>
              </a:r>
            </a:p>
          </p:txBody>
        </p:sp>
      </p:grpSp>
      <p:sp>
        <p:nvSpPr>
          <p:cNvPr id="51205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13652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66"/>
          <p:cNvGrpSpPr>
            <a:grpSpLocks/>
          </p:cNvGrpSpPr>
          <p:nvPr/>
        </p:nvGrpSpPr>
        <p:grpSpPr bwMode="auto">
          <a:xfrm>
            <a:off x="258417" y="333375"/>
            <a:ext cx="8182321" cy="3827463"/>
            <a:chOff x="388" y="210"/>
            <a:chExt cx="4929" cy="2411"/>
          </a:xfrm>
        </p:grpSpPr>
        <p:sp>
          <p:nvSpPr>
            <p:cNvPr id="51208" name="Rectangle 6"/>
            <p:cNvSpPr>
              <a:spLocks noChangeArrowheads="1"/>
            </p:cNvSpPr>
            <p:nvPr/>
          </p:nvSpPr>
          <p:spPr bwMode="auto">
            <a:xfrm>
              <a:off x="1236" y="2039"/>
              <a:ext cx="3363" cy="582"/>
            </a:xfrm>
            <a:prstGeom prst="rect">
              <a:avLst/>
            </a:prstGeom>
            <a:noFill/>
            <a:ln w="57150">
              <a:solidFill>
                <a:srgbClr val="FFC67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09" name="Group 7"/>
            <p:cNvGrpSpPr>
              <a:grpSpLocks/>
            </p:cNvGrpSpPr>
            <p:nvPr/>
          </p:nvGrpSpPr>
          <p:grpSpPr bwMode="auto">
            <a:xfrm rot="5400000">
              <a:off x="1870" y="2291"/>
              <a:ext cx="65" cy="141"/>
              <a:chOff x="2928" y="3216"/>
              <a:chExt cx="48" cy="240"/>
            </a:xfrm>
          </p:grpSpPr>
          <p:sp>
            <p:nvSpPr>
              <p:cNvPr id="51295" name="Line 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6" name="Line 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1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065" y="2235"/>
              <a:ext cx="146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5121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253" y="2243"/>
              <a:ext cx="182" cy="2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026" y="2353"/>
              <a:ext cx="2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086" y="2414"/>
              <a:ext cx="92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1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09" y="2192"/>
              <a:ext cx="65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1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287" y="2238"/>
              <a:ext cx="75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(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16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926" y="2227"/>
              <a:ext cx="91" cy="2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)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1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398" y="2262"/>
              <a:ext cx="141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468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A50021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18" name="Group 18"/>
            <p:cNvGrpSpPr>
              <a:grpSpLocks/>
            </p:cNvGrpSpPr>
            <p:nvPr/>
          </p:nvGrpSpPr>
          <p:grpSpPr bwMode="auto">
            <a:xfrm>
              <a:off x="2565" y="2294"/>
              <a:ext cx="119" cy="131"/>
              <a:chOff x="3921" y="1657"/>
              <a:chExt cx="576" cy="576"/>
            </a:xfrm>
          </p:grpSpPr>
          <p:sp>
            <p:nvSpPr>
              <p:cNvPr id="51293" name="Line 19"/>
              <p:cNvSpPr>
                <a:spLocks noChangeShapeType="1"/>
              </p:cNvSpPr>
              <p:nvPr/>
            </p:nvSpPr>
            <p:spPr bwMode="auto">
              <a:xfrm>
                <a:off x="3921" y="194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4" name="Line 20"/>
              <p:cNvSpPr>
                <a:spLocks noChangeShapeType="1"/>
              </p:cNvSpPr>
              <p:nvPr/>
            </p:nvSpPr>
            <p:spPr bwMode="auto">
              <a:xfrm>
                <a:off x="4214" y="1657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19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772" y="2275"/>
              <a:ext cx="122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3600" i="1" kern="10">
                <a:ln w="9525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20" name="Group 22"/>
            <p:cNvGrpSpPr>
              <a:grpSpLocks/>
            </p:cNvGrpSpPr>
            <p:nvPr/>
          </p:nvGrpSpPr>
          <p:grpSpPr bwMode="auto">
            <a:xfrm rot="5400000">
              <a:off x="3534" y="2299"/>
              <a:ext cx="66" cy="142"/>
              <a:chOff x="2928" y="3216"/>
              <a:chExt cx="48" cy="240"/>
            </a:xfrm>
          </p:grpSpPr>
          <p:sp>
            <p:nvSpPr>
              <p:cNvPr id="51291" name="Line 2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2" name="Line 2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3714" y="2369"/>
              <a:ext cx="2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791" y="2416"/>
              <a:ext cx="110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23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779" y="2162"/>
              <a:ext cx="130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2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992" y="2264"/>
              <a:ext cx="155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51225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195" y="2261"/>
              <a:ext cx="182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1226" name="Group 30"/>
            <p:cNvGrpSpPr>
              <a:grpSpLocks/>
            </p:cNvGrpSpPr>
            <p:nvPr/>
          </p:nvGrpSpPr>
          <p:grpSpPr bwMode="auto">
            <a:xfrm>
              <a:off x="1463" y="2194"/>
              <a:ext cx="298" cy="317"/>
              <a:chOff x="1510" y="2329"/>
              <a:chExt cx="298" cy="292"/>
            </a:xfrm>
          </p:grpSpPr>
          <p:sp>
            <p:nvSpPr>
              <p:cNvPr id="51288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10" y="2380"/>
                <a:ext cx="198" cy="1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rPr>
                  <a:t>e</a:t>
                </a:r>
                <a:endParaRPr lang="zh-CN" altLang="en-US" sz="3600" b="1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Symbol"/>
                </a:endParaRPr>
              </a:p>
            </p:txBody>
          </p:sp>
          <p:sp>
            <p:nvSpPr>
              <p:cNvPr id="51289" name="Line 32"/>
              <p:cNvSpPr>
                <a:spLocks noChangeShapeType="1"/>
              </p:cNvSpPr>
              <p:nvPr/>
            </p:nvSpPr>
            <p:spPr bwMode="auto">
              <a:xfrm>
                <a:off x="1514" y="2329"/>
                <a:ext cx="269" cy="0"/>
              </a:xfrm>
              <a:prstGeom prst="line">
                <a:avLst/>
              </a:prstGeom>
              <a:noFill/>
              <a:ln w="38100">
                <a:solidFill>
                  <a:srgbClr val="CC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0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8" y="2492"/>
                <a:ext cx="100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b="1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Times New Roman"/>
                    <a:cs typeface="Times New Roman"/>
                  </a:rPr>
                  <a:t>k</a:t>
                </a:r>
                <a:endParaRPr lang="zh-CN" altLang="en-US" sz="1200" b="1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122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794" y="1695"/>
              <a:ext cx="1509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刚性气体分子的</a:t>
              </a:r>
            </a:p>
          </p:txBody>
        </p:sp>
        <p:grpSp>
          <p:nvGrpSpPr>
            <p:cNvPr id="51228" name="Group 36"/>
            <p:cNvGrpSpPr>
              <a:grpSpLocks/>
            </p:cNvGrpSpPr>
            <p:nvPr/>
          </p:nvGrpSpPr>
          <p:grpSpPr bwMode="auto">
            <a:xfrm>
              <a:off x="3563" y="1668"/>
              <a:ext cx="252" cy="218"/>
              <a:chOff x="718" y="2510"/>
              <a:chExt cx="274" cy="219"/>
            </a:xfrm>
          </p:grpSpPr>
          <p:sp>
            <p:nvSpPr>
              <p:cNvPr id="51286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2557"/>
                <a:ext cx="187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Symbol"/>
                </a:endParaRPr>
              </a:p>
            </p:txBody>
          </p:sp>
          <p:sp>
            <p:nvSpPr>
              <p:cNvPr id="51287" name="Line 38"/>
              <p:cNvSpPr>
                <a:spLocks noChangeShapeType="1"/>
              </p:cNvSpPr>
              <p:nvPr/>
            </p:nvSpPr>
            <p:spPr bwMode="auto">
              <a:xfrm>
                <a:off x="718" y="2510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29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3749" y="1796"/>
              <a:ext cx="9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30" name="Group 40"/>
            <p:cNvGrpSpPr>
              <a:grpSpLocks/>
            </p:cNvGrpSpPr>
            <p:nvPr/>
          </p:nvGrpSpPr>
          <p:grpSpPr bwMode="auto">
            <a:xfrm rot="5400000">
              <a:off x="3928" y="1751"/>
              <a:ext cx="63" cy="132"/>
              <a:chOff x="2928" y="3216"/>
              <a:chExt cx="48" cy="240"/>
            </a:xfrm>
          </p:grpSpPr>
          <p:sp>
            <p:nvSpPr>
              <p:cNvPr id="51284" name="Line 4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4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31" name="Group 44"/>
            <p:cNvGrpSpPr>
              <a:grpSpLocks/>
            </p:cNvGrpSpPr>
            <p:nvPr/>
          </p:nvGrpSpPr>
          <p:grpSpPr bwMode="auto">
            <a:xfrm>
              <a:off x="4090" y="1677"/>
              <a:ext cx="253" cy="218"/>
              <a:chOff x="718" y="2510"/>
              <a:chExt cx="274" cy="219"/>
            </a:xfrm>
          </p:grpSpPr>
          <p:sp>
            <p:nvSpPr>
              <p:cNvPr id="51282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2557"/>
                <a:ext cx="187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Symbol"/>
                </a:endParaRPr>
              </a:p>
            </p:txBody>
          </p:sp>
          <p:sp>
            <p:nvSpPr>
              <p:cNvPr id="51283" name="Line 46"/>
              <p:cNvSpPr>
                <a:spLocks noChangeShapeType="1"/>
              </p:cNvSpPr>
              <p:nvPr/>
            </p:nvSpPr>
            <p:spPr bwMode="auto">
              <a:xfrm>
                <a:off x="718" y="2510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32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4276" y="1789"/>
              <a:ext cx="110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3634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A50021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33" name="Group 48"/>
            <p:cNvGrpSpPr>
              <a:grpSpLocks/>
            </p:cNvGrpSpPr>
            <p:nvPr/>
          </p:nvGrpSpPr>
          <p:grpSpPr bwMode="auto">
            <a:xfrm>
              <a:off x="4421" y="1741"/>
              <a:ext cx="153" cy="159"/>
              <a:chOff x="3921" y="1657"/>
              <a:chExt cx="576" cy="576"/>
            </a:xfrm>
          </p:grpSpPr>
          <p:sp>
            <p:nvSpPr>
              <p:cNvPr id="51280" name="Line 49"/>
              <p:cNvSpPr>
                <a:spLocks noChangeShapeType="1"/>
              </p:cNvSpPr>
              <p:nvPr/>
            </p:nvSpPr>
            <p:spPr bwMode="auto">
              <a:xfrm>
                <a:off x="3921" y="194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1" name="Line 50"/>
              <p:cNvSpPr>
                <a:spLocks noChangeShapeType="1"/>
              </p:cNvSpPr>
              <p:nvPr/>
            </p:nvSpPr>
            <p:spPr bwMode="auto">
              <a:xfrm>
                <a:off x="4214" y="1657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3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4794" y="1809"/>
              <a:ext cx="96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35" name="Group 53"/>
            <p:cNvGrpSpPr>
              <a:grpSpLocks/>
            </p:cNvGrpSpPr>
            <p:nvPr/>
          </p:nvGrpSpPr>
          <p:grpSpPr bwMode="auto">
            <a:xfrm>
              <a:off x="4599" y="1684"/>
              <a:ext cx="251" cy="218"/>
              <a:chOff x="718" y="2510"/>
              <a:chExt cx="274" cy="219"/>
            </a:xfrm>
          </p:grpSpPr>
          <p:sp>
            <p:nvSpPr>
              <p:cNvPr id="51278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2557"/>
                <a:ext cx="187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3333CC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Symbol"/>
                </a:endParaRPr>
              </a:p>
            </p:txBody>
          </p:sp>
          <p:sp>
            <p:nvSpPr>
              <p:cNvPr id="51279" name="Line 55"/>
              <p:cNvSpPr>
                <a:spLocks noChangeShapeType="1"/>
              </p:cNvSpPr>
              <p:nvPr/>
            </p:nvSpPr>
            <p:spPr bwMode="auto">
              <a:xfrm>
                <a:off x="718" y="2510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36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372" y="1693"/>
              <a:ext cx="107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华文中宋"/>
                  <a:ea typeface="华文中宋"/>
                </a:rPr>
                <a:t>平均动能</a:t>
              </a:r>
            </a:p>
          </p:txBody>
        </p:sp>
        <p:grpSp>
          <p:nvGrpSpPr>
            <p:cNvPr id="51237" name="Group 159"/>
            <p:cNvGrpSpPr>
              <a:grpSpLocks/>
            </p:cNvGrpSpPr>
            <p:nvPr/>
          </p:nvGrpSpPr>
          <p:grpSpPr bwMode="auto">
            <a:xfrm>
              <a:off x="388" y="622"/>
              <a:ext cx="4929" cy="228"/>
              <a:chOff x="388" y="635"/>
              <a:chExt cx="4929" cy="210"/>
            </a:xfrm>
          </p:grpSpPr>
          <p:sp>
            <p:nvSpPr>
              <p:cNvPr id="51274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1" y="661"/>
                <a:ext cx="145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127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" y="648"/>
                <a:ext cx="1477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处于平衡态温度为 </a:t>
                </a:r>
              </a:p>
            </p:txBody>
          </p:sp>
          <p:sp>
            <p:nvSpPr>
              <p:cNvPr id="5127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08" y="640"/>
                <a:ext cx="240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的理想气体，若将气体分子看作</a:t>
                </a:r>
              </a:p>
            </p:txBody>
          </p:sp>
          <p:sp>
            <p:nvSpPr>
              <p:cNvPr id="5127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64" y="635"/>
                <a:ext cx="853" cy="1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宋体"/>
                    <a:ea typeface="宋体"/>
                  </a:rPr>
                  <a:t>刚性分子，</a:t>
                </a:r>
              </a:p>
            </p:txBody>
          </p:sp>
        </p:grpSp>
        <p:grpSp>
          <p:nvGrpSpPr>
            <p:cNvPr id="51238" name="Group 165"/>
            <p:cNvGrpSpPr>
              <a:grpSpLocks/>
            </p:cNvGrpSpPr>
            <p:nvPr/>
          </p:nvGrpSpPr>
          <p:grpSpPr bwMode="auto">
            <a:xfrm>
              <a:off x="513" y="947"/>
              <a:ext cx="4535" cy="183"/>
              <a:chOff x="371" y="947"/>
              <a:chExt cx="4535" cy="183"/>
            </a:xfrm>
          </p:grpSpPr>
          <p:sp>
            <p:nvSpPr>
              <p:cNvPr id="51271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2" y="979"/>
                <a:ext cx="12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1272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8" y="980"/>
                <a:ext cx="125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3333CC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36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1273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" y="947"/>
                <a:ext cx="4535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如果分子有  个平动自由度，  个转动自由度，则</a:t>
                </a:r>
              </a:p>
            </p:txBody>
          </p:sp>
        </p:grpSp>
        <p:grpSp>
          <p:nvGrpSpPr>
            <p:cNvPr id="51239" name="Group 70"/>
            <p:cNvGrpSpPr>
              <a:grpSpLocks/>
            </p:cNvGrpSpPr>
            <p:nvPr/>
          </p:nvGrpSpPr>
          <p:grpSpPr bwMode="auto">
            <a:xfrm rot="5400000">
              <a:off x="2041" y="1345"/>
              <a:ext cx="59" cy="130"/>
              <a:chOff x="2928" y="3216"/>
              <a:chExt cx="48" cy="240"/>
            </a:xfrm>
          </p:grpSpPr>
          <p:sp>
            <p:nvSpPr>
              <p:cNvPr id="51269" name="Line 7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0" name="Line 7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40" name="Group 74"/>
            <p:cNvGrpSpPr>
              <a:grpSpLocks/>
            </p:cNvGrpSpPr>
            <p:nvPr/>
          </p:nvGrpSpPr>
          <p:grpSpPr bwMode="auto">
            <a:xfrm>
              <a:off x="1677" y="1285"/>
              <a:ext cx="247" cy="205"/>
              <a:chOff x="718" y="2510"/>
              <a:chExt cx="274" cy="219"/>
            </a:xfrm>
          </p:grpSpPr>
          <p:sp>
            <p:nvSpPr>
              <p:cNvPr id="51267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2557"/>
                <a:ext cx="187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A50021"/>
                      </a:solidFill>
                      <a:round/>
                      <a:headEnd/>
                      <a:tailEnd/>
                    </a:ln>
                    <a:solidFill>
                      <a:srgbClr val="A50021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Symbol"/>
                </a:endParaRPr>
              </a:p>
            </p:txBody>
          </p:sp>
          <p:sp>
            <p:nvSpPr>
              <p:cNvPr id="51268" name="Line 76"/>
              <p:cNvSpPr>
                <a:spLocks noChangeShapeType="1"/>
              </p:cNvSpPr>
              <p:nvPr/>
            </p:nvSpPr>
            <p:spPr bwMode="auto">
              <a:xfrm>
                <a:off x="718" y="2510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4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859" y="1424"/>
              <a:ext cx="108" cy="1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6296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A50021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2" name="Line 78"/>
            <p:cNvSpPr>
              <a:spLocks noChangeShapeType="1"/>
            </p:cNvSpPr>
            <p:nvPr/>
          </p:nvSpPr>
          <p:spPr bwMode="auto">
            <a:xfrm>
              <a:off x="2201" y="1416"/>
              <a:ext cx="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266" y="1459"/>
              <a:ext cx="101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4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2431" y="1341"/>
              <a:ext cx="121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5124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2597" y="1355"/>
              <a:ext cx="168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246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258" y="1253"/>
              <a:ext cx="141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148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A50021"/>
                    </a:solidFill>
                    <a:round/>
                    <a:headEnd/>
                    <a:tailEnd/>
                  </a:ln>
                  <a:solidFill>
                    <a:srgbClr val="A5002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1200" i="1" kern="10">
                <a:ln w="9525">
                  <a:solidFill>
                    <a:srgbClr val="A50021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7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4576" y="1224"/>
              <a:ext cx="11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8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211" y="1415"/>
              <a:ext cx="95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3333CC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1249" name="Group 86"/>
            <p:cNvGrpSpPr>
              <a:grpSpLocks/>
            </p:cNvGrpSpPr>
            <p:nvPr/>
          </p:nvGrpSpPr>
          <p:grpSpPr bwMode="auto">
            <a:xfrm>
              <a:off x="4036" y="1282"/>
              <a:ext cx="248" cy="206"/>
              <a:chOff x="718" y="2510"/>
              <a:chExt cx="274" cy="219"/>
            </a:xfrm>
          </p:grpSpPr>
          <p:sp>
            <p:nvSpPr>
              <p:cNvPr id="51265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" y="2557"/>
                <a:ext cx="187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3333CC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3333CC"/>
                  </a:solidFill>
                  <a:latin typeface="Symbol"/>
                </a:endParaRPr>
              </a:p>
            </p:txBody>
          </p:sp>
          <p:sp>
            <p:nvSpPr>
              <p:cNvPr id="51266" name="Line 88"/>
              <p:cNvSpPr>
                <a:spLocks noChangeShapeType="1"/>
              </p:cNvSpPr>
              <p:nvPr/>
            </p:nvSpPr>
            <p:spPr bwMode="auto">
              <a:xfrm>
                <a:off x="718" y="2510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50" name="Group 89"/>
            <p:cNvGrpSpPr>
              <a:grpSpLocks/>
            </p:cNvGrpSpPr>
            <p:nvPr/>
          </p:nvGrpSpPr>
          <p:grpSpPr bwMode="auto">
            <a:xfrm rot="5400000">
              <a:off x="4370" y="1353"/>
              <a:ext cx="59" cy="130"/>
              <a:chOff x="2928" y="3216"/>
              <a:chExt cx="48" cy="240"/>
            </a:xfrm>
          </p:grpSpPr>
          <p:sp>
            <p:nvSpPr>
              <p:cNvPr id="51263" name="Line 9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4" name="Line 9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51" name="Line 92"/>
            <p:cNvSpPr>
              <a:spLocks noChangeShapeType="1"/>
            </p:cNvSpPr>
            <p:nvPr/>
          </p:nvSpPr>
          <p:spPr bwMode="auto">
            <a:xfrm>
              <a:off x="4502" y="1404"/>
              <a:ext cx="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567" y="1446"/>
              <a:ext cx="101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1253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4731" y="1329"/>
              <a:ext cx="121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51254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897" y="1342"/>
              <a:ext cx="16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1255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82" y="1316"/>
              <a:ext cx="1093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平均平动动能</a:t>
              </a:r>
            </a:p>
          </p:txBody>
        </p:sp>
        <p:sp>
          <p:nvSpPr>
            <p:cNvPr id="51256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2889" y="1317"/>
              <a:ext cx="1060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平均转动动能</a:t>
              </a:r>
            </a:p>
          </p:txBody>
        </p:sp>
        <p:grpSp>
          <p:nvGrpSpPr>
            <p:cNvPr id="51257" name="Group 153"/>
            <p:cNvGrpSpPr>
              <a:grpSpLocks/>
            </p:cNvGrpSpPr>
            <p:nvPr/>
          </p:nvGrpSpPr>
          <p:grpSpPr bwMode="auto">
            <a:xfrm>
              <a:off x="689" y="210"/>
              <a:ext cx="4204" cy="292"/>
              <a:chOff x="689" y="245"/>
              <a:chExt cx="4204" cy="292"/>
            </a:xfrm>
          </p:grpSpPr>
          <p:sp>
            <p:nvSpPr>
              <p:cNvPr id="51258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9" y="263"/>
                <a:ext cx="3759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8.6.3   </a:t>
                </a:r>
                <a:r>
                  <a:rPr lang="zh-CN" altLang="en-US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刚性</a:t>
                </a:r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理想气体分子的平均动能</a:t>
                </a:r>
              </a:p>
            </p:txBody>
          </p:sp>
          <p:grpSp>
            <p:nvGrpSpPr>
              <p:cNvPr id="51259" name="Group 155"/>
              <p:cNvGrpSpPr>
                <a:grpSpLocks/>
              </p:cNvGrpSpPr>
              <p:nvPr/>
            </p:nvGrpSpPr>
            <p:grpSpPr bwMode="auto">
              <a:xfrm>
                <a:off x="4595" y="245"/>
                <a:ext cx="298" cy="292"/>
                <a:chOff x="1510" y="2329"/>
                <a:chExt cx="298" cy="292"/>
              </a:xfrm>
            </p:grpSpPr>
            <p:sp>
              <p:nvSpPr>
                <p:cNvPr id="51260" name="WordArt 1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10" y="2380"/>
                  <a:ext cx="198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rgbClr val="CC00FF"/>
                        </a:solidFill>
                        <a:round/>
                        <a:headEnd/>
                        <a:tailEnd/>
                      </a:ln>
                      <a:solidFill>
                        <a:srgbClr val="CC00FF"/>
                      </a:solidFill>
                      <a:latin typeface="Symbol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endParaRPr>
                </a:p>
              </p:txBody>
            </p:sp>
            <p:sp>
              <p:nvSpPr>
                <p:cNvPr id="51261" name="Line 157"/>
                <p:cNvSpPr>
                  <a:spLocks noChangeShapeType="1"/>
                </p:cNvSpPr>
                <p:nvPr/>
              </p:nvSpPr>
              <p:spPr bwMode="auto">
                <a:xfrm>
                  <a:off x="1514" y="2329"/>
                  <a:ext cx="269" cy="0"/>
                </a:xfrm>
                <a:prstGeom prst="line">
                  <a:avLst/>
                </a:prstGeom>
                <a:noFill/>
                <a:ln w="38100">
                  <a:solidFill>
                    <a:srgbClr val="CC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62" name="WordArt 1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08" y="2492"/>
                  <a:ext cx="100" cy="1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b="1" i="1" kern="10">
                      <a:ln w="9525">
                        <a:solidFill>
                          <a:srgbClr val="CC00FF"/>
                        </a:solidFill>
                        <a:round/>
                        <a:headEnd/>
                        <a:tailEnd/>
                      </a:ln>
                      <a:solidFill>
                        <a:srgbClr val="CC00FF"/>
                      </a:solidFill>
                      <a:latin typeface="Times New Roman"/>
                      <a:cs typeface="Times New Roman"/>
                    </a:rPr>
                    <a:t>k</a:t>
                  </a:r>
                  <a:endParaRPr lang="zh-CN" altLang="en-US" sz="1200" b="1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  <p:sp>
        <p:nvSpPr>
          <p:cNvPr id="98466" name="WordArt 162"/>
          <p:cNvSpPr>
            <a:spLocks noChangeArrowheads="1" noChangeShapeType="1" noTextEdit="1"/>
          </p:cNvSpPr>
          <p:nvPr/>
        </p:nvSpPr>
        <p:spPr bwMode="auto">
          <a:xfrm>
            <a:off x="339725" y="6251575"/>
            <a:ext cx="8504238" cy="3079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rPr>
              <a:t>对于非刚性多原子分子，还有振动自由度及振动动能和势能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6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0"/>
            <a:ext cx="8229600" cy="1809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内能</a:t>
            </a:r>
          </a:p>
        </p:txBody>
      </p:sp>
      <p:sp>
        <p:nvSpPr>
          <p:cNvPr id="52227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13652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Rectangle 4" descr="大纸屑"/>
          <p:cNvSpPr>
            <a:spLocks noChangeArrowheads="1"/>
          </p:cNvSpPr>
          <p:nvPr/>
        </p:nvSpPr>
        <p:spPr bwMode="auto">
          <a:xfrm>
            <a:off x="0" y="6719888"/>
            <a:ext cx="9144000" cy="1381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9738" y="2019300"/>
            <a:ext cx="8205787" cy="1595438"/>
            <a:chOff x="237" y="1240"/>
            <a:chExt cx="5169" cy="1005"/>
          </a:xfrm>
        </p:grpSpPr>
        <p:grpSp>
          <p:nvGrpSpPr>
            <p:cNvPr id="52326" name="Group 6"/>
            <p:cNvGrpSpPr>
              <a:grpSpLocks/>
            </p:cNvGrpSpPr>
            <p:nvPr/>
          </p:nvGrpSpPr>
          <p:grpSpPr bwMode="auto">
            <a:xfrm>
              <a:off x="3161" y="1277"/>
              <a:ext cx="251" cy="233"/>
              <a:chOff x="3421" y="1451"/>
              <a:chExt cx="251" cy="233"/>
            </a:xfrm>
          </p:grpSpPr>
          <p:sp>
            <p:nvSpPr>
              <p:cNvPr id="52409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4" y="1507"/>
                <a:ext cx="157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Symbol"/>
                </a:endParaRPr>
              </a:p>
            </p:txBody>
          </p:sp>
          <p:sp>
            <p:nvSpPr>
              <p:cNvPr id="52410" name="Line 8"/>
              <p:cNvSpPr>
                <a:spLocks noChangeShapeType="1"/>
              </p:cNvSpPr>
              <p:nvPr/>
            </p:nvSpPr>
            <p:spPr bwMode="auto">
              <a:xfrm>
                <a:off x="3421" y="1451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27" name="Group 9"/>
            <p:cNvGrpSpPr>
              <a:grpSpLocks/>
            </p:cNvGrpSpPr>
            <p:nvPr/>
          </p:nvGrpSpPr>
          <p:grpSpPr bwMode="auto">
            <a:xfrm rot="5400000">
              <a:off x="3491" y="1337"/>
              <a:ext cx="64" cy="150"/>
              <a:chOff x="2928" y="3216"/>
              <a:chExt cx="48" cy="240"/>
            </a:xfrm>
          </p:grpSpPr>
          <p:sp>
            <p:nvSpPr>
              <p:cNvPr id="52407" name="Line 1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08" name="Line 1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28" name="Group 12"/>
            <p:cNvGrpSpPr>
              <a:grpSpLocks/>
            </p:cNvGrpSpPr>
            <p:nvPr/>
          </p:nvGrpSpPr>
          <p:grpSpPr bwMode="auto">
            <a:xfrm>
              <a:off x="3652" y="1240"/>
              <a:ext cx="571" cy="315"/>
              <a:chOff x="3652" y="1240"/>
              <a:chExt cx="571" cy="315"/>
            </a:xfrm>
          </p:grpSpPr>
          <p:sp>
            <p:nvSpPr>
              <p:cNvPr id="52402" name="Line 13"/>
              <p:cNvSpPr>
                <a:spLocks noChangeShapeType="1"/>
              </p:cNvSpPr>
              <p:nvPr/>
            </p:nvSpPr>
            <p:spPr bwMode="auto">
              <a:xfrm>
                <a:off x="3652" y="1409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03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8" y="145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404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3" y="1316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52405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3" y="1329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406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5" y="1240"/>
                <a:ext cx="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2329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332" y="1443"/>
              <a:ext cx="102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2330" name="Group 19"/>
            <p:cNvGrpSpPr>
              <a:grpSpLocks/>
            </p:cNvGrpSpPr>
            <p:nvPr/>
          </p:nvGrpSpPr>
          <p:grpSpPr bwMode="auto">
            <a:xfrm>
              <a:off x="250" y="1337"/>
              <a:ext cx="143" cy="146"/>
              <a:chOff x="3045" y="1834"/>
              <a:chExt cx="101" cy="101"/>
            </a:xfrm>
          </p:grpSpPr>
          <p:sp>
            <p:nvSpPr>
              <p:cNvPr id="52400" name="Oval 20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401" name="Oval 21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331" name="Group 22"/>
            <p:cNvGrpSpPr>
              <a:grpSpLocks/>
            </p:cNvGrpSpPr>
            <p:nvPr/>
          </p:nvGrpSpPr>
          <p:grpSpPr bwMode="auto">
            <a:xfrm>
              <a:off x="2440" y="1983"/>
              <a:ext cx="634" cy="244"/>
              <a:chOff x="2441" y="1998"/>
              <a:chExt cx="634" cy="244"/>
            </a:xfrm>
          </p:grpSpPr>
          <p:sp>
            <p:nvSpPr>
              <p:cNvPr id="52396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41" y="1998"/>
                <a:ext cx="173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2397" name="Group 24"/>
              <p:cNvGrpSpPr>
                <a:grpSpLocks/>
              </p:cNvGrpSpPr>
              <p:nvPr/>
            </p:nvGrpSpPr>
            <p:grpSpPr bwMode="auto">
              <a:xfrm>
                <a:off x="2633" y="2011"/>
                <a:ext cx="442" cy="231"/>
                <a:chOff x="3820" y="2343"/>
                <a:chExt cx="490" cy="248"/>
              </a:xfrm>
            </p:grpSpPr>
            <p:sp>
              <p:nvSpPr>
                <p:cNvPr id="523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823" y="2343"/>
                  <a:ext cx="487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ea typeface="华文中宋" pitchFamily="2" charset="-122"/>
                    </a:rPr>
                    <a:t>mol </a:t>
                  </a:r>
                  <a:r>
                    <a:rPr lang="en-US" altLang="zh-CN" sz="1800">
                      <a:ea typeface="华文中宋" pitchFamily="2" charset="-122"/>
                    </a:rPr>
                    <a:t> </a:t>
                  </a:r>
                </a:p>
              </p:txBody>
            </p:sp>
            <p:sp>
              <p:nvSpPr>
                <p:cNvPr id="52399" name="WordArt 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0" y="2423"/>
                  <a:ext cx="31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grpSp>
          <p:nvGrpSpPr>
            <p:cNvPr id="52332" name="Group 27"/>
            <p:cNvGrpSpPr>
              <a:grpSpLocks/>
            </p:cNvGrpSpPr>
            <p:nvPr/>
          </p:nvGrpSpPr>
          <p:grpSpPr bwMode="auto">
            <a:xfrm rot="5400000">
              <a:off x="3007" y="2032"/>
              <a:ext cx="59" cy="135"/>
              <a:chOff x="2928" y="3216"/>
              <a:chExt cx="48" cy="240"/>
            </a:xfrm>
          </p:grpSpPr>
          <p:sp>
            <p:nvSpPr>
              <p:cNvPr id="52394" name="Line 2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95" name="Line 2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33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3166" y="2012"/>
              <a:ext cx="15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2334" name="Group 31"/>
            <p:cNvGrpSpPr>
              <a:grpSpLocks/>
            </p:cNvGrpSpPr>
            <p:nvPr/>
          </p:nvGrpSpPr>
          <p:grpSpPr bwMode="auto">
            <a:xfrm>
              <a:off x="3425" y="1965"/>
              <a:ext cx="227" cy="217"/>
              <a:chOff x="3421" y="1451"/>
              <a:chExt cx="251" cy="233"/>
            </a:xfrm>
          </p:grpSpPr>
          <p:sp>
            <p:nvSpPr>
              <p:cNvPr id="52392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4" y="1507"/>
                <a:ext cx="157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Symbol"/>
                </a:endParaRPr>
              </a:p>
            </p:txBody>
          </p:sp>
          <p:sp>
            <p:nvSpPr>
              <p:cNvPr id="52393" name="Line 33"/>
              <p:cNvSpPr>
                <a:spLocks noChangeShapeType="1"/>
              </p:cNvSpPr>
              <p:nvPr/>
            </p:nvSpPr>
            <p:spPr bwMode="auto">
              <a:xfrm>
                <a:off x="3421" y="1451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35" name="Group 34"/>
            <p:cNvGrpSpPr>
              <a:grpSpLocks/>
            </p:cNvGrpSpPr>
            <p:nvPr/>
          </p:nvGrpSpPr>
          <p:grpSpPr bwMode="auto">
            <a:xfrm rot="5400000">
              <a:off x="3709" y="2037"/>
              <a:ext cx="60" cy="135"/>
              <a:chOff x="2928" y="3216"/>
              <a:chExt cx="48" cy="240"/>
            </a:xfrm>
          </p:grpSpPr>
          <p:sp>
            <p:nvSpPr>
              <p:cNvPr id="52390" name="Line 3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91" name="Line 3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36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854" y="2033"/>
              <a:ext cx="156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337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4329" y="2022"/>
              <a:ext cx="11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Garamond"/>
              </a:endParaRPr>
            </a:p>
          </p:txBody>
        </p:sp>
        <p:sp>
          <p:nvSpPr>
            <p:cNvPr id="52338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483" y="2034"/>
              <a:ext cx="153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2339" name="Group 40"/>
            <p:cNvGrpSpPr>
              <a:grpSpLocks/>
            </p:cNvGrpSpPr>
            <p:nvPr/>
          </p:nvGrpSpPr>
          <p:grpSpPr bwMode="auto">
            <a:xfrm>
              <a:off x="4120" y="1945"/>
              <a:ext cx="181" cy="300"/>
              <a:chOff x="2640" y="2500"/>
              <a:chExt cx="200" cy="321"/>
            </a:xfrm>
          </p:grpSpPr>
          <p:sp>
            <p:nvSpPr>
              <p:cNvPr id="52387" name="Line 41"/>
              <p:cNvSpPr>
                <a:spLocks noChangeShapeType="1"/>
              </p:cNvSpPr>
              <p:nvPr/>
            </p:nvSpPr>
            <p:spPr bwMode="auto">
              <a:xfrm>
                <a:off x="2640" y="2675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88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96" y="2724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389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20" y="2500"/>
                <a:ext cx="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2340" name="Group 44"/>
            <p:cNvGrpSpPr>
              <a:grpSpLocks/>
            </p:cNvGrpSpPr>
            <p:nvPr/>
          </p:nvGrpSpPr>
          <p:grpSpPr bwMode="auto">
            <a:xfrm rot="5400000">
              <a:off x="4729" y="2044"/>
              <a:ext cx="59" cy="136"/>
              <a:chOff x="2928" y="3216"/>
              <a:chExt cx="48" cy="240"/>
            </a:xfrm>
          </p:grpSpPr>
          <p:sp>
            <p:nvSpPr>
              <p:cNvPr id="52385" name="Line 4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86" name="Line 4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41" name="Group 47"/>
            <p:cNvGrpSpPr>
              <a:grpSpLocks/>
            </p:cNvGrpSpPr>
            <p:nvPr/>
          </p:nvGrpSpPr>
          <p:grpSpPr bwMode="auto">
            <a:xfrm>
              <a:off x="4887" y="1938"/>
              <a:ext cx="519" cy="300"/>
              <a:chOff x="3925" y="2522"/>
              <a:chExt cx="574" cy="321"/>
            </a:xfrm>
          </p:grpSpPr>
          <p:sp>
            <p:nvSpPr>
              <p:cNvPr id="52379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9" y="2632"/>
                <a:ext cx="161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2380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29" y="2633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2381" name="Group 50"/>
              <p:cNvGrpSpPr>
                <a:grpSpLocks/>
              </p:cNvGrpSpPr>
              <p:nvPr/>
            </p:nvGrpSpPr>
            <p:grpSpPr bwMode="auto">
              <a:xfrm>
                <a:off x="3925" y="2522"/>
                <a:ext cx="200" cy="321"/>
                <a:chOff x="2640" y="2500"/>
                <a:chExt cx="200" cy="321"/>
              </a:xfrm>
            </p:grpSpPr>
            <p:sp>
              <p:nvSpPr>
                <p:cNvPr id="52382" name="Line 51"/>
                <p:cNvSpPr>
                  <a:spLocks noChangeShapeType="1"/>
                </p:cNvSpPr>
                <p:nvPr/>
              </p:nvSpPr>
              <p:spPr bwMode="auto">
                <a:xfrm>
                  <a:off x="2640" y="2675"/>
                  <a:ext cx="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83" name="WordArt 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96" y="2724"/>
                  <a:ext cx="87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2384" name="WordArt 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20" y="2500"/>
                  <a:ext cx="66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52342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569" y="2115"/>
              <a:ext cx="102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34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3316" y="2136"/>
              <a:ext cx="63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/>
                </a:rPr>
                <a:t>A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/>
              </a:endParaRPr>
            </a:p>
          </p:txBody>
        </p:sp>
        <p:sp>
          <p:nvSpPr>
            <p:cNvPr id="5234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4017" y="2143"/>
              <a:ext cx="55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/>
                </a:rPr>
                <a:t>A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/>
              </a:endParaRPr>
            </a:p>
          </p:txBody>
        </p:sp>
        <p:grpSp>
          <p:nvGrpSpPr>
            <p:cNvPr id="52345" name="Group 57"/>
            <p:cNvGrpSpPr>
              <a:grpSpLocks/>
            </p:cNvGrpSpPr>
            <p:nvPr/>
          </p:nvGrpSpPr>
          <p:grpSpPr bwMode="auto">
            <a:xfrm>
              <a:off x="237" y="2020"/>
              <a:ext cx="143" cy="146"/>
              <a:chOff x="3045" y="1834"/>
              <a:chExt cx="101" cy="101"/>
            </a:xfrm>
          </p:grpSpPr>
          <p:sp>
            <p:nvSpPr>
              <p:cNvPr id="52377" name="Oval 58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78" name="Oval 59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346" name="Group 60"/>
            <p:cNvGrpSpPr>
              <a:grpSpLocks/>
            </p:cNvGrpSpPr>
            <p:nvPr/>
          </p:nvGrpSpPr>
          <p:grpSpPr bwMode="auto">
            <a:xfrm>
              <a:off x="247" y="1661"/>
              <a:ext cx="143" cy="146"/>
              <a:chOff x="3045" y="1834"/>
              <a:chExt cx="101" cy="101"/>
            </a:xfrm>
          </p:grpSpPr>
          <p:sp>
            <p:nvSpPr>
              <p:cNvPr id="52375" name="Oval 61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76" name="Oval 62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347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498" y="1654"/>
              <a:ext cx="166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348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326" y="1656"/>
              <a:ext cx="19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E</a:t>
              </a:r>
              <a:endParaRPr lang="zh-CN" altLang="en-US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2349" name="Group 65"/>
            <p:cNvGrpSpPr>
              <a:grpSpLocks/>
            </p:cNvGrpSpPr>
            <p:nvPr/>
          </p:nvGrpSpPr>
          <p:grpSpPr bwMode="auto">
            <a:xfrm rot="5400000">
              <a:off x="3729" y="1683"/>
              <a:ext cx="64" cy="150"/>
              <a:chOff x="2928" y="3216"/>
              <a:chExt cx="48" cy="240"/>
            </a:xfrm>
          </p:grpSpPr>
          <p:sp>
            <p:nvSpPr>
              <p:cNvPr id="52373" name="Line 6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74" name="Line 6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5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865" y="1674"/>
              <a:ext cx="166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2351" name="Group 69"/>
            <p:cNvGrpSpPr>
              <a:grpSpLocks/>
            </p:cNvGrpSpPr>
            <p:nvPr/>
          </p:nvGrpSpPr>
          <p:grpSpPr bwMode="auto">
            <a:xfrm>
              <a:off x="4039" y="1613"/>
              <a:ext cx="251" cy="233"/>
              <a:chOff x="3421" y="1451"/>
              <a:chExt cx="251" cy="233"/>
            </a:xfrm>
          </p:grpSpPr>
          <p:sp>
            <p:nvSpPr>
              <p:cNvPr id="52371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4" y="1507"/>
                <a:ext cx="157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FF"/>
                      </a:solidFill>
                      <a:round/>
                      <a:headEnd/>
                      <a:tailEnd/>
                    </a:ln>
                    <a:solidFill>
                      <a:srgbClr val="CC00FF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Symbol"/>
                </a:endParaRPr>
              </a:p>
            </p:txBody>
          </p:sp>
          <p:sp>
            <p:nvSpPr>
              <p:cNvPr id="52372" name="Line 71"/>
              <p:cNvSpPr>
                <a:spLocks noChangeShapeType="1"/>
              </p:cNvSpPr>
              <p:nvPr/>
            </p:nvSpPr>
            <p:spPr bwMode="auto">
              <a:xfrm>
                <a:off x="3421" y="1451"/>
                <a:ext cx="251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52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232" y="1746"/>
              <a:ext cx="102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Times New Roman"/>
                  <a:cs typeface="Times New Roman"/>
                </a:rPr>
                <a:t>k</a:t>
              </a:r>
              <a:endParaRPr lang="zh-CN" altLang="en-US" sz="1200" i="1" kern="10">
                <a:ln w="9525">
                  <a:solidFill>
                    <a:srgbClr val="CC00FF"/>
                  </a:solidFill>
                  <a:round/>
                  <a:headEnd/>
                  <a:tailEnd/>
                </a:ln>
                <a:solidFill>
                  <a:srgbClr val="CC00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2353" name="Group 73"/>
            <p:cNvGrpSpPr>
              <a:grpSpLocks/>
            </p:cNvGrpSpPr>
            <p:nvPr/>
          </p:nvGrpSpPr>
          <p:grpSpPr bwMode="auto">
            <a:xfrm rot="5400000">
              <a:off x="4423" y="1702"/>
              <a:ext cx="64" cy="150"/>
              <a:chOff x="2928" y="3216"/>
              <a:chExt cx="48" cy="240"/>
            </a:xfrm>
          </p:grpSpPr>
          <p:sp>
            <p:nvSpPr>
              <p:cNvPr id="52369" name="Line 7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70" name="Line 7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54" name="Group 76"/>
            <p:cNvGrpSpPr>
              <a:grpSpLocks/>
            </p:cNvGrpSpPr>
            <p:nvPr/>
          </p:nvGrpSpPr>
          <p:grpSpPr bwMode="auto">
            <a:xfrm>
              <a:off x="4749" y="1586"/>
              <a:ext cx="571" cy="315"/>
              <a:chOff x="3652" y="1240"/>
              <a:chExt cx="571" cy="315"/>
            </a:xfrm>
          </p:grpSpPr>
          <p:sp>
            <p:nvSpPr>
              <p:cNvPr id="52364" name="Line 77"/>
              <p:cNvSpPr>
                <a:spLocks noChangeShapeType="1"/>
              </p:cNvSpPr>
              <p:nvPr/>
            </p:nvSpPr>
            <p:spPr bwMode="auto">
              <a:xfrm>
                <a:off x="3652" y="1409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65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08" y="1458"/>
                <a:ext cx="8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366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3" y="1316"/>
                <a:ext cx="122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52367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3" y="1329"/>
                <a:ext cx="170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368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5" y="1240"/>
                <a:ext cx="66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2355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558" y="1683"/>
              <a:ext cx="166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356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514" y="1770"/>
              <a:ext cx="100" cy="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357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974" y="1968"/>
              <a:ext cx="1335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理想气体的内能</a:t>
              </a:r>
            </a:p>
          </p:txBody>
        </p:sp>
        <p:sp>
          <p:nvSpPr>
            <p:cNvPr id="52358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91" y="1977"/>
              <a:ext cx="44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 mol  </a:t>
              </a:r>
              <a:endPara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359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690" y="1627"/>
              <a:ext cx="98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个刚性分子的</a:t>
              </a:r>
            </a:p>
          </p:txBody>
        </p:sp>
        <p:sp>
          <p:nvSpPr>
            <p:cNvPr id="52360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740" y="1643"/>
              <a:ext cx="1379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理想气体的内能</a:t>
              </a:r>
            </a:p>
          </p:txBody>
        </p:sp>
        <p:sp>
          <p:nvSpPr>
            <p:cNvPr id="52361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697" y="1354"/>
              <a:ext cx="989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个刚性分子的</a:t>
              </a:r>
            </a:p>
          </p:txBody>
        </p:sp>
        <p:sp>
          <p:nvSpPr>
            <p:cNvPr id="52362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542" y="1365"/>
              <a:ext cx="113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1 </a:t>
              </a:r>
              <a:endParaRPr lang="zh-CN" alt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36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887" y="1350"/>
              <a:ext cx="894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CC00FF"/>
                    </a:solidFill>
                    <a:round/>
                    <a:headEnd/>
                    <a:tailEnd/>
                  </a:ln>
                  <a:solidFill>
                    <a:srgbClr val="CC00FF"/>
                  </a:solidFill>
                  <a:latin typeface="宋体"/>
                  <a:ea typeface="宋体"/>
                </a:rPr>
                <a:t>平均动能</a:t>
              </a:r>
            </a:p>
          </p:txBody>
        </p:sp>
      </p:grpSp>
      <p:grpSp>
        <p:nvGrpSpPr>
          <p:cNvPr id="22" name="Group 161"/>
          <p:cNvGrpSpPr>
            <a:grpSpLocks/>
          </p:cNvGrpSpPr>
          <p:nvPr/>
        </p:nvGrpSpPr>
        <p:grpSpPr bwMode="auto">
          <a:xfrm>
            <a:off x="338932" y="453440"/>
            <a:ext cx="7170738" cy="1366837"/>
            <a:chOff x="552" y="267"/>
            <a:chExt cx="4517" cy="861"/>
          </a:xfrm>
        </p:grpSpPr>
        <p:grpSp>
          <p:nvGrpSpPr>
            <p:cNvPr id="52319" name="Group 162"/>
            <p:cNvGrpSpPr>
              <a:grpSpLocks/>
            </p:cNvGrpSpPr>
            <p:nvPr/>
          </p:nvGrpSpPr>
          <p:grpSpPr bwMode="auto">
            <a:xfrm>
              <a:off x="907" y="267"/>
              <a:ext cx="4162" cy="228"/>
              <a:chOff x="759" y="282"/>
              <a:chExt cx="4162" cy="228"/>
            </a:xfrm>
          </p:grpSpPr>
          <p:sp>
            <p:nvSpPr>
              <p:cNvPr id="52324" name="WordArt 1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9" y="282"/>
                <a:ext cx="3782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8.6.4   </a:t>
                </a:r>
                <a:r>
                  <a:rPr lang="zh-CN" altLang="en-US" sz="3600" b="1" kern="10" dirty="0" smtClean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理想气体</a:t>
                </a:r>
                <a:r>
                  <a:rPr lang="zh-CN" altLang="en-US" sz="3600" b="1" kern="10" dirty="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的内能</a:t>
                </a:r>
              </a:p>
            </p:txBody>
          </p:sp>
          <p:sp>
            <p:nvSpPr>
              <p:cNvPr id="52325" name="WordArt 1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1" y="285"/>
                <a:ext cx="300" cy="2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2320" name="Group 165"/>
            <p:cNvGrpSpPr>
              <a:grpSpLocks/>
            </p:cNvGrpSpPr>
            <p:nvPr/>
          </p:nvGrpSpPr>
          <p:grpSpPr bwMode="auto">
            <a:xfrm>
              <a:off x="552" y="672"/>
              <a:ext cx="4444" cy="456"/>
              <a:chOff x="488" y="648"/>
              <a:chExt cx="4545" cy="480"/>
            </a:xfrm>
          </p:grpSpPr>
          <p:sp>
            <p:nvSpPr>
              <p:cNvPr id="52321" name="Line 166"/>
              <p:cNvSpPr>
                <a:spLocks noChangeShapeType="1"/>
              </p:cNvSpPr>
              <p:nvPr/>
            </p:nvSpPr>
            <p:spPr bwMode="auto">
              <a:xfrm>
                <a:off x="3223" y="738"/>
                <a:ext cx="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2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2" y="648"/>
                <a:ext cx="4281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某一定量理想气体的内能    组成气体的全部</a:t>
                </a:r>
              </a:p>
            </p:txBody>
          </p:sp>
          <p:sp>
            <p:nvSpPr>
              <p:cNvPr id="52323" name="WordArt 1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8" y="928"/>
                <a:ext cx="4116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分子的热运动能量之总和。刚性分子只考虑平均动能。</a:t>
                </a:r>
              </a:p>
            </p:txBody>
          </p:sp>
        </p:grpSp>
      </p:grpSp>
      <p:grpSp>
        <p:nvGrpSpPr>
          <p:cNvPr id="25" name="Group 189"/>
          <p:cNvGrpSpPr>
            <a:grpSpLocks/>
          </p:cNvGrpSpPr>
          <p:nvPr/>
        </p:nvGrpSpPr>
        <p:grpSpPr bwMode="auto">
          <a:xfrm>
            <a:off x="704850" y="3830638"/>
            <a:ext cx="8137525" cy="2551112"/>
            <a:chOff x="444" y="2413"/>
            <a:chExt cx="5126" cy="1607"/>
          </a:xfrm>
        </p:grpSpPr>
        <p:grpSp>
          <p:nvGrpSpPr>
            <p:cNvPr id="52232" name="Group 92"/>
            <p:cNvGrpSpPr>
              <a:grpSpLocks/>
            </p:cNvGrpSpPr>
            <p:nvPr/>
          </p:nvGrpSpPr>
          <p:grpSpPr bwMode="auto">
            <a:xfrm>
              <a:off x="2113" y="3780"/>
              <a:ext cx="3170" cy="240"/>
              <a:chOff x="2042" y="3702"/>
              <a:chExt cx="3170" cy="240"/>
            </a:xfrm>
          </p:grpSpPr>
          <p:sp>
            <p:nvSpPr>
              <p:cNvPr id="52303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42" y="3702"/>
                <a:ext cx="213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2304" name="Group 94"/>
              <p:cNvGrpSpPr>
                <a:grpSpLocks/>
              </p:cNvGrpSpPr>
              <p:nvPr/>
            </p:nvGrpSpPr>
            <p:grpSpPr bwMode="auto">
              <a:xfrm>
                <a:off x="2301" y="3765"/>
                <a:ext cx="234" cy="104"/>
                <a:chOff x="3052" y="1898"/>
                <a:chExt cx="257" cy="146"/>
              </a:xfrm>
            </p:grpSpPr>
            <p:sp>
              <p:nvSpPr>
                <p:cNvPr id="52317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 rot="16075089" flipH="1">
                  <a:off x="3097" y="1853"/>
                  <a:ext cx="146" cy="2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2318" name="Rectangle 96"/>
                <p:cNvSpPr>
                  <a:spLocks noChangeArrowheads="1"/>
                </p:cNvSpPr>
                <p:nvPr/>
              </p:nvSpPr>
              <p:spPr bwMode="auto">
                <a:xfrm>
                  <a:off x="3219" y="1938"/>
                  <a:ext cx="90" cy="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2305" name="WordArt 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05" y="3849"/>
                <a:ext cx="46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306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33" y="3723"/>
                <a:ext cx="100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307" name="WordArt 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86" y="3860"/>
                <a:ext cx="48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308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0" y="3724"/>
                <a:ext cx="193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309" name="WordArt 1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3" y="3715"/>
                <a:ext cx="812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对给定气体</a:t>
                </a:r>
              </a:p>
            </p:txBody>
          </p:sp>
          <p:grpSp>
            <p:nvGrpSpPr>
              <p:cNvPr id="52310" name="Group 102"/>
              <p:cNvGrpSpPr>
                <a:grpSpLocks/>
              </p:cNvGrpSpPr>
              <p:nvPr/>
            </p:nvGrpSpPr>
            <p:grpSpPr bwMode="auto">
              <a:xfrm>
                <a:off x="4474" y="3711"/>
                <a:ext cx="738" cy="184"/>
                <a:chOff x="4779" y="3508"/>
                <a:chExt cx="693" cy="155"/>
              </a:xfrm>
            </p:grpSpPr>
            <p:sp>
              <p:nvSpPr>
                <p:cNvPr id="52312" name="WordArt 10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79" y="3515"/>
                  <a:ext cx="175" cy="14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grpSp>
              <p:nvGrpSpPr>
                <p:cNvPr id="52313" name="Group 104"/>
                <p:cNvGrpSpPr>
                  <a:grpSpLocks/>
                </p:cNvGrpSpPr>
                <p:nvPr/>
              </p:nvGrpSpPr>
              <p:grpSpPr bwMode="auto">
                <a:xfrm>
                  <a:off x="5047" y="3545"/>
                  <a:ext cx="225" cy="86"/>
                  <a:chOff x="3052" y="1898"/>
                  <a:chExt cx="257" cy="146"/>
                </a:xfrm>
              </p:grpSpPr>
              <p:sp>
                <p:nvSpPr>
                  <p:cNvPr id="52315" name="WordArt 105"/>
                  <p:cNvSpPr>
                    <a:spLocks noChangeArrowheads="1" noChangeShapeType="1" noTextEdit="1"/>
                  </p:cNvSpPr>
                  <p:nvPr/>
                </p:nvSpPr>
                <p:spPr bwMode="auto">
                  <a:xfrm rot="16075089" flipH="1">
                    <a:off x="3097" y="1853"/>
                    <a:ext cx="146" cy="235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8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231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3219" y="1938"/>
                    <a:ext cx="90" cy="7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2314" name="WordArt 1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302" y="3508"/>
                  <a:ext cx="170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2311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0" y="3714"/>
                <a:ext cx="156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n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52233" name="Rectangle 119"/>
            <p:cNvSpPr>
              <a:spLocks noChangeArrowheads="1"/>
            </p:cNvSpPr>
            <p:nvPr/>
          </p:nvSpPr>
          <p:spPr bwMode="auto">
            <a:xfrm>
              <a:off x="2052" y="2581"/>
              <a:ext cx="3518" cy="102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2729" y="2727"/>
              <a:ext cx="167" cy="2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2235" name="Group 179"/>
            <p:cNvGrpSpPr>
              <a:grpSpLocks/>
            </p:cNvGrpSpPr>
            <p:nvPr/>
          </p:nvGrpSpPr>
          <p:grpSpPr bwMode="auto">
            <a:xfrm>
              <a:off x="2259" y="3039"/>
              <a:ext cx="1731" cy="407"/>
              <a:chOff x="2860" y="3027"/>
              <a:chExt cx="1731" cy="407"/>
            </a:xfrm>
          </p:grpSpPr>
          <p:sp>
            <p:nvSpPr>
              <p:cNvPr id="52292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60" y="3124"/>
                <a:ext cx="300" cy="2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2293" name="Group 111"/>
              <p:cNvGrpSpPr>
                <a:grpSpLocks/>
              </p:cNvGrpSpPr>
              <p:nvPr/>
            </p:nvGrpSpPr>
            <p:grpSpPr bwMode="auto">
              <a:xfrm rot="5400000">
                <a:off x="3294" y="3161"/>
                <a:ext cx="79" cy="171"/>
                <a:chOff x="2928" y="3216"/>
                <a:chExt cx="48" cy="240"/>
              </a:xfrm>
            </p:grpSpPr>
            <p:sp>
              <p:nvSpPr>
                <p:cNvPr id="52301" name="Line 11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302" name="Line 11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294" name="Group 169"/>
              <p:cNvGrpSpPr>
                <a:grpSpLocks/>
              </p:cNvGrpSpPr>
              <p:nvPr/>
            </p:nvGrpSpPr>
            <p:grpSpPr bwMode="auto">
              <a:xfrm>
                <a:off x="3756" y="3027"/>
                <a:ext cx="835" cy="407"/>
                <a:chOff x="3756" y="3027"/>
                <a:chExt cx="835" cy="407"/>
              </a:xfrm>
            </p:grpSpPr>
            <p:sp>
              <p:nvSpPr>
                <p:cNvPr id="52296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54" y="3133"/>
                  <a:ext cx="231" cy="2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97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348" y="3134"/>
                  <a:ext cx="243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98" name="Line 116"/>
                <p:cNvSpPr>
                  <a:spLocks noChangeShapeType="1"/>
                </p:cNvSpPr>
                <p:nvPr/>
              </p:nvSpPr>
              <p:spPr bwMode="auto">
                <a:xfrm>
                  <a:off x="3756" y="3252"/>
                  <a:ext cx="2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99" name="WordArt 1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0" y="3309"/>
                  <a:ext cx="125" cy="12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2300" name="WordArt 1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71" y="3027"/>
                  <a:ext cx="93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2295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0" y="3127"/>
                <a:ext cx="167" cy="2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Symbol"/>
                  </a:rPr>
                  <a:t>n</a:t>
                </a:r>
                <a:endParaRPr lang="zh-CN" altLang="en-US" sz="12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52236" name="Group 122"/>
            <p:cNvGrpSpPr>
              <a:grpSpLocks/>
            </p:cNvGrpSpPr>
            <p:nvPr/>
          </p:nvGrpSpPr>
          <p:grpSpPr bwMode="auto">
            <a:xfrm>
              <a:off x="2447" y="2788"/>
              <a:ext cx="143" cy="146"/>
              <a:chOff x="3045" y="1834"/>
              <a:chExt cx="101" cy="101"/>
            </a:xfrm>
          </p:grpSpPr>
          <p:sp>
            <p:nvSpPr>
              <p:cNvPr id="52290" name="Oval 123"/>
              <p:cNvSpPr>
                <a:spLocks noChangeArrowheads="1"/>
              </p:cNvSpPr>
              <p:nvPr/>
            </p:nvSpPr>
            <p:spPr bwMode="auto">
              <a:xfrm>
                <a:off x="3045" y="1834"/>
                <a:ext cx="101" cy="101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009E00"/>
                  </a:gs>
                </a:gsLst>
                <a:lin ang="27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91" name="Oval 124"/>
              <p:cNvSpPr>
                <a:spLocks noChangeArrowheads="1"/>
              </p:cNvSpPr>
              <p:nvPr/>
            </p:nvSpPr>
            <p:spPr bwMode="auto">
              <a:xfrm rot="2011591">
                <a:off x="3061" y="1850"/>
                <a:ext cx="39" cy="44"/>
              </a:xfrm>
              <a:prstGeom prst="ellipse">
                <a:avLst/>
              </a:prstGeom>
              <a:gradFill rotWithShape="0">
                <a:gsLst>
                  <a:gs pos="0">
                    <a:srgbClr val="7BFFDC"/>
                  </a:gs>
                  <a:gs pos="100000">
                    <a:srgbClr val="00D09A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3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2962" y="2745"/>
              <a:ext cx="375" cy="1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mol  </a:t>
              </a:r>
              <a:endPara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2238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3362" y="2728"/>
              <a:ext cx="1571" cy="2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理想气体的内能</a:t>
              </a:r>
            </a:p>
          </p:txBody>
        </p:sp>
        <p:sp>
          <p:nvSpPr>
            <p:cNvPr id="52239" name="Freeform 128" descr="大纸屑"/>
            <p:cNvSpPr>
              <a:spLocks/>
            </p:cNvSpPr>
            <p:nvPr/>
          </p:nvSpPr>
          <p:spPr bwMode="auto">
            <a:xfrm>
              <a:off x="444" y="2645"/>
              <a:ext cx="1430" cy="1365"/>
            </a:xfrm>
            <a:custGeom>
              <a:avLst/>
              <a:gdLst>
                <a:gd name="T0" fmla="*/ 1443 w 1083"/>
                <a:gd name="T1" fmla="*/ 0 h 1098"/>
                <a:gd name="T2" fmla="*/ 7579 w 1083"/>
                <a:gd name="T3" fmla="*/ 0 h 1098"/>
                <a:gd name="T4" fmla="*/ 7579 w 1083"/>
                <a:gd name="T5" fmla="*/ 4116 h 1098"/>
                <a:gd name="T6" fmla="*/ 6136 w 1083"/>
                <a:gd name="T7" fmla="*/ 5040 h 1098"/>
                <a:gd name="T8" fmla="*/ 0 w 1083"/>
                <a:gd name="T9" fmla="*/ 5040 h 1098"/>
                <a:gd name="T10" fmla="*/ 0 w 1083"/>
                <a:gd name="T11" fmla="*/ 924 h 1098"/>
                <a:gd name="T12" fmla="*/ 1443 w 1083"/>
                <a:gd name="T13" fmla="*/ 0 h 10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3"/>
                <a:gd name="T22" fmla="*/ 0 h 1098"/>
                <a:gd name="T23" fmla="*/ 1083 w 1083"/>
                <a:gd name="T24" fmla="*/ 1098 h 10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3" h="1098">
                  <a:moveTo>
                    <a:pt x="207" y="0"/>
                  </a:moveTo>
                  <a:lnTo>
                    <a:pt x="1083" y="0"/>
                  </a:lnTo>
                  <a:lnTo>
                    <a:pt x="1083" y="897"/>
                  </a:lnTo>
                  <a:lnTo>
                    <a:pt x="876" y="1098"/>
                  </a:lnTo>
                  <a:lnTo>
                    <a:pt x="0" y="1098"/>
                  </a:lnTo>
                  <a:lnTo>
                    <a:pt x="0" y="201"/>
                  </a:lnTo>
                  <a:lnTo>
                    <a:pt x="207" y="0"/>
                  </a:lnTo>
                  <a:close/>
                </a:path>
              </a:pathLst>
            </a:custGeom>
            <a:pattFill prst="lgConfetti">
              <a:fgClr>
                <a:srgbClr val="DDDDDD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Rectangle 129"/>
            <p:cNvSpPr>
              <a:spLocks noChangeArrowheads="1"/>
            </p:cNvSpPr>
            <p:nvPr/>
          </p:nvSpPr>
          <p:spPr bwMode="auto">
            <a:xfrm>
              <a:off x="452" y="2832"/>
              <a:ext cx="1215" cy="117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8874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52241" name="Group 130"/>
            <p:cNvGrpSpPr>
              <a:grpSpLocks/>
            </p:cNvGrpSpPr>
            <p:nvPr/>
          </p:nvGrpSpPr>
          <p:grpSpPr bwMode="auto">
            <a:xfrm>
              <a:off x="1259" y="2890"/>
              <a:ext cx="205" cy="167"/>
              <a:chOff x="1151" y="3008"/>
              <a:chExt cx="256" cy="138"/>
            </a:xfrm>
          </p:grpSpPr>
          <p:sp>
            <p:nvSpPr>
              <p:cNvPr id="52288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8" y="3008"/>
                <a:ext cx="24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rPr>
                  <a:t>m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endParaRPr>
              </a:p>
            </p:txBody>
          </p:sp>
          <p:sp>
            <p:nvSpPr>
              <p:cNvPr id="52289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1" y="3008"/>
                <a:ext cx="249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2242" name="Group 133"/>
            <p:cNvGrpSpPr>
              <a:grpSpLocks/>
            </p:cNvGrpSpPr>
            <p:nvPr/>
          </p:nvGrpSpPr>
          <p:grpSpPr bwMode="auto">
            <a:xfrm>
              <a:off x="611" y="2868"/>
              <a:ext cx="442" cy="217"/>
              <a:chOff x="711" y="2850"/>
              <a:chExt cx="396" cy="213"/>
            </a:xfrm>
          </p:grpSpPr>
          <p:sp>
            <p:nvSpPr>
              <p:cNvPr id="5228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3" y="2850"/>
                <a:ext cx="39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总质量</a:t>
                </a:r>
              </a:p>
            </p:txBody>
          </p:sp>
          <p:sp>
            <p:nvSpPr>
              <p:cNvPr id="52287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1" y="2850"/>
                <a:ext cx="394" cy="2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总质量</a:t>
                </a:r>
              </a:p>
            </p:txBody>
          </p:sp>
        </p:grpSp>
        <p:grpSp>
          <p:nvGrpSpPr>
            <p:cNvPr id="52243" name="Group 136"/>
            <p:cNvGrpSpPr>
              <a:grpSpLocks/>
            </p:cNvGrpSpPr>
            <p:nvPr/>
          </p:nvGrpSpPr>
          <p:grpSpPr bwMode="auto">
            <a:xfrm>
              <a:off x="572" y="3135"/>
              <a:ext cx="922" cy="224"/>
              <a:chOff x="593" y="3244"/>
              <a:chExt cx="854" cy="219"/>
            </a:xfrm>
          </p:grpSpPr>
          <p:sp>
            <p:nvSpPr>
              <p:cNvPr id="52282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6" y="3265"/>
                <a:ext cx="241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1143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2283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93" y="3244"/>
                <a:ext cx="547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摩尔质量</a:t>
                </a:r>
              </a:p>
            </p:txBody>
          </p:sp>
          <p:sp>
            <p:nvSpPr>
              <p:cNvPr id="52284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93" y="3244"/>
                <a:ext cx="547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摩尔质量</a:t>
                </a:r>
              </a:p>
            </p:txBody>
          </p:sp>
          <p:sp>
            <p:nvSpPr>
              <p:cNvPr id="52285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3" y="3267"/>
                <a:ext cx="241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2244" name="Group 144"/>
            <p:cNvGrpSpPr>
              <a:grpSpLocks/>
            </p:cNvGrpSpPr>
            <p:nvPr/>
          </p:nvGrpSpPr>
          <p:grpSpPr bwMode="auto">
            <a:xfrm>
              <a:off x="516" y="3520"/>
              <a:ext cx="451" cy="233"/>
              <a:chOff x="419" y="3468"/>
              <a:chExt cx="477" cy="270"/>
            </a:xfrm>
          </p:grpSpPr>
          <p:sp>
            <p:nvSpPr>
              <p:cNvPr id="52280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" y="3473"/>
                <a:ext cx="466" cy="2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摩尔数</a:t>
                </a:r>
              </a:p>
            </p:txBody>
          </p:sp>
          <p:sp>
            <p:nvSpPr>
              <p:cNvPr id="52281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0" y="3468"/>
                <a:ext cx="466" cy="2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摩尔数</a:t>
                </a:r>
              </a:p>
            </p:txBody>
          </p:sp>
        </p:grpSp>
        <p:sp>
          <p:nvSpPr>
            <p:cNvPr id="52245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1025" y="3554"/>
              <a:ext cx="111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10795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Symbol"/>
                </a:rPr>
                <a:t>n</a:t>
              </a:r>
              <a:endParaRPr lang="zh-CN" altLang="en-US" sz="1200" i="1" kern="10">
                <a:ln w="10795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Symbol"/>
              </a:endParaRPr>
            </a:p>
          </p:txBody>
        </p:sp>
        <p:sp>
          <p:nvSpPr>
            <p:cNvPr id="52246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1021" y="3546"/>
              <a:ext cx="111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Symbol"/>
                </a:rPr>
                <a:t>n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2247" name="Group 152"/>
            <p:cNvGrpSpPr>
              <a:grpSpLocks/>
            </p:cNvGrpSpPr>
            <p:nvPr/>
          </p:nvGrpSpPr>
          <p:grpSpPr bwMode="auto">
            <a:xfrm rot="5400000">
              <a:off x="1222" y="3571"/>
              <a:ext cx="57" cy="185"/>
              <a:chOff x="2928" y="3216"/>
              <a:chExt cx="48" cy="240"/>
            </a:xfrm>
          </p:grpSpPr>
          <p:sp>
            <p:nvSpPr>
              <p:cNvPr id="52278" name="Line 15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1079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9" name="Line 15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1079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8" name="Line 155"/>
            <p:cNvSpPr>
              <a:spLocks noChangeShapeType="1"/>
            </p:cNvSpPr>
            <p:nvPr/>
          </p:nvSpPr>
          <p:spPr bwMode="auto">
            <a:xfrm flipV="1">
              <a:off x="1321" y="3666"/>
              <a:ext cx="346" cy="0"/>
            </a:xfrm>
            <a:prstGeom prst="line">
              <a:avLst/>
            </a:prstGeom>
            <a:noFill/>
            <a:ln w="1079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49" name="Group 156"/>
            <p:cNvGrpSpPr>
              <a:grpSpLocks/>
            </p:cNvGrpSpPr>
            <p:nvPr/>
          </p:nvGrpSpPr>
          <p:grpSpPr bwMode="auto">
            <a:xfrm rot="5400000">
              <a:off x="1220" y="3601"/>
              <a:ext cx="57" cy="121"/>
              <a:chOff x="2928" y="3216"/>
              <a:chExt cx="48" cy="240"/>
            </a:xfrm>
          </p:grpSpPr>
          <p:sp>
            <p:nvSpPr>
              <p:cNvPr id="52276" name="Line 15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7" name="Line 15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0" name="Group 180"/>
            <p:cNvGrpSpPr>
              <a:grpSpLocks/>
            </p:cNvGrpSpPr>
            <p:nvPr/>
          </p:nvGrpSpPr>
          <p:grpSpPr bwMode="auto">
            <a:xfrm>
              <a:off x="1339" y="3467"/>
              <a:ext cx="293" cy="363"/>
              <a:chOff x="1339" y="3467"/>
              <a:chExt cx="293" cy="414"/>
            </a:xfrm>
          </p:grpSpPr>
          <p:grpSp>
            <p:nvGrpSpPr>
              <p:cNvPr id="52269" name="Group 141"/>
              <p:cNvGrpSpPr>
                <a:grpSpLocks/>
              </p:cNvGrpSpPr>
              <p:nvPr/>
            </p:nvGrpSpPr>
            <p:grpSpPr bwMode="auto">
              <a:xfrm>
                <a:off x="1373" y="3712"/>
                <a:ext cx="207" cy="169"/>
                <a:chOff x="1124" y="3499"/>
                <a:chExt cx="282" cy="216"/>
              </a:xfrm>
            </p:grpSpPr>
            <p:sp>
              <p:nvSpPr>
                <p:cNvPr id="52274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3499"/>
                  <a:ext cx="279" cy="2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75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4" y="3501"/>
                  <a:ext cx="278" cy="2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2270" name="Group 149"/>
              <p:cNvGrpSpPr>
                <a:grpSpLocks/>
              </p:cNvGrpSpPr>
              <p:nvPr/>
            </p:nvGrpSpPr>
            <p:grpSpPr bwMode="auto">
              <a:xfrm>
                <a:off x="1381" y="3467"/>
                <a:ext cx="215" cy="139"/>
                <a:chOff x="1151" y="3008"/>
                <a:chExt cx="256" cy="138"/>
              </a:xfrm>
            </p:grpSpPr>
            <p:sp>
              <p:nvSpPr>
                <p:cNvPr id="52272" name="WordArt 1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8" y="3008"/>
                  <a:ext cx="249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m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52273" name="WordArt 1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1" y="3008"/>
                  <a:ext cx="249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2271" name="Line 159"/>
              <p:cNvSpPr>
                <a:spLocks noChangeShapeType="1"/>
              </p:cNvSpPr>
              <p:nvPr/>
            </p:nvSpPr>
            <p:spPr bwMode="auto">
              <a:xfrm flipV="1">
                <a:off x="1339" y="3666"/>
                <a:ext cx="29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1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740" y="2413"/>
              <a:ext cx="1012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理想气体</a:t>
              </a:r>
            </a:p>
          </p:txBody>
        </p:sp>
        <p:grpSp>
          <p:nvGrpSpPr>
            <p:cNvPr id="52252" name="Group 170"/>
            <p:cNvGrpSpPr>
              <a:grpSpLocks/>
            </p:cNvGrpSpPr>
            <p:nvPr/>
          </p:nvGrpSpPr>
          <p:grpSpPr bwMode="auto">
            <a:xfrm>
              <a:off x="4622" y="3048"/>
              <a:ext cx="835" cy="407"/>
              <a:chOff x="3756" y="3027"/>
              <a:chExt cx="835" cy="407"/>
            </a:xfrm>
          </p:grpSpPr>
          <p:sp>
            <p:nvSpPr>
              <p:cNvPr id="52264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54" y="3133"/>
                <a:ext cx="231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2265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8" y="3134"/>
                <a:ext cx="243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2266" name="Line 173"/>
              <p:cNvSpPr>
                <a:spLocks noChangeShapeType="1"/>
              </p:cNvSpPr>
              <p:nvPr/>
            </p:nvSpPr>
            <p:spPr bwMode="auto">
              <a:xfrm>
                <a:off x="3756" y="3252"/>
                <a:ext cx="2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7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20" y="3309"/>
                <a:ext cx="125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2268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71" y="3027"/>
                <a:ext cx="93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2253" name="Group 176"/>
            <p:cNvGrpSpPr>
              <a:grpSpLocks/>
            </p:cNvGrpSpPr>
            <p:nvPr/>
          </p:nvGrpSpPr>
          <p:grpSpPr bwMode="auto">
            <a:xfrm rot="5400000">
              <a:off x="4094" y="3182"/>
              <a:ext cx="79" cy="171"/>
              <a:chOff x="2928" y="3216"/>
              <a:chExt cx="48" cy="240"/>
            </a:xfrm>
          </p:grpSpPr>
          <p:sp>
            <p:nvSpPr>
              <p:cNvPr id="52262" name="Line 17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3" name="Line 17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4" name="Group 181"/>
            <p:cNvGrpSpPr>
              <a:grpSpLocks/>
            </p:cNvGrpSpPr>
            <p:nvPr/>
          </p:nvGrpSpPr>
          <p:grpSpPr bwMode="auto">
            <a:xfrm>
              <a:off x="4291" y="3104"/>
              <a:ext cx="293" cy="337"/>
              <a:chOff x="1339" y="3467"/>
              <a:chExt cx="293" cy="414"/>
            </a:xfrm>
          </p:grpSpPr>
          <p:grpSp>
            <p:nvGrpSpPr>
              <p:cNvPr id="52255" name="Group 182"/>
              <p:cNvGrpSpPr>
                <a:grpSpLocks/>
              </p:cNvGrpSpPr>
              <p:nvPr/>
            </p:nvGrpSpPr>
            <p:grpSpPr bwMode="auto">
              <a:xfrm>
                <a:off x="1373" y="3712"/>
                <a:ext cx="207" cy="169"/>
                <a:chOff x="1124" y="3499"/>
                <a:chExt cx="282" cy="216"/>
              </a:xfrm>
            </p:grpSpPr>
            <p:sp>
              <p:nvSpPr>
                <p:cNvPr id="52260" name="WordArt 1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7" y="3499"/>
                  <a:ext cx="279" cy="2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143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1143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2261" name="WordArt 1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24" y="3501"/>
                  <a:ext cx="278" cy="2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2256" name="Group 185"/>
              <p:cNvGrpSpPr>
                <a:grpSpLocks/>
              </p:cNvGrpSpPr>
              <p:nvPr/>
            </p:nvGrpSpPr>
            <p:grpSpPr bwMode="auto">
              <a:xfrm>
                <a:off x="1381" y="3467"/>
                <a:ext cx="215" cy="139"/>
                <a:chOff x="1151" y="3008"/>
                <a:chExt cx="256" cy="138"/>
              </a:xfrm>
            </p:grpSpPr>
            <p:sp>
              <p:nvSpPr>
                <p:cNvPr id="52258" name="WordArt 1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8" y="3008"/>
                  <a:ext cx="249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Bookman Old Style"/>
                    </a:rPr>
                    <a:t>m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Bookman Old Style"/>
                  </a:endParaRPr>
                </a:p>
              </p:txBody>
            </p:sp>
            <p:sp>
              <p:nvSpPr>
                <p:cNvPr id="52259" name="WordArt 18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1" y="3008"/>
                  <a:ext cx="249" cy="13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 dirty="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 dirty="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2257" name="Line 188"/>
              <p:cNvSpPr>
                <a:spLocks noChangeShapeType="1"/>
              </p:cNvSpPr>
              <p:nvPr/>
            </p:nvSpPr>
            <p:spPr bwMode="auto">
              <a:xfrm flipV="1">
                <a:off x="1339" y="3666"/>
                <a:ext cx="2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7" name="Rectangle 14"/>
          <p:cNvSpPr>
            <a:spLocks noChangeArrowheads="1"/>
          </p:cNvSpPr>
          <p:nvPr/>
        </p:nvSpPr>
        <p:spPr bwMode="auto">
          <a:xfrm>
            <a:off x="7640052" y="6359823"/>
            <a:ext cx="147161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单值函数</a:t>
            </a:r>
            <a:endParaRPr lang="zh-CN" altLang="en-US" dirty="0"/>
          </a:p>
        </p:txBody>
      </p:sp>
      <p:sp>
        <p:nvSpPr>
          <p:cNvPr id="188" name="Rectangle 14"/>
          <p:cNvSpPr>
            <a:spLocks noChangeArrowheads="1"/>
          </p:cNvSpPr>
          <p:nvPr/>
        </p:nvSpPr>
        <p:spPr bwMode="auto">
          <a:xfrm>
            <a:off x="6858818" y="1506247"/>
            <a:ext cx="204254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平动和转动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45"/>
          <p:cNvSpPr>
            <a:spLocks noGrp="1" noChangeArrowheads="1"/>
          </p:cNvSpPr>
          <p:nvPr>
            <p:ph type="title" idx="4294967295"/>
          </p:nvPr>
        </p:nvSpPr>
        <p:spPr>
          <a:xfrm>
            <a:off x="2260600" y="0"/>
            <a:ext cx="6883400" cy="16351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内能算例</a:t>
            </a:r>
          </a:p>
        </p:txBody>
      </p:sp>
      <p:sp>
        <p:nvSpPr>
          <p:cNvPr id="53251" name="Rectangle 2" descr="大纸屑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3653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69"/>
          <p:cNvGrpSpPr>
            <a:grpSpLocks/>
          </p:cNvGrpSpPr>
          <p:nvPr/>
        </p:nvGrpSpPr>
        <p:grpSpPr bwMode="auto">
          <a:xfrm>
            <a:off x="0" y="273050"/>
            <a:ext cx="9144000" cy="2155825"/>
            <a:chOff x="0" y="172"/>
            <a:chExt cx="5760" cy="1358"/>
          </a:xfrm>
        </p:grpSpPr>
        <p:grpSp>
          <p:nvGrpSpPr>
            <p:cNvPr id="53509" name="Group 447"/>
            <p:cNvGrpSpPr>
              <a:grpSpLocks/>
            </p:cNvGrpSpPr>
            <p:nvPr/>
          </p:nvGrpSpPr>
          <p:grpSpPr bwMode="auto">
            <a:xfrm>
              <a:off x="203" y="172"/>
              <a:ext cx="906" cy="1067"/>
              <a:chOff x="203" y="172"/>
              <a:chExt cx="906" cy="1067"/>
            </a:xfrm>
          </p:grpSpPr>
          <p:sp>
            <p:nvSpPr>
              <p:cNvPr id="53570" name="Freeform 7" descr="大纸屑"/>
              <p:cNvSpPr>
                <a:spLocks/>
              </p:cNvSpPr>
              <p:nvPr/>
            </p:nvSpPr>
            <p:spPr bwMode="auto">
              <a:xfrm>
                <a:off x="209" y="402"/>
                <a:ext cx="835" cy="833"/>
              </a:xfrm>
              <a:custGeom>
                <a:avLst/>
                <a:gdLst>
                  <a:gd name="T0" fmla="*/ 33 w 1083"/>
                  <a:gd name="T1" fmla="*/ 0 h 1098"/>
                  <a:gd name="T2" fmla="*/ 175 w 1083"/>
                  <a:gd name="T3" fmla="*/ 0 h 1098"/>
                  <a:gd name="T4" fmla="*/ 175 w 1083"/>
                  <a:gd name="T5" fmla="*/ 130 h 1098"/>
                  <a:gd name="T6" fmla="*/ 141 w 1083"/>
                  <a:gd name="T7" fmla="*/ 159 h 1098"/>
                  <a:gd name="T8" fmla="*/ 0 w 1083"/>
                  <a:gd name="T9" fmla="*/ 159 h 1098"/>
                  <a:gd name="T10" fmla="*/ 0 w 1083"/>
                  <a:gd name="T11" fmla="*/ 29 h 1098"/>
                  <a:gd name="T12" fmla="*/ 33 w 1083"/>
                  <a:gd name="T13" fmla="*/ 0 h 10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83"/>
                  <a:gd name="T22" fmla="*/ 0 h 1098"/>
                  <a:gd name="T23" fmla="*/ 1083 w 1083"/>
                  <a:gd name="T24" fmla="*/ 1098 h 10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83" h="1098">
                    <a:moveTo>
                      <a:pt x="207" y="0"/>
                    </a:moveTo>
                    <a:lnTo>
                      <a:pt x="1083" y="0"/>
                    </a:lnTo>
                    <a:lnTo>
                      <a:pt x="1083" y="897"/>
                    </a:lnTo>
                    <a:lnTo>
                      <a:pt x="876" y="1098"/>
                    </a:lnTo>
                    <a:lnTo>
                      <a:pt x="0" y="1098"/>
                    </a:lnTo>
                    <a:lnTo>
                      <a:pt x="0" y="201"/>
                    </a:lnTo>
                    <a:lnTo>
                      <a:pt x="207" y="0"/>
                    </a:lnTo>
                    <a:close/>
                  </a:path>
                </a:pathLst>
              </a:custGeom>
              <a:pattFill prst="lgConfetti">
                <a:fgClr>
                  <a:schemeClr val="bg2"/>
                </a:fgClr>
                <a:bgClr>
                  <a:schemeClr val="bg1"/>
                </a:bgClr>
              </a:pattFill>
              <a:ln w="9525">
                <a:pattFill prst="sphere">
                  <a:fgClr>
                    <a:srgbClr val="C0C0C0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71" name="Rectangle 8"/>
              <p:cNvSpPr>
                <a:spLocks noChangeArrowheads="1"/>
              </p:cNvSpPr>
              <p:nvPr/>
            </p:nvSpPr>
            <p:spPr bwMode="auto">
              <a:xfrm>
                <a:off x="203" y="560"/>
                <a:ext cx="686" cy="679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684200" prstMaterial="legacyWirefram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53572" name="Group 446"/>
              <p:cNvGrpSpPr>
                <a:grpSpLocks/>
              </p:cNvGrpSpPr>
              <p:nvPr/>
            </p:nvGrpSpPr>
            <p:grpSpPr bwMode="auto">
              <a:xfrm>
                <a:off x="715" y="951"/>
                <a:ext cx="178" cy="98"/>
                <a:chOff x="805" y="671"/>
                <a:chExt cx="178" cy="98"/>
              </a:xfrm>
            </p:grpSpPr>
            <p:sp>
              <p:nvSpPr>
                <p:cNvPr id="53580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05" y="675"/>
                  <a:ext cx="177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762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581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06" y="671"/>
                  <a:ext cx="177" cy="9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53573" name="Text Box 12"/>
              <p:cNvSpPr txBox="1">
                <a:spLocks noChangeArrowheads="1"/>
              </p:cNvSpPr>
              <p:nvPr/>
            </p:nvSpPr>
            <p:spPr bwMode="auto">
              <a:xfrm>
                <a:off x="341" y="172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ea typeface="华文中宋" pitchFamily="2" charset="-122"/>
                  </a:rPr>
                  <a:t>理想气体</a:t>
                </a:r>
              </a:p>
            </p:txBody>
          </p:sp>
          <p:sp>
            <p:nvSpPr>
              <p:cNvPr id="53574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01" y="723"/>
                <a:ext cx="126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75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97" y="727"/>
                <a:ext cx="126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76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5" y="730"/>
                <a:ext cx="299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质量</a:t>
                </a:r>
              </a:p>
            </p:txBody>
          </p:sp>
          <p:sp>
            <p:nvSpPr>
              <p:cNvPr id="53577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" y="730"/>
                <a:ext cx="299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质量</a:t>
                </a:r>
              </a:p>
            </p:txBody>
          </p:sp>
          <p:sp>
            <p:nvSpPr>
              <p:cNvPr id="53578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" y="933"/>
                <a:ext cx="38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762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华文中宋"/>
                    <a:ea typeface="华文中宋"/>
                  </a:rPr>
                  <a:t>摩尔质量</a:t>
                </a:r>
              </a:p>
            </p:txBody>
          </p:sp>
          <p:sp>
            <p:nvSpPr>
              <p:cNvPr id="53579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" y="933"/>
                <a:ext cx="38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摩尔质量</a:t>
                </a:r>
              </a:p>
            </p:txBody>
          </p:sp>
        </p:grpSp>
        <p:sp>
          <p:nvSpPr>
            <p:cNvPr id="53510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1175" y="1203"/>
              <a:ext cx="136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3511" name="WordArt 46"/>
            <p:cNvSpPr>
              <a:spLocks noChangeArrowheads="1" noChangeShapeType="1" noTextEdit="1"/>
            </p:cNvSpPr>
            <p:nvPr/>
          </p:nvSpPr>
          <p:spPr bwMode="auto">
            <a:xfrm rot="16075089" flipH="1">
              <a:off x="1376" y="1190"/>
              <a:ext cx="71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8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512" name="Rectangle 47"/>
            <p:cNvSpPr>
              <a:spLocks noChangeArrowheads="1"/>
            </p:cNvSpPr>
            <p:nvPr/>
          </p:nvSpPr>
          <p:spPr bwMode="auto">
            <a:xfrm>
              <a:off x="1444" y="1250"/>
              <a:ext cx="58" cy="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1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1764" y="1280"/>
              <a:ext cx="33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514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1856" y="1201"/>
              <a:ext cx="64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515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1957" y="1294"/>
              <a:ext cx="34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516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024" y="1194"/>
              <a:ext cx="137" cy="1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517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296" y="1188"/>
              <a:ext cx="57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对给定气体</a:t>
              </a:r>
            </a:p>
          </p:txBody>
        </p:sp>
        <p:sp>
          <p:nvSpPr>
            <p:cNvPr id="53518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2945" y="1191"/>
              <a:ext cx="133" cy="1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3519" name="Group 59"/>
            <p:cNvGrpSpPr>
              <a:grpSpLocks/>
            </p:cNvGrpSpPr>
            <p:nvPr/>
          </p:nvGrpSpPr>
          <p:grpSpPr bwMode="auto">
            <a:xfrm>
              <a:off x="3148" y="1215"/>
              <a:ext cx="171" cy="70"/>
              <a:chOff x="3052" y="1898"/>
              <a:chExt cx="257" cy="146"/>
            </a:xfrm>
          </p:grpSpPr>
          <p:sp>
            <p:nvSpPr>
              <p:cNvPr id="53568" name="WordArt 60"/>
              <p:cNvSpPr>
                <a:spLocks noChangeArrowheads="1" noChangeShapeType="1" noTextEdit="1"/>
              </p:cNvSpPr>
              <p:nvPr/>
            </p:nvSpPr>
            <p:spPr bwMode="auto">
              <a:xfrm rot="16075089" flipH="1">
                <a:off x="3097" y="1853"/>
                <a:ext cx="146" cy="2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569" name="Rectangle 61"/>
              <p:cNvSpPr>
                <a:spLocks noChangeArrowheads="1"/>
              </p:cNvSpPr>
              <p:nvPr/>
            </p:nvSpPr>
            <p:spPr bwMode="auto">
              <a:xfrm>
                <a:off x="3219" y="1938"/>
                <a:ext cx="90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520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3342" y="1185"/>
              <a:ext cx="129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521" name="Rectangle 64" descr="大纸屑"/>
            <p:cNvSpPr>
              <a:spLocks noChangeArrowheads="1"/>
            </p:cNvSpPr>
            <p:nvPr/>
          </p:nvSpPr>
          <p:spPr bwMode="auto">
            <a:xfrm>
              <a:off x="0" y="1446"/>
              <a:ext cx="5760" cy="84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522" name="Group 461"/>
            <p:cNvGrpSpPr>
              <a:grpSpLocks/>
            </p:cNvGrpSpPr>
            <p:nvPr/>
          </p:nvGrpSpPr>
          <p:grpSpPr bwMode="auto">
            <a:xfrm>
              <a:off x="1681" y="290"/>
              <a:ext cx="1751" cy="252"/>
              <a:chOff x="1594" y="439"/>
              <a:chExt cx="1751" cy="252"/>
            </a:xfrm>
          </p:grpSpPr>
          <p:sp>
            <p:nvSpPr>
              <p:cNvPr id="53563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4" y="607"/>
                <a:ext cx="176" cy="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64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6" y="471"/>
                <a:ext cx="115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65" name="Line 25"/>
              <p:cNvSpPr>
                <a:spLocks noChangeShapeType="1"/>
              </p:cNvSpPr>
              <p:nvPr/>
            </p:nvSpPr>
            <p:spPr bwMode="auto">
              <a:xfrm>
                <a:off x="1601" y="579"/>
                <a:ext cx="18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66" name="Text Box 26"/>
              <p:cNvSpPr txBox="1">
                <a:spLocks noChangeArrowheads="1"/>
              </p:cNvSpPr>
              <p:nvPr/>
            </p:nvSpPr>
            <p:spPr bwMode="auto">
              <a:xfrm>
                <a:off x="1775" y="439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ea typeface="华文中宋" pitchFamily="2" charset="-122"/>
                  </a:rPr>
                  <a:t>mol  </a:t>
                </a:r>
              </a:p>
            </p:txBody>
          </p:sp>
          <p:sp>
            <p:nvSpPr>
              <p:cNvPr id="53567" name="Text Box 27"/>
              <p:cNvSpPr txBox="1">
                <a:spLocks noChangeArrowheads="1"/>
              </p:cNvSpPr>
              <p:nvPr/>
            </p:nvSpPr>
            <p:spPr bwMode="auto">
              <a:xfrm>
                <a:off x="2066" y="448"/>
                <a:ext cx="12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ea typeface="华文中宋" pitchFamily="2" charset="-122"/>
                  </a:rPr>
                  <a:t>理想气体的内能</a:t>
                </a:r>
              </a:p>
            </p:txBody>
          </p:sp>
        </p:grpSp>
        <p:sp>
          <p:nvSpPr>
            <p:cNvPr id="53523" name="Rectangle 42"/>
            <p:cNvSpPr>
              <a:spLocks noChangeArrowheads="1"/>
            </p:cNvSpPr>
            <p:nvPr/>
          </p:nvSpPr>
          <p:spPr bwMode="auto">
            <a:xfrm>
              <a:off x="1484" y="223"/>
              <a:ext cx="2041" cy="799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524" name="Group 460"/>
            <p:cNvGrpSpPr>
              <a:grpSpLocks/>
            </p:cNvGrpSpPr>
            <p:nvPr/>
          </p:nvGrpSpPr>
          <p:grpSpPr bwMode="auto">
            <a:xfrm>
              <a:off x="1870" y="609"/>
              <a:ext cx="1248" cy="260"/>
              <a:chOff x="1760" y="688"/>
              <a:chExt cx="1248" cy="260"/>
            </a:xfrm>
          </p:grpSpPr>
          <p:sp>
            <p:nvSpPr>
              <p:cNvPr id="53550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0" y="740"/>
                <a:ext cx="214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3551" name="Group 30"/>
              <p:cNvGrpSpPr>
                <a:grpSpLocks/>
              </p:cNvGrpSpPr>
              <p:nvPr/>
            </p:nvGrpSpPr>
            <p:grpSpPr bwMode="auto">
              <a:xfrm rot="5400000">
                <a:off x="2066" y="766"/>
                <a:ext cx="48" cy="122"/>
                <a:chOff x="2928" y="3216"/>
                <a:chExt cx="48" cy="240"/>
              </a:xfrm>
            </p:grpSpPr>
            <p:sp>
              <p:nvSpPr>
                <p:cNvPr id="53561" name="Line 3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562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552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6" y="753"/>
                <a:ext cx="145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53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56" y="754"/>
                <a:ext cx="152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554" name="Line 39"/>
              <p:cNvSpPr>
                <a:spLocks noChangeShapeType="1"/>
              </p:cNvSpPr>
              <p:nvPr/>
            </p:nvSpPr>
            <p:spPr bwMode="auto">
              <a:xfrm>
                <a:off x="2483" y="826"/>
                <a:ext cx="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55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33" y="865"/>
                <a:ext cx="79" cy="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556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55" y="688"/>
                <a:ext cx="59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3557" name="Group 450"/>
              <p:cNvGrpSpPr>
                <a:grpSpLocks/>
              </p:cNvGrpSpPr>
              <p:nvPr/>
            </p:nvGrpSpPr>
            <p:grpSpPr bwMode="auto">
              <a:xfrm>
                <a:off x="2206" y="695"/>
                <a:ext cx="237" cy="253"/>
                <a:chOff x="2206" y="695"/>
                <a:chExt cx="237" cy="253"/>
              </a:xfrm>
            </p:grpSpPr>
            <p:sp>
              <p:nvSpPr>
                <p:cNvPr id="53558" name="Line 36"/>
                <p:cNvSpPr>
                  <a:spLocks noChangeShapeType="1"/>
                </p:cNvSpPr>
                <p:nvPr/>
              </p:nvSpPr>
              <p:spPr bwMode="auto">
                <a:xfrm>
                  <a:off x="2206" y="822"/>
                  <a:ext cx="2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559" name="WordArt 4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78" y="695"/>
                  <a:ext cx="139" cy="8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560" name="WordArt 4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31" y="855"/>
                  <a:ext cx="182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53525" name="Group 451"/>
            <p:cNvGrpSpPr>
              <a:grpSpLocks/>
            </p:cNvGrpSpPr>
            <p:nvPr/>
          </p:nvGrpSpPr>
          <p:grpSpPr bwMode="auto">
            <a:xfrm>
              <a:off x="1520" y="1155"/>
              <a:ext cx="174" cy="214"/>
              <a:chOff x="2206" y="695"/>
              <a:chExt cx="237" cy="253"/>
            </a:xfrm>
          </p:grpSpPr>
          <p:sp>
            <p:nvSpPr>
              <p:cNvPr id="53547" name="Line 452"/>
              <p:cNvSpPr>
                <a:spLocks noChangeShapeType="1"/>
              </p:cNvSpPr>
              <p:nvPr/>
            </p:nvSpPr>
            <p:spPr bwMode="auto">
              <a:xfrm>
                <a:off x="2206" y="822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48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8" y="695"/>
                <a:ext cx="139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49" name="WordArt 4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31" y="855"/>
                <a:ext cx="182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3526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3863" y="302"/>
              <a:ext cx="110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若温度变化</a:t>
              </a:r>
            </a:p>
          </p:txBody>
        </p:sp>
        <p:sp>
          <p:nvSpPr>
            <p:cNvPr id="53527" name="Freeform 74"/>
            <p:cNvSpPr>
              <a:spLocks/>
            </p:cNvSpPr>
            <p:nvPr/>
          </p:nvSpPr>
          <p:spPr bwMode="auto">
            <a:xfrm>
              <a:off x="5018" y="318"/>
              <a:ext cx="110" cy="118"/>
            </a:xfrm>
            <a:custGeom>
              <a:avLst/>
              <a:gdLst>
                <a:gd name="T0" fmla="*/ 1 w 241"/>
                <a:gd name="T1" fmla="*/ 0 h 241"/>
                <a:gd name="T2" fmla="*/ 0 w 241"/>
                <a:gd name="T3" fmla="*/ 1 h 241"/>
                <a:gd name="T4" fmla="*/ 1 w 241"/>
                <a:gd name="T5" fmla="*/ 1 h 241"/>
                <a:gd name="T6" fmla="*/ 1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28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5165" y="309"/>
              <a:ext cx="152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529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3871" y="619"/>
              <a:ext cx="1107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则内能变化</a:t>
              </a:r>
            </a:p>
          </p:txBody>
        </p:sp>
        <p:sp>
          <p:nvSpPr>
            <p:cNvPr id="53530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3993" y="1015"/>
              <a:ext cx="210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3531" name="Group 96"/>
            <p:cNvGrpSpPr>
              <a:grpSpLocks/>
            </p:cNvGrpSpPr>
            <p:nvPr/>
          </p:nvGrpSpPr>
          <p:grpSpPr bwMode="auto">
            <a:xfrm rot="5400000">
              <a:off x="4312" y="1052"/>
              <a:ext cx="54" cy="119"/>
              <a:chOff x="2928" y="3216"/>
              <a:chExt cx="48" cy="240"/>
            </a:xfrm>
          </p:grpSpPr>
          <p:sp>
            <p:nvSpPr>
              <p:cNvPr id="53545" name="Line 9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46" name="Line 9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532" name="Group 112"/>
            <p:cNvGrpSpPr>
              <a:grpSpLocks/>
            </p:cNvGrpSpPr>
            <p:nvPr/>
          </p:nvGrpSpPr>
          <p:grpSpPr bwMode="auto">
            <a:xfrm>
              <a:off x="4724" y="927"/>
              <a:ext cx="165" cy="332"/>
              <a:chOff x="4770" y="1012"/>
              <a:chExt cx="176" cy="282"/>
            </a:xfrm>
          </p:grpSpPr>
          <p:sp>
            <p:nvSpPr>
              <p:cNvPr id="53542" name="Line 105"/>
              <p:cNvSpPr>
                <a:spLocks noChangeShapeType="1"/>
              </p:cNvSpPr>
              <p:nvPr/>
            </p:nvSpPr>
            <p:spPr bwMode="auto">
              <a:xfrm>
                <a:off x="4770" y="1166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43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19" y="1209"/>
                <a:ext cx="77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544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40" y="1012"/>
                <a:ext cx="58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3533" name="Freeform 108"/>
            <p:cNvSpPr>
              <a:spLocks/>
            </p:cNvSpPr>
            <p:nvPr/>
          </p:nvSpPr>
          <p:spPr bwMode="auto">
            <a:xfrm>
              <a:off x="3852" y="1034"/>
              <a:ext cx="129" cy="173"/>
            </a:xfrm>
            <a:custGeom>
              <a:avLst/>
              <a:gdLst>
                <a:gd name="T0" fmla="*/ 2 w 241"/>
                <a:gd name="T1" fmla="*/ 0 h 241"/>
                <a:gd name="T2" fmla="*/ 0 w 241"/>
                <a:gd name="T3" fmla="*/ 24 h 241"/>
                <a:gd name="T4" fmla="*/ 3 w 241"/>
                <a:gd name="T5" fmla="*/ 24 h 241"/>
                <a:gd name="T6" fmla="*/ 2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534" name="Group 113"/>
            <p:cNvGrpSpPr>
              <a:grpSpLocks/>
            </p:cNvGrpSpPr>
            <p:nvPr/>
          </p:nvGrpSpPr>
          <p:grpSpPr bwMode="auto">
            <a:xfrm>
              <a:off x="4915" y="1006"/>
              <a:ext cx="446" cy="182"/>
              <a:chOff x="4969" y="1068"/>
              <a:chExt cx="439" cy="160"/>
            </a:xfrm>
          </p:grpSpPr>
          <p:sp>
            <p:nvSpPr>
              <p:cNvPr id="53539" name="WordArt 1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9" y="1084"/>
                <a:ext cx="14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40" name="WordArt 1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59" y="1068"/>
                <a:ext cx="149" cy="15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541" name="Freeform 109"/>
              <p:cNvSpPr>
                <a:spLocks/>
              </p:cNvSpPr>
              <p:nvPr/>
            </p:nvSpPr>
            <p:spPr bwMode="auto">
              <a:xfrm>
                <a:off x="5130" y="1089"/>
                <a:ext cx="107" cy="131"/>
              </a:xfrm>
              <a:custGeom>
                <a:avLst/>
                <a:gdLst>
                  <a:gd name="T0" fmla="*/ 0 w 241"/>
                  <a:gd name="T1" fmla="*/ 0 h 241"/>
                  <a:gd name="T2" fmla="*/ 0 w 241"/>
                  <a:gd name="T3" fmla="*/ 3 h 241"/>
                  <a:gd name="T4" fmla="*/ 1 w 241"/>
                  <a:gd name="T5" fmla="*/ 3 h 241"/>
                  <a:gd name="T6" fmla="*/ 0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535" name="Group 459"/>
            <p:cNvGrpSpPr>
              <a:grpSpLocks/>
            </p:cNvGrpSpPr>
            <p:nvPr/>
          </p:nvGrpSpPr>
          <p:grpSpPr bwMode="auto">
            <a:xfrm>
              <a:off x="4436" y="962"/>
              <a:ext cx="249" cy="289"/>
              <a:chOff x="4482" y="1024"/>
              <a:chExt cx="249" cy="289"/>
            </a:xfrm>
          </p:grpSpPr>
          <p:sp>
            <p:nvSpPr>
              <p:cNvPr id="53536" name="Line 456"/>
              <p:cNvSpPr>
                <a:spLocks noChangeShapeType="1"/>
              </p:cNvSpPr>
              <p:nvPr/>
            </p:nvSpPr>
            <p:spPr bwMode="auto">
              <a:xfrm>
                <a:off x="4482" y="1169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37" name="WordArt 4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3" y="1024"/>
                <a:ext cx="146" cy="9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538" name="WordArt 4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2" y="1211"/>
                <a:ext cx="191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33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5" name="Group 470"/>
          <p:cNvGrpSpPr>
            <a:grpSpLocks/>
          </p:cNvGrpSpPr>
          <p:nvPr/>
        </p:nvGrpSpPr>
        <p:grpSpPr bwMode="auto">
          <a:xfrm>
            <a:off x="231775" y="2549525"/>
            <a:ext cx="8559800" cy="3760788"/>
            <a:chOff x="146" y="1606"/>
            <a:chExt cx="5392" cy="2369"/>
          </a:xfrm>
        </p:grpSpPr>
        <p:grpSp>
          <p:nvGrpSpPr>
            <p:cNvPr id="53255" name="Group 163"/>
            <p:cNvGrpSpPr>
              <a:grpSpLocks/>
            </p:cNvGrpSpPr>
            <p:nvPr/>
          </p:nvGrpSpPr>
          <p:grpSpPr bwMode="auto">
            <a:xfrm>
              <a:off x="947" y="1624"/>
              <a:ext cx="231" cy="188"/>
              <a:chOff x="1390" y="1661"/>
              <a:chExt cx="231" cy="188"/>
            </a:xfrm>
          </p:grpSpPr>
          <p:sp>
            <p:nvSpPr>
              <p:cNvPr id="53507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0" y="1743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508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0" y="1661"/>
                <a:ext cx="136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rPr>
                  <a:t>O</a:t>
                </a:r>
                <a:endParaRPr lang="zh-CN" altLang="en-US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ookman Old Style"/>
                </a:endParaRPr>
              </a:p>
            </p:txBody>
          </p:sp>
        </p:grpSp>
        <p:sp>
          <p:nvSpPr>
            <p:cNvPr id="53256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268" y="1648"/>
              <a:ext cx="561" cy="1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华文中宋"/>
                  <a:ea typeface="华文中宋"/>
                </a:rPr>
                <a:t>例如</a:t>
              </a:r>
            </a:p>
          </p:txBody>
        </p:sp>
        <p:sp>
          <p:nvSpPr>
            <p:cNvPr id="53257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4209" y="1652"/>
              <a:ext cx="99" cy="14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5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58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1318" y="1640"/>
              <a:ext cx="205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3259" name="Group 164"/>
            <p:cNvGrpSpPr>
              <a:grpSpLocks/>
            </p:cNvGrpSpPr>
            <p:nvPr/>
          </p:nvGrpSpPr>
          <p:grpSpPr bwMode="auto">
            <a:xfrm rot="5400000">
              <a:off x="1619" y="1660"/>
              <a:ext cx="54" cy="119"/>
              <a:chOff x="2928" y="3216"/>
              <a:chExt cx="48" cy="240"/>
            </a:xfrm>
          </p:grpSpPr>
          <p:sp>
            <p:nvSpPr>
              <p:cNvPr id="53505" name="Line 16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06" name="Line 16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186" y="1671"/>
              <a:ext cx="85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61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2306" y="1673"/>
              <a:ext cx="98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62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760" y="1664"/>
              <a:ext cx="8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63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1887" y="1664"/>
              <a:ext cx="8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264" name="Group 167"/>
            <p:cNvGrpSpPr>
              <a:grpSpLocks/>
            </p:cNvGrpSpPr>
            <p:nvPr/>
          </p:nvGrpSpPr>
          <p:grpSpPr bwMode="auto">
            <a:xfrm>
              <a:off x="2034" y="1687"/>
              <a:ext cx="105" cy="103"/>
              <a:chOff x="2592" y="2400"/>
              <a:chExt cx="1344" cy="1296"/>
            </a:xfrm>
          </p:grpSpPr>
          <p:sp>
            <p:nvSpPr>
              <p:cNvPr id="53503" name="Line 168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04" name="Line 169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5" name="Line 170"/>
            <p:cNvSpPr>
              <a:spLocks noChangeShapeType="1"/>
            </p:cNvSpPr>
            <p:nvPr/>
          </p:nvSpPr>
          <p:spPr bwMode="auto">
            <a:xfrm>
              <a:off x="2415" y="1666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2589" y="1606"/>
              <a:ext cx="82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67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574" y="1639"/>
              <a:ext cx="57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68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996" y="1742"/>
              <a:ext cx="25" cy="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269" name="Group 175"/>
            <p:cNvGrpSpPr>
              <a:grpSpLocks/>
            </p:cNvGrpSpPr>
            <p:nvPr/>
          </p:nvGrpSpPr>
          <p:grpSpPr bwMode="auto">
            <a:xfrm>
              <a:off x="2778" y="1644"/>
              <a:ext cx="186" cy="201"/>
              <a:chOff x="991" y="1650"/>
              <a:chExt cx="200" cy="251"/>
            </a:xfrm>
          </p:grpSpPr>
          <p:sp>
            <p:nvSpPr>
              <p:cNvPr id="53501" name="WordArt 1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91" y="1650"/>
                <a:ext cx="100" cy="20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k</a:t>
                </a:r>
                <a:endPara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502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8" y="1751"/>
                <a:ext cx="83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g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53270" name="Group 178"/>
            <p:cNvGrpSpPr>
              <a:grpSpLocks/>
            </p:cNvGrpSpPr>
            <p:nvPr/>
          </p:nvGrpSpPr>
          <p:grpSpPr bwMode="auto">
            <a:xfrm>
              <a:off x="3048" y="1664"/>
              <a:ext cx="324" cy="141"/>
              <a:chOff x="1013" y="1602"/>
              <a:chExt cx="295" cy="167"/>
            </a:xfrm>
          </p:grpSpPr>
          <p:sp>
            <p:nvSpPr>
              <p:cNvPr id="53498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3" y="1647"/>
                <a:ext cx="115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m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499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2" y="1646"/>
                <a:ext cx="82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rPr>
                  <a:t>O</a:t>
                </a:r>
                <a:endParaRPr lang="zh-CN" altLang="en-US" sz="8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ookman Old Style"/>
                </a:endParaRPr>
              </a:p>
            </p:txBody>
          </p:sp>
          <p:sp>
            <p:nvSpPr>
              <p:cNvPr id="53500" name="WordArt 1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3" y="1602"/>
                <a:ext cx="4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l</a:t>
                </a:r>
                <a:endParaRPr lang="zh-CN" altLang="en-US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sp>
          <p:nvSpPr>
            <p:cNvPr id="53271" name="Line 184"/>
            <p:cNvSpPr>
              <a:spLocks noChangeShapeType="1"/>
            </p:cNvSpPr>
            <p:nvPr/>
          </p:nvSpPr>
          <p:spPr bwMode="auto">
            <a:xfrm>
              <a:off x="3404" y="1683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WordArt 185"/>
            <p:cNvSpPr>
              <a:spLocks noChangeArrowheads="1" noChangeShapeType="1" noTextEdit="1"/>
            </p:cNvSpPr>
            <p:nvPr/>
          </p:nvSpPr>
          <p:spPr bwMode="auto">
            <a:xfrm>
              <a:off x="3915" y="1620"/>
              <a:ext cx="67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3273" name="Group 187"/>
            <p:cNvGrpSpPr>
              <a:grpSpLocks/>
            </p:cNvGrpSpPr>
            <p:nvPr/>
          </p:nvGrpSpPr>
          <p:grpSpPr bwMode="auto">
            <a:xfrm rot="5400000">
              <a:off x="4060" y="1661"/>
              <a:ext cx="48" cy="122"/>
              <a:chOff x="2928" y="3216"/>
              <a:chExt cx="48" cy="240"/>
            </a:xfrm>
          </p:grpSpPr>
          <p:sp>
            <p:nvSpPr>
              <p:cNvPr id="53496" name="Line 18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97" name="Line 18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4" name="Group 307"/>
            <p:cNvGrpSpPr>
              <a:grpSpLocks/>
            </p:cNvGrpSpPr>
            <p:nvPr/>
          </p:nvGrpSpPr>
          <p:grpSpPr bwMode="auto">
            <a:xfrm>
              <a:off x="328" y="1912"/>
              <a:ext cx="3197" cy="206"/>
              <a:chOff x="359" y="2001"/>
              <a:chExt cx="3197" cy="206"/>
            </a:xfrm>
          </p:grpSpPr>
          <p:sp>
            <p:nvSpPr>
              <p:cNvPr id="53487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" y="2056"/>
                <a:ext cx="25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在</a:t>
                </a:r>
              </a:p>
            </p:txBody>
          </p:sp>
          <p:sp>
            <p:nvSpPr>
              <p:cNvPr id="53488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18" y="2040"/>
                <a:ext cx="125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C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489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90" y="2077"/>
                <a:ext cx="98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90" name="Oval 196"/>
              <p:cNvSpPr>
                <a:spLocks noChangeArrowheads="1"/>
              </p:cNvSpPr>
              <p:nvPr/>
            </p:nvSpPr>
            <p:spPr bwMode="auto">
              <a:xfrm>
                <a:off x="850" y="2030"/>
                <a:ext cx="44" cy="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91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94" y="2052"/>
                <a:ext cx="24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时</a:t>
                </a:r>
              </a:p>
            </p:txBody>
          </p:sp>
          <p:grpSp>
            <p:nvGrpSpPr>
              <p:cNvPr id="53492" name="Group 240"/>
              <p:cNvGrpSpPr>
                <a:grpSpLocks/>
              </p:cNvGrpSpPr>
              <p:nvPr/>
            </p:nvGrpSpPr>
            <p:grpSpPr bwMode="auto">
              <a:xfrm>
                <a:off x="1530" y="2001"/>
                <a:ext cx="231" cy="188"/>
                <a:chOff x="1390" y="1661"/>
                <a:chExt cx="231" cy="188"/>
              </a:xfrm>
            </p:grpSpPr>
            <p:sp>
              <p:nvSpPr>
                <p:cNvPr id="53494" name="WordArt 2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0" y="1743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95" name="WordArt 2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0" y="1661"/>
                  <a:ext cx="136" cy="1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man Old Style"/>
                    </a:rPr>
                    <a:t>O</a:t>
                  </a:r>
                  <a:endPara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endParaRPr>
                </a:p>
              </p:txBody>
            </p:sp>
          </p:grpSp>
          <p:sp>
            <p:nvSpPr>
              <p:cNvPr id="53493" name="WordArt 2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65" y="2032"/>
                <a:ext cx="1691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分子的平均动能</a:t>
                </a:r>
              </a:p>
            </p:txBody>
          </p:sp>
        </p:grpSp>
        <p:grpSp>
          <p:nvGrpSpPr>
            <p:cNvPr id="53275" name="Group 249"/>
            <p:cNvGrpSpPr>
              <a:grpSpLocks/>
            </p:cNvGrpSpPr>
            <p:nvPr/>
          </p:nvGrpSpPr>
          <p:grpSpPr bwMode="auto">
            <a:xfrm>
              <a:off x="514" y="2296"/>
              <a:ext cx="185" cy="191"/>
              <a:chOff x="3685" y="2009"/>
              <a:chExt cx="170" cy="176"/>
            </a:xfrm>
          </p:grpSpPr>
          <p:sp>
            <p:nvSpPr>
              <p:cNvPr id="53485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0" y="2036"/>
                <a:ext cx="125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Symbol"/>
                  </a:rPr>
                  <a:t>e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Symbol"/>
                </a:endParaRPr>
              </a:p>
            </p:txBody>
          </p:sp>
          <p:sp>
            <p:nvSpPr>
              <p:cNvPr id="53486" name="Line 245"/>
              <p:cNvSpPr>
                <a:spLocks noChangeShapeType="1"/>
              </p:cNvSpPr>
              <p:nvPr/>
            </p:nvSpPr>
            <p:spPr bwMode="auto">
              <a:xfrm>
                <a:off x="3685" y="2009"/>
                <a:ext cx="17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6" name="Group 246"/>
            <p:cNvGrpSpPr>
              <a:grpSpLocks/>
            </p:cNvGrpSpPr>
            <p:nvPr/>
          </p:nvGrpSpPr>
          <p:grpSpPr bwMode="auto">
            <a:xfrm rot="5400000">
              <a:off x="783" y="2338"/>
              <a:ext cx="55" cy="136"/>
              <a:chOff x="2928" y="3216"/>
              <a:chExt cx="48" cy="240"/>
            </a:xfrm>
          </p:grpSpPr>
          <p:sp>
            <p:nvSpPr>
              <p:cNvPr id="53483" name="Line 24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84" name="Line 24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334"/>
            <p:cNvGrpSpPr>
              <a:grpSpLocks/>
            </p:cNvGrpSpPr>
            <p:nvPr/>
          </p:nvGrpSpPr>
          <p:grpSpPr bwMode="auto">
            <a:xfrm>
              <a:off x="922" y="2195"/>
              <a:ext cx="549" cy="334"/>
              <a:chOff x="953" y="2284"/>
              <a:chExt cx="549" cy="334"/>
            </a:xfrm>
          </p:grpSpPr>
          <p:sp>
            <p:nvSpPr>
              <p:cNvPr id="53478" name="WordArt 2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1" y="2384"/>
                <a:ext cx="109" cy="1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sp>
            <p:nvSpPr>
              <p:cNvPr id="53479" name="Line 251"/>
              <p:cNvSpPr>
                <a:spLocks noChangeShapeType="1"/>
              </p:cNvSpPr>
              <p:nvPr/>
            </p:nvSpPr>
            <p:spPr bwMode="auto">
              <a:xfrm>
                <a:off x="953" y="2466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80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5" y="2482"/>
                <a:ext cx="8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81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1" y="2284"/>
                <a:ext cx="67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482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6" y="2390"/>
                <a:ext cx="156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3278" name="Group 258"/>
            <p:cNvGrpSpPr>
              <a:grpSpLocks/>
            </p:cNvGrpSpPr>
            <p:nvPr/>
          </p:nvGrpSpPr>
          <p:grpSpPr bwMode="auto">
            <a:xfrm rot="5400000">
              <a:off x="1551" y="2323"/>
              <a:ext cx="55" cy="136"/>
              <a:chOff x="2928" y="3216"/>
              <a:chExt cx="48" cy="240"/>
            </a:xfrm>
          </p:grpSpPr>
          <p:sp>
            <p:nvSpPr>
              <p:cNvPr id="53476" name="Line 25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77" name="Line 26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9" name="Group 345"/>
            <p:cNvGrpSpPr>
              <a:grpSpLocks/>
            </p:cNvGrpSpPr>
            <p:nvPr/>
          </p:nvGrpSpPr>
          <p:grpSpPr bwMode="auto">
            <a:xfrm>
              <a:off x="1678" y="2250"/>
              <a:ext cx="3593" cy="254"/>
              <a:chOff x="1709" y="2339"/>
              <a:chExt cx="3593" cy="254"/>
            </a:xfrm>
          </p:grpSpPr>
          <p:sp>
            <p:nvSpPr>
              <p:cNvPr id="53433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4" y="2418"/>
                <a:ext cx="72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34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30" y="2417"/>
                <a:ext cx="72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35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9" y="2422"/>
                <a:ext cx="92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J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436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7" y="2389"/>
                <a:ext cx="8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37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9" y="2389"/>
                <a:ext cx="8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9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38" name="WordArt 1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19" y="2512"/>
                <a:ext cx="24" cy="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39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9" y="2409"/>
                <a:ext cx="8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40" name="WordArt 2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80" y="2407"/>
                <a:ext cx="73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441" name="Group 263"/>
              <p:cNvGrpSpPr>
                <a:grpSpLocks/>
              </p:cNvGrpSpPr>
              <p:nvPr/>
            </p:nvGrpSpPr>
            <p:grpSpPr bwMode="auto">
              <a:xfrm>
                <a:off x="2003" y="2448"/>
                <a:ext cx="94" cy="97"/>
                <a:chOff x="2592" y="2400"/>
                <a:chExt cx="1344" cy="1296"/>
              </a:xfrm>
            </p:grpSpPr>
            <p:sp>
              <p:nvSpPr>
                <p:cNvPr id="53474" name="Line 264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75" name="Line 265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42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36" y="2422"/>
                <a:ext cx="60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43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9" y="2510"/>
                <a:ext cx="25" cy="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44" name="WordArt 2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1" y="2420"/>
                <a:ext cx="7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45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9" y="2427"/>
                <a:ext cx="7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446" name="Group 271"/>
              <p:cNvGrpSpPr>
                <a:grpSpLocks/>
              </p:cNvGrpSpPr>
              <p:nvPr/>
            </p:nvGrpSpPr>
            <p:grpSpPr bwMode="auto">
              <a:xfrm>
                <a:off x="2505" y="2440"/>
                <a:ext cx="94" cy="97"/>
                <a:chOff x="2592" y="2400"/>
                <a:chExt cx="1344" cy="1296"/>
              </a:xfrm>
            </p:grpSpPr>
            <p:sp>
              <p:nvSpPr>
                <p:cNvPr id="53472" name="Line 27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73" name="Line 273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447" name="Group 296"/>
              <p:cNvGrpSpPr>
                <a:grpSpLocks/>
              </p:cNvGrpSpPr>
              <p:nvPr/>
            </p:nvGrpSpPr>
            <p:grpSpPr bwMode="auto">
              <a:xfrm>
                <a:off x="2674" y="2353"/>
                <a:ext cx="488" cy="188"/>
                <a:chOff x="3191" y="2287"/>
                <a:chExt cx="488" cy="188"/>
              </a:xfrm>
            </p:grpSpPr>
            <p:sp>
              <p:nvSpPr>
                <p:cNvPr id="53467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02" y="2294"/>
                  <a:ext cx="74" cy="8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68" name="WordArt 2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91" y="2339"/>
                  <a:ext cx="75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69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97" y="2342"/>
                  <a:ext cx="88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70" name="WordArt 2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06" y="2287"/>
                  <a:ext cx="73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71" name="Line 279"/>
                <p:cNvSpPr>
                  <a:spLocks noChangeShapeType="1"/>
                </p:cNvSpPr>
                <p:nvPr/>
              </p:nvSpPr>
              <p:spPr bwMode="auto">
                <a:xfrm>
                  <a:off x="3393" y="2343"/>
                  <a:ext cx="9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448" name="Group 280"/>
              <p:cNvGrpSpPr>
                <a:grpSpLocks/>
              </p:cNvGrpSpPr>
              <p:nvPr/>
            </p:nvGrpSpPr>
            <p:grpSpPr bwMode="auto">
              <a:xfrm>
                <a:off x="3215" y="2439"/>
                <a:ext cx="94" cy="97"/>
                <a:chOff x="2592" y="2400"/>
                <a:chExt cx="1344" cy="1296"/>
              </a:xfrm>
            </p:grpSpPr>
            <p:sp>
              <p:nvSpPr>
                <p:cNvPr id="53465" name="Line 281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6" name="Line 282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49" name="WordArt 2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78" y="2407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0" name="WordArt 2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4" y="2407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7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1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5" y="2407"/>
                <a:ext cx="7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452" name="Group 287"/>
              <p:cNvGrpSpPr>
                <a:grpSpLocks/>
              </p:cNvGrpSpPr>
              <p:nvPr/>
            </p:nvGrpSpPr>
            <p:grpSpPr bwMode="auto">
              <a:xfrm rot="5400000">
                <a:off x="3782" y="2397"/>
                <a:ext cx="55" cy="136"/>
                <a:chOff x="2928" y="3216"/>
                <a:chExt cx="48" cy="240"/>
              </a:xfrm>
            </p:grpSpPr>
            <p:sp>
              <p:nvSpPr>
                <p:cNvPr id="53463" name="Line 288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4" name="Line 289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53" name="WordArt 2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18" y="2495"/>
                <a:ext cx="25" cy="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4" name="WordArt 2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0" y="2400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455" name="Group 293"/>
              <p:cNvGrpSpPr>
                <a:grpSpLocks/>
              </p:cNvGrpSpPr>
              <p:nvPr/>
            </p:nvGrpSpPr>
            <p:grpSpPr bwMode="auto">
              <a:xfrm>
                <a:off x="4315" y="2424"/>
                <a:ext cx="94" cy="97"/>
                <a:chOff x="2592" y="2400"/>
                <a:chExt cx="1344" cy="1296"/>
              </a:xfrm>
            </p:grpSpPr>
            <p:sp>
              <p:nvSpPr>
                <p:cNvPr id="53461" name="Line 294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62" name="Line 295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456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65" y="2352"/>
                <a:ext cx="74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7" name="WordArt 2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54" y="2397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8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60" y="2400"/>
                <a:ext cx="88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59" name="Line 302"/>
              <p:cNvSpPr>
                <a:spLocks noChangeShapeType="1"/>
              </p:cNvSpPr>
              <p:nvPr/>
            </p:nvSpPr>
            <p:spPr bwMode="auto">
              <a:xfrm>
                <a:off x="4656" y="2401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60" name="WordArt 3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75" y="2339"/>
                <a:ext cx="46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53280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771" y="3011"/>
              <a:ext cx="8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7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81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646" y="3003"/>
              <a:ext cx="83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6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282" name="Group 324"/>
            <p:cNvGrpSpPr>
              <a:grpSpLocks/>
            </p:cNvGrpSpPr>
            <p:nvPr/>
          </p:nvGrpSpPr>
          <p:grpSpPr bwMode="auto">
            <a:xfrm>
              <a:off x="593" y="2994"/>
              <a:ext cx="305" cy="112"/>
              <a:chOff x="1619" y="2704"/>
              <a:chExt cx="438" cy="142"/>
            </a:xfrm>
          </p:grpSpPr>
          <p:sp>
            <p:nvSpPr>
              <p:cNvPr id="53428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19" y="2719"/>
                <a:ext cx="60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429" name="Group 319"/>
              <p:cNvGrpSpPr>
                <a:grpSpLocks/>
              </p:cNvGrpSpPr>
              <p:nvPr/>
            </p:nvGrpSpPr>
            <p:grpSpPr bwMode="auto">
              <a:xfrm>
                <a:off x="1733" y="2704"/>
                <a:ext cx="324" cy="141"/>
                <a:chOff x="1013" y="1602"/>
                <a:chExt cx="295" cy="167"/>
              </a:xfrm>
            </p:grpSpPr>
            <p:sp>
              <p:nvSpPr>
                <p:cNvPr id="53430" name="WordArt 3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13" y="1647"/>
                  <a:ext cx="115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m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3431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52" y="1646"/>
                  <a:ext cx="82" cy="12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man Old Style"/>
                    </a:rPr>
                    <a:t>O</a:t>
                  </a:r>
                  <a:endParaRPr lang="zh-CN" altLang="en-US" sz="800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endParaRPr>
                </a:p>
              </p:txBody>
            </p:sp>
            <p:sp>
              <p:nvSpPr>
                <p:cNvPr id="53432" name="WordArt 3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63" y="1602"/>
                  <a:ext cx="45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l</a:t>
                  </a:r>
                  <a:endPara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</p:grpSp>
        <p:sp>
          <p:nvSpPr>
            <p:cNvPr id="53283" name="WordArt 323"/>
            <p:cNvSpPr>
              <a:spLocks noChangeArrowheads="1" noChangeShapeType="1" noTextEdit="1"/>
            </p:cNvSpPr>
            <p:nvPr/>
          </p:nvSpPr>
          <p:spPr bwMode="auto">
            <a:xfrm>
              <a:off x="408" y="2944"/>
              <a:ext cx="152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b="1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3284" name="Group 325"/>
            <p:cNvGrpSpPr>
              <a:grpSpLocks/>
            </p:cNvGrpSpPr>
            <p:nvPr/>
          </p:nvGrpSpPr>
          <p:grpSpPr bwMode="auto">
            <a:xfrm rot="5400000">
              <a:off x="999" y="2981"/>
              <a:ext cx="55" cy="136"/>
              <a:chOff x="2928" y="3216"/>
              <a:chExt cx="48" cy="240"/>
            </a:xfrm>
          </p:grpSpPr>
          <p:sp>
            <p:nvSpPr>
              <p:cNvPr id="53426" name="Line 32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27" name="Line 32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5" name="Group 396"/>
            <p:cNvGrpSpPr>
              <a:grpSpLocks/>
            </p:cNvGrpSpPr>
            <p:nvPr/>
          </p:nvGrpSpPr>
          <p:grpSpPr bwMode="auto">
            <a:xfrm>
              <a:off x="329" y="2630"/>
              <a:ext cx="2924" cy="199"/>
              <a:chOff x="388" y="2673"/>
              <a:chExt cx="2924" cy="199"/>
            </a:xfrm>
          </p:grpSpPr>
          <p:sp>
            <p:nvSpPr>
              <p:cNvPr id="53411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" y="2721"/>
                <a:ext cx="25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在</a:t>
                </a:r>
              </a:p>
            </p:txBody>
          </p:sp>
          <p:sp>
            <p:nvSpPr>
              <p:cNvPr id="53412" name="WordArt 3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7" y="2705"/>
                <a:ext cx="125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C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413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9" y="2742"/>
                <a:ext cx="98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414" name="Oval 312"/>
              <p:cNvSpPr>
                <a:spLocks noChangeArrowheads="1"/>
              </p:cNvSpPr>
              <p:nvPr/>
            </p:nvSpPr>
            <p:spPr bwMode="auto">
              <a:xfrm>
                <a:off x="879" y="2695"/>
                <a:ext cx="44" cy="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15" name="WordArt 3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23" y="2717"/>
                <a:ext cx="24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时</a:t>
                </a:r>
              </a:p>
            </p:txBody>
          </p:sp>
          <p:grpSp>
            <p:nvGrpSpPr>
              <p:cNvPr id="53416" name="Group 314"/>
              <p:cNvGrpSpPr>
                <a:grpSpLocks/>
              </p:cNvGrpSpPr>
              <p:nvPr/>
            </p:nvGrpSpPr>
            <p:grpSpPr bwMode="auto">
              <a:xfrm>
                <a:off x="2149" y="2673"/>
                <a:ext cx="231" cy="188"/>
                <a:chOff x="1390" y="1661"/>
                <a:chExt cx="231" cy="188"/>
              </a:xfrm>
            </p:grpSpPr>
            <p:sp>
              <p:nvSpPr>
                <p:cNvPr id="53424" name="WordArt 3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0" y="1743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25" name="WordArt 3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0" y="1661"/>
                  <a:ext cx="136" cy="1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man Old Style"/>
                    </a:rPr>
                    <a:t>O</a:t>
                  </a:r>
                  <a:endPara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endParaRPr>
                </a:p>
              </p:txBody>
            </p:sp>
          </p:grpSp>
          <p:sp>
            <p:nvSpPr>
              <p:cNvPr id="53417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9" y="2690"/>
                <a:ext cx="813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的内能</a:t>
                </a:r>
              </a:p>
            </p:txBody>
          </p:sp>
          <p:grpSp>
            <p:nvGrpSpPr>
              <p:cNvPr id="53418" name="Group 328"/>
              <p:cNvGrpSpPr>
                <a:grpSpLocks/>
              </p:cNvGrpSpPr>
              <p:nvPr/>
            </p:nvGrpSpPr>
            <p:grpSpPr bwMode="auto">
              <a:xfrm>
                <a:off x="1590" y="2684"/>
                <a:ext cx="452" cy="163"/>
                <a:chOff x="1619" y="2704"/>
                <a:chExt cx="438" cy="142"/>
              </a:xfrm>
            </p:grpSpPr>
            <p:sp>
              <p:nvSpPr>
                <p:cNvPr id="53419" name="WordArt 3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19" y="2719"/>
                  <a:ext cx="60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grpSp>
              <p:nvGrpSpPr>
                <p:cNvPr id="53420" name="Group 330"/>
                <p:cNvGrpSpPr>
                  <a:grpSpLocks/>
                </p:cNvGrpSpPr>
                <p:nvPr/>
              </p:nvGrpSpPr>
              <p:grpSpPr bwMode="auto">
                <a:xfrm>
                  <a:off x="1733" y="2704"/>
                  <a:ext cx="324" cy="141"/>
                  <a:chOff x="1013" y="1602"/>
                  <a:chExt cx="295" cy="167"/>
                </a:xfrm>
              </p:grpSpPr>
              <p:sp>
                <p:nvSpPr>
                  <p:cNvPr id="53421" name="WordArt 3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13" y="1647"/>
                    <a:ext cx="115" cy="11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m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  <p:sp>
                <p:nvSpPr>
                  <p:cNvPr id="53422" name="WordArt 3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52" y="1646"/>
                    <a:ext cx="82" cy="121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kern="10"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Bookman Old Style"/>
                      </a:rPr>
                      <a:t>O</a:t>
                    </a:r>
                    <a:endParaRPr lang="zh-CN" altLang="en-US" sz="800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man Old Style"/>
                    </a:endParaRPr>
                  </a:p>
                </p:txBody>
              </p:sp>
              <p:sp>
                <p:nvSpPr>
                  <p:cNvPr id="53423" name="WordArt 33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263" y="1602"/>
                    <a:ext cx="45" cy="167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Bookman Old Style"/>
                      </a:rPr>
                      <a:t>l</a:t>
                    </a:r>
                    <a:endParaRPr lang="zh-CN" alt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endParaRPr>
                  </a:p>
                </p:txBody>
              </p:sp>
            </p:grpSp>
          </p:grpSp>
        </p:grpSp>
        <p:sp>
          <p:nvSpPr>
            <p:cNvPr id="53286" name="Line 337"/>
            <p:cNvSpPr>
              <a:spLocks noChangeShapeType="1"/>
            </p:cNvSpPr>
            <p:nvPr/>
          </p:nvSpPr>
          <p:spPr bwMode="auto">
            <a:xfrm>
              <a:off x="1145" y="3050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WordArt 338"/>
            <p:cNvSpPr>
              <a:spLocks noChangeArrowheads="1" noChangeShapeType="1" noTextEdit="1"/>
            </p:cNvSpPr>
            <p:nvPr/>
          </p:nvSpPr>
          <p:spPr bwMode="auto">
            <a:xfrm>
              <a:off x="1207" y="3066"/>
              <a:ext cx="8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88" name="WordArt 339"/>
            <p:cNvSpPr>
              <a:spLocks noChangeArrowheads="1" noChangeShapeType="1" noTextEdit="1"/>
            </p:cNvSpPr>
            <p:nvPr/>
          </p:nvSpPr>
          <p:spPr bwMode="auto">
            <a:xfrm>
              <a:off x="1233" y="2868"/>
              <a:ext cx="67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289" name="WordArt 340"/>
            <p:cNvSpPr>
              <a:spLocks noChangeArrowheads="1" noChangeShapeType="1" noTextEdit="1"/>
            </p:cNvSpPr>
            <p:nvPr/>
          </p:nvSpPr>
          <p:spPr bwMode="auto">
            <a:xfrm>
              <a:off x="1567" y="2974"/>
              <a:ext cx="156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3290" name="WordArt 341"/>
            <p:cNvSpPr>
              <a:spLocks noChangeArrowheads="1" noChangeShapeType="1" noTextEdit="1"/>
            </p:cNvSpPr>
            <p:nvPr/>
          </p:nvSpPr>
          <p:spPr bwMode="auto">
            <a:xfrm>
              <a:off x="1377" y="2974"/>
              <a:ext cx="156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8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3291" name="Group 342"/>
            <p:cNvGrpSpPr>
              <a:grpSpLocks/>
            </p:cNvGrpSpPr>
            <p:nvPr/>
          </p:nvGrpSpPr>
          <p:grpSpPr bwMode="auto">
            <a:xfrm rot="5400000">
              <a:off x="1804" y="2981"/>
              <a:ext cx="55" cy="136"/>
              <a:chOff x="2928" y="3216"/>
              <a:chExt cx="48" cy="240"/>
            </a:xfrm>
          </p:grpSpPr>
          <p:sp>
            <p:nvSpPr>
              <p:cNvPr id="53409" name="Line 34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10" name="Line 34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92" name="WordArt 352"/>
            <p:cNvSpPr>
              <a:spLocks noChangeArrowheads="1" noChangeShapeType="1" noTextEdit="1"/>
            </p:cNvSpPr>
            <p:nvPr/>
          </p:nvSpPr>
          <p:spPr bwMode="auto">
            <a:xfrm>
              <a:off x="2070" y="3082"/>
              <a:ext cx="24" cy="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93" name="WordArt 353"/>
            <p:cNvSpPr>
              <a:spLocks noChangeArrowheads="1" noChangeShapeType="1" noTextEdit="1"/>
            </p:cNvSpPr>
            <p:nvPr/>
          </p:nvSpPr>
          <p:spPr bwMode="auto">
            <a:xfrm>
              <a:off x="1960" y="2979"/>
              <a:ext cx="8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94" name="WordArt 354"/>
            <p:cNvSpPr>
              <a:spLocks noChangeArrowheads="1" noChangeShapeType="1" noTextEdit="1"/>
            </p:cNvSpPr>
            <p:nvPr/>
          </p:nvSpPr>
          <p:spPr bwMode="auto">
            <a:xfrm>
              <a:off x="2131" y="2977"/>
              <a:ext cx="73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5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295" name="Group 355"/>
            <p:cNvGrpSpPr>
              <a:grpSpLocks/>
            </p:cNvGrpSpPr>
            <p:nvPr/>
          </p:nvGrpSpPr>
          <p:grpSpPr bwMode="auto">
            <a:xfrm>
              <a:off x="2254" y="3018"/>
              <a:ext cx="94" cy="97"/>
              <a:chOff x="2592" y="2400"/>
              <a:chExt cx="1344" cy="1296"/>
            </a:xfrm>
          </p:grpSpPr>
          <p:sp>
            <p:nvSpPr>
              <p:cNvPr id="53407" name="Line 356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08" name="Line 357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96" name="WordArt 358"/>
            <p:cNvSpPr>
              <a:spLocks noChangeArrowheads="1" noChangeShapeType="1" noTextEdit="1"/>
            </p:cNvSpPr>
            <p:nvPr/>
          </p:nvSpPr>
          <p:spPr bwMode="auto">
            <a:xfrm>
              <a:off x="2690" y="2992"/>
              <a:ext cx="60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97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2512" y="3080"/>
              <a:ext cx="25" cy="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98" name="WordArt 360"/>
            <p:cNvSpPr>
              <a:spLocks noChangeArrowheads="1" noChangeShapeType="1" noTextEdit="1"/>
            </p:cNvSpPr>
            <p:nvPr/>
          </p:nvSpPr>
          <p:spPr bwMode="auto">
            <a:xfrm>
              <a:off x="2572" y="2989"/>
              <a:ext cx="73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299" name="WordArt 361"/>
            <p:cNvSpPr>
              <a:spLocks noChangeArrowheads="1" noChangeShapeType="1" noTextEdit="1"/>
            </p:cNvSpPr>
            <p:nvPr/>
          </p:nvSpPr>
          <p:spPr bwMode="auto">
            <a:xfrm>
              <a:off x="2409" y="2989"/>
              <a:ext cx="75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8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300" name="Group 371"/>
            <p:cNvGrpSpPr>
              <a:grpSpLocks/>
            </p:cNvGrpSpPr>
            <p:nvPr/>
          </p:nvGrpSpPr>
          <p:grpSpPr bwMode="auto">
            <a:xfrm>
              <a:off x="2802" y="3009"/>
              <a:ext cx="94" cy="97"/>
              <a:chOff x="2592" y="2400"/>
              <a:chExt cx="1344" cy="1296"/>
            </a:xfrm>
          </p:grpSpPr>
          <p:sp>
            <p:nvSpPr>
              <p:cNvPr id="53405" name="Line 372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06" name="Line 373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01" name="WordArt 374"/>
            <p:cNvSpPr>
              <a:spLocks noChangeArrowheads="1" noChangeShapeType="1" noTextEdit="1"/>
            </p:cNvSpPr>
            <p:nvPr/>
          </p:nvSpPr>
          <p:spPr bwMode="auto">
            <a:xfrm>
              <a:off x="2942" y="2992"/>
              <a:ext cx="7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302" name="WordArt 375"/>
            <p:cNvSpPr>
              <a:spLocks noChangeArrowheads="1" noChangeShapeType="1" noTextEdit="1"/>
            </p:cNvSpPr>
            <p:nvPr/>
          </p:nvSpPr>
          <p:spPr bwMode="auto">
            <a:xfrm>
              <a:off x="3058" y="2992"/>
              <a:ext cx="75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7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3303" name="WordArt 376"/>
            <p:cNvSpPr>
              <a:spLocks noChangeArrowheads="1" noChangeShapeType="1" noTextEdit="1"/>
            </p:cNvSpPr>
            <p:nvPr/>
          </p:nvSpPr>
          <p:spPr bwMode="auto">
            <a:xfrm>
              <a:off x="3169" y="2992"/>
              <a:ext cx="73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3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304" name="Group 377"/>
            <p:cNvGrpSpPr>
              <a:grpSpLocks/>
            </p:cNvGrpSpPr>
            <p:nvPr/>
          </p:nvGrpSpPr>
          <p:grpSpPr bwMode="auto">
            <a:xfrm rot="5400000">
              <a:off x="3346" y="2996"/>
              <a:ext cx="55" cy="136"/>
              <a:chOff x="2928" y="3216"/>
              <a:chExt cx="48" cy="240"/>
            </a:xfrm>
          </p:grpSpPr>
          <p:sp>
            <p:nvSpPr>
              <p:cNvPr id="53403" name="Line 37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04" name="Line 37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05" name="WordArt 380"/>
            <p:cNvSpPr>
              <a:spLocks noChangeArrowheads="1" noChangeShapeType="1" noTextEdit="1"/>
            </p:cNvSpPr>
            <p:nvPr/>
          </p:nvSpPr>
          <p:spPr bwMode="auto">
            <a:xfrm>
              <a:off x="3589" y="3102"/>
              <a:ext cx="25" cy="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306" name="Group 382"/>
            <p:cNvGrpSpPr>
              <a:grpSpLocks/>
            </p:cNvGrpSpPr>
            <p:nvPr/>
          </p:nvGrpSpPr>
          <p:grpSpPr bwMode="auto">
            <a:xfrm>
              <a:off x="3908" y="3017"/>
              <a:ext cx="94" cy="97"/>
              <a:chOff x="2592" y="2400"/>
              <a:chExt cx="1344" cy="1296"/>
            </a:xfrm>
          </p:grpSpPr>
          <p:sp>
            <p:nvSpPr>
              <p:cNvPr id="53401" name="Line 383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02" name="Line 384"/>
              <p:cNvSpPr>
                <a:spLocks noChangeShapeType="1"/>
              </p:cNvSpPr>
              <p:nvPr/>
            </p:nvSpPr>
            <p:spPr bwMode="auto">
              <a:xfrm rot="-5404398">
                <a:off x="2592" y="2400"/>
                <a:ext cx="1296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07" name="WordArt 390"/>
            <p:cNvSpPr>
              <a:spLocks noChangeArrowheads="1" noChangeShapeType="1" noTextEdit="1"/>
            </p:cNvSpPr>
            <p:nvPr/>
          </p:nvSpPr>
          <p:spPr bwMode="auto">
            <a:xfrm>
              <a:off x="3473" y="3001"/>
              <a:ext cx="73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5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3308" name="Group 424"/>
            <p:cNvGrpSpPr>
              <a:grpSpLocks/>
            </p:cNvGrpSpPr>
            <p:nvPr/>
          </p:nvGrpSpPr>
          <p:grpSpPr bwMode="auto">
            <a:xfrm>
              <a:off x="4055" y="2938"/>
              <a:ext cx="716" cy="210"/>
              <a:chOff x="4114" y="2981"/>
              <a:chExt cx="716" cy="210"/>
            </a:xfrm>
          </p:grpSpPr>
          <p:grpSp>
            <p:nvGrpSpPr>
              <p:cNvPr id="53393" name="Group 395"/>
              <p:cNvGrpSpPr>
                <a:grpSpLocks/>
              </p:cNvGrpSpPr>
              <p:nvPr/>
            </p:nvGrpSpPr>
            <p:grpSpPr bwMode="auto">
              <a:xfrm>
                <a:off x="4472" y="3015"/>
                <a:ext cx="358" cy="176"/>
                <a:chOff x="4479" y="2993"/>
                <a:chExt cx="358" cy="176"/>
              </a:xfrm>
            </p:grpSpPr>
            <p:sp>
              <p:nvSpPr>
                <p:cNvPr id="53398" name="WordArt 3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9" y="2994"/>
                  <a:ext cx="72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99" name="WordArt 3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5" y="2993"/>
                  <a:ext cx="72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400" name="WordArt 3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94" y="2998"/>
                  <a:ext cx="92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J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sp>
            <p:nvSpPr>
              <p:cNvPr id="53394" name="WordArt 3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43" y="2981"/>
                <a:ext cx="73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95" name="Group 392"/>
              <p:cNvGrpSpPr>
                <a:grpSpLocks/>
              </p:cNvGrpSpPr>
              <p:nvPr/>
            </p:nvGrpSpPr>
            <p:grpSpPr bwMode="auto">
              <a:xfrm>
                <a:off x="4114" y="3047"/>
                <a:ext cx="194" cy="136"/>
                <a:chOff x="4764" y="3010"/>
                <a:chExt cx="194" cy="136"/>
              </a:xfrm>
            </p:grpSpPr>
            <p:sp>
              <p:nvSpPr>
                <p:cNvPr id="53396" name="WordArt 3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3010"/>
                  <a:ext cx="75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97" name="WordArt 39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70" y="3013"/>
                  <a:ext cx="88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53309" name="AutoShape 439"/>
            <p:cNvSpPr>
              <a:spLocks noChangeArrowheads="1"/>
            </p:cNvSpPr>
            <p:nvPr/>
          </p:nvSpPr>
          <p:spPr bwMode="auto">
            <a:xfrm>
              <a:off x="146" y="1956"/>
              <a:ext cx="149" cy="14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0" name="AutoShape 440"/>
            <p:cNvSpPr>
              <a:spLocks noChangeArrowheads="1"/>
            </p:cNvSpPr>
            <p:nvPr/>
          </p:nvSpPr>
          <p:spPr bwMode="auto">
            <a:xfrm>
              <a:off x="154" y="2657"/>
              <a:ext cx="149" cy="14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311" name="Group 468"/>
            <p:cNvGrpSpPr>
              <a:grpSpLocks/>
            </p:cNvGrpSpPr>
            <p:nvPr/>
          </p:nvGrpSpPr>
          <p:grpSpPr bwMode="auto">
            <a:xfrm>
              <a:off x="183" y="3305"/>
              <a:ext cx="5355" cy="670"/>
              <a:chOff x="168" y="3360"/>
              <a:chExt cx="5355" cy="670"/>
            </a:xfrm>
          </p:grpSpPr>
          <p:sp>
            <p:nvSpPr>
              <p:cNvPr id="53312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5" y="3442"/>
                <a:ext cx="133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7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3313" name="Group 201"/>
              <p:cNvGrpSpPr>
                <a:grpSpLocks/>
              </p:cNvGrpSpPr>
              <p:nvPr/>
            </p:nvGrpSpPr>
            <p:grpSpPr bwMode="auto">
              <a:xfrm>
                <a:off x="1582" y="3389"/>
                <a:ext cx="324" cy="135"/>
                <a:chOff x="555" y="2016"/>
                <a:chExt cx="331" cy="172"/>
              </a:xfrm>
            </p:grpSpPr>
            <p:sp>
              <p:nvSpPr>
                <p:cNvPr id="53390" name="WordArt 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84" y="2020"/>
                  <a:ext cx="84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91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55" y="2016"/>
                  <a:ext cx="85" cy="1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5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92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02" y="2020"/>
                  <a:ext cx="84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3314" name="WordArt 3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5" y="3401"/>
                <a:ext cx="25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在</a:t>
                </a:r>
              </a:p>
            </p:txBody>
          </p:sp>
          <p:sp>
            <p:nvSpPr>
              <p:cNvPr id="53315" name="WordArt 3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54" y="3385"/>
                <a:ext cx="125" cy="16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C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3316" name="WordArt 4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6" y="3422"/>
                <a:ext cx="98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17" name="Oval 401"/>
              <p:cNvSpPr>
                <a:spLocks noChangeArrowheads="1"/>
              </p:cNvSpPr>
              <p:nvPr/>
            </p:nvSpPr>
            <p:spPr bwMode="auto">
              <a:xfrm>
                <a:off x="886" y="3375"/>
                <a:ext cx="44" cy="5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18" name="WordArt 4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7" y="3397"/>
                <a:ext cx="244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时</a:t>
                </a:r>
              </a:p>
            </p:txBody>
          </p:sp>
          <p:grpSp>
            <p:nvGrpSpPr>
              <p:cNvPr id="53319" name="Group 403"/>
              <p:cNvGrpSpPr>
                <a:grpSpLocks/>
              </p:cNvGrpSpPr>
              <p:nvPr/>
            </p:nvGrpSpPr>
            <p:grpSpPr bwMode="auto">
              <a:xfrm>
                <a:off x="2149" y="3360"/>
                <a:ext cx="231" cy="188"/>
                <a:chOff x="1390" y="1661"/>
                <a:chExt cx="231" cy="188"/>
              </a:xfrm>
            </p:grpSpPr>
            <p:sp>
              <p:nvSpPr>
                <p:cNvPr id="53388" name="WordArt 40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60" y="1743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89" name="WordArt 4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0" y="1661"/>
                  <a:ext cx="136" cy="18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8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Bookman Old Style"/>
                    </a:rPr>
                    <a:t>O</a:t>
                  </a:r>
                  <a:endPara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Bookman Old Style"/>
                  </a:endParaRPr>
                </a:p>
              </p:txBody>
            </p:sp>
          </p:grpSp>
          <p:sp>
            <p:nvSpPr>
              <p:cNvPr id="53320" name="WordArt 4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9" y="3377"/>
                <a:ext cx="813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华文中宋"/>
                    <a:ea typeface="华文中宋"/>
                  </a:rPr>
                  <a:t>的内能</a:t>
                </a:r>
              </a:p>
            </p:txBody>
          </p:sp>
          <p:sp>
            <p:nvSpPr>
              <p:cNvPr id="53321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" y="3755"/>
                <a:ext cx="210" cy="1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3322" name="Group 150"/>
              <p:cNvGrpSpPr>
                <a:grpSpLocks/>
              </p:cNvGrpSpPr>
              <p:nvPr/>
            </p:nvGrpSpPr>
            <p:grpSpPr bwMode="auto">
              <a:xfrm rot="5400000">
                <a:off x="557" y="3792"/>
                <a:ext cx="53" cy="120"/>
                <a:chOff x="2928" y="3216"/>
                <a:chExt cx="48" cy="240"/>
              </a:xfrm>
            </p:grpSpPr>
            <p:sp>
              <p:nvSpPr>
                <p:cNvPr id="53386" name="Line 15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87" name="Line 15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23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63" y="3770"/>
                <a:ext cx="156" cy="15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3324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67" y="3763"/>
                <a:ext cx="156" cy="15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3325" name="Line 159"/>
              <p:cNvSpPr>
                <a:spLocks noChangeShapeType="1"/>
              </p:cNvSpPr>
              <p:nvPr/>
            </p:nvSpPr>
            <p:spPr bwMode="auto">
              <a:xfrm>
                <a:off x="970" y="3851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6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4" y="3887"/>
                <a:ext cx="78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27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1" y="3668"/>
                <a:ext cx="5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i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3328" name="Group 198"/>
              <p:cNvGrpSpPr>
                <a:grpSpLocks/>
              </p:cNvGrpSpPr>
              <p:nvPr/>
            </p:nvGrpSpPr>
            <p:grpSpPr bwMode="auto">
              <a:xfrm rot="5400000">
                <a:off x="1620" y="3791"/>
                <a:ext cx="53" cy="120"/>
                <a:chOff x="2928" y="3216"/>
                <a:chExt cx="48" cy="240"/>
              </a:xfrm>
            </p:grpSpPr>
            <p:sp>
              <p:nvSpPr>
                <p:cNvPr id="53384" name="Line 19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85" name="Line 20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29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83" y="3778"/>
                <a:ext cx="7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30" name="Group 236"/>
              <p:cNvGrpSpPr>
                <a:grpSpLocks/>
              </p:cNvGrpSpPr>
              <p:nvPr/>
            </p:nvGrpSpPr>
            <p:grpSpPr bwMode="auto">
              <a:xfrm>
                <a:off x="3768" y="3773"/>
                <a:ext cx="300" cy="127"/>
                <a:chOff x="3936" y="2828"/>
                <a:chExt cx="288" cy="160"/>
              </a:xfrm>
            </p:grpSpPr>
            <p:sp>
              <p:nvSpPr>
                <p:cNvPr id="53381" name="WordArt 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36" y="2828"/>
                  <a:ext cx="72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82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47" y="2828"/>
                  <a:ext cx="72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7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83" name="WordArt 1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4" y="2828"/>
                  <a:ext cx="70" cy="16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3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3331" name="WordArt 1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15" y="3869"/>
                <a:ext cx="25" cy="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32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5" y="3695"/>
                <a:ext cx="88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33" name="WordArt 2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1" y="3697"/>
                <a:ext cx="73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34" name="Line 206"/>
              <p:cNvSpPr>
                <a:spLocks noChangeShapeType="1"/>
              </p:cNvSpPr>
              <p:nvPr/>
            </p:nvSpPr>
            <p:spPr bwMode="auto">
              <a:xfrm>
                <a:off x="1756" y="3856"/>
                <a:ext cx="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5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51" y="3878"/>
                <a:ext cx="7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36" name="WordArt 2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4" y="3878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37" name="Group 211"/>
              <p:cNvGrpSpPr>
                <a:grpSpLocks/>
              </p:cNvGrpSpPr>
              <p:nvPr/>
            </p:nvGrpSpPr>
            <p:grpSpPr bwMode="auto">
              <a:xfrm>
                <a:off x="2210" y="3805"/>
                <a:ext cx="94" cy="97"/>
                <a:chOff x="2592" y="2400"/>
                <a:chExt cx="1344" cy="1296"/>
              </a:xfrm>
            </p:grpSpPr>
            <p:sp>
              <p:nvSpPr>
                <p:cNvPr id="53379" name="Line 21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80" name="Line 213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38" name="WordArt 2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5" y="3779"/>
                <a:ext cx="75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39" name="WordArt 2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61" y="3782"/>
                <a:ext cx="88" cy="13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40" name="WordArt 2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67" y="3731"/>
                <a:ext cx="73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41" name="Group 219"/>
              <p:cNvGrpSpPr>
                <a:grpSpLocks/>
              </p:cNvGrpSpPr>
              <p:nvPr/>
            </p:nvGrpSpPr>
            <p:grpSpPr bwMode="auto">
              <a:xfrm>
                <a:off x="2688" y="3800"/>
                <a:ext cx="94" cy="97"/>
                <a:chOff x="2592" y="2400"/>
                <a:chExt cx="1344" cy="1296"/>
              </a:xfrm>
            </p:grpSpPr>
            <p:sp>
              <p:nvSpPr>
                <p:cNvPr id="53377" name="Line 220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8" name="Line 221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42" name="Line 222"/>
              <p:cNvSpPr>
                <a:spLocks noChangeShapeType="1"/>
              </p:cNvSpPr>
              <p:nvPr/>
            </p:nvSpPr>
            <p:spPr bwMode="auto">
              <a:xfrm>
                <a:off x="2832" y="3836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3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74" y="3870"/>
                <a:ext cx="82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44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2" y="3686"/>
                <a:ext cx="73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5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45" name="Group 225"/>
              <p:cNvGrpSpPr>
                <a:grpSpLocks/>
              </p:cNvGrpSpPr>
              <p:nvPr/>
            </p:nvGrpSpPr>
            <p:grpSpPr bwMode="auto">
              <a:xfrm>
                <a:off x="3042" y="3800"/>
                <a:ext cx="94" cy="97"/>
                <a:chOff x="2592" y="2400"/>
                <a:chExt cx="1344" cy="1296"/>
              </a:xfrm>
            </p:grpSpPr>
            <p:sp>
              <p:nvSpPr>
                <p:cNvPr id="53375" name="Line 226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6" name="Line 227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46" name="WordArt 2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75" y="3772"/>
                <a:ext cx="7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3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47" name="WordArt 2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93" y="3773"/>
                <a:ext cx="60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48" name="Group 230"/>
              <p:cNvGrpSpPr>
                <a:grpSpLocks/>
              </p:cNvGrpSpPr>
              <p:nvPr/>
            </p:nvGrpSpPr>
            <p:grpSpPr bwMode="auto">
              <a:xfrm>
                <a:off x="3613" y="3800"/>
                <a:ext cx="94" cy="97"/>
                <a:chOff x="2592" y="2400"/>
                <a:chExt cx="1344" cy="1296"/>
              </a:xfrm>
            </p:grpSpPr>
            <p:sp>
              <p:nvSpPr>
                <p:cNvPr id="53373" name="Line 231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4" name="Line 232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49" name="WordArt 3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58" y="3710"/>
                <a:ext cx="85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4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50" name="WordArt 4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8" y="3780"/>
                <a:ext cx="25" cy="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51" name="Group 414"/>
              <p:cNvGrpSpPr>
                <a:grpSpLocks/>
              </p:cNvGrpSpPr>
              <p:nvPr/>
            </p:nvGrpSpPr>
            <p:grpSpPr bwMode="auto">
              <a:xfrm rot="5400000">
                <a:off x="4151" y="3762"/>
                <a:ext cx="55" cy="136"/>
                <a:chOff x="2928" y="3216"/>
                <a:chExt cx="48" cy="240"/>
              </a:xfrm>
            </p:grpSpPr>
            <p:sp>
              <p:nvSpPr>
                <p:cNvPr id="53371" name="Line 415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2" name="Line 41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52" name="WordArt 4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8" y="3770"/>
                <a:ext cx="7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53" name="WordArt 4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5" y="3876"/>
                <a:ext cx="25" cy="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54" name="WordArt 4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74" y="3784"/>
                <a:ext cx="75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8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3355" name="WordArt 4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83" y="3783"/>
                <a:ext cx="83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6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3356" name="Group 421"/>
              <p:cNvGrpSpPr>
                <a:grpSpLocks/>
              </p:cNvGrpSpPr>
              <p:nvPr/>
            </p:nvGrpSpPr>
            <p:grpSpPr bwMode="auto">
              <a:xfrm>
                <a:off x="4719" y="3805"/>
                <a:ext cx="94" cy="97"/>
                <a:chOff x="2592" y="2400"/>
                <a:chExt cx="1344" cy="1296"/>
              </a:xfrm>
            </p:grpSpPr>
            <p:sp>
              <p:nvSpPr>
                <p:cNvPr id="53369" name="Line 422"/>
                <p:cNvSpPr>
                  <a:spLocks noChangeShapeType="1"/>
                </p:cNvSpPr>
                <p:nvPr/>
              </p:nvSpPr>
              <p:spPr bwMode="auto">
                <a:xfrm>
                  <a:off x="2640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0" name="Line 423"/>
                <p:cNvSpPr>
                  <a:spLocks noChangeShapeType="1"/>
                </p:cNvSpPr>
                <p:nvPr/>
              </p:nvSpPr>
              <p:spPr bwMode="auto">
                <a:xfrm rot="-5404398">
                  <a:off x="2592" y="2400"/>
                  <a:ext cx="1296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57" name="Group 426"/>
              <p:cNvGrpSpPr>
                <a:grpSpLocks/>
              </p:cNvGrpSpPr>
              <p:nvPr/>
            </p:nvGrpSpPr>
            <p:grpSpPr bwMode="auto">
              <a:xfrm>
                <a:off x="5165" y="3761"/>
                <a:ext cx="358" cy="176"/>
                <a:chOff x="4479" y="2993"/>
                <a:chExt cx="358" cy="176"/>
              </a:xfrm>
            </p:grpSpPr>
            <p:sp>
              <p:nvSpPr>
                <p:cNvPr id="53366" name="WordArt 4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79" y="2994"/>
                  <a:ext cx="72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(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67" name="WordArt 4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5" y="2993"/>
                  <a:ext cx="72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)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68" name="WordArt 4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94" y="2998"/>
                  <a:ext cx="92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J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53358" name="Group 431"/>
              <p:cNvGrpSpPr>
                <a:grpSpLocks/>
              </p:cNvGrpSpPr>
              <p:nvPr/>
            </p:nvGrpSpPr>
            <p:grpSpPr bwMode="auto">
              <a:xfrm>
                <a:off x="4837" y="3778"/>
                <a:ext cx="194" cy="136"/>
                <a:chOff x="4764" y="3010"/>
                <a:chExt cx="194" cy="136"/>
              </a:xfrm>
            </p:grpSpPr>
            <p:sp>
              <p:nvSpPr>
                <p:cNvPr id="53364" name="WordArt 4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64" y="3010"/>
                  <a:ext cx="75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3365" name="WordArt 4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70" y="3013"/>
                  <a:ext cx="88" cy="13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3359" name="AutoShape 441"/>
              <p:cNvSpPr>
                <a:spLocks noChangeArrowheads="1"/>
              </p:cNvSpPr>
              <p:nvPr/>
            </p:nvSpPr>
            <p:spPr bwMode="auto">
              <a:xfrm>
                <a:off x="168" y="3374"/>
                <a:ext cx="149" cy="14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360" name="Group 464"/>
              <p:cNvGrpSpPr>
                <a:grpSpLocks/>
              </p:cNvGrpSpPr>
              <p:nvPr/>
            </p:nvGrpSpPr>
            <p:grpSpPr bwMode="auto">
              <a:xfrm>
                <a:off x="673" y="3713"/>
                <a:ext cx="257" cy="304"/>
                <a:chOff x="4482" y="1024"/>
                <a:chExt cx="249" cy="289"/>
              </a:xfrm>
            </p:grpSpPr>
            <p:sp>
              <p:nvSpPr>
                <p:cNvPr id="53361" name="Line 465"/>
                <p:cNvSpPr>
                  <a:spLocks noChangeShapeType="1"/>
                </p:cNvSpPr>
                <p:nvPr/>
              </p:nvSpPr>
              <p:spPr bwMode="auto">
                <a:xfrm>
                  <a:off x="4482" y="1169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62" name="WordArt 4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43" y="1024"/>
                  <a:ext cx="146" cy="9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3363" name="WordArt 4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02" y="1211"/>
                  <a:ext cx="191" cy="10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233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3"/>
          <p:cNvSpPr txBox="1">
            <a:spLocks noChangeArrowheads="1"/>
          </p:cNvSpPr>
          <p:nvPr/>
        </p:nvSpPr>
        <p:spPr bwMode="auto">
          <a:xfrm>
            <a:off x="515016" y="1681860"/>
            <a:ext cx="81268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第八章</a:t>
            </a:r>
            <a:r>
              <a:rPr lang="zh-CN" altLang="en-US" sz="3200" b="1" dirty="0">
                <a:latin typeface="+mn-ea"/>
                <a:ea typeface="+mn-ea"/>
              </a:rPr>
              <a:t>作业：</a:t>
            </a:r>
            <a:endParaRPr lang="en-US" altLang="zh-CN" sz="3200" b="1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15</a:t>
            </a:r>
            <a:r>
              <a:rPr lang="zh-CN" altLang="zh-CN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smtClean="0">
                <a:latin typeface="+mn-ea"/>
                <a:ea typeface="+mn-ea"/>
              </a:rPr>
              <a:t>18</a:t>
            </a:r>
            <a:r>
              <a:rPr lang="zh-CN" altLang="zh-CN" sz="2800" b="1" dirty="0" smtClean="0">
                <a:latin typeface="+mn-ea"/>
                <a:ea typeface="+mn-ea"/>
              </a:rPr>
              <a:t>（物态方程、压强公式、温度公式的应用）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20</a:t>
            </a:r>
            <a:r>
              <a:rPr lang="zh-CN" altLang="zh-CN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smtClean="0">
                <a:latin typeface="+mn-ea"/>
                <a:ea typeface="+mn-ea"/>
              </a:rPr>
              <a:t>22</a:t>
            </a:r>
            <a:r>
              <a:rPr lang="zh-CN" altLang="zh-CN" sz="3200" b="1" dirty="0" smtClean="0">
                <a:latin typeface="+mn-ea"/>
                <a:ea typeface="+mn-ea"/>
              </a:rPr>
              <a:t>（速率分布函数及其应用）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3200" b="1" dirty="0" smtClean="0">
                <a:latin typeface="+mn-ea"/>
                <a:ea typeface="+mn-ea"/>
              </a:rPr>
              <a:t>25</a:t>
            </a:r>
            <a:r>
              <a:rPr lang="zh-CN" altLang="zh-CN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smtClean="0">
                <a:latin typeface="+mn-ea"/>
                <a:ea typeface="+mn-ea"/>
              </a:rPr>
              <a:t>26</a:t>
            </a:r>
            <a:r>
              <a:rPr lang="zh-CN" altLang="zh-CN" sz="3200" b="1" dirty="0" smtClean="0">
                <a:latin typeface="+mn-ea"/>
                <a:ea typeface="+mn-ea"/>
              </a:rPr>
              <a:t>、</a:t>
            </a:r>
            <a:r>
              <a:rPr lang="en-US" altLang="zh-CN" sz="3200" b="1" dirty="0" smtClean="0">
                <a:latin typeface="+mn-ea"/>
                <a:ea typeface="+mn-ea"/>
              </a:rPr>
              <a:t>28</a:t>
            </a:r>
            <a:r>
              <a:rPr lang="zh-CN" altLang="zh-CN" sz="2800" b="1" dirty="0" smtClean="0">
                <a:latin typeface="+mn-ea"/>
                <a:ea typeface="+mn-ea"/>
              </a:rPr>
              <a:t>（能量均分定理、理想气体的内能）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zh-CN" sz="3200" dirty="0" smtClean="0">
                <a:solidFill>
                  <a:srgbClr val="0033CC"/>
                </a:solidFill>
              </a:rPr>
              <a:t>学习指导</a:t>
            </a:r>
            <a:r>
              <a:rPr lang="zh-CN" altLang="en-US" sz="3200" dirty="0" smtClean="0">
                <a:solidFill>
                  <a:srgbClr val="0033CC"/>
                </a:solidFill>
              </a:rPr>
              <a:t>书</a:t>
            </a:r>
            <a:r>
              <a:rPr lang="zh-CN" altLang="zh-CN" sz="3200" dirty="0" smtClean="0">
                <a:solidFill>
                  <a:srgbClr val="0033CC"/>
                </a:solidFill>
              </a:rPr>
              <a:t>例题</a:t>
            </a:r>
            <a:r>
              <a:rPr lang="en-US" altLang="zh-CN" sz="3200" dirty="0">
                <a:solidFill>
                  <a:srgbClr val="0033CC"/>
                </a:solidFill>
              </a:rPr>
              <a:t>8.2</a:t>
            </a:r>
            <a:r>
              <a:rPr lang="zh-CN" altLang="zh-CN" sz="3200" dirty="0">
                <a:solidFill>
                  <a:srgbClr val="0033CC"/>
                </a:solidFill>
              </a:rPr>
              <a:t>、测试题</a:t>
            </a:r>
            <a:r>
              <a:rPr lang="en-US" altLang="zh-CN" sz="3200" dirty="0" smtClean="0">
                <a:solidFill>
                  <a:srgbClr val="0033CC"/>
                </a:solidFill>
              </a:rPr>
              <a:t>8.16</a:t>
            </a:r>
            <a:endParaRPr lang="en-US" altLang="zh-CN" sz="3200" b="1" dirty="0" smtClean="0">
              <a:solidFill>
                <a:srgbClr val="0033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0"/>
            <a:ext cx="8229600" cy="1809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物态与分子力</a:t>
            </a:r>
          </a:p>
        </p:txBody>
      </p:sp>
      <p:sp>
        <p:nvSpPr>
          <p:cNvPr id="9219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15716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 descr="大纸屑"/>
          <p:cNvSpPr>
            <a:spLocks noChangeArrowheads="1"/>
          </p:cNvSpPr>
          <p:nvPr/>
        </p:nvSpPr>
        <p:spPr bwMode="auto">
          <a:xfrm>
            <a:off x="0" y="6675438"/>
            <a:ext cx="9144000" cy="18256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WordArt 5"/>
          <p:cNvSpPr>
            <a:spLocks noChangeArrowheads="1" noChangeShapeType="1" noTextEdit="1"/>
          </p:cNvSpPr>
          <p:nvPr/>
        </p:nvSpPr>
        <p:spPr bwMode="auto">
          <a:xfrm>
            <a:off x="2185988" y="6124575"/>
            <a:ext cx="4878387" cy="293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rPr>
              <a:t>本章主要讨论气体</a:t>
            </a:r>
          </a:p>
        </p:txBody>
      </p:sp>
      <p:sp>
        <p:nvSpPr>
          <p:cNvPr id="71686" name="WordArt 6"/>
          <p:cNvSpPr>
            <a:spLocks noChangeArrowheads="1" noChangeShapeType="1" noTextEdit="1"/>
          </p:cNvSpPr>
          <p:nvPr/>
        </p:nvSpPr>
        <p:spPr bwMode="auto">
          <a:xfrm>
            <a:off x="1066800" y="319088"/>
            <a:ext cx="6959600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8.1.2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分子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之间有相互作用力</a:t>
            </a:r>
            <a:r>
              <a:rPr lang="en-US" altLang="zh-CN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——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分子力</a:t>
            </a: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 flipV="1">
            <a:off x="5683250" y="1423988"/>
            <a:ext cx="0" cy="3668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5427663" y="3389313"/>
            <a:ext cx="3028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WordArt 10"/>
          <p:cNvSpPr>
            <a:spLocks noChangeArrowheads="1" noChangeShapeType="1" noTextEdit="1"/>
          </p:cNvSpPr>
          <p:nvPr/>
        </p:nvSpPr>
        <p:spPr bwMode="auto">
          <a:xfrm>
            <a:off x="8480425" y="3275013"/>
            <a:ext cx="180975" cy="227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r</a:t>
            </a:r>
            <a:endParaRPr lang="zh-CN" altLang="en-US" sz="12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9226" name="WordArt 11"/>
          <p:cNvSpPr>
            <a:spLocks noChangeArrowheads="1" noChangeShapeType="1" noTextEdit="1"/>
          </p:cNvSpPr>
          <p:nvPr/>
        </p:nvSpPr>
        <p:spPr bwMode="auto">
          <a:xfrm>
            <a:off x="5778500" y="1365250"/>
            <a:ext cx="225425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F</a:t>
            </a:r>
            <a:endParaRPr lang="zh-CN" altLang="en-US" sz="1200" b="1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9227" name="Freeform 12"/>
          <p:cNvSpPr>
            <a:spLocks/>
          </p:cNvSpPr>
          <p:nvPr/>
        </p:nvSpPr>
        <p:spPr bwMode="auto">
          <a:xfrm>
            <a:off x="5888038" y="1782763"/>
            <a:ext cx="1919287" cy="1887537"/>
          </a:xfrm>
          <a:custGeom>
            <a:avLst/>
            <a:gdLst>
              <a:gd name="T0" fmla="*/ 0 w 1209"/>
              <a:gd name="T1" fmla="*/ 0 h 1189"/>
              <a:gd name="T2" fmla="*/ 2147483647 w 1209"/>
              <a:gd name="T3" fmla="*/ 2147483647 h 1189"/>
              <a:gd name="T4" fmla="*/ 2147483647 w 1209"/>
              <a:gd name="T5" fmla="*/ 2147483647 h 1189"/>
              <a:gd name="T6" fmla="*/ 2147483647 w 1209"/>
              <a:gd name="T7" fmla="*/ 2147483647 h 1189"/>
              <a:gd name="T8" fmla="*/ 2147483647 w 1209"/>
              <a:gd name="T9" fmla="*/ 2147483647 h 1189"/>
              <a:gd name="T10" fmla="*/ 2147483647 w 1209"/>
              <a:gd name="T11" fmla="*/ 2147483647 h 1189"/>
              <a:gd name="T12" fmla="*/ 2147483647 w 1209"/>
              <a:gd name="T13" fmla="*/ 2147483647 h 1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9"/>
              <a:gd name="T22" fmla="*/ 0 h 1189"/>
              <a:gd name="T23" fmla="*/ 1209 w 1209"/>
              <a:gd name="T24" fmla="*/ 1189 h 11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9" h="1189">
                <a:moveTo>
                  <a:pt x="0" y="0"/>
                </a:moveTo>
                <a:cubicBezTo>
                  <a:pt x="15" y="215"/>
                  <a:pt x="31" y="430"/>
                  <a:pt x="65" y="608"/>
                </a:cubicBezTo>
                <a:cubicBezTo>
                  <a:pt x="99" y="786"/>
                  <a:pt x="148" y="975"/>
                  <a:pt x="203" y="1071"/>
                </a:cubicBezTo>
                <a:cubicBezTo>
                  <a:pt x="258" y="1167"/>
                  <a:pt x="329" y="1179"/>
                  <a:pt x="398" y="1184"/>
                </a:cubicBezTo>
                <a:cubicBezTo>
                  <a:pt x="467" y="1189"/>
                  <a:pt x="544" y="1126"/>
                  <a:pt x="617" y="1103"/>
                </a:cubicBezTo>
                <a:cubicBezTo>
                  <a:pt x="690" y="1080"/>
                  <a:pt x="737" y="1059"/>
                  <a:pt x="836" y="1046"/>
                </a:cubicBezTo>
                <a:cubicBezTo>
                  <a:pt x="935" y="1033"/>
                  <a:pt x="1072" y="1027"/>
                  <a:pt x="1209" y="1022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8" name="Freeform 13"/>
          <p:cNvSpPr>
            <a:spLocks/>
          </p:cNvSpPr>
          <p:nvPr/>
        </p:nvSpPr>
        <p:spPr bwMode="auto">
          <a:xfrm>
            <a:off x="5937250" y="1738313"/>
            <a:ext cx="1739900" cy="1646237"/>
          </a:xfrm>
          <a:custGeom>
            <a:avLst/>
            <a:gdLst>
              <a:gd name="T0" fmla="*/ 0 w 1177"/>
              <a:gd name="T1" fmla="*/ 0 h 997"/>
              <a:gd name="T2" fmla="*/ 2147483647 w 1177"/>
              <a:gd name="T3" fmla="*/ 2147483647 h 997"/>
              <a:gd name="T4" fmla="*/ 2147483647 w 1177"/>
              <a:gd name="T5" fmla="*/ 2147483647 h 997"/>
              <a:gd name="T6" fmla="*/ 2147483647 w 1177"/>
              <a:gd name="T7" fmla="*/ 2147483647 h 997"/>
              <a:gd name="T8" fmla="*/ 2147483647 w 1177"/>
              <a:gd name="T9" fmla="*/ 2147483647 h 9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7"/>
              <a:gd name="T16" fmla="*/ 0 h 997"/>
              <a:gd name="T17" fmla="*/ 1177 w 1177"/>
              <a:gd name="T18" fmla="*/ 997 h 9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7" h="997">
                <a:moveTo>
                  <a:pt x="0" y="0"/>
                </a:moveTo>
                <a:cubicBezTo>
                  <a:pt x="42" y="200"/>
                  <a:pt x="84" y="401"/>
                  <a:pt x="154" y="543"/>
                </a:cubicBezTo>
                <a:cubicBezTo>
                  <a:pt x="224" y="685"/>
                  <a:pt x="319" y="779"/>
                  <a:pt x="422" y="851"/>
                </a:cubicBezTo>
                <a:cubicBezTo>
                  <a:pt x="525" y="923"/>
                  <a:pt x="645" y="949"/>
                  <a:pt x="771" y="973"/>
                </a:cubicBezTo>
                <a:cubicBezTo>
                  <a:pt x="897" y="997"/>
                  <a:pt x="1037" y="997"/>
                  <a:pt x="1177" y="99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9" name="WordArt 14"/>
          <p:cNvSpPr>
            <a:spLocks noChangeArrowheads="1" noChangeShapeType="1" noTextEdit="1"/>
          </p:cNvSpPr>
          <p:nvPr/>
        </p:nvSpPr>
        <p:spPr bwMode="auto">
          <a:xfrm>
            <a:off x="6188075" y="2290763"/>
            <a:ext cx="225425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F</a:t>
            </a:r>
            <a:endParaRPr lang="zh-CN" altLang="en-US" sz="1200" b="1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6311900" y="2376488"/>
            <a:ext cx="96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宋体" pitchFamily="2" charset="-122"/>
              </a:rPr>
              <a:t>斥</a:t>
            </a:r>
          </a:p>
        </p:txBody>
      </p:sp>
      <p:sp>
        <p:nvSpPr>
          <p:cNvPr id="9231" name="WordArt 17"/>
          <p:cNvSpPr>
            <a:spLocks noChangeArrowheads="1" noChangeShapeType="1" noTextEdit="1"/>
          </p:cNvSpPr>
          <p:nvPr/>
        </p:nvSpPr>
        <p:spPr bwMode="auto">
          <a:xfrm>
            <a:off x="6481763" y="3994150"/>
            <a:ext cx="225425" cy="244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12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F</a:t>
            </a:r>
            <a:endParaRPr lang="zh-CN" altLang="en-US" sz="1200" b="1" i="1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sp>
        <p:nvSpPr>
          <p:cNvPr id="9232" name="Text Box 18"/>
          <p:cNvSpPr txBox="1">
            <a:spLocks noChangeArrowheads="1"/>
          </p:cNvSpPr>
          <p:nvPr/>
        </p:nvSpPr>
        <p:spPr bwMode="auto">
          <a:xfrm>
            <a:off x="6565900" y="4105275"/>
            <a:ext cx="96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宋体" pitchFamily="2" charset="-122"/>
              </a:rPr>
              <a:t>引</a:t>
            </a:r>
          </a:p>
        </p:txBody>
      </p:sp>
      <p:sp>
        <p:nvSpPr>
          <p:cNvPr id="9233" name="Text Box 19"/>
          <p:cNvSpPr txBox="1">
            <a:spLocks noChangeArrowheads="1"/>
          </p:cNvSpPr>
          <p:nvPr/>
        </p:nvSpPr>
        <p:spPr bwMode="auto">
          <a:xfrm>
            <a:off x="5640388" y="2582863"/>
            <a:ext cx="4651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宋体" pitchFamily="2" charset="-122"/>
              </a:rPr>
              <a:t>合力</a:t>
            </a:r>
          </a:p>
        </p:txBody>
      </p:sp>
      <p:sp>
        <p:nvSpPr>
          <p:cNvPr id="9234" name="Freeform 20"/>
          <p:cNvSpPr>
            <a:spLocks/>
          </p:cNvSpPr>
          <p:nvPr/>
        </p:nvSpPr>
        <p:spPr bwMode="auto">
          <a:xfrm>
            <a:off x="6075363" y="3398838"/>
            <a:ext cx="1685925" cy="1266825"/>
          </a:xfrm>
          <a:custGeom>
            <a:avLst/>
            <a:gdLst>
              <a:gd name="T0" fmla="*/ 2147483647 w 1062"/>
              <a:gd name="T1" fmla="*/ 2147483647 h 798"/>
              <a:gd name="T2" fmla="*/ 2147483647 w 1062"/>
              <a:gd name="T3" fmla="*/ 2147483647 h 798"/>
              <a:gd name="T4" fmla="*/ 2147483647 w 1062"/>
              <a:gd name="T5" fmla="*/ 2147483647 h 798"/>
              <a:gd name="T6" fmla="*/ 2147483647 w 1062"/>
              <a:gd name="T7" fmla="*/ 2147483647 h 798"/>
              <a:gd name="T8" fmla="*/ 2147483647 w 1062"/>
              <a:gd name="T9" fmla="*/ 2147483647 h 798"/>
              <a:gd name="T10" fmla="*/ 2147483647 w 1062"/>
              <a:gd name="T11" fmla="*/ 2147483647 h 798"/>
              <a:gd name="T12" fmla="*/ 2147483647 w 1062"/>
              <a:gd name="T13" fmla="*/ 2147483647 h 798"/>
              <a:gd name="T14" fmla="*/ 2147483647 w 1062"/>
              <a:gd name="T15" fmla="*/ 2147483647 h 798"/>
              <a:gd name="T16" fmla="*/ 0 w 1062"/>
              <a:gd name="T17" fmla="*/ 2147483647 h 7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798"/>
              <a:gd name="T29" fmla="*/ 1062 w 1062"/>
              <a:gd name="T30" fmla="*/ 798 h 7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798">
                <a:moveTo>
                  <a:pt x="1062" y="3"/>
                </a:moveTo>
                <a:cubicBezTo>
                  <a:pt x="1021" y="1"/>
                  <a:pt x="980" y="0"/>
                  <a:pt x="915" y="6"/>
                </a:cubicBezTo>
                <a:cubicBezTo>
                  <a:pt x="850" y="12"/>
                  <a:pt x="740" y="22"/>
                  <a:pt x="672" y="39"/>
                </a:cubicBezTo>
                <a:cubicBezTo>
                  <a:pt x="604" y="56"/>
                  <a:pt x="551" y="84"/>
                  <a:pt x="504" y="108"/>
                </a:cubicBezTo>
                <a:cubicBezTo>
                  <a:pt x="457" y="132"/>
                  <a:pt x="427" y="154"/>
                  <a:pt x="387" y="186"/>
                </a:cubicBezTo>
                <a:cubicBezTo>
                  <a:pt x="347" y="218"/>
                  <a:pt x="302" y="254"/>
                  <a:pt x="261" y="303"/>
                </a:cubicBezTo>
                <a:cubicBezTo>
                  <a:pt x="220" y="352"/>
                  <a:pt x="174" y="415"/>
                  <a:pt x="138" y="477"/>
                </a:cubicBezTo>
                <a:cubicBezTo>
                  <a:pt x="102" y="539"/>
                  <a:pt x="68" y="622"/>
                  <a:pt x="45" y="675"/>
                </a:cubicBezTo>
                <a:cubicBezTo>
                  <a:pt x="22" y="728"/>
                  <a:pt x="11" y="763"/>
                  <a:pt x="0" y="79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5" name="Oval 21"/>
          <p:cNvSpPr>
            <a:spLocks noChangeArrowheads="1"/>
          </p:cNvSpPr>
          <p:nvPr/>
        </p:nvSpPr>
        <p:spPr bwMode="auto">
          <a:xfrm>
            <a:off x="7494588" y="3343275"/>
            <a:ext cx="93662" cy="904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6" name="Group 22"/>
          <p:cNvGrpSpPr>
            <a:grpSpLocks/>
          </p:cNvGrpSpPr>
          <p:nvPr/>
        </p:nvGrpSpPr>
        <p:grpSpPr bwMode="auto">
          <a:xfrm>
            <a:off x="7415213" y="3052763"/>
            <a:ext cx="350837" cy="241300"/>
            <a:chOff x="4695" y="1798"/>
            <a:chExt cx="221" cy="152"/>
          </a:xfrm>
        </p:grpSpPr>
        <p:sp>
          <p:nvSpPr>
            <p:cNvPr id="9292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695" y="1798"/>
              <a:ext cx="141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293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4855" y="1868"/>
              <a:ext cx="61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6843713" y="2560638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有效半径</a:t>
            </a:r>
          </a:p>
        </p:txBody>
      </p:sp>
      <p:sp>
        <p:nvSpPr>
          <p:cNvPr id="9238" name="Oval 26"/>
          <p:cNvSpPr>
            <a:spLocks noChangeArrowheads="1"/>
          </p:cNvSpPr>
          <p:nvPr/>
        </p:nvSpPr>
        <p:spPr bwMode="auto">
          <a:xfrm>
            <a:off x="6127750" y="3354388"/>
            <a:ext cx="93663" cy="904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39" name="Group 27"/>
          <p:cNvGrpSpPr>
            <a:grpSpLocks/>
          </p:cNvGrpSpPr>
          <p:nvPr/>
        </p:nvGrpSpPr>
        <p:grpSpPr bwMode="auto">
          <a:xfrm>
            <a:off x="5953125" y="3543300"/>
            <a:ext cx="223838" cy="252413"/>
            <a:chOff x="3774" y="2107"/>
            <a:chExt cx="141" cy="159"/>
          </a:xfrm>
        </p:grpSpPr>
        <p:sp>
          <p:nvSpPr>
            <p:cNvPr id="929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774" y="2107"/>
              <a:ext cx="114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91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854" y="2184"/>
              <a:ext cx="61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rPr>
                <a:t>0</a:t>
              </a:r>
              <a:endParaRPr lang="zh-CN" altLang="en-US" sz="14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71500" y="3117850"/>
            <a:ext cx="4557713" cy="785813"/>
            <a:chOff x="445" y="2204"/>
            <a:chExt cx="2668" cy="427"/>
          </a:xfrm>
        </p:grpSpPr>
        <p:sp>
          <p:nvSpPr>
            <p:cNvPr id="9286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445" y="2204"/>
              <a:ext cx="252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固体</a:t>
              </a:r>
            </a:p>
          </p:txBody>
        </p:sp>
        <p:sp>
          <p:nvSpPr>
            <p:cNvPr id="9287" name="Line 32"/>
            <p:cNvSpPr>
              <a:spLocks noChangeShapeType="1"/>
            </p:cNvSpPr>
            <p:nvPr/>
          </p:nvSpPr>
          <p:spPr bwMode="auto">
            <a:xfrm>
              <a:off x="776" y="2285"/>
              <a:ext cx="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127" y="2204"/>
              <a:ext cx="1910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分子或原子之间距离很近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束缚力也大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71714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1129" y="2455"/>
              <a:ext cx="1984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只考虑分子或原子在平衡位置附近的振动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57213" y="4062413"/>
            <a:ext cx="4391025" cy="762000"/>
            <a:chOff x="351" y="2559"/>
            <a:chExt cx="2766" cy="480"/>
          </a:xfrm>
        </p:grpSpPr>
        <p:sp>
          <p:nvSpPr>
            <p:cNvPr id="928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351" y="2559"/>
              <a:ext cx="326" cy="2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液体</a:t>
              </a:r>
            </a:p>
          </p:txBody>
        </p:sp>
        <p:sp>
          <p:nvSpPr>
            <p:cNvPr id="7171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1093" y="2563"/>
              <a:ext cx="2024" cy="2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分子或原子之间距离比固体远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71718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1084" y="2826"/>
              <a:ext cx="1857" cy="2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束缚力不太大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有一定流动性</a:t>
              </a:r>
              <a:r>
                <a:rPr lang="en-US" altLang="zh-CN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9285" name="Line 39"/>
            <p:cNvSpPr>
              <a:spLocks noChangeShapeType="1"/>
            </p:cNvSpPr>
            <p:nvPr/>
          </p:nvSpPr>
          <p:spPr bwMode="auto">
            <a:xfrm>
              <a:off x="765" y="2673"/>
              <a:ext cx="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74675" y="4957763"/>
            <a:ext cx="6962775" cy="792162"/>
            <a:chOff x="487" y="3230"/>
            <a:chExt cx="3663" cy="431"/>
          </a:xfrm>
        </p:grpSpPr>
        <p:sp>
          <p:nvSpPr>
            <p:cNvPr id="71721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1174" y="3488"/>
              <a:ext cx="2976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约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10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倍于分子自身线度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束缚力很小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可在</a:t>
              </a:r>
              <a:r>
                <a:rPr lang="zh-CN" altLang="en-US" sz="36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各方向</a:t>
              </a: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运动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.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9279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87" y="3230"/>
              <a:ext cx="259" cy="1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气体</a:t>
              </a:r>
            </a:p>
          </p:txBody>
        </p:sp>
        <p:sp>
          <p:nvSpPr>
            <p:cNvPr id="71723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1170" y="3241"/>
              <a:ext cx="1438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分子或原子之间距离相当远</a:t>
              </a:r>
              <a:r>
                <a:rPr lang="en-US" altLang="zh-CN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,</a:t>
              </a:r>
              <a:endParaRPr lang="zh-CN" alt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9281" name="Line 44"/>
            <p:cNvSpPr>
              <a:spLocks noChangeShapeType="1"/>
            </p:cNvSpPr>
            <p:nvPr/>
          </p:nvSpPr>
          <p:spPr bwMode="auto">
            <a:xfrm>
              <a:off x="813" y="3313"/>
              <a:ext cx="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43" name="Group 46"/>
          <p:cNvGrpSpPr>
            <a:grpSpLocks/>
          </p:cNvGrpSpPr>
          <p:nvPr/>
        </p:nvGrpSpPr>
        <p:grpSpPr bwMode="auto">
          <a:xfrm>
            <a:off x="714375" y="1597025"/>
            <a:ext cx="735013" cy="714375"/>
            <a:chOff x="550" y="777"/>
            <a:chExt cx="469" cy="450"/>
          </a:xfrm>
        </p:grpSpPr>
        <p:grpSp>
          <p:nvGrpSpPr>
            <p:cNvPr id="9271" name="Group 47"/>
            <p:cNvGrpSpPr>
              <a:grpSpLocks/>
            </p:cNvGrpSpPr>
            <p:nvPr/>
          </p:nvGrpSpPr>
          <p:grpSpPr bwMode="auto">
            <a:xfrm>
              <a:off x="550" y="777"/>
              <a:ext cx="469" cy="115"/>
              <a:chOff x="1135" y="810"/>
              <a:chExt cx="469" cy="115"/>
            </a:xfrm>
          </p:grpSpPr>
          <p:sp>
            <p:nvSpPr>
              <p:cNvPr id="9276" name="Oval 48" descr="窄竖线"/>
              <p:cNvSpPr>
                <a:spLocks noChangeArrowheads="1"/>
              </p:cNvSpPr>
              <p:nvPr/>
            </p:nvSpPr>
            <p:spPr bwMode="auto">
              <a:xfrm>
                <a:off x="1135" y="811"/>
                <a:ext cx="122" cy="114"/>
              </a:xfrm>
              <a:prstGeom prst="ellipse">
                <a:avLst/>
              </a:prstGeom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Oval 49" descr="窄竖线"/>
              <p:cNvSpPr>
                <a:spLocks noChangeArrowheads="1"/>
              </p:cNvSpPr>
              <p:nvPr/>
            </p:nvSpPr>
            <p:spPr bwMode="auto">
              <a:xfrm>
                <a:off x="1482" y="810"/>
                <a:ext cx="122" cy="114"/>
              </a:xfrm>
              <a:prstGeom prst="ellipse">
                <a:avLst/>
              </a:prstGeom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72" name="Line 50"/>
            <p:cNvSpPr>
              <a:spLocks noChangeShapeType="1"/>
            </p:cNvSpPr>
            <p:nvPr/>
          </p:nvSpPr>
          <p:spPr bwMode="auto">
            <a:xfrm flipV="1">
              <a:off x="616" y="941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51"/>
            <p:cNvSpPr>
              <a:spLocks noChangeShapeType="1"/>
            </p:cNvSpPr>
            <p:nvPr/>
          </p:nvSpPr>
          <p:spPr bwMode="auto">
            <a:xfrm flipV="1">
              <a:off x="972" y="923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52"/>
            <p:cNvSpPr>
              <a:spLocks noChangeShapeType="1"/>
            </p:cNvSpPr>
            <p:nvPr/>
          </p:nvSpPr>
          <p:spPr bwMode="auto">
            <a:xfrm>
              <a:off x="616" y="1030"/>
              <a:ext cx="3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748" y="1084"/>
              <a:ext cx="114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9244" name="Group 80"/>
          <p:cNvGrpSpPr>
            <a:grpSpLocks/>
          </p:cNvGrpSpPr>
          <p:nvPr/>
        </p:nvGrpSpPr>
        <p:grpSpPr bwMode="auto">
          <a:xfrm>
            <a:off x="1700213" y="982663"/>
            <a:ext cx="3529012" cy="1701800"/>
            <a:chOff x="1432" y="619"/>
            <a:chExt cx="1862" cy="1072"/>
          </a:xfrm>
        </p:grpSpPr>
        <p:grpSp>
          <p:nvGrpSpPr>
            <p:cNvPr id="9247" name="Group 54"/>
            <p:cNvGrpSpPr>
              <a:grpSpLocks/>
            </p:cNvGrpSpPr>
            <p:nvPr/>
          </p:nvGrpSpPr>
          <p:grpSpPr bwMode="auto">
            <a:xfrm>
              <a:off x="1619" y="968"/>
              <a:ext cx="515" cy="168"/>
              <a:chOff x="1339" y="831"/>
              <a:chExt cx="522" cy="168"/>
            </a:xfrm>
          </p:grpSpPr>
          <p:sp>
            <p:nvSpPr>
              <p:cNvPr id="9266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39" y="831"/>
                <a:ext cx="11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267" name="Freeform 56"/>
              <p:cNvSpPr>
                <a:spLocks/>
              </p:cNvSpPr>
              <p:nvPr/>
            </p:nvSpPr>
            <p:spPr bwMode="auto">
              <a:xfrm flipH="1">
                <a:off x="1516" y="859"/>
                <a:ext cx="133" cy="109"/>
              </a:xfrm>
              <a:custGeom>
                <a:avLst/>
                <a:gdLst>
                  <a:gd name="T0" fmla="*/ 0 w 576"/>
                  <a:gd name="T1" fmla="*/ 0 h 576"/>
                  <a:gd name="T2" fmla="*/ 0 w 576"/>
                  <a:gd name="T3" fmla="*/ 0 h 576"/>
                  <a:gd name="T4" fmla="*/ 0 w 576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76"/>
                  <a:gd name="T11" fmla="*/ 576 w 576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76">
                    <a:moveTo>
                      <a:pt x="576" y="0"/>
                    </a:moveTo>
                    <a:lnTo>
                      <a:pt x="0" y="299"/>
                    </a:lnTo>
                    <a:lnTo>
                      <a:pt x="576" y="57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68" name="Group 57"/>
              <p:cNvGrpSpPr>
                <a:grpSpLocks/>
              </p:cNvGrpSpPr>
              <p:nvPr/>
            </p:nvGrpSpPr>
            <p:grpSpPr bwMode="auto">
              <a:xfrm>
                <a:off x="1720" y="840"/>
                <a:ext cx="141" cy="159"/>
                <a:chOff x="3774" y="2107"/>
                <a:chExt cx="141" cy="159"/>
              </a:xfrm>
            </p:grpSpPr>
            <p:sp>
              <p:nvSpPr>
                <p:cNvPr id="9269" name="WordArt 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74" y="2107"/>
                  <a:ext cx="114" cy="14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r</a:t>
                  </a:r>
                  <a:endParaRPr lang="zh-CN" altLang="en-US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70" name="WordArt 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54" y="2184"/>
                  <a:ext cx="61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248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1724" y="672"/>
              <a:ext cx="403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数量级</a:t>
              </a:r>
            </a:p>
          </p:txBody>
        </p:sp>
        <p:grpSp>
          <p:nvGrpSpPr>
            <p:cNvPr id="9249" name="Group 61"/>
            <p:cNvGrpSpPr>
              <a:grpSpLocks/>
            </p:cNvGrpSpPr>
            <p:nvPr/>
          </p:nvGrpSpPr>
          <p:grpSpPr bwMode="auto">
            <a:xfrm>
              <a:off x="1483" y="679"/>
              <a:ext cx="139" cy="159"/>
              <a:chOff x="3774" y="2107"/>
              <a:chExt cx="141" cy="159"/>
            </a:xfrm>
          </p:grpSpPr>
          <p:sp>
            <p:nvSpPr>
              <p:cNvPr id="9264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4" y="2107"/>
                <a:ext cx="11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26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2184"/>
                <a:ext cx="61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250" name="Text Box 64"/>
            <p:cNvSpPr txBox="1">
              <a:spLocks noChangeArrowheads="1"/>
            </p:cNvSpPr>
            <p:nvPr/>
          </p:nvSpPr>
          <p:spPr bwMode="auto">
            <a:xfrm>
              <a:off x="2141" y="619"/>
              <a:ext cx="11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宋体" pitchFamily="2" charset="-122"/>
                </a:rPr>
                <a:t>~  </a:t>
              </a:r>
              <a:r>
                <a:rPr lang="en-US" altLang="zh-CN" sz="2800" b="1">
                  <a:ea typeface="宋体" pitchFamily="2" charset="-122"/>
                </a:rPr>
                <a:t>10 </a:t>
              </a:r>
              <a:r>
                <a:rPr lang="en-US" altLang="zh-CN" sz="2800" b="1" baseline="30000">
                  <a:latin typeface="Impact" pitchFamily="34" charset="0"/>
                  <a:ea typeface="宋体" pitchFamily="2" charset="-122"/>
                </a:rPr>
                <a:t>–</a:t>
              </a:r>
              <a:r>
                <a:rPr lang="en-US" altLang="zh-CN" sz="2800" b="1">
                  <a:ea typeface="宋体" pitchFamily="2" charset="-122"/>
                </a:rPr>
                <a:t> </a:t>
              </a:r>
              <a:r>
                <a:rPr lang="en-US" altLang="zh-CN" sz="2800" b="1" baseline="30000">
                  <a:ea typeface="宋体" pitchFamily="2" charset="-122"/>
                </a:rPr>
                <a:t>10  </a:t>
              </a:r>
              <a:r>
                <a:rPr lang="en-US" altLang="zh-CN" sz="2800" b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9251" name="Group 65"/>
            <p:cNvGrpSpPr>
              <a:grpSpLocks/>
            </p:cNvGrpSpPr>
            <p:nvPr/>
          </p:nvGrpSpPr>
          <p:grpSpPr bwMode="auto">
            <a:xfrm>
              <a:off x="1432" y="1193"/>
              <a:ext cx="1830" cy="327"/>
              <a:chOff x="1392" y="997"/>
              <a:chExt cx="1853" cy="327"/>
            </a:xfrm>
          </p:grpSpPr>
          <p:grpSp>
            <p:nvGrpSpPr>
              <p:cNvPr id="9259" name="Group 66"/>
              <p:cNvGrpSpPr>
                <a:grpSpLocks/>
              </p:cNvGrpSpPr>
              <p:nvPr/>
            </p:nvGrpSpPr>
            <p:grpSpPr bwMode="auto">
              <a:xfrm>
                <a:off x="1392" y="1059"/>
                <a:ext cx="221" cy="152"/>
                <a:chOff x="4695" y="1798"/>
                <a:chExt cx="221" cy="152"/>
              </a:xfrm>
            </p:grpSpPr>
            <p:sp>
              <p:nvSpPr>
                <p:cNvPr id="9262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95" y="1798"/>
                  <a:ext cx="141" cy="1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2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R</a:t>
                  </a:r>
                  <a:endParaRPr lang="zh-CN" altLang="en-US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63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55" y="1868"/>
                  <a:ext cx="61" cy="8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4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0</a:t>
                  </a:r>
                  <a:endParaRPr lang="zh-CN" altLang="en-US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9260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0" y="1035"/>
                <a:ext cx="409" cy="1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数量级</a:t>
                </a:r>
              </a:p>
            </p:txBody>
          </p:sp>
          <p:sp>
            <p:nvSpPr>
              <p:cNvPr id="9261" name="Text Box 70"/>
              <p:cNvSpPr txBox="1">
                <a:spLocks noChangeArrowheads="1"/>
              </p:cNvSpPr>
              <p:nvPr/>
            </p:nvSpPr>
            <p:spPr bwMode="auto">
              <a:xfrm>
                <a:off x="2077" y="997"/>
                <a:ext cx="11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ea typeface="宋体" pitchFamily="2" charset="-122"/>
                  </a:rPr>
                  <a:t>~  </a:t>
                </a:r>
                <a:r>
                  <a:rPr lang="en-US" altLang="zh-CN" sz="2800" b="1">
                    <a:ea typeface="宋体" pitchFamily="2" charset="-122"/>
                  </a:rPr>
                  <a:t>10 </a:t>
                </a:r>
                <a:r>
                  <a:rPr lang="en-US" altLang="zh-CN" sz="2800" b="1" baseline="30000">
                    <a:latin typeface="Impact" pitchFamily="34" charset="0"/>
                    <a:ea typeface="宋体" pitchFamily="2" charset="-122"/>
                  </a:rPr>
                  <a:t>–</a:t>
                </a:r>
                <a:r>
                  <a:rPr lang="en-US" altLang="zh-CN" sz="2800" b="1">
                    <a:ea typeface="宋体" pitchFamily="2" charset="-122"/>
                  </a:rPr>
                  <a:t> </a:t>
                </a:r>
                <a:r>
                  <a:rPr lang="en-US" altLang="zh-CN" sz="2800" b="1" baseline="30000">
                    <a:ea typeface="宋体" pitchFamily="2" charset="-122"/>
                  </a:rPr>
                  <a:t>8  </a:t>
                </a:r>
                <a:r>
                  <a:rPr lang="en-US" altLang="zh-CN" sz="2800" b="1">
                    <a:ea typeface="宋体" pitchFamily="2" charset="-122"/>
                  </a:rPr>
                  <a:t>m</a:t>
                </a:r>
              </a:p>
            </p:txBody>
          </p:sp>
        </p:grpSp>
        <p:sp>
          <p:nvSpPr>
            <p:cNvPr id="9252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299" y="963"/>
              <a:ext cx="436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引力为主</a:t>
              </a:r>
            </a:p>
          </p:txBody>
        </p:sp>
        <p:sp>
          <p:nvSpPr>
            <p:cNvPr id="9253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1601" y="1527"/>
              <a:ext cx="113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r</a:t>
              </a:r>
              <a:endParaRPr lang="zh-CN" altLang="en-US" sz="1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254" name="Freeform 73"/>
            <p:cNvSpPr>
              <a:spLocks/>
            </p:cNvSpPr>
            <p:nvPr/>
          </p:nvSpPr>
          <p:spPr bwMode="auto">
            <a:xfrm flipH="1">
              <a:off x="1776" y="1555"/>
              <a:ext cx="131" cy="109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0 h 576"/>
                <a:gd name="T4" fmla="*/ 0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5" name="Group 74"/>
            <p:cNvGrpSpPr>
              <a:grpSpLocks/>
            </p:cNvGrpSpPr>
            <p:nvPr/>
          </p:nvGrpSpPr>
          <p:grpSpPr bwMode="auto">
            <a:xfrm>
              <a:off x="1936" y="1539"/>
              <a:ext cx="218" cy="152"/>
              <a:chOff x="4695" y="1798"/>
              <a:chExt cx="221" cy="152"/>
            </a:xfrm>
          </p:grpSpPr>
          <p:sp>
            <p:nvSpPr>
              <p:cNvPr id="9257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95" y="1798"/>
                <a:ext cx="141" cy="1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2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R</a:t>
                </a:r>
                <a:endParaRPr lang="zh-CN" altLang="en-US" sz="12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9258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55" y="1868"/>
                <a:ext cx="61" cy="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0</a:t>
                </a:r>
                <a:endParaRPr lang="zh-CN" alt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256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322" y="1522"/>
              <a:ext cx="70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分子力可忽略</a:t>
              </a:r>
            </a:p>
          </p:txBody>
        </p:sp>
      </p:grpSp>
      <p:sp>
        <p:nvSpPr>
          <p:cNvPr id="9245" name="Rectangle 78" descr="大纸屑"/>
          <p:cNvSpPr>
            <a:spLocks noChangeArrowheads="1"/>
          </p:cNvSpPr>
          <p:nvPr/>
        </p:nvSpPr>
        <p:spPr bwMode="auto">
          <a:xfrm>
            <a:off x="461963" y="876300"/>
            <a:ext cx="4692650" cy="793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Rectangle 79" descr="大纸屑"/>
          <p:cNvSpPr>
            <a:spLocks noChangeArrowheads="1"/>
          </p:cNvSpPr>
          <p:nvPr/>
        </p:nvSpPr>
        <p:spPr bwMode="auto">
          <a:xfrm>
            <a:off x="574675" y="2857500"/>
            <a:ext cx="4692650" cy="793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-1"/>
            <a:ext cx="7378811" cy="6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1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5" y="314143"/>
            <a:ext cx="8525341" cy="33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8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0"/>
            <a:ext cx="7772400" cy="1682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完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6565" name="Rectangle 5" descr="热气球4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0" y="3755"/>
              <a:ext cx="5760" cy="56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AutoShape 9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11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AutoShape 11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26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AutoShape 1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WordArt 9"/>
          <p:cNvSpPr>
            <a:spLocks noChangeArrowheads="1" noChangeShapeType="1" noTextEdit="1"/>
          </p:cNvSpPr>
          <p:nvPr/>
        </p:nvSpPr>
        <p:spPr bwMode="auto">
          <a:xfrm>
            <a:off x="173682" y="6286290"/>
            <a:ext cx="1538288" cy="346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黑体"/>
                <a:ea typeface="黑体"/>
              </a:rPr>
              <a:t>本章结束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1288" y="0"/>
            <a:ext cx="8229600" cy="1444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第六节</a:t>
            </a:r>
          </a:p>
        </p:txBody>
      </p:sp>
      <p:grpSp>
        <p:nvGrpSpPr>
          <p:cNvPr id="55299" name="Group 1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5300" name="Rectangle 3" descr="大纸屑"/>
            <p:cNvSpPr>
              <a:spLocks noChangeArrowheads="1"/>
            </p:cNvSpPr>
            <p:nvPr/>
          </p:nvSpPr>
          <p:spPr bwMode="auto">
            <a:xfrm>
              <a:off x="0" y="3337"/>
              <a:ext cx="5760" cy="98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31" y="2415"/>
              <a:ext cx="4920" cy="5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mean collision frequency   mean free path</a:t>
              </a:r>
              <a:endParaRPr lang="zh-CN" altLang="en-US" sz="2800" b="1" kern="1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55302" name="Rectangle 6" descr="大纸屑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709" y="1385"/>
              <a:ext cx="4324" cy="6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分子平均碰撞次数  平均自由程</a:t>
              </a:r>
            </a:p>
          </p:txBody>
        </p:sp>
        <p:sp>
          <p:nvSpPr>
            <p:cNvPr id="55304" name="AutoShape 8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AutoShape 9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AutoShape 10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AutoShape 11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87"/>
          <p:cNvSpPr>
            <a:spLocks noGrp="1" noChangeArrowheads="1"/>
          </p:cNvSpPr>
          <p:nvPr>
            <p:ph type="title" idx="4294967295"/>
          </p:nvPr>
        </p:nvSpPr>
        <p:spPr>
          <a:xfrm>
            <a:off x="2300288" y="0"/>
            <a:ext cx="6843712" cy="18732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平均自由程</a:t>
            </a:r>
          </a:p>
        </p:txBody>
      </p:sp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3549650" y="1289050"/>
            <a:ext cx="5087938" cy="5065713"/>
            <a:chOff x="2192" y="804"/>
            <a:chExt cx="3205" cy="3191"/>
          </a:xfrm>
        </p:grpSpPr>
        <p:grpSp>
          <p:nvGrpSpPr>
            <p:cNvPr id="56386" name="Group 264"/>
            <p:cNvGrpSpPr>
              <a:grpSpLocks/>
            </p:cNvGrpSpPr>
            <p:nvPr/>
          </p:nvGrpSpPr>
          <p:grpSpPr bwMode="auto">
            <a:xfrm>
              <a:off x="2326" y="946"/>
              <a:ext cx="2954" cy="2920"/>
              <a:chOff x="2600" y="820"/>
              <a:chExt cx="2954" cy="2920"/>
            </a:xfrm>
          </p:grpSpPr>
          <p:grpSp>
            <p:nvGrpSpPr>
              <p:cNvPr id="56389" name="Group 265"/>
              <p:cNvGrpSpPr>
                <a:grpSpLocks/>
              </p:cNvGrpSpPr>
              <p:nvPr/>
            </p:nvGrpSpPr>
            <p:grpSpPr bwMode="auto">
              <a:xfrm>
                <a:off x="2600" y="820"/>
                <a:ext cx="2954" cy="2909"/>
                <a:chOff x="2607" y="819"/>
                <a:chExt cx="2954" cy="2909"/>
              </a:xfrm>
            </p:grpSpPr>
            <p:sp>
              <p:nvSpPr>
                <p:cNvPr id="56434" name="Oval 266"/>
                <p:cNvSpPr>
                  <a:spLocks noChangeArrowheads="1"/>
                </p:cNvSpPr>
                <p:nvPr/>
              </p:nvSpPr>
              <p:spPr bwMode="auto">
                <a:xfrm>
                  <a:off x="2607" y="819"/>
                  <a:ext cx="2954" cy="2909"/>
                </a:xfrm>
                <a:prstGeom prst="ellipse">
                  <a:avLst/>
                </a:prstGeom>
                <a:solidFill>
                  <a:srgbClr val="0000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6435" name="Group 267"/>
                <p:cNvGrpSpPr>
                  <a:grpSpLocks/>
                </p:cNvGrpSpPr>
                <p:nvPr/>
              </p:nvGrpSpPr>
              <p:grpSpPr bwMode="auto">
                <a:xfrm>
                  <a:off x="4551" y="834"/>
                  <a:ext cx="186" cy="116"/>
                  <a:chOff x="4551" y="834"/>
                  <a:chExt cx="186" cy="116"/>
                </a:xfrm>
              </p:grpSpPr>
              <p:sp>
                <p:nvSpPr>
                  <p:cNvPr id="56492" name="Oval 268"/>
                  <p:cNvSpPr>
                    <a:spLocks noChangeArrowheads="1"/>
                  </p:cNvSpPr>
                  <p:nvPr/>
                </p:nvSpPr>
                <p:spPr bwMode="auto">
                  <a:xfrm>
                    <a:off x="4577" y="86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93" name="Freeform 269"/>
                  <p:cNvSpPr>
                    <a:spLocks/>
                  </p:cNvSpPr>
                  <p:nvPr/>
                </p:nvSpPr>
                <p:spPr bwMode="auto">
                  <a:xfrm>
                    <a:off x="4551" y="834"/>
                    <a:ext cx="186" cy="111"/>
                  </a:xfrm>
                  <a:custGeom>
                    <a:avLst/>
                    <a:gdLst>
                      <a:gd name="T0" fmla="*/ 0 w 186"/>
                      <a:gd name="T1" fmla="*/ 54 h 111"/>
                      <a:gd name="T2" fmla="*/ 123 w 186"/>
                      <a:gd name="T3" fmla="*/ 111 h 111"/>
                      <a:gd name="T4" fmla="*/ 186 w 186"/>
                      <a:gd name="T5" fmla="*/ 57 h 111"/>
                      <a:gd name="T6" fmla="*/ 18 w 186"/>
                      <a:gd name="T7" fmla="*/ 0 h 111"/>
                      <a:gd name="T8" fmla="*/ 0 w 186"/>
                      <a:gd name="T9" fmla="*/ 54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6"/>
                      <a:gd name="T16" fmla="*/ 0 h 111"/>
                      <a:gd name="T17" fmla="*/ 186 w 186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6" h="111">
                        <a:moveTo>
                          <a:pt x="0" y="54"/>
                        </a:moveTo>
                        <a:lnTo>
                          <a:pt x="123" y="111"/>
                        </a:lnTo>
                        <a:lnTo>
                          <a:pt x="186" y="57"/>
                        </a:lnTo>
                        <a:lnTo>
                          <a:pt x="18" y="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36" name="Group 270"/>
                <p:cNvGrpSpPr>
                  <a:grpSpLocks/>
                </p:cNvGrpSpPr>
                <p:nvPr/>
              </p:nvGrpSpPr>
              <p:grpSpPr bwMode="auto">
                <a:xfrm>
                  <a:off x="2681" y="877"/>
                  <a:ext cx="2732" cy="2767"/>
                  <a:chOff x="2681" y="877"/>
                  <a:chExt cx="2732" cy="2767"/>
                </a:xfrm>
              </p:grpSpPr>
              <p:grpSp>
                <p:nvGrpSpPr>
                  <p:cNvPr id="56437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3027" y="1134"/>
                    <a:ext cx="129" cy="118"/>
                    <a:chOff x="3027" y="1134"/>
                    <a:chExt cx="129" cy="118"/>
                  </a:xfrm>
                </p:grpSpPr>
                <p:sp>
                  <p:nvSpPr>
                    <p:cNvPr id="56490" name="Oval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7" y="1171"/>
                      <a:ext cx="81" cy="8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B2B2B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491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3027" y="1134"/>
                      <a:ext cx="129" cy="114"/>
                    </a:xfrm>
                    <a:custGeom>
                      <a:avLst/>
                      <a:gdLst>
                        <a:gd name="T0" fmla="*/ 15 w 129"/>
                        <a:gd name="T1" fmla="*/ 114 h 114"/>
                        <a:gd name="T2" fmla="*/ 129 w 129"/>
                        <a:gd name="T3" fmla="*/ 18 h 114"/>
                        <a:gd name="T4" fmla="*/ 42 w 129"/>
                        <a:gd name="T5" fmla="*/ 0 h 114"/>
                        <a:gd name="T6" fmla="*/ 0 w 129"/>
                        <a:gd name="T7" fmla="*/ 72 h 114"/>
                        <a:gd name="T8" fmla="*/ 15 w 129"/>
                        <a:gd name="T9" fmla="*/ 114 h 1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"/>
                        <a:gd name="T16" fmla="*/ 0 h 114"/>
                        <a:gd name="T17" fmla="*/ 129 w 129"/>
                        <a:gd name="T18" fmla="*/ 114 h 11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" h="114">
                          <a:moveTo>
                            <a:pt x="15" y="114"/>
                          </a:moveTo>
                          <a:lnTo>
                            <a:pt x="129" y="18"/>
                          </a:lnTo>
                          <a:lnTo>
                            <a:pt x="42" y="0"/>
                          </a:lnTo>
                          <a:lnTo>
                            <a:pt x="0" y="72"/>
                          </a:lnTo>
                          <a:lnTo>
                            <a:pt x="15" y="114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438" name="Oval 274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220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9" name="Oval 275"/>
                  <p:cNvSpPr>
                    <a:spLocks noChangeArrowheads="1"/>
                  </p:cNvSpPr>
                  <p:nvPr/>
                </p:nvSpPr>
                <p:spPr bwMode="auto">
                  <a:xfrm>
                    <a:off x="4085" y="289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0" name="Oval 276"/>
                  <p:cNvSpPr>
                    <a:spLocks noChangeArrowheads="1"/>
                  </p:cNvSpPr>
                  <p:nvPr/>
                </p:nvSpPr>
                <p:spPr bwMode="auto">
                  <a:xfrm>
                    <a:off x="3737" y="246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1" name="Oval 277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12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2" name="Oval 278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68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3" name="Oval 279"/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95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4" name="Oval 280"/>
                  <p:cNvSpPr>
                    <a:spLocks noChangeArrowheads="1"/>
                  </p:cNvSpPr>
                  <p:nvPr/>
                </p:nvSpPr>
                <p:spPr bwMode="auto">
                  <a:xfrm>
                    <a:off x="3743" y="210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5" name="Oval 281"/>
                  <p:cNvSpPr>
                    <a:spLocks noChangeArrowheads="1"/>
                  </p:cNvSpPr>
                  <p:nvPr/>
                </p:nvSpPr>
                <p:spPr bwMode="auto">
                  <a:xfrm>
                    <a:off x="5331" y="259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6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4954" y="134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7" name="Oval 283"/>
                  <p:cNvSpPr>
                    <a:spLocks noChangeArrowheads="1"/>
                  </p:cNvSpPr>
                  <p:nvPr/>
                </p:nvSpPr>
                <p:spPr bwMode="auto">
                  <a:xfrm>
                    <a:off x="3692" y="328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8" name="Oval 284"/>
                  <p:cNvSpPr>
                    <a:spLocks noChangeArrowheads="1"/>
                  </p:cNvSpPr>
                  <p:nvPr/>
                </p:nvSpPr>
                <p:spPr bwMode="auto">
                  <a:xfrm>
                    <a:off x="4533" y="343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9" name="Oval 285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71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0" name="Oval 286"/>
                  <p:cNvSpPr>
                    <a:spLocks noChangeArrowheads="1"/>
                  </p:cNvSpPr>
                  <p:nvPr/>
                </p:nvSpPr>
                <p:spPr bwMode="auto">
                  <a:xfrm>
                    <a:off x="2770" y="174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1" name="Oval 287"/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222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2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3020" y="236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3" name="Oval 289"/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201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4" name="Oval 290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105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5" name="Oval 291"/>
                  <p:cNvSpPr>
                    <a:spLocks noChangeArrowheads="1"/>
                  </p:cNvSpPr>
                  <p:nvPr/>
                </p:nvSpPr>
                <p:spPr bwMode="auto">
                  <a:xfrm>
                    <a:off x="3848" y="174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6" name="Oval 292"/>
                  <p:cNvSpPr>
                    <a:spLocks noChangeArrowheads="1"/>
                  </p:cNvSpPr>
                  <p:nvPr/>
                </p:nvSpPr>
                <p:spPr bwMode="auto">
                  <a:xfrm>
                    <a:off x="3404" y="182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7" name="Oval 293"/>
                  <p:cNvSpPr>
                    <a:spLocks noChangeArrowheads="1"/>
                  </p:cNvSpPr>
                  <p:nvPr/>
                </p:nvSpPr>
                <p:spPr bwMode="auto">
                  <a:xfrm>
                    <a:off x="2783" y="260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8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271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59" name="Oval 295"/>
                  <p:cNvSpPr>
                    <a:spLocks noChangeArrowheads="1"/>
                  </p:cNvSpPr>
                  <p:nvPr/>
                </p:nvSpPr>
                <p:spPr bwMode="auto">
                  <a:xfrm>
                    <a:off x="3715" y="300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0" name="Oval 296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6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1" name="Oval 297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301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2" name="Oval 298"/>
                  <p:cNvSpPr>
                    <a:spLocks noChangeArrowheads="1"/>
                  </p:cNvSpPr>
                  <p:nvPr/>
                </p:nvSpPr>
                <p:spPr bwMode="auto">
                  <a:xfrm>
                    <a:off x="4165" y="1991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3" name="Oval 299"/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228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4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4083" y="348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5" name="Oval 301"/>
                  <p:cNvSpPr>
                    <a:spLocks noChangeArrowheads="1"/>
                  </p:cNvSpPr>
                  <p:nvPr/>
                </p:nvSpPr>
                <p:spPr bwMode="auto">
                  <a:xfrm>
                    <a:off x="4208" y="154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6" name="Oval 302"/>
                  <p:cNvSpPr>
                    <a:spLocks noChangeArrowheads="1"/>
                  </p:cNvSpPr>
                  <p:nvPr/>
                </p:nvSpPr>
                <p:spPr bwMode="auto">
                  <a:xfrm>
                    <a:off x="5175" y="303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7" name="Oval 303"/>
                  <p:cNvSpPr>
                    <a:spLocks noChangeArrowheads="1"/>
                  </p:cNvSpPr>
                  <p:nvPr/>
                </p:nvSpPr>
                <p:spPr bwMode="auto">
                  <a:xfrm>
                    <a:off x="3374" y="2236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8" name="Oval 304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48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69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4151" y="87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0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4164" y="317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1" name="Oval 307"/>
                  <p:cNvSpPr>
                    <a:spLocks noChangeArrowheads="1"/>
                  </p:cNvSpPr>
                  <p:nvPr/>
                </p:nvSpPr>
                <p:spPr bwMode="auto">
                  <a:xfrm>
                    <a:off x="4535" y="143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2" name="Oval 308"/>
                  <p:cNvSpPr>
                    <a:spLocks noChangeArrowheads="1"/>
                  </p:cNvSpPr>
                  <p:nvPr/>
                </p:nvSpPr>
                <p:spPr bwMode="auto">
                  <a:xfrm>
                    <a:off x="5037" y="236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3" name="Oval 309"/>
                  <p:cNvSpPr>
                    <a:spLocks noChangeArrowheads="1"/>
                  </p:cNvSpPr>
                  <p:nvPr/>
                </p:nvSpPr>
                <p:spPr bwMode="auto">
                  <a:xfrm>
                    <a:off x="3826" y="1431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4" name="Oval 310"/>
                  <p:cNvSpPr>
                    <a:spLocks noChangeArrowheads="1"/>
                  </p:cNvSpPr>
                  <p:nvPr/>
                </p:nvSpPr>
                <p:spPr bwMode="auto">
                  <a:xfrm>
                    <a:off x="4107" y="252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5" name="Oval 311"/>
                  <p:cNvSpPr>
                    <a:spLocks noChangeArrowheads="1"/>
                  </p:cNvSpPr>
                  <p:nvPr/>
                </p:nvSpPr>
                <p:spPr bwMode="auto">
                  <a:xfrm>
                    <a:off x="4828" y="177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6" name="Oval 312"/>
                  <p:cNvSpPr>
                    <a:spLocks noChangeArrowheads="1"/>
                  </p:cNvSpPr>
                  <p:nvPr/>
                </p:nvSpPr>
                <p:spPr bwMode="auto">
                  <a:xfrm>
                    <a:off x="5222" y="146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7" name="Oval 313"/>
                  <p:cNvSpPr>
                    <a:spLocks noChangeArrowheads="1"/>
                  </p:cNvSpPr>
                  <p:nvPr/>
                </p:nvSpPr>
                <p:spPr bwMode="auto">
                  <a:xfrm>
                    <a:off x="5332" y="211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8" name="Oval 314"/>
                  <p:cNvSpPr>
                    <a:spLocks noChangeArrowheads="1"/>
                  </p:cNvSpPr>
                  <p:nvPr/>
                </p:nvSpPr>
                <p:spPr bwMode="auto">
                  <a:xfrm>
                    <a:off x="3316" y="134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79" name="Oval 31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99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0" name="Oval 316"/>
                  <p:cNvSpPr>
                    <a:spLocks noChangeArrowheads="1"/>
                  </p:cNvSpPr>
                  <p:nvPr/>
                </p:nvSpPr>
                <p:spPr bwMode="auto">
                  <a:xfrm>
                    <a:off x="3397" y="2906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1" name="Oval 317"/>
                  <p:cNvSpPr>
                    <a:spLocks noChangeArrowheads="1"/>
                  </p:cNvSpPr>
                  <p:nvPr/>
                </p:nvSpPr>
                <p:spPr bwMode="auto">
                  <a:xfrm>
                    <a:off x="4467" y="272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2" name="Oval 318"/>
                  <p:cNvSpPr>
                    <a:spLocks noChangeArrowheads="1"/>
                  </p:cNvSpPr>
                  <p:nvPr/>
                </p:nvSpPr>
                <p:spPr bwMode="auto">
                  <a:xfrm>
                    <a:off x="3699" y="356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3" name="Oval 319"/>
                  <p:cNvSpPr>
                    <a:spLocks noChangeArrowheads="1"/>
                  </p:cNvSpPr>
                  <p:nvPr/>
                </p:nvSpPr>
                <p:spPr bwMode="auto">
                  <a:xfrm>
                    <a:off x="4850" y="317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4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4504" y="183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5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50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6" name="Oval 322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256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7" name="Oval 323"/>
                  <p:cNvSpPr>
                    <a:spLocks noChangeArrowheads="1"/>
                  </p:cNvSpPr>
                  <p:nvPr/>
                </p:nvSpPr>
                <p:spPr bwMode="auto">
                  <a:xfrm>
                    <a:off x="4194" y="115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8" name="Oval 324"/>
                  <p:cNvSpPr>
                    <a:spLocks noChangeArrowheads="1"/>
                  </p:cNvSpPr>
                  <p:nvPr/>
                </p:nvSpPr>
                <p:spPr bwMode="auto">
                  <a:xfrm>
                    <a:off x="5007" y="273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89" name="Oval 325"/>
                  <p:cNvSpPr>
                    <a:spLocks noChangeArrowheads="1"/>
                  </p:cNvSpPr>
                  <p:nvPr/>
                </p:nvSpPr>
                <p:spPr bwMode="auto">
                  <a:xfrm>
                    <a:off x="4520" y="114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6390" name="Freeform 326"/>
              <p:cNvSpPr>
                <a:spLocks/>
              </p:cNvSpPr>
              <p:nvPr/>
            </p:nvSpPr>
            <p:spPr bwMode="auto">
              <a:xfrm flipH="1">
                <a:off x="4867" y="1845"/>
                <a:ext cx="363" cy="266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2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1" name="Freeform 327"/>
              <p:cNvSpPr>
                <a:spLocks/>
              </p:cNvSpPr>
              <p:nvPr/>
            </p:nvSpPr>
            <p:spPr bwMode="auto">
              <a:xfrm rot="5865654" flipH="1">
                <a:off x="3595" y="233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2" name="Freeform 328"/>
              <p:cNvSpPr>
                <a:spLocks/>
              </p:cNvSpPr>
              <p:nvPr/>
            </p:nvSpPr>
            <p:spPr bwMode="auto">
              <a:xfrm rot="13482688" flipH="1">
                <a:off x="4187" y="1020"/>
                <a:ext cx="526" cy="260"/>
              </a:xfrm>
              <a:custGeom>
                <a:avLst/>
                <a:gdLst>
                  <a:gd name="T0" fmla="*/ 0 w 1027"/>
                  <a:gd name="T1" fmla="*/ 1 h 620"/>
                  <a:gd name="T2" fmla="*/ 9 w 1027"/>
                  <a:gd name="T3" fmla="*/ 0 h 620"/>
                  <a:gd name="T4" fmla="*/ 1 w 1027"/>
                  <a:gd name="T5" fmla="*/ 1 h 620"/>
                  <a:gd name="T6" fmla="*/ 1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3" name="Freeform 329"/>
              <p:cNvSpPr>
                <a:spLocks/>
              </p:cNvSpPr>
              <p:nvPr/>
            </p:nvSpPr>
            <p:spPr bwMode="auto">
              <a:xfrm rot="13791541" flipH="1">
                <a:off x="4210" y="1564"/>
                <a:ext cx="452" cy="154"/>
              </a:xfrm>
              <a:custGeom>
                <a:avLst/>
                <a:gdLst>
                  <a:gd name="T0" fmla="*/ 0 w 1027"/>
                  <a:gd name="T1" fmla="*/ 0 h 620"/>
                  <a:gd name="T2" fmla="*/ 3 w 1027"/>
                  <a:gd name="T3" fmla="*/ 0 h 620"/>
                  <a:gd name="T4" fmla="*/ 0 w 1027"/>
                  <a:gd name="T5" fmla="*/ 0 h 620"/>
                  <a:gd name="T6" fmla="*/ 0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4" name="Freeform 330"/>
              <p:cNvSpPr>
                <a:spLocks/>
              </p:cNvSpPr>
              <p:nvPr/>
            </p:nvSpPr>
            <p:spPr bwMode="auto">
              <a:xfrm rot="1577638" flipH="1">
                <a:off x="4278" y="2452"/>
                <a:ext cx="542" cy="176"/>
              </a:xfrm>
              <a:custGeom>
                <a:avLst/>
                <a:gdLst>
                  <a:gd name="T0" fmla="*/ 0 w 1027"/>
                  <a:gd name="T1" fmla="*/ 0 h 620"/>
                  <a:gd name="T2" fmla="*/ 12 w 1027"/>
                  <a:gd name="T3" fmla="*/ 0 h 620"/>
                  <a:gd name="T4" fmla="*/ 1 w 1027"/>
                  <a:gd name="T5" fmla="*/ 0 h 620"/>
                  <a:gd name="T6" fmla="*/ 1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5" name="Freeform 331"/>
              <p:cNvSpPr>
                <a:spLocks/>
              </p:cNvSpPr>
              <p:nvPr/>
            </p:nvSpPr>
            <p:spPr bwMode="auto">
              <a:xfrm rot="20570451" flipH="1">
                <a:off x="4171" y="282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6" name="Freeform 332"/>
              <p:cNvSpPr>
                <a:spLocks/>
              </p:cNvSpPr>
              <p:nvPr/>
            </p:nvSpPr>
            <p:spPr bwMode="auto">
              <a:xfrm rot="11764179" flipH="1">
                <a:off x="4652" y="1063"/>
                <a:ext cx="363" cy="266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2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7" name="Freeform 333"/>
              <p:cNvSpPr>
                <a:spLocks/>
              </p:cNvSpPr>
              <p:nvPr/>
            </p:nvSpPr>
            <p:spPr bwMode="auto">
              <a:xfrm rot="8902654" flipH="1">
                <a:off x="4437" y="149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8" name="Freeform 334"/>
              <p:cNvSpPr>
                <a:spLocks/>
              </p:cNvSpPr>
              <p:nvPr/>
            </p:nvSpPr>
            <p:spPr bwMode="auto">
              <a:xfrm rot="15180026" flipH="1">
                <a:off x="4448" y="1861"/>
                <a:ext cx="542" cy="176"/>
              </a:xfrm>
              <a:custGeom>
                <a:avLst/>
                <a:gdLst>
                  <a:gd name="T0" fmla="*/ 0 w 1027"/>
                  <a:gd name="T1" fmla="*/ 0 h 620"/>
                  <a:gd name="T2" fmla="*/ 12 w 1027"/>
                  <a:gd name="T3" fmla="*/ 0 h 620"/>
                  <a:gd name="T4" fmla="*/ 1 w 1027"/>
                  <a:gd name="T5" fmla="*/ 0 h 620"/>
                  <a:gd name="T6" fmla="*/ 1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99" name="Freeform 335"/>
              <p:cNvSpPr>
                <a:spLocks/>
              </p:cNvSpPr>
              <p:nvPr/>
            </p:nvSpPr>
            <p:spPr bwMode="auto">
              <a:xfrm rot="14300647" flipH="1">
                <a:off x="5195" y="1790"/>
                <a:ext cx="355" cy="244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1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0" name="Freeform 336"/>
              <p:cNvSpPr>
                <a:spLocks/>
              </p:cNvSpPr>
              <p:nvPr/>
            </p:nvSpPr>
            <p:spPr bwMode="auto">
              <a:xfrm rot="13204071" flipH="1">
                <a:off x="4444" y="1921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1" name="Freeform 337"/>
              <p:cNvSpPr>
                <a:spLocks/>
              </p:cNvSpPr>
              <p:nvPr/>
            </p:nvSpPr>
            <p:spPr bwMode="auto">
              <a:xfrm rot="15545354" flipH="1">
                <a:off x="4533" y="262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2" name="Freeform 338"/>
              <p:cNvSpPr>
                <a:spLocks/>
              </p:cNvSpPr>
              <p:nvPr/>
            </p:nvSpPr>
            <p:spPr bwMode="auto">
              <a:xfrm rot="6812670" flipH="1">
                <a:off x="4549" y="1964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3" name="Freeform 339"/>
              <p:cNvSpPr>
                <a:spLocks/>
              </p:cNvSpPr>
              <p:nvPr/>
            </p:nvSpPr>
            <p:spPr bwMode="auto">
              <a:xfrm rot="2035608" flipH="1">
                <a:off x="4430" y="141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4" name="Freeform 340"/>
              <p:cNvSpPr>
                <a:spLocks/>
              </p:cNvSpPr>
              <p:nvPr/>
            </p:nvSpPr>
            <p:spPr bwMode="auto">
              <a:xfrm rot="14820267" flipH="1">
                <a:off x="3328" y="155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5" name="Freeform 341"/>
              <p:cNvSpPr>
                <a:spLocks/>
              </p:cNvSpPr>
              <p:nvPr/>
            </p:nvSpPr>
            <p:spPr bwMode="auto">
              <a:xfrm rot="9302312" flipH="1">
                <a:off x="3359" y="112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6" name="Freeform 342"/>
              <p:cNvSpPr>
                <a:spLocks/>
              </p:cNvSpPr>
              <p:nvPr/>
            </p:nvSpPr>
            <p:spPr bwMode="auto">
              <a:xfrm rot="13389000" flipH="1">
                <a:off x="3611" y="1056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7" name="Freeform 343"/>
              <p:cNvSpPr>
                <a:spLocks/>
              </p:cNvSpPr>
              <p:nvPr/>
            </p:nvSpPr>
            <p:spPr bwMode="auto">
              <a:xfrm rot="17475531" flipH="1">
                <a:off x="3765" y="131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8" name="Freeform 344"/>
              <p:cNvSpPr>
                <a:spLocks/>
              </p:cNvSpPr>
              <p:nvPr/>
            </p:nvSpPr>
            <p:spPr bwMode="auto">
              <a:xfrm rot="17493615" flipH="1">
                <a:off x="4991" y="2361"/>
                <a:ext cx="663" cy="260"/>
              </a:xfrm>
              <a:custGeom>
                <a:avLst/>
                <a:gdLst>
                  <a:gd name="T0" fmla="*/ 0 w 1027"/>
                  <a:gd name="T1" fmla="*/ 1 h 620"/>
                  <a:gd name="T2" fmla="*/ 48 w 1027"/>
                  <a:gd name="T3" fmla="*/ 0 h 620"/>
                  <a:gd name="T4" fmla="*/ 2 w 1027"/>
                  <a:gd name="T5" fmla="*/ 1 h 620"/>
                  <a:gd name="T6" fmla="*/ 5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9" name="Freeform 345"/>
              <p:cNvSpPr>
                <a:spLocks/>
              </p:cNvSpPr>
              <p:nvPr/>
            </p:nvSpPr>
            <p:spPr bwMode="auto">
              <a:xfrm rot="13981644" flipH="1">
                <a:off x="4814" y="206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0" name="Freeform 346"/>
              <p:cNvSpPr>
                <a:spLocks/>
              </p:cNvSpPr>
              <p:nvPr/>
            </p:nvSpPr>
            <p:spPr bwMode="auto">
              <a:xfrm rot="13018443" flipH="1">
                <a:off x="4121" y="204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1" name="Freeform 347"/>
              <p:cNvSpPr>
                <a:spLocks/>
              </p:cNvSpPr>
              <p:nvPr/>
            </p:nvSpPr>
            <p:spPr bwMode="auto">
              <a:xfrm rot="13898427" flipH="1">
                <a:off x="3986" y="2911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2" name="Freeform 348"/>
              <p:cNvSpPr>
                <a:spLocks/>
              </p:cNvSpPr>
              <p:nvPr/>
            </p:nvSpPr>
            <p:spPr bwMode="auto">
              <a:xfrm rot="15763185" flipH="1">
                <a:off x="3122" y="1264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3" name="Freeform 349"/>
              <p:cNvSpPr>
                <a:spLocks/>
              </p:cNvSpPr>
              <p:nvPr/>
            </p:nvSpPr>
            <p:spPr bwMode="auto">
              <a:xfrm rot="7328987" flipH="1">
                <a:off x="2658" y="243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4" name="Freeform 350"/>
              <p:cNvSpPr>
                <a:spLocks/>
              </p:cNvSpPr>
              <p:nvPr/>
            </p:nvSpPr>
            <p:spPr bwMode="auto">
              <a:xfrm rot="20410873" flipH="1">
                <a:off x="3094" y="192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5" name="Freeform 351"/>
              <p:cNvSpPr>
                <a:spLocks/>
              </p:cNvSpPr>
              <p:nvPr/>
            </p:nvSpPr>
            <p:spPr bwMode="auto">
              <a:xfrm rot="6965367" flipH="1">
                <a:off x="2733" y="128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6" name="Freeform 352"/>
              <p:cNvSpPr>
                <a:spLocks/>
              </p:cNvSpPr>
              <p:nvPr/>
            </p:nvSpPr>
            <p:spPr bwMode="auto">
              <a:xfrm rot="4963185" flipH="1">
                <a:off x="2871" y="171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7" name="Freeform 353"/>
              <p:cNvSpPr>
                <a:spLocks/>
              </p:cNvSpPr>
              <p:nvPr/>
            </p:nvSpPr>
            <p:spPr bwMode="auto">
              <a:xfrm rot="1933297" flipH="1">
                <a:off x="2932" y="195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8" name="Freeform 354"/>
              <p:cNvSpPr>
                <a:spLocks/>
              </p:cNvSpPr>
              <p:nvPr/>
            </p:nvSpPr>
            <p:spPr bwMode="auto">
              <a:xfrm rot="3517850" flipH="1">
                <a:off x="2510" y="211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9" name="Freeform 355"/>
              <p:cNvSpPr>
                <a:spLocks/>
              </p:cNvSpPr>
              <p:nvPr/>
            </p:nvSpPr>
            <p:spPr bwMode="auto">
              <a:xfrm rot="20174918" flipH="1">
                <a:off x="2761" y="210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0" name="Freeform 356"/>
              <p:cNvSpPr>
                <a:spLocks/>
              </p:cNvSpPr>
              <p:nvPr/>
            </p:nvSpPr>
            <p:spPr bwMode="auto">
              <a:xfrm rot="16810986" flipH="1">
                <a:off x="3590" y="197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1" name="Freeform 357"/>
              <p:cNvSpPr>
                <a:spLocks/>
              </p:cNvSpPr>
              <p:nvPr/>
            </p:nvSpPr>
            <p:spPr bwMode="auto">
              <a:xfrm rot="1432726" flipH="1">
                <a:off x="3787" y="165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2" name="Freeform 358"/>
              <p:cNvSpPr>
                <a:spLocks/>
              </p:cNvSpPr>
              <p:nvPr/>
            </p:nvSpPr>
            <p:spPr bwMode="auto">
              <a:xfrm rot="20570451" flipH="1">
                <a:off x="3174" y="264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3" name="Freeform 359"/>
              <p:cNvSpPr>
                <a:spLocks/>
              </p:cNvSpPr>
              <p:nvPr/>
            </p:nvSpPr>
            <p:spPr bwMode="auto">
              <a:xfrm rot="5421757" flipH="1">
                <a:off x="3587" y="287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" name="Freeform 360"/>
              <p:cNvSpPr>
                <a:spLocks/>
              </p:cNvSpPr>
              <p:nvPr/>
            </p:nvSpPr>
            <p:spPr bwMode="auto">
              <a:xfrm rot="12719088" flipH="1">
                <a:off x="3823" y="229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5" name="Freeform 361"/>
              <p:cNvSpPr>
                <a:spLocks/>
              </p:cNvSpPr>
              <p:nvPr/>
            </p:nvSpPr>
            <p:spPr bwMode="auto">
              <a:xfrm rot="1702141" flipH="1">
                <a:off x="2730" y="285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6" name="Freeform 362"/>
              <p:cNvSpPr>
                <a:spLocks/>
              </p:cNvSpPr>
              <p:nvPr/>
            </p:nvSpPr>
            <p:spPr bwMode="auto">
              <a:xfrm rot="1548168" flipH="1">
                <a:off x="2983" y="259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7" name="Freeform 363"/>
              <p:cNvSpPr>
                <a:spLocks/>
              </p:cNvSpPr>
              <p:nvPr/>
            </p:nvSpPr>
            <p:spPr bwMode="auto">
              <a:xfrm rot="14278711" flipH="1">
                <a:off x="3239" y="247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8" name="Freeform 364"/>
              <p:cNvSpPr>
                <a:spLocks/>
              </p:cNvSpPr>
              <p:nvPr/>
            </p:nvSpPr>
            <p:spPr bwMode="auto">
              <a:xfrm rot="3570464" flipH="1">
                <a:off x="3220" y="3210"/>
                <a:ext cx="583" cy="191"/>
              </a:xfrm>
              <a:custGeom>
                <a:avLst/>
                <a:gdLst>
                  <a:gd name="T0" fmla="*/ 0 w 1027"/>
                  <a:gd name="T1" fmla="*/ 0 h 620"/>
                  <a:gd name="T2" fmla="*/ 20 w 1027"/>
                  <a:gd name="T3" fmla="*/ 0 h 620"/>
                  <a:gd name="T4" fmla="*/ 1 w 1027"/>
                  <a:gd name="T5" fmla="*/ 0 h 620"/>
                  <a:gd name="T6" fmla="*/ 2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9" name="Freeform 365"/>
              <p:cNvSpPr>
                <a:spLocks/>
              </p:cNvSpPr>
              <p:nvPr/>
            </p:nvSpPr>
            <p:spPr bwMode="auto">
              <a:xfrm rot="12194949" flipH="1">
                <a:off x="3381" y="310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0" name="Freeform 366"/>
              <p:cNvSpPr>
                <a:spLocks/>
              </p:cNvSpPr>
              <p:nvPr/>
            </p:nvSpPr>
            <p:spPr bwMode="auto">
              <a:xfrm rot="8026996" flipH="1">
                <a:off x="3500" y="3257"/>
                <a:ext cx="698" cy="260"/>
              </a:xfrm>
              <a:custGeom>
                <a:avLst/>
                <a:gdLst>
                  <a:gd name="T0" fmla="*/ 0 w 1027"/>
                  <a:gd name="T1" fmla="*/ 1 h 620"/>
                  <a:gd name="T2" fmla="*/ 69 w 1027"/>
                  <a:gd name="T3" fmla="*/ 0 h 620"/>
                  <a:gd name="T4" fmla="*/ 2 w 1027"/>
                  <a:gd name="T5" fmla="*/ 1 h 620"/>
                  <a:gd name="T6" fmla="*/ 7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1" name="Freeform 367"/>
              <p:cNvSpPr>
                <a:spLocks/>
              </p:cNvSpPr>
              <p:nvPr/>
            </p:nvSpPr>
            <p:spPr bwMode="auto">
              <a:xfrm rot="53976" flipH="1">
                <a:off x="3298" y="3344"/>
                <a:ext cx="211" cy="260"/>
              </a:xfrm>
              <a:custGeom>
                <a:avLst/>
                <a:gdLst>
                  <a:gd name="T0" fmla="*/ 0 w 1027"/>
                  <a:gd name="T1" fmla="*/ 1 h 620"/>
                  <a:gd name="T2" fmla="*/ 0 w 1027"/>
                  <a:gd name="T3" fmla="*/ 0 h 620"/>
                  <a:gd name="T4" fmla="*/ 0 w 1027"/>
                  <a:gd name="T5" fmla="*/ 1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2" name="Freeform 368"/>
              <p:cNvSpPr>
                <a:spLocks/>
              </p:cNvSpPr>
              <p:nvPr/>
            </p:nvSpPr>
            <p:spPr bwMode="auto">
              <a:xfrm rot="2098528" flipH="1">
                <a:off x="4509" y="3204"/>
                <a:ext cx="445" cy="206"/>
              </a:xfrm>
              <a:custGeom>
                <a:avLst/>
                <a:gdLst>
                  <a:gd name="T0" fmla="*/ 0 w 1027"/>
                  <a:gd name="T1" fmla="*/ 0 h 620"/>
                  <a:gd name="T2" fmla="*/ 3 w 1027"/>
                  <a:gd name="T3" fmla="*/ 0 h 620"/>
                  <a:gd name="T4" fmla="*/ 0 w 1027"/>
                  <a:gd name="T5" fmla="*/ 0 h 620"/>
                  <a:gd name="T6" fmla="*/ 0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3" name="Freeform 369"/>
              <p:cNvSpPr>
                <a:spLocks/>
              </p:cNvSpPr>
              <p:nvPr/>
            </p:nvSpPr>
            <p:spPr bwMode="auto">
              <a:xfrm rot="20499225" flipH="1">
                <a:off x="3809" y="348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87" name="Oval 370"/>
            <p:cNvSpPr>
              <a:spLocks noChangeArrowheads="1"/>
            </p:cNvSpPr>
            <p:nvPr/>
          </p:nvSpPr>
          <p:spPr bwMode="auto">
            <a:xfrm>
              <a:off x="2333" y="945"/>
              <a:ext cx="2924" cy="29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88" name="AutoShape 371"/>
            <p:cNvSpPr>
              <a:spLocks noChangeArrowheads="1"/>
            </p:cNvSpPr>
            <p:nvPr/>
          </p:nvSpPr>
          <p:spPr bwMode="auto">
            <a:xfrm>
              <a:off x="2192" y="804"/>
              <a:ext cx="3205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1 h 21600"/>
                <a:gd name="T26" fmla="*/ 18439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21" y="10800"/>
                  </a:moveTo>
                  <a:cubicBezTo>
                    <a:pt x="921" y="16256"/>
                    <a:pt x="5344" y="20679"/>
                    <a:pt x="10800" y="20679"/>
                  </a:cubicBezTo>
                  <a:cubicBezTo>
                    <a:pt x="16256" y="20679"/>
                    <a:pt x="20679" y="16256"/>
                    <a:pt x="20679" y="10800"/>
                  </a:cubicBezTo>
                  <a:cubicBezTo>
                    <a:pt x="20679" y="5344"/>
                    <a:pt x="16256" y="921"/>
                    <a:pt x="10800" y="921"/>
                  </a:cubicBezTo>
                  <a:cubicBezTo>
                    <a:pt x="5344" y="921"/>
                    <a:pt x="921" y="5344"/>
                    <a:pt x="921" y="10800"/>
                  </a:cubicBezTo>
                  <a:close/>
                </a:path>
              </a:pathLst>
            </a:custGeom>
            <a:solidFill>
              <a:srgbClr val="DDDDDD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265613" y="3708400"/>
            <a:ext cx="2767012" cy="1509713"/>
            <a:chOff x="2917" y="2202"/>
            <a:chExt cx="1743" cy="951"/>
          </a:xfrm>
        </p:grpSpPr>
        <p:grpSp>
          <p:nvGrpSpPr>
            <p:cNvPr id="56377" name="Group 4"/>
            <p:cNvGrpSpPr>
              <a:grpSpLocks/>
            </p:cNvGrpSpPr>
            <p:nvPr/>
          </p:nvGrpSpPr>
          <p:grpSpPr bwMode="auto">
            <a:xfrm>
              <a:off x="2917" y="2541"/>
              <a:ext cx="908" cy="612"/>
              <a:chOff x="2917" y="2541"/>
              <a:chExt cx="908" cy="612"/>
            </a:xfrm>
          </p:grpSpPr>
          <p:sp>
            <p:nvSpPr>
              <p:cNvPr id="56384" name="Line 5"/>
              <p:cNvSpPr>
                <a:spLocks noChangeShapeType="1"/>
              </p:cNvSpPr>
              <p:nvPr/>
            </p:nvSpPr>
            <p:spPr bwMode="auto">
              <a:xfrm flipV="1">
                <a:off x="2917" y="2577"/>
                <a:ext cx="879" cy="576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5" name="Oval 6"/>
              <p:cNvSpPr>
                <a:spLocks noChangeArrowheads="1"/>
              </p:cNvSpPr>
              <p:nvPr/>
            </p:nvSpPr>
            <p:spPr bwMode="auto">
              <a:xfrm>
                <a:off x="3744" y="254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78" name="Group 7"/>
            <p:cNvGrpSpPr>
              <a:grpSpLocks/>
            </p:cNvGrpSpPr>
            <p:nvPr/>
          </p:nvGrpSpPr>
          <p:grpSpPr bwMode="auto">
            <a:xfrm>
              <a:off x="3790" y="2591"/>
              <a:ext cx="367" cy="304"/>
              <a:chOff x="3790" y="2591"/>
              <a:chExt cx="367" cy="304"/>
            </a:xfrm>
          </p:grpSpPr>
          <p:sp>
            <p:nvSpPr>
              <p:cNvPr id="56382" name="Line 8"/>
              <p:cNvSpPr>
                <a:spLocks noChangeShapeType="1"/>
              </p:cNvSpPr>
              <p:nvPr/>
            </p:nvSpPr>
            <p:spPr bwMode="auto">
              <a:xfrm>
                <a:off x="3790" y="2591"/>
                <a:ext cx="340" cy="274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3" name="Oval 9"/>
              <p:cNvSpPr>
                <a:spLocks noChangeArrowheads="1"/>
              </p:cNvSpPr>
              <p:nvPr/>
            </p:nvSpPr>
            <p:spPr bwMode="auto">
              <a:xfrm>
                <a:off x="4076" y="2814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79" name="Group 10"/>
            <p:cNvGrpSpPr>
              <a:grpSpLocks/>
            </p:cNvGrpSpPr>
            <p:nvPr/>
          </p:nvGrpSpPr>
          <p:grpSpPr bwMode="auto">
            <a:xfrm>
              <a:off x="4121" y="2202"/>
              <a:ext cx="539" cy="656"/>
              <a:chOff x="4121" y="2202"/>
              <a:chExt cx="539" cy="656"/>
            </a:xfrm>
          </p:grpSpPr>
          <p:sp>
            <p:nvSpPr>
              <p:cNvPr id="56380" name="Line 11"/>
              <p:cNvSpPr>
                <a:spLocks noChangeShapeType="1"/>
              </p:cNvSpPr>
              <p:nvPr/>
            </p:nvSpPr>
            <p:spPr bwMode="auto">
              <a:xfrm flipV="1">
                <a:off x="4121" y="2238"/>
                <a:ext cx="502" cy="62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81" name="Oval 12"/>
              <p:cNvSpPr>
                <a:spLocks noChangeArrowheads="1"/>
              </p:cNvSpPr>
              <p:nvPr/>
            </p:nvSpPr>
            <p:spPr bwMode="auto">
              <a:xfrm>
                <a:off x="4579" y="2202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4500563" y="2185988"/>
            <a:ext cx="152400" cy="701675"/>
            <a:chOff x="3080" y="1205"/>
            <a:chExt cx="81" cy="442"/>
          </a:xfrm>
        </p:grpSpPr>
        <p:sp>
          <p:nvSpPr>
            <p:cNvPr id="56375" name="Line 14"/>
            <p:cNvSpPr>
              <a:spLocks noChangeShapeType="1"/>
            </p:cNvSpPr>
            <p:nvPr/>
          </p:nvSpPr>
          <p:spPr bwMode="auto">
            <a:xfrm flipV="1">
              <a:off x="3124" y="1241"/>
              <a:ext cx="0" cy="406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Oval 15"/>
            <p:cNvSpPr>
              <a:spLocks noChangeArrowheads="1"/>
            </p:cNvSpPr>
            <p:nvPr/>
          </p:nvSpPr>
          <p:spPr bwMode="auto">
            <a:xfrm>
              <a:off x="3080" y="1205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5778500" y="1817688"/>
            <a:ext cx="2379663" cy="2519362"/>
            <a:chOff x="3870" y="1011"/>
            <a:chExt cx="1499" cy="1587"/>
          </a:xfrm>
        </p:grpSpPr>
        <p:sp>
          <p:nvSpPr>
            <p:cNvPr id="56373" name="Line 17"/>
            <p:cNvSpPr>
              <a:spLocks noChangeShapeType="1"/>
            </p:cNvSpPr>
            <p:nvPr/>
          </p:nvSpPr>
          <p:spPr bwMode="auto">
            <a:xfrm>
              <a:off x="3870" y="1011"/>
              <a:ext cx="1462" cy="1551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Oval 18"/>
            <p:cNvSpPr>
              <a:spLocks noChangeArrowheads="1"/>
            </p:cNvSpPr>
            <p:nvPr/>
          </p:nvSpPr>
          <p:spPr bwMode="auto">
            <a:xfrm>
              <a:off x="5288" y="2517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570413" y="2265363"/>
            <a:ext cx="2932112" cy="1290637"/>
            <a:chOff x="3109" y="1293"/>
            <a:chExt cx="1847" cy="813"/>
          </a:xfrm>
        </p:grpSpPr>
        <p:grpSp>
          <p:nvGrpSpPr>
            <p:cNvPr id="56367" name="Group 20"/>
            <p:cNvGrpSpPr>
              <a:grpSpLocks/>
            </p:cNvGrpSpPr>
            <p:nvPr/>
          </p:nvGrpSpPr>
          <p:grpSpPr bwMode="auto">
            <a:xfrm>
              <a:off x="3109" y="1293"/>
              <a:ext cx="746" cy="813"/>
              <a:chOff x="3138" y="1263"/>
              <a:chExt cx="746" cy="813"/>
            </a:xfrm>
          </p:grpSpPr>
          <p:sp>
            <p:nvSpPr>
              <p:cNvPr id="56371" name="Line 21"/>
              <p:cNvSpPr>
                <a:spLocks noChangeShapeType="1"/>
              </p:cNvSpPr>
              <p:nvPr/>
            </p:nvSpPr>
            <p:spPr bwMode="auto">
              <a:xfrm>
                <a:off x="3138" y="1263"/>
                <a:ext cx="702" cy="775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2" name="Oval 22"/>
              <p:cNvSpPr>
                <a:spLocks noChangeArrowheads="1"/>
              </p:cNvSpPr>
              <p:nvPr/>
            </p:nvSpPr>
            <p:spPr bwMode="auto">
              <a:xfrm>
                <a:off x="3803" y="199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68" name="Group 23"/>
            <p:cNvGrpSpPr>
              <a:grpSpLocks/>
            </p:cNvGrpSpPr>
            <p:nvPr/>
          </p:nvGrpSpPr>
          <p:grpSpPr bwMode="auto">
            <a:xfrm>
              <a:off x="3856" y="1335"/>
              <a:ext cx="1100" cy="701"/>
              <a:chOff x="3840" y="1345"/>
              <a:chExt cx="1100" cy="701"/>
            </a:xfrm>
          </p:grpSpPr>
          <p:sp>
            <p:nvSpPr>
              <p:cNvPr id="56369" name="Line 24"/>
              <p:cNvSpPr>
                <a:spLocks noChangeShapeType="1"/>
              </p:cNvSpPr>
              <p:nvPr/>
            </p:nvSpPr>
            <p:spPr bwMode="auto">
              <a:xfrm flipV="1">
                <a:off x="3840" y="1381"/>
                <a:ext cx="1056" cy="665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0" name="Oval 25"/>
              <p:cNvSpPr>
                <a:spLocks noChangeArrowheads="1"/>
              </p:cNvSpPr>
              <p:nvPr/>
            </p:nvSpPr>
            <p:spPr bwMode="auto">
              <a:xfrm>
                <a:off x="4859" y="134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6762750" y="3097213"/>
            <a:ext cx="1195388" cy="2576512"/>
            <a:chOff x="4490" y="1817"/>
            <a:chExt cx="753" cy="1623"/>
          </a:xfrm>
        </p:grpSpPr>
        <p:sp>
          <p:nvSpPr>
            <p:cNvPr id="56365" name="Line 27"/>
            <p:cNvSpPr>
              <a:spLocks noChangeShapeType="1"/>
            </p:cNvSpPr>
            <p:nvPr/>
          </p:nvSpPr>
          <p:spPr bwMode="auto">
            <a:xfrm flipH="1">
              <a:off x="4542" y="1817"/>
              <a:ext cx="701" cy="1565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Oval 28"/>
            <p:cNvSpPr>
              <a:spLocks noChangeArrowheads="1"/>
            </p:cNvSpPr>
            <p:nvPr/>
          </p:nvSpPr>
          <p:spPr bwMode="auto">
            <a:xfrm>
              <a:off x="4490" y="3359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5226050" y="5532438"/>
            <a:ext cx="1619250" cy="423862"/>
            <a:chOff x="3522" y="3351"/>
            <a:chExt cx="1020" cy="267"/>
          </a:xfrm>
        </p:grpSpPr>
        <p:sp>
          <p:nvSpPr>
            <p:cNvPr id="56361" name="Line 30"/>
            <p:cNvSpPr>
              <a:spLocks noChangeShapeType="1"/>
            </p:cNvSpPr>
            <p:nvPr/>
          </p:nvSpPr>
          <p:spPr bwMode="auto">
            <a:xfrm flipH="1">
              <a:off x="3522" y="3390"/>
              <a:ext cx="259" cy="228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362" name="Group 31"/>
            <p:cNvGrpSpPr>
              <a:grpSpLocks/>
            </p:cNvGrpSpPr>
            <p:nvPr/>
          </p:nvGrpSpPr>
          <p:grpSpPr bwMode="auto">
            <a:xfrm>
              <a:off x="3722" y="3351"/>
              <a:ext cx="820" cy="81"/>
              <a:chOff x="3722" y="3351"/>
              <a:chExt cx="820" cy="81"/>
            </a:xfrm>
          </p:grpSpPr>
          <p:sp>
            <p:nvSpPr>
              <p:cNvPr id="56363" name="Line 32"/>
              <p:cNvSpPr>
                <a:spLocks noChangeShapeType="1"/>
              </p:cNvSpPr>
              <p:nvPr/>
            </p:nvSpPr>
            <p:spPr bwMode="auto">
              <a:xfrm flipH="1">
                <a:off x="3781" y="3390"/>
                <a:ext cx="761" cy="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4" name="Oval 33"/>
              <p:cNvSpPr>
                <a:spLocks noChangeArrowheads="1"/>
              </p:cNvSpPr>
              <p:nvPr/>
            </p:nvSpPr>
            <p:spPr bwMode="auto">
              <a:xfrm>
                <a:off x="3722" y="335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4498975" y="2138363"/>
            <a:ext cx="2463800" cy="1616075"/>
            <a:chOff x="3064" y="1213"/>
            <a:chExt cx="1552" cy="1018"/>
          </a:xfrm>
        </p:grpSpPr>
        <p:grpSp>
          <p:nvGrpSpPr>
            <p:cNvPr id="56355" name="Group 35"/>
            <p:cNvGrpSpPr>
              <a:grpSpLocks/>
            </p:cNvGrpSpPr>
            <p:nvPr/>
          </p:nvGrpSpPr>
          <p:grpSpPr bwMode="auto">
            <a:xfrm>
              <a:off x="3759" y="1213"/>
              <a:ext cx="857" cy="1018"/>
              <a:chOff x="3766" y="1212"/>
              <a:chExt cx="857" cy="1018"/>
            </a:xfrm>
          </p:grpSpPr>
          <p:sp>
            <p:nvSpPr>
              <p:cNvPr id="56359" name="Line 36"/>
              <p:cNvSpPr>
                <a:spLocks noChangeShapeType="1"/>
              </p:cNvSpPr>
              <p:nvPr/>
            </p:nvSpPr>
            <p:spPr bwMode="auto">
              <a:xfrm flipH="1" flipV="1">
                <a:off x="3825" y="1248"/>
                <a:ext cx="798" cy="982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0" name="Oval 37"/>
              <p:cNvSpPr>
                <a:spLocks noChangeArrowheads="1"/>
              </p:cNvSpPr>
              <p:nvPr/>
            </p:nvSpPr>
            <p:spPr bwMode="auto">
              <a:xfrm>
                <a:off x="3766" y="1212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56" name="Group 38"/>
            <p:cNvGrpSpPr>
              <a:grpSpLocks/>
            </p:cNvGrpSpPr>
            <p:nvPr/>
          </p:nvGrpSpPr>
          <p:grpSpPr bwMode="auto">
            <a:xfrm>
              <a:off x="3064" y="1270"/>
              <a:ext cx="723" cy="429"/>
              <a:chOff x="3072" y="1263"/>
              <a:chExt cx="723" cy="429"/>
            </a:xfrm>
          </p:grpSpPr>
          <p:sp>
            <p:nvSpPr>
              <p:cNvPr id="56357" name="Line 39"/>
              <p:cNvSpPr>
                <a:spLocks noChangeShapeType="1"/>
              </p:cNvSpPr>
              <p:nvPr/>
            </p:nvSpPr>
            <p:spPr bwMode="auto">
              <a:xfrm flipH="1">
                <a:off x="3124" y="1263"/>
                <a:ext cx="671" cy="391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8" name="Oval 40"/>
              <p:cNvSpPr>
                <a:spLocks noChangeArrowheads="1"/>
              </p:cNvSpPr>
              <p:nvPr/>
            </p:nvSpPr>
            <p:spPr bwMode="auto">
              <a:xfrm>
                <a:off x="3072" y="161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41"/>
          <p:cNvGrpSpPr>
            <a:grpSpLocks/>
          </p:cNvGrpSpPr>
          <p:nvPr/>
        </p:nvGrpSpPr>
        <p:grpSpPr bwMode="auto">
          <a:xfrm>
            <a:off x="7889875" y="3071813"/>
            <a:ext cx="198438" cy="1150937"/>
            <a:chOff x="5200" y="1794"/>
            <a:chExt cx="125" cy="725"/>
          </a:xfrm>
        </p:grpSpPr>
        <p:sp>
          <p:nvSpPr>
            <p:cNvPr id="56353" name="Line 42"/>
            <p:cNvSpPr>
              <a:spLocks noChangeShapeType="1"/>
            </p:cNvSpPr>
            <p:nvPr/>
          </p:nvSpPr>
          <p:spPr bwMode="auto">
            <a:xfrm flipH="1" flipV="1">
              <a:off x="5243" y="1817"/>
              <a:ext cx="82" cy="702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Oval 43"/>
            <p:cNvSpPr>
              <a:spLocks noChangeArrowheads="1"/>
            </p:cNvSpPr>
            <p:nvPr/>
          </p:nvSpPr>
          <p:spPr bwMode="auto">
            <a:xfrm>
              <a:off x="5200" y="1794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5719763" y="1714500"/>
            <a:ext cx="1724025" cy="644525"/>
            <a:chOff x="3833" y="946"/>
            <a:chExt cx="1086" cy="406"/>
          </a:xfrm>
        </p:grpSpPr>
        <p:grpSp>
          <p:nvGrpSpPr>
            <p:cNvPr id="56347" name="Group 45"/>
            <p:cNvGrpSpPr>
              <a:grpSpLocks/>
            </p:cNvGrpSpPr>
            <p:nvPr/>
          </p:nvGrpSpPr>
          <p:grpSpPr bwMode="auto">
            <a:xfrm>
              <a:off x="4543" y="946"/>
              <a:ext cx="376" cy="406"/>
              <a:chOff x="4520" y="975"/>
              <a:chExt cx="376" cy="406"/>
            </a:xfrm>
          </p:grpSpPr>
          <p:sp>
            <p:nvSpPr>
              <p:cNvPr id="56351" name="Line 46"/>
              <p:cNvSpPr>
                <a:spLocks noChangeShapeType="1"/>
              </p:cNvSpPr>
              <p:nvPr/>
            </p:nvSpPr>
            <p:spPr bwMode="auto">
              <a:xfrm flipH="1" flipV="1">
                <a:off x="4578" y="1019"/>
                <a:ext cx="318" cy="362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2" name="Oval 47"/>
              <p:cNvSpPr>
                <a:spLocks noChangeArrowheads="1"/>
              </p:cNvSpPr>
              <p:nvPr/>
            </p:nvSpPr>
            <p:spPr bwMode="auto">
              <a:xfrm>
                <a:off x="4520" y="97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48" name="Group 48"/>
            <p:cNvGrpSpPr>
              <a:grpSpLocks/>
            </p:cNvGrpSpPr>
            <p:nvPr/>
          </p:nvGrpSpPr>
          <p:grpSpPr bwMode="auto">
            <a:xfrm>
              <a:off x="3833" y="968"/>
              <a:ext cx="730" cy="81"/>
              <a:chOff x="3848" y="991"/>
              <a:chExt cx="730" cy="81"/>
            </a:xfrm>
          </p:grpSpPr>
          <p:sp>
            <p:nvSpPr>
              <p:cNvPr id="56349" name="Line 49"/>
              <p:cNvSpPr>
                <a:spLocks noChangeShapeType="1"/>
              </p:cNvSpPr>
              <p:nvPr/>
            </p:nvSpPr>
            <p:spPr bwMode="auto">
              <a:xfrm flipH="1">
                <a:off x="3877" y="1019"/>
                <a:ext cx="701" cy="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0" name="Oval 50"/>
              <p:cNvSpPr>
                <a:spLocks noChangeArrowheads="1"/>
              </p:cNvSpPr>
              <p:nvPr/>
            </p:nvSpPr>
            <p:spPr bwMode="auto">
              <a:xfrm>
                <a:off x="3848" y="99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333" name="Rectangle 372" descr="大纸屑"/>
          <p:cNvSpPr>
            <a:spLocks noChangeArrowheads="1"/>
          </p:cNvSpPr>
          <p:nvPr/>
        </p:nvSpPr>
        <p:spPr bwMode="auto">
          <a:xfrm>
            <a:off x="0" y="0"/>
            <a:ext cx="9144000" cy="9255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34" name="Group 373"/>
          <p:cNvGrpSpPr>
            <a:grpSpLocks/>
          </p:cNvGrpSpPr>
          <p:nvPr/>
        </p:nvGrpSpPr>
        <p:grpSpPr bwMode="auto">
          <a:xfrm>
            <a:off x="1238250" y="374650"/>
            <a:ext cx="319088" cy="300038"/>
            <a:chOff x="2136" y="1382"/>
            <a:chExt cx="576" cy="576"/>
          </a:xfrm>
        </p:grpSpPr>
        <p:sp>
          <p:nvSpPr>
            <p:cNvPr id="56345" name="Oval 374"/>
            <p:cNvSpPr>
              <a:spLocks noChangeArrowheads="1"/>
            </p:cNvSpPr>
            <p:nvPr/>
          </p:nvSpPr>
          <p:spPr bwMode="auto">
            <a:xfrm>
              <a:off x="2136" y="1382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EC0000"/>
                </a:gs>
              </a:gsLst>
              <a:lin ang="2700000" scaled="1"/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6" name="Oval 375"/>
            <p:cNvSpPr>
              <a:spLocks noChangeArrowheads="1"/>
            </p:cNvSpPr>
            <p:nvPr/>
          </p:nvSpPr>
          <p:spPr bwMode="auto">
            <a:xfrm rot="-3104273">
              <a:off x="2212" y="1482"/>
              <a:ext cx="232" cy="149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648" name="WordArt 376"/>
          <p:cNvSpPr>
            <a:spLocks noChangeArrowheads="1" noChangeShapeType="1" noTextEdit="1"/>
          </p:cNvSpPr>
          <p:nvPr/>
        </p:nvSpPr>
        <p:spPr bwMode="auto">
          <a:xfrm>
            <a:off x="1901825" y="331788"/>
            <a:ext cx="5686425" cy="395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气体分子的平均自由程</a:t>
            </a:r>
          </a:p>
        </p:txBody>
      </p:sp>
      <p:sp>
        <p:nvSpPr>
          <p:cNvPr id="56336" name="Rectangle 377" descr="大纸屑"/>
          <p:cNvSpPr>
            <a:spLocks noChangeArrowheads="1"/>
          </p:cNvSpPr>
          <p:nvPr/>
        </p:nvSpPr>
        <p:spPr bwMode="auto">
          <a:xfrm>
            <a:off x="0" y="6600825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382"/>
          <p:cNvGrpSpPr>
            <a:grpSpLocks/>
          </p:cNvGrpSpPr>
          <p:nvPr/>
        </p:nvGrpSpPr>
        <p:grpSpPr bwMode="auto">
          <a:xfrm>
            <a:off x="549275" y="1152525"/>
            <a:ext cx="2827338" cy="2039938"/>
            <a:chOff x="302" y="718"/>
            <a:chExt cx="1781" cy="1285"/>
          </a:xfrm>
        </p:grpSpPr>
        <p:sp>
          <p:nvSpPr>
            <p:cNvPr id="56341" name="Text Box 378"/>
            <p:cNvSpPr txBox="1">
              <a:spLocks noChangeArrowheads="1"/>
            </p:cNvSpPr>
            <p:nvPr/>
          </p:nvSpPr>
          <p:spPr bwMode="auto">
            <a:xfrm>
              <a:off x="331" y="718"/>
              <a:ext cx="17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华文中宋" pitchFamily="2" charset="-122"/>
                </a:rPr>
                <a:t>热运动分子之间</a:t>
              </a:r>
            </a:p>
          </p:txBody>
        </p:sp>
        <p:sp>
          <p:nvSpPr>
            <p:cNvPr id="56342" name="Text Box 379"/>
            <p:cNvSpPr txBox="1">
              <a:spLocks noChangeArrowheads="1"/>
            </p:cNvSpPr>
            <p:nvPr/>
          </p:nvSpPr>
          <p:spPr bwMode="auto">
            <a:xfrm>
              <a:off x="302" y="1366"/>
              <a:ext cx="17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华文中宋" pitchFamily="2" charset="-122"/>
                </a:rPr>
                <a:t>分子的运动路径</a:t>
              </a:r>
            </a:p>
          </p:txBody>
        </p:sp>
        <p:sp>
          <p:nvSpPr>
            <p:cNvPr id="56343" name="Text Box 380"/>
            <p:cNvSpPr txBox="1">
              <a:spLocks noChangeArrowheads="1"/>
            </p:cNvSpPr>
            <p:nvPr/>
          </p:nvSpPr>
          <p:spPr bwMode="auto">
            <a:xfrm>
              <a:off x="634" y="105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华文中宋" pitchFamily="2" charset="-122"/>
                </a:rPr>
                <a:t>频繁碰撞</a:t>
              </a:r>
            </a:p>
          </p:txBody>
        </p:sp>
        <p:sp>
          <p:nvSpPr>
            <p:cNvPr id="56344" name="Text Box 381"/>
            <p:cNvSpPr txBox="1">
              <a:spLocks noChangeArrowheads="1"/>
            </p:cNvSpPr>
            <p:nvPr/>
          </p:nvSpPr>
          <p:spPr bwMode="auto">
            <a:xfrm>
              <a:off x="657" y="1676"/>
              <a:ext cx="1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华文中宋" pitchFamily="2" charset="-122"/>
                </a:rPr>
                <a:t>曲折复杂</a:t>
              </a:r>
            </a:p>
          </p:txBody>
        </p:sp>
      </p:grpSp>
      <p:grpSp>
        <p:nvGrpSpPr>
          <p:cNvPr id="29" name="Group 385"/>
          <p:cNvGrpSpPr>
            <a:grpSpLocks/>
          </p:cNvGrpSpPr>
          <p:nvPr/>
        </p:nvGrpSpPr>
        <p:grpSpPr bwMode="auto">
          <a:xfrm>
            <a:off x="608013" y="3365500"/>
            <a:ext cx="2741612" cy="2838450"/>
            <a:chOff x="383" y="2120"/>
            <a:chExt cx="1727" cy="1788"/>
          </a:xfrm>
        </p:grpSpPr>
        <p:sp>
          <p:nvSpPr>
            <p:cNvPr id="56339" name="Text Box 383"/>
            <p:cNvSpPr txBox="1">
              <a:spLocks noChangeArrowheads="1"/>
            </p:cNvSpPr>
            <p:nvPr/>
          </p:nvSpPr>
          <p:spPr bwMode="auto">
            <a:xfrm>
              <a:off x="383" y="2120"/>
              <a:ext cx="1727" cy="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华文中宋" pitchFamily="2" charset="-122"/>
                </a:rPr>
                <a:t>     </a:t>
              </a:r>
              <a:r>
                <a:rPr lang="zh-CN" altLang="en-US" sz="3600" b="1">
                  <a:ea typeface="华文中宋" pitchFamily="2" charset="-122"/>
                </a:rPr>
                <a:t>碰撞时两分子质心距离的平均值称为分子的有效直径</a:t>
              </a:r>
            </a:p>
          </p:txBody>
        </p:sp>
        <p:sp>
          <p:nvSpPr>
            <p:cNvPr id="56340" name="WordArt 384"/>
            <p:cNvSpPr>
              <a:spLocks noChangeArrowheads="1" noChangeShapeType="1" noTextEdit="1"/>
            </p:cNvSpPr>
            <p:nvPr/>
          </p:nvSpPr>
          <p:spPr bwMode="auto">
            <a:xfrm>
              <a:off x="1648" y="3574"/>
              <a:ext cx="246" cy="2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417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4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25" y="0"/>
            <a:ext cx="3078163" cy="371475"/>
          </a:xfrm>
        </p:spPr>
        <p:txBody>
          <a:bodyPr/>
          <a:lstStyle/>
          <a:p>
            <a:pPr eaLnBrk="1" hangingPunct="1"/>
            <a:r>
              <a:rPr lang="zh-CN" altLang="en-US" sz="1800" smtClean="0">
                <a:solidFill>
                  <a:schemeClr val="bg1"/>
                </a:solidFill>
              </a:rPr>
              <a:t>碰撞频率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16263" y="2773363"/>
            <a:ext cx="5651500" cy="3746500"/>
            <a:chOff x="1963" y="1747"/>
            <a:chExt cx="3560" cy="2360"/>
          </a:xfrm>
        </p:grpSpPr>
        <p:sp>
          <p:nvSpPr>
            <p:cNvPr id="57420" name="Rectangle 5"/>
            <p:cNvSpPr>
              <a:spLocks noChangeArrowheads="1"/>
            </p:cNvSpPr>
            <p:nvPr/>
          </p:nvSpPr>
          <p:spPr bwMode="auto">
            <a:xfrm>
              <a:off x="3079" y="2481"/>
              <a:ext cx="1064" cy="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Rectangle 6"/>
            <p:cNvSpPr>
              <a:spLocks noChangeArrowheads="1"/>
            </p:cNvSpPr>
            <p:nvPr/>
          </p:nvSpPr>
          <p:spPr bwMode="auto">
            <a:xfrm>
              <a:off x="2460" y="1839"/>
              <a:ext cx="3058" cy="2200"/>
            </a:xfrm>
            <a:prstGeom prst="rect">
              <a:avLst/>
            </a:prstGeom>
            <a:solidFill>
              <a:srgbClr val="000066"/>
            </a:solidFill>
            <a:ln w="19050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2" name="Line 7"/>
            <p:cNvSpPr>
              <a:spLocks noChangeShapeType="1"/>
            </p:cNvSpPr>
            <p:nvPr/>
          </p:nvSpPr>
          <p:spPr bwMode="auto">
            <a:xfrm flipV="1">
              <a:off x="1963" y="2792"/>
              <a:ext cx="1660" cy="94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Line 8"/>
            <p:cNvSpPr>
              <a:spLocks noChangeShapeType="1"/>
            </p:cNvSpPr>
            <p:nvPr/>
          </p:nvSpPr>
          <p:spPr bwMode="auto">
            <a:xfrm flipV="1">
              <a:off x="2320" y="3134"/>
              <a:ext cx="1399" cy="81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24" name="Group 9"/>
            <p:cNvGrpSpPr>
              <a:grpSpLocks/>
            </p:cNvGrpSpPr>
            <p:nvPr/>
          </p:nvGrpSpPr>
          <p:grpSpPr bwMode="auto">
            <a:xfrm>
              <a:off x="2490" y="3150"/>
              <a:ext cx="338" cy="331"/>
              <a:chOff x="2136" y="1382"/>
              <a:chExt cx="576" cy="576"/>
            </a:xfrm>
          </p:grpSpPr>
          <p:sp>
            <p:nvSpPr>
              <p:cNvPr id="57517" name="Oval 10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18" name="Oval 11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425" name="Line 12"/>
            <p:cNvSpPr>
              <a:spLocks noChangeShapeType="1"/>
            </p:cNvSpPr>
            <p:nvPr/>
          </p:nvSpPr>
          <p:spPr bwMode="auto">
            <a:xfrm>
              <a:off x="3773" y="2775"/>
              <a:ext cx="625" cy="38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6" name="Oval 13" descr="宽上对角线"/>
            <p:cNvSpPr>
              <a:spLocks noChangeArrowheads="1"/>
            </p:cNvSpPr>
            <p:nvPr/>
          </p:nvSpPr>
          <p:spPr bwMode="auto">
            <a:xfrm rot="-1775620">
              <a:off x="2055" y="3284"/>
              <a:ext cx="217" cy="708"/>
            </a:xfrm>
            <a:prstGeom prst="ellipse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7" name="Line 14"/>
            <p:cNvSpPr>
              <a:spLocks noChangeShapeType="1"/>
            </p:cNvSpPr>
            <p:nvPr/>
          </p:nvSpPr>
          <p:spPr bwMode="auto">
            <a:xfrm flipV="1">
              <a:off x="4483" y="2154"/>
              <a:ext cx="1040" cy="106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28" name="Group 15"/>
            <p:cNvGrpSpPr>
              <a:grpSpLocks/>
            </p:cNvGrpSpPr>
            <p:nvPr/>
          </p:nvGrpSpPr>
          <p:grpSpPr bwMode="auto">
            <a:xfrm>
              <a:off x="4309" y="3011"/>
              <a:ext cx="338" cy="331"/>
              <a:chOff x="2136" y="1382"/>
              <a:chExt cx="576" cy="576"/>
            </a:xfrm>
          </p:grpSpPr>
          <p:sp>
            <p:nvSpPr>
              <p:cNvPr id="57515" name="Oval 16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16" name="Oval 17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29" name="Group 18"/>
            <p:cNvGrpSpPr>
              <a:grpSpLocks/>
            </p:cNvGrpSpPr>
            <p:nvPr/>
          </p:nvGrpSpPr>
          <p:grpSpPr bwMode="auto">
            <a:xfrm>
              <a:off x="3548" y="2575"/>
              <a:ext cx="338" cy="331"/>
              <a:chOff x="2136" y="1382"/>
              <a:chExt cx="576" cy="576"/>
            </a:xfrm>
          </p:grpSpPr>
          <p:sp>
            <p:nvSpPr>
              <p:cNvPr id="57513" name="Oval 19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14" name="Oval 20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0" name="Group 21"/>
            <p:cNvGrpSpPr>
              <a:grpSpLocks/>
            </p:cNvGrpSpPr>
            <p:nvPr/>
          </p:nvGrpSpPr>
          <p:grpSpPr bwMode="auto">
            <a:xfrm>
              <a:off x="3515" y="2228"/>
              <a:ext cx="338" cy="331"/>
              <a:chOff x="3119" y="3498"/>
              <a:chExt cx="338" cy="331"/>
            </a:xfrm>
          </p:grpSpPr>
          <p:sp>
            <p:nvSpPr>
              <p:cNvPr id="57511" name="Oval 22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12" name="Oval 23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1" name="Group 24"/>
            <p:cNvGrpSpPr>
              <a:grpSpLocks/>
            </p:cNvGrpSpPr>
            <p:nvPr/>
          </p:nvGrpSpPr>
          <p:grpSpPr bwMode="auto">
            <a:xfrm>
              <a:off x="3694" y="3776"/>
              <a:ext cx="338" cy="331"/>
              <a:chOff x="3119" y="3498"/>
              <a:chExt cx="338" cy="331"/>
            </a:xfrm>
          </p:grpSpPr>
          <p:sp>
            <p:nvSpPr>
              <p:cNvPr id="57509" name="Oval 25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10" name="Oval 26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2" name="Group 27"/>
            <p:cNvGrpSpPr>
              <a:grpSpLocks/>
            </p:cNvGrpSpPr>
            <p:nvPr/>
          </p:nvGrpSpPr>
          <p:grpSpPr bwMode="auto">
            <a:xfrm>
              <a:off x="3386" y="3184"/>
              <a:ext cx="338" cy="331"/>
              <a:chOff x="3119" y="3498"/>
              <a:chExt cx="338" cy="331"/>
            </a:xfrm>
          </p:grpSpPr>
          <p:sp>
            <p:nvSpPr>
              <p:cNvPr id="57507" name="Oval 28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08" name="Oval 29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3" name="Group 30"/>
            <p:cNvGrpSpPr>
              <a:grpSpLocks/>
            </p:cNvGrpSpPr>
            <p:nvPr/>
          </p:nvGrpSpPr>
          <p:grpSpPr bwMode="auto">
            <a:xfrm>
              <a:off x="4365" y="3355"/>
              <a:ext cx="338" cy="331"/>
              <a:chOff x="3119" y="3498"/>
              <a:chExt cx="338" cy="331"/>
            </a:xfrm>
          </p:grpSpPr>
          <p:sp>
            <p:nvSpPr>
              <p:cNvPr id="57505" name="Oval 31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06" name="Oval 32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4" name="Group 33"/>
            <p:cNvGrpSpPr>
              <a:grpSpLocks/>
            </p:cNvGrpSpPr>
            <p:nvPr/>
          </p:nvGrpSpPr>
          <p:grpSpPr bwMode="auto">
            <a:xfrm>
              <a:off x="5059" y="2963"/>
              <a:ext cx="338" cy="331"/>
              <a:chOff x="3119" y="3498"/>
              <a:chExt cx="338" cy="331"/>
            </a:xfrm>
          </p:grpSpPr>
          <p:sp>
            <p:nvSpPr>
              <p:cNvPr id="57503" name="Oval 34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04" name="Oval 35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5" name="Group 36"/>
            <p:cNvGrpSpPr>
              <a:grpSpLocks/>
            </p:cNvGrpSpPr>
            <p:nvPr/>
          </p:nvGrpSpPr>
          <p:grpSpPr bwMode="auto">
            <a:xfrm>
              <a:off x="4259" y="2476"/>
              <a:ext cx="338" cy="331"/>
              <a:chOff x="3119" y="3498"/>
              <a:chExt cx="338" cy="331"/>
            </a:xfrm>
          </p:grpSpPr>
          <p:sp>
            <p:nvSpPr>
              <p:cNvPr id="57501" name="Oval 37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02" name="Oval 38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36" name="Group 39"/>
            <p:cNvGrpSpPr>
              <a:grpSpLocks/>
            </p:cNvGrpSpPr>
            <p:nvPr/>
          </p:nvGrpSpPr>
          <p:grpSpPr bwMode="auto">
            <a:xfrm>
              <a:off x="2685" y="2042"/>
              <a:ext cx="338" cy="331"/>
              <a:chOff x="3119" y="3498"/>
              <a:chExt cx="338" cy="331"/>
            </a:xfrm>
          </p:grpSpPr>
          <p:sp>
            <p:nvSpPr>
              <p:cNvPr id="57499" name="Oval 40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500" name="Oval 41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437" name="Line 42"/>
            <p:cNvSpPr>
              <a:spLocks noChangeShapeType="1"/>
            </p:cNvSpPr>
            <p:nvPr/>
          </p:nvSpPr>
          <p:spPr bwMode="auto">
            <a:xfrm flipV="1">
              <a:off x="3236" y="2871"/>
              <a:ext cx="25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8" name="Line 43"/>
            <p:cNvSpPr>
              <a:spLocks noChangeShapeType="1"/>
            </p:cNvSpPr>
            <p:nvPr/>
          </p:nvSpPr>
          <p:spPr bwMode="auto">
            <a:xfrm>
              <a:off x="3968" y="2898"/>
              <a:ext cx="212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9" name="Line 44"/>
            <p:cNvSpPr>
              <a:spLocks noChangeShapeType="1"/>
            </p:cNvSpPr>
            <p:nvPr/>
          </p:nvSpPr>
          <p:spPr bwMode="auto">
            <a:xfrm flipV="1">
              <a:off x="4940" y="2541"/>
              <a:ext cx="206" cy="2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0" name="Line 45"/>
            <p:cNvSpPr>
              <a:spLocks noChangeShapeType="1"/>
            </p:cNvSpPr>
            <p:nvPr/>
          </p:nvSpPr>
          <p:spPr bwMode="auto">
            <a:xfrm>
              <a:off x="2975" y="2747"/>
              <a:ext cx="173" cy="30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1" name="Line 46"/>
            <p:cNvSpPr>
              <a:spLocks noChangeShapeType="1"/>
            </p:cNvSpPr>
            <p:nvPr/>
          </p:nvSpPr>
          <p:spPr bwMode="auto">
            <a:xfrm>
              <a:off x="3135" y="3059"/>
              <a:ext cx="173" cy="30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2" name="WordArt 47"/>
            <p:cNvSpPr>
              <a:spLocks noChangeArrowheads="1" noChangeShapeType="1" noTextEdit="1"/>
            </p:cNvSpPr>
            <p:nvPr/>
          </p:nvSpPr>
          <p:spPr bwMode="auto">
            <a:xfrm rot="-2108623">
              <a:off x="3127" y="2690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43" name="Line 48"/>
            <p:cNvSpPr>
              <a:spLocks noChangeShapeType="1"/>
            </p:cNvSpPr>
            <p:nvPr/>
          </p:nvSpPr>
          <p:spPr bwMode="auto">
            <a:xfrm>
              <a:off x="2819" y="3233"/>
              <a:ext cx="296" cy="49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4" name="Line 49"/>
            <p:cNvSpPr>
              <a:spLocks noChangeShapeType="1"/>
            </p:cNvSpPr>
            <p:nvPr/>
          </p:nvSpPr>
          <p:spPr bwMode="auto">
            <a:xfrm flipH="1" flipV="1">
              <a:off x="2492" y="3382"/>
              <a:ext cx="316" cy="4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5" name="Line 50"/>
            <p:cNvSpPr>
              <a:spLocks noChangeShapeType="1"/>
            </p:cNvSpPr>
            <p:nvPr/>
          </p:nvSpPr>
          <p:spPr bwMode="auto">
            <a:xfrm flipV="1">
              <a:off x="2695" y="3538"/>
              <a:ext cx="316" cy="1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6" name="Line 51"/>
            <p:cNvSpPr>
              <a:spLocks noChangeShapeType="1"/>
            </p:cNvSpPr>
            <p:nvPr/>
          </p:nvSpPr>
          <p:spPr bwMode="auto">
            <a:xfrm flipV="1">
              <a:off x="1963" y="3592"/>
              <a:ext cx="25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" name="WordArt 52"/>
            <p:cNvSpPr>
              <a:spLocks noChangeArrowheads="1" noChangeShapeType="1" noTextEdit="1"/>
            </p:cNvSpPr>
            <p:nvPr/>
          </p:nvSpPr>
          <p:spPr bwMode="auto">
            <a:xfrm rot="-2108623">
              <a:off x="2958" y="3194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48" name="WordArt 53"/>
            <p:cNvSpPr>
              <a:spLocks noChangeArrowheads="1" noChangeShapeType="1" noTextEdit="1"/>
            </p:cNvSpPr>
            <p:nvPr/>
          </p:nvSpPr>
          <p:spPr bwMode="auto">
            <a:xfrm rot="-2108623">
              <a:off x="2848" y="3662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49" name="Oval 54"/>
            <p:cNvSpPr>
              <a:spLocks noChangeArrowheads="1"/>
            </p:cNvSpPr>
            <p:nvPr/>
          </p:nvSpPr>
          <p:spPr bwMode="auto">
            <a:xfrm>
              <a:off x="3666" y="2381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0" name="Oval 55"/>
            <p:cNvSpPr>
              <a:spLocks noChangeArrowheads="1"/>
            </p:cNvSpPr>
            <p:nvPr/>
          </p:nvSpPr>
          <p:spPr bwMode="auto">
            <a:xfrm>
              <a:off x="3688" y="2730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1" name="Line 56"/>
            <p:cNvSpPr>
              <a:spLocks noChangeShapeType="1"/>
            </p:cNvSpPr>
            <p:nvPr/>
          </p:nvSpPr>
          <p:spPr bwMode="auto">
            <a:xfrm>
              <a:off x="3842" y="2410"/>
              <a:ext cx="394" cy="2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" name="Line 57"/>
            <p:cNvSpPr>
              <a:spLocks noChangeShapeType="1"/>
            </p:cNvSpPr>
            <p:nvPr/>
          </p:nvSpPr>
          <p:spPr bwMode="auto">
            <a:xfrm flipV="1">
              <a:off x="1968" y="2444"/>
              <a:ext cx="1542" cy="8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3" name="Line 58"/>
            <p:cNvSpPr>
              <a:spLocks noChangeShapeType="1"/>
            </p:cNvSpPr>
            <p:nvPr/>
          </p:nvSpPr>
          <p:spPr bwMode="auto">
            <a:xfrm flipV="1">
              <a:off x="3513" y="2325"/>
              <a:ext cx="198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4" name="Line 59"/>
            <p:cNvSpPr>
              <a:spLocks noChangeShapeType="1"/>
            </p:cNvSpPr>
            <p:nvPr/>
          </p:nvSpPr>
          <p:spPr bwMode="auto">
            <a:xfrm>
              <a:off x="3711" y="2325"/>
              <a:ext cx="1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" name="Line 60"/>
            <p:cNvSpPr>
              <a:spLocks noChangeShapeType="1"/>
            </p:cNvSpPr>
            <p:nvPr/>
          </p:nvSpPr>
          <p:spPr bwMode="auto">
            <a:xfrm flipV="1">
              <a:off x="4430" y="2127"/>
              <a:ext cx="610" cy="6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6" name="Line 61"/>
            <p:cNvSpPr>
              <a:spLocks noChangeShapeType="1"/>
            </p:cNvSpPr>
            <p:nvPr/>
          </p:nvSpPr>
          <p:spPr bwMode="auto">
            <a:xfrm>
              <a:off x="4254" y="2658"/>
              <a:ext cx="180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7" name="Line 62"/>
            <p:cNvSpPr>
              <a:spLocks noChangeShapeType="1"/>
            </p:cNvSpPr>
            <p:nvPr/>
          </p:nvSpPr>
          <p:spPr bwMode="auto">
            <a:xfrm flipV="1">
              <a:off x="4437" y="2595"/>
              <a:ext cx="165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8" name="Oval 63"/>
            <p:cNvSpPr>
              <a:spLocks noChangeArrowheads="1"/>
            </p:cNvSpPr>
            <p:nvPr/>
          </p:nvSpPr>
          <p:spPr bwMode="auto">
            <a:xfrm>
              <a:off x="4459" y="315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9" name="Oval 64"/>
            <p:cNvSpPr>
              <a:spLocks noChangeArrowheads="1"/>
            </p:cNvSpPr>
            <p:nvPr/>
          </p:nvSpPr>
          <p:spPr bwMode="auto">
            <a:xfrm>
              <a:off x="4513" y="3504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60" name="Line 65"/>
            <p:cNvSpPr>
              <a:spLocks noChangeShapeType="1"/>
            </p:cNvSpPr>
            <p:nvPr/>
          </p:nvSpPr>
          <p:spPr bwMode="auto">
            <a:xfrm>
              <a:off x="3711" y="3155"/>
              <a:ext cx="789" cy="48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1" name="Line 66"/>
            <p:cNvSpPr>
              <a:spLocks noChangeShapeType="1"/>
            </p:cNvSpPr>
            <p:nvPr/>
          </p:nvSpPr>
          <p:spPr bwMode="auto">
            <a:xfrm flipV="1">
              <a:off x="4560" y="2677"/>
              <a:ext cx="924" cy="9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2" name="Line 67"/>
            <p:cNvSpPr>
              <a:spLocks noChangeShapeType="1"/>
            </p:cNvSpPr>
            <p:nvPr/>
          </p:nvSpPr>
          <p:spPr bwMode="auto">
            <a:xfrm>
              <a:off x="4362" y="3558"/>
              <a:ext cx="195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3" name="Line 68"/>
            <p:cNvSpPr>
              <a:spLocks noChangeShapeType="1"/>
            </p:cNvSpPr>
            <p:nvPr/>
          </p:nvSpPr>
          <p:spPr bwMode="auto">
            <a:xfrm flipV="1">
              <a:off x="4557" y="3501"/>
              <a:ext cx="162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4" name="Line 69"/>
            <p:cNvSpPr>
              <a:spLocks noChangeShapeType="1"/>
            </p:cNvSpPr>
            <p:nvPr/>
          </p:nvSpPr>
          <p:spPr bwMode="auto">
            <a:xfrm>
              <a:off x="4485" y="3172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5" name="Line 70"/>
            <p:cNvSpPr>
              <a:spLocks noChangeShapeType="1"/>
            </p:cNvSpPr>
            <p:nvPr/>
          </p:nvSpPr>
          <p:spPr bwMode="auto">
            <a:xfrm>
              <a:off x="3685" y="2410"/>
              <a:ext cx="21" cy="3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6" name="Line 71"/>
            <p:cNvSpPr>
              <a:spLocks noChangeShapeType="1"/>
            </p:cNvSpPr>
            <p:nvPr/>
          </p:nvSpPr>
          <p:spPr bwMode="auto">
            <a:xfrm flipV="1">
              <a:off x="5058" y="2946"/>
              <a:ext cx="183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7" name="Line 72"/>
            <p:cNvSpPr>
              <a:spLocks noChangeShapeType="1"/>
            </p:cNvSpPr>
            <p:nvPr/>
          </p:nvSpPr>
          <p:spPr bwMode="auto">
            <a:xfrm flipV="1">
              <a:off x="3384" y="3189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68" name="WordArt 73"/>
            <p:cNvSpPr>
              <a:spLocks noChangeArrowheads="1" noChangeShapeType="1" noTextEdit="1"/>
            </p:cNvSpPr>
            <p:nvPr/>
          </p:nvSpPr>
          <p:spPr bwMode="auto">
            <a:xfrm rot="-646736">
              <a:off x="3770" y="2467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69" name="WordArt 74"/>
            <p:cNvSpPr>
              <a:spLocks noChangeArrowheads="1" noChangeShapeType="1" noTextEdit="1"/>
            </p:cNvSpPr>
            <p:nvPr/>
          </p:nvSpPr>
          <p:spPr bwMode="auto">
            <a:xfrm rot="-1177046">
              <a:off x="4590" y="3183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70" name="Line 75"/>
            <p:cNvSpPr>
              <a:spLocks noChangeShapeType="1"/>
            </p:cNvSpPr>
            <p:nvPr/>
          </p:nvSpPr>
          <p:spPr bwMode="auto">
            <a:xfrm rot="-2159928">
              <a:off x="4787" y="2463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71" name="WordArt 76"/>
            <p:cNvSpPr>
              <a:spLocks noChangeArrowheads="1" noChangeShapeType="1" noTextEdit="1"/>
            </p:cNvSpPr>
            <p:nvPr/>
          </p:nvSpPr>
          <p:spPr bwMode="auto">
            <a:xfrm rot="-2940847">
              <a:off x="4803" y="2401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72" name="Line 77"/>
            <p:cNvSpPr>
              <a:spLocks noChangeShapeType="1"/>
            </p:cNvSpPr>
            <p:nvPr/>
          </p:nvSpPr>
          <p:spPr bwMode="auto">
            <a:xfrm rot="-2159928">
              <a:off x="4801" y="2943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73" name="WordArt 78"/>
            <p:cNvSpPr>
              <a:spLocks noChangeArrowheads="1" noChangeShapeType="1" noTextEdit="1"/>
            </p:cNvSpPr>
            <p:nvPr/>
          </p:nvSpPr>
          <p:spPr bwMode="auto">
            <a:xfrm rot="-2940847">
              <a:off x="4833" y="2873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74" name="Line 79"/>
            <p:cNvSpPr>
              <a:spLocks noChangeShapeType="1"/>
            </p:cNvSpPr>
            <p:nvPr/>
          </p:nvSpPr>
          <p:spPr bwMode="auto">
            <a:xfrm flipV="1">
              <a:off x="1983" y="3054"/>
              <a:ext cx="477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75" name="Line 80"/>
            <p:cNvSpPr>
              <a:spLocks noChangeShapeType="1"/>
            </p:cNvSpPr>
            <p:nvPr/>
          </p:nvSpPr>
          <p:spPr bwMode="auto">
            <a:xfrm flipV="1">
              <a:off x="2328" y="3843"/>
              <a:ext cx="177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76" name="Oval 81"/>
            <p:cNvSpPr>
              <a:spLocks noChangeArrowheads="1"/>
            </p:cNvSpPr>
            <p:nvPr/>
          </p:nvSpPr>
          <p:spPr bwMode="auto">
            <a:xfrm>
              <a:off x="3533" y="333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7" name="Oval 82"/>
            <p:cNvSpPr>
              <a:spLocks noChangeArrowheads="1"/>
            </p:cNvSpPr>
            <p:nvPr/>
          </p:nvSpPr>
          <p:spPr bwMode="auto">
            <a:xfrm>
              <a:off x="5202" y="3110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8" name="Oval 83"/>
            <p:cNvSpPr>
              <a:spLocks noChangeArrowheads="1"/>
            </p:cNvSpPr>
            <p:nvPr/>
          </p:nvSpPr>
          <p:spPr bwMode="auto">
            <a:xfrm>
              <a:off x="4404" y="2615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79" name="Oval 84"/>
            <p:cNvSpPr>
              <a:spLocks noChangeArrowheads="1"/>
            </p:cNvSpPr>
            <p:nvPr/>
          </p:nvSpPr>
          <p:spPr bwMode="auto">
            <a:xfrm>
              <a:off x="2824" y="2188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480" name="Group 85"/>
            <p:cNvGrpSpPr>
              <a:grpSpLocks/>
            </p:cNvGrpSpPr>
            <p:nvPr/>
          </p:nvGrpSpPr>
          <p:grpSpPr bwMode="auto">
            <a:xfrm>
              <a:off x="3829" y="1747"/>
              <a:ext cx="338" cy="331"/>
              <a:chOff x="4014" y="1710"/>
              <a:chExt cx="338" cy="331"/>
            </a:xfrm>
          </p:grpSpPr>
          <p:grpSp>
            <p:nvGrpSpPr>
              <p:cNvPr id="57495" name="Group 86"/>
              <p:cNvGrpSpPr>
                <a:grpSpLocks/>
              </p:cNvGrpSpPr>
              <p:nvPr/>
            </p:nvGrpSpPr>
            <p:grpSpPr bwMode="auto">
              <a:xfrm>
                <a:off x="4014" y="1710"/>
                <a:ext cx="338" cy="331"/>
                <a:chOff x="3119" y="3498"/>
                <a:chExt cx="338" cy="331"/>
              </a:xfrm>
            </p:grpSpPr>
            <p:sp>
              <p:nvSpPr>
                <p:cNvPr id="57497" name="Oval 87"/>
                <p:cNvSpPr>
                  <a:spLocks noChangeArrowheads="1"/>
                </p:cNvSpPr>
                <p:nvPr/>
              </p:nvSpPr>
              <p:spPr bwMode="auto">
                <a:xfrm>
                  <a:off x="3119" y="3498"/>
                  <a:ext cx="338" cy="33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98" name="Oval 88"/>
                <p:cNvSpPr>
                  <a:spLocks noChangeArrowheads="1"/>
                </p:cNvSpPr>
                <p:nvPr/>
              </p:nvSpPr>
              <p:spPr bwMode="auto">
                <a:xfrm rot="-3104273">
                  <a:off x="3171" y="3564"/>
                  <a:ext cx="133" cy="8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7496" name="Oval 89"/>
              <p:cNvSpPr>
                <a:spLocks noChangeArrowheads="1"/>
              </p:cNvSpPr>
              <p:nvPr/>
            </p:nvSpPr>
            <p:spPr bwMode="auto">
              <a:xfrm>
                <a:off x="4168" y="1863"/>
                <a:ext cx="38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481" name="Group 90"/>
            <p:cNvGrpSpPr>
              <a:grpSpLocks/>
            </p:cNvGrpSpPr>
            <p:nvPr/>
          </p:nvGrpSpPr>
          <p:grpSpPr bwMode="auto">
            <a:xfrm>
              <a:off x="4489" y="1884"/>
              <a:ext cx="338" cy="331"/>
              <a:chOff x="4533" y="1906"/>
              <a:chExt cx="338" cy="331"/>
            </a:xfrm>
          </p:grpSpPr>
          <p:grpSp>
            <p:nvGrpSpPr>
              <p:cNvPr id="57491" name="Group 91"/>
              <p:cNvGrpSpPr>
                <a:grpSpLocks/>
              </p:cNvGrpSpPr>
              <p:nvPr/>
            </p:nvGrpSpPr>
            <p:grpSpPr bwMode="auto">
              <a:xfrm>
                <a:off x="4533" y="1906"/>
                <a:ext cx="338" cy="331"/>
                <a:chOff x="3119" y="3498"/>
                <a:chExt cx="338" cy="331"/>
              </a:xfrm>
            </p:grpSpPr>
            <p:sp>
              <p:nvSpPr>
                <p:cNvPr id="57493" name="Oval 92"/>
                <p:cNvSpPr>
                  <a:spLocks noChangeArrowheads="1"/>
                </p:cNvSpPr>
                <p:nvPr/>
              </p:nvSpPr>
              <p:spPr bwMode="auto">
                <a:xfrm>
                  <a:off x="3119" y="3498"/>
                  <a:ext cx="338" cy="33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94" name="Oval 93"/>
                <p:cNvSpPr>
                  <a:spLocks noChangeArrowheads="1"/>
                </p:cNvSpPr>
                <p:nvPr/>
              </p:nvSpPr>
              <p:spPr bwMode="auto">
                <a:xfrm rot="-3104273">
                  <a:off x="3171" y="3564"/>
                  <a:ext cx="133" cy="8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7492" name="Oval 94"/>
              <p:cNvSpPr>
                <a:spLocks noChangeArrowheads="1"/>
              </p:cNvSpPr>
              <p:nvPr/>
            </p:nvSpPr>
            <p:spPr bwMode="auto">
              <a:xfrm>
                <a:off x="4699" y="2055"/>
                <a:ext cx="38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482" name="Oval 95"/>
            <p:cNvSpPr>
              <a:spLocks noChangeArrowheads="1"/>
            </p:cNvSpPr>
            <p:nvPr/>
          </p:nvSpPr>
          <p:spPr bwMode="auto">
            <a:xfrm>
              <a:off x="3843" y="392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3" name="Line 96"/>
            <p:cNvSpPr>
              <a:spLocks noChangeShapeType="1"/>
            </p:cNvSpPr>
            <p:nvPr/>
          </p:nvSpPr>
          <p:spPr bwMode="auto">
            <a:xfrm flipV="1">
              <a:off x="2271" y="3456"/>
              <a:ext cx="183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84" name="Oval 97" descr="深色横线"/>
            <p:cNvSpPr>
              <a:spLocks noChangeArrowheads="1"/>
            </p:cNvSpPr>
            <p:nvPr/>
          </p:nvSpPr>
          <p:spPr bwMode="auto">
            <a:xfrm rot="-2483330">
              <a:off x="5150" y="2050"/>
              <a:ext cx="210" cy="713"/>
            </a:xfrm>
            <a:prstGeom prst="ellipse">
              <a:avLst/>
            </a:prstGeom>
            <a:pattFill prst="dkHorz">
              <a:fgClr>
                <a:srgbClr val="A7C4FF"/>
              </a:fgClr>
              <a:bgClr>
                <a:schemeClr val="bg2"/>
              </a:bgClr>
            </a:patt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85" name="Line 98"/>
            <p:cNvSpPr>
              <a:spLocks noChangeShapeType="1"/>
            </p:cNvSpPr>
            <p:nvPr/>
          </p:nvSpPr>
          <p:spPr bwMode="auto">
            <a:xfrm flipV="1">
              <a:off x="5267" y="2196"/>
              <a:ext cx="217" cy="2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86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255" y="2035"/>
              <a:ext cx="160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87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218" y="3212"/>
              <a:ext cx="167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/>
                </a:rPr>
                <a:t>A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/>
              </a:endParaRPr>
            </a:p>
          </p:txBody>
        </p:sp>
        <p:sp>
          <p:nvSpPr>
            <p:cNvPr id="57488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766" y="2946"/>
              <a:ext cx="185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991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8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489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147" y="3174"/>
              <a:ext cx="132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rPr>
                <a:t>C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Bookman Old Style"/>
              </a:endParaRPr>
            </a:p>
          </p:txBody>
        </p:sp>
        <p:sp>
          <p:nvSpPr>
            <p:cNvPr id="57490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2576" y="3240"/>
              <a:ext cx="1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7348" name="Text Box 106"/>
          <p:cNvSpPr txBox="1">
            <a:spLocks noChangeArrowheads="1"/>
          </p:cNvSpPr>
          <p:nvPr/>
        </p:nvSpPr>
        <p:spPr bwMode="auto">
          <a:xfrm>
            <a:off x="246063" y="903288"/>
            <a:ext cx="8135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华文中宋" pitchFamily="2" charset="-122"/>
              </a:rPr>
              <a:t>分子在单位时间内与其它分子的平均碰撞次数称  </a:t>
            </a:r>
            <a:r>
              <a:rPr lang="zh-CN" altLang="en-US" sz="2800" b="1">
                <a:solidFill>
                  <a:srgbClr val="008000"/>
                </a:solidFill>
                <a:ea typeface="华文中宋" pitchFamily="2" charset="-122"/>
              </a:rPr>
              <a:t>平均碰撞频率</a:t>
            </a:r>
          </a:p>
        </p:txBody>
      </p:sp>
      <p:grpSp>
        <p:nvGrpSpPr>
          <p:cNvPr id="57349" name="Group 107"/>
          <p:cNvGrpSpPr>
            <a:grpSpLocks/>
          </p:cNvGrpSpPr>
          <p:nvPr/>
        </p:nvGrpSpPr>
        <p:grpSpPr bwMode="auto">
          <a:xfrm>
            <a:off x="8013700" y="1008063"/>
            <a:ext cx="409575" cy="319087"/>
            <a:chOff x="4704" y="354"/>
            <a:chExt cx="258" cy="201"/>
          </a:xfrm>
        </p:grpSpPr>
        <p:sp>
          <p:nvSpPr>
            <p:cNvPr id="57418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4733" y="401"/>
              <a:ext cx="15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7419" name="Line 109"/>
            <p:cNvSpPr>
              <a:spLocks noChangeShapeType="1"/>
            </p:cNvSpPr>
            <p:nvPr/>
          </p:nvSpPr>
          <p:spPr bwMode="auto">
            <a:xfrm>
              <a:off x="4704" y="354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0" name="Text Box 111"/>
          <p:cNvSpPr txBox="1">
            <a:spLocks noChangeArrowheads="1"/>
          </p:cNvSpPr>
          <p:nvPr/>
        </p:nvSpPr>
        <p:spPr bwMode="auto">
          <a:xfrm>
            <a:off x="292100" y="1441450"/>
            <a:ext cx="7678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华文中宋" pitchFamily="2" charset="-122"/>
              </a:rPr>
              <a:t>平均碰撞频率的倒数为</a:t>
            </a:r>
            <a:r>
              <a:rPr lang="zh-CN" altLang="en-US" sz="2800" b="1">
                <a:solidFill>
                  <a:srgbClr val="006600"/>
                </a:solidFill>
                <a:ea typeface="华文中宋" pitchFamily="2" charset="-122"/>
              </a:rPr>
              <a:t>相邻两次碰撞平均时间间隔</a:t>
            </a:r>
          </a:p>
        </p:txBody>
      </p:sp>
      <p:grpSp>
        <p:nvGrpSpPr>
          <p:cNvPr id="57351" name="Group 182"/>
          <p:cNvGrpSpPr>
            <a:grpSpLocks/>
          </p:cNvGrpSpPr>
          <p:nvPr/>
        </p:nvGrpSpPr>
        <p:grpSpPr bwMode="auto">
          <a:xfrm>
            <a:off x="7300913" y="1527175"/>
            <a:ext cx="1489075" cy="374650"/>
            <a:chOff x="4525" y="1137"/>
            <a:chExt cx="1104" cy="236"/>
          </a:xfrm>
        </p:grpSpPr>
        <p:grpSp>
          <p:nvGrpSpPr>
            <p:cNvPr id="57407" name="Group 112"/>
            <p:cNvGrpSpPr>
              <a:grpSpLocks/>
            </p:cNvGrpSpPr>
            <p:nvPr/>
          </p:nvGrpSpPr>
          <p:grpSpPr bwMode="auto">
            <a:xfrm rot="5400000">
              <a:off x="4884" y="1209"/>
              <a:ext cx="63" cy="144"/>
              <a:chOff x="2928" y="3216"/>
              <a:chExt cx="48" cy="240"/>
            </a:xfrm>
          </p:grpSpPr>
          <p:sp>
            <p:nvSpPr>
              <p:cNvPr id="57416" name="Line 113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7" name="Line 114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08" name="Group 115"/>
            <p:cNvGrpSpPr>
              <a:grpSpLocks/>
            </p:cNvGrpSpPr>
            <p:nvPr/>
          </p:nvGrpSpPr>
          <p:grpSpPr bwMode="auto">
            <a:xfrm>
              <a:off x="4525" y="1178"/>
              <a:ext cx="245" cy="175"/>
              <a:chOff x="3599" y="690"/>
              <a:chExt cx="245" cy="175"/>
            </a:xfrm>
          </p:grpSpPr>
          <p:sp>
            <p:nvSpPr>
              <p:cNvPr id="57414" name="Freeform 116"/>
              <p:cNvSpPr>
                <a:spLocks/>
              </p:cNvSpPr>
              <p:nvPr/>
            </p:nvSpPr>
            <p:spPr bwMode="auto">
              <a:xfrm>
                <a:off x="3599" y="709"/>
                <a:ext cx="140" cy="155"/>
              </a:xfrm>
              <a:custGeom>
                <a:avLst/>
                <a:gdLst>
                  <a:gd name="T0" fmla="*/ 4 w 241"/>
                  <a:gd name="T1" fmla="*/ 0 h 241"/>
                  <a:gd name="T2" fmla="*/ 0 w 241"/>
                  <a:gd name="T3" fmla="*/ 11 h 241"/>
                  <a:gd name="T4" fmla="*/ 5 w 241"/>
                  <a:gd name="T5" fmla="*/ 11 h 241"/>
                  <a:gd name="T6" fmla="*/ 4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15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7" y="690"/>
                <a:ext cx="77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7409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5069" y="1179"/>
              <a:ext cx="61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7410" name="Line 119"/>
            <p:cNvSpPr>
              <a:spLocks noChangeShapeType="1"/>
            </p:cNvSpPr>
            <p:nvPr/>
          </p:nvSpPr>
          <p:spPr bwMode="auto">
            <a:xfrm flipH="1">
              <a:off x="5157" y="1137"/>
              <a:ext cx="17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11" name="Group 120"/>
            <p:cNvGrpSpPr>
              <a:grpSpLocks/>
            </p:cNvGrpSpPr>
            <p:nvPr/>
          </p:nvGrpSpPr>
          <p:grpSpPr bwMode="auto">
            <a:xfrm>
              <a:off x="5371" y="1159"/>
              <a:ext cx="258" cy="201"/>
              <a:chOff x="4704" y="354"/>
              <a:chExt cx="258" cy="201"/>
            </a:xfrm>
          </p:grpSpPr>
          <p:sp>
            <p:nvSpPr>
              <p:cNvPr id="57412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401"/>
                <a:ext cx="15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7413" name="Line 122"/>
              <p:cNvSpPr>
                <a:spLocks noChangeShapeType="1"/>
              </p:cNvSpPr>
              <p:nvPr/>
            </p:nvSpPr>
            <p:spPr bwMode="auto">
              <a:xfrm>
                <a:off x="4704" y="354"/>
                <a:ext cx="2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352" name="Text Box 123"/>
          <p:cNvSpPr txBox="1">
            <a:spLocks noChangeArrowheads="1"/>
          </p:cNvSpPr>
          <p:nvPr/>
        </p:nvSpPr>
        <p:spPr bwMode="auto">
          <a:xfrm>
            <a:off x="246063" y="2019300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华文中宋" pitchFamily="2" charset="-122"/>
              </a:rPr>
              <a:t>分子在与其它分子的相邻两次碰撞之间所经历路程的平均值为</a:t>
            </a:r>
          </a:p>
        </p:txBody>
      </p:sp>
      <p:grpSp>
        <p:nvGrpSpPr>
          <p:cNvPr id="57353" name="Group 124"/>
          <p:cNvGrpSpPr>
            <a:grpSpLocks/>
          </p:cNvGrpSpPr>
          <p:nvPr/>
        </p:nvGrpSpPr>
        <p:grpSpPr bwMode="auto">
          <a:xfrm>
            <a:off x="317500" y="2541588"/>
            <a:ext cx="2695575" cy="519112"/>
            <a:chOff x="369" y="1359"/>
            <a:chExt cx="1698" cy="327"/>
          </a:xfrm>
        </p:grpSpPr>
        <p:sp>
          <p:nvSpPr>
            <p:cNvPr id="57403" name="Text Box 125"/>
            <p:cNvSpPr txBox="1">
              <a:spLocks noChangeArrowheads="1"/>
            </p:cNvSpPr>
            <p:nvPr/>
          </p:nvSpPr>
          <p:spPr bwMode="auto">
            <a:xfrm>
              <a:off x="369" y="1359"/>
              <a:ext cx="16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中宋" pitchFamily="2" charset="-122"/>
                </a:rPr>
                <a:t>平均自由程</a:t>
              </a:r>
            </a:p>
          </p:txBody>
        </p:sp>
        <p:grpSp>
          <p:nvGrpSpPr>
            <p:cNvPr id="57404" name="Group 126"/>
            <p:cNvGrpSpPr>
              <a:grpSpLocks/>
            </p:cNvGrpSpPr>
            <p:nvPr/>
          </p:nvGrpSpPr>
          <p:grpSpPr bwMode="auto">
            <a:xfrm>
              <a:off x="1634" y="1374"/>
              <a:ext cx="308" cy="259"/>
              <a:chOff x="1634" y="1374"/>
              <a:chExt cx="308" cy="259"/>
            </a:xfrm>
          </p:grpSpPr>
          <p:sp>
            <p:nvSpPr>
              <p:cNvPr id="57405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4" y="1432"/>
                <a:ext cx="290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4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7406" name="Line 128"/>
              <p:cNvSpPr>
                <a:spLocks noChangeShapeType="1"/>
              </p:cNvSpPr>
              <p:nvPr/>
            </p:nvSpPr>
            <p:spPr bwMode="auto">
              <a:xfrm>
                <a:off x="1676" y="1374"/>
                <a:ext cx="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354" name="Text Box 129"/>
          <p:cNvSpPr txBox="1">
            <a:spLocks noChangeArrowheads="1"/>
          </p:cNvSpPr>
          <p:nvPr/>
        </p:nvSpPr>
        <p:spPr bwMode="auto">
          <a:xfrm>
            <a:off x="268288" y="4222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华文中宋" pitchFamily="2" charset="-122"/>
              </a:rPr>
              <a:t>碰撞时两分子质心距离的平均值称为   </a:t>
            </a:r>
            <a:r>
              <a:rPr lang="zh-CN" altLang="en-US" sz="2800" b="1">
                <a:solidFill>
                  <a:srgbClr val="006600"/>
                </a:solidFill>
                <a:ea typeface="华文中宋" pitchFamily="2" charset="-122"/>
              </a:rPr>
              <a:t>分子的有效直径</a:t>
            </a:r>
          </a:p>
        </p:txBody>
      </p:sp>
      <p:sp>
        <p:nvSpPr>
          <p:cNvPr id="57355" name="WordArt 130"/>
          <p:cNvSpPr>
            <a:spLocks noChangeArrowheads="1" noChangeShapeType="1" noTextEdit="1"/>
          </p:cNvSpPr>
          <p:nvPr/>
        </p:nvSpPr>
        <p:spPr bwMode="auto">
          <a:xfrm>
            <a:off x="7327900" y="515938"/>
            <a:ext cx="261938" cy="333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7417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rPr>
              <a:t>d</a:t>
            </a:r>
            <a:endParaRPr lang="zh-CN" altLang="en-US" sz="3600" i="1" kern="10">
              <a:ln w="9525">
                <a:solidFill>
                  <a:schemeClr val="tx1"/>
                </a:solidFill>
                <a:round/>
                <a:headEnd/>
                <a:tailEnd/>
              </a:ln>
              <a:latin typeface="Times New Roman"/>
              <a:cs typeface="Times New Roman"/>
            </a:endParaRPr>
          </a:p>
        </p:txBody>
      </p:sp>
      <p:grpSp>
        <p:nvGrpSpPr>
          <p:cNvPr id="24" name="Group 185"/>
          <p:cNvGrpSpPr>
            <a:grpSpLocks/>
          </p:cNvGrpSpPr>
          <p:nvPr/>
        </p:nvGrpSpPr>
        <p:grpSpPr bwMode="auto">
          <a:xfrm>
            <a:off x="328613" y="3371850"/>
            <a:ext cx="3152775" cy="2740025"/>
            <a:chOff x="207" y="2124"/>
            <a:chExt cx="1986" cy="1726"/>
          </a:xfrm>
        </p:grpSpPr>
        <p:grpSp>
          <p:nvGrpSpPr>
            <p:cNvPr id="57357" name="Group 184"/>
            <p:cNvGrpSpPr>
              <a:grpSpLocks/>
            </p:cNvGrpSpPr>
            <p:nvPr/>
          </p:nvGrpSpPr>
          <p:grpSpPr bwMode="auto">
            <a:xfrm>
              <a:off x="599" y="2124"/>
              <a:ext cx="1242" cy="640"/>
              <a:chOff x="215" y="2083"/>
              <a:chExt cx="1242" cy="640"/>
            </a:xfrm>
          </p:grpSpPr>
          <p:grpSp>
            <p:nvGrpSpPr>
              <p:cNvPr id="57381" name="Group 133"/>
              <p:cNvGrpSpPr>
                <a:grpSpLocks/>
              </p:cNvGrpSpPr>
              <p:nvPr/>
            </p:nvGrpSpPr>
            <p:grpSpPr bwMode="auto">
              <a:xfrm>
                <a:off x="215" y="2083"/>
                <a:ext cx="308" cy="259"/>
                <a:chOff x="1634" y="1374"/>
                <a:chExt cx="308" cy="259"/>
              </a:xfrm>
            </p:grpSpPr>
            <p:sp>
              <p:nvSpPr>
                <p:cNvPr id="57401" name="WordArt 1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4" y="1432"/>
                  <a:ext cx="290" cy="2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47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l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57402" name="Line 135"/>
                <p:cNvSpPr>
                  <a:spLocks noChangeShapeType="1"/>
                </p:cNvSpPr>
                <p:nvPr/>
              </p:nvSpPr>
              <p:spPr bwMode="auto">
                <a:xfrm>
                  <a:off x="1676" y="1374"/>
                  <a:ext cx="2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2" name="Group 136"/>
              <p:cNvGrpSpPr>
                <a:grpSpLocks/>
              </p:cNvGrpSpPr>
              <p:nvPr/>
            </p:nvGrpSpPr>
            <p:grpSpPr bwMode="auto">
              <a:xfrm rot="5400000">
                <a:off x="612" y="2160"/>
                <a:ext cx="63" cy="144"/>
                <a:chOff x="2928" y="3216"/>
                <a:chExt cx="48" cy="240"/>
              </a:xfrm>
            </p:grpSpPr>
            <p:sp>
              <p:nvSpPr>
                <p:cNvPr id="57399" name="Line 13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0" name="Line 13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3" name="Group 139"/>
              <p:cNvGrpSpPr>
                <a:grpSpLocks/>
              </p:cNvGrpSpPr>
              <p:nvPr/>
            </p:nvGrpSpPr>
            <p:grpSpPr bwMode="auto">
              <a:xfrm>
                <a:off x="723" y="2089"/>
                <a:ext cx="273" cy="236"/>
                <a:chOff x="754" y="2164"/>
                <a:chExt cx="273" cy="236"/>
              </a:xfrm>
            </p:grpSpPr>
            <p:sp>
              <p:nvSpPr>
                <p:cNvPr id="57397" name="WordArt 1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7398" name="Line 141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4" name="Group 142"/>
              <p:cNvGrpSpPr>
                <a:grpSpLocks/>
              </p:cNvGrpSpPr>
              <p:nvPr/>
            </p:nvGrpSpPr>
            <p:grpSpPr bwMode="auto">
              <a:xfrm>
                <a:off x="938" y="2144"/>
                <a:ext cx="245" cy="175"/>
                <a:chOff x="3599" y="690"/>
                <a:chExt cx="245" cy="175"/>
              </a:xfrm>
            </p:grpSpPr>
            <p:sp>
              <p:nvSpPr>
                <p:cNvPr id="57395" name="Freeform 143"/>
                <p:cNvSpPr>
                  <a:spLocks/>
                </p:cNvSpPr>
                <p:nvPr/>
              </p:nvSpPr>
              <p:spPr bwMode="auto">
                <a:xfrm>
                  <a:off x="3599" y="709"/>
                  <a:ext cx="140" cy="155"/>
                </a:xfrm>
                <a:custGeom>
                  <a:avLst/>
                  <a:gdLst>
                    <a:gd name="T0" fmla="*/ 4 w 241"/>
                    <a:gd name="T1" fmla="*/ 0 h 241"/>
                    <a:gd name="T2" fmla="*/ 0 w 241"/>
                    <a:gd name="T3" fmla="*/ 11 h 241"/>
                    <a:gd name="T4" fmla="*/ 5 w 241"/>
                    <a:gd name="T5" fmla="*/ 11 h 241"/>
                    <a:gd name="T6" fmla="*/ 4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6" name="WordArt 14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" y="690"/>
                  <a:ext cx="77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grpSp>
            <p:nvGrpSpPr>
              <p:cNvPr id="57385" name="Group 145"/>
              <p:cNvGrpSpPr>
                <a:grpSpLocks/>
              </p:cNvGrpSpPr>
              <p:nvPr/>
            </p:nvGrpSpPr>
            <p:grpSpPr bwMode="auto">
              <a:xfrm rot="5400000">
                <a:off x="622" y="2551"/>
                <a:ext cx="63" cy="144"/>
                <a:chOff x="2928" y="3216"/>
                <a:chExt cx="48" cy="240"/>
              </a:xfrm>
            </p:grpSpPr>
            <p:sp>
              <p:nvSpPr>
                <p:cNvPr id="57393" name="Line 14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4" name="Line 14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6" name="Group 148"/>
              <p:cNvGrpSpPr>
                <a:grpSpLocks/>
              </p:cNvGrpSpPr>
              <p:nvPr/>
            </p:nvGrpSpPr>
            <p:grpSpPr bwMode="auto">
              <a:xfrm>
                <a:off x="1199" y="2510"/>
                <a:ext cx="258" cy="201"/>
                <a:chOff x="4704" y="354"/>
                <a:chExt cx="258" cy="201"/>
              </a:xfrm>
            </p:grpSpPr>
            <p:sp>
              <p:nvSpPr>
                <p:cNvPr id="57391" name="WordArt 1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3" y="401"/>
                  <a:ext cx="158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7392" name="Line 150"/>
                <p:cNvSpPr>
                  <a:spLocks noChangeShapeType="1"/>
                </p:cNvSpPr>
                <p:nvPr/>
              </p:nvSpPr>
              <p:spPr bwMode="auto">
                <a:xfrm>
                  <a:off x="4704" y="354"/>
                  <a:ext cx="2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7" name="Group 151"/>
              <p:cNvGrpSpPr>
                <a:grpSpLocks/>
              </p:cNvGrpSpPr>
              <p:nvPr/>
            </p:nvGrpSpPr>
            <p:grpSpPr bwMode="auto">
              <a:xfrm>
                <a:off x="770" y="2487"/>
                <a:ext cx="273" cy="236"/>
                <a:chOff x="754" y="2164"/>
                <a:chExt cx="273" cy="236"/>
              </a:xfrm>
            </p:grpSpPr>
            <p:sp>
              <p:nvSpPr>
                <p:cNvPr id="57389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7390" name="Line 153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88" name="Line 154"/>
              <p:cNvSpPr>
                <a:spLocks noChangeShapeType="1"/>
              </p:cNvSpPr>
              <p:nvPr/>
            </p:nvSpPr>
            <p:spPr bwMode="auto">
              <a:xfrm flipH="1">
                <a:off x="1035" y="2465"/>
                <a:ext cx="119" cy="2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58" name="Group 155"/>
            <p:cNvGrpSpPr>
              <a:grpSpLocks/>
            </p:cNvGrpSpPr>
            <p:nvPr/>
          </p:nvGrpSpPr>
          <p:grpSpPr bwMode="auto">
            <a:xfrm>
              <a:off x="207" y="3033"/>
              <a:ext cx="1986" cy="288"/>
              <a:chOff x="235" y="2569"/>
              <a:chExt cx="1986" cy="288"/>
            </a:xfrm>
          </p:grpSpPr>
          <p:grpSp>
            <p:nvGrpSpPr>
              <p:cNvPr id="57377" name="Group 156"/>
              <p:cNvGrpSpPr>
                <a:grpSpLocks/>
              </p:cNvGrpSpPr>
              <p:nvPr/>
            </p:nvGrpSpPr>
            <p:grpSpPr bwMode="auto">
              <a:xfrm>
                <a:off x="235" y="2570"/>
                <a:ext cx="273" cy="236"/>
                <a:chOff x="754" y="2164"/>
                <a:chExt cx="273" cy="236"/>
              </a:xfrm>
            </p:grpSpPr>
            <p:sp>
              <p:nvSpPr>
                <p:cNvPr id="57379" name="WordArt 1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7380" name="Line 158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78" name="Text Box 159"/>
              <p:cNvSpPr txBox="1">
                <a:spLocks noChangeArrowheads="1"/>
              </p:cNvSpPr>
              <p:nvPr/>
            </p:nvSpPr>
            <p:spPr bwMode="auto">
              <a:xfrm>
                <a:off x="480" y="2569"/>
                <a:ext cx="17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华文中宋" pitchFamily="2" charset="-122"/>
                  </a:rPr>
                  <a:t>为分子的平均速率</a:t>
                </a:r>
              </a:p>
            </p:txBody>
          </p:sp>
        </p:grpSp>
        <p:grpSp>
          <p:nvGrpSpPr>
            <p:cNvPr id="57359" name="Group 183"/>
            <p:cNvGrpSpPr>
              <a:grpSpLocks/>
            </p:cNvGrpSpPr>
            <p:nvPr/>
          </p:nvGrpSpPr>
          <p:grpSpPr bwMode="auto">
            <a:xfrm>
              <a:off x="422" y="3489"/>
              <a:ext cx="1261" cy="361"/>
              <a:chOff x="414" y="3196"/>
              <a:chExt cx="1261" cy="361"/>
            </a:xfrm>
          </p:grpSpPr>
          <p:grpSp>
            <p:nvGrpSpPr>
              <p:cNvPr id="57360" name="Group 163"/>
              <p:cNvGrpSpPr>
                <a:grpSpLocks/>
              </p:cNvGrpSpPr>
              <p:nvPr/>
            </p:nvGrpSpPr>
            <p:grpSpPr bwMode="auto">
              <a:xfrm>
                <a:off x="414" y="3317"/>
                <a:ext cx="245" cy="180"/>
                <a:chOff x="754" y="2164"/>
                <a:chExt cx="273" cy="236"/>
              </a:xfrm>
            </p:grpSpPr>
            <p:sp>
              <p:nvSpPr>
                <p:cNvPr id="57375" name="WordArt 1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7376" name="Line 165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61" name="Group 166"/>
              <p:cNvGrpSpPr>
                <a:grpSpLocks/>
              </p:cNvGrpSpPr>
              <p:nvPr/>
            </p:nvGrpSpPr>
            <p:grpSpPr bwMode="auto">
              <a:xfrm rot="5400000">
                <a:off x="695" y="3347"/>
                <a:ext cx="49" cy="129"/>
                <a:chOff x="2928" y="3216"/>
                <a:chExt cx="48" cy="240"/>
              </a:xfrm>
            </p:grpSpPr>
            <p:sp>
              <p:nvSpPr>
                <p:cNvPr id="57373" name="Line 167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74" name="Line 168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62" name="Group 169"/>
              <p:cNvGrpSpPr>
                <a:grpSpLocks/>
              </p:cNvGrpSpPr>
              <p:nvPr/>
            </p:nvGrpSpPr>
            <p:grpSpPr bwMode="auto">
              <a:xfrm>
                <a:off x="809" y="3319"/>
                <a:ext cx="343" cy="187"/>
                <a:chOff x="1881" y="3337"/>
                <a:chExt cx="355" cy="158"/>
              </a:xfrm>
            </p:grpSpPr>
            <p:sp>
              <p:nvSpPr>
                <p:cNvPr id="57369" name="WordArt 1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81" y="3344"/>
                  <a:ext cx="69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7370" name="WordArt 1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29" y="3337"/>
                  <a:ext cx="89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6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7371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82" y="3447"/>
                  <a:ext cx="20" cy="1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.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7372" name="WordArt 1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56" y="3343"/>
                  <a:ext cx="80" cy="15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0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7363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09" y="3241"/>
                <a:ext cx="163" cy="11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364" name="Freeform 176"/>
              <p:cNvSpPr>
                <a:spLocks/>
              </p:cNvSpPr>
              <p:nvPr/>
            </p:nvSpPr>
            <p:spPr bwMode="auto">
              <a:xfrm>
                <a:off x="1183" y="3196"/>
                <a:ext cx="90" cy="361"/>
              </a:xfrm>
              <a:custGeom>
                <a:avLst/>
                <a:gdLst>
                  <a:gd name="T0" fmla="*/ 0 w 170"/>
                  <a:gd name="T1" fmla="*/ 80 h 452"/>
                  <a:gd name="T2" fmla="*/ 1 w 170"/>
                  <a:gd name="T3" fmla="*/ 54 h 452"/>
                  <a:gd name="T4" fmla="*/ 2 w 170"/>
                  <a:gd name="T5" fmla="*/ 93 h 452"/>
                  <a:gd name="T6" fmla="*/ 2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5" name="WordArt 1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83" y="3434"/>
                <a:ext cx="182" cy="11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7366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91" y="3240"/>
                <a:ext cx="136" cy="1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7367" name="Line 179"/>
              <p:cNvSpPr>
                <a:spLocks noChangeShapeType="1"/>
              </p:cNvSpPr>
              <p:nvPr/>
            </p:nvSpPr>
            <p:spPr bwMode="auto">
              <a:xfrm>
                <a:off x="1265" y="3201"/>
                <a:ext cx="4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8" name="Line 180"/>
              <p:cNvSpPr>
                <a:spLocks noChangeShapeType="1"/>
              </p:cNvSpPr>
              <p:nvPr/>
            </p:nvSpPr>
            <p:spPr bwMode="auto">
              <a:xfrm>
                <a:off x="1298" y="3398"/>
                <a:ext cx="3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32513" y="0"/>
            <a:ext cx="3422650" cy="390525"/>
          </a:xfrm>
        </p:spPr>
        <p:txBody>
          <a:bodyPr/>
          <a:lstStyle/>
          <a:p>
            <a:pPr eaLnBrk="1" hangingPunct="1"/>
            <a:r>
              <a:rPr lang="zh-CN" altLang="en-US" sz="1800" smtClean="0">
                <a:solidFill>
                  <a:schemeClr val="bg1"/>
                </a:solidFill>
              </a:rPr>
              <a:t>自由程推导</a:t>
            </a:r>
          </a:p>
        </p:txBody>
      </p:sp>
      <p:grpSp>
        <p:nvGrpSpPr>
          <p:cNvPr id="58371" name="Group 4"/>
          <p:cNvGrpSpPr>
            <a:grpSpLocks/>
          </p:cNvGrpSpPr>
          <p:nvPr/>
        </p:nvGrpSpPr>
        <p:grpSpPr bwMode="auto">
          <a:xfrm>
            <a:off x="3103563" y="2773363"/>
            <a:ext cx="5651500" cy="3746500"/>
            <a:chOff x="1963" y="1747"/>
            <a:chExt cx="3560" cy="2360"/>
          </a:xfrm>
        </p:grpSpPr>
        <p:sp>
          <p:nvSpPr>
            <p:cNvPr id="58499" name="Rectangle 5"/>
            <p:cNvSpPr>
              <a:spLocks noChangeArrowheads="1"/>
            </p:cNvSpPr>
            <p:nvPr/>
          </p:nvSpPr>
          <p:spPr bwMode="auto">
            <a:xfrm>
              <a:off x="3079" y="2481"/>
              <a:ext cx="1064" cy="724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00" name="Rectangle 6"/>
            <p:cNvSpPr>
              <a:spLocks noChangeArrowheads="1"/>
            </p:cNvSpPr>
            <p:nvPr/>
          </p:nvSpPr>
          <p:spPr bwMode="auto">
            <a:xfrm>
              <a:off x="2460" y="1839"/>
              <a:ext cx="3058" cy="2200"/>
            </a:xfrm>
            <a:prstGeom prst="rect">
              <a:avLst/>
            </a:prstGeom>
            <a:solidFill>
              <a:srgbClr val="000066"/>
            </a:solidFill>
            <a:ln w="19050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01" name="Line 7"/>
            <p:cNvSpPr>
              <a:spLocks noChangeShapeType="1"/>
            </p:cNvSpPr>
            <p:nvPr/>
          </p:nvSpPr>
          <p:spPr bwMode="auto">
            <a:xfrm flipV="1">
              <a:off x="1963" y="2792"/>
              <a:ext cx="1660" cy="94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2" name="Line 8"/>
            <p:cNvSpPr>
              <a:spLocks noChangeShapeType="1"/>
            </p:cNvSpPr>
            <p:nvPr/>
          </p:nvSpPr>
          <p:spPr bwMode="auto">
            <a:xfrm flipV="1">
              <a:off x="2320" y="3134"/>
              <a:ext cx="1399" cy="81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503" name="Group 9"/>
            <p:cNvGrpSpPr>
              <a:grpSpLocks/>
            </p:cNvGrpSpPr>
            <p:nvPr/>
          </p:nvGrpSpPr>
          <p:grpSpPr bwMode="auto">
            <a:xfrm>
              <a:off x="2490" y="3150"/>
              <a:ext cx="338" cy="331"/>
              <a:chOff x="2136" y="1382"/>
              <a:chExt cx="576" cy="576"/>
            </a:xfrm>
          </p:grpSpPr>
          <p:sp>
            <p:nvSpPr>
              <p:cNvPr id="58596" name="Oval 10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97" name="Oval 11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504" name="Line 12"/>
            <p:cNvSpPr>
              <a:spLocks noChangeShapeType="1"/>
            </p:cNvSpPr>
            <p:nvPr/>
          </p:nvSpPr>
          <p:spPr bwMode="auto">
            <a:xfrm>
              <a:off x="3773" y="2775"/>
              <a:ext cx="625" cy="38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5" name="Oval 13" descr="宽上对角线"/>
            <p:cNvSpPr>
              <a:spLocks noChangeArrowheads="1"/>
            </p:cNvSpPr>
            <p:nvPr/>
          </p:nvSpPr>
          <p:spPr bwMode="auto">
            <a:xfrm rot="-1775620">
              <a:off x="2055" y="3284"/>
              <a:ext cx="217" cy="708"/>
            </a:xfrm>
            <a:prstGeom prst="ellipse">
              <a:avLst/>
            </a:prstGeom>
            <a:pattFill prst="wdUpDiag">
              <a:fgClr>
                <a:srgbClr val="C0C0C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06" name="Line 14"/>
            <p:cNvSpPr>
              <a:spLocks noChangeShapeType="1"/>
            </p:cNvSpPr>
            <p:nvPr/>
          </p:nvSpPr>
          <p:spPr bwMode="auto">
            <a:xfrm flipV="1">
              <a:off x="4483" y="2154"/>
              <a:ext cx="1040" cy="106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507" name="Group 15"/>
            <p:cNvGrpSpPr>
              <a:grpSpLocks/>
            </p:cNvGrpSpPr>
            <p:nvPr/>
          </p:nvGrpSpPr>
          <p:grpSpPr bwMode="auto">
            <a:xfrm>
              <a:off x="4309" y="3011"/>
              <a:ext cx="338" cy="331"/>
              <a:chOff x="2136" y="1382"/>
              <a:chExt cx="576" cy="576"/>
            </a:xfrm>
          </p:grpSpPr>
          <p:sp>
            <p:nvSpPr>
              <p:cNvPr id="58594" name="Oval 16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95" name="Oval 17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08" name="Group 18"/>
            <p:cNvGrpSpPr>
              <a:grpSpLocks/>
            </p:cNvGrpSpPr>
            <p:nvPr/>
          </p:nvGrpSpPr>
          <p:grpSpPr bwMode="auto">
            <a:xfrm>
              <a:off x="3548" y="2575"/>
              <a:ext cx="338" cy="331"/>
              <a:chOff x="2136" y="1382"/>
              <a:chExt cx="576" cy="576"/>
            </a:xfrm>
          </p:grpSpPr>
          <p:sp>
            <p:nvSpPr>
              <p:cNvPr id="58592" name="Oval 19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93" name="Oval 20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09" name="Group 21"/>
            <p:cNvGrpSpPr>
              <a:grpSpLocks/>
            </p:cNvGrpSpPr>
            <p:nvPr/>
          </p:nvGrpSpPr>
          <p:grpSpPr bwMode="auto">
            <a:xfrm>
              <a:off x="3515" y="2228"/>
              <a:ext cx="338" cy="331"/>
              <a:chOff x="3119" y="3498"/>
              <a:chExt cx="338" cy="331"/>
            </a:xfrm>
          </p:grpSpPr>
          <p:sp>
            <p:nvSpPr>
              <p:cNvPr id="58590" name="Oval 22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91" name="Oval 23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0" name="Group 24"/>
            <p:cNvGrpSpPr>
              <a:grpSpLocks/>
            </p:cNvGrpSpPr>
            <p:nvPr/>
          </p:nvGrpSpPr>
          <p:grpSpPr bwMode="auto">
            <a:xfrm>
              <a:off x="3694" y="3776"/>
              <a:ext cx="338" cy="331"/>
              <a:chOff x="3119" y="3498"/>
              <a:chExt cx="338" cy="331"/>
            </a:xfrm>
          </p:grpSpPr>
          <p:sp>
            <p:nvSpPr>
              <p:cNvPr id="58588" name="Oval 25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89" name="Oval 26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1" name="Group 27"/>
            <p:cNvGrpSpPr>
              <a:grpSpLocks/>
            </p:cNvGrpSpPr>
            <p:nvPr/>
          </p:nvGrpSpPr>
          <p:grpSpPr bwMode="auto">
            <a:xfrm>
              <a:off x="3386" y="3184"/>
              <a:ext cx="338" cy="331"/>
              <a:chOff x="3119" y="3498"/>
              <a:chExt cx="338" cy="331"/>
            </a:xfrm>
          </p:grpSpPr>
          <p:sp>
            <p:nvSpPr>
              <p:cNvPr id="58586" name="Oval 28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87" name="Oval 29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2" name="Group 30"/>
            <p:cNvGrpSpPr>
              <a:grpSpLocks/>
            </p:cNvGrpSpPr>
            <p:nvPr/>
          </p:nvGrpSpPr>
          <p:grpSpPr bwMode="auto">
            <a:xfrm>
              <a:off x="4365" y="3355"/>
              <a:ext cx="338" cy="331"/>
              <a:chOff x="3119" y="3498"/>
              <a:chExt cx="338" cy="331"/>
            </a:xfrm>
          </p:grpSpPr>
          <p:sp>
            <p:nvSpPr>
              <p:cNvPr id="58584" name="Oval 31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85" name="Oval 32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3" name="Group 33"/>
            <p:cNvGrpSpPr>
              <a:grpSpLocks/>
            </p:cNvGrpSpPr>
            <p:nvPr/>
          </p:nvGrpSpPr>
          <p:grpSpPr bwMode="auto">
            <a:xfrm>
              <a:off x="5059" y="2963"/>
              <a:ext cx="338" cy="331"/>
              <a:chOff x="3119" y="3498"/>
              <a:chExt cx="338" cy="331"/>
            </a:xfrm>
          </p:grpSpPr>
          <p:sp>
            <p:nvSpPr>
              <p:cNvPr id="58582" name="Oval 34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83" name="Oval 35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4" name="Group 36"/>
            <p:cNvGrpSpPr>
              <a:grpSpLocks/>
            </p:cNvGrpSpPr>
            <p:nvPr/>
          </p:nvGrpSpPr>
          <p:grpSpPr bwMode="auto">
            <a:xfrm>
              <a:off x="4259" y="2476"/>
              <a:ext cx="338" cy="331"/>
              <a:chOff x="3119" y="3498"/>
              <a:chExt cx="338" cy="331"/>
            </a:xfrm>
          </p:grpSpPr>
          <p:sp>
            <p:nvSpPr>
              <p:cNvPr id="58580" name="Oval 37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81" name="Oval 38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15" name="Group 39"/>
            <p:cNvGrpSpPr>
              <a:grpSpLocks/>
            </p:cNvGrpSpPr>
            <p:nvPr/>
          </p:nvGrpSpPr>
          <p:grpSpPr bwMode="auto">
            <a:xfrm>
              <a:off x="2685" y="2042"/>
              <a:ext cx="338" cy="331"/>
              <a:chOff x="3119" y="3498"/>
              <a:chExt cx="338" cy="331"/>
            </a:xfrm>
          </p:grpSpPr>
          <p:sp>
            <p:nvSpPr>
              <p:cNvPr id="58578" name="Oval 40"/>
              <p:cNvSpPr>
                <a:spLocks noChangeArrowheads="1"/>
              </p:cNvSpPr>
              <p:nvPr/>
            </p:nvSpPr>
            <p:spPr bwMode="auto">
              <a:xfrm>
                <a:off x="3119" y="3498"/>
                <a:ext cx="338" cy="331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79" name="Oval 41"/>
              <p:cNvSpPr>
                <a:spLocks noChangeArrowheads="1"/>
              </p:cNvSpPr>
              <p:nvPr/>
            </p:nvSpPr>
            <p:spPr bwMode="auto">
              <a:xfrm rot="-3104273">
                <a:off x="3171" y="3564"/>
                <a:ext cx="133" cy="87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516" name="Line 42"/>
            <p:cNvSpPr>
              <a:spLocks noChangeShapeType="1"/>
            </p:cNvSpPr>
            <p:nvPr/>
          </p:nvSpPr>
          <p:spPr bwMode="auto">
            <a:xfrm flipV="1">
              <a:off x="3236" y="2871"/>
              <a:ext cx="254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17" name="Line 43"/>
            <p:cNvSpPr>
              <a:spLocks noChangeShapeType="1"/>
            </p:cNvSpPr>
            <p:nvPr/>
          </p:nvSpPr>
          <p:spPr bwMode="auto">
            <a:xfrm>
              <a:off x="3968" y="2898"/>
              <a:ext cx="212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18" name="Line 44"/>
            <p:cNvSpPr>
              <a:spLocks noChangeShapeType="1"/>
            </p:cNvSpPr>
            <p:nvPr/>
          </p:nvSpPr>
          <p:spPr bwMode="auto">
            <a:xfrm flipV="1">
              <a:off x="4940" y="2541"/>
              <a:ext cx="206" cy="20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19" name="Line 45"/>
            <p:cNvSpPr>
              <a:spLocks noChangeShapeType="1"/>
            </p:cNvSpPr>
            <p:nvPr/>
          </p:nvSpPr>
          <p:spPr bwMode="auto">
            <a:xfrm>
              <a:off x="2975" y="2747"/>
              <a:ext cx="173" cy="30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0" name="Line 46"/>
            <p:cNvSpPr>
              <a:spLocks noChangeShapeType="1"/>
            </p:cNvSpPr>
            <p:nvPr/>
          </p:nvSpPr>
          <p:spPr bwMode="auto">
            <a:xfrm>
              <a:off x="3135" y="3059"/>
              <a:ext cx="173" cy="30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1" name="WordArt 47"/>
            <p:cNvSpPr>
              <a:spLocks noChangeArrowheads="1" noChangeShapeType="1" noTextEdit="1"/>
            </p:cNvSpPr>
            <p:nvPr/>
          </p:nvSpPr>
          <p:spPr bwMode="auto">
            <a:xfrm rot="-2108623">
              <a:off x="3127" y="2690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22" name="Line 48"/>
            <p:cNvSpPr>
              <a:spLocks noChangeShapeType="1"/>
            </p:cNvSpPr>
            <p:nvPr/>
          </p:nvSpPr>
          <p:spPr bwMode="auto">
            <a:xfrm>
              <a:off x="2819" y="3233"/>
              <a:ext cx="296" cy="49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3" name="Line 49"/>
            <p:cNvSpPr>
              <a:spLocks noChangeShapeType="1"/>
            </p:cNvSpPr>
            <p:nvPr/>
          </p:nvSpPr>
          <p:spPr bwMode="auto">
            <a:xfrm flipH="1" flipV="1">
              <a:off x="2492" y="3382"/>
              <a:ext cx="316" cy="4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4" name="Line 50"/>
            <p:cNvSpPr>
              <a:spLocks noChangeShapeType="1"/>
            </p:cNvSpPr>
            <p:nvPr/>
          </p:nvSpPr>
          <p:spPr bwMode="auto">
            <a:xfrm flipV="1">
              <a:off x="2695" y="3538"/>
              <a:ext cx="316" cy="1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5" name="Line 51"/>
            <p:cNvSpPr>
              <a:spLocks noChangeShapeType="1"/>
            </p:cNvSpPr>
            <p:nvPr/>
          </p:nvSpPr>
          <p:spPr bwMode="auto">
            <a:xfrm flipV="1">
              <a:off x="1963" y="3592"/>
              <a:ext cx="25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26" name="WordArt 52"/>
            <p:cNvSpPr>
              <a:spLocks noChangeArrowheads="1" noChangeShapeType="1" noTextEdit="1"/>
            </p:cNvSpPr>
            <p:nvPr/>
          </p:nvSpPr>
          <p:spPr bwMode="auto">
            <a:xfrm rot="-2108623">
              <a:off x="2958" y="3194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27" name="WordArt 53"/>
            <p:cNvSpPr>
              <a:spLocks noChangeArrowheads="1" noChangeShapeType="1" noTextEdit="1"/>
            </p:cNvSpPr>
            <p:nvPr/>
          </p:nvSpPr>
          <p:spPr bwMode="auto">
            <a:xfrm rot="-2108623">
              <a:off x="2848" y="3662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28" name="Oval 54"/>
            <p:cNvSpPr>
              <a:spLocks noChangeArrowheads="1"/>
            </p:cNvSpPr>
            <p:nvPr/>
          </p:nvSpPr>
          <p:spPr bwMode="auto">
            <a:xfrm>
              <a:off x="3666" y="2381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29" name="Oval 55"/>
            <p:cNvSpPr>
              <a:spLocks noChangeArrowheads="1"/>
            </p:cNvSpPr>
            <p:nvPr/>
          </p:nvSpPr>
          <p:spPr bwMode="auto">
            <a:xfrm>
              <a:off x="3688" y="2730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0" name="Line 56"/>
            <p:cNvSpPr>
              <a:spLocks noChangeShapeType="1"/>
            </p:cNvSpPr>
            <p:nvPr/>
          </p:nvSpPr>
          <p:spPr bwMode="auto">
            <a:xfrm>
              <a:off x="3842" y="2410"/>
              <a:ext cx="394" cy="2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1" name="Line 57"/>
            <p:cNvSpPr>
              <a:spLocks noChangeShapeType="1"/>
            </p:cNvSpPr>
            <p:nvPr/>
          </p:nvSpPr>
          <p:spPr bwMode="auto">
            <a:xfrm flipV="1">
              <a:off x="1968" y="2444"/>
              <a:ext cx="1542" cy="8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2" name="Line 58"/>
            <p:cNvSpPr>
              <a:spLocks noChangeShapeType="1"/>
            </p:cNvSpPr>
            <p:nvPr/>
          </p:nvSpPr>
          <p:spPr bwMode="auto">
            <a:xfrm flipV="1">
              <a:off x="3513" y="2325"/>
              <a:ext cx="198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3" name="Line 59"/>
            <p:cNvSpPr>
              <a:spLocks noChangeShapeType="1"/>
            </p:cNvSpPr>
            <p:nvPr/>
          </p:nvSpPr>
          <p:spPr bwMode="auto">
            <a:xfrm>
              <a:off x="3711" y="2325"/>
              <a:ext cx="1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4" name="Line 60"/>
            <p:cNvSpPr>
              <a:spLocks noChangeShapeType="1"/>
            </p:cNvSpPr>
            <p:nvPr/>
          </p:nvSpPr>
          <p:spPr bwMode="auto">
            <a:xfrm flipV="1">
              <a:off x="4430" y="2127"/>
              <a:ext cx="610" cy="6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5" name="Line 61"/>
            <p:cNvSpPr>
              <a:spLocks noChangeShapeType="1"/>
            </p:cNvSpPr>
            <p:nvPr/>
          </p:nvSpPr>
          <p:spPr bwMode="auto">
            <a:xfrm>
              <a:off x="4254" y="2658"/>
              <a:ext cx="180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6" name="Line 62"/>
            <p:cNvSpPr>
              <a:spLocks noChangeShapeType="1"/>
            </p:cNvSpPr>
            <p:nvPr/>
          </p:nvSpPr>
          <p:spPr bwMode="auto">
            <a:xfrm flipV="1">
              <a:off x="4437" y="2595"/>
              <a:ext cx="165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37" name="Oval 63"/>
            <p:cNvSpPr>
              <a:spLocks noChangeArrowheads="1"/>
            </p:cNvSpPr>
            <p:nvPr/>
          </p:nvSpPr>
          <p:spPr bwMode="auto">
            <a:xfrm>
              <a:off x="4459" y="315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8" name="Oval 64"/>
            <p:cNvSpPr>
              <a:spLocks noChangeArrowheads="1"/>
            </p:cNvSpPr>
            <p:nvPr/>
          </p:nvSpPr>
          <p:spPr bwMode="auto">
            <a:xfrm>
              <a:off x="4513" y="3504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39" name="Line 65"/>
            <p:cNvSpPr>
              <a:spLocks noChangeShapeType="1"/>
            </p:cNvSpPr>
            <p:nvPr/>
          </p:nvSpPr>
          <p:spPr bwMode="auto">
            <a:xfrm>
              <a:off x="3711" y="3155"/>
              <a:ext cx="789" cy="48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0" name="Line 66"/>
            <p:cNvSpPr>
              <a:spLocks noChangeShapeType="1"/>
            </p:cNvSpPr>
            <p:nvPr/>
          </p:nvSpPr>
          <p:spPr bwMode="auto">
            <a:xfrm flipV="1">
              <a:off x="4560" y="2677"/>
              <a:ext cx="924" cy="9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1" name="Line 67"/>
            <p:cNvSpPr>
              <a:spLocks noChangeShapeType="1"/>
            </p:cNvSpPr>
            <p:nvPr/>
          </p:nvSpPr>
          <p:spPr bwMode="auto">
            <a:xfrm>
              <a:off x="4362" y="3558"/>
              <a:ext cx="195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2" name="Line 68"/>
            <p:cNvSpPr>
              <a:spLocks noChangeShapeType="1"/>
            </p:cNvSpPr>
            <p:nvPr/>
          </p:nvSpPr>
          <p:spPr bwMode="auto">
            <a:xfrm flipV="1">
              <a:off x="4557" y="3501"/>
              <a:ext cx="162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3" name="Line 69"/>
            <p:cNvSpPr>
              <a:spLocks noChangeShapeType="1"/>
            </p:cNvSpPr>
            <p:nvPr/>
          </p:nvSpPr>
          <p:spPr bwMode="auto">
            <a:xfrm>
              <a:off x="4485" y="3172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70"/>
            <p:cNvSpPr>
              <a:spLocks noChangeShapeType="1"/>
            </p:cNvSpPr>
            <p:nvPr/>
          </p:nvSpPr>
          <p:spPr bwMode="auto">
            <a:xfrm>
              <a:off x="3685" y="2410"/>
              <a:ext cx="21" cy="3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71"/>
            <p:cNvSpPr>
              <a:spLocks noChangeShapeType="1"/>
            </p:cNvSpPr>
            <p:nvPr/>
          </p:nvSpPr>
          <p:spPr bwMode="auto">
            <a:xfrm flipV="1">
              <a:off x="5058" y="2946"/>
              <a:ext cx="183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72"/>
            <p:cNvSpPr>
              <a:spLocks noChangeShapeType="1"/>
            </p:cNvSpPr>
            <p:nvPr/>
          </p:nvSpPr>
          <p:spPr bwMode="auto">
            <a:xfrm flipV="1">
              <a:off x="3384" y="3189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WordArt 73"/>
            <p:cNvSpPr>
              <a:spLocks noChangeArrowheads="1" noChangeShapeType="1" noTextEdit="1"/>
            </p:cNvSpPr>
            <p:nvPr/>
          </p:nvSpPr>
          <p:spPr bwMode="auto">
            <a:xfrm rot="-646736">
              <a:off x="3770" y="2467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48" name="WordArt 74"/>
            <p:cNvSpPr>
              <a:spLocks noChangeArrowheads="1" noChangeShapeType="1" noTextEdit="1"/>
            </p:cNvSpPr>
            <p:nvPr/>
          </p:nvSpPr>
          <p:spPr bwMode="auto">
            <a:xfrm rot="-1177046">
              <a:off x="4590" y="3183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49" name="Line 75"/>
            <p:cNvSpPr>
              <a:spLocks noChangeShapeType="1"/>
            </p:cNvSpPr>
            <p:nvPr/>
          </p:nvSpPr>
          <p:spPr bwMode="auto">
            <a:xfrm rot="-2159928">
              <a:off x="4787" y="2463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WordArt 76"/>
            <p:cNvSpPr>
              <a:spLocks noChangeArrowheads="1" noChangeShapeType="1" noTextEdit="1"/>
            </p:cNvSpPr>
            <p:nvPr/>
          </p:nvSpPr>
          <p:spPr bwMode="auto">
            <a:xfrm rot="-2940847">
              <a:off x="4803" y="2401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51" name="Line 77"/>
            <p:cNvSpPr>
              <a:spLocks noChangeShapeType="1"/>
            </p:cNvSpPr>
            <p:nvPr/>
          </p:nvSpPr>
          <p:spPr bwMode="auto">
            <a:xfrm rot="-2159928">
              <a:off x="4801" y="2943"/>
              <a:ext cx="46" cy="3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WordArt 78"/>
            <p:cNvSpPr>
              <a:spLocks noChangeArrowheads="1" noChangeShapeType="1" noTextEdit="1"/>
            </p:cNvSpPr>
            <p:nvPr/>
          </p:nvSpPr>
          <p:spPr bwMode="auto">
            <a:xfrm rot="-2940847">
              <a:off x="4833" y="2873"/>
              <a:ext cx="182" cy="2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53" name="Line 79"/>
            <p:cNvSpPr>
              <a:spLocks noChangeShapeType="1"/>
            </p:cNvSpPr>
            <p:nvPr/>
          </p:nvSpPr>
          <p:spPr bwMode="auto">
            <a:xfrm flipV="1">
              <a:off x="1983" y="3054"/>
              <a:ext cx="477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Line 80"/>
            <p:cNvSpPr>
              <a:spLocks noChangeShapeType="1"/>
            </p:cNvSpPr>
            <p:nvPr/>
          </p:nvSpPr>
          <p:spPr bwMode="auto">
            <a:xfrm flipV="1">
              <a:off x="2328" y="3843"/>
              <a:ext cx="177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5" name="Oval 81"/>
            <p:cNvSpPr>
              <a:spLocks noChangeArrowheads="1"/>
            </p:cNvSpPr>
            <p:nvPr/>
          </p:nvSpPr>
          <p:spPr bwMode="auto">
            <a:xfrm>
              <a:off x="3533" y="333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6" name="Oval 82"/>
            <p:cNvSpPr>
              <a:spLocks noChangeArrowheads="1"/>
            </p:cNvSpPr>
            <p:nvPr/>
          </p:nvSpPr>
          <p:spPr bwMode="auto">
            <a:xfrm>
              <a:off x="5202" y="3110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7" name="Oval 83"/>
            <p:cNvSpPr>
              <a:spLocks noChangeArrowheads="1"/>
            </p:cNvSpPr>
            <p:nvPr/>
          </p:nvSpPr>
          <p:spPr bwMode="auto">
            <a:xfrm>
              <a:off x="4404" y="2615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58" name="Oval 84"/>
            <p:cNvSpPr>
              <a:spLocks noChangeArrowheads="1"/>
            </p:cNvSpPr>
            <p:nvPr/>
          </p:nvSpPr>
          <p:spPr bwMode="auto">
            <a:xfrm>
              <a:off x="2824" y="2188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559" name="Group 85"/>
            <p:cNvGrpSpPr>
              <a:grpSpLocks/>
            </p:cNvGrpSpPr>
            <p:nvPr/>
          </p:nvGrpSpPr>
          <p:grpSpPr bwMode="auto">
            <a:xfrm>
              <a:off x="3829" y="1747"/>
              <a:ext cx="338" cy="331"/>
              <a:chOff x="4014" y="1710"/>
              <a:chExt cx="338" cy="331"/>
            </a:xfrm>
          </p:grpSpPr>
          <p:grpSp>
            <p:nvGrpSpPr>
              <p:cNvPr id="58574" name="Group 86"/>
              <p:cNvGrpSpPr>
                <a:grpSpLocks/>
              </p:cNvGrpSpPr>
              <p:nvPr/>
            </p:nvGrpSpPr>
            <p:grpSpPr bwMode="auto">
              <a:xfrm>
                <a:off x="4014" y="1710"/>
                <a:ext cx="338" cy="331"/>
                <a:chOff x="3119" y="3498"/>
                <a:chExt cx="338" cy="331"/>
              </a:xfrm>
            </p:grpSpPr>
            <p:sp>
              <p:nvSpPr>
                <p:cNvPr id="58576" name="Oval 87"/>
                <p:cNvSpPr>
                  <a:spLocks noChangeArrowheads="1"/>
                </p:cNvSpPr>
                <p:nvPr/>
              </p:nvSpPr>
              <p:spPr bwMode="auto">
                <a:xfrm>
                  <a:off x="3119" y="3498"/>
                  <a:ext cx="338" cy="33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77" name="Oval 88"/>
                <p:cNvSpPr>
                  <a:spLocks noChangeArrowheads="1"/>
                </p:cNvSpPr>
                <p:nvPr/>
              </p:nvSpPr>
              <p:spPr bwMode="auto">
                <a:xfrm rot="-3104273">
                  <a:off x="3171" y="3564"/>
                  <a:ext cx="133" cy="8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8575" name="Oval 89"/>
              <p:cNvSpPr>
                <a:spLocks noChangeArrowheads="1"/>
              </p:cNvSpPr>
              <p:nvPr/>
            </p:nvSpPr>
            <p:spPr bwMode="auto">
              <a:xfrm>
                <a:off x="4168" y="1863"/>
                <a:ext cx="38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560" name="Group 90"/>
            <p:cNvGrpSpPr>
              <a:grpSpLocks/>
            </p:cNvGrpSpPr>
            <p:nvPr/>
          </p:nvGrpSpPr>
          <p:grpSpPr bwMode="auto">
            <a:xfrm>
              <a:off x="4489" y="1884"/>
              <a:ext cx="338" cy="331"/>
              <a:chOff x="4533" y="1906"/>
              <a:chExt cx="338" cy="331"/>
            </a:xfrm>
          </p:grpSpPr>
          <p:grpSp>
            <p:nvGrpSpPr>
              <p:cNvPr id="58570" name="Group 91"/>
              <p:cNvGrpSpPr>
                <a:grpSpLocks/>
              </p:cNvGrpSpPr>
              <p:nvPr/>
            </p:nvGrpSpPr>
            <p:grpSpPr bwMode="auto">
              <a:xfrm>
                <a:off x="4533" y="1906"/>
                <a:ext cx="338" cy="331"/>
                <a:chOff x="3119" y="3498"/>
                <a:chExt cx="338" cy="331"/>
              </a:xfrm>
            </p:grpSpPr>
            <p:sp>
              <p:nvSpPr>
                <p:cNvPr id="58572" name="Oval 92"/>
                <p:cNvSpPr>
                  <a:spLocks noChangeArrowheads="1"/>
                </p:cNvSpPr>
                <p:nvPr/>
              </p:nvSpPr>
              <p:spPr bwMode="auto">
                <a:xfrm>
                  <a:off x="3119" y="3498"/>
                  <a:ext cx="338" cy="33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573" name="Oval 93"/>
                <p:cNvSpPr>
                  <a:spLocks noChangeArrowheads="1"/>
                </p:cNvSpPr>
                <p:nvPr/>
              </p:nvSpPr>
              <p:spPr bwMode="auto">
                <a:xfrm rot="-3104273">
                  <a:off x="3171" y="3564"/>
                  <a:ext cx="133" cy="8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8571" name="Oval 94"/>
              <p:cNvSpPr>
                <a:spLocks noChangeArrowheads="1"/>
              </p:cNvSpPr>
              <p:nvPr/>
            </p:nvSpPr>
            <p:spPr bwMode="auto">
              <a:xfrm>
                <a:off x="4699" y="2055"/>
                <a:ext cx="38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561" name="Oval 95"/>
            <p:cNvSpPr>
              <a:spLocks noChangeArrowheads="1"/>
            </p:cNvSpPr>
            <p:nvPr/>
          </p:nvSpPr>
          <p:spPr bwMode="auto">
            <a:xfrm>
              <a:off x="3843" y="3923"/>
              <a:ext cx="3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62" name="Line 96"/>
            <p:cNvSpPr>
              <a:spLocks noChangeShapeType="1"/>
            </p:cNvSpPr>
            <p:nvPr/>
          </p:nvSpPr>
          <p:spPr bwMode="auto">
            <a:xfrm flipV="1">
              <a:off x="2271" y="3456"/>
              <a:ext cx="183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63" name="Oval 97" descr="深色横线"/>
            <p:cNvSpPr>
              <a:spLocks noChangeArrowheads="1"/>
            </p:cNvSpPr>
            <p:nvPr/>
          </p:nvSpPr>
          <p:spPr bwMode="auto">
            <a:xfrm rot="-2483330">
              <a:off x="5150" y="2050"/>
              <a:ext cx="210" cy="713"/>
            </a:xfrm>
            <a:prstGeom prst="ellipse">
              <a:avLst/>
            </a:prstGeom>
            <a:pattFill prst="dkHorz">
              <a:fgClr>
                <a:srgbClr val="A7C4FF"/>
              </a:fgClr>
              <a:bgClr>
                <a:schemeClr val="bg2"/>
              </a:bgClr>
            </a:patt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564" name="Line 98"/>
            <p:cNvSpPr>
              <a:spLocks noChangeShapeType="1"/>
            </p:cNvSpPr>
            <p:nvPr/>
          </p:nvSpPr>
          <p:spPr bwMode="auto">
            <a:xfrm flipV="1">
              <a:off x="5267" y="2196"/>
              <a:ext cx="217" cy="2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65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255" y="2035"/>
              <a:ext cx="160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D</a:t>
              </a:r>
              <a:endParaRPr lang="zh-CN" altLang="en-US" sz="3600" b="1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66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218" y="3212"/>
              <a:ext cx="167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/>
                </a:rPr>
                <a:t>A</a:t>
              </a:r>
              <a:endParaRPr lang="zh-CN" altLang="en-US" sz="3600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/>
              </a:endParaRPr>
            </a:p>
          </p:txBody>
        </p:sp>
        <p:sp>
          <p:nvSpPr>
            <p:cNvPr id="58567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766" y="2946"/>
              <a:ext cx="185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991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zh-CN" altLang="en-US" sz="8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568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147" y="3174"/>
              <a:ext cx="132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Bookman Old Style"/>
                </a:rPr>
                <a:t>C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Bookman Old Style"/>
              </a:endParaRPr>
            </a:p>
          </p:txBody>
        </p:sp>
        <p:sp>
          <p:nvSpPr>
            <p:cNvPr id="58569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2576" y="3240"/>
              <a:ext cx="15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193"/>
          <p:cNvGrpSpPr>
            <a:grpSpLocks/>
          </p:cNvGrpSpPr>
          <p:nvPr/>
        </p:nvGrpSpPr>
        <p:grpSpPr bwMode="auto">
          <a:xfrm>
            <a:off x="549275" y="4592638"/>
            <a:ext cx="2719388" cy="1735137"/>
            <a:chOff x="346" y="2893"/>
            <a:chExt cx="1713" cy="1093"/>
          </a:xfrm>
        </p:grpSpPr>
        <p:sp>
          <p:nvSpPr>
            <p:cNvPr id="58487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935" y="2943"/>
              <a:ext cx="122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8488" name="Group 195"/>
            <p:cNvGrpSpPr>
              <a:grpSpLocks/>
            </p:cNvGrpSpPr>
            <p:nvPr/>
          </p:nvGrpSpPr>
          <p:grpSpPr bwMode="auto">
            <a:xfrm rot="5400000">
              <a:off x="1145" y="2937"/>
              <a:ext cx="48" cy="144"/>
              <a:chOff x="2928" y="3216"/>
              <a:chExt cx="48" cy="240"/>
            </a:xfrm>
          </p:grpSpPr>
          <p:sp>
            <p:nvSpPr>
              <p:cNvPr id="58497" name="Line 196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8" name="Line 197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489" name="Group 198"/>
            <p:cNvGrpSpPr>
              <a:grpSpLocks/>
            </p:cNvGrpSpPr>
            <p:nvPr/>
          </p:nvGrpSpPr>
          <p:grpSpPr bwMode="auto">
            <a:xfrm>
              <a:off x="1287" y="2893"/>
              <a:ext cx="411" cy="176"/>
              <a:chOff x="674" y="2539"/>
              <a:chExt cx="411" cy="176"/>
            </a:xfrm>
          </p:grpSpPr>
          <p:sp>
            <p:nvSpPr>
              <p:cNvPr id="58494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4" y="253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495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4" y="2577"/>
                <a:ext cx="175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90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58496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2" y="2542"/>
                <a:ext cx="157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490" name="Text Box 202"/>
            <p:cNvSpPr txBox="1">
              <a:spLocks noChangeArrowheads="1"/>
            </p:cNvSpPr>
            <p:nvPr/>
          </p:nvSpPr>
          <p:spPr bwMode="auto">
            <a:xfrm>
              <a:off x="450" y="2910"/>
              <a:ext cx="6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华文中宋" pitchFamily="2" charset="-122"/>
                </a:rPr>
                <a:t>其中</a:t>
              </a:r>
            </a:p>
          </p:txBody>
        </p:sp>
        <p:sp>
          <p:nvSpPr>
            <p:cNvPr id="58491" name="Text Box 203"/>
            <p:cNvSpPr txBox="1">
              <a:spLocks noChangeArrowheads="1"/>
            </p:cNvSpPr>
            <p:nvPr/>
          </p:nvSpPr>
          <p:spPr bwMode="auto">
            <a:xfrm>
              <a:off x="525" y="3160"/>
              <a:ext cx="1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华文中宋" pitchFamily="2" charset="-122"/>
                </a:rPr>
                <a:t>称为</a:t>
              </a:r>
              <a:r>
                <a:rPr lang="zh-CN" altLang="en-US"/>
                <a:t>碰撞截面</a:t>
              </a:r>
            </a:p>
          </p:txBody>
        </p:sp>
        <p:sp>
          <p:nvSpPr>
            <p:cNvPr id="58492" name="Text Box 204"/>
            <p:cNvSpPr txBox="1">
              <a:spLocks noChangeArrowheads="1"/>
            </p:cNvSpPr>
            <p:nvPr/>
          </p:nvSpPr>
          <p:spPr bwMode="auto">
            <a:xfrm>
              <a:off x="346" y="3463"/>
              <a:ext cx="17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华文中宋" pitchFamily="2" charset="-122"/>
                </a:rPr>
                <a:t>但其它分子也在运动</a:t>
              </a:r>
            </a:p>
          </p:txBody>
        </p:sp>
        <p:sp>
          <p:nvSpPr>
            <p:cNvPr id="58493" name="Text Box 205"/>
            <p:cNvSpPr txBox="1">
              <a:spLocks noChangeArrowheads="1"/>
            </p:cNvSpPr>
            <p:nvPr/>
          </p:nvSpPr>
          <p:spPr bwMode="auto">
            <a:xfrm>
              <a:off x="436" y="3736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华文中宋" pitchFamily="2" charset="-122"/>
                </a:rPr>
                <a:t>要作相对速率修正</a:t>
              </a:r>
            </a:p>
          </p:txBody>
        </p:sp>
      </p:grpSp>
      <p:grpSp>
        <p:nvGrpSpPr>
          <p:cNvPr id="20" name="Group 264"/>
          <p:cNvGrpSpPr>
            <a:grpSpLocks/>
          </p:cNvGrpSpPr>
          <p:nvPr/>
        </p:nvGrpSpPr>
        <p:grpSpPr bwMode="auto">
          <a:xfrm>
            <a:off x="282575" y="228600"/>
            <a:ext cx="8289925" cy="1049338"/>
            <a:chOff x="178" y="144"/>
            <a:chExt cx="5222" cy="661"/>
          </a:xfrm>
        </p:grpSpPr>
        <p:grpSp>
          <p:nvGrpSpPr>
            <p:cNvPr id="58458" name="Group 241"/>
            <p:cNvGrpSpPr>
              <a:grpSpLocks/>
            </p:cNvGrpSpPr>
            <p:nvPr/>
          </p:nvGrpSpPr>
          <p:grpSpPr bwMode="auto">
            <a:xfrm>
              <a:off x="3082" y="345"/>
              <a:ext cx="154" cy="164"/>
              <a:chOff x="3082" y="320"/>
              <a:chExt cx="162" cy="189"/>
            </a:xfrm>
          </p:grpSpPr>
          <p:sp>
            <p:nvSpPr>
              <p:cNvPr id="58485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5" y="364"/>
                <a:ext cx="114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486" name="Line 107"/>
              <p:cNvSpPr>
                <a:spLocks noChangeShapeType="1"/>
              </p:cNvSpPr>
              <p:nvPr/>
            </p:nvSpPr>
            <p:spPr bwMode="auto">
              <a:xfrm>
                <a:off x="3082" y="320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459" name="Group 237"/>
            <p:cNvGrpSpPr>
              <a:grpSpLocks/>
            </p:cNvGrpSpPr>
            <p:nvPr/>
          </p:nvGrpSpPr>
          <p:grpSpPr bwMode="auto">
            <a:xfrm>
              <a:off x="3532" y="355"/>
              <a:ext cx="161" cy="159"/>
              <a:chOff x="3532" y="314"/>
              <a:chExt cx="161" cy="200"/>
            </a:xfrm>
          </p:grpSpPr>
          <p:sp>
            <p:nvSpPr>
              <p:cNvPr id="5848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365"/>
                <a:ext cx="11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8484" name="Line 110"/>
              <p:cNvSpPr>
                <a:spLocks noChangeShapeType="1"/>
              </p:cNvSpPr>
              <p:nvPr/>
            </p:nvSpPr>
            <p:spPr bwMode="auto">
              <a:xfrm>
                <a:off x="3532" y="314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460" name="Group 111"/>
            <p:cNvGrpSpPr>
              <a:grpSpLocks/>
            </p:cNvGrpSpPr>
            <p:nvPr/>
          </p:nvGrpSpPr>
          <p:grpSpPr bwMode="auto">
            <a:xfrm>
              <a:off x="4731" y="352"/>
              <a:ext cx="188" cy="166"/>
              <a:chOff x="1634" y="1374"/>
              <a:chExt cx="308" cy="259"/>
            </a:xfrm>
          </p:grpSpPr>
          <p:sp>
            <p:nvSpPr>
              <p:cNvPr id="58481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4" y="1432"/>
                <a:ext cx="290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4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8482" name="Line 113"/>
              <p:cNvSpPr>
                <a:spLocks noChangeShapeType="1"/>
              </p:cNvSpPr>
              <p:nvPr/>
            </p:nvSpPr>
            <p:spPr bwMode="auto">
              <a:xfrm>
                <a:off x="1676" y="1374"/>
                <a:ext cx="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61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2268" y="348"/>
              <a:ext cx="3132" cy="1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若能找出   与   的关系，则   可求</a:t>
              </a:r>
            </a:p>
          </p:txBody>
        </p:sp>
        <p:sp>
          <p:nvSpPr>
            <p:cNvPr id="58462" name="WordArt 209"/>
            <p:cNvSpPr>
              <a:spLocks noChangeArrowheads="1" noChangeShapeType="1" noTextEdit="1"/>
            </p:cNvSpPr>
            <p:nvPr/>
          </p:nvSpPr>
          <p:spPr bwMode="auto">
            <a:xfrm>
              <a:off x="178" y="604"/>
              <a:ext cx="290" cy="2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47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l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sp>
          <p:nvSpPr>
            <p:cNvPr id="58463" name="Line 210"/>
            <p:cNvSpPr>
              <a:spLocks noChangeShapeType="1"/>
            </p:cNvSpPr>
            <p:nvPr/>
          </p:nvSpPr>
          <p:spPr bwMode="auto">
            <a:xfrm>
              <a:off x="253" y="546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64" name="Group 211"/>
            <p:cNvGrpSpPr>
              <a:grpSpLocks/>
            </p:cNvGrpSpPr>
            <p:nvPr/>
          </p:nvGrpSpPr>
          <p:grpSpPr bwMode="auto">
            <a:xfrm rot="5400000">
              <a:off x="575" y="623"/>
              <a:ext cx="63" cy="144"/>
              <a:chOff x="2928" y="3216"/>
              <a:chExt cx="48" cy="240"/>
            </a:xfrm>
          </p:grpSpPr>
          <p:sp>
            <p:nvSpPr>
              <p:cNvPr id="58479" name="Line 21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80" name="Line 21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65" name="WordArt 215"/>
            <p:cNvSpPr>
              <a:spLocks noChangeArrowheads="1" noChangeShapeType="1" noTextEdit="1"/>
            </p:cNvSpPr>
            <p:nvPr/>
          </p:nvSpPr>
          <p:spPr bwMode="auto">
            <a:xfrm>
              <a:off x="744" y="612"/>
              <a:ext cx="144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8466" name="Line 216"/>
            <p:cNvSpPr>
              <a:spLocks noChangeShapeType="1"/>
            </p:cNvSpPr>
            <p:nvPr/>
          </p:nvSpPr>
          <p:spPr bwMode="auto">
            <a:xfrm>
              <a:off x="726" y="55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67" name="Group 217"/>
            <p:cNvGrpSpPr>
              <a:grpSpLocks/>
            </p:cNvGrpSpPr>
            <p:nvPr/>
          </p:nvGrpSpPr>
          <p:grpSpPr bwMode="auto">
            <a:xfrm>
              <a:off x="901" y="607"/>
              <a:ext cx="245" cy="175"/>
              <a:chOff x="3599" y="690"/>
              <a:chExt cx="245" cy="175"/>
            </a:xfrm>
          </p:grpSpPr>
          <p:sp>
            <p:nvSpPr>
              <p:cNvPr id="58477" name="Freeform 218"/>
              <p:cNvSpPr>
                <a:spLocks/>
              </p:cNvSpPr>
              <p:nvPr/>
            </p:nvSpPr>
            <p:spPr bwMode="auto">
              <a:xfrm>
                <a:off x="3599" y="709"/>
                <a:ext cx="140" cy="155"/>
              </a:xfrm>
              <a:custGeom>
                <a:avLst/>
                <a:gdLst>
                  <a:gd name="T0" fmla="*/ 4 w 241"/>
                  <a:gd name="T1" fmla="*/ 0 h 241"/>
                  <a:gd name="T2" fmla="*/ 0 w 241"/>
                  <a:gd name="T3" fmla="*/ 11 h 241"/>
                  <a:gd name="T4" fmla="*/ 5 w 241"/>
                  <a:gd name="T5" fmla="*/ 11 h 241"/>
                  <a:gd name="T6" fmla="*/ 4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78" name="WordArt 2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7" y="690"/>
                <a:ext cx="77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8468" name="Group 220"/>
            <p:cNvGrpSpPr>
              <a:grpSpLocks/>
            </p:cNvGrpSpPr>
            <p:nvPr/>
          </p:nvGrpSpPr>
          <p:grpSpPr bwMode="auto">
            <a:xfrm rot="5400000">
              <a:off x="1261" y="630"/>
              <a:ext cx="63" cy="144"/>
              <a:chOff x="2928" y="3216"/>
              <a:chExt cx="48" cy="240"/>
            </a:xfrm>
          </p:grpSpPr>
          <p:sp>
            <p:nvSpPr>
              <p:cNvPr id="58475" name="Line 22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" name="Line 22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69" name="WordArt 224"/>
            <p:cNvSpPr>
              <a:spLocks noChangeArrowheads="1" noChangeShapeType="1" noTextEdit="1"/>
            </p:cNvSpPr>
            <p:nvPr/>
          </p:nvSpPr>
          <p:spPr bwMode="auto">
            <a:xfrm>
              <a:off x="1867" y="636"/>
              <a:ext cx="15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470" name="Line 225"/>
            <p:cNvSpPr>
              <a:spLocks noChangeShapeType="1"/>
            </p:cNvSpPr>
            <p:nvPr/>
          </p:nvSpPr>
          <p:spPr bwMode="auto">
            <a:xfrm>
              <a:off x="1871" y="589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1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1467" y="626"/>
              <a:ext cx="144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 Antiqua"/>
              </a:endParaRPr>
            </a:p>
          </p:txBody>
        </p:sp>
        <p:sp>
          <p:nvSpPr>
            <p:cNvPr id="58472" name="Line 228"/>
            <p:cNvSpPr>
              <a:spLocks noChangeShapeType="1"/>
            </p:cNvSpPr>
            <p:nvPr/>
          </p:nvSpPr>
          <p:spPr bwMode="auto">
            <a:xfrm>
              <a:off x="1458" y="56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" name="Line 229"/>
            <p:cNvSpPr>
              <a:spLocks noChangeShapeType="1"/>
            </p:cNvSpPr>
            <p:nvPr/>
          </p:nvSpPr>
          <p:spPr bwMode="auto">
            <a:xfrm flipH="1">
              <a:off x="1674" y="544"/>
              <a:ext cx="119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4" name="Text Box 230"/>
            <p:cNvSpPr txBox="1">
              <a:spLocks noChangeArrowheads="1"/>
            </p:cNvSpPr>
            <p:nvPr/>
          </p:nvSpPr>
          <p:spPr bwMode="auto">
            <a:xfrm>
              <a:off x="516" y="144"/>
              <a:ext cx="14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中宋" pitchFamily="2" charset="-122"/>
                </a:rPr>
                <a:t>平均自由程</a:t>
              </a:r>
            </a:p>
          </p:txBody>
        </p:sp>
      </p:grpSp>
      <p:sp>
        <p:nvSpPr>
          <p:cNvPr id="58374" name="Rectangle 231" descr="大纸屑"/>
          <p:cNvSpPr>
            <a:spLocks noChangeArrowheads="1"/>
          </p:cNvSpPr>
          <p:nvPr/>
        </p:nvSpPr>
        <p:spPr bwMode="auto">
          <a:xfrm>
            <a:off x="0" y="0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Rectangle 232" descr="大纸屑"/>
          <p:cNvSpPr>
            <a:spLocks noChangeArrowheads="1"/>
          </p:cNvSpPr>
          <p:nvPr/>
        </p:nvSpPr>
        <p:spPr bwMode="auto">
          <a:xfrm>
            <a:off x="0" y="6600825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236"/>
          <p:cNvGrpSpPr>
            <a:grpSpLocks/>
          </p:cNvGrpSpPr>
          <p:nvPr/>
        </p:nvGrpSpPr>
        <p:grpSpPr bwMode="auto">
          <a:xfrm>
            <a:off x="5834063" y="5962650"/>
            <a:ext cx="2784475" cy="360363"/>
            <a:chOff x="2619" y="3010"/>
            <a:chExt cx="2647" cy="770"/>
          </a:xfrm>
        </p:grpSpPr>
        <p:sp>
          <p:nvSpPr>
            <p:cNvPr id="58456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2620" y="3012"/>
              <a:ext cx="2646" cy="7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762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先假设其它分子静止</a:t>
              </a:r>
            </a:p>
          </p:txBody>
        </p:sp>
        <p:sp>
          <p:nvSpPr>
            <p:cNvPr id="58457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2619" y="3010"/>
              <a:ext cx="2646" cy="768"/>
            </a:xfrm>
            <a:prstGeom prst="rect">
              <a:avLst/>
            </a:prstGeom>
          </p:spPr>
          <p:txBody>
            <a:bodyPr wrap="none" fromWordArt="1">
              <a:prstTxWarp prst="textDeflate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先假设其它分子静止</a:t>
              </a:r>
            </a:p>
          </p:txBody>
        </p:sp>
      </p:grpSp>
      <p:grpSp>
        <p:nvGrpSpPr>
          <p:cNvPr id="28" name="Group 263"/>
          <p:cNvGrpSpPr>
            <a:grpSpLocks/>
          </p:cNvGrpSpPr>
          <p:nvPr/>
        </p:nvGrpSpPr>
        <p:grpSpPr bwMode="auto">
          <a:xfrm>
            <a:off x="3495675" y="1182688"/>
            <a:ext cx="5378450" cy="1411287"/>
            <a:chOff x="2202" y="745"/>
            <a:chExt cx="3388" cy="889"/>
          </a:xfrm>
        </p:grpSpPr>
        <p:grpSp>
          <p:nvGrpSpPr>
            <p:cNvPr id="58436" name="Group 243"/>
            <p:cNvGrpSpPr>
              <a:grpSpLocks/>
            </p:cNvGrpSpPr>
            <p:nvPr/>
          </p:nvGrpSpPr>
          <p:grpSpPr bwMode="auto">
            <a:xfrm>
              <a:off x="2208" y="745"/>
              <a:ext cx="3236" cy="288"/>
              <a:chOff x="2208" y="793"/>
              <a:chExt cx="3236" cy="288"/>
            </a:xfrm>
          </p:grpSpPr>
          <p:sp>
            <p:nvSpPr>
              <p:cNvPr id="58448" name="Text Box 117"/>
              <p:cNvSpPr txBox="1">
                <a:spLocks noChangeArrowheads="1"/>
              </p:cNvSpPr>
              <p:nvPr/>
            </p:nvSpPr>
            <p:spPr bwMode="auto">
              <a:xfrm>
                <a:off x="2319" y="793"/>
                <a:ext cx="28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设分子    的碰撞路径</a:t>
                </a:r>
                <a:r>
                  <a:rPr lang="en-US" altLang="zh-CN" b="1"/>
                  <a:t>ABCD</a:t>
                </a:r>
                <a:r>
                  <a:rPr lang="zh-CN" altLang="en-US"/>
                  <a:t>长度</a:t>
                </a:r>
              </a:p>
            </p:txBody>
          </p:sp>
          <p:sp>
            <p:nvSpPr>
              <p:cNvPr id="58449" name="Freeform 119"/>
              <p:cNvSpPr>
                <a:spLocks/>
              </p:cNvSpPr>
              <p:nvPr/>
            </p:nvSpPr>
            <p:spPr bwMode="auto">
              <a:xfrm>
                <a:off x="5241" y="892"/>
                <a:ext cx="116" cy="116"/>
              </a:xfrm>
              <a:custGeom>
                <a:avLst/>
                <a:gdLst>
                  <a:gd name="T0" fmla="*/ 1 w 241"/>
                  <a:gd name="T1" fmla="*/ 0 h 241"/>
                  <a:gd name="T2" fmla="*/ 0 w 241"/>
                  <a:gd name="T3" fmla="*/ 1 h 241"/>
                  <a:gd name="T4" fmla="*/ 1 w 241"/>
                  <a:gd name="T5" fmla="*/ 1 h 241"/>
                  <a:gd name="T6" fmla="*/ 1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50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80" y="878"/>
                <a:ext cx="64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8451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66" y="869"/>
                <a:ext cx="15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452" name="AutoShape 132"/>
              <p:cNvSpPr>
                <a:spLocks noChangeArrowheads="1"/>
              </p:cNvSpPr>
              <p:nvPr/>
            </p:nvSpPr>
            <p:spPr bwMode="auto">
              <a:xfrm>
                <a:off x="2208" y="857"/>
                <a:ext cx="149" cy="1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453" name="Group 238"/>
              <p:cNvGrpSpPr>
                <a:grpSpLocks/>
              </p:cNvGrpSpPr>
              <p:nvPr/>
            </p:nvGrpSpPr>
            <p:grpSpPr bwMode="auto">
              <a:xfrm>
                <a:off x="5063" y="857"/>
                <a:ext cx="169" cy="167"/>
                <a:chOff x="3532" y="314"/>
                <a:chExt cx="161" cy="200"/>
              </a:xfrm>
            </p:grpSpPr>
            <p:sp>
              <p:nvSpPr>
                <p:cNvPr id="58454" name="WordArt 2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365"/>
                  <a:ext cx="118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8455" name="Line 240"/>
                <p:cNvSpPr>
                  <a:spLocks noChangeShapeType="1"/>
                </p:cNvSpPr>
                <p:nvPr/>
              </p:nvSpPr>
              <p:spPr bwMode="auto">
                <a:xfrm>
                  <a:off x="3532" y="314"/>
                  <a:ext cx="16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437" name="Group 247"/>
            <p:cNvGrpSpPr>
              <a:grpSpLocks/>
            </p:cNvGrpSpPr>
            <p:nvPr/>
          </p:nvGrpSpPr>
          <p:grpSpPr bwMode="auto">
            <a:xfrm>
              <a:off x="2202" y="1116"/>
              <a:ext cx="3388" cy="518"/>
              <a:chOff x="2202" y="1116"/>
              <a:chExt cx="3388" cy="518"/>
            </a:xfrm>
          </p:grpSpPr>
          <p:sp>
            <p:nvSpPr>
              <p:cNvPr id="58438" name="Text Box 116"/>
              <p:cNvSpPr txBox="1">
                <a:spLocks noChangeArrowheads="1"/>
              </p:cNvSpPr>
              <p:nvPr/>
            </p:nvSpPr>
            <p:spPr bwMode="auto">
              <a:xfrm>
                <a:off x="2318" y="1116"/>
                <a:ext cx="3272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质心在半径为     、长度为        的圆柱体内的分子都会与       相碰。</a:t>
                </a:r>
              </a:p>
            </p:txBody>
          </p:sp>
          <p:sp>
            <p:nvSpPr>
              <p:cNvPr id="58439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2" y="1160"/>
                <a:ext cx="157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8440" name="Group 126"/>
              <p:cNvGrpSpPr>
                <a:grpSpLocks/>
              </p:cNvGrpSpPr>
              <p:nvPr/>
            </p:nvGrpSpPr>
            <p:grpSpPr bwMode="auto">
              <a:xfrm>
                <a:off x="4706" y="1196"/>
                <a:ext cx="192" cy="131"/>
                <a:chOff x="3599" y="690"/>
                <a:chExt cx="245" cy="175"/>
              </a:xfrm>
            </p:grpSpPr>
            <p:sp>
              <p:nvSpPr>
                <p:cNvPr id="58446" name="Freeform 127"/>
                <p:cNvSpPr>
                  <a:spLocks/>
                </p:cNvSpPr>
                <p:nvPr/>
              </p:nvSpPr>
              <p:spPr bwMode="auto">
                <a:xfrm>
                  <a:off x="3599" y="709"/>
                  <a:ext cx="140" cy="155"/>
                </a:xfrm>
                <a:custGeom>
                  <a:avLst/>
                  <a:gdLst>
                    <a:gd name="T0" fmla="*/ 4 w 241"/>
                    <a:gd name="T1" fmla="*/ 0 h 241"/>
                    <a:gd name="T2" fmla="*/ 0 w 241"/>
                    <a:gd name="T3" fmla="*/ 11 h 241"/>
                    <a:gd name="T4" fmla="*/ 5 w 241"/>
                    <a:gd name="T5" fmla="*/ 11 h 241"/>
                    <a:gd name="T6" fmla="*/ 4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47" name="WordArt 1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" y="690"/>
                  <a:ext cx="77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sp>
            <p:nvSpPr>
              <p:cNvPr id="58441" name="AutoShape 133"/>
              <p:cNvSpPr>
                <a:spLocks noChangeArrowheads="1"/>
              </p:cNvSpPr>
              <p:nvPr/>
            </p:nvSpPr>
            <p:spPr bwMode="auto">
              <a:xfrm>
                <a:off x="2202" y="1190"/>
                <a:ext cx="149" cy="1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42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63" y="1415"/>
                <a:ext cx="15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8443" name="Group 244"/>
              <p:cNvGrpSpPr>
                <a:grpSpLocks/>
              </p:cNvGrpSpPr>
              <p:nvPr/>
            </p:nvGrpSpPr>
            <p:grpSpPr bwMode="auto">
              <a:xfrm>
                <a:off x="4544" y="1172"/>
                <a:ext cx="161" cy="159"/>
                <a:chOff x="3532" y="314"/>
                <a:chExt cx="161" cy="200"/>
              </a:xfrm>
            </p:grpSpPr>
            <p:sp>
              <p:nvSpPr>
                <p:cNvPr id="58444" name="WordArt 2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8" y="365"/>
                  <a:ext cx="118" cy="14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8445" name="Line 246"/>
                <p:cNvSpPr>
                  <a:spLocks noChangeShapeType="1"/>
                </p:cNvSpPr>
                <p:nvPr/>
              </p:nvSpPr>
              <p:spPr bwMode="auto">
                <a:xfrm>
                  <a:off x="3532" y="314"/>
                  <a:ext cx="16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7576" name="Group 262"/>
          <p:cNvGrpSpPr>
            <a:grpSpLocks/>
          </p:cNvGrpSpPr>
          <p:nvPr/>
        </p:nvGrpSpPr>
        <p:grpSpPr bwMode="auto">
          <a:xfrm>
            <a:off x="0" y="1455738"/>
            <a:ext cx="3328988" cy="2860675"/>
            <a:chOff x="0" y="917"/>
            <a:chExt cx="2097" cy="1802"/>
          </a:xfrm>
        </p:grpSpPr>
        <p:sp>
          <p:nvSpPr>
            <p:cNvPr id="58379" name="Text Box 139"/>
            <p:cNvSpPr txBox="1">
              <a:spLocks noChangeArrowheads="1"/>
            </p:cNvSpPr>
            <p:nvPr/>
          </p:nvSpPr>
          <p:spPr bwMode="auto">
            <a:xfrm>
              <a:off x="292" y="1262"/>
              <a:ext cx="16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ea typeface="华文中宋" pitchFamily="2" charset="-122"/>
                </a:rPr>
                <a:t>则柱内分子数为</a:t>
              </a:r>
            </a:p>
          </p:txBody>
        </p:sp>
        <p:grpSp>
          <p:nvGrpSpPr>
            <p:cNvPr id="58380" name="Group 140"/>
            <p:cNvGrpSpPr>
              <a:grpSpLocks/>
            </p:cNvGrpSpPr>
            <p:nvPr/>
          </p:nvGrpSpPr>
          <p:grpSpPr bwMode="auto">
            <a:xfrm>
              <a:off x="300" y="1659"/>
              <a:ext cx="455" cy="136"/>
              <a:chOff x="300" y="1659"/>
              <a:chExt cx="455" cy="136"/>
            </a:xfrm>
          </p:grpSpPr>
          <p:sp>
            <p:nvSpPr>
              <p:cNvPr id="58433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" y="1678"/>
                <a:ext cx="12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434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6" y="1659"/>
                <a:ext cx="179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3634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435" name="Freeform 143"/>
              <p:cNvSpPr>
                <a:spLocks/>
              </p:cNvSpPr>
              <p:nvPr/>
            </p:nvSpPr>
            <p:spPr bwMode="auto">
              <a:xfrm>
                <a:off x="457" y="1667"/>
                <a:ext cx="116" cy="116"/>
              </a:xfrm>
              <a:custGeom>
                <a:avLst/>
                <a:gdLst>
                  <a:gd name="T0" fmla="*/ 1 w 241"/>
                  <a:gd name="T1" fmla="*/ 0 h 241"/>
                  <a:gd name="T2" fmla="*/ 0 w 241"/>
                  <a:gd name="T3" fmla="*/ 1 h 241"/>
                  <a:gd name="T4" fmla="*/ 1 w 241"/>
                  <a:gd name="T5" fmla="*/ 1 h 241"/>
                  <a:gd name="T6" fmla="*/ 1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381" name="Group 144"/>
            <p:cNvGrpSpPr>
              <a:grpSpLocks/>
            </p:cNvGrpSpPr>
            <p:nvPr/>
          </p:nvGrpSpPr>
          <p:grpSpPr bwMode="auto">
            <a:xfrm rot="5400000">
              <a:off x="799" y="1645"/>
              <a:ext cx="48" cy="144"/>
              <a:chOff x="2928" y="3216"/>
              <a:chExt cx="48" cy="240"/>
            </a:xfrm>
          </p:grpSpPr>
          <p:sp>
            <p:nvSpPr>
              <p:cNvPr id="58431" name="Line 14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32" name="Line 14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82" name="Group 147"/>
            <p:cNvGrpSpPr>
              <a:grpSpLocks/>
            </p:cNvGrpSpPr>
            <p:nvPr/>
          </p:nvGrpSpPr>
          <p:grpSpPr bwMode="auto">
            <a:xfrm>
              <a:off x="1754" y="1632"/>
              <a:ext cx="192" cy="131"/>
              <a:chOff x="3599" y="690"/>
              <a:chExt cx="245" cy="175"/>
            </a:xfrm>
          </p:grpSpPr>
          <p:sp>
            <p:nvSpPr>
              <p:cNvPr id="58429" name="Freeform 148"/>
              <p:cNvSpPr>
                <a:spLocks/>
              </p:cNvSpPr>
              <p:nvPr/>
            </p:nvSpPr>
            <p:spPr bwMode="auto">
              <a:xfrm>
                <a:off x="3599" y="709"/>
                <a:ext cx="140" cy="155"/>
              </a:xfrm>
              <a:custGeom>
                <a:avLst/>
                <a:gdLst>
                  <a:gd name="T0" fmla="*/ 4 w 241"/>
                  <a:gd name="T1" fmla="*/ 0 h 241"/>
                  <a:gd name="T2" fmla="*/ 0 w 241"/>
                  <a:gd name="T3" fmla="*/ 11 h 241"/>
                  <a:gd name="T4" fmla="*/ 5 w 241"/>
                  <a:gd name="T5" fmla="*/ 11 h 241"/>
                  <a:gd name="T6" fmla="*/ 4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30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7" y="690"/>
                <a:ext cx="77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58383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964" y="1670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384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1467" y="1608"/>
              <a:ext cx="61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8385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1117" y="1646"/>
              <a:ext cx="175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90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rPr>
                <a:t>p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Symbol"/>
              </a:endParaRPr>
            </a:p>
          </p:txBody>
        </p:sp>
        <p:sp>
          <p:nvSpPr>
            <p:cNvPr id="58386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1295" y="1611"/>
              <a:ext cx="157" cy="1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436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d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387" name="Text Box 158"/>
            <p:cNvSpPr txBox="1">
              <a:spLocks noChangeArrowheads="1"/>
            </p:cNvSpPr>
            <p:nvPr/>
          </p:nvSpPr>
          <p:spPr bwMode="auto">
            <a:xfrm>
              <a:off x="345" y="1920"/>
              <a:ext cx="13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ea typeface="华文中宋" pitchFamily="2" charset="-122"/>
                </a:rPr>
                <a:t>平均碰撞频率</a:t>
              </a:r>
            </a:p>
          </p:txBody>
        </p:sp>
        <p:grpSp>
          <p:nvGrpSpPr>
            <p:cNvPr id="58388" name="Group 173"/>
            <p:cNvGrpSpPr>
              <a:grpSpLocks/>
            </p:cNvGrpSpPr>
            <p:nvPr/>
          </p:nvGrpSpPr>
          <p:grpSpPr bwMode="auto">
            <a:xfrm rot="5400000">
              <a:off x="375" y="2568"/>
              <a:ext cx="48" cy="144"/>
              <a:chOff x="2928" y="3216"/>
              <a:chExt cx="48" cy="240"/>
            </a:xfrm>
          </p:grpSpPr>
          <p:sp>
            <p:nvSpPr>
              <p:cNvPr id="58427" name="Line 17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8" name="Line 17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9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521" y="2601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8390" name="Group 177"/>
            <p:cNvGrpSpPr>
              <a:grpSpLocks/>
            </p:cNvGrpSpPr>
            <p:nvPr/>
          </p:nvGrpSpPr>
          <p:grpSpPr bwMode="auto">
            <a:xfrm>
              <a:off x="674" y="2539"/>
              <a:ext cx="411" cy="176"/>
              <a:chOff x="674" y="2539"/>
              <a:chExt cx="411" cy="176"/>
            </a:xfrm>
          </p:grpSpPr>
          <p:sp>
            <p:nvSpPr>
              <p:cNvPr id="58424" name="WordArt 1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4" y="253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8425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4" y="2577"/>
                <a:ext cx="175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90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58426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2" y="2542"/>
                <a:ext cx="157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8391" name="Group 184"/>
            <p:cNvGrpSpPr>
              <a:grpSpLocks/>
            </p:cNvGrpSpPr>
            <p:nvPr/>
          </p:nvGrpSpPr>
          <p:grpSpPr bwMode="auto">
            <a:xfrm rot="5400000">
              <a:off x="1426" y="2576"/>
              <a:ext cx="48" cy="144"/>
              <a:chOff x="2928" y="3216"/>
              <a:chExt cx="48" cy="240"/>
            </a:xfrm>
          </p:grpSpPr>
          <p:sp>
            <p:nvSpPr>
              <p:cNvPr id="58422" name="Line 18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3" name="Line 18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92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1584" y="2593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8393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1755" y="2558"/>
              <a:ext cx="122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8394" name="Group 260"/>
            <p:cNvGrpSpPr>
              <a:grpSpLocks/>
            </p:cNvGrpSpPr>
            <p:nvPr/>
          </p:nvGrpSpPr>
          <p:grpSpPr bwMode="auto">
            <a:xfrm>
              <a:off x="0" y="917"/>
              <a:ext cx="2097" cy="358"/>
              <a:chOff x="0" y="901"/>
              <a:chExt cx="2097" cy="358"/>
            </a:xfrm>
          </p:grpSpPr>
          <p:sp>
            <p:nvSpPr>
              <p:cNvPr id="58419" name="Text Box 137"/>
              <p:cNvSpPr txBox="1">
                <a:spLocks noChangeArrowheads="1"/>
              </p:cNvSpPr>
              <p:nvPr/>
            </p:nvSpPr>
            <p:spPr bwMode="auto">
              <a:xfrm>
                <a:off x="289" y="990"/>
                <a:ext cx="174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200" b="1">
                    <a:ea typeface="华文中宋" pitchFamily="2" charset="-122"/>
                  </a:rPr>
                  <a:t>设气体分子数密度</a:t>
                </a:r>
              </a:p>
            </p:txBody>
          </p:sp>
          <p:sp>
            <p:nvSpPr>
              <p:cNvPr id="58420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09" y="1090"/>
                <a:ext cx="12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8421" name="Rectangle 192" descr="大纸屑"/>
              <p:cNvSpPr>
                <a:spLocks noChangeArrowheads="1"/>
              </p:cNvSpPr>
              <p:nvPr/>
            </p:nvSpPr>
            <p:spPr bwMode="auto">
              <a:xfrm>
                <a:off x="0" y="901"/>
                <a:ext cx="2097" cy="88"/>
              </a:xfrm>
              <a:prstGeom prst="rect">
                <a:avLst/>
              </a:prstGeom>
              <a:pattFill prst="lgConfetti">
                <a:fgClr>
                  <a:srgbClr val="A5D5D9"/>
                </a:fgClr>
                <a:bgClr>
                  <a:srgbClr val="FFFFFF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395" name="Group 248"/>
            <p:cNvGrpSpPr>
              <a:grpSpLocks/>
            </p:cNvGrpSpPr>
            <p:nvPr/>
          </p:nvGrpSpPr>
          <p:grpSpPr bwMode="auto">
            <a:xfrm>
              <a:off x="1583" y="1619"/>
              <a:ext cx="161" cy="159"/>
              <a:chOff x="3532" y="314"/>
              <a:chExt cx="161" cy="200"/>
            </a:xfrm>
          </p:grpSpPr>
          <p:sp>
            <p:nvSpPr>
              <p:cNvPr id="58417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365"/>
                <a:ext cx="11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8418" name="Line 250"/>
              <p:cNvSpPr>
                <a:spLocks noChangeShapeType="1"/>
              </p:cNvSpPr>
              <p:nvPr/>
            </p:nvSpPr>
            <p:spPr bwMode="auto">
              <a:xfrm>
                <a:off x="3532" y="314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6" name="Group 251"/>
            <p:cNvGrpSpPr>
              <a:grpSpLocks/>
            </p:cNvGrpSpPr>
            <p:nvPr/>
          </p:nvGrpSpPr>
          <p:grpSpPr bwMode="auto">
            <a:xfrm>
              <a:off x="1915" y="2544"/>
              <a:ext cx="161" cy="159"/>
              <a:chOff x="3532" y="314"/>
              <a:chExt cx="161" cy="200"/>
            </a:xfrm>
          </p:grpSpPr>
          <p:sp>
            <p:nvSpPr>
              <p:cNvPr id="58415" name="WordArt 2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365"/>
                <a:ext cx="11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8416" name="Line 253"/>
              <p:cNvSpPr>
                <a:spLocks noChangeShapeType="1"/>
              </p:cNvSpPr>
              <p:nvPr/>
            </p:nvSpPr>
            <p:spPr bwMode="auto">
              <a:xfrm>
                <a:off x="3532" y="314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7" name="Group 254"/>
            <p:cNvGrpSpPr>
              <a:grpSpLocks/>
            </p:cNvGrpSpPr>
            <p:nvPr/>
          </p:nvGrpSpPr>
          <p:grpSpPr bwMode="auto">
            <a:xfrm>
              <a:off x="1129" y="2560"/>
              <a:ext cx="161" cy="159"/>
              <a:chOff x="3532" y="314"/>
              <a:chExt cx="161" cy="200"/>
            </a:xfrm>
          </p:grpSpPr>
          <p:sp>
            <p:nvSpPr>
              <p:cNvPr id="58413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8" y="365"/>
                <a:ext cx="118" cy="1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8414" name="Line 256"/>
              <p:cNvSpPr>
                <a:spLocks noChangeShapeType="1"/>
              </p:cNvSpPr>
              <p:nvPr/>
            </p:nvSpPr>
            <p:spPr bwMode="auto">
              <a:xfrm>
                <a:off x="3532" y="314"/>
                <a:ext cx="1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98" name="Group 261"/>
            <p:cNvGrpSpPr>
              <a:grpSpLocks/>
            </p:cNvGrpSpPr>
            <p:nvPr/>
          </p:nvGrpSpPr>
          <p:grpSpPr bwMode="auto">
            <a:xfrm>
              <a:off x="305" y="2226"/>
              <a:ext cx="1203" cy="195"/>
              <a:chOff x="589" y="2235"/>
              <a:chExt cx="1203" cy="195"/>
            </a:xfrm>
          </p:grpSpPr>
          <p:grpSp>
            <p:nvGrpSpPr>
              <p:cNvPr id="58399" name="Group 162"/>
              <p:cNvGrpSpPr>
                <a:grpSpLocks/>
              </p:cNvGrpSpPr>
              <p:nvPr/>
            </p:nvGrpSpPr>
            <p:grpSpPr bwMode="auto">
              <a:xfrm rot="5400000">
                <a:off x="851" y="2302"/>
                <a:ext cx="48" cy="144"/>
                <a:chOff x="2928" y="3216"/>
                <a:chExt cx="48" cy="240"/>
              </a:xfrm>
            </p:grpSpPr>
            <p:sp>
              <p:nvSpPr>
                <p:cNvPr id="58411" name="Line 16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2" name="Line 16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00" name="Group 165"/>
              <p:cNvGrpSpPr>
                <a:grpSpLocks/>
              </p:cNvGrpSpPr>
              <p:nvPr/>
            </p:nvGrpSpPr>
            <p:grpSpPr bwMode="auto">
              <a:xfrm>
                <a:off x="1017" y="2279"/>
                <a:ext cx="455" cy="136"/>
                <a:chOff x="300" y="1659"/>
                <a:chExt cx="455" cy="136"/>
              </a:xfrm>
            </p:grpSpPr>
            <p:sp>
              <p:nvSpPr>
                <p:cNvPr id="58408" name="WordArt 1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0" y="1678"/>
                  <a:ext cx="126" cy="11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n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409" name="WordArt 1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6" y="1659"/>
                  <a:ext cx="179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3634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V</a:t>
                  </a:r>
                  <a:endParaRPr lang="zh-CN" altLang="en-US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410" name="Freeform 168"/>
                <p:cNvSpPr>
                  <a:spLocks/>
                </p:cNvSpPr>
                <p:nvPr/>
              </p:nvSpPr>
              <p:spPr bwMode="auto">
                <a:xfrm>
                  <a:off x="457" y="1667"/>
                  <a:ext cx="116" cy="116"/>
                </a:xfrm>
                <a:custGeom>
                  <a:avLst/>
                  <a:gdLst>
                    <a:gd name="T0" fmla="*/ 1 w 241"/>
                    <a:gd name="T1" fmla="*/ 0 h 241"/>
                    <a:gd name="T2" fmla="*/ 0 w 241"/>
                    <a:gd name="T3" fmla="*/ 1 h 241"/>
                    <a:gd name="T4" fmla="*/ 1 w 241"/>
                    <a:gd name="T5" fmla="*/ 1 h 241"/>
                    <a:gd name="T6" fmla="*/ 1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8401" name="Line 169"/>
              <p:cNvSpPr>
                <a:spLocks noChangeShapeType="1"/>
              </p:cNvSpPr>
              <p:nvPr/>
            </p:nvSpPr>
            <p:spPr bwMode="auto">
              <a:xfrm flipV="1">
                <a:off x="1435" y="2235"/>
                <a:ext cx="132" cy="1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402" name="Group 170"/>
              <p:cNvGrpSpPr>
                <a:grpSpLocks/>
              </p:cNvGrpSpPr>
              <p:nvPr/>
            </p:nvGrpSpPr>
            <p:grpSpPr bwMode="auto">
              <a:xfrm>
                <a:off x="1578" y="2267"/>
                <a:ext cx="214" cy="161"/>
                <a:chOff x="3599" y="690"/>
                <a:chExt cx="245" cy="175"/>
              </a:xfrm>
            </p:grpSpPr>
            <p:sp>
              <p:nvSpPr>
                <p:cNvPr id="58406" name="Freeform 171"/>
                <p:cNvSpPr>
                  <a:spLocks/>
                </p:cNvSpPr>
                <p:nvPr/>
              </p:nvSpPr>
              <p:spPr bwMode="auto">
                <a:xfrm>
                  <a:off x="3599" y="709"/>
                  <a:ext cx="140" cy="155"/>
                </a:xfrm>
                <a:custGeom>
                  <a:avLst/>
                  <a:gdLst>
                    <a:gd name="T0" fmla="*/ 4 w 241"/>
                    <a:gd name="T1" fmla="*/ 0 h 241"/>
                    <a:gd name="T2" fmla="*/ 0 w 241"/>
                    <a:gd name="T3" fmla="*/ 11 h 241"/>
                    <a:gd name="T4" fmla="*/ 5 w 241"/>
                    <a:gd name="T5" fmla="*/ 11 h 241"/>
                    <a:gd name="T6" fmla="*/ 4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7" name="WordArt 1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67" y="690"/>
                  <a:ext cx="77" cy="17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8403" name="Group 257"/>
              <p:cNvGrpSpPr>
                <a:grpSpLocks/>
              </p:cNvGrpSpPr>
              <p:nvPr/>
            </p:nvGrpSpPr>
            <p:grpSpPr bwMode="auto">
              <a:xfrm>
                <a:off x="589" y="2266"/>
                <a:ext cx="170" cy="164"/>
                <a:chOff x="3082" y="320"/>
                <a:chExt cx="162" cy="189"/>
              </a:xfrm>
            </p:grpSpPr>
            <p:sp>
              <p:nvSpPr>
                <p:cNvPr id="58404" name="WordArt 25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95" y="364"/>
                  <a:ext cx="114" cy="14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8405" name="Line 259"/>
                <p:cNvSpPr>
                  <a:spLocks noChangeShapeType="1"/>
                </p:cNvSpPr>
                <p:nvPr/>
              </p:nvSpPr>
              <p:spPr bwMode="auto">
                <a:xfrm>
                  <a:off x="3082" y="320"/>
                  <a:ext cx="1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77"/>
          <p:cNvSpPr>
            <a:spLocks noGrp="1" noChangeArrowheads="1"/>
          </p:cNvSpPr>
          <p:nvPr>
            <p:ph type="title" idx="4294967295"/>
          </p:nvPr>
        </p:nvSpPr>
        <p:spPr>
          <a:xfrm>
            <a:off x="1790700" y="0"/>
            <a:ext cx="7353300" cy="198438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自由程算式</a:t>
            </a:r>
          </a:p>
        </p:txBody>
      </p:sp>
      <p:sp>
        <p:nvSpPr>
          <p:cNvPr id="59395" name="Rectangle 140" descr="大纸屑"/>
          <p:cNvSpPr>
            <a:spLocks noChangeArrowheads="1"/>
          </p:cNvSpPr>
          <p:nvPr/>
        </p:nvSpPr>
        <p:spPr bwMode="auto">
          <a:xfrm>
            <a:off x="0" y="0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141" descr="大纸屑"/>
          <p:cNvSpPr>
            <a:spLocks noChangeArrowheads="1"/>
          </p:cNvSpPr>
          <p:nvPr/>
        </p:nvSpPr>
        <p:spPr bwMode="auto">
          <a:xfrm>
            <a:off x="0" y="6600825"/>
            <a:ext cx="9144000" cy="2571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78"/>
          <p:cNvGrpSpPr>
            <a:grpSpLocks/>
          </p:cNvGrpSpPr>
          <p:nvPr/>
        </p:nvGrpSpPr>
        <p:grpSpPr bwMode="auto">
          <a:xfrm>
            <a:off x="647700" y="434975"/>
            <a:ext cx="3044825" cy="996950"/>
            <a:chOff x="408" y="274"/>
            <a:chExt cx="1918" cy="628"/>
          </a:xfrm>
        </p:grpSpPr>
        <p:grpSp>
          <p:nvGrpSpPr>
            <p:cNvPr id="59585" name="Group 5"/>
            <p:cNvGrpSpPr>
              <a:grpSpLocks/>
            </p:cNvGrpSpPr>
            <p:nvPr/>
          </p:nvGrpSpPr>
          <p:grpSpPr bwMode="auto">
            <a:xfrm>
              <a:off x="408" y="643"/>
              <a:ext cx="308" cy="259"/>
              <a:chOff x="1634" y="1374"/>
              <a:chExt cx="308" cy="259"/>
            </a:xfrm>
          </p:grpSpPr>
          <p:sp>
            <p:nvSpPr>
              <p:cNvPr id="59606" name="WordArt 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4" y="1432"/>
                <a:ext cx="290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4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9607" name="Line 7"/>
              <p:cNvSpPr>
                <a:spLocks noChangeShapeType="1"/>
              </p:cNvSpPr>
              <p:nvPr/>
            </p:nvSpPr>
            <p:spPr bwMode="auto">
              <a:xfrm>
                <a:off x="1676" y="1374"/>
                <a:ext cx="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86" name="Group 8"/>
            <p:cNvGrpSpPr>
              <a:grpSpLocks/>
            </p:cNvGrpSpPr>
            <p:nvPr/>
          </p:nvGrpSpPr>
          <p:grpSpPr bwMode="auto">
            <a:xfrm rot="5400000">
              <a:off x="805" y="720"/>
              <a:ext cx="63" cy="144"/>
              <a:chOff x="2928" y="3216"/>
              <a:chExt cx="48" cy="240"/>
            </a:xfrm>
          </p:grpSpPr>
          <p:sp>
            <p:nvSpPr>
              <p:cNvPr id="59604" name="Line 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05" name="Line 1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87" name="Group 11"/>
            <p:cNvGrpSpPr>
              <a:grpSpLocks/>
            </p:cNvGrpSpPr>
            <p:nvPr/>
          </p:nvGrpSpPr>
          <p:grpSpPr bwMode="auto">
            <a:xfrm>
              <a:off x="916" y="649"/>
              <a:ext cx="273" cy="236"/>
              <a:chOff x="754" y="2164"/>
              <a:chExt cx="273" cy="236"/>
            </a:xfrm>
          </p:grpSpPr>
          <p:sp>
            <p:nvSpPr>
              <p:cNvPr id="59602" name="WordArt 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2" y="2224"/>
                <a:ext cx="14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9603" name="Line 13"/>
              <p:cNvSpPr>
                <a:spLocks noChangeShapeType="1"/>
              </p:cNvSpPr>
              <p:nvPr/>
            </p:nvSpPr>
            <p:spPr bwMode="auto">
              <a:xfrm>
                <a:off x="754" y="2164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88" name="Group 14"/>
            <p:cNvGrpSpPr>
              <a:grpSpLocks/>
            </p:cNvGrpSpPr>
            <p:nvPr/>
          </p:nvGrpSpPr>
          <p:grpSpPr bwMode="auto">
            <a:xfrm>
              <a:off x="1131" y="704"/>
              <a:ext cx="245" cy="175"/>
              <a:chOff x="3599" y="690"/>
              <a:chExt cx="245" cy="175"/>
            </a:xfrm>
          </p:grpSpPr>
          <p:sp>
            <p:nvSpPr>
              <p:cNvPr id="59600" name="Freeform 15"/>
              <p:cNvSpPr>
                <a:spLocks/>
              </p:cNvSpPr>
              <p:nvPr/>
            </p:nvSpPr>
            <p:spPr bwMode="auto">
              <a:xfrm>
                <a:off x="3599" y="709"/>
                <a:ext cx="140" cy="155"/>
              </a:xfrm>
              <a:custGeom>
                <a:avLst/>
                <a:gdLst>
                  <a:gd name="T0" fmla="*/ 4 w 241"/>
                  <a:gd name="T1" fmla="*/ 0 h 241"/>
                  <a:gd name="T2" fmla="*/ 0 w 241"/>
                  <a:gd name="T3" fmla="*/ 11 h 241"/>
                  <a:gd name="T4" fmla="*/ 5 w 241"/>
                  <a:gd name="T5" fmla="*/ 11 h 241"/>
                  <a:gd name="T6" fmla="*/ 4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01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67" y="690"/>
                <a:ext cx="77" cy="1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</p:grpSp>
        <p:grpSp>
          <p:nvGrpSpPr>
            <p:cNvPr id="59589" name="Group 17"/>
            <p:cNvGrpSpPr>
              <a:grpSpLocks/>
            </p:cNvGrpSpPr>
            <p:nvPr/>
          </p:nvGrpSpPr>
          <p:grpSpPr bwMode="auto">
            <a:xfrm rot="5400000">
              <a:off x="1491" y="727"/>
              <a:ext cx="63" cy="144"/>
              <a:chOff x="2928" y="3216"/>
              <a:chExt cx="48" cy="240"/>
            </a:xfrm>
          </p:grpSpPr>
          <p:sp>
            <p:nvSpPr>
              <p:cNvPr id="59598" name="Line 1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99" name="Line 1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90" name="Group 20"/>
            <p:cNvGrpSpPr>
              <a:grpSpLocks/>
            </p:cNvGrpSpPr>
            <p:nvPr/>
          </p:nvGrpSpPr>
          <p:grpSpPr bwMode="auto">
            <a:xfrm>
              <a:off x="2068" y="686"/>
              <a:ext cx="258" cy="201"/>
              <a:chOff x="4704" y="354"/>
              <a:chExt cx="258" cy="201"/>
            </a:xfrm>
          </p:grpSpPr>
          <p:sp>
            <p:nvSpPr>
              <p:cNvPr id="59596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401"/>
                <a:ext cx="15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597" name="Line 22"/>
              <p:cNvSpPr>
                <a:spLocks noChangeShapeType="1"/>
              </p:cNvSpPr>
              <p:nvPr/>
            </p:nvSpPr>
            <p:spPr bwMode="auto">
              <a:xfrm>
                <a:off x="4704" y="354"/>
                <a:ext cx="2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91" name="Group 23"/>
            <p:cNvGrpSpPr>
              <a:grpSpLocks/>
            </p:cNvGrpSpPr>
            <p:nvPr/>
          </p:nvGrpSpPr>
          <p:grpSpPr bwMode="auto">
            <a:xfrm>
              <a:off x="1639" y="663"/>
              <a:ext cx="273" cy="236"/>
              <a:chOff x="754" y="2164"/>
              <a:chExt cx="273" cy="236"/>
            </a:xfrm>
          </p:grpSpPr>
          <p:sp>
            <p:nvSpPr>
              <p:cNvPr id="59594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2" y="2224"/>
                <a:ext cx="14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9595" name="Line 25"/>
              <p:cNvSpPr>
                <a:spLocks noChangeShapeType="1"/>
              </p:cNvSpPr>
              <p:nvPr/>
            </p:nvSpPr>
            <p:spPr bwMode="auto">
              <a:xfrm>
                <a:off x="754" y="2164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592" name="Line 26"/>
            <p:cNvSpPr>
              <a:spLocks noChangeShapeType="1"/>
            </p:cNvSpPr>
            <p:nvPr/>
          </p:nvSpPr>
          <p:spPr bwMode="auto">
            <a:xfrm flipH="1">
              <a:off x="1904" y="641"/>
              <a:ext cx="119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93" name="Text Box 27"/>
            <p:cNvSpPr txBox="1">
              <a:spLocks noChangeArrowheads="1"/>
            </p:cNvSpPr>
            <p:nvPr/>
          </p:nvSpPr>
          <p:spPr bwMode="auto">
            <a:xfrm>
              <a:off x="746" y="274"/>
              <a:ext cx="14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中宋" pitchFamily="2" charset="-122"/>
                </a:rPr>
                <a:t>平均自由程</a:t>
              </a:r>
            </a:p>
          </p:txBody>
        </p:sp>
      </p:grpSp>
      <p:grpSp>
        <p:nvGrpSpPr>
          <p:cNvPr id="10" name="Group 379"/>
          <p:cNvGrpSpPr>
            <a:grpSpLocks/>
          </p:cNvGrpSpPr>
          <p:nvPr/>
        </p:nvGrpSpPr>
        <p:grpSpPr bwMode="auto">
          <a:xfrm>
            <a:off x="4456113" y="420688"/>
            <a:ext cx="3338512" cy="1008062"/>
            <a:chOff x="2807" y="265"/>
            <a:chExt cx="2103" cy="635"/>
          </a:xfrm>
        </p:grpSpPr>
        <p:sp>
          <p:nvSpPr>
            <p:cNvPr id="59562" name="Text Box 165"/>
            <p:cNvSpPr txBox="1">
              <a:spLocks noChangeArrowheads="1"/>
            </p:cNvSpPr>
            <p:nvPr/>
          </p:nvSpPr>
          <p:spPr bwMode="auto">
            <a:xfrm>
              <a:off x="3028" y="265"/>
              <a:ext cx="1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6600"/>
                  </a:solidFill>
                  <a:ea typeface="华文中宋" pitchFamily="2" charset="-122"/>
                </a:rPr>
                <a:t>平均碰撞频率</a:t>
              </a:r>
            </a:p>
          </p:txBody>
        </p:sp>
        <p:grpSp>
          <p:nvGrpSpPr>
            <p:cNvPr id="59563" name="Group 166"/>
            <p:cNvGrpSpPr>
              <a:grpSpLocks/>
            </p:cNvGrpSpPr>
            <p:nvPr/>
          </p:nvGrpSpPr>
          <p:grpSpPr bwMode="auto">
            <a:xfrm>
              <a:off x="2807" y="699"/>
              <a:ext cx="258" cy="201"/>
              <a:chOff x="4704" y="354"/>
              <a:chExt cx="258" cy="201"/>
            </a:xfrm>
          </p:grpSpPr>
          <p:sp>
            <p:nvSpPr>
              <p:cNvPr id="59583" name="WordArt 1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3" y="401"/>
                <a:ext cx="158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584" name="Line 168"/>
              <p:cNvSpPr>
                <a:spLocks noChangeShapeType="1"/>
              </p:cNvSpPr>
              <p:nvPr/>
            </p:nvSpPr>
            <p:spPr bwMode="auto">
              <a:xfrm>
                <a:off x="4704" y="354"/>
                <a:ext cx="2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64" name="Group 169"/>
            <p:cNvGrpSpPr>
              <a:grpSpLocks/>
            </p:cNvGrpSpPr>
            <p:nvPr/>
          </p:nvGrpSpPr>
          <p:grpSpPr bwMode="auto">
            <a:xfrm rot="5400000">
              <a:off x="3126" y="738"/>
              <a:ext cx="48" cy="144"/>
              <a:chOff x="2928" y="3216"/>
              <a:chExt cx="48" cy="240"/>
            </a:xfrm>
          </p:grpSpPr>
          <p:sp>
            <p:nvSpPr>
              <p:cNvPr id="59581" name="Line 17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82" name="Line 17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565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3327" y="763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59566" name="Group 184"/>
            <p:cNvGrpSpPr>
              <a:grpSpLocks/>
            </p:cNvGrpSpPr>
            <p:nvPr/>
          </p:nvGrpSpPr>
          <p:grpSpPr bwMode="auto">
            <a:xfrm>
              <a:off x="3480" y="701"/>
              <a:ext cx="411" cy="176"/>
              <a:chOff x="674" y="2539"/>
              <a:chExt cx="411" cy="176"/>
            </a:xfrm>
          </p:grpSpPr>
          <p:sp>
            <p:nvSpPr>
              <p:cNvPr id="59578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24" y="2539"/>
                <a:ext cx="61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9579" name="WordArt 1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4" y="2577"/>
                <a:ext cx="175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903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rPr>
                  <a:t>p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Symbol"/>
                </a:endParaRPr>
              </a:p>
            </p:txBody>
          </p:sp>
          <p:sp>
            <p:nvSpPr>
              <p:cNvPr id="59580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2" y="2542"/>
                <a:ext cx="157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436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d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9567" name="Group 188"/>
            <p:cNvGrpSpPr>
              <a:grpSpLocks/>
            </p:cNvGrpSpPr>
            <p:nvPr/>
          </p:nvGrpSpPr>
          <p:grpSpPr bwMode="auto">
            <a:xfrm>
              <a:off x="3936" y="697"/>
              <a:ext cx="214" cy="176"/>
              <a:chOff x="754" y="2164"/>
              <a:chExt cx="273" cy="236"/>
            </a:xfrm>
          </p:grpSpPr>
          <p:sp>
            <p:nvSpPr>
              <p:cNvPr id="59576" name="WordArt 1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2" y="2224"/>
                <a:ext cx="14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9577" name="Line 190"/>
              <p:cNvSpPr>
                <a:spLocks noChangeShapeType="1"/>
              </p:cNvSpPr>
              <p:nvPr/>
            </p:nvSpPr>
            <p:spPr bwMode="auto">
              <a:xfrm>
                <a:off x="754" y="2164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68" name="Group 191"/>
            <p:cNvGrpSpPr>
              <a:grpSpLocks/>
            </p:cNvGrpSpPr>
            <p:nvPr/>
          </p:nvGrpSpPr>
          <p:grpSpPr bwMode="auto">
            <a:xfrm rot="5400000">
              <a:off x="4232" y="738"/>
              <a:ext cx="48" cy="144"/>
              <a:chOff x="2928" y="3216"/>
              <a:chExt cx="48" cy="240"/>
            </a:xfrm>
          </p:grpSpPr>
          <p:sp>
            <p:nvSpPr>
              <p:cNvPr id="59574" name="Line 192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75" name="Line 193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569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4390" y="755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9570" name="WordArt 195"/>
            <p:cNvSpPr>
              <a:spLocks noChangeArrowheads="1" noChangeShapeType="1" noTextEdit="1"/>
            </p:cNvSpPr>
            <p:nvPr/>
          </p:nvSpPr>
          <p:spPr bwMode="auto">
            <a:xfrm>
              <a:off x="4561" y="744"/>
              <a:ext cx="122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9571" name="Group 196"/>
            <p:cNvGrpSpPr>
              <a:grpSpLocks/>
            </p:cNvGrpSpPr>
            <p:nvPr/>
          </p:nvGrpSpPr>
          <p:grpSpPr bwMode="auto">
            <a:xfrm>
              <a:off x="4696" y="718"/>
              <a:ext cx="214" cy="176"/>
              <a:chOff x="754" y="2164"/>
              <a:chExt cx="273" cy="236"/>
            </a:xfrm>
          </p:grpSpPr>
          <p:sp>
            <p:nvSpPr>
              <p:cNvPr id="59572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12" y="2224"/>
                <a:ext cx="144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 Antiqua"/>
                </a:endParaRPr>
              </a:p>
            </p:txBody>
          </p:sp>
          <p:sp>
            <p:nvSpPr>
              <p:cNvPr id="59573" name="Line 198"/>
              <p:cNvSpPr>
                <a:spLocks noChangeShapeType="1"/>
              </p:cNvSpPr>
              <p:nvPr/>
            </p:nvSpPr>
            <p:spPr bwMode="auto">
              <a:xfrm>
                <a:off x="754" y="2164"/>
                <a:ext cx="2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381"/>
          <p:cNvGrpSpPr>
            <a:grpSpLocks/>
          </p:cNvGrpSpPr>
          <p:nvPr/>
        </p:nvGrpSpPr>
        <p:grpSpPr bwMode="auto">
          <a:xfrm>
            <a:off x="3959225" y="1533525"/>
            <a:ext cx="4914900" cy="1366838"/>
            <a:chOff x="2494" y="966"/>
            <a:chExt cx="3096" cy="861"/>
          </a:xfrm>
        </p:grpSpPr>
        <p:grpSp>
          <p:nvGrpSpPr>
            <p:cNvPr id="59510" name="Group 380"/>
            <p:cNvGrpSpPr>
              <a:grpSpLocks/>
            </p:cNvGrpSpPr>
            <p:nvPr/>
          </p:nvGrpSpPr>
          <p:grpSpPr bwMode="auto">
            <a:xfrm>
              <a:off x="2494" y="966"/>
              <a:ext cx="3096" cy="827"/>
              <a:chOff x="2494" y="966"/>
              <a:chExt cx="3096" cy="827"/>
            </a:xfrm>
          </p:grpSpPr>
          <p:sp>
            <p:nvSpPr>
              <p:cNvPr id="59528" name="Line 204"/>
              <p:cNvSpPr>
                <a:spLocks noChangeShapeType="1"/>
              </p:cNvSpPr>
              <p:nvPr/>
            </p:nvSpPr>
            <p:spPr bwMode="auto">
              <a:xfrm>
                <a:off x="2783" y="966"/>
                <a:ext cx="2156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29" name="Line 205"/>
              <p:cNvSpPr>
                <a:spLocks noChangeShapeType="1"/>
              </p:cNvSpPr>
              <p:nvPr/>
            </p:nvSpPr>
            <p:spPr bwMode="auto">
              <a:xfrm>
                <a:off x="3810" y="967"/>
                <a:ext cx="0" cy="488"/>
              </a:xfrm>
              <a:prstGeom prst="line">
                <a:avLst/>
              </a:prstGeom>
              <a:noFill/>
              <a:ln w="7620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30" name="Text Box 206"/>
              <p:cNvSpPr txBox="1">
                <a:spLocks noChangeArrowheads="1"/>
              </p:cNvSpPr>
              <p:nvPr/>
            </p:nvSpPr>
            <p:spPr bwMode="auto">
              <a:xfrm>
                <a:off x="2494" y="1094"/>
                <a:ext cx="10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华文中宋" pitchFamily="2" charset="-122"/>
                  </a:rPr>
                  <a:t>相对速率修正</a:t>
                </a:r>
              </a:p>
            </p:txBody>
          </p:sp>
          <p:sp>
            <p:nvSpPr>
              <p:cNvPr id="59531" name="WordArt 2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94" y="1160"/>
                <a:ext cx="130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u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532" name="Line 211"/>
              <p:cNvSpPr>
                <a:spLocks noChangeShapeType="1"/>
              </p:cNvSpPr>
              <p:nvPr/>
            </p:nvSpPr>
            <p:spPr bwMode="auto">
              <a:xfrm>
                <a:off x="3965" y="108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533" name="Group 212"/>
              <p:cNvGrpSpPr>
                <a:grpSpLocks/>
              </p:cNvGrpSpPr>
              <p:nvPr/>
            </p:nvGrpSpPr>
            <p:grpSpPr bwMode="auto">
              <a:xfrm rot="5400000">
                <a:off x="4217" y="1136"/>
                <a:ext cx="48" cy="144"/>
                <a:chOff x="2928" y="3216"/>
                <a:chExt cx="48" cy="240"/>
              </a:xfrm>
            </p:grpSpPr>
            <p:sp>
              <p:nvSpPr>
                <p:cNvPr id="59560" name="Line 21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61" name="Line 21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534" name="Group 219"/>
              <p:cNvGrpSpPr>
                <a:grpSpLocks/>
              </p:cNvGrpSpPr>
              <p:nvPr/>
            </p:nvGrpSpPr>
            <p:grpSpPr bwMode="auto">
              <a:xfrm>
                <a:off x="4336" y="1115"/>
                <a:ext cx="287" cy="217"/>
                <a:chOff x="4306" y="1122"/>
                <a:chExt cx="287" cy="217"/>
              </a:xfrm>
            </p:grpSpPr>
            <p:sp>
              <p:nvSpPr>
                <p:cNvPr id="59557" name="WordArt 2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558" name="Freeform 210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59" name="Line 215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535" name="Group 216"/>
              <p:cNvGrpSpPr>
                <a:grpSpLocks/>
              </p:cNvGrpSpPr>
              <p:nvPr/>
            </p:nvGrpSpPr>
            <p:grpSpPr bwMode="auto">
              <a:xfrm>
                <a:off x="4681" y="1132"/>
                <a:ext cx="214" cy="176"/>
                <a:chOff x="754" y="2164"/>
                <a:chExt cx="273" cy="236"/>
              </a:xfrm>
            </p:grpSpPr>
            <p:sp>
              <p:nvSpPr>
                <p:cNvPr id="59555" name="WordArt 2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9556" name="Line 218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536" name="Text Box 221"/>
              <p:cNvSpPr txBox="1">
                <a:spLocks noChangeArrowheads="1"/>
              </p:cNvSpPr>
              <p:nvPr/>
            </p:nvSpPr>
            <p:spPr bwMode="auto">
              <a:xfrm>
                <a:off x="4941" y="1108"/>
                <a:ext cx="6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ea typeface="华文中宋" pitchFamily="2" charset="-122"/>
                  </a:rPr>
                  <a:t>证明略</a:t>
                </a:r>
              </a:p>
            </p:txBody>
          </p:sp>
          <p:sp>
            <p:nvSpPr>
              <p:cNvPr id="59537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6" y="1141"/>
                <a:ext cx="39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(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9538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433" y="1140"/>
                <a:ext cx="39" cy="17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)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59539" name="Group 227"/>
              <p:cNvGrpSpPr>
                <a:grpSpLocks/>
              </p:cNvGrpSpPr>
              <p:nvPr/>
            </p:nvGrpSpPr>
            <p:grpSpPr bwMode="auto">
              <a:xfrm>
                <a:off x="2645" y="1592"/>
                <a:ext cx="415" cy="201"/>
                <a:chOff x="3117" y="595"/>
                <a:chExt cx="415" cy="201"/>
              </a:xfrm>
            </p:grpSpPr>
            <p:grpSp>
              <p:nvGrpSpPr>
                <p:cNvPr id="59549" name="Group 228"/>
                <p:cNvGrpSpPr>
                  <a:grpSpLocks/>
                </p:cNvGrpSpPr>
                <p:nvPr/>
              </p:nvGrpSpPr>
              <p:grpSpPr bwMode="auto">
                <a:xfrm>
                  <a:off x="3117" y="595"/>
                  <a:ext cx="258" cy="201"/>
                  <a:chOff x="4704" y="354"/>
                  <a:chExt cx="258" cy="201"/>
                </a:xfrm>
              </p:grpSpPr>
              <p:sp>
                <p:nvSpPr>
                  <p:cNvPr id="59553" name="WordArt 22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733" y="401"/>
                    <a:ext cx="158" cy="154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Times New Roman"/>
                        <a:cs typeface="Times New Roman"/>
                      </a:rPr>
                      <a:t>Z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554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54"/>
                    <a:ext cx="2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550" name="Group 231"/>
                <p:cNvGrpSpPr>
                  <a:grpSpLocks/>
                </p:cNvGrpSpPr>
                <p:nvPr/>
              </p:nvGrpSpPr>
              <p:grpSpPr bwMode="auto">
                <a:xfrm rot="5400000">
                  <a:off x="3436" y="634"/>
                  <a:ext cx="48" cy="144"/>
                  <a:chOff x="2928" y="3216"/>
                  <a:chExt cx="48" cy="240"/>
                </a:xfrm>
              </p:grpSpPr>
              <p:sp>
                <p:nvSpPr>
                  <p:cNvPr id="59551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552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9540" name="Group 239"/>
              <p:cNvGrpSpPr>
                <a:grpSpLocks/>
              </p:cNvGrpSpPr>
              <p:nvPr/>
            </p:nvGrpSpPr>
            <p:grpSpPr bwMode="auto">
              <a:xfrm>
                <a:off x="4025" y="1597"/>
                <a:ext cx="214" cy="176"/>
                <a:chOff x="754" y="2164"/>
                <a:chExt cx="273" cy="236"/>
              </a:xfrm>
            </p:grpSpPr>
            <p:sp>
              <p:nvSpPr>
                <p:cNvPr id="59547" name="WordArt 2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9548" name="Line 241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541" name="Group 242"/>
              <p:cNvGrpSpPr>
                <a:grpSpLocks/>
              </p:cNvGrpSpPr>
              <p:nvPr/>
            </p:nvGrpSpPr>
            <p:grpSpPr bwMode="auto">
              <a:xfrm rot="5400000">
                <a:off x="4343" y="1639"/>
                <a:ext cx="48" cy="144"/>
                <a:chOff x="2928" y="3216"/>
                <a:chExt cx="48" cy="240"/>
              </a:xfrm>
            </p:grpSpPr>
            <p:sp>
              <p:nvSpPr>
                <p:cNvPr id="59545" name="Line 24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46" name="Line 24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542" name="Group 247"/>
              <p:cNvGrpSpPr>
                <a:grpSpLocks/>
              </p:cNvGrpSpPr>
              <p:nvPr/>
            </p:nvGrpSpPr>
            <p:grpSpPr bwMode="auto">
              <a:xfrm>
                <a:off x="5088" y="1611"/>
                <a:ext cx="214" cy="176"/>
                <a:chOff x="754" y="2164"/>
                <a:chExt cx="273" cy="236"/>
              </a:xfrm>
            </p:grpSpPr>
            <p:sp>
              <p:nvSpPr>
                <p:cNvPr id="59543" name="WordArt 2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12" y="2224"/>
                  <a:ext cx="144" cy="17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 Antiqua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 Antiqua"/>
                  </a:endParaRPr>
                </a:p>
              </p:txBody>
            </p:sp>
            <p:sp>
              <p:nvSpPr>
                <p:cNvPr id="59544" name="Line 249"/>
                <p:cNvSpPr>
                  <a:spLocks noChangeShapeType="1"/>
                </p:cNvSpPr>
                <p:nvPr/>
              </p:nvSpPr>
              <p:spPr bwMode="auto">
                <a:xfrm>
                  <a:off x="754" y="2164"/>
                  <a:ext cx="2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511" name="Group 273"/>
            <p:cNvGrpSpPr>
              <a:grpSpLocks/>
            </p:cNvGrpSpPr>
            <p:nvPr/>
          </p:nvGrpSpPr>
          <p:grpSpPr bwMode="auto">
            <a:xfrm>
              <a:off x="3073" y="1601"/>
              <a:ext cx="907" cy="226"/>
              <a:chOff x="3073" y="1601"/>
              <a:chExt cx="907" cy="226"/>
            </a:xfrm>
          </p:grpSpPr>
          <p:sp>
            <p:nvSpPr>
              <p:cNvPr id="59519" name="WordArt 2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6" y="1663"/>
                <a:ext cx="12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9520" name="Group 235"/>
              <p:cNvGrpSpPr>
                <a:grpSpLocks/>
              </p:cNvGrpSpPr>
              <p:nvPr/>
            </p:nvGrpSpPr>
            <p:grpSpPr bwMode="auto">
              <a:xfrm>
                <a:off x="3569" y="1601"/>
                <a:ext cx="411" cy="176"/>
                <a:chOff x="674" y="2539"/>
                <a:chExt cx="411" cy="176"/>
              </a:xfrm>
            </p:grpSpPr>
            <p:sp>
              <p:nvSpPr>
                <p:cNvPr id="59525" name="WordArt 2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24" y="253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526" name="WordArt 2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74" y="2577"/>
                  <a:ext cx="175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90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59527" name="WordArt 2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2" y="2542"/>
                  <a:ext cx="157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9521" name="Group 252"/>
              <p:cNvGrpSpPr>
                <a:grpSpLocks/>
              </p:cNvGrpSpPr>
              <p:nvPr/>
            </p:nvGrpSpPr>
            <p:grpSpPr bwMode="auto">
              <a:xfrm>
                <a:off x="3073" y="1610"/>
                <a:ext cx="287" cy="217"/>
                <a:chOff x="4306" y="1122"/>
                <a:chExt cx="287" cy="217"/>
              </a:xfrm>
            </p:grpSpPr>
            <p:sp>
              <p:nvSpPr>
                <p:cNvPr id="59522" name="WordArt 25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523" name="Freeform 254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24" name="Line 255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512" name="Group 290"/>
            <p:cNvGrpSpPr>
              <a:grpSpLocks/>
            </p:cNvGrpSpPr>
            <p:nvPr/>
          </p:nvGrpSpPr>
          <p:grpSpPr bwMode="auto">
            <a:xfrm>
              <a:off x="4483" y="1610"/>
              <a:ext cx="592" cy="217"/>
              <a:chOff x="4483" y="1610"/>
              <a:chExt cx="592" cy="217"/>
            </a:xfrm>
          </p:grpSpPr>
          <p:sp>
            <p:nvSpPr>
              <p:cNvPr id="59513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2" y="1648"/>
                <a:ext cx="12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514" name="WordArt 2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53" y="1637"/>
                <a:ext cx="12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grpSp>
            <p:nvGrpSpPr>
              <p:cNvPr id="59515" name="Group 256"/>
              <p:cNvGrpSpPr>
                <a:grpSpLocks/>
              </p:cNvGrpSpPr>
              <p:nvPr/>
            </p:nvGrpSpPr>
            <p:grpSpPr bwMode="auto">
              <a:xfrm>
                <a:off x="4483" y="1610"/>
                <a:ext cx="287" cy="217"/>
                <a:chOff x="4306" y="1122"/>
                <a:chExt cx="287" cy="217"/>
              </a:xfrm>
            </p:grpSpPr>
            <p:sp>
              <p:nvSpPr>
                <p:cNvPr id="59516" name="WordArt 2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517" name="Freeform 258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18" name="Line 259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8472" name="Group 382"/>
          <p:cNvGrpSpPr>
            <a:grpSpLocks/>
          </p:cNvGrpSpPr>
          <p:nvPr/>
        </p:nvGrpSpPr>
        <p:grpSpPr bwMode="auto">
          <a:xfrm>
            <a:off x="677863" y="1558925"/>
            <a:ext cx="3071812" cy="493713"/>
            <a:chOff x="427" y="982"/>
            <a:chExt cx="1935" cy="311"/>
          </a:xfrm>
        </p:grpSpPr>
        <p:sp>
          <p:nvSpPr>
            <p:cNvPr id="59508" name="Line 260"/>
            <p:cNvSpPr>
              <a:spLocks noChangeShapeType="1"/>
            </p:cNvSpPr>
            <p:nvPr/>
          </p:nvSpPr>
          <p:spPr bwMode="auto">
            <a:xfrm>
              <a:off x="427" y="982"/>
              <a:ext cx="1935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9" name="Line 261"/>
            <p:cNvSpPr>
              <a:spLocks noChangeShapeType="1"/>
            </p:cNvSpPr>
            <p:nvPr/>
          </p:nvSpPr>
          <p:spPr bwMode="auto">
            <a:xfrm flipH="1">
              <a:off x="1291" y="989"/>
              <a:ext cx="8" cy="30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726" name="Line 262"/>
          <p:cNvSpPr>
            <a:spLocks noChangeShapeType="1"/>
          </p:cNvSpPr>
          <p:nvPr/>
        </p:nvSpPr>
        <p:spPr bwMode="auto">
          <a:xfrm flipH="1">
            <a:off x="3481388" y="2719388"/>
            <a:ext cx="5746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473" name="Group 383"/>
          <p:cNvGrpSpPr>
            <a:grpSpLocks/>
          </p:cNvGrpSpPr>
          <p:nvPr/>
        </p:nvGrpSpPr>
        <p:grpSpPr bwMode="auto">
          <a:xfrm>
            <a:off x="596900" y="2052638"/>
            <a:ext cx="2895600" cy="1781175"/>
            <a:chOff x="376" y="1293"/>
            <a:chExt cx="1824" cy="1122"/>
          </a:xfrm>
        </p:grpSpPr>
        <p:grpSp>
          <p:nvGrpSpPr>
            <p:cNvPr id="59478" name="Group 263"/>
            <p:cNvGrpSpPr>
              <a:grpSpLocks/>
            </p:cNvGrpSpPr>
            <p:nvPr/>
          </p:nvGrpSpPr>
          <p:grpSpPr bwMode="auto">
            <a:xfrm>
              <a:off x="436" y="1499"/>
              <a:ext cx="308" cy="259"/>
              <a:chOff x="1634" y="1374"/>
              <a:chExt cx="308" cy="259"/>
            </a:xfrm>
          </p:grpSpPr>
          <p:sp>
            <p:nvSpPr>
              <p:cNvPr id="59506" name="WordArt 2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4" y="1432"/>
                <a:ext cx="290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14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l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9507" name="Line 265"/>
              <p:cNvSpPr>
                <a:spLocks noChangeShapeType="1"/>
              </p:cNvSpPr>
              <p:nvPr/>
            </p:nvSpPr>
            <p:spPr bwMode="auto">
              <a:xfrm>
                <a:off x="1676" y="1374"/>
                <a:ext cx="2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79" name="Group 266"/>
            <p:cNvGrpSpPr>
              <a:grpSpLocks/>
            </p:cNvGrpSpPr>
            <p:nvPr/>
          </p:nvGrpSpPr>
          <p:grpSpPr bwMode="auto">
            <a:xfrm rot="5400000">
              <a:off x="790" y="1571"/>
              <a:ext cx="63" cy="144"/>
              <a:chOff x="2928" y="3216"/>
              <a:chExt cx="48" cy="240"/>
            </a:xfrm>
          </p:grpSpPr>
          <p:sp>
            <p:nvSpPr>
              <p:cNvPr id="59504" name="Line 26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5" name="Line 26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80" name="Rectangle 272"/>
            <p:cNvSpPr>
              <a:spLocks noChangeArrowheads="1"/>
            </p:cNvSpPr>
            <p:nvPr/>
          </p:nvSpPr>
          <p:spPr bwMode="auto">
            <a:xfrm>
              <a:off x="376" y="1293"/>
              <a:ext cx="1824" cy="112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81" name="Group 274"/>
            <p:cNvGrpSpPr>
              <a:grpSpLocks/>
            </p:cNvGrpSpPr>
            <p:nvPr/>
          </p:nvGrpSpPr>
          <p:grpSpPr bwMode="auto">
            <a:xfrm>
              <a:off x="999" y="1616"/>
              <a:ext cx="907" cy="226"/>
              <a:chOff x="3073" y="1601"/>
              <a:chExt cx="907" cy="226"/>
            </a:xfrm>
          </p:grpSpPr>
          <p:sp>
            <p:nvSpPr>
              <p:cNvPr id="59495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16" y="1663"/>
                <a:ext cx="126" cy="11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9496" name="Group 276"/>
              <p:cNvGrpSpPr>
                <a:grpSpLocks/>
              </p:cNvGrpSpPr>
              <p:nvPr/>
            </p:nvGrpSpPr>
            <p:grpSpPr bwMode="auto">
              <a:xfrm>
                <a:off x="3569" y="1601"/>
                <a:ext cx="411" cy="176"/>
                <a:chOff x="674" y="2539"/>
                <a:chExt cx="411" cy="176"/>
              </a:xfrm>
            </p:grpSpPr>
            <p:sp>
              <p:nvSpPr>
                <p:cNvPr id="59501" name="WordArt 2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24" y="2539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502" name="WordArt 2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74" y="2577"/>
                  <a:ext cx="175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90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59503" name="WordArt 27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2" y="2542"/>
                  <a:ext cx="157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9497" name="Group 280"/>
              <p:cNvGrpSpPr>
                <a:grpSpLocks/>
              </p:cNvGrpSpPr>
              <p:nvPr/>
            </p:nvGrpSpPr>
            <p:grpSpPr bwMode="auto">
              <a:xfrm>
                <a:off x="3073" y="1610"/>
                <a:ext cx="287" cy="217"/>
                <a:chOff x="4306" y="1122"/>
                <a:chExt cx="287" cy="217"/>
              </a:xfrm>
            </p:grpSpPr>
            <p:sp>
              <p:nvSpPr>
                <p:cNvPr id="59498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499" name="Freeform 282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00" name="Line 283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9482" name="Line 284"/>
            <p:cNvSpPr>
              <a:spLocks noChangeShapeType="1"/>
            </p:cNvSpPr>
            <p:nvPr/>
          </p:nvSpPr>
          <p:spPr bwMode="auto">
            <a:xfrm>
              <a:off x="975" y="157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3" name="WordArt 285"/>
            <p:cNvSpPr>
              <a:spLocks noChangeArrowheads="1" noChangeShapeType="1" noTextEdit="1"/>
            </p:cNvSpPr>
            <p:nvPr/>
          </p:nvSpPr>
          <p:spPr bwMode="auto">
            <a:xfrm>
              <a:off x="1435" y="1390"/>
              <a:ext cx="83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9484" name="Group 286"/>
            <p:cNvGrpSpPr>
              <a:grpSpLocks/>
            </p:cNvGrpSpPr>
            <p:nvPr/>
          </p:nvGrpSpPr>
          <p:grpSpPr bwMode="auto">
            <a:xfrm rot="5400000">
              <a:off x="775" y="1999"/>
              <a:ext cx="63" cy="144"/>
              <a:chOff x="2928" y="3216"/>
              <a:chExt cx="48" cy="240"/>
            </a:xfrm>
          </p:grpSpPr>
          <p:sp>
            <p:nvSpPr>
              <p:cNvPr id="59493" name="Line 28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94" name="Line 28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85" name="Line 289"/>
            <p:cNvSpPr>
              <a:spLocks noChangeShapeType="1"/>
            </p:cNvSpPr>
            <p:nvPr/>
          </p:nvSpPr>
          <p:spPr bwMode="auto">
            <a:xfrm flipV="1">
              <a:off x="960" y="2051"/>
              <a:ext cx="753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6" name="WordArt 292"/>
            <p:cNvSpPr>
              <a:spLocks noChangeArrowheads="1" noChangeShapeType="1" noTextEdit="1"/>
            </p:cNvSpPr>
            <p:nvPr/>
          </p:nvSpPr>
          <p:spPr bwMode="auto">
            <a:xfrm>
              <a:off x="1304" y="2150"/>
              <a:ext cx="126" cy="1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59487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1475" y="2139"/>
              <a:ext cx="122" cy="1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s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9488" name="Group 294"/>
            <p:cNvGrpSpPr>
              <a:grpSpLocks/>
            </p:cNvGrpSpPr>
            <p:nvPr/>
          </p:nvGrpSpPr>
          <p:grpSpPr bwMode="auto">
            <a:xfrm>
              <a:off x="1005" y="2112"/>
              <a:ext cx="287" cy="217"/>
              <a:chOff x="4306" y="1122"/>
              <a:chExt cx="287" cy="217"/>
            </a:xfrm>
          </p:grpSpPr>
          <p:sp>
            <p:nvSpPr>
              <p:cNvPr id="59490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9" y="1165"/>
                <a:ext cx="98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9491" name="Freeform 296"/>
              <p:cNvSpPr>
                <a:spLocks/>
              </p:cNvSpPr>
              <p:nvPr/>
            </p:nvSpPr>
            <p:spPr bwMode="auto">
              <a:xfrm>
                <a:off x="4306" y="1126"/>
                <a:ext cx="70" cy="213"/>
              </a:xfrm>
              <a:custGeom>
                <a:avLst/>
                <a:gdLst>
                  <a:gd name="T0" fmla="*/ 0 w 170"/>
                  <a:gd name="T1" fmla="*/ 2 h 452"/>
                  <a:gd name="T2" fmla="*/ 0 w 170"/>
                  <a:gd name="T3" fmla="*/ 1 h 452"/>
                  <a:gd name="T4" fmla="*/ 0 w 170"/>
                  <a:gd name="T5" fmla="*/ 2 h 452"/>
                  <a:gd name="T6" fmla="*/ 0 w 170"/>
                  <a:gd name="T7" fmla="*/ 0 h 4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452"/>
                  <a:gd name="T14" fmla="*/ 170 w 170"/>
                  <a:gd name="T15" fmla="*/ 452 h 4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452">
                    <a:moveTo>
                      <a:pt x="0" y="384"/>
                    </a:moveTo>
                    <a:lnTo>
                      <a:pt x="57" y="260"/>
                    </a:lnTo>
                    <a:lnTo>
                      <a:pt x="170" y="452"/>
                    </a:lnTo>
                    <a:lnTo>
                      <a:pt x="17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92" name="Line 297"/>
              <p:cNvSpPr>
                <a:spLocks noChangeShapeType="1"/>
              </p:cNvSpPr>
              <p:nvPr/>
            </p:nvSpPr>
            <p:spPr bwMode="auto">
              <a:xfrm>
                <a:off x="4379" y="1122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89" name="WordArt 298"/>
            <p:cNvSpPr>
              <a:spLocks noChangeArrowheads="1" noChangeShapeType="1" noTextEdit="1"/>
            </p:cNvSpPr>
            <p:nvPr/>
          </p:nvSpPr>
          <p:spPr bwMode="auto">
            <a:xfrm>
              <a:off x="1287" y="1892"/>
              <a:ext cx="83" cy="1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</p:grpSp>
      <p:grpSp>
        <p:nvGrpSpPr>
          <p:cNvPr id="62723" name="Group 384"/>
          <p:cNvGrpSpPr>
            <a:grpSpLocks/>
          </p:cNvGrpSpPr>
          <p:nvPr/>
        </p:nvGrpSpPr>
        <p:grpSpPr bwMode="auto">
          <a:xfrm>
            <a:off x="3494088" y="3529013"/>
            <a:ext cx="2733675" cy="658812"/>
            <a:chOff x="2201" y="2223"/>
            <a:chExt cx="1722" cy="415"/>
          </a:xfrm>
        </p:grpSpPr>
        <p:sp>
          <p:nvSpPr>
            <p:cNvPr id="59468" name="Line 299"/>
            <p:cNvSpPr>
              <a:spLocks noChangeShapeType="1"/>
            </p:cNvSpPr>
            <p:nvPr/>
          </p:nvSpPr>
          <p:spPr bwMode="auto">
            <a:xfrm flipH="1">
              <a:off x="2709" y="2230"/>
              <a:ext cx="0" cy="40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9" name="Line 300"/>
            <p:cNvSpPr>
              <a:spLocks noChangeShapeType="1"/>
            </p:cNvSpPr>
            <p:nvPr/>
          </p:nvSpPr>
          <p:spPr bwMode="auto">
            <a:xfrm>
              <a:off x="2201" y="2223"/>
              <a:ext cx="51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0" name="WordArt 302"/>
            <p:cNvSpPr>
              <a:spLocks noChangeArrowheads="1" noChangeShapeType="1" noTextEdit="1"/>
            </p:cNvSpPr>
            <p:nvPr/>
          </p:nvSpPr>
          <p:spPr bwMode="auto">
            <a:xfrm>
              <a:off x="2942" y="2280"/>
              <a:ext cx="185" cy="1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grpSp>
          <p:nvGrpSpPr>
            <p:cNvPr id="59471" name="Group 315"/>
            <p:cNvGrpSpPr>
              <a:grpSpLocks/>
            </p:cNvGrpSpPr>
            <p:nvPr/>
          </p:nvGrpSpPr>
          <p:grpSpPr bwMode="auto">
            <a:xfrm>
              <a:off x="3590" y="2228"/>
              <a:ext cx="333" cy="228"/>
              <a:chOff x="3590" y="2228"/>
              <a:chExt cx="333" cy="228"/>
            </a:xfrm>
          </p:grpSpPr>
          <p:sp>
            <p:nvSpPr>
              <p:cNvPr id="59476" name="WordArt 3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9" y="2257"/>
                <a:ext cx="174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477" name="WordArt 3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90" y="2228"/>
                <a:ext cx="12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</p:grpSp>
        <p:grpSp>
          <p:nvGrpSpPr>
            <p:cNvPr id="59472" name="Group 304"/>
            <p:cNvGrpSpPr>
              <a:grpSpLocks/>
            </p:cNvGrpSpPr>
            <p:nvPr/>
          </p:nvGrpSpPr>
          <p:grpSpPr bwMode="auto">
            <a:xfrm rot="5400000">
              <a:off x="3234" y="2309"/>
              <a:ext cx="63" cy="144"/>
              <a:chOff x="2928" y="3216"/>
              <a:chExt cx="48" cy="240"/>
            </a:xfrm>
          </p:grpSpPr>
          <p:sp>
            <p:nvSpPr>
              <p:cNvPr id="59474" name="Line 30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75" name="Line 30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73" name="WordArt 307"/>
            <p:cNvSpPr>
              <a:spLocks noChangeArrowheads="1" noChangeShapeType="1" noTextEdit="1"/>
            </p:cNvSpPr>
            <p:nvPr/>
          </p:nvSpPr>
          <p:spPr bwMode="auto">
            <a:xfrm>
              <a:off x="3394" y="2312"/>
              <a:ext cx="149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</p:grpSp>
      <p:grpSp>
        <p:nvGrpSpPr>
          <p:cNvPr id="62727" name="Group 386"/>
          <p:cNvGrpSpPr>
            <a:grpSpLocks/>
          </p:cNvGrpSpPr>
          <p:nvPr/>
        </p:nvGrpSpPr>
        <p:grpSpPr bwMode="auto">
          <a:xfrm>
            <a:off x="1558925" y="4244975"/>
            <a:ext cx="5580063" cy="1265238"/>
            <a:chOff x="982" y="2674"/>
            <a:chExt cx="3515" cy="797"/>
          </a:xfrm>
        </p:grpSpPr>
        <p:grpSp>
          <p:nvGrpSpPr>
            <p:cNvPr id="59435" name="Group 385"/>
            <p:cNvGrpSpPr>
              <a:grpSpLocks/>
            </p:cNvGrpSpPr>
            <p:nvPr/>
          </p:nvGrpSpPr>
          <p:grpSpPr bwMode="auto">
            <a:xfrm>
              <a:off x="1241" y="2788"/>
              <a:ext cx="2998" cy="552"/>
              <a:chOff x="1241" y="2788"/>
              <a:chExt cx="2998" cy="552"/>
            </a:xfrm>
          </p:grpSpPr>
          <p:grpSp>
            <p:nvGrpSpPr>
              <p:cNvPr id="59437" name="Group 308"/>
              <p:cNvGrpSpPr>
                <a:grpSpLocks/>
              </p:cNvGrpSpPr>
              <p:nvPr/>
            </p:nvGrpSpPr>
            <p:grpSpPr bwMode="auto">
              <a:xfrm>
                <a:off x="1241" y="2946"/>
                <a:ext cx="308" cy="259"/>
                <a:chOff x="1634" y="1374"/>
                <a:chExt cx="308" cy="259"/>
              </a:xfrm>
            </p:grpSpPr>
            <p:sp>
              <p:nvSpPr>
                <p:cNvPr id="59466" name="WordArt 30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4" y="1432"/>
                  <a:ext cx="290" cy="2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47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l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59467" name="Line 310"/>
                <p:cNvSpPr>
                  <a:spLocks noChangeShapeType="1"/>
                </p:cNvSpPr>
                <p:nvPr/>
              </p:nvSpPr>
              <p:spPr bwMode="auto">
                <a:xfrm>
                  <a:off x="1676" y="1374"/>
                  <a:ext cx="2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38" name="Group 311"/>
              <p:cNvGrpSpPr>
                <a:grpSpLocks/>
              </p:cNvGrpSpPr>
              <p:nvPr/>
            </p:nvGrpSpPr>
            <p:grpSpPr bwMode="auto">
              <a:xfrm rot="5400000">
                <a:off x="1640" y="3011"/>
                <a:ext cx="63" cy="144"/>
                <a:chOff x="2928" y="3216"/>
                <a:chExt cx="48" cy="240"/>
              </a:xfrm>
            </p:grpSpPr>
            <p:sp>
              <p:nvSpPr>
                <p:cNvPr id="59464" name="Line 31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65" name="Line 31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39" name="Line 314"/>
              <p:cNvSpPr>
                <a:spLocks noChangeShapeType="1"/>
              </p:cNvSpPr>
              <p:nvPr/>
            </p:nvSpPr>
            <p:spPr bwMode="auto">
              <a:xfrm>
                <a:off x="1861" y="3071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0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3" y="2817"/>
                <a:ext cx="174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441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94" y="2788"/>
                <a:ext cx="123" cy="2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Garamond"/>
                </a:endParaRPr>
              </a:p>
            </p:txBody>
          </p:sp>
          <p:grpSp>
            <p:nvGrpSpPr>
              <p:cNvPr id="59442" name="Group 329"/>
              <p:cNvGrpSpPr>
                <a:grpSpLocks/>
              </p:cNvGrpSpPr>
              <p:nvPr/>
            </p:nvGrpSpPr>
            <p:grpSpPr bwMode="auto">
              <a:xfrm>
                <a:off x="2225" y="3130"/>
                <a:ext cx="411" cy="176"/>
                <a:chOff x="2381" y="3152"/>
                <a:chExt cx="411" cy="176"/>
              </a:xfrm>
            </p:grpSpPr>
            <p:sp>
              <p:nvSpPr>
                <p:cNvPr id="59461" name="WordArt 3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31" y="3152"/>
                  <a:ext cx="61" cy="9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462" name="WordArt 3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81" y="3190"/>
                  <a:ext cx="175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903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Symbol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Symbol"/>
                  </a:endParaRPr>
                </a:p>
              </p:txBody>
            </p:sp>
            <p:sp>
              <p:nvSpPr>
                <p:cNvPr id="59463" name="WordArt 3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59" y="3155"/>
                  <a:ext cx="157" cy="17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436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d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59443" name="Group 325"/>
              <p:cNvGrpSpPr>
                <a:grpSpLocks/>
              </p:cNvGrpSpPr>
              <p:nvPr/>
            </p:nvGrpSpPr>
            <p:grpSpPr bwMode="auto">
              <a:xfrm>
                <a:off x="1915" y="3123"/>
                <a:ext cx="287" cy="217"/>
                <a:chOff x="4306" y="1122"/>
                <a:chExt cx="287" cy="217"/>
              </a:xfrm>
            </p:grpSpPr>
            <p:sp>
              <p:nvSpPr>
                <p:cNvPr id="59458" name="WordArt 3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459" name="Freeform 327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60" name="Line 328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44" name="WordArt 3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46" y="3114"/>
                <a:ext cx="185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59445" name="Group 331"/>
              <p:cNvGrpSpPr>
                <a:grpSpLocks/>
              </p:cNvGrpSpPr>
              <p:nvPr/>
            </p:nvGrpSpPr>
            <p:grpSpPr bwMode="auto">
              <a:xfrm rot="5400000">
                <a:off x="3028" y="2996"/>
                <a:ext cx="63" cy="144"/>
                <a:chOff x="2928" y="3216"/>
                <a:chExt cx="48" cy="240"/>
              </a:xfrm>
            </p:grpSpPr>
            <p:sp>
              <p:nvSpPr>
                <p:cNvPr id="59456" name="Line 33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57" name="Line 33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46" name="Line 334"/>
              <p:cNvSpPr>
                <a:spLocks noChangeShapeType="1"/>
              </p:cNvSpPr>
              <p:nvPr/>
            </p:nvSpPr>
            <p:spPr bwMode="auto">
              <a:xfrm>
                <a:off x="3183" y="3078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447" name="Group 335"/>
              <p:cNvGrpSpPr>
                <a:grpSpLocks/>
              </p:cNvGrpSpPr>
              <p:nvPr/>
            </p:nvGrpSpPr>
            <p:grpSpPr bwMode="auto">
              <a:xfrm>
                <a:off x="3501" y="2802"/>
                <a:ext cx="333" cy="228"/>
                <a:chOff x="3590" y="2228"/>
                <a:chExt cx="333" cy="228"/>
              </a:xfrm>
            </p:grpSpPr>
            <p:sp>
              <p:nvSpPr>
                <p:cNvPr id="59454" name="WordArt 33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9" y="2257"/>
                  <a:ext cx="174" cy="1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9455" name="WordArt 3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90" y="2228"/>
                  <a:ext cx="123" cy="2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Garamond"/>
                  </a:endParaRPr>
                </a:p>
              </p:txBody>
            </p:sp>
          </p:grpSp>
          <p:grpSp>
            <p:nvGrpSpPr>
              <p:cNvPr id="59448" name="Group 338"/>
              <p:cNvGrpSpPr>
                <a:grpSpLocks/>
              </p:cNvGrpSpPr>
              <p:nvPr/>
            </p:nvGrpSpPr>
            <p:grpSpPr bwMode="auto">
              <a:xfrm>
                <a:off x="3310" y="3122"/>
                <a:ext cx="287" cy="217"/>
                <a:chOff x="4306" y="1122"/>
                <a:chExt cx="287" cy="217"/>
              </a:xfrm>
            </p:grpSpPr>
            <p:sp>
              <p:nvSpPr>
                <p:cNvPr id="59451" name="WordArt 3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29" y="1165"/>
                  <a:ext cx="98" cy="14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452" name="Freeform 340"/>
                <p:cNvSpPr>
                  <a:spLocks/>
                </p:cNvSpPr>
                <p:nvPr/>
              </p:nvSpPr>
              <p:spPr bwMode="auto">
                <a:xfrm>
                  <a:off x="4306" y="1126"/>
                  <a:ext cx="70" cy="213"/>
                </a:xfrm>
                <a:custGeom>
                  <a:avLst/>
                  <a:gdLst>
                    <a:gd name="T0" fmla="*/ 0 w 170"/>
                    <a:gd name="T1" fmla="*/ 2 h 452"/>
                    <a:gd name="T2" fmla="*/ 0 w 170"/>
                    <a:gd name="T3" fmla="*/ 1 h 452"/>
                    <a:gd name="T4" fmla="*/ 0 w 170"/>
                    <a:gd name="T5" fmla="*/ 2 h 452"/>
                    <a:gd name="T6" fmla="*/ 0 w 170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452"/>
                    <a:gd name="T14" fmla="*/ 170 w 170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452">
                      <a:moveTo>
                        <a:pt x="0" y="384"/>
                      </a:moveTo>
                      <a:lnTo>
                        <a:pt x="57" y="260"/>
                      </a:lnTo>
                      <a:lnTo>
                        <a:pt x="170" y="452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53" name="Line 341"/>
                <p:cNvSpPr>
                  <a:spLocks noChangeShapeType="1"/>
                </p:cNvSpPr>
                <p:nvPr/>
              </p:nvSpPr>
              <p:spPr bwMode="auto">
                <a:xfrm>
                  <a:off x="4379" y="1122"/>
                  <a:ext cx="21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49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1" y="3159"/>
                <a:ext cx="12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s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9450" name="WordArt 3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84" y="3129"/>
                <a:ext cx="185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</p:grpSp>
        <p:sp>
          <p:nvSpPr>
            <p:cNvPr id="59436" name="Rectangle 344"/>
            <p:cNvSpPr>
              <a:spLocks noChangeArrowheads="1"/>
            </p:cNvSpPr>
            <p:nvPr/>
          </p:nvSpPr>
          <p:spPr bwMode="auto">
            <a:xfrm>
              <a:off x="982" y="2674"/>
              <a:ext cx="3515" cy="797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736" name="Group 375"/>
          <p:cNvGrpSpPr>
            <a:grpSpLocks/>
          </p:cNvGrpSpPr>
          <p:nvPr/>
        </p:nvGrpSpPr>
        <p:grpSpPr bwMode="auto">
          <a:xfrm>
            <a:off x="949325" y="5653088"/>
            <a:ext cx="6692900" cy="614362"/>
            <a:chOff x="598" y="3561"/>
            <a:chExt cx="4216" cy="387"/>
          </a:xfrm>
        </p:grpSpPr>
        <p:grpSp>
          <p:nvGrpSpPr>
            <p:cNvPr id="59406" name="Group 372"/>
            <p:cNvGrpSpPr>
              <a:grpSpLocks/>
            </p:cNvGrpSpPr>
            <p:nvPr/>
          </p:nvGrpSpPr>
          <p:grpSpPr bwMode="auto">
            <a:xfrm>
              <a:off x="959" y="3603"/>
              <a:ext cx="728" cy="288"/>
              <a:chOff x="301" y="3573"/>
              <a:chExt cx="728" cy="288"/>
            </a:xfrm>
          </p:grpSpPr>
          <p:sp>
            <p:nvSpPr>
              <p:cNvPr id="59433" name="WordArt 3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1" y="3622"/>
                <a:ext cx="174" cy="1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59434" name="Text Box 347"/>
              <p:cNvSpPr txBox="1">
                <a:spLocks noChangeArrowheads="1"/>
              </p:cNvSpPr>
              <p:nvPr/>
            </p:nvSpPr>
            <p:spPr bwMode="auto">
              <a:xfrm>
                <a:off x="445" y="3573"/>
                <a:ext cx="5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恒定</a:t>
                </a:r>
              </a:p>
            </p:txBody>
          </p:sp>
        </p:grpSp>
        <p:grpSp>
          <p:nvGrpSpPr>
            <p:cNvPr id="59407" name="Group 371"/>
            <p:cNvGrpSpPr>
              <a:grpSpLocks/>
            </p:cNvGrpSpPr>
            <p:nvPr/>
          </p:nvGrpSpPr>
          <p:grpSpPr bwMode="auto">
            <a:xfrm>
              <a:off x="1647" y="3561"/>
              <a:ext cx="1097" cy="387"/>
              <a:chOff x="960" y="3554"/>
              <a:chExt cx="1097" cy="387"/>
            </a:xfrm>
          </p:grpSpPr>
          <p:grpSp>
            <p:nvGrpSpPr>
              <p:cNvPr id="59423" name="Group 348"/>
              <p:cNvGrpSpPr>
                <a:grpSpLocks/>
              </p:cNvGrpSpPr>
              <p:nvPr/>
            </p:nvGrpSpPr>
            <p:grpSpPr bwMode="auto">
              <a:xfrm>
                <a:off x="960" y="3595"/>
                <a:ext cx="308" cy="259"/>
                <a:chOff x="1634" y="1374"/>
                <a:chExt cx="308" cy="259"/>
              </a:xfrm>
            </p:grpSpPr>
            <p:sp>
              <p:nvSpPr>
                <p:cNvPr id="59431" name="WordArt 3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4" y="1432"/>
                  <a:ext cx="290" cy="2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47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l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59432" name="Line 350"/>
                <p:cNvSpPr>
                  <a:spLocks noChangeShapeType="1"/>
                </p:cNvSpPr>
                <p:nvPr/>
              </p:nvSpPr>
              <p:spPr bwMode="auto">
                <a:xfrm>
                  <a:off x="1676" y="1374"/>
                  <a:ext cx="2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24" name="Group 351"/>
              <p:cNvGrpSpPr>
                <a:grpSpLocks/>
              </p:cNvGrpSpPr>
              <p:nvPr/>
            </p:nvGrpSpPr>
            <p:grpSpPr bwMode="auto">
              <a:xfrm>
                <a:off x="1282" y="3670"/>
                <a:ext cx="257" cy="146"/>
                <a:chOff x="3052" y="1898"/>
                <a:chExt cx="257" cy="146"/>
              </a:xfrm>
            </p:grpSpPr>
            <p:sp>
              <p:nvSpPr>
                <p:cNvPr id="59429" name="WordArt 352"/>
                <p:cNvSpPr>
                  <a:spLocks noChangeArrowheads="1" noChangeShapeType="1" noTextEdit="1"/>
                </p:cNvSpPr>
                <p:nvPr/>
              </p:nvSpPr>
              <p:spPr bwMode="auto">
                <a:xfrm rot="16075089" flipH="1">
                  <a:off x="3097" y="1853"/>
                  <a:ext cx="146" cy="2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8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9430" name="Rectangle 353"/>
                <p:cNvSpPr>
                  <a:spLocks noChangeArrowheads="1"/>
                </p:cNvSpPr>
                <p:nvPr/>
              </p:nvSpPr>
              <p:spPr bwMode="auto">
                <a:xfrm>
                  <a:off x="3219" y="1938"/>
                  <a:ext cx="90" cy="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25" name="WordArt 3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5" y="3757"/>
                <a:ext cx="17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59426" name="Line 355"/>
              <p:cNvSpPr>
                <a:spLocks noChangeShapeType="1"/>
              </p:cNvSpPr>
              <p:nvPr/>
            </p:nvSpPr>
            <p:spPr bwMode="auto">
              <a:xfrm>
                <a:off x="1573" y="3722"/>
                <a:ext cx="3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7" name="WordArt 3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08" y="3554"/>
                <a:ext cx="83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9428" name="WordArt 3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0" y="3798"/>
                <a:ext cx="4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9408" name="Group 370"/>
            <p:cNvGrpSpPr>
              <a:grpSpLocks/>
            </p:cNvGrpSpPr>
            <p:nvPr/>
          </p:nvGrpSpPr>
          <p:grpSpPr bwMode="auto">
            <a:xfrm>
              <a:off x="2900" y="3603"/>
              <a:ext cx="248" cy="318"/>
              <a:chOff x="2396" y="3603"/>
              <a:chExt cx="248" cy="318"/>
            </a:xfrm>
          </p:grpSpPr>
          <p:sp>
            <p:nvSpPr>
              <p:cNvPr id="59421" name="WordArt 3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6" y="3661"/>
                <a:ext cx="17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59422" name="Line 359"/>
              <p:cNvSpPr>
                <a:spLocks noChangeShapeType="1"/>
              </p:cNvSpPr>
              <p:nvPr/>
            </p:nvSpPr>
            <p:spPr bwMode="auto">
              <a:xfrm>
                <a:off x="2644" y="3603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09" name="Group 369"/>
            <p:cNvGrpSpPr>
              <a:grpSpLocks/>
            </p:cNvGrpSpPr>
            <p:nvPr/>
          </p:nvGrpSpPr>
          <p:grpSpPr bwMode="auto">
            <a:xfrm>
              <a:off x="3685" y="3581"/>
              <a:ext cx="1129" cy="326"/>
              <a:chOff x="2799" y="3603"/>
              <a:chExt cx="1129" cy="326"/>
            </a:xfrm>
          </p:grpSpPr>
          <p:grpSp>
            <p:nvGrpSpPr>
              <p:cNvPr id="59412" name="Group 360"/>
              <p:cNvGrpSpPr>
                <a:grpSpLocks/>
              </p:cNvGrpSpPr>
              <p:nvPr/>
            </p:nvGrpSpPr>
            <p:grpSpPr bwMode="auto">
              <a:xfrm>
                <a:off x="2799" y="3617"/>
                <a:ext cx="308" cy="259"/>
                <a:chOff x="1634" y="1374"/>
                <a:chExt cx="308" cy="259"/>
              </a:xfrm>
            </p:grpSpPr>
            <p:sp>
              <p:nvSpPr>
                <p:cNvPr id="59419" name="WordArt 3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34" y="1432"/>
                  <a:ext cx="290" cy="20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61472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Symbol"/>
                    </a:rPr>
                    <a:t>l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endParaRPr>
                </a:p>
              </p:txBody>
            </p:sp>
            <p:sp>
              <p:nvSpPr>
                <p:cNvPr id="59420" name="Line 362"/>
                <p:cNvSpPr>
                  <a:spLocks noChangeShapeType="1"/>
                </p:cNvSpPr>
                <p:nvPr/>
              </p:nvSpPr>
              <p:spPr bwMode="auto">
                <a:xfrm>
                  <a:off x="1676" y="1374"/>
                  <a:ext cx="26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13" name="Line 363"/>
              <p:cNvSpPr>
                <a:spLocks noChangeShapeType="1"/>
              </p:cNvSpPr>
              <p:nvPr/>
            </p:nvSpPr>
            <p:spPr bwMode="auto">
              <a:xfrm flipV="1">
                <a:off x="3183" y="361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4" name="WordArt 3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3" y="3805"/>
                <a:ext cx="47" cy="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,</a:t>
                </a:r>
                <a:endParaRPr lang="zh-CN" alt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59415" name="Group 365"/>
              <p:cNvGrpSpPr>
                <a:grpSpLocks/>
              </p:cNvGrpSpPr>
              <p:nvPr/>
            </p:nvGrpSpPr>
            <p:grpSpPr bwMode="auto">
              <a:xfrm>
                <a:off x="3605" y="3637"/>
                <a:ext cx="258" cy="201"/>
                <a:chOff x="4704" y="354"/>
                <a:chExt cx="258" cy="201"/>
              </a:xfrm>
            </p:grpSpPr>
            <p:sp>
              <p:nvSpPr>
                <p:cNvPr id="59417" name="WordArt 3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33" y="401"/>
                  <a:ext cx="158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9418" name="Line 367"/>
                <p:cNvSpPr>
                  <a:spLocks noChangeShapeType="1"/>
                </p:cNvSpPr>
                <p:nvPr/>
              </p:nvSpPr>
              <p:spPr bwMode="auto">
                <a:xfrm>
                  <a:off x="4704" y="354"/>
                  <a:ext cx="2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16" name="Line 368"/>
              <p:cNvSpPr>
                <a:spLocks noChangeShapeType="1"/>
              </p:cNvSpPr>
              <p:nvPr/>
            </p:nvSpPr>
            <p:spPr bwMode="auto">
              <a:xfrm>
                <a:off x="3928" y="3603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10" name="Text Box 373"/>
            <p:cNvSpPr txBox="1">
              <a:spLocks noChangeArrowheads="1"/>
            </p:cNvSpPr>
            <p:nvPr/>
          </p:nvSpPr>
          <p:spPr bwMode="auto">
            <a:xfrm>
              <a:off x="598" y="361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若</a:t>
              </a:r>
            </a:p>
          </p:txBody>
        </p:sp>
        <p:sp>
          <p:nvSpPr>
            <p:cNvPr id="59411" name="Text Box 374"/>
            <p:cNvSpPr txBox="1">
              <a:spLocks noChangeArrowheads="1"/>
            </p:cNvSpPr>
            <p:nvPr/>
          </p:nvSpPr>
          <p:spPr bwMode="auto">
            <a:xfrm>
              <a:off x="3294" y="3603"/>
              <a:ext cx="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9838" y="0"/>
            <a:ext cx="8229600" cy="1444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第七节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0420" name="Rectangle 3" descr="大纸屑"/>
            <p:cNvSpPr>
              <a:spLocks noChangeArrowheads="1"/>
            </p:cNvSpPr>
            <p:nvPr/>
          </p:nvSpPr>
          <p:spPr bwMode="auto">
            <a:xfrm>
              <a:off x="0" y="3337"/>
              <a:ext cx="5760" cy="983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1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31" y="2415"/>
              <a:ext cx="4920" cy="5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800" b="1" kern="10">
                  <a:ln w="317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008000"/>
                  </a:solidFill>
                  <a:latin typeface="华文中宋"/>
                  <a:ea typeface="华文中宋"/>
                </a:rPr>
                <a:t>energy distribution of Boltzman</a:t>
              </a:r>
              <a:endParaRPr lang="zh-CN" altLang="en-US" sz="2800" b="1" kern="1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60422" name="Rectangle 5" descr="大纸屑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lgConfetti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3" name="WordArt 6"/>
            <p:cNvSpPr>
              <a:spLocks noChangeArrowheads="1" noChangeShapeType="1" noTextEdit="1"/>
            </p:cNvSpPr>
            <p:nvPr/>
          </p:nvSpPr>
          <p:spPr bwMode="auto">
            <a:xfrm>
              <a:off x="709" y="1385"/>
              <a:ext cx="4324" cy="6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玻尔兹曼能量分布</a:t>
              </a:r>
            </a:p>
          </p:txBody>
        </p:sp>
        <p:sp>
          <p:nvSpPr>
            <p:cNvPr id="60424" name="AutoShape 7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389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AutoShape 9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192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AutoShape 1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587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85"/>
          <p:cNvSpPr>
            <a:spLocks noGrp="1" noChangeArrowheads="1"/>
          </p:cNvSpPr>
          <p:nvPr>
            <p:ph type="title" idx="4294967295"/>
          </p:nvPr>
        </p:nvSpPr>
        <p:spPr>
          <a:xfrm>
            <a:off x="2455863" y="0"/>
            <a:ext cx="6688137" cy="1793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玻耳兹曼分布</a:t>
            </a:r>
          </a:p>
        </p:txBody>
      </p:sp>
      <p:sp>
        <p:nvSpPr>
          <p:cNvPr id="61443" name="Rectangle 180" descr="大纸屑"/>
          <p:cNvSpPr>
            <a:spLocks noChangeArrowheads="1"/>
          </p:cNvSpPr>
          <p:nvPr/>
        </p:nvSpPr>
        <p:spPr bwMode="auto">
          <a:xfrm>
            <a:off x="0" y="0"/>
            <a:ext cx="9144000" cy="143192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184" descr="大纸屑"/>
          <p:cNvSpPr>
            <a:spLocks noChangeArrowheads="1"/>
          </p:cNvSpPr>
          <p:nvPr/>
        </p:nvSpPr>
        <p:spPr bwMode="auto">
          <a:xfrm>
            <a:off x="0" y="5475288"/>
            <a:ext cx="9144000" cy="13827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5" name="Group 193"/>
          <p:cNvGrpSpPr>
            <a:grpSpLocks/>
          </p:cNvGrpSpPr>
          <p:nvPr/>
        </p:nvGrpSpPr>
        <p:grpSpPr bwMode="auto">
          <a:xfrm>
            <a:off x="1320800" y="490538"/>
            <a:ext cx="6964363" cy="4398962"/>
            <a:chOff x="809" y="294"/>
            <a:chExt cx="4387" cy="2771"/>
          </a:xfrm>
        </p:grpSpPr>
        <p:grpSp>
          <p:nvGrpSpPr>
            <p:cNvPr id="61446" name="Group 181"/>
            <p:cNvGrpSpPr>
              <a:grpSpLocks/>
            </p:cNvGrpSpPr>
            <p:nvPr/>
          </p:nvGrpSpPr>
          <p:grpSpPr bwMode="auto">
            <a:xfrm>
              <a:off x="995" y="328"/>
              <a:ext cx="201" cy="189"/>
              <a:chOff x="2136" y="1382"/>
              <a:chExt cx="576" cy="576"/>
            </a:xfrm>
          </p:grpSpPr>
          <p:sp>
            <p:nvSpPr>
              <p:cNvPr id="61453" name="Oval 182"/>
              <p:cNvSpPr>
                <a:spLocks noChangeArrowheads="1"/>
              </p:cNvSpPr>
              <p:nvPr/>
            </p:nvSpPr>
            <p:spPr bwMode="auto">
              <a:xfrm>
                <a:off x="2136" y="1382"/>
                <a:ext cx="576" cy="57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EC0000"/>
                  </a:gs>
                </a:gsLst>
                <a:lin ang="2700000" scaled="1"/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Oval 183"/>
              <p:cNvSpPr>
                <a:spLocks noChangeArrowheads="1"/>
              </p:cNvSpPr>
              <p:nvPr/>
            </p:nvSpPr>
            <p:spPr bwMode="auto">
              <a:xfrm rot="-3104273">
                <a:off x="2212" y="1482"/>
                <a:ext cx="232" cy="149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FF99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47" name="WordArt 186"/>
            <p:cNvSpPr>
              <a:spLocks noChangeArrowheads="1" noChangeShapeType="1" noTextEdit="1"/>
            </p:cNvSpPr>
            <p:nvPr/>
          </p:nvSpPr>
          <p:spPr bwMode="auto">
            <a:xfrm>
              <a:off x="1417" y="294"/>
              <a:ext cx="2983" cy="2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玻耳兹曼分布律</a:t>
              </a:r>
            </a:p>
          </p:txBody>
        </p:sp>
        <p:grpSp>
          <p:nvGrpSpPr>
            <p:cNvPr id="61448" name="Group 192"/>
            <p:cNvGrpSpPr>
              <a:grpSpLocks/>
            </p:cNvGrpSpPr>
            <p:nvPr/>
          </p:nvGrpSpPr>
          <p:grpSpPr bwMode="auto">
            <a:xfrm>
              <a:off x="809" y="1242"/>
              <a:ext cx="4387" cy="1823"/>
              <a:chOff x="872" y="1203"/>
              <a:chExt cx="4387" cy="1823"/>
            </a:xfrm>
          </p:grpSpPr>
          <p:sp>
            <p:nvSpPr>
              <p:cNvPr id="61449" name="Text Box 187"/>
              <p:cNvSpPr txBox="1">
                <a:spLocks noChangeArrowheads="1"/>
              </p:cNvSpPr>
              <p:nvPr/>
            </p:nvSpPr>
            <p:spPr bwMode="auto">
              <a:xfrm>
                <a:off x="872" y="1203"/>
                <a:ext cx="418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0033CC"/>
                    </a:solidFill>
                    <a:ea typeface="华文中宋" pitchFamily="2" charset="-122"/>
                  </a:rPr>
                  <a:t>1    </a:t>
                </a:r>
                <a:r>
                  <a:rPr lang="zh-CN" altLang="en-US" sz="3600" b="1">
                    <a:solidFill>
                      <a:srgbClr val="0033CC"/>
                    </a:solidFill>
                    <a:ea typeface="华文中宋" pitchFamily="2" charset="-122"/>
                  </a:rPr>
                  <a:t>气体分子在重力场中的分布</a:t>
                </a:r>
              </a:p>
            </p:txBody>
          </p:sp>
          <p:sp>
            <p:nvSpPr>
              <p:cNvPr id="61450" name="Text Box 188"/>
              <p:cNvSpPr txBox="1">
                <a:spLocks noChangeArrowheads="1"/>
              </p:cNvSpPr>
              <p:nvPr/>
            </p:nvSpPr>
            <p:spPr bwMode="auto">
              <a:xfrm>
                <a:off x="1441" y="1772"/>
                <a:ext cx="3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气压随高度的变化规律</a:t>
                </a:r>
              </a:p>
            </p:txBody>
          </p:sp>
          <p:sp>
            <p:nvSpPr>
              <p:cNvPr id="61451" name="Text Box 190"/>
              <p:cNvSpPr txBox="1">
                <a:spLocks noChangeArrowheads="1"/>
              </p:cNvSpPr>
              <p:nvPr/>
            </p:nvSpPr>
            <p:spPr bwMode="auto">
              <a:xfrm>
                <a:off x="1441" y="2105"/>
                <a:ext cx="3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分子数密度随高度的变化规律</a:t>
                </a:r>
              </a:p>
            </p:txBody>
          </p:sp>
          <p:sp>
            <p:nvSpPr>
              <p:cNvPr id="61452" name="Text Box 191"/>
              <p:cNvSpPr txBox="1">
                <a:spLocks noChangeArrowheads="1"/>
              </p:cNvSpPr>
              <p:nvPr/>
            </p:nvSpPr>
            <p:spPr bwMode="auto">
              <a:xfrm>
                <a:off x="961" y="2584"/>
                <a:ext cx="4298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0033CC"/>
                    </a:solidFill>
                    <a:latin typeface="华文中宋" pitchFamily="2" charset="-122"/>
                    <a:ea typeface="华文中宋" pitchFamily="2" charset="-122"/>
                  </a:rPr>
                  <a:t>2 </a:t>
                </a:r>
                <a:r>
                  <a:rPr lang="en-US" altLang="zh-CN" sz="4000" b="1">
                    <a:solidFill>
                      <a:srgbClr val="0033CC"/>
                    </a:solidFill>
                    <a:latin typeface="华文中宋" pitchFamily="2" charset="-122"/>
                    <a:ea typeface="华文中宋" pitchFamily="2" charset="-122"/>
                  </a:rPr>
                  <a:t> </a:t>
                </a:r>
                <a:r>
                  <a:rPr lang="zh-CN" altLang="en-US" sz="3600" b="1">
                    <a:solidFill>
                      <a:srgbClr val="0033CC"/>
                    </a:solidFill>
                    <a:latin typeface="华文中宋" pitchFamily="2" charset="-122"/>
                    <a:ea typeface="华文中宋" pitchFamily="2" charset="-122"/>
                  </a:rPr>
                  <a:t>玻耳兹曼能量分布律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0"/>
            <a:ext cx="8229600" cy="13335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热运动</a:t>
            </a:r>
          </a:p>
        </p:txBody>
      </p:sp>
      <p:sp>
        <p:nvSpPr>
          <p:cNvPr id="10243" name="Rectangle 3" descr="大纸屑"/>
          <p:cNvSpPr>
            <a:spLocks noChangeArrowheads="1"/>
          </p:cNvSpPr>
          <p:nvPr/>
        </p:nvSpPr>
        <p:spPr bwMode="auto">
          <a:xfrm>
            <a:off x="0" y="6708775"/>
            <a:ext cx="9144000" cy="14128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 descr="大纸屑"/>
          <p:cNvSpPr>
            <a:spLocks noChangeArrowheads="1"/>
          </p:cNvSpPr>
          <p:nvPr/>
        </p:nvSpPr>
        <p:spPr bwMode="auto">
          <a:xfrm>
            <a:off x="0" y="0"/>
            <a:ext cx="9144000" cy="18097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4763" y="1135063"/>
            <a:ext cx="4140200" cy="3995737"/>
            <a:chOff x="2192" y="804"/>
            <a:chExt cx="3205" cy="3191"/>
          </a:xfrm>
        </p:grpSpPr>
        <p:grpSp>
          <p:nvGrpSpPr>
            <p:cNvPr id="10297" name="Group 6"/>
            <p:cNvGrpSpPr>
              <a:grpSpLocks/>
            </p:cNvGrpSpPr>
            <p:nvPr/>
          </p:nvGrpSpPr>
          <p:grpSpPr bwMode="auto">
            <a:xfrm>
              <a:off x="2326" y="946"/>
              <a:ext cx="2954" cy="2920"/>
              <a:chOff x="2600" y="820"/>
              <a:chExt cx="2954" cy="2920"/>
            </a:xfrm>
          </p:grpSpPr>
          <p:grpSp>
            <p:nvGrpSpPr>
              <p:cNvPr id="10300" name="Group 7"/>
              <p:cNvGrpSpPr>
                <a:grpSpLocks/>
              </p:cNvGrpSpPr>
              <p:nvPr/>
            </p:nvGrpSpPr>
            <p:grpSpPr bwMode="auto">
              <a:xfrm>
                <a:off x="2600" y="820"/>
                <a:ext cx="2954" cy="2909"/>
                <a:chOff x="2607" y="819"/>
                <a:chExt cx="2954" cy="2909"/>
              </a:xfrm>
            </p:grpSpPr>
            <p:sp>
              <p:nvSpPr>
                <p:cNvPr id="10345" name="Oval 8"/>
                <p:cNvSpPr>
                  <a:spLocks noChangeArrowheads="1"/>
                </p:cNvSpPr>
                <p:nvPr/>
              </p:nvSpPr>
              <p:spPr bwMode="auto">
                <a:xfrm>
                  <a:off x="2607" y="819"/>
                  <a:ext cx="2954" cy="2909"/>
                </a:xfrm>
                <a:prstGeom prst="ellipse">
                  <a:avLst/>
                </a:prstGeom>
                <a:solidFill>
                  <a:srgbClr val="0000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346" name="Group 9"/>
                <p:cNvGrpSpPr>
                  <a:grpSpLocks/>
                </p:cNvGrpSpPr>
                <p:nvPr/>
              </p:nvGrpSpPr>
              <p:grpSpPr bwMode="auto">
                <a:xfrm>
                  <a:off x="4551" y="834"/>
                  <a:ext cx="186" cy="116"/>
                  <a:chOff x="4551" y="834"/>
                  <a:chExt cx="186" cy="116"/>
                </a:xfrm>
              </p:grpSpPr>
              <p:sp>
                <p:nvSpPr>
                  <p:cNvPr id="10403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577" y="86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4" name="Freeform 11"/>
                  <p:cNvSpPr>
                    <a:spLocks/>
                  </p:cNvSpPr>
                  <p:nvPr/>
                </p:nvSpPr>
                <p:spPr bwMode="auto">
                  <a:xfrm>
                    <a:off x="4551" y="834"/>
                    <a:ext cx="186" cy="111"/>
                  </a:xfrm>
                  <a:custGeom>
                    <a:avLst/>
                    <a:gdLst>
                      <a:gd name="T0" fmla="*/ 0 w 186"/>
                      <a:gd name="T1" fmla="*/ 54 h 111"/>
                      <a:gd name="T2" fmla="*/ 123 w 186"/>
                      <a:gd name="T3" fmla="*/ 111 h 111"/>
                      <a:gd name="T4" fmla="*/ 186 w 186"/>
                      <a:gd name="T5" fmla="*/ 57 h 111"/>
                      <a:gd name="T6" fmla="*/ 18 w 186"/>
                      <a:gd name="T7" fmla="*/ 0 h 111"/>
                      <a:gd name="T8" fmla="*/ 0 w 186"/>
                      <a:gd name="T9" fmla="*/ 54 h 1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6"/>
                      <a:gd name="T16" fmla="*/ 0 h 111"/>
                      <a:gd name="T17" fmla="*/ 186 w 186"/>
                      <a:gd name="T18" fmla="*/ 111 h 1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6" h="111">
                        <a:moveTo>
                          <a:pt x="0" y="54"/>
                        </a:moveTo>
                        <a:lnTo>
                          <a:pt x="123" y="111"/>
                        </a:lnTo>
                        <a:lnTo>
                          <a:pt x="186" y="57"/>
                        </a:lnTo>
                        <a:lnTo>
                          <a:pt x="18" y="0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47" name="Group 12"/>
                <p:cNvGrpSpPr>
                  <a:grpSpLocks/>
                </p:cNvGrpSpPr>
                <p:nvPr/>
              </p:nvGrpSpPr>
              <p:grpSpPr bwMode="auto">
                <a:xfrm>
                  <a:off x="2681" y="877"/>
                  <a:ext cx="2732" cy="2767"/>
                  <a:chOff x="2681" y="877"/>
                  <a:chExt cx="2732" cy="2767"/>
                </a:xfrm>
              </p:grpSpPr>
              <p:grpSp>
                <p:nvGrpSpPr>
                  <p:cNvPr id="1034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027" y="1134"/>
                    <a:ext cx="129" cy="118"/>
                    <a:chOff x="3027" y="1134"/>
                    <a:chExt cx="129" cy="118"/>
                  </a:xfrm>
                </p:grpSpPr>
                <p:sp>
                  <p:nvSpPr>
                    <p:cNvPr id="10401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57" y="1171"/>
                      <a:ext cx="81" cy="8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B2B2B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02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027" y="1134"/>
                      <a:ext cx="129" cy="114"/>
                    </a:xfrm>
                    <a:custGeom>
                      <a:avLst/>
                      <a:gdLst>
                        <a:gd name="T0" fmla="*/ 15 w 129"/>
                        <a:gd name="T1" fmla="*/ 114 h 114"/>
                        <a:gd name="T2" fmla="*/ 129 w 129"/>
                        <a:gd name="T3" fmla="*/ 18 h 114"/>
                        <a:gd name="T4" fmla="*/ 42 w 129"/>
                        <a:gd name="T5" fmla="*/ 0 h 114"/>
                        <a:gd name="T6" fmla="*/ 0 w 129"/>
                        <a:gd name="T7" fmla="*/ 72 h 114"/>
                        <a:gd name="T8" fmla="*/ 15 w 129"/>
                        <a:gd name="T9" fmla="*/ 114 h 11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"/>
                        <a:gd name="T16" fmla="*/ 0 h 114"/>
                        <a:gd name="T17" fmla="*/ 129 w 129"/>
                        <a:gd name="T18" fmla="*/ 114 h 11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" h="114">
                          <a:moveTo>
                            <a:pt x="15" y="114"/>
                          </a:moveTo>
                          <a:lnTo>
                            <a:pt x="129" y="18"/>
                          </a:lnTo>
                          <a:lnTo>
                            <a:pt x="42" y="0"/>
                          </a:lnTo>
                          <a:lnTo>
                            <a:pt x="0" y="72"/>
                          </a:lnTo>
                          <a:lnTo>
                            <a:pt x="15" y="114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4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674" y="220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085" y="289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737" y="246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112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68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4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95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5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743" y="210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6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331" y="259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7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954" y="134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8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692" y="328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9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533" y="343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171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770" y="174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2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681" y="222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020" y="236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4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201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5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105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6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48" y="174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7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04" y="182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8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783" y="2605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69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271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0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715" y="300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42" y="326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548" y="301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4165" y="1991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4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4303" y="228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5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083" y="348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6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4208" y="154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7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175" y="303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8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3374" y="2236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9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48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151" y="877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164" y="317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2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4535" y="1432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3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5037" y="236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826" y="1431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5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107" y="252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28" y="177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5222" y="146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8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5332" y="211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316" y="134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99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1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397" y="2906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2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467" y="272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699" y="356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4850" y="3174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504" y="1830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763" y="250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417" y="2569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194" y="115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9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5007" y="2738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520" y="1143"/>
                    <a:ext cx="81" cy="8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B2B2B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01" name="Freeform 68"/>
              <p:cNvSpPr>
                <a:spLocks/>
              </p:cNvSpPr>
              <p:nvPr/>
            </p:nvSpPr>
            <p:spPr bwMode="auto">
              <a:xfrm flipH="1">
                <a:off x="4867" y="1845"/>
                <a:ext cx="363" cy="266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2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Freeform 69"/>
              <p:cNvSpPr>
                <a:spLocks/>
              </p:cNvSpPr>
              <p:nvPr/>
            </p:nvSpPr>
            <p:spPr bwMode="auto">
              <a:xfrm rot="5865654" flipH="1">
                <a:off x="3595" y="233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Freeform 70"/>
              <p:cNvSpPr>
                <a:spLocks/>
              </p:cNvSpPr>
              <p:nvPr/>
            </p:nvSpPr>
            <p:spPr bwMode="auto">
              <a:xfrm rot="13482688" flipH="1">
                <a:off x="4187" y="1020"/>
                <a:ext cx="526" cy="260"/>
              </a:xfrm>
              <a:custGeom>
                <a:avLst/>
                <a:gdLst>
                  <a:gd name="T0" fmla="*/ 0 w 1027"/>
                  <a:gd name="T1" fmla="*/ 1 h 620"/>
                  <a:gd name="T2" fmla="*/ 9 w 1027"/>
                  <a:gd name="T3" fmla="*/ 0 h 620"/>
                  <a:gd name="T4" fmla="*/ 1 w 1027"/>
                  <a:gd name="T5" fmla="*/ 1 h 620"/>
                  <a:gd name="T6" fmla="*/ 1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Freeform 71"/>
              <p:cNvSpPr>
                <a:spLocks/>
              </p:cNvSpPr>
              <p:nvPr/>
            </p:nvSpPr>
            <p:spPr bwMode="auto">
              <a:xfrm rot="13791541" flipH="1">
                <a:off x="4210" y="1564"/>
                <a:ext cx="452" cy="154"/>
              </a:xfrm>
              <a:custGeom>
                <a:avLst/>
                <a:gdLst>
                  <a:gd name="T0" fmla="*/ 0 w 1027"/>
                  <a:gd name="T1" fmla="*/ 0 h 620"/>
                  <a:gd name="T2" fmla="*/ 3 w 1027"/>
                  <a:gd name="T3" fmla="*/ 0 h 620"/>
                  <a:gd name="T4" fmla="*/ 0 w 1027"/>
                  <a:gd name="T5" fmla="*/ 0 h 620"/>
                  <a:gd name="T6" fmla="*/ 0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Freeform 72"/>
              <p:cNvSpPr>
                <a:spLocks/>
              </p:cNvSpPr>
              <p:nvPr/>
            </p:nvSpPr>
            <p:spPr bwMode="auto">
              <a:xfrm rot="1577638" flipH="1">
                <a:off x="4278" y="2452"/>
                <a:ext cx="542" cy="176"/>
              </a:xfrm>
              <a:custGeom>
                <a:avLst/>
                <a:gdLst>
                  <a:gd name="T0" fmla="*/ 0 w 1027"/>
                  <a:gd name="T1" fmla="*/ 0 h 620"/>
                  <a:gd name="T2" fmla="*/ 12 w 1027"/>
                  <a:gd name="T3" fmla="*/ 0 h 620"/>
                  <a:gd name="T4" fmla="*/ 1 w 1027"/>
                  <a:gd name="T5" fmla="*/ 0 h 620"/>
                  <a:gd name="T6" fmla="*/ 1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Freeform 73"/>
              <p:cNvSpPr>
                <a:spLocks/>
              </p:cNvSpPr>
              <p:nvPr/>
            </p:nvSpPr>
            <p:spPr bwMode="auto">
              <a:xfrm rot="20570451" flipH="1">
                <a:off x="4171" y="282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Freeform 74"/>
              <p:cNvSpPr>
                <a:spLocks/>
              </p:cNvSpPr>
              <p:nvPr/>
            </p:nvSpPr>
            <p:spPr bwMode="auto">
              <a:xfrm rot="11764179" flipH="1">
                <a:off x="4652" y="1063"/>
                <a:ext cx="363" cy="266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2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Freeform 75"/>
              <p:cNvSpPr>
                <a:spLocks/>
              </p:cNvSpPr>
              <p:nvPr/>
            </p:nvSpPr>
            <p:spPr bwMode="auto">
              <a:xfrm rot="8902654" flipH="1">
                <a:off x="4437" y="149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Freeform 76"/>
              <p:cNvSpPr>
                <a:spLocks/>
              </p:cNvSpPr>
              <p:nvPr/>
            </p:nvSpPr>
            <p:spPr bwMode="auto">
              <a:xfrm rot="15180026" flipH="1">
                <a:off x="4448" y="1861"/>
                <a:ext cx="542" cy="176"/>
              </a:xfrm>
              <a:custGeom>
                <a:avLst/>
                <a:gdLst>
                  <a:gd name="T0" fmla="*/ 0 w 1027"/>
                  <a:gd name="T1" fmla="*/ 0 h 620"/>
                  <a:gd name="T2" fmla="*/ 12 w 1027"/>
                  <a:gd name="T3" fmla="*/ 0 h 620"/>
                  <a:gd name="T4" fmla="*/ 1 w 1027"/>
                  <a:gd name="T5" fmla="*/ 0 h 620"/>
                  <a:gd name="T6" fmla="*/ 1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Freeform 77"/>
              <p:cNvSpPr>
                <a:spLocks/>
              </p:cNvSpPr>
              <p:nvPr/>
            </p:nvSpPr>
            <p:spPr bwMode="auto">
              <a:xfrm rot="14300647" flipH="1">
                <a:off x="5195" y="1790"/>
                <a:ext cx="355" cy="244"/>
              </a:xfrm>
              <a:custGeom>
                <a:avLst/>
                <a:gdLst>
                  <a:gd name="T0" fmla="*/ 0 w 1027"/>
                  <a:gd name="T1" fmla="*/ 1 h 620"/>
                  <a:gd name="T2" fmla="*/ 1 w 1027"/>
                  <a:gd name="T3" fmla="*/ 0 h 620"/>
                  <a:gd name="T4" fmla="*/ 0 w 1027"/>
                  <a:gd name="T5" fmla="*/ 1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Freeform 78"/>
              <p:cNvSpPr>
                <a:spLocks/>
              </p:cNvSpPr>
              <p:nvPr/>
            </p:nvSpPr>
            <p:spPr bwMode="auto">
              <a:xfrm rot="13204071" flipH="1">
                <a:off x="4444" y="1921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2" name="Freeform 79"/>
              <p:cNvSpPr>
                <a:spLocks/>
              </p:cNvSpPr>
              <p:nvPr/>
            </p:nvSpPr>
            <p:spPr bwMode="auto">
              <a:xfrm rot="15545354" flipH="1">
                <a:off x="4533" y="262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Freeform 80"/>
              <p:cNvSpPr>
                <a:spLocks/>
              </p:cNvSpPr>
              <p:nvPr/>
            </p:nvSpPr>
            <p:spPr bwMode="auto">
              <a:xfrm rot="6812670" flipH="1">
                <a:off x="4549" y="1964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4" name="Freeform 81"/>
              <p:cNvSpPr>
                <a:spLocks/>
              </p:cNvSpPr>
              <p:nvPr/>
            </p:nvSpPr>
            <p:spPr bwMode="auto">
              <a:xfrm rot="2035608" flipH="1">
                <a:off x="4430" y="141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Freeform 82"/>
              <p:cNvSpPr>
                <a:spLocks/>
              </p:cNvSpPr>
              <p:nvPr/>
            </p:nvSpPr>
            <p:spPr bwMode="auto">
              <a:xfrm rot="14820267" flipH="1">
                <a:off x="3328" y="155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6" name="Freeform 83"/>
              <p:cNvSpPr>
                <a:spLocks/>
              </p:cNvSpPr>
              <p:nvPr/>
            </p:nvSpPr>
            <p:spPr bwMode="auto">
              <a:xfrm rot="9302312" flipH="1">
                <a:off x="3359" y="112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Freeform 84"/>
              <p:cNvSpPr>
                <a:spLocks/>
              </p:cNvSpPr>
              <p:nvPr/>
            </p:nvSpPr>
            <p:spPr bwMode="auto">
              <a:xfrm rot="13389000" flipH="1">
                <a:off x="3611" y="1056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8" name="Freeform 85"/>
              <p:cNvSpPr>
                <a:spLocks/>
              </p:cNvSpPr>
              <p:nvPr/>
            </p:nvSpPr>
            <p:spPr bwMode="auto">
              <a:xfrm rot="17475531" flipH="1">
                <a:off x="3765" y="131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9" name="Freeform 86"/>
              <p:cNvSpPr>
                <a:spLocks/>
              </p:cNvSpPr>
              <p:nvPr/>
            </p:nvSpPr>
            <p:spPr bwMode="auto">
              <a:xfrm rot="17493615" flipH="1">
                <a:off x="4991" y="2361"/>
                <a:ext cx="663" cy="260"/>
              </a:xfrm>
              <a:custGeom>
                <a:avLst/>
                <a:gdLst>
                  <a:gd name="T0" fmla="*/ 0 w 1027"/>
                  <a:gd name="T1" fmla="*/ 1 h 620"/>
                  <a:gd name="T2" fmla="*/ 48 w 1027"/>
                  <a:gd name="T3" fmla="*/ 0 h 620"/>
                  <a:gd name="T4" fmla="*/ 2 w 1027"/>
                  <a:gd name="T5" fmla="*/ 1 h 620"/>
                  <a:gd name="T6" fmla="*/ 5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0" name="Freeform 87"/>
              <p:cNvSpPr>
                <a:spLocks/>
              </p:cNvSpPr>
              <p:nvPr/>
            </p:nvSpPr>
            <p:spPr bwMode="auto">
              <a:xfrm rot="13981644" flipH="1">
                <a:off x="4814" y="206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1" name="Freeform 88"/>
              <p:cNvSpPr>
                <a:spLocks/>
              </p:cNvSpPr>
              <p:nvPr/>
            </p:nvSpPr>
            <p:spPr bwMode="auto">
              <a:xfrm rot="13018443" flipH="1">
                <a:off x="4121" y="2048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2" name="Freeform 89"/>
              <p:cNvSpPr>
                <a:spLocks/>
              </p:cNvSpPr>
              <p:nvPr/>
            </p:nvSpPr>
            <p:spPr bwMode="auto">
              <a:xfrm rot="13898427" flipH="1">
                <a:off x="3986" y="2911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3" name="Freeform 90"/>
              <p:cNvSpPr>
                <a:spLocks/>
              </p:cNvSpPr>
              <p:nvPr/>
            </p:nvSpPr>
            <p:spPr bwMode="auto">
              <a:xfrm rot="15763185" flipH="1">
                <a:off x="3122" y="1264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4" name="Freeform 91"/>
              <p:cNvSpPr>
                <a:spLocks/>
              </p:cNvSpPr>
              <p:nvPr/>
            </p:nvSpPr>
            <p:spPr bwMode="auto">
              <a:xfrm rot="7328987" flipH="1">
                <a:off x="2658" y="243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Freeform 92"/>
              <p:cNvSpPr>
                <a:spLocks/>
              </p:cNvSpPr>
              <p:nvPr/>
            </p:nvSpPr>
            <p:spPr bwMode="auto">
              <a:xfrm rot="20410873" flipH="1">
                <a:off x="3094" y="192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Freeform 93"/>
              <p:cNvSpPr>
                <a:spLocks/>
              </p:cNvSpPr>
              <p:nvPr/>
            </p:nvSpPr>
            <p:spPr bwMode="auto">
              <a:xfrm rot="6965367" flipH="1">
                <a:off x="2733" y="128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Freeform 94"/>
              <p:cNvSpPr>
                <a:spLocks/>
              </p:cNvSpPr>
              <p:nvPr/>
            </p:nvSpPr>
            <p:spPr bwMode="auto">
              <a:xfrm rot="4963185" flipH="1">
                <a:off x="2871" y="171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Freeform 95"/>
              <p:cNvSpPr>
                <a:spLocks/>
              </p:cNvSpPr>
              <p:nvPr/>
            </p:nvSpPr>
            <p:spPr bwMode="auto">
              <a:xfrm rot="1933297" flipH="1">
                <a:off x="2932" y="195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9" name="Freeform 96"/>
              <p:cNvSpPr>
                <a:spLocks/>
              </p:cNvSpPr>
              <p:nvPr/>
            </p:nvSpPr>
            <p:spPr bwMode="auto">
              <a:xfrm rot="3517850" flipH="1">
                <a:off x="2510" y="211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0" name="Freeform 97"/>
              <p:cNvSpPr>
                <a:spLocks/>
              </p:cNvSpPr>
              <p:nvPr/>
            </p:nvSpPr>
            <p:spPr bwMode="auto">
              <a:xfrm rot="20174918" flipH="1">
                <a:off x="2761" y="2105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Freeform 98"/>
              <p:cNvSpPr>
                <a:spLocks/>
              </p:cNvSpPr>
              <p:nvPr/>
            </p:nvSpPr>
            <p:spPr bwMode="auto">
              <a:xfrm rot="16810986" flipH="1">
                <a:off x="3590" y="197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2" name="Freeform 99"/>
              <p:cNvSpPr>
                <a:spLocks/>
              </p:cNvSpPr>
              <p:nvPr/>
            </p:nvSpPr>
            <p:spPr bwMode="auto">
              <a:xfrm rot="1432726" flipH="1">
                <a:off x="3787" y="165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3" name="Freeform 100"/>
              <p:cNvSpPr>
                <a:spLocks/>
              </p:cNvSpPr>
              <p:nvPr/>
            </p:nvSpPr>
            <p:spPr bwMode="auto">
              <a:xfrm rot="20570451" flipH="1">
                <a:off x="3174" y="2643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4" name="Freeform 101"/>
              <p:cNvSpPr>
                <a:spLocks/>
              </p:cNvSpPr>
              <p:nvPr/>
            </p:nvSpPr>
            <p:spPr bwMode="auto">
              <a:xfrm rot="5421757" flipH="1">
                <a:off x="3587" y="287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5" name="Freeform 102"/>
              <p:cNvSpPr>
                <a:spLocks/>
              </p:cNvSpPr>
              <p:nvPr/>
            </p:nvSpPr>
            <p:spPr bwMode="auto">
              <a:xfrm rot="12719088" flipH="1">
                <a:off x="3823" y="2297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6" name="Freeform 103"/>
              <p:cNvSpPr>
                <a:spLocks/>
              </p:cNvSpPr>
              <p:nvPr/>
            </p:nvSpPr>
            <p:spPr bwMode="auto">
              <a:xfrm rot="1702141" flipH="1">
                <a:off x="2730" y="285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7" name="Freeform 104"/>
              <p:cNvSpPr>
                <a:spLocks/>
              </p:cNvSpPr>
              <p:nvPr/>
            </p:nvSpPr>
            <p:spPr bwMode="auto">
              <a:xfrm rot="1548168" flipH="1">
                <a:off x="2983" y="259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8" name="Freeform 105"/>
              <p:cNvSpPr>
                <a:spLocks/>
              </p:cNvSpPr>
              <p:nvPr/>
            </p:nvSpPr>
            <p:spPr bwMode="auto">
              <a:xfrm rot="14278711" flipH="1">
                <a:off x="3239" y="2472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9" name="Freeform 106"/>
              <p:cNvSpPr>
                <a:spLocks/>
              </p:cNvSpPr>
              <p:nvPr/>
            </p:nvSpPr>
            <p:spPr bwMode="auto">
              <a:xfrm rot="3570464" flipH="1">
                <a:off x="3220" y="3210"/>
                <a:ext cx="583" cy="191"/>
              </a:xfrm>
              <a:custGeom>
                <a:avLst/>
                <a:gdLst>
                  <a:gd name="T0" fmla="*/ 0 w 1027"/>
                  <a:gd name="T1" fmla="*/ 0 h 620"/>
                  <a:gd name="T2" fmla="*/ 20 w 1027"/>
                  <a:gd name="T3" fmla="*/ 0 h 620"/>
                  <a:gd name="T4" fmla="*/ 1 w 1027"/>
                  <a:gd name="T5" fmla="*/ 0 h 620"/>
                  <a:gd name="T6" fmla="*/ 2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0" name="Freeform 107"/>
              <p:cNvSpPr>
                <a:spLocks/>
              </p:cNvSpPr>
              <p:nvPr/>
            </p:nvSpPr>
            <p:spPr bwMode="auto">
              <a:xfrm rot="12194949" flipH="1">
                <a:off x="3381" y="3109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1" name="Freeform 108"/>
              <p:cNvSpPr>
                <a:spLocks/>
              </p:cNvSpPr>
              <p:nvPr/>
            </p:nvSpPr>
            <p:spPr bwMode="auto">
              <a:xfrm rot="8026996" flipH="1">
                <a:off x="3500" y="3257"/>
                <a:ext cx="698" cy="260"/>
              </a:xfrm>
              <a:custGeom>
                <a:avLst/>
                <a:gdLst>
                  <a:gd name="T0" fmla="*/ 0 w 1027"/>
                  <a:gd name="T1" fmla="*/ 1 h 620"/>
                  <a:gd name="T2" fmla="*/ 69 w 1027"/>
                  <a:gd name="T3" fmla="*/ 0 h 620"/>
                  <a:gd name="T4" fmla="*/ 2 w 1027"/>
                  <a:gd name="T5" fmla="*/ 1 h 620"/>
                  <a:gd name="T6" fmla="*/ 7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2" name="Freeform 109"/>
              <p:cNvSpPr>
                <a:spLocks/>
              </p:cNvSpPr>
              <p:nvPr/>
            </p:nvSpPr>
            <p:spPr bwMode="auto">
              <a:xfrm rot="53976" flipH="1">
                <a:off x="3298" y="3344"/>
                <a:ext cx="211" cy="260"/>
              </a:xfrm>
              <a:custGeom>
                <a:avLst/>
                <a:gdLst>
                  <a:gd name="T0" fmla="*/ 0 w 1027"/>
                  <a:gd name="T1" fmla="*/ 1 h 620"/>
                  <a:gd name="T2" fmla="*/ 0 w 1027"/>
                  <a:gd name="T3" fmla="*/ 0 h 620"/>
                  <a:gd name="T4" fmla="*/ 0 w 1027"/>
                  <a:gd name="T5" fmla="*/ 1 h 620"/>
                  <a:gd name="T6" fmla="*/ 0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" name="Freeform 110"/>
              <p:cNvSpPr>
                <a:spLocks/>
              </p:cNvSpPr>
              <p:nvPr/>
            </p:nvSpPr>
            <p:spPr bwMode="auto">
              <a:xfrm rot="2098528" flipH="1">
                <a:off x="4509" y="3204"/>
                <a:ext cx="445" cy="206"/>
              </a:xfrm>
              <a:custGeom>
                <a:avLst/>
                <a:gdLst>
                  <a:gd name="T0" fmla="*/ 0 w 1027"/>
                  <a:gd name="T1" fmla="*/ 0 h 620"/>
                  <a:gd name="T2" fmla="*/ 3 w 1027"/>
                  <a:gd name="T3" fmla="*/ 0 h 620"/>
                  <a:gd name="T4" fmla="*/ 0 w 1027"/>
                  <a:gd name="T5" fmla="*/ 0 h 620"/>
                  <a:gd name="T6" fmla="*/ 0 w 1027"/>
                  <a:gd name="T7" fmla="*/ 0 h 620"/>
                  <a:gd name="T8" fmla="*/ 0 w 1027"/>
                  <a:gd name="T9" fmla="*/ 0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2"/>
                  </a:gs>
                  <a:gs pos="100000">
                    <a:srgbClr val="00006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" name="Freeform 111"/>
              <p:cNvSpPr>
                <a:spLocks/>
              </p:cNvSpPr>
              <p:nvPr/>
            </p:nvSpPr>
            <p:spPr bwMode="auto">
              <a:xfrm rot="20499225" flipH="1">
                <a:off x="3809" y="3480"/>
                <a:ext cx="800" cy="260"/>
              </a:xfrm>
              <a:custGeom>
                <a:avLst/>
                <a:gdLst>
                  <a:gd name="T0" fmla="*/ 0 w 1027"/>
                  <a:gd name="T1" fmla="*/ 1 h 620"/>
                  <a:gd name="T2" fmla="*/ 178 w 1027"/>
                  <a:gd name="T3" fmla="*/ 0 h 620"/>
                  <a:gd name="T4" fmla="*/ 7 w 1027"/>
                  <a:gd name="T5" fmla="*/ 1 h 620"/>
                  <a:gd name="T6" fmla="*/ 16 w 1027"/>
                  <a:gd name="T7" fmla="*/ 1 h 620"/>
                  <a:gd name="T8" fmla="*/ 0 w 1027"/>
                  <a:gd name="T9" fmla="*/ 1 h 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7"/>
                  <a:gd name="T16" fmla="*/ 0 h 620"/>
                  <a:gd name="T17" fmla="*/ 1027 w 1027"/>
                  <a:gd name="T18" fmla="*/ 620 h 6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7" h="620">
                    <a:moveTo>
                      <a:pt x="0" y="524"/>
                    </a:moveTo>
                    <a:lnTo>
                      <a:pt x="1027" y="0"/>
                    </a:lnTo>
                    <a:lnTo>
                      <a:pt x="37" y="620"/>
                    </a:lnTo>
                    <a:lnTo>
                      <a:pt x="96" y="524"/>
                    </a:lnTo>
                    <a:lnTo>
                      <a:pt x="0" y="52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6"/>
                  </a:gs>
                  <a:gs pos="100000">
                    <a:srgbClr val="0000C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8" name="Oval 112"/>
            <p:cNvSpPr>
              <a:spLocks noChangeArrowheads="1"/>
            </p:cNvSpPr>
            <p:nvPr/>
          </p:nvSpPr>
          <p:spPr bwMode="auto">
            <a:xfrm>
              <a:off x="2333" y="945"/>
              <a:ext cx="2924" cy="29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AutoShape 113"/>
            <p:cNvSpPr>
              <a:spLocks noChangeArrowheads="1"/>
            </p:cNvSpPr>
            <p:nvPr/>
          </p:nvSpPr>
          <p:spPr bwMode="auto">
            <a:xfrm>
              <a:off x="2192" y="804"/>
              <a:ext cx="3205" cy="3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61 h 21600"/>
                <a:gd name="T26" fmla="*/ 18439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21" y="10800"/>
                  </a:moveTo>
                  <a:cubicBezTo>
                    <a:pt x="921" y="16256"/>
                    <a:pt x="5344" y="20679"/>
                    <a:pt x="10800" y="20679"/>
                  </a:cubicBezTo>
                  <a:cubicBezTo>
                    <a:pt x="16256" y="20679"/>
                    <a:pt x="20679" y="16256"/>
                    <a:pt x="20679" y="10800"/>
                  </a:cubicBezTo>
                  <a:cubicBezTo>
                    <a:pt x="20679" y="5344"/>
                    <a:pt x="16256" y="921"/>
                    <a:pt x="10800" y="921"/>
                  </a:cubicBezTo>
                  <a:cubicBezTo>
                    <a:pt x="5344" y="921"/>
                    <a:pt x="921" y="5344"/>
                    <a:pt x="921" y="10800"/>
                  </a:cubicBezTo>
                  <a:close/>
                </a:path>
              </a:pathLst>
            </a:custGeom>
            <a:solidFill>
              <a:srgbClr val="DDDDDD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3127375" y="3043238"/>
            <a:ext cx="2251075" cy="1190625"/>
            <a:chOff x="2917" y="2202"/>
            <a:chExt cx="1743" cy="951"/>
          </a:xfrm>
        </p:grpSpPr>
        <p:grpSp>
          <p:nvGrpSpPr>
            <p:cNvPr id="10288" name="Group 115"/>
            <p:cNvGrpSpPr>
              <a:grpSpLocks/>
            </p:cNvGrpSpPr>
            <p:nvPr/>
          </p:nvGrpSpPr>
          <p:grpSpPr bwMode="auto">
            <a:xfrm>
              <a:off x="2917" y="2541"/>
              <a:ext cx="908" cy="612"/>
              <a:chOff x="2917" y="2541"/>
              <a:chExt cx="908" cy="612"/>
            </a:xfrm>
          </p:grpSpPr>
          <p:sp>
            <p:nvSpPr>
              <p:cNvPr id="10295" name="Line 116"/>
              <p:cNvSpPr>
                <a:spLocks noChangeShapeType="1"/>
              </p:cNvSpPr>
              <p:nvPr/>
            </p:nvSpPr>
            <p:spPr bwMode="auto">
              <a:xfrm flipV="1">
                <a:off x="2917" y="2577"/>
                <a:ext cx="879" cy="576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6" name="Oval 117"/>
              <p:cNvSpPr>
                <a:spLocks noChangeArrowheads="1"/>
              </p:cNvSpPr>
              <p:nvPr/>
            </p:nvSpPr>
            <p:spPr bwMode="auto">
              <a:xfrm>
                <a:off x="3744" y="254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89" name="Group 118"/>
            <p:cNvGrpSpPr>
              <a:grpSpLocks/>
            </p:cNvGrpSpPr>
            <p:nvPr/>
          </p:nvGrpSpPr>
          <p:grpSpPr bwMode="auto">
            <a:xfrm>
              <a:off x="3790" y="2591"/>
              <a:ext cx="367" cy="304"/>
              <a:chOff x="3790" y="2591"/>
              <a:chExt cx="367" cy="304"/>
            </a:xfrm>
          </p:grpSpPr>
          <p:sp>
            <p:nvSpPr>
              <p:cNvPr id="10293" name="Line 119"/>
              <p:cNvSpPr>
                <a:spLocks noChangeShapeType="1"/>
              </p:cNvSpPr>
              <p:nvPr/>
            </p:nvSpPr>
            <p:spPr bwMode="auto">
              <a:xfrm>
                <a:off x="3790" y="2591"/>
                <a:ext cx="340" cy="274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Oval 120"/>
              <p:cNvSpPr>
                <a:spLocks noChangeArrowheads="1"/>
              </p:cNvSpPr>
              <p:nvPr/>
            </p:nvSpPr>
            <p:spPr bwMode="auto">
              <a:xfrm>
                <a:off x="4076" y="2814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0" name="Group 121"/>
            <p:cNvGrpSpPr>
              <a:grpSpLocks/>
            </p:cNvGrpSpPr>
            <p:nvPr/>
          </p:nvGrpSpPr>
          <p:grpSpPr bwMode="auto">
            <a:xfrm>
              <a:off x="4121" y="2202"/>
              <a:ext cx="539" cy="656"/>
              <a:chOff x="4121" y="2202"/>
              <a:chExt cx="539" cy="656"/>
            </a:xfrm>
          </p:grpSpPr>
          <p:sp>
            <p:nvSpPr>
              <p:cNvPr id="10291" name="Line 122"/>
              <p:cNvSpPr>
                <a:spLocks noChangeShapeType="1"/>
              </p:cNvSpPr>
              <p:nvPr/>
            </p:nvSpPr>
            <p:spPr bwMode="auto">
              <a:xfrm flipV="1">
                <a:off x="4121" y="2238"/>
                <a:ext cx="502" cy="62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Oval 123"/>
              <p:cNvSpPr>
                <a:spLocks noChangeArrowheads="1"/>
              </p:cNvSpPr>
              <p:nvPr/>
            </p:nvSpPr>
            <p:spPr bwMode="auto">
              <a:xfrm>
                <a:off x="4579" y="2202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24"/>
          <p:cNvGrpSpPr>
            <a:grpSpLocks/>
          </p:cNvGrpSpPr>
          <p:nvPr/>
        </p:nvGrpSpPr>
        <p:grpSpPr bwMode="auto">
          <a:xfrm>
            <a:off x="3317875" y="1843088"/>
            <a:ext cx="125413" cy="552450"/>
            <a:chOff x="3080" y="1205"/>
            <a:chExt cx="81" cy="442"/>
          </a:xfrm>
        </p:grpSpPr>
        <p:sp>
          <p:nvSpPr>
            <p:cNvPr id="10286" name="Line 125"/>
            <p:cNvSpPr>
              <a:spLocks noChangeShapeType="1"/>
            </p:cNvSpPr>
            <p:nvPr/>
          </p:nvSpPr>
          <p:spPr bwMode="auto">
            <a:xfrm flipV="1">
              <a:off x="3124" y="1241"/>
              <a:ext cx="0" cy="406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Oval 126"/>
            <p:cNvSpPr>
              <a:spLocks noChangeArrowheads="1"/>
            </p:cNvSpPr>
            <p:nvPr/>
          </p:nvSpPr>
          <p:spPr bwMode="auto">
            <a:xfrm>
              <a:off x="3080" y="1205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7"/>
          <p:cNvGrpSpPr>
            <a:grpSpLocks/>
          </p:cNvGrpSpPr>
          <p:nvPr/>
        </p:nvGrpSpPr>
        <p:grpSpPr bwMode="auto">
          <a:xfrm>
            <a:off x="4357688" y="1552575"/>
            <a:ext cx="1936750" cy="1985963"/>
            <a:chOff x="3870" y="1011"/>
            <a:chExt cx="1499" cy="1587"/>
          </a:xfrm>
        </p:grpSpPr>
        <p:sp>
          <p:nvSpPr>
            <p:cNvPr id="10284" name="Line 128"/>
            <p:cNvSpPr>
              <a:spLocks noChangeShapeType="1"/>
            </p:cNvSpPr>
            <p:nvPr/>
          </p:nvSpPr>
          <p:spPr bwMode="auto">
            <a:xfrm>
              <a:off x="3870" y="1011"/>
              <a:ext cx="1462" cy="1551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Oval 129"/>
            <p:cNvSpPr>
              <a:spLocks noChangeArrowheads="1"/>
            </p:cNvSpPr>
            <p:nvPr/>
          </p:nvSpPr>
          <p:spPr bwMode="auto">
            <a:xfrm>
              <a:off x="5288" y="2517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3375025" y="1905000"/>
            <a:ext cx="2386013" cy="1017588"/>
            <a:chOff x="3109" y="1293"/>
            <a:chExt cx="1847" cy="813"/>
          </a:xfrm>
        </p:grpSpPr>
        <p:grpSp>
          <p:nvGrpSpPr>
            <p:cNvPr id="10278" name="Group 131"/>
            <p:cNvGrpSpPr>
              <a:grpSpLocks/>
            </p:cNvGrpSpPr>
            <p:nvPr/>
          </p:nvGrpSpPr>
          <p:grpSpPr bwMode="auto">
            <a:xfrm>
              <a:off x="3109" y="1293"/>
              <a:ext cx="746" cy="813"/>
              <a:chOff x="3138" y="1263"/>
              <a:chExt cx="746" cy="813"/>
            </a:xfrm>
          </p:grpSpPr>
          <p:sp>
            <p:nvSpPr>
              <p:cNvPr id="10282" name="Line 132"/>
              <p:cNvSpPr>
                <a:spLocks noChangeShapeType="1"/>
              </p:cNvSpPr>
              <p:nvPr/>
            </p:nvSpPr>
            <p:spPr bwMode="auto">
              <a:xfrm>
                <a:off x="3138" y="1263"/>
                <a:ext cx="702" cy="775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3" name="Oval 133"/>
              <p:cNvSpPr>
                <a:spLocks noChangeArrowheads="1"/>
              </p:cNvSpPr>
              <p:nvPr/>
            </p:nvSpPr>
            <p:spPr bwMode="auto">
              <a:xfrm>
                <a:off x="3803" y="199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9" name="Group 134"/>
            <p:cNvGrpSpPr>
              <a:grpSpLocks/>
            </p:cNvGrpSpPr>
            <p:nvPr/>
          </p:nvGrpSpPr>
          <p:grpSpPr bwMode="auto">
            <a:xfrm>
              <a:off x="3856" y="1335"/>
              <a:ext cx="1100" cy="701"/>
              <a:chOff x="3840" y="1345"/>
              <a:chExt cx="1100" cy="701"/>
            </a:xfrm>
          </p:grpSpPr>
          <p:sp>
            <p:nvSpPr>
              <p:cNvPr id="10280" name="Line 135"/>
              <p:cNvSpPr>
                <a:spLocks noChangeShapeType="1"/>
              </p:cNvSpPr>
              <p:nvPr/>
            </p:nvSpPr>
            <p:spPr bwMode="auto">
              <a:xfrm flipV="1">
                <a:off x="3840" y="1381"/>
                <a:ext cx="1056" cy="665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1" name="Oval 136"/>
              <p:cNvSpPr>
                <a:spLocks noChangeArrowheads="1"/>
              </p:cNvSpPr>
              <p:nvPr/>
            </p:nvSpPr>
            <p:spPr bwMode="auto">
              <a:xfrm>
                <a:off x="4859" y="134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5159375" y="2560638"/>
            <a:ext cx="973138" cy="2033587"/>
            <a:chOff x="4490" y="1817"/>
            <a:chExt cx="753" cy="1623"/>
          </a:xfrm>
        </p:grpSpPr>
        <p:sp>
          <p:nvSpPr>
            <p:cNvPr id="10276" name="Line 138"/>
            <p:cNvSpPr>
              <a:spLocks noChangeShapeType="1"/>
            </p:cNvSpPr>
            <p:nvPr/>
          </p:nvSpPr>
          <p:spPr bwMode="auto">
            <a:xfrm flipH="1">
              <a:off x="4542" y="1817"/>
              <a:ext cx="701" cy="1565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Oval 139"/>
            <p:cNvSpPr>
              <a:spLocks noChangeArrowheads="1"/>
            </p:cNvSpPr>
            <p:nvPr/>
          </p:nvSpPr>
          <p:spPr bwMode="auto">
            <a:xfrm>
              <a:off x="4490" y="3359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3908425" y="4481513"/>
            <a:ext cx="1317625" cy="334962"/>
            <a:chOff x="3522" y="3351"/>
            <a:chExt cx="1020" cy="267"/>
          </a:xfrm>
        </p:grpSpPr>
        <p:sp>
          <p:nvSpPr>
            <p:cNvPr id="10272" name="Line 141"/>
            <p:cNvSpPr>
              <a:spLocks noChangeShapeType="1"/>
            </p:cNvSpPr>
            <p:nvPr/>
          </p:nvSpPr>
          <p:spPr bwMode="auto">
            <a:xfrm flipH="1">
              <a:off x="3522" y="3390"/>
              <a:ext cx="259" cy="228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3" name="Group 142"/>
            <p:cNvGrpSpPr>
              <a:grpSpLocks/>
            </p:cNvGrpSpPr>
            <p:nvPr/>
          </p:nvGrpSpPr>
          <p:grpSpPr bwMode="auto">
            <a:xfrm>
              <a:off x="3722" y="3351"/>
              <a:ext cx="820" cy="81"/>
              <a:chOff x="3722" y="3351"/>
              <a:chExt cx="820" cy="81"/>
            </a:xfrm>
          </p:grpSpPr>
          <p:sp>
            <p:nvSpPr>
              <p:cNvPr id="10274" name="Line 143"/>
              <p:cNvSpPr>
                <a:spLocks noChangeShapeType="1"/>
              </p:cNvSpPr>
              <p:nvPr/>
            </p:nvSpPr>
            <p:spPr bwMode="auto">
              <a:xfrm flipH="1">
                <a:off x="3781" y="3390"/>
                <a:ext cx="761" cy="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Oval 144"/>
              <p:cNvSpPr>
                <a:spLocks noChangeArrowheads="1"/>
              </p:cNvSpPr>
              <p:nvPr/>
            </p:nvSpPr>
            <p:spPr bwMode="auto">
              <a:xfrm>
                <a:off x="3722" y="335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3317875" y="1804988"/>
            <a:ext cx="2005013" cy="1274762"/>
            <a:chOff x="3064" y="1213"/>
            <a:chExt cx="1552" cy="1018"/>
          </a:xfrm>
        </p:grpSpPr>
        <p:grpSp>
          <p:nvGrpSpPr>
            <p:cNvPr id="10266" name="Group 146"/>
            <p:cNvGrpSpPr>
              <a:grpSpLocks/>
            </p:cNvGrpSpPr>
            <p:nvPr/>
          </p:nvGrpSpPr>
          <p:grpSpPr bwMode="auto">
            <a:xfrm>
              <a:off x="3759" y="1213"/>
              <a:ext cx="857" cy="1018"/>
              <a:chOff x="3766" y="1212"/>
              <a:chExt cx="857" cy="1018"/>
            </a:xfrm>
          </p:grpSpPr>
          <p:sp>
            <p:nvSpPr>
              <p:cNvPr id="10270" name="Line 147"/>
              <p:cNvSpPr>
                <a:spLocks noChangeShapeType="1"/>
              </p:cNvSpPr>
              <p:nvPr/>
            </p:nvSpPr>
            <p:spPr bwMode="auto">
              <a:xfrm flipH="1" flipV="1">
                <a:off x="3825" y="1248"/>
                <a:ext cx="798" cy="982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Oval 148"/>
              <p:cNvSpPr>
                <a:spLocks noChangeArrowheads="1"/>
              </p:cNvSpPr>
              <p:nvPr/>
            </p:nvSpPr>
            <p:spPr bwMode="auto">
              <a:xfrm>
                <a:off x="3766" y="1212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67" name="Group 149"/>
            <p:cNvGrpSpPr>
              <a:grpSpLocks/>
            </p:cNvGrpSpPr>
            <p:nvPr/>
          </p:nvGrpSpPr>
          <p:grpSpPr bwMode="auto">
            <a:xfrm>
              <a:off x="3064" y="1270"/>
              <a:ext cx="723" cy="429"/>
              <a:chOff x="3072" y="1263"/>
              <a:chExt cx="723" cy="429"/>
            </a:xfrm>
          </p:grpSpPr>
          <p:sp>
            <p:nvSpPr>
              <p:cNvPr id="10268" name="Line 150"/>
              <p:cNvSpPr>
                <a:spLocks noChangeShapeType="1"/>
              </p:cNvSpPr>
              <p:nvPr/>
            </p:nvSpPr>
            <p:spPr bwMode="auto">
              <a:xfrm flipH="1">
                <a:off x="3124" y="1263"/>
                <a:ext cx="671" cy="391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Oval 151"/>
              <p:cNvSpPr>
                <a:spLocks noChangeArrowheads="1"/>
              </p:cNvSpPr>
              <p:nvPr/>
            </p:nvSpPr>
            <p:spPr bwMode="auto">
              <a:xfrm>
                <a:off x="3072" y="161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52"/>
          <p:cNvGrpSpPr>
            <a:grpSpLocks/>
          </p:cNvGrpSpPr>
          <p:nvPr/>
        </p:nvGrpSpPr>
        <p:grpSpPr bwMode="auto">
          <a:xfrm>
            <a:off x="6076950" y="2541588"/>
            <a:ext cx="160338" cy="908050"/>
            <a:chOff x="5200" y="1794"/>
            <a:chExt cx="125" cy="725"/>
          </a:xfrm>
        </p:grpSpPr>
        <p:sp>
          <p:nvSpPr>
            <p:cNvPr id="10264" name="Line 153"/>
            <p:cNvSpPr>
              <a:spLocks noChangeShapeType="1"/>
            </p:cNvSpPr>
            <p:nvPr/>
          </p:nvSpPr>
          <p:spPr bwMode="auto">
            <a:xfrm flipH="1" flipV="1">
              <a:off x="5243" y="1817"/>
              <a:ext cx="82" cy="702"/>
            </a:xfrm>
            <a:prstGeom prst="line">
              <a:avLst/>
            </a:prstGeom>
            <a:noFill/>
            <a:ln w="28575">
              <a:solidFill>
                <a:srgbClr val="B4DBF8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Oval 154"/>
            <p:cNvSpPr>
              <a:spLocks noChangeArrowheads="1"/>
            </p:cNvSpPr>
            <p:nvPr/>
          </p:nvSpPr>
          <p:spPr bwMode="auto">
            <a:xfrm>
              <a:off x="5200" y="1794"/>
              <a:ext cx="81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B4DBF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55"/>
          <p:cNvGrpSpPr>
            <a:grpSpLocks/>
          </p:cNvGrpSpPr>
          <p:nvPr/>
        </p:nvGrpSpPr>
        <p:grpSpPr bwMode="auto">
          <a:xfrm>
            <a:off x="4310063" y="1470025"/>
            <a:ext cx="1403350" cy="509588"/>
            <a:chOff x="3833" y="946"/>
            <a:chExt cx="1086" cy="406"/>
          </a:xfrm>
        </p:grpSpPr>
        <p:grpSp>
          <p:nvGrpSpPr>
            <p:cNvPr id="10258" name="Group 156"/>
            <p:cNvGrpSpPr>
              <a:grpSpLocks/>
            </p:cNvGrpSpPr>
            <p:nvPr/>
          </p:nvGrpSpPr>
          <p:grpSpPr bwMode="auto">
            <a:xfrm>
              <a:off x="4543" y="946"/>
              <a:ext cx="376" cy="406"/>
              <a:chOff x="4520" y="975"/>
              <a:chExt cx="376" cy="406"/>
            </a:xfrm>
          </p:grpSpPr>
          <p:sp>
            <p:nvSpPr>
              <p:cNvPr id="10262" name="Line 157"/>
              <p:cNvSpPr>
                <a:spLocks noChangeShapeType="1"/>
              </p:cNvSpPr>
              <p:nvPr/>
            </p:nvSpPr>
            <p:spPr bwMode="auto">
              <a:xfrm flipH="1" flipV="1">
                <a:off x="4578" y="1019"/>
                <a:ext cx="318" cy="362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Oval 158"/>
              <p:cNvSpPr>
                <a:spLocks noChangeArrowheads="1"/>
              </p:cNvSpPr>
              <p:nvPr/>
            </p:nvSpPr>
            <p:spPr bwMode="auto">
              <a:xfrm>
                <a:off x="4520" y="975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59" name="Group 159"/>
            <p:cNvGrpSpPr>
              <a:grpSpLocks/>
            </p:cNvGrpSpPr>
            <p:nvPr/>
          </p:nvGrpSpPr>
          <p:grpSpPr bwMode="auto">
            <a:xfrm>
              <a:off x="3833" y="968"/>
              <a:ext cx="730" cy="81"/>
              <a:chOff x="3848" y="991"/>
              <a:chExt cx="730" cy="81"/>
            </a:xfrm>
          </p:grpSpPr>
          <p:sp>
            <p:nvSpPr>
              <p:cNvPr id="10260" name="Line 160"/>
              <p:cNvSpPr>
                <a:spLocks noChangeShapeType="1"/>
              </p:cNvSpPr>
              <p:nvPr/>
            </p:nvSpPr>
            <p:spPr bwMode="auto">
              <a:xfrm flipH="1">
                <a:off x="3877" y="1019"/>
                <a:ext cx="701" cy="0"/>
              </a:xfrm>
              <a:prstGeom prst="line">
                <a:avLst/>
              </a:prstGeom>
              <a:noFill/>
              <a:ln w="28575">
                <a:solidFill>
                  <a:srgbClr val="B4DBF8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Oval 161"/>
              <p:cNvSpPr>
                <a:spLocks noChangeArrowheads="1"/>
              </p:cNvSpPr>
              <p:nvPr/>
            </p:nvSpPr>
            <p:spPr bwMode="auto">
              <a:xfrm>
                <a:off x="3848" y="991"/>
                <a:ext cx="81" cy="81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B4DBF8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6055" name="WordArt 167"/>
          <p:cNvSpPr>
            <a:spLocks noChangeArrowheads="1" noChangeShapeType="1" noTextEdit="1"/>
          </p:cNvSpPr>
          <p:nvPr/>
        </p:nvSpPr>
        <p:spPr bwMode="auto">
          <a:xfrm>
            <a:off x="493713" y="5918200"/>
            <a:ext cx="8037512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317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大量分子的无规则运动称为分子的热运动</a:t>
            </a:r>
          </a:p>
        </p:txBody>
      </p:sp>
      <p:sp>
        <p:nvSpPr>
          <p:cNvPr id="166081" name="WordArt 193"/>
          <p:cNvSpPr>
            <a:spLocks noChangeArrowheads="1" noChangeShapeType="1" noTextEdit="1"/>
          </p:cNvSpPr>
          <p:nvPr/>
        </p:nvSpPr>
        <p:spPr bwMode="auto">
          <a:xfrm>
            <a:off x="731838" y="387350"/>
            <a:ext cx="7874000" cy="484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8.1.3 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分子</a:t>
            </a:r>
            <a:r>
              <a: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都处在永不停息的、无规则的运动中</a:t>
            </a:r>
          </a:p>
        </p:txBody>
      </p:sp>
      <p:sp>
        <p:nvSpPr>
          <p:cNvPr id="166082" name="WordArt 194"/>
          <p:cNvSpPr>
            <a:spLocks noChangeArrowheads="1" noChangeShapeType="1" noTextEdit="1"/>
          </p:cNvSpPr>
          <p:nvPr/>
        </p:nvSpPr>
        <p:spPr bwMode="auto">
          <a:xfrm>
            <a:off x="674688" y="5291138"/>
            <a:ext cx="7699375" cy="447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华文中宋"/>
                <a:ea typeface="华文中宋"/>
              </a:rPr>
              <a:t>分子无规运动的激烈程度与物体的温度有关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55" grpId="0" animBg="1"/>
      <p:bldP spid="166081" grpId="0" animBg="1"/>
      <p:bldP spid="16608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40"/>
          <p:cNvSpPr>
            <a:spLocks noGrp="1" noChangeArrowheads="1"/>
          </p:cNvSpPr>
          <p:nvPr>
            <p:ph type="title" idx="4294967295"/>
          </p:nvPr>
        </p:nvSpPr>
        <p:spPr>
          <a:xfrm>
            <a:off x="2557463" y="0"/>
            <a:ext cx="6586537" cy="20320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压强分布</a:t>
            </a:r>
          </a:p>
        </p:txBody>
      </p:sp>
      <p:sp>
        <p:nvSpPr>
          <p:cNvPr id="58476" name="Rectangle 108"/>
          <p:cNvSpPr>
            <a:spLocks noChangeArrowheads="1"/>
          </p:cNvSpPr>
          <p:nvPr/>
        </p:nvSpPr>
        <p:spPr bwMode="auto">
          <a:xfrm>
            <a:off x="3429000" y="0"/>
            <a:ext cx="5715000" cy="6858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0" y="0"/>
            <a:ext cx="4437063" cy="6858000"/>
            <a:chOff x="0" y="0"/>
            <a:chExt cx="2795" cy="4320"/>
          </a:xfrm>
        </p:grpSpPr>
        <p:sp>
          <p:nvSpPr>
            <p:cNvPr id="62564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2352" y="1104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62565" name="Group 111"/>
            <p:cNvGrpSpPr>
              <a:grpSpLocks/>
            </p:cNvGrpSpPr>
            <p:nvPr/>
          </p:nvGrpSpPr>
          <p:grpSpPr bwMode="auto">
            <a:xfrm>
              <a:off x="2544" y="1056"/>
              <a:ext cx="251" cy="240"/>
              <a:chOff x="2544" y="1056"/>
              <a:chExt cx="251" cy="240"/>
            </a:xfrm>
          </p:grpSpPr>
          <p:sp>
            <p:nvSpPr>
              <p:cNvPr id="62596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1056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9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1056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2566" name="Group 114"/>
            <p:cNvGrpSpPr>
              <a:grpSpLocks/>
            </p:cNvGrpSpPr>
            <p:nvPr/>
          </p:nvGrpSpPr>
          <p:grpSpPr bwMode="auto">
            <a:xfrm>
              <a:off x="0" y="0"/>
              <a:ext cx="2315" cy="4320"/>
              <a:chOff x="0" y="0"/>
              <a:chExt cx="2315" cy="4320"/>
            </a:xfrm>
          </p:grpSpPr>
          <p:sp>
            <p:nvSpPr>
              <p:cNvPr id="62567" name="Rectangle 1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93" cy="3465"/>
              </a:xfrm>
              <a:prstGeom prst="rect">
                <a:avLst/>
              </a:prstGeom>
              <a:gradFill rotWithShape="0">
                <a:gsLst>
                  <a:gs pos="0">
                    <a:srgbClr val="FFEBFA"/>
                  </a:gs>
                  <a:gs pos="30000">
                    <a:srgbClr val="C4D6EB"/>
                  </a:gs>
                  <a:gs pos="60001">
                    <a:srgbClr val="85C2FF"/>
                  </a:gs>
                  <a:gs pos="100000">
                    <a:srgbClr val="5E9EFF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68" name="Rectangle 116"/>
              <p:cNvSpPr>
                <a:spLocks noChangeArrowheads="1"/>
              </p:cNvSpPr>
              <p:nvPr/>
            </p:nvSpPr>
            <p:spPr bwMode="auto">
              <a:xfrm>
                <a:off x="0" y="3456"/>
                <a:ext cx="2193" cy="864"/>
              </a:xfrm>
              <a:prstGeom prst="rect">
                <a:avLst/>
              </a:prstGeom>
              <a:gradFill rotWithShape="0"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1"/>
              </a:gradFill>
              <a:ln w="9525">
                <a:solidFill>
                  <a:srgbClr val="00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69" name="Line 117"/>
              <p:cNvSpPr>
                <a:spLocks noChangeShapeType="1"/>
              </p:cNvSpPr>
              <p:nvPr/>
            </p:nvSpPr>
            <p:spPr bwMode="auto">
              <a:xfrm flipV="1">
                <a:off x="2160" y="144"/>
                <a:ext cx="0" cy="3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0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8" y="3312"/>
                <a:ext cx="10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62571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" y="3312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62572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8" y="1632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573" name="Arc 121"/>
              <p:cNvSpPr>
                <a:spLocks/>
              </p:cNvSpPr>
              <p:nvPr/>
            </p:nvSpPr>
            <p:spPr bwMode="auto">
              <a:xfrm>
                <a:off x="912" y="3312"/>
                <a:ext cx="1196" cy="287"/>
              </a:xfrm>
              <a:custGeom>
                <a:avLst/>
                <a:gdLst>
                  <a:gd name="T0" fmla="*/ 0 w 43097"/>
                  <a:gd name="T1" fmla="*/ 0 h 43200"/>
                  <a:gd name="T2" fmla="*/ 0 w 43097"/>
                  <a:gd name="T3" fmla="*/ 0 h 43200"/>
                  <a:gd name="T4" fmla="*/ 0 w 4309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97"/>
                  <a:gd name="T10" fmla="*/ 0 h 43200"/>
                  <a:gd name="T11" fmla="*/ 43097 w 4309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97" h="43200" fill="none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</a:path>
                  <a:path w="43097" h="43200" stroke="0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4" name="Arc 122"/>
              <p:cNvSpPr>
                <a:spLocks/>
              </p:cNvSpPr>
              <p:nvPr/>
            </p:nvSpPr>
            <p:spPr bwMode="auto">
              <a:xfrm>
                <a:off x="912" y="1584"/>
                <a:ext cx="1196" cy="287"/>
              </a:xfrm>
              <a:custGeom>
                <a:avLst/>
                <a:gdLst>
                  <a:gd name="T0" fmla="*/ 0 w 43097"/>
                  <a:gd name="T1" fmla="*/ 0 h 43200"/>
                  <a:gd name="T2" fmla="*/ 0 w 43097"/>
                  <a:gd name="T3" fmla="*/ 0 h 43200"/>
                  <a:gd name="T4" fmla="*/ 0 w 4309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97"/>
                  <a:gd name="T10" fmla="*/ 0 h 43200"/>
                  <a:gd name="T11" fmla="*/ 43097 w 4309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97" h="43200" fill="none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</a:path>
                  <a:path w="43097" h="43200" stroke="0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5" name="Arc 123"/>
              <p:cNvSpPr>
                <a:spLocks/>
              </p:cNvSpPr>
              <p:nvPr/>
            </p:nvSpPr>
            <p:spPr bwMode="auto">
              <a:xfrm>
                <a:off x="912" y="1008"/>
                <a:ext cx="1196" cy="287"/>
              </a:xfrm>
              <a:custGeom>
                <a:avLst/>
                <a:gdLst>
                  <a:gd name="T0" fmla="*/ 0 w 43097"/>
                  <a:gd name="T1" fmla="*/ 0 h 43200"/>
                  <a:gd name="T2" fmla="*/ 0 w 43097"/>
                  <a:gd name="T3" fmla="*/ 0 h 43200"/>
                  <a:gd name="T4" fmla="*/ 0 w 4309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097"/>
                  <a:gd name="T10" fmla="*/ 0 h 43200"/>
                  <a:gd name="T11" fmla="*/ 43097 w 4309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97" h="43200" fill="none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</a:path>
                  <a:path w="43097" h="43200" stroke="0" extrusionOk="0">
                    <a:moveTo>
                      <a:pt x="43096" y="23706"/>
                    </a:moveTo>
                    <a:cubicBezTo>
                      <a:pt x="42012" y="34767"/>
                      <a:pt x="3271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221" y="-1"/>
                      <a:pt x="41266" y="7721"/>
                      <a:pt x="42932" y="182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6" name="Line 124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0" cy="2352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7" name="Line 125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0" cy="24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78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8" y="1056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2579" name="Freeform 127"/>
              <p:cNvSpPr>
                <a:spLocks/>
              </p:cNvSpPr>
              <p:nvPr/>
            </p:nvSpPr>
            <p:spPr bwMode="auto">
              <a:xfrm>
                <a:off x="0" y="3360"/>
                <a:ext cx="347" cy="94"/>
              </a:xfrm>
              <a:custGeom>
                <a:avLst/>
                <a:gdLst>
                  <a:gd name="T0" fmla="*/ 0 w 1104"/>
                  <a:gd name="T1" fmla="*/ 82 h 96"/>
                  <a:gd name="T2" fmla="*/ 0 w 1104"/>
                  <a:gd name="T3" fmla="*/ 41 h 96"/>
                  <a:gd name="T4" fmla="*/ 0 w 1104"/>
                  <a:gd name="T5" fmla="*/ 0 h 96"/>
                  <a:gd name="T6" fmla="*/ 0 w 1104"/>
                  <a:gd name="T7" fmla="*/ 41 h 96"/>
                  <a:gd name="T8" fmla="*/ 0 w 1104"/>
                  <a:gd name="T9" fmla="*/ 41 h 96"/>
                  <a:gd name="T10" fmla="*/ 0 w 1104"/>
                  <a:gd name="T11" fmla="*/ 41 h 96"/>
                  <a:gd name="T12" fmla="*/ 0 w 1104"/>
                  <a:gd name="T13" fmla="*/ 41 h 96"/>
                  <a:gd name="T14" fmla="*/ 0 w 1104"/>
                  <a:gd name="T15" fmla="*/ 82 h 9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96"/>
                  <a:gd name="T26" fmla="*/ 1104 w 1104"/>
                  <a:gd name="T27" fmla="*/ 96 h 9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96">
                    <a:moveTo>
                      <a:pt x="0" y="96"/>
                    </a:moveTo>
                    <a:cubicBezTo>
                      <a:pt x="92" y="80"/>
                      <a:pt x="184" y="64"/>
                      <a:pt x="240" y="48"/>
                    </a:cubicBezTo>
                    <a:cubicBezTo>
                      <a:pt x="296" y="32"/>
                      <a:pt x="280" y="0"/>
                      <a:pt x="336" y="0"/>
                    </a:cubicBezTo>
                    <a:cubicBezTo>
                      <a:pt x="392" y="0"/>
                      <a:pt x="520" y="40"/>
                      <a:pt x="576" y="48"/>
                    </a:cubicBezTo>
                    <a:cubicBezTo>
                      <a:pt x="632" y="56"/>
                      <a:pt x="640" y="48"/>
                      <a:pt x="672" y="48"/>
                    </a:cubicBezTo>
                    <a:cubicBezTo>
                      <a:pt x="704" y="48"/>
                      <a:pt x="736" y="48"/>
                      <a:pt x="768" y="48"/>
                    </a:cubicBezTo>
                    <a:cubicBezTo>
                      <a:pt x="800" y="48"/>
                      <a:pt x="808" y="40"/>
                      <a:pt x="864" y="48"/>
                    </a:cubicBezTo>
                    <a:cubicBezTo>
                      <a:pt x="920" y="56"/>
                      <a:pt x="1012" y="76"/>
                      <a:pt x="1104" y="96"/>
                    </a:cubicBezTo>
                  </a:path>
                </a:pathLst>
              </a:custGeom>
              <a:solidFill>
                <a:srgbClr val="0066FF"/>
              </a:solidFill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80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2" y="1392"/>
                <a:ext cx="1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581" name="WordArt 1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2" y="3360"/>
                <a:ext cx="19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2582" name="WordArt 1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4" y="3408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83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3456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62584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4" y="1680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62585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" y="1056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62586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1104"/>
                <a:ext cx="14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+</a:t>
                </a:r>
                <a:endParaRPr lang="zh-CN" altLang="en-US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87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6" y="1008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88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1056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62589" name="Group 137"/>
              <p:cNvGrpSpPr>
                <a:grpSpLocks/>
              </p:cNvGrpSpPr>
              <p:nvPr/>
            </p:nvGrpSpPr>
            <p:grpSpPr bwMode="auto">
              <a:xfrm>
                <a:off x="1344" y="1056"/>
                <a:ext cx="288" cy="162"/>
                <a:chOff x="2976" y="2256"/>
                <a:chExt cx="288" cy="162"/>
              </a:xfrm>
            </p:grpSpPr>
            <p:sp>
              <p:nvSpPr>
                <p:cNvPr id="62594" name="WordArt 1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6" y="2256"/>
                  <a:ext cx="144" cy="1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Wingdings 3"/>
                    </a:rPr>
                    <a:t>r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endParaRPr>
                </a:p>
              </p:txBody>
            </p:sp>
            <p:sp>
              <p:nvSpPr>
                <p:cNvPr id="62595" name="WordArt 1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20" y="2256"/>
                  <a:ext cx="14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2590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480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endParaRPr>
              </a:p>
            </p:txBody>
          </p:sp>
          <p:sp>
            <p:nvSpPr>
              <p:cNvPr id="62591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6" y="432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92" name="Freeform 142"/>
              <p:cNvSpPr>
                <a:spLocks/>
              </p:cNvSpPr>
              <p:nvPr/>
            </p:nvSpPr>
            <p:spPr bwMode="auto">
              <a:xfrm>
                <a:off x="912" y="480"/>
                <a:ext cx="240" cy="192"/>
              </a:xfrm>
              <a:custGeom>
                <a:avLst/>
                <a:gdLst>
                  <a:gd name="T0" fmla="*/ 13 w 384"/>
                  <a:gd name="T1" fmla="*/ 0 h 336"/>
                  <a:gd name="T2" fmla="*/ 0 w 384"/>
                  <a:gd name="T3" fmla="*/ 4 h 336"/>
                  <a:gd name="T4" fmla="*/ 14 w 384"/>
                  <a:gd name="T5" fmla="*/ 7 h 336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336"/>
                  <a:gd name="T11" fmla="*/ 384 w 38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336">
                    <a:moveTo>
                      <a:pt x="336" y="0"/>
                    </a:moveTo>
                    <a:lnTo>
                      <a:pt x="0" y="192"/>
                    </a:lnTo>
                    <a:lnTo>
                      <a:pt x="384" y="336"/>
                    </a:lnTo>
                  </a:path>
                </a:pathLst>
              </a:cu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93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0" y="432"/>
                <a:ext cx="144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</p:grpSp>
      </p:grpSp>
      <p:grpSp>
        <p:nvGrpSpPr>
          <p:cNvPr id="6" name="Group 247"/>
          <p:cNvGrpSpPr>
            <a:grpSpLocks/>
          </p:cNvGrpSpPr>
          <p:nvPr/>
        </p:nvGrpSpPr>
        <p:grpSpPr bwMode="auto">
          <a:xfrm>
            <a:off x="4267200" y="457200"/>
            <a:ext cx="4344988" cy="3048000"/>
            <a:chOff x="2688" y="288"/>
            <a:chExt cx="2737" cy="1920"/>
          </a:xfrm>
        </p:grpSpPr>
        <p:sp>
          <p:nvSpPr>
            <p:cNvPr id="62517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3645" y="294"/>
              <a:ext cx="253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17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2518" name="Group 146"/>
            <p:cNvGrpSpPr>
              <a:grpSpLocks/>
            </p:cNvGrpSpPr>
            <p:nvPr/>
          </p:nvGrpSpPr>
          <p:grpSpPr bwMode="auto">
            <a:xfrm>
              <a:off x="2688" y="384"/>
              <a:ext cx="289" cy="240"/>
              <a:chOff x="3168" y="403"/>
              <a:chExt cx="319" cy="286"/>
            </a:xfrm>
          </p:grpSpPr>
          <p:sp>
            <p:nvSpPr>
              <p:cNvPr id="62562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8" y="403"/>
                <a:ext cx="106" cy="2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63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74" y="460"/>
                <a:ext cx="213" cy="2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endParaRPr>
              </a:p>
            </p:txBody>
          </p:sp>
        </p:grpSp>
        <p:sp>
          <p:nvSpPr>
            <p:cNvPr id="62519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3065" y="480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520" name="Line 150"/>
            <p:cNvSpPr>
              <a:spLocks noChangeShapeType="1"/>
            </p:cNvSpPr>
            <p:nvPr/>
          </p:nvSpPr>
          <p:spPr bwMode="auto">
            <a:xfrm>
              <a:off x="3266" y="528"/>
              <a:ext cx="161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Line 151"/>
            <p:cNvSpPr>
              <a:spLocks noChangeShapeType="1"/>
            </p:cNvSpPr>
            <p:nvPr/>
          </p:nvSpPr>
          <p:spPr bwMode="auto">
            <a:xfrm>
              <a:off x="3508" y="528"/>
              <a:ext cx="764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2" name="WordArt 152"/>
            <p:cNvSpPr>
              <a:spLocks noChangeArrowheads="1" noChangeShapeType="1" noTextEdit="1"/>
            </p:cNvSpPr>
            <p:nvPr/>
          </p:nvSpPr>
          <p:spPr bwMode="auto">
            <a:xfrm>
              <a:off x="3946" y="288"/>
              <a:ext cx="159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23" name="WordArt 154"/>
            <p:cNvSpPr>
              <a:spLocks noChangeArrowheads="1" noChangeShapeType="1" noTextEdit="1"/>
            </p:cNvSpPr>
            <p:nvPr/>
          </p:nvSpPr>
          <p:spPr bwMode="auto">
            <a:xfrm>
              <a:off x="3676" y="599"/>
              <a:ext cx="141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Wingdings 3"/>
                </a:rPr>
                <a:t>r</a:t>
              </a:r>
              <a:endParaRPr lang="zh-CN" altLang="en-US" sz="3600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Wingdings 3"/>
              </a:endParaRPr>
            </a:p>
          </p:txBody>
        </p:sp>
        <p:sp>
          <p:nvSpPr>
            <p:cNvPr id="62524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3861" y="616"/>
              <a:ext cx="14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s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25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4320" y="480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526" name="Line 157"/>
            <p:cNvSpPr>
              <a:spLocks noChangeShapeType="1"/>
            </p:cNvSpPr>
            <p:nvPr/>
          </p:nvSpPr>
          <p:spPr bwMode="auto">
            <a:xfrm>
              <a:off x="4545" y="528"/>
              <a:ext cx="161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527" name="Group 241"/>
            <p:cNvGrpSpPr>
              <a:grpSpLocks/>
            </p:cNvGrpSpPr>
            <p:nvPr/>
          </p:nvGrpSpPr>
          <p:grpSpPr bwMode="auto">
            <a:xfrm>
              <a:off x="4791" y="392"/>
              <a:ext cx="634" cy="256"/>
              <a:chOff x="4752" y="384"/>
              <a:chExt cx="587" cy="280"/>
            </a:xfrm>
          </p:grpSpPr>
          <p:sp>
            <p:nvSpPr>
              <p:cNvPr id="62557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52" y="384"/>
                <a:ext cx="128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Symbol"/>
                  </a:rPr>
                  <a:t>r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Symbol"/>
                </a:endParaRPr>
              </a:p>
            </p:txBody>
          </p:sp>
          <p:sp>
            <p:nvSpPr>
              <p:cNvPr id="62558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6" y="432"/>
                <a:ext cx="169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2559" name="Group 160"/>
              <p:cNvGrpSpPr>
                <a:grpSpLocks/>
              </p:cNvGrpSpPr>
              <p:nvPr/>
            </p:nvGrpSpPr>
            <p:grpSpPr bwMode="auto">
              <a:xfrm>
                <a:off x="5088" y="384"/>
                <a:ext cx="251" cy="240"/>
                <a:chOff x="2544" y="1056"/>
                <a:chExt cx="251" cy="240"/>
              </a:xfrm>
            </p:grpSpPr>
            <p:sp>
              <p:nvSpPr>
                <p:cNvPr id="62560" name="WordArt 1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4" y="1056"/>
                  <a:ext cx="96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62561" name="WordArt 1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688" y="1056"/>
                  <a:ext cx="107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Times New Roman"/>
                      <a:cs typeface="Times New Roman"/>
                    </a:rPr>
                    <a:t>z</a:t>
                  </a:r>
                  <a:endParaRPr lang="zh-CN" altLang="en-US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62528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3194" y="1032"/>
              <a:ext cx="17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Symbol"/>
                </a:rPr>
                <a:t>r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Symbol"/>
              </a:endParaRPr>
            </a:p>
          </p:txBody>
        </p:sp>
        <p:sp>
          <p:nvSpPr>
            <p:cNvPr id="6252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3434" y="1128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530" name="WordArt 166"/>
            <p:cNvSpPr>
              <a:spLocks noChangeArrowheads="1" noChangeShapeType="1" noTextEdit="1"/>
            </p:cNvSpPr>
            <p:nvPr/>
          </p:nvSpPr>
          <p:spPr bwMode="auto">
            <a:xfrm>
              <a:off x="3674" y="1080"/>
              <a:ext cx="19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31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3914" y="1080"/>
              <a:ext cx="28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32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4421" y="1105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533" name="Line 169"/>
            <p:cNvSpPr>
              <a:spLocks noChangeShapeType="1"/>
            </p:cNvSpPr>
            <p:nvPr/>
          </p:nvSpPr>
          <p:spPr bwMode="auto">
            <a:xfrm>
              <a:off x="4661" y="1153"/>
              <a:ext cx="764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4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853" y="1201"/>
              <a:ext cx="12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Garamond"/>
              </a:endParaRPr>
            </a:p>
          </p:txBody>
        </p:sp>
        <p:sp>
          <p:nvSpPr>
            <p:cNvPr id="62535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5045" y="1201"/>
              <a:ext cx="240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36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4767" y="938"/>
              <a:ext cx="28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37" name="WordArt 173"/>
            <p:cNvSpPr>
              <a:spLocks noChangeArrowheads="1" noChangeShapeType="1" noTextEdit="1"/>
            </p:cNvSpPr>
            <p:nvPr/>
          </p:nvSpPr>
          <p:spPr bwMode="auto">
            <a:xfrm>
              <a:off x="5218" y="921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Monotype Corsiva"/>
              </a:endParaRPr>
            </a:p>
          </p:txBody>
        </p:sp>
        <p:sp>
          <p:nvSpPr>
            <p:cNvPr id="62538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3696" y="1872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539" name="Line 177"/>
            <p:cNvSpPr>
              <a:spLocks noChangeShapeType="1"/>
            </p:cNvSpPr>
            <p:nvPr/>
          </p:nvSpPr>
          <p:spPr bwMode="auto">
            <a:xfrm>
              <a:off x="3936" y="1920"/>
              <a:ext cx="161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0" name="Line 178"/>
            <p:cNvSpPr>
              <a:spLocks noChangeShapeType="1"/>
            </p:cNvSpPr>
            <p:nvPr/>
          </p:nvSpPr>
          <p:spPr bwMode="auto">
            <a:xfrm>
              <a:off x="4224" y="1920"/>
              <a:ext cx="764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1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4368" y="1680"/>
              <a:ext cx="28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42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4790" y="1671"/>
              <a:ext cx="146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43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4608" y="1968"/>
              <a:ext cx="240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44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416" y="1968"/>
              <a:ext cx="12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Garamond"/>
              </a:endParaRPr>
            </a:p>
          </p:txBody>
        </p:sp>
        <p:grpSp>
          <p:nvGrpSpPr>
            <p:cNvPr id="62545" name="Group 183"/>
            <p:cNvGrpSpPr>
              <a:grpSpLocks/>
            </p:cNvGrpSpPr>
            <p:nvPr/>
          </p:nvGrpSpPr>
          <p:grpSpPr bwMode="auto">
            <a:xfrm>
              <a:off x="5040" y="1832"/>
              <a:ext cx="305" cy="232"/>
              <a:chOff x="2544" y="1056"/>
              <a:chExt cx="251" cy="240"/>
            </a:xfrm>
          </p:grpSpPr>
          <p:sp>
            <p:nvSpPr>
              <p:cNvPr id="62555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1056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56" name="WordArt 1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1056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2546" name="Group 186"/>
            <p:cNvGrpSpPr>
              <a:grpSpLocks/>
            </p:cNvGrpSpPr>
            <p:nvPr/>
          </p:nvGrpSpPr>
          <p:grpSpPr bwMode="auto">
            <a:xfrm>
              <a:off x="3024" y="1632"/>
              <a:ext cx="576" cy="528"/>
              <a:chOff x="3072" y="1632"/>
              <a:chExt cx="576" cy="528"/>
            </a:xfrm>
          </p:grpSpPr>
          <p:grpSp>
            <p:nvGrpSpPr>
              <p:cNvPr id="62550" name="Group 187"/>
              <p:cNvGrpSpPr>
                <a:grpSpLocks/>
              </p:cNvGrpSpPr>
              <p:nvPr/>
            </p:nvGrpSpPr>
            <p:grpSpPr bwMode="auto">
              <a:xfrm>
                <a:off x="3216" y="1632"/>
                <a:ext cx="289" cy="240"/>
                <a:chOff x="3168" y="403"/>
                <a:chExt cx="319" cy="286"/>
              </a:xfrm>
            </p:grpSpPr>
            <p:sp>
              <p:nvSpPr>
                <p:cNvPr id="62553" name="WordArt 18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403"/>
                  <a:ext cx="106" cy="2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62554" name="WordArt 1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74" y="460"/>
                  <a:ext cx="213" cy="2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Monotype Corsiva"/>
                  </a:endParaRPr>
                </a:p>
              </p:txBody>
            </p:sp>
          </p:grpSp>
          <p:sp>
            <p:nvSpPr>
              <p:cNvPr id="62551" name="Line 190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2" name="WordArt 1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endParaRPr>
              </a:p>
            </p:txBody>
          </p:sp>
        </p:grpSp>
        <p:sp>
          <p:nvSpPr>
            <p:cNvPr id="62547" name="WordArt 242"/>
            <p:cNvSpPr>
              <a:spLocks noChangeArrowheads="1" noChangeShapeType="1" noTextEdit="1"/>
            </p:cNvSpPr>
            <p:nvPr/>
          </p:nvSpPr>
          <p:spPr bwMode="auto">
            <a:xfrm>
              <a:off x="4240" y="1153"/>
              <a:ext cx="8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endParaRPr>
            </a:p>
          </p:txBody>
        </p:sp>
        <p:sp>
          <p:nvSpPr>
            <p:cNvPr id="62548" name="WordArt 243"/>
            <p:cNvSpPr>
              <a:spLocks noChangeArrowheads="1" noChangeShapeType="1" noTextEdit="1"/>
            </p:cNvSpPr>
            <p:nvPr/>
          </p:nvSpPr>
          <p:spPr bwMode="auto">
            <a:xfrm>
              <a:off x="5077" y="993"/>
              <a:ext cx="8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endParaRPr>
            </a:p>
          </p:txBody>
        </p:sp>
        <p:sp>
          <p:nvSpPr>
            <p:cNvPr id="62549" name="WordArt 244"/>
            <p:cNvSpPr>
              <a:spLocks noChangeArrowheads="1" noChangeShapeType="1" noTextEdit="1"/>
            </p:cNvSpPr>
            <p:nvPr/>
          </p:nvSpPr>
          <p:spPr bwMode="auto">
            <a:xfrm>
              <a:off x="4660" y="1768"/>
              <a:ext cx="8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13" name="Group 248"/>
          <p:cNvGrpSpPr>
            <a:grpSpLocks/>
          </p:cNvGrpSpPr>
          <p:nvPr/>
        </p:nvGrpSpPr>
        <p:grpSpPr bwMode="auto">
          <a:xfrm>
            <a:off x="4281488" y="3810000"/>
            <a:ext cx="4310062" cy="2286000"/>
            <a:chOff x="2697" y="2400"/>
            <a:chExt cx="2715" cy="1440"/>
          </a:xfrm>
        </p:grpSpPr>
        <p:grpSp>
          <p:nvGrpSpPr>
            <p:cNvPr id="62471" name="Group 193"/>
            <p:cNvGrpSpPr>
              <a:grpSpLocks/>
            </p:cNvGrpSpPr>
            <p:nvPr/>
          </p:nvGrpSpPr>
          <p:grpSpPr bwMode="auto">
            <a:xfrm>
              <a:off x="2697" y="2496"/>
              <a:ext cx="144" cy="480"/>
              <a:chOff x="3936" y="2064"/>
              <a:chExt cx="656" cy="2112"/>
            </a:xfrm>
          </p:grpSpPr>
          <p:sp>
            <p:nvSpPr>
              <p:cNvPr id="62513" name="WordArt 194"/>
              <p:cNvSpPr>
                <a:spLocks noChangeArrowheads="1" noChangeShapeType="1" noTextEdit="1"/>
              </p:cNvSpPr>
              <p:nvPr/>
            </p:nvSpPr>
            <p:spPr bwMode="auto">
              <a:xfrm rot="-149773" flipH="1" flipV="1">
                <a:off x="4512" y="2064"/>
                <a:ext cx="8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28575">
                    <a:solidFill>
                      <a:srgbClr val="6600CC"/>
                    </a:solidFill>
                    <a:round/>
                    <a:headEnd/>
                    <a:tailEnd/>
                  </a:ln>
                  <a:noFill/>
                  <a:latin typeface="宋体"/>
                  <a:ea typeface="宋体"/>
                </a:endParaRPr>
              </a:p>
            </p:txBody>
          </p:sp>
          <p:sp>
            <p:nvSpPr>
              <p:cNvPr id="62514" name="Freeform 195"/>
              <p:cNvSpPr>
                <a:spLocks/>
              </p:cNvSpPr>
              <p:nvPr/>
            </p:nvSpPr>
            <p:spPr bwMode="auto">
              <a:xfrm rot="-299854">
                <a:off x="3936" y="2112"/>
                <a:ext cx="640" cy="2064"/>
              </a:xfrm>
              <a:custGeom>
                <a:avLst/>
                <a:gdLst>
                  <a:gd name="T0" fmla="*/ 30568 w 336"/>
                  <a:gd name="T1" fmla="*/ 0 h 1064"/>
                  <a:gd name="T2" fmla="*/ 26221 w 336"/>
                  <a:gd name="T3" fmla="*/ 4941 h 1064"/>
                  <a:gd name="T4" fmla="*/ 21810 w 336"/>
                  <a:gd name="T5" fmla="*/ 24832 h 1064"/>
                  <a:gd name="T6" fmla="*/ 17484 w 336"/>
                  <a:gd name="T7" fmla="*/ 69499 h 1064"/>
                  <a:gd name="T8" fmla="*/ 8754 w 336"/>
                  <a:gd name="T9" fmla="*/ 104168 h 1064"/>
                  <a:gd name="T10" fmla="*/ 0 w 336"/>
                  <a:gd name="T11" fmla="*/ 104168 h 10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1064"/>
                  <a:gd name="T20" fmla="*/ 336 w 336"/>
                  <a:gd name="T21" fmla="*/ 1064 h 10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1064">
                    <a:moveTo>
                      <a:pt x="336" y="0"/>
                    </a:moveTo>
                    <a:cubicBezTo>
                      <a:pt x="320" y="4"/>
                      <a:pt x="304" y="8"/>
                      <a:pt x="288" y="48"/>
                    </a:cubicBezTo>
                    <a:cubicBezTo>
                      <a:pt x="272" y="88"/>
                      <a:pt x="256" y="136"/>
                      <a:pt x="240" y="240"/>
                    </a:cubicBezTo>
                    <a:cubicBezTo>
                      <a:pt x="224" y="344"/>
                      <a:pt x="216" y="544"/>
                      <a:pt x="192" y="672"/>
                    </a:cubicBezTo>
                    <a:cubicBezTo>
                      <a:pt x="168" y="800"/>
                      <a:pt x="128" y="952"/>
                      <a:pt x="96" y="1008"/>
                    </a:cubicBezTo>
                    <a:cubicBezTo>
                      <a:pt x="64" y="1064"/>
                      <a:pt x="32" y="1036"/>
                      <a:pt x="0" y="1008"/>
                    </a:cubicBezTo>
                  </a:path>
                </a:pathLst>
              </a:cu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WordArt 196"/>
              <p:cNvSpPr>
                <a:spLocks noChangeArrowheads="1" noChangeShapeType="1" noTextEdit="1"/>
              </p:cNvSpPr>
              <p:nvPr/>
            </p:nvSpPr>
            <p:spPr bwMode="auto">
              <a:xfrm rot="-149773" flipH="1" flipV="1">
                <a:off x="4032" y="4080"/>
                <a:ext cx="80" cy="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28575">
                    <a:solidFill>
                      <a:srgbClr val="6600CC"/>
                    </a:solidFill>
                    <a:round/>
                    <a:headEnd/>
                    <a:tailEnd/>
                  </a:ln>
                  <a:noFill/>
                  <a:latin typeface="宋体"/>
                  <a:ea typeface="宋体"/>
                </a:endParaRPr>
              </a:p>
            </p:txBody>
          </p:sp>
          <p:sp>
            <p:nvSpPr>
              <p:cNvPr id="62516" name="Freeform 197"/>
              <p:cNvSpPr>
                <a:spLocks/>
              </p:cNvSpPr>
              <p:nvPr/>
            </p:nvSpPr>
            <p:spPr bwMode="auto">
              <a:xfrm rot="-1620859">
                <a:off x="4416" y="2064"/>
                <a:ext cx="141" cy="56"/>
              </a:xfrm>
              <a:custGeom>
                <a:avLst/>
                <a:gdLst>
                  <a:gd name="T0" fmla="*/ 0 w 96"/>
                  <a:gd name="T1" fmla="*/ 141 h 48"/>
                  <a:gd name="T2" fmla="*/ 712 w 96"/>
                  <a:gd name="T3" fmla="*/ 0 h 48"/>
                  <a:gd name="T4" fmla="*/ 1417 w 96"/>
                  <a:gd name="T5" fmla="*/ 141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472" name="Group 198"/>
            <p:cNvGrpSpPr>
              <a:grpSpLocks/>
            </p:cNvGrpSpPr>
            <p:nvPr/>
          </p:nvGrpSpPr>
          <p:grpSpPr bwMode="auto">
            <a:xfrm>
              <a:off x="2985" y="2448"/>
              <a:ext cx="576" cy="528"/>
              <a:chOff x="3072" y="1632"/>
              <a:chExt cx="576" cy="528"/>
            </a:xfrm>
          </p:grpSpPr>
          <p:grpSp>
            <p:nvGrpSpPr>
              <p:cNvPr id="62508" name="Group 199"/>
              <p:cNvGrpSpPr>
                <a:grpSpLocks/>
              </p:cNvGrpSpPr>
              <p:nvPr/>
            </p:nvGrpSpPr>
            <p:grpSpPr bwMode="auto">
              <a:xfrm>
                <a:off x="3216" y="1632"/>
                <a:ext cx="289" cy="240"/>
                <a:chOff x="3168" y="403"/>
                <a:chExt cx="319" cy="286"/>
              </a:xfrm>
            </p:grpSpPr>
            <p:sp>
              <p:nvSpPr>
                <p:cNvPr id="62511" name="WordArt 2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403"/>
                  <a:ext cx="106" cy="28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62512" name="WordArt 20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74" y="460"/>
                  <a:ext cx="213" cy="22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6600CC"/>
                        </a:solidFill>
                        <a:round/>
                        <a:headEnd/>
                        <a:tailEnd/>
                      </a:ln>
                      <a:solidFill>
                        <a:srgbClr val="6600CC"/>
                      </a:solidFill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Monotype Corsiva"/>
                  </a:endParaRPr>
                </a:p>
              </p:txBody>
            </p:sp>
          </p:grpSp>
          <p:sp>
            <p:nvSpPr>
              <p:cNvPr id="62509" name="Line 202"/>
              <p:cNvSpPr>
                <a:spLocks noChangeShapeType="1"/>
              </p:cNvSpPr>
              <p:nvPr/>
            </p:nvSpPr>
            <p:spPr bwMode="auto">
              <a:xfrm>
                <a:off x="3072" y="1920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0" name="WordArt 2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4" y="1968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endParaRPr>
              </a:p>
            </p:txBody>
          </p:sp>
        </p:grpSp>
        <p:sp>
          <p:nvSpPr>
            <p:cNvPr id="62473" name="WordArt 204"/>
            <p:cNvSpPr>
              <a:spLocks noChangeArrowheads="1" noChangeShapeType="1" noTextEdit="1"/>
            </p:cNvSpPr>
            <p:nvPr/>
          </p:nvSpPr>
          <p:spPr bwMode="auto">
            <a:xfrm>
              <a:off x="2889" y="2976"/>
              <a:ext cx="9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474" name="WordArt 205"/>
            <p:cNvSpPr>
              <a:spLocks noChangeArrowheads="1" noChangeShapeType="1" noTextEdit="1"/>
            </p:cNvSpPr>
            <p:nvPr/>
          </p:nvSpPr>
          <p:spPr bwMode="auto">
            <a:xfrm>
              <a:off x="2841" y="2400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Monotype Corsiva"/>
              </a:endParaRPr>
            </a:p>
          </p:txBody>
        </p:sp>
        <p:sp>
          <p:nvSpPr>
            <p:cNvPr id="62475" name="WordArt 206"/>
            <p:cNvSpPr>
              <a:spLocks noChangeArrowheads="1" noChangeShapeType="1" noTextEdit="1"/>
            </p:cNvSpPr>
            <p:nvPr/>
          </p:nvSpPr>
          <p:spPr bwMode="auto">
            <a:xfrm>
              <a:off x="2793" y="2880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Monotype Corsiva"/>
              </a:endParaRPr>
            </a:p>
          </p:txBody>
        </p:sp>
        <p:sp>
          <p:nvSpPr>
            <p:cNvPr id="62476" name="WordArt 207"/>
            <p:cNvSpPr>
              <a:spLocks noChangeArrowheads="1" noChangeShapeType="1" noTextEdit="1"/>
            </p:cNvSpPr>
            <p:nvPr/>
          </p:nvSpPr>
          <p:spPr bwMode="auto">
            <a:xfrm>
              <a:off x="3609" y="2688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grpSp>
          <p:nvGrpSpPr>
            <p:cNvPr id="62477" name="Group 208"/>
            <p:cNvGrpSpPr>
              <a:grpSpLocks/>
            </p:cNvGrpSpPr>
            <p:nvPr/>
          </p:nvGrpSpPr>
          <p:grpSpPr bwMode="auto">
            <a:xfrm>
              <a:off x="3801" y="2496"/>
              <a:ext cx="144" cy="480"/>
              <a:chOff x="3936" y="2064"/>
              <a:chExt cx="656" cy="2112"/>
            </a:xfrm>
          </p:grpSpPr>
          <p:sp>
            <p:nvSpPr>
              <p:cNvPr id="62504" name="WordArt 209"/>
              <p:cNvSpPr>
                <a:spLocks noChangeArrowheads="1" noChangeShapeType="1" noTextEdit="1"/>
              </p:cNvSpPr>
              <p:nvPr/>
            </p:nvSpPr>
            <p:spPr bwMode="auto">
              <a:xfrm rot="-149773" flipH="1" flipV="1">
                <a:off x="4512" y="2064"/>
                <a:ext cx="8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28575">
                    <a:solidFill>
                      <a:srgbClr val="6600CC"/>
                    </a:solidFill>
                    <a:round/>
                    <a:headEnd/>
                    <a:tailEnd/>
                  </a:ln>
                  <a:noFill/>
                  <a:latin typeface="宋体"/>
                  <a:ea typeface="宋体"/>
                </a:endParaRPr>
              </a:p>
            </p:txBody>
          </p:sp>
          <p:sp>
            <p:nvSpPr>
              <p:cNvPr id="62505" name="Freeform 210"/>
              <p:cNvSpPr>
                <a:spLocks/>
              </p:cNvSpPr>
              <p:nvPr/>
            </p:nvSpPr>
            <p:spPr bwMode="auto">
              <a:xfrm rot="-299854">
                <a:off x="3936" y="2112"/>
                <a:ext cx="640" cy="2064"/>
              </a:xfrm>
              <a:custGeom>
                <a:avLst/>
                <a:gdLst>
                  <a:gd name="T0" fmla="*/ 30568 w 336"/>
                  <a:gd name="T1" fmla="*/ 0 h 1064"/>
                  <a:gd name="T2" fmla="*/ 26221 w 336"/>
                  <a:gd name="T3" fmla="*/ 4941 h 1064"/>
                  <a:gd name="T4" fmla="*/ 21810 w 336"/>
                  <a:gd name="T5" fmla="*/ 24832 h 1064"/>
                  <a:gd name="T6" fmla="*/ 17484 w 336"/>
                  <a:gd name="T7" fmla="*/ 69499 h 1064"/>
                  <a:gd name="T8" fmla="*/ 8754 w 336"/>
                  <a:gd name="T9" fmla="*/ 104168 h 1064"/>
                  <a:gd name="T10" fmla="*/ 0 w 336"/>
                  <a:gd name="T11" fmla="*/ 104168 h 10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1064"/>
                  <a:gd name="T20" fmla="*/ 336 w 336"/>
                  <a:gd name="T21" fmla="*/ 1064 h 10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1064">
                    <a:moveTo>
                      <a:pt x="336" y="0"/>
                    </a:moveTo>
                    <a:cubicBezTo>
                      <a:pt x="320" y="4"/>
                      <a:pt x="304" y="8"/>
                      <a:pt x="288" y="48"/>
                    </a:cubicBezTo>
                    <a:cubicBezTo>
                      <a:pt x="272" y="88"/>
                      <a:pt x="256" y="136"/>
                      <a:pt x="240" y="240"/>
                    </a:cubicBezTo>
                    <a:cubicBezTo>
                      <a:pt x="224" y="344"/>
                      <a:pt x="216" y="544"/>
                      <a:pt x="192" y="672"/>
                    </a:cubicBezTo>
                    <a:cubicBezTo>
                      <a:pt x="168" y="800"/>
                      <a:pt x="128" y="952"/>
                      <a:pt x="96" y="1008"/>
                    </a:cubicBezTo>
                    <a:cubicBezTo>
                      <a:pt x="64" y="1064"/>
                      <a:pt x="32" y="1036"/>
                      <a:pt x="0" y="1008"/>
                    </a:cubicBezTo>
                  </a:path>
                </a:pathLst>
              </a:cu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6" name="WordArt 211"/>
              <p:cNvSpPr>
                <a:spLocks noChangeArrowheads="1" noChangeShapeType="1" noTextEdit="1"/>
              </p:cNvSpPr>
              <p:nvPr/>
            </p:nvSpPr>
            <p:spPr bwMode="auto">
              <a:xfrm rot="-149773" flipH="1" flipV="1">
                <a:off x="4032" y="4080"/>
                <a:ext cx="80" cy="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2857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28575">
                    <a:solidFill>
                      <a:srgbClr val="6600CC"/>
                    </a:solidFill>
                    <a:round/>
                    <a:headEnd/>
                    <a:tailEnd/>
                  </a:ln>
                  <a:noFill/>
                  <a:latin typeface="宋体"/>
                  <a:ea typeface="宋体"/>
                </a:endParaRPr>
              </a:p>
            </p:txBody>
          </p:sp>
          <p:sp>
            <p:nvSpPr>
              <p:cNvPr id="62507" name="Freeform 212"/>
              <p:cNvSpPr>
                <a:spLocks/>
              </p:cNvSpPr>
              <p:nvPr/>
            </p:nvSpPr>
            <p:spPr bwMode="auto">
              <a:xfrm rot="-1620859">
                <a:off x="4416" y="2064"/>
                <a:ext cx="141" cy="56"/>
              </a:xfrm>
              <a:custGeom>
                <a:avLst/>
                <a:gdLst>
                  <a:gd name="T0" fmla="*/ 0 w 96"/>
                  <a:gd name="T1" fmla="*/ 141 h 48"/>
                  <a:gd name="T2" fmla="*/ 712 w 96"/>
                  <a:gd name="T3" fmla="*/ 0 h 48"/>
                  <a:gd name="T4" fmla="*/ 1417 w 96"/>
                  <a:gd name="T5" fmla="*/ 141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2857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478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3897" y="2880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宋体"/>
                <a:ea typeface="宋体"/>
              </a:endParaRPr>
            </a:p>
          </p:txBody>
        </p:sp>
        <p:sp>
          <p:nvSpPr>
            <p:cNvPr id="62479" name="WordArt 214"/>
            <p:cNvSpPr>
              <a:spLocks noChangeArrowheads="1" noChangeShapeType="1" noTextEdit="1"/>
            </p:cNvSpPr>
            <p:nvPr/>
          </p:nvSpPr>
          <p:spPr bwMode="auto">
            <a:xfrm>
              <a:off x="3993" y="2400"/>
              <a:ext cx="96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80" name="Line 216"/>
            <p:cNvSpPr>
              <a:spLocks noChangeShapeType="1"/>
            </p:cNvSpPr>
            <p:nvPr/>
          </p:nvSpPr>
          <p:spPr bwMode="auto">
            <a:xfrm>
              <a:off x="4041" y="2736"/>
              <a:ext cx="161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217"/>
            <p:cNvSpPr>
              <a:spLocks noChangeShapeType="1"/>
            </p:cNvSpPr>
            <p:nvPr/>
          </p:nvSpPr>
          <p:spPr bwMode="auto">
            <a:xfrm>
              <a:off x="4329" y="2736"/>
              <a:ext cx="764" cy="0"/>
            </a:xfrm>
            <a:prstGeom prst="line">
              <a:avLst/>
            </a:prstGeom>
            <a:noFill/>
            <a:ln w="57150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WordArt 218"/>
            <p:cNvSpPr>
              <a:spLocks noChangeArrowheads="1" noChangeShapeType="1" noTextEdit="1"/>
            </p:cNvSpPr>
            <p:nvPr/>
          </p:nvSpPr>
          <p:spPr bwMode="auto">
            <a:xfrm>
              <a:off x="4473" y="2496"/>
              <a:ext cx="28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83" name="WordArt 219"/>
            <p:cNvSpPr>
              <a:spLocks noChangeArrowheads="1" noChangeShapeType="1" noTextEdit="1"/>
            </p:cNvSpPr>
            <p:nvPr/>
          </p:nvSpPr>
          <p:spPr bwMode="auto">
            <a:xfrm>
              <a:off x="4864" y="2464"/>
              <a:ext cx="139" cy="2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84" name="WordArt 220"/>
            <p:cNvSpPr>
              <a:spLocks noChangeArrowheads="1" noChangeShapeType="1" noTextEdit="1"/>
            </p:cNvSpPr>
            <p:nvPr/>
          </p:nvSpPr>
          <p:spPr bwMode="auto">
            <a:xfrm>
              <a:off x="4713" y="2784"/>
              <a:ext cx="240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85" name="WordArt 221"/>
            <p:cNvSpPr>
              <a:spLocks noChangeArrowheads="1" noChangeShapeType="1" noTextEdit="1"/>
            </p:cNvSpPr>
            <p:nvPr/>
          </p:nvSpPr>
          <p:spPr bwMode="auto">
            <a:xfrm>
              <a:off x="4521" y="2784"/>
              <a:ext cx="12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6600CC"/>
                  </a:solidFill>
                  <a:round/>
                  <a:headEnd/>
                  <a:tailEnd/>
                </a:ln>
                <a:solidFill>
                  <a:srgbClr val="6600CC"/>
                </a:solidFill>
                <a:latin typeface="Garamond"/>
              </a:endParaRPr>
            </a:p>
          </p:txBody>
        </p:sp>
        <p:grpSp>
          <p:nvGrpSpPr>
            <p:cNvPr id="62486" name="Group 222"/>
            <p:cNvGrpSpPr>
              <a:grpSpLocks/>
            </p:cNvGrpSpPr>
            <p:nvPr/>
          </p:nvGrpSpPr>
          <p:grpSpPr bwMode="auto">
            <a:xfrm>
              <a:off x="5161" y="2655"/>
              <a:ext cx="251" cy="240"/>
              <a:chOff x="2544" y="1056"/>
              <a:chExt cx="251" cy="240"/>
            </a:xfrm>
          </p:grpSpPr>
          <p:sp>
            <p:nvSpPr>
              <p:cNvPr id="62502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1056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2503" name="WordArt 2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1056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6600CC"/>
                      </a:solidFill>
                      <a:round/>
                      <a:headEnd/>
                      <a:tailEnd/>
                    </a:ln>
                    <a:solidFill>
                      <a:srgbClr val="6600CC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6600CC"/>
                    </a:solidFill>
                    <a:round/>
                    <a:headEnd/>
                    <a:tailEnd/>
                  </a:ln>
                  <a:solidFill>
                    <a:srgbClr val="6600CC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2487" name="WordArt 226"/>
            <p:cNvSpPr>
              <a:spLocks noChangeArrowheads="1" noChangeShapeType="1" noTextEdit="1"/>
            </p:cNvSpPr>
            <p:nvPr/>
          </p:nvSpPr>
          <p:spPr bwMode="auto">
            <a:xfrm>
              <a:off x="2800" y="3352"/>
              <a:ext cx="335" cy="2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10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Times New Roman"/>
                  <a:cs typeface="Times New Roman"/>
                </a:rPr>
                <a:t>ln</a:t>
              </a:r>
              <a:endParaRPr lang="zh-CN" altLang="en-US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88" name="WordArt 227"/>
            <p:cNvSpPr>
              <a:spLocks noChangeArrowheads="1" noChangeShapeType="1" noTextEdit="1"/>
            </p:cNvSpPr>
            <p:nvPr/>
          </p:nvSpPr>
          <p:spPr bwMode="auto">
            <a:xfrm>
              <a:off x="3456" y="3312"/>
              <a:ext cx="193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Monotype Corsiva"/>
              </a:endParaRPr>
            </a:p>
          </p:txBody>
        </p:sp>
        <p:sp>
          <p:nvSpPr>
            <p:cNvPr id="62489" name="Line 228"/>
            <p:cNvSpPr>
              <a:spLocks noChangeShapeType="1"/>
            </p:cNvSpPr>
            <p:nvPr/>
          </p:nvSpPr>
          <p:spPr bwMode="auto">
            <a:xfrm>
              <a:off x="3216" y="3552"/>
              <a:ext cx="576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3408" y="3600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Monotype Corsiva"/>
              </a:endParaRPr>
            </a:p>
          </p:txBody>
        </p:sp>
        <p:sp>
          <p:nvSpPr>
            <p:cNvPr id="62491" name="WordArt 230"/>
            <p:cNvSpPr>
              <a:spLocks noChangeArrowheads="1" noChangeShapeType="1" noTextEdit="1"/>
            </p:cNvSpPr>
            <p:nvPr/>
          </p:nvSpPr>
          <p:spPr bwMode="auto">
            <a:xfrm>
              <a:off x="3552" y="3744"/>
              <a:ext cx="9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宋体"/>
                <a:ea typeface="宋体"/>
              </a:endParaRPr>
            </a:p>
          </p:txBody>
        </p:sp>
        <p:sp>
          <p:nvSpPr>
            <p:cNvPr id="62492" name="WordArt 231"/>
            <p:cNvSpPr>
              <a:spLocks noChangeArrowheads="1" noChangeShapeType="1" noTextEdit="1"/>
            </p:cNvSpPr>
            <p:nvPr/>
          </p:nvSpPr>
          <p:spPr bwMode="auto">
            <a:xfrm>
              <a:off x="3888" y="3504"/>
              <a:ext cx="161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宋体"/>
                <a:ea typeface="宋体"/>
              </a:endParaRPr>
            </a:p>
          </p:txBody>
        </p:sp>
        <p:sp>
          <p:nvSpPr>
            <p:cNvPr id="62493" name="Line 232"/>
            <p:cNvSpPr>
              <a:spLocks noChangeShapeType="1"/>
            </p:cNvSpPr>
            <p:nvPr/>
          </p:nvSpPr>
          <p:spPr bwMode="auto">
            <a:xfrm>
              <a:off x="4128" y="3552"/>
              <a:ext cx="161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Line 233"/>
            <p:cNvSpPr>
              <a:spLocks noChangeShapeType="1"/>
            </p:cNvSpPr>
            <p:nvPr/>
          </p:nvSpPr>
          <p:spPr bwMode="auto">
            <a:xfrm>
              <a:off x="4416" y="3552"/>
              <a:ext cx="764" cy="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4552" y="3320"/>
              <a:ext cx="28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96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4982" y="3280"/>
              <a:ext cx="131" cy="21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97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4800" y="3600"/>
              <a:ext cx="240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498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4569" y="3600"/>
              <a:ext cx="120" cy="2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Garamond"/>
              </a:endParaRPr>
            </a:p>
          </p:txBody>
        </p:sp>
        <p:sp>
          <p:nvSpPr>
            <p:cNvPr id="62499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5232" y="3487"/>
              <a:ext cx="154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2500" name="WordArt 245"/>
            <p:cNvSpPr>
              <a:spLocks noChangeArrowheads="1" noChangeShapeType="1" noTextEdit="1"/>
            </p:cNvSpPr>
            <p:nvPr/>
          </p:nvSpPr>
          <p:spPr bwMode="auto">
            <a:xfrm>
              <a:off x="4765" y="2581"/>
              <a:ext cx="8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endParaRPr>
            </a:p>
          </p:txBody>
        </p:sp>
        <p:sp>
          <p:nvSpPr>
            <p:cNvPr id="62501" name="WordArt 246"/>
            <p:cNvSpPr>
              <a:spLocks noChangeArrowheads="1" noChangeShapeType="1" noTextEdit="1"/>
            </p:cNvSpPr>
            <p:nvPr/>
          </p:nvSpPr>
          <p:spPr bwMode="auto">
            <a:xfrm>
              <a:off x="4855" y="3402"/>
              <a:ext cx="80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FF"/>
                    </a:solidFill>
                    <a:round/>
                    <a:headEnd/>
                    <a:tailEnd/>
                  </a:ln>
                  <a:solidFill>
                    <a:srgbClr val="FF00FF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latin typeface="宋体"/>
                <a:ea typeface="宋体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92"/>
          <p:cNvSpPr>
            <a:spLocks noGrp="1" noChangeArrowheads="1"/>
          </p:cNvSpPr>
          <p:nvPr>
            <p:ph type="title" idx="4294967295"/>
          </p:nvPr>
        </p:nvSpPr>
        <p:spPr>
          <a:xfrm>
            <a:off x="2403475" y="0"/>
            <a:ext cx="6740525" cy="165100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分子数分布</a:t>
            </a:r>
          </a:p>
        </p:txBody>
      </p:sp>
      <p:sp>
        <p:nvSpPr>
          <p:cNvPr id="63491" name="Rectangle 279"/>
          <p:cNvSpPr>
            <a:spLocks noChangeArrowheads="1"/>
          </p:cNvSpPr>
          <p:nvPr/>
        </p:nvSpPr>
        <p:spPr bwMode="auto">
          <a:xfrm>
            <a:off x="3429000" y="0"/>
            <a:ext cx="5715000" cy="6858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492" name="Group 280"/>
          <p:cNvGrpSpPr>
            <a:grpSpLocks/>
          </p:cNvGrpSpPr>
          <p:nvPr/>
        </p:nvGrpSpPr>
        <p:grpSpPr bwMode="auto">
          <a:xfrm>
            <a:off x="0" y="0"/>
            <a:ext cx="4437063" cy="6858000"/>
            <a:chOff x="0" y="0"/>
            <a:chExt cx="2795" cy="4320"/>
          </a:xfrm>
        </p:grpSpPr>
        <p:sp>
          <p:nvSpPr>
            <p:cNvPr id="63566" name="Rectangle 281"/>
            <p:cNvSpPr>
              <a:spLocks noChangeArrowheads="1"/>
            </p:cNvSpPr>
            <p:nvPr/>
          </p:nvSpPr>
          <p:spPr bwMode="auto">
            <a:xfrm>
              <a:off x="0" y="0"/>
              <a:ext cx="2193" cy="3465"/>
            </a:xfrm>
            <a:prstGeom prst="rect">
              <a:avLst/>
            </a:prstGeom>
            <a:gradFill rotWithShape="0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7" name="Rectangle 282"/>
            <p:cNvSpPr>
              <a:spLocks noChangeArrowheads="1"/>
            </p:cNvSpPr>
            <p:nvPr/>
          </p:nvSpPr>
          <p:spPr bwMode="auto">
            <a:xfrm>
              <a:off x="0" y="3456"/>
              <a:ext cx="2193" cy="864"/>
            </a:xfrm>
            <a:prstGeom prst="rect">
              <a:avLst/>
            </a:prstGeom>
            <a:gradFill rotWithShape="0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</a:gradFill>
            <a:ln w="952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8" name="Line 283"/>
            <p:cNvSpPr>
              <a:spLocks noChangeShapeType="1"/>
            </p:cNvSpPr>
            <p:nvPr/>
          </p:nvSpPr>
          <p:spPr bwMode="auto">
            <a:xfrm flipV="1">
              <a:off x="2160" y="144"/>
              <a:ext cx="0" cy="3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69" name="WordArt 284"/>
            <p:cNvSpPr>
              <a:spLocks noChangeArrowheads="1" noChangeShapeType="1" noTextEdit="1"/>
            </p:cNvSpPr>
            <p:nvPr/>
          </p:nvSpPr>
          <p:spPr bwMode="auto">
            <a:xfrm>
              <a:off x="2208" y="3312"/>
              <a:ext cx="103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63570" name="WordArt 285"/>
            <p:cNvSpPr>
              <a:spLocks noChangeArrowheads="1" noChangeShapeType="1" noTextEdit="1"/>
            </p:cNvSpPr>
            <p:nvPr/>
          </p:nvSpPr>
          <p:spPr bwMode="auto">
            <a:xfrm>
              <a:off x="528" y="3312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63571" name="WordArt 286"/>
            <p:cNvSpPr>
              <a:spLocks noChangeArrowheads="1" noChangeShapeType="1" noTextEdit="1"/>
            </p:cNvSpPr>
            <p:nvPr/>
          </p:nvSpPr>
          <p:spPr bwMode="auto">
            <a:xfrm>
              <a:off x="2208" y="1632"/>
              <a:ext cx="107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3572" name="Arc 287"/>
            <p:cNvSpPr>
              <a:spLocks/>
            </p:cNvSpPr>
            <p:nvPr/>
          </p:nvSpPr>
          <p:spPr bwMode="auto">
            <a:xfrm>
              <a:off x="912" y="3312"/>
              <a:ext cx="1196" cy="287"/>
            </a:xfrm>
            <a:custGeom>
              <a:avLst/>
              <a:gdLst>
                <a:gd name="T0" fmla="*/ 0 w 43097"/>
                <a:gd name="T1" fmla="*/ 0 h 43200"/>
                <a:gd name="T2" fmla="*/ 0 w 43097"/>
                <a:gd name="T3" fmla="*/ 0 h 43200"/>
                <a:gd name="T4" fmla="*/ 0 w 43097"/>
                <a:gd name="T5" fmla="*/ 0 h 43200"/>
                <a:gd name="T6" fmla="*/ 0 60000 65536"/>
                <a:gd name="T7" fmla="*/ 0 60000 65536"/>
                <a:gd name="T8" fmla="*/ 0 60000 65536"/>
                <a:gd name="T9" fmla="*/ 0 w 43097"/>
                <a:gd name="T10" fmla="*/ 0 h 43200"/>
                <a:gd name="T11" fmla="*/ 43097 w 430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97" h="43200" fill="none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</a:path>
                <a:path w="43097" h="43200" stroke="0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3" name="Arc 288"/>
            <p:cNvSpPr>
              <a:spLocks/>
            </p:cNvSpPr>
            <p:nvPr/>
          </p:nvSpPr>
          <p:spPr bwMode="auto">
            <a:xfrm>
              <a:off x="912" y="1584"/>
              <a:ext cx="1196" cy="287"/>
            </a:xfrm>
            <a:custGeom>
              <a:avLst/>
              <a:gdLst>
                <a:gd name="T0" fmla="*/ 0 w 43097"/>
                <a:gd name="T1" fmla="*/ 0 h 43200"/>
                <a:gd name="T2" fmla="*/ 0 w 43097"/>
                <a:gd name="T3" fmla="*/ 0 h 43200"/>
                <a:gd name="T4" fmla="*/ 0 w 43097"/>
                <a:gd name="T5" fmla="*/ 0 h 43200"/>
                <a:gd name="T6" fmla="*/ 0 60000 65536"/>
                <a:gd name="T7" fmla="*/ 0 60000 65536"/>
                <a:gd name="T8" fmla="*/ 0 60000 65536"/>
                <a:gd name="T9" fmla="*/ 0 w 43097"/>
                <a:gd name="T10" fmla="*/ 0 h 43200"/>
                <a:gd name="T11" fmla="*/ 43097 w 430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97" h="43200" fill="none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</a:path>
                <a:path w="43097" h="43200" stroke="0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4" name="Arc 289"/>
            <p:cNvSpPr>
              <a:spLocks/>
            </p:cNvSpPr>
            <p:nvPr/>
          </p:nvSpPr>
          <p:spPr bwMode="auto">
            <a:xfrm>
              <a:off x="912" y="1008"/>
              <a:ext cx="1196" cy="287"/>
            </a:xfrm>
            <a:custGeom>
              <a:avLst/>
              <a:gdLst>
                <a:gd name="T0" fmla="*/ 0 w 43097"/>
                <a:gd name="T1" fmla="*/ 0 h 43200"/>
                <a:gd name="T2" fmla="*/ 0 w 43097"/>
                <a:gd name="T3" fmla="*/ 0 h 43200"/>
                <a:gd name="T4" fmla="*/ 0 w 43097"/>
                <a:gd name="T5" fmla="*/ 0 h 43200"/>
                <a:gd name="T6" fmla="*/ 0 60000 65536"/>
                <a:gd name="T7" fmla="*/ 0 60000 65536"/>
                <a:gd name="T8" fmla="*/ 0 60000 65536"/>
                <a:gd name="T9" fmla="*/ 0 w 43097"/>
                <a:gd name="T10" fmla="*/ 0 h 43200"/>
                <a:gd name="T11" fmla="*/ 43097 w 4309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97" h="43200" fill="none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</a:path>
                <a:path w="43097" h="43200" stroke="0" extrusionOk="0">
                  <a:moveTo>
                    <a:pt x="43096" y="23706"/>
                  </a:moveTo>
                  <a:cubicBezTo>
                    <a:pt x="42012" y="34767"/>
                    <a:pt x="3271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21" y="-1"/>
                    <a:pt x="41266" y="7721"/>
                    <a:pt x="42932" y="182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5" name="Line 290"/>
            <p:cNvSpPr>
              <a:spLocks noChangeShapeType="1"/>
            </p:cNvSpPr>
            <p:nvPr/>
          </p:nvSpPr>
          <p:spPr bwMode="auto">
            <a:xfrm>
              <a:off x="912" y="1152"/>
              <a:ext cx="0" cy="23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6" name="Line 291"/>
            <p:cNvSpPr>
              <a:spLocks noChangeShapeType="1"/>
            </p:cNvSpPr>
            <p:nvPr/>
          </p:nvSpPr>
          <p:spPr bwMode="auto">
            <a:xfrm>
              <a:off x="2112" y="1104"/>
              <a:ext cx="0" cy="240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77" name="WordArt 292"/>
            <p:cNvSpPr>
              <a:spLocks noChangeArrowheads="1" noChangeShapeType="1" noTextEdit="1"/>
            </p:cNvSpPr>
            <p:nvPr/>
          </p:nvSpPr>
          <p:spPr bwMode="auto">
            <a:xfrm>
              <a:off x="2208" y="1056"/>
              <a:ext cx="107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3578" name="WordArt 293"/>
            <p:cNvSpPr>
              <a:spLocks noChangeArrowheads="1" noChangeShapeType="1" noTextEdit="1"/>
            </p:cNvSpPr>
            <p:nvPr/>
          </p:nvSpPr>
          <p:spPr bwMode="auto">
            <a:xfrm>
              <a:off x="2352" y="1104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63579" name="Group 294"/>
            <p:cNvGrpSpPr>
              <a:grpSpLocks/>
            </p:cNvGrpSpPr>
            <p:nvPr/>
          </p:nvGrpSpPr>
          <p:grpSpPr bwMode="auto">
            <a:xfrm>
              <a:off x="2544" y="1056"/>
              <a:ext cx="251" cy="240"/>
              <a:chOff x="2544" y="1056"/>
              <a:chExt cx="251" cy="240"/>
            </a:xfrm>
          </p:grpSpPr>
          <p:sp>
            <p:nvSpPr>
              <p:cNvPr id="63597" name="WordArt 2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1056"/>
                <a:ext cx="96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d</a:t>
                </a:r>
                <a:endParaRPr lang="zh-CN" altLang="en-US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98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1056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3580" name="Freeform 297"/>
            <p:cNvSpPr>
              <a:spLocks/>
            </p:cNvSpPr>
            <p:nvPr/>
          </p:nvSpPr>
          <p:spPr bwMode="auto">
            <a:xfrm>
              <a:off x="0" y="3360"/>
              <a:ext cx="347" cy="94"/>
            </a:xfrm>
            <a:custGeom>
              <a:avLst/>
              <a:gdLst>
                <a:gd name="T0" fmla="*/ 0 w 1104"/>
                <a:gd name="T1" fmla="*/ 82 h 96"/>
                <a:gd name="T2" fmla="*/ 0 w 1104"/>
                <a:gd name="T3" fmla="*/ 41 h 96"/>
                <a:gd name="T4" fmla="*/ 0 w 1104"/>
                <a:gd name="T5" fmla="*/ 0 h 96"/>
                <a:gd name="T6" fmla="*/ 0 w 1104"/>
                <a:gd name="T7" fmla="*/ 41 h 96"/>
                <a:gd name="T8" fmla="*/ 0 w 1104"/>
                <a:gd name="T9" fmla="*/ 41 h 96"/>
                <a:gd name="T10" fmla="*/ 0 w 1104"/>
                <a:gd name="T11" fmla="*/ 41 h 96"/>
                <a:gd name="T12" fmla="*/ 0 w 1104"/>
                <a:gd name="T13" fmla="*/ 41 h 96"/>
                <a:gd name="T14" fmla="*/ 0 w 1104"/>
                <a:gd name="T15" fmla="*/ 82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4"/>
                <a:gd name="T25" fmla="*/ 0 h 96"/>
                <a:gd name="T26" fmla="*/ 1104 w 1104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4" h="96">
                  <a:moveTo>
                    <a:pt x="0" y="96"/>
                  </a:moveTo>
                  <a:cubicBezTo>
                    <a:pt x="92" y="80"/>
                    <a:pt x="184" y="64"/>
                    <a:pt x="240" y="48"/>
                  </a:cubicBezTo>
                  <a:cubicBezTo>
                    <a:pt x="296" y="32"/>
                    <a:pt x="280" y="0"/>
                    <a:pt x="336" y="0"/>
                  </a:cubicBezTo>
                  <a:cubicBezTo>
                    <a:pt x="392" y="0"/>
                    <a:pt x="520" y="40"/>
                    <a:pt x="576" y="48"/>
                  </a:cubicBezTo>
                  <a:cubicBezTo>
                    <a:pt x="632" y="56"/>
                    <a:pt x="640" y="48"/>
                    <a:pt x="672" y="48"/>
                  </a:cubicBezTo>
                  <a:cubicBezTo>
                    <a:pt x="704" y="48"/>
                    <a:pt x="736" y="48"/>
                    <a:pt x="768" y="48"/>
                  </a:cubicBezTo>
                  <a:cubicBezTo>
                    <a:pt x="800" y="48"/>
                    <a:pt x="808" y="40"/>
                    <a:pt x="864" y="48"/>
                  </a:cubicBezTo>
                  <a:cubicBezTo>
                    <a:pt x="920" y="56"/>
                    <a:pt x="1012" y="76"/>
                    <a:pt x="1104" y="96"/>
                  </a:cubicBezTo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81" name="WordArt 298"/>
            <p:cNvSpPr>
              <a:spLocks noChangeArrowheads="1" noChangeShapeType="1" noTextEdit="1"/>
            </p:cNvSpPr>
            <p:nvPr/>
          </p:nvSpPr>
          <p:spPr bwMode="auto">
            <a:xfrm>
              <a:off x="1392" y="1392"/>
              <a:ext cx="19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82" name="WordArt 299"/>
            <p:cNvSpPr>
              <a:spLocks noChangeArrowheads="1" noChangeShapeType="1" noTextEdit="1"/>
            </p:cNvSpPr>
            <p:nvPr/>
          </p:nvSpPr>
          <p:spPr bwMode="auto">
            <a:xfrm>
              <a:off x="1392" y="3360"/>
              <a:ext cx="192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83" name="WordArt 300"/>
            <p:cNvSpPr>
              <a:spLocks noChangeArrowheads="1" noChangeShapeType="1" noTextEdit="1"/>
            </p:cNvSpPr>
            <p:nvPr/>
          </p:nvSpPr>
          <p:spPr bwMode="auto">
            <a:xfrm>
              <a:off x="1584" y="3408"/>
              <a:ext cx="9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63584" name="WordArt 301"/>
            <p:cNvSpPr>
              <a:spLocks noChangeArrowheads="1" noChangeShapeType="1" noTextEdit="1"/>
            </p:cNvSpPr>
            <p:nvPr/>
          </p:nvSpPr>
          <p:spPr bwMode="auto">
            <a:xfrm>
              <a:off x="672" y="3456"/>
              <a:ext cx="96" cy="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63585" name="WordArt 302"/>
            <p:cNvSpPr>
              <a:spLocks noChangeArrowheads="1" noChangeShapeType="1" noTextEdit="1"/>
            </p:cNvSpPr>
            <p:nvPr/>
          </p:nvSpPr>
          <p:spPr bwMode="auto">
            <a:xfrm>
              <a:off x="624" y="1680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63586" name="WordArt 303"/>
            <p:cNvSpPr>
              <a:spLocks noChangeArrowheads="1" noChangeShapeType="1" noTextEdit="1"/>
            </p:cNvSpPr>
            <p:nvPr/>
          </p:nvSpPr>
          <p:spPr bwMode="auto">
            <a:xfrm>
              <a:off x="144" y="1056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63587" name="WordArt 304"/>
            <p:cNvSpPr>
              <a:spLocks noChangeArrowheads="1" noChangeShapeType="1" noTextEdit="1"/>
            </p:cNvSpPr>
            <p:nvPr/>
          </p:nvSpPr>
          <p:spPr bwMode="auto">
            <a:xfrm>
              <a:off x="384" y="1104"/>
              <a:ext cx="14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+</a:t>
              </a:r>
              <a:endParaRPr lang="zh-CN" altLang="en-US" sz="3600" kern="10">
                <a:ln w="38100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63588" name="WordArt 305"/>
            <p:cNvSpPr>
              <a:spLocks noChangeArrowheads="1" noChangeShapeType="1" noTextEdit="1"/>
            </p:cNvSpPr>
            <p:nvPr/>
          </p:nvSpPr>
          <p:spPr bwMode="auto">
            <a:xfrm>
              <a:off x="576" y="1008"/>
              <a:ext cx="96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63589" name="WordArt 306"/>
            <p:cNvSpPr>
              <a:spLocks noChangeArrowheads="1" noChangeShapeType="1" noTextEdit="1"/>
            </p:cNvSpPr>
            <p:nvPr/>
          </p:nvSpPr>
          <p:spPr bwMode="auto">
            <a:xfrm>
              <a:off x="672" y="1056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grpSp>
          <p:nvGrpSpPr>
            <p:cNvPr id="63590" name="Group 307"/>
            <p:cNvGrpSpPr>
              <a:grpSpLocks/>
            </p:cNvGrpSpPr>
            <p:nvPr/>
          </p:nvGrpSpPr>
          <p:grpSpPr bwMode="auto">
            <a:xfrm>
              <a:off x="1344" y="1056"/>
              <a:ext cx="288" cy="162"/>
              <a:chOff x="2976" y="2256"/>
              <a:chExt cx="288" cy="162"/>
            </a:xfrm>
          </p:grpSpPr>
          <p:sp>
            <p:nvSpPr>
              <p:cNvPr id="63595" name="WordArt 3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76" y="2256"/>
                <a:ext cx="144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Wingdings 3"/>
                  </a:rPr>
                  <a:t>r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Wingdings 3"/>
                </a:endParaRPr>
              </a:p>
            </p:txBody>
          </p:sp>
          <p:sp>
            <p:nvSpPr>
              <p:cNvPr id="63596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0" y="2256"/>
                <a:ext cx="14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3591" name="WordArt 310"/>
            <p:cNvSpPr>
              <a:spLocks noChangeArrowheads="1" noChangeShapeType="1" noTextEdit="1"/>
            </p:cNvSpPr>
            <p:nvPr/>
          </p:nvSpPr>
          <p:spPr bwMode="auto">
            <a:xfrm>
              <a:off x="672" y="480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Monotype Corsiva"/>
              </a:endParaRPr>
            </a:p>
          </p:txBody>
        </p:sp>
        <p:sp>
          <p:nvSpPr>
            <p:cNvPr id="63592" name="WordArt 311"/>
            <p:cNvSpPr>
              <a:spLocks noChangeArrowheads="1" noChangeShapeType="1" noTextEdit="1"/>
            </p:cNvSpPr>
            <p:nvPr/>
          </p:nvSpPr>
          <p:spPr bwMode="auto">
            <a:xfrm>
              <a:off x="576" y="432"/>
              <a:ext cx="96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endParaRPr>
            </a:p>
          </p:txBody>
        </p:sp>
        <p:sp>
          <p:nvSpPr>
            <p:cNvPr id="63593" name="Freeform 312"/>
            <p:cNvSpPr>
              <a:spLocks/>
            </p:cNvSpPr>
            <p:nvPr/>
          </p:nvSpPr>
          <p:spPr bwMode="auto">
            <a:xfrm>
              <a:off x="912" y="480"/>
              <a:ext cx="240" cy="192"/>
            </a:xfrm>
            <a:custGeom>
              <a:avLst/>
              <a:gdLst>
                <a:gd name="T0" fmla="*/ 13 w 384"/>
                <a:gd name="T1" fmla="*/ 0 h 336"/>
                <a:gd name="T2" fmla="*/ 0 w 384"/>
                <a:gd name="T3" fmla="*/ 4 h 336"/>
                <a:gd name="T4" fmla="*/ 14 w 384"/>
                <a:gd name="T5" fmla="*/ 7 h 336"/>
                <a:gd name="T6" fmla="*/ 0 60000 65536"/>
                <a:gd name="T7" fmla="*/ 0 60000 65536"/>
                <a:gd name="T8" fmla="*/ 0 60000 65536"/>
                <a:gd name="T9" fmla="*/ 0 w 384"/>
                <a:gd name="T10" fmla="*/ 0 h 336"/>
                <a:gd name="T11" fmla="*/ 384 w 38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336">
                  <a:moveTo>
                    <a:pt x="336" y="0"/>
                  </a:moveTo>
                  <a:lnTo>
                    <a:pt x="0" y="192"/>
                  </a:lnTo>
                  <a:lnTo>
                    <a:pt x="384" y="336"/>
                  </a:lnTo>
                </a:path>
              </a:pathLst>
            </a:cu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94" name="WordArt 313"/>
            <p:cNvSpPr>
              <a:spLocks noChangeArrowheads="1" noChangeShapeType="1" noTextEdit="1"/>
            </p:cNvSpPr>
            <p:nvPr/>
          </p:nvSpPr>
          <p:spPr bwMode="auto">
            <a:xfrm>
              <a:off x="1200" y="432"/>
              <a:ext cx="144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endParaRPr>
            </a:p>
          </p:txBody>
        </p:sp>
      </p:grpSp>
      <p:sp>
        <p:nvSpPr>
          <p:cNvPr id="63493" name="Rectangle 391"/>
          <p:cNvSpPr>
            <a:spLocks noChangeArrowheads="1"/>
          </p:cNvSpPr>
          <p:nvPr/>
        </p:nvSpPr>
        <p:spPr bwMode="auto">
          <a:xfrm>
            <a:off x="7467600" y="64008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800">
                <a:solidFill>
                  <a:srgbClr val="FFFFCC"/>
                </a:solidFill>
                <a:ea typeface="宋体" pitchFamily="2" charset="-122"/>
              </a:rPr>
              <a:t>分子数分布</a:t>
            </a:r>
          </a:p>
        </p:txBody>
      </p:sp>
      <p:grpSp>
        <p:nvGrpSpPr>
          <p:cNvPr id="63494" name="Group 407"/>
          <p:cNvGrpSpPr>
            <a:grpSpLocks/>
          </p:cNvGrpSpPr>
          <p:nvPr/>
        </p:nvGrpSpPr>
        <p:grpSpPr bwMode="auto">
          <a:xfrm>
            <a:off x="4618038" y="442913"/>
            <a:ext cx="4010025" cy="3467100"/>
            <a:chOff x="2909" y="279"/>
            <a:chExt cx="2526" cy="2184"/>
          </a:xfrm>
        </p:grpSpPr>
        <p:grpSp>
          <p:nvGrpSpPr>
            <p:cNvPr id="63524" name="Group 406"/>
            <p:cNvGrpSpPr>
              <a:grpSpLocks/>
            </p:cNvGrpSpPr>
            <p:nvPr/>
          </p:nvGrpSpPr>
          <p:grpSpPr bwMode="auto">
            <a:xfrm>
              <a:off x="2909" y="279"/>
              <a:ext cx="2526" cy="537"/>
              <a:chOff x="2909" y="279"/>
              <a:chExt cx="2526" cy="537"/>
            </a:xfrm>
          </p:grpSpPr>
          <p:sp>
            <p:nvSpPr>
              <p:cNvPr id="63552" name="WordArt 3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2" y="288"/>
                <a:ext cx="19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endParaRPr>
              </a:p>
            </p:txBody>
          </p:sp>
          <p:sp>
            <p:nvSpPr>
              <p:cNvPr id="63553" name="Line 346"/>
              <p:cNvSpPr>
                <a:spLocks noChangeShapeType="1"/>
              </p:cNvSpPr>
              <p:nvPr/>
            </p:nvSpPr>
            <p:spPr bwMode="auto">
              <a:xfrm>
                <a:off x="3312" y="528"/>
                <a:ext cx="576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4" name="WordArt 3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04" y="576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endParaRPr>
              </a:p>
            </p:txBody>
          </p:sp>
          <p:sp>
            <p:nvSpPr>
              <p:cNvPr id="63555" name="WordArt 3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8" y="720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56" name="WordArt 3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4" y="480"/>
                <a:ext cx="161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57" name="Line 350"/>
              <p:cNvSpPr>
                <a:spLocks noChangeShapeType="1"/>
              </p:cNvSpPr>
              <p:nvPr/>
            </p:nvSpPr>
            <p:spPr bwMode="auto">
              <a:xfrm>
                <a:off x="4224" y="528"/>
                <a:ext cx="161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8" name="Line 351"/>
              <p:cNvSpPr>
                <a:spLocks noChangeShapeType="1"/>
              </p:cNvSpPr>
              <p:nvPr/>
            </p:nvSpPr>
            <p:spPr bwMode="auto">
              <a:xfrm>
                <a:off x="4512" y="528"/>
                <a:ext cx="764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WordArt 3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01" y="296"/>
                <a:ext cx="288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60" name="WordArt 3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31" y="279"/>
                <a:ext cx="146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61" name="WordArt 3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6" y="576"/>
                <a:ext cx="240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62" name="WordArt 3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4" y="576"/>
                <a:ext cx="12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Garamond"/>
                </a:endParaRPr>
              </a:p>
            </p:txBody>
          </p:sp>
          <p:sp>
            <p:nvSpPr>
              <p:cNvPr id="63563" name="WordArt 3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28" y="432"/>
                <a:ext cx="107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64" name="WordArt 3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9" y="370"/>
                <a:ext cx="335" cy="2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810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ln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65" name="WordArt 3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7" y="397"/>
                <a:ext cx="5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63525" name="Group 405"/>
            <p:cNvGrpSpPr>
              <a:grpSpLocks/>
            </p:cNvGrpSpPr>
            <p:nvPr/>
          </p:nvGrpSpPr>
          <p:grpSpPr bwMode="auto">
            <a:xfrm>
              <a:off x="3121" y="1080"/>
              <a:ext cx="2292" cy="576"/>
              <a:chOff x="3113" y="1056"/>
              <a:chExt cx="2292" cy="576"/>
            </a:xfrm>
          </p:grpSpPr>
          <p:sp>
            <p:nvSpPr>
              <p:cNvPr id="63538" name="Line 315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76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9" name="WordArt 3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98" y="1440"/>
                <a:ext cx="288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m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40" name="WordArt 3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8" y="1439"/>
                <a:ext cx="146" cy="1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63541" name="Group 319"/>
              <p:cNvGrpSpPr>
                <a:grpSpLocks/>
              </p:cNvGrpSpPr>
              <p:nvPr/>
            </p:nvGrpSpPr>
            <p:grpSpPr bwMode="auto">
              <a:xfrm>
                <a:off x="3744" y="1056"/>
                <a:ext cx="432" cy="240"/>
                <a:chOff x="3792" y="1392"/>
                <a:chExt cx="432" cy="240"/>
              </a:xfrm>
            </p:grpSpPr>
            <p:sp>
              <p:nvSpPr>
                <p:cNvPr id="63550" name="WordArt 3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84" y="1392"/>
                  <a:ext cx="240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Times New Roman"/>
                      <a:cs typeface="Times New Roman"/>
                    </a:rPr>
                    <a:t>T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3551" name="WordArt 3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92" y="1392"/>
                  <a:ext cx="120" cy="2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rgbClr val="FF0000"/>
                      </a:solidFill>
                      <a:latin typeface="Garamond"/>
                    </a:rPr>
                    <a:t>k</a:t>
                  </a:r>
                  <a:endParaRPr lang="zh-CN" altLang="en-US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endParaRPr>
                </a:p>
              </p:txBody>
            </p:sp>
          </p:grpSp>
          <p:sp>
            <p:nvSpPr>
              <p:cNvPr id="63542" name="WordArt 3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13" y="1200"/>
                <a:ext cx="16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z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43" name="WordArt 3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1296"/>
                <a:ext cx="161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44" name="WordArt 3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2" y="1096"/>
                <a:ext cx="19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endParaRPr>
              </a:p>
            </p:txBody>
          </p:sp>
          <p:sp>
            <p:nvSpPr>
              <p:cNvPr id="63545" name="Line 327"/>
              <p:cNvSpPr>
                <a:spLocks noChangeShapeType="1"/>
              </p:cNvSpPr>
              <p:nvPr/>
            </p:nvSpPr>
            <p:spPr bwMode="auto">
              <a:xfrm>
                <a:off x="4829" y="1360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46" name="WordArt 3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1" y="1408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endParaRPr>
              </a:p>
            </p:txBody>
          </p:sp>
          <p:sp>
            <p:nvSpPr>
              <p:cNvPr id="63547" name="WordArt 3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22" y="1200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48" name="WordArt 3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3" y="1175"/>
                <a:ext cx="335" cy="2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810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ln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49" name="WordArt 3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11" y="1533"/>
                <a:ext cx="57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63526" name="Group 404"/>
            <p:cNvGrpSpPr>
              <a:grpSpLocks/>
            </p:cNvGrpSpPr>
            <p:nvPr/>
          </p:nvGrpSpPr>
          <p:grpSpPr bwMode="auto">
            <a:xfrm>
              <a:off x="3353" y="1868"/>
              <a:ext cx="2016" cy="595"/>
              <a:chOff x="3360" y="1728"/>
              <a:chExt cx="2016" cy="595"/>
            </a:xfrm>
          </p:grpSpPr>
          <p:sp>
            <p:nvSpPr>
              <p:cNvPr id="63527" name="WordArt 3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1968"/>
                <a:ext cx="161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381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=</a:t>
                </a:r>
                <a:endParaRPr lang="zh-CN" altLang="en-US" sz="3600" kern="10"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28" name="WordArt 3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0" y="1776"/>
                <a:ext cx="193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endParaRPr>
              </a:p>
            </p:txBody>
          </p:sp>
          <p:sp>
            <p:nvSpPr>
              <p:cNvPr id="63529" name="Line 335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576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0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2" y="2064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Monotype Corsiva"/>
                </a:endParaRPr>
              </a:p>
            </p:txBody>
          </p:sp>
          <p:sp>
            <p:nvSpPr>
              <p:cNvPr id="63531" name="WordArt 3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32" y="1872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宋体"/>
                    <a:ea typeface="宋体"/>
                  </a:rPr>
                  <a:t>0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63532" name="Line 338"/>
              <p:cNvSpPr>
                <a:spLocks noChangeShapeType="1"/>
              </p:cNvSpPr>
              <p:nvPr/>
            </p:nvSpPr>
            <p:spPr bwMode="auto">
              <a:xfrm>
                <a:off x="3600" y="2016"/>
                <a:ext cx="764" cy="0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33" name="WordArt 3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0" y="2095"/>
                <a:ext cx="139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g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34" name="WordArt 3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4" y="1728"/>
                <a:ext cx="240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35" name="WordArt 3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4" y="1728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R</a:t>
                </a:r>
                <a:endParaRPr lang="zh-CN" altLang="en-US" sz="8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36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2112"/>
                <a:ext cx="218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Symbol"/>
                  </a:rPr>
                  <a:t>m</a:t>
                </a:r>
                <a:endParaRPr lang="zh-CN" alt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Symbol"/>
                </a:endParaRPr>
              </a:p>
            </p:txBody>
          </p:sp>
          <p:sp>
            <p:nvSpPr>
              <p:cNvPr id="63537" name="WordArt 3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26" y="1864"/>
                <a:ext cx="335" cy="28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8106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ln</a:t>
                </a:r>
                <a:endParaRPr lang="zh-CN" alt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63495" name="Group 402"/>
          <p:cNvGrpSpPr>
            <a:grpSpLocks/>
          </p:cNvGrpSpPr>
          <p:nvPr/>
        </p:nvGrpSpPr>
        <p:grpSpPr bwMode="auto">
          <a:xfrm>
            <a:off x="4230688" y="4349750"/>
            <a:ext cx="4522787" cy="1573213"/>
            <a:chOff x="2688" y="2631"/>
            <a:chExt cx="2849" cy="991"/>
          </a:xfrm>
        </p:grpSpPr>
        <p:sp>
          <p:nvSpPr>
            <p:cNvPr id="63496" name="WordArt 358"/>
            <p:cNvSpPr>
              <a:spLocks noChangeArrowheads="1" noChangeShapeType="1" noTextEdit="1"/>
            </p:cNvSpPr>
            <p:nvPr/>
          </p:nvSpPr>
          <p:spPr bwMode="auto">
            <a:xfrm>
              <a:off x="3072" y="2832"/>
              <a:ext cx="31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63497" name="WordArt 359"/>
            <p:cNvSpPr>
              <a:spLocks noChangeArrowheads="1" noChangeShapeType="1" noTextEdit="1"/>
            </p:cNvSpPr>
            <p:nvPr/>
          </p:nvSpPr>
          <p:spPr bwMode="auto">
            <a:xfrm>
              <a:off x="2736" y="2736"/>
              <a:ext cx="288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63498" name="WordArt 360"/>
            <p:cNvSpPr>
              <a:spLocks noChangeArrowheads="1" noChangeShapeType="1" noTextEdit="1"/>
            </p:cNvSpPr>
            <p:nvPr/>
          </p:nvSpPr>
          <p:spPr bwMode="auto">
            <a:xfrm>
              <a:off x="3408" y="2736"/>
              <a:ext cx="288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Monotype Corsiva"/>
              </a:endParaRPr>
            </a:p>
          </p:txBody>
        </p:sp>
        <p:sp>
          <p:nvSpPr>
            <p:cNvPr id="63499" name="WordArt 361"/>
            <p:cNvSpPr>
              <a:spLocks noChangeArrowheads="1" noChangeShapeType="1" noTextEdit="1"/>
            </p:cNvSpPr>
            <p:nvPr/>
          </p:nvSpPr>
          <p:spPr bwMode="auto">
            <a:xfrm>
              <a:off x="3630" y="2953"/>
              <a:ext cx="97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63500" name="WordArt 363"/>
            <p:cNvSpPr>
              <a:spLocks noChangeArrowheads="1" noChangeShapeType="1" noTextEdit="1"/>
            </p:cNvSpPr>
            <p:nvPr/>
          </p:nvSpPr>
          <p:spPr bwMode="auto">
            <a:xfrm>
              <a:off x="3854" y="2784"/>
              <a:ext cx="288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01" name="WordArt 366"/>
            <p:cNvSpPr>
              <a:spLocks noChangeArrowheads="1" noChangeShapeType="1" noTextEdit="1"/>
            </p:cNvSpPr>
            <p:nvPr/>
          </p:nvSpPr>
          <p:spPr bwMode="auto">
            <a:xfrm>
              <a:off x="4356" y="2688"/>
              <a:ext cx="24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02" name="WordArt 367"/>
            <p:cNvSpPr>
              <a:spLocks noChangeArrowheads="1" noChangeShapeType="1" noTextEdit="1"/>
            </p:cNvSpPr>
            <p:nvPr/>
          </p:nvSpPr>
          <p:spPr bwMode="auto">
            <a:xfrm>
              <a:off x="4738" y="2663"/>
              <a:ext cx="138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03" name="Line 368"/>
            <p:cNvSpPr>
              <a:spLocks noChangeShapeType="1"/>
            </p:cNvSpPr>
            <p:nvPr/>
          </p:nvSpPr>
          <p:spPr bwMode="auto">
            <a:xfrm>
              <a:off x="4190" y="2736"/>
              <a:ext cx="13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WordArt 369"/>
            <p:cNvSpPr>
              <a:spLocks noChangeArrowheads="1" noChangeShapeType="1" noTextEdit="1"/>
            </p:cNvSpPr>
            <p:nvPr/>
          </p:nvSpPr>
          <p:spPr bwMode="auto">
            <a:xfrm>
              <a:off x="4916" y="2679"/>
              <a:ext cx="12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05" name="Line 370"/>
            <p:cNvSpPr>
              <a:spLocks noChangeShapeType="1"/>
            </p:cNvSpPr>
            <p:nvPr/>
          </p:nvSpPr>
          <p:spPr bwMode="auto">
            <a:xfrm flipH="1">
              <a:off x="5040" y="2631"/>
              <a:ext cx="207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06" name="Group 371"/>
            <p:cNvGrpSpPr>
              <a:grpSpLocks/>
            </p:cNvGrpSpPr>
            <p:nvPr/>
          </p:nvGrpSpPr>
          <p:grpSpPr bwMode="auto">
            <a:xfrm>
              <a:off x="5247" y="2679"/>
              <a:ext cx="290" cy="192"/>
              <a:chOff x="3792" y="1392"/>
              <a:chExt cx="432" cy="240"/>
            </a:xfrm>
          </p:grpSpPr>
          <p:sp>
            <p:nvSpPr>
              <p:cNvPr id="63522" name="WordArt 3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4" y="1392"/>
                <a:ext cx="240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23" name="WordArt 3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1392"/>
                <a:ext cx="12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</p:grpSp>
        <p:sp>
          <p:nvSpPr>
            <p:cNvPr id="63507" name="WordArt 375"/>
            <p:cNvSpPr>
              <a:spLocks noChangeArrowheads="1" noChangeShapeType="1" noTextEdit="1"/>
            </p:cNvSpPr>
            <p:nvPr/>
          </p:nvSpPr>
          <p:spPr bwMode="auto">
            <a:xfrm>
              <a:off x="2688" y="3360"/>
              <a:ext cx="240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08" name="WordArt 376"/>
            <p:cNvSpPr>
              <a:spLocks noChangeArrowheads="1" noChangeShapeType="1" noTextEdit="1"/>
            </p:cNvSpPr>
            <p:nvPr/>
          </p:nvSpPr>
          <p:spPr bwMode="auto">
            <a:xfrm>
              <a:off x="2976" y="3408"/>
              <a:ext cx="312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63509" name="WordArt 377"/>
            <p:cNvSpPr>
              <a:spLocks noChangeArrowheads="1" noChangeShapeType="1" noTextEdit="1"/>
            </p:cNvSpPr>
            <p:nvPr/>
          </p:nvSpPr>
          <p:spPr bwMode="auto">
            <a:xfrm>
              <a:off x="3360" y="3360"/>
              <a:ext cx="240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10" name="WordArt 380"/>
            <p:cNvSpPr>
              <a:spLocks noChangeArrowheads="1" noChangeShapeType="1" noTextEdit="1"/>
            </p:cNvSpPr>
            <p:nvPr/>
          </p:nvSpPr>
          <p:spPr bwMode="auto">
            <a:xfrm>
              <a:off x="3840" y="3360"/>
              <a:ext cx="288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11" name="WordArt 383"/>
            <p:cNvSpPr>
              <a:spLocks noChangeArrowheads="1" noChangeShapeType="1" noTextEdit="1"/>
            </p:cNvSpPr>
            <p:nvPr/>
          </p:nvSpPr>
          <p:spPr bwMode="auto">
            <a:xfrm>
              <a:off x="4342" y="3264"/>
              <a:ext cx="248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m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12" name="WordArt 384"/>
            <p:cNvSpPr>
              <a:spLocks noChangeArrowheads="1" noChangeShapeType="1" noTextEdit="1"/>
            </p:cNvSpPr>
            <p:nvPr/>
          </p:nvSpPr>
          <p:spPr bwMode="auto">
            <a:xfrm>
              <a:off x="4693" y="3232"/>
              <a:ext cx="114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g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13" name="Line 385"/>
            <p:cNvSpPr>
              <a:spLocks noChangeShapeType="1"/>
            </p:cNvSpPr>
            <p:nvPr/>
          </p:nvSpPr>
          <p:spPr bwMode="auto">
            <a:xfrm>
              <a:off x="4176" y="3312"/>
              <a:ext cx="139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WordArt 386"/>
            <p:cNvSpPr>
              <a:spLocks noChangeArrowheads="1" noChangeShapeType="1" noTextEdit="1"/>
            </p:cNvSpPr>
            <p:nvPr/>
          </p:nvSpPr>
          <p:spPr bwMode="auto">
            <a:xfrm>
              <a:off x="4849" y="3249"/>
              <a:ext cx="12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rPr>
                <a:t>z</a:t>
              </a:r>
              <a:endParaRPr lang="zh-CN" altLang="en-US" sz="3600" i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3515" name="Line 387"/>
            <p:cNvSpPr>
              <a:spLocks noChangeShapeType="1"/>
            </p:cNvSpPr>
            <p:nvPr/>
          </p:nvSpPr>
          <p:spPr bwMode="auto">
            <a:xfrm flipH="1">
              <a:off x="4973" y="3201"/>
              <a:ext cx="207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3516" name="Group 388"/>
            <p:cNvGrpSpPr>
              <a:grpSpLocks/>
            </p:cNvGrpSpPr>
            <p:nvPr/>
          </p:nvGrpSpPr>
          <p:grpSpPr bwMode="auto">
            <a:xfrm>
              <a:off x="5180" y="3249"/>
              <a:ext cx="290" cy="192"/>
              <a:chOff x="3792" y="1392"/>
              <a:chExt cx="432" cy="240"/>
            </a:xfrm>
          </p:grpSpPr>
          <p:sp>
            <p:nvSpPr>
              <p:cNvPr id="63520" name="WordArt 3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84" y="1392"/>
                <a:ext cx="240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521" name="WordArt 3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1392"/>
                <a:ext cx="12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Garamond"/>
                  </a:rPr>
                  <a:t>k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Garamond"/>
                </a:endParaRPr>
              </a:p>
            </p:txBody>
          </p:sp>
        </p:grpSp>
        <p:sp>
          <p:nvSpPr>
            <p:cNvPr id="63517" name="WordArt 399"/>
            <p:cNvSpPr>
              <a:spLocks noChangeArrowheads="1" noChangeShapeType="1" noTextEdit="1"/>
            </p:cNvSpPr>
            <p:nvPr/>
          </p:nvSpPr>
          <p:spPr bwMode="auto">
            <a:xfrm>
              <a:off x="3642" y="3517"/>
              <a:ext cx="97" cy="1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63518" name="WordArt 400"/>
            <p:cNvSpPr>
              <a:spLocks noChangeArrowheads="1" noChangeShapeType="1" noTextEdit="1"/>
            </p:cNvSpPr>
            <p:nvPr/>
          </p:nvSpPr>
          <p:spPr bwMode="auto">
            <a:xfrm>
              <a:off x="4637" y="2770"/>
              <a:ext cx="57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63519" name="WordArt 401"/>
            <p:cNvSpPr>
              <a:spLocks noChangeArrowheads="1" noChangeShapeType="1" noTextEdit="1"/>
            </p:cNvSpPr>
            <p:nvPr/>
          </p:nvSpPr>
          <p:spPr bwMode="auto">
            <a:xfrm>
              <a:off x="4617" y="3358"/>
              <a:ext cx="57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1751013" y="0"/>
            <a:ext cx="7392987" cy="16192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玻耳兹曼分布</a:t>
            </a:r>
          </a:p>
        </p:txBody>
      </p: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64516" name="Group 64"/>
          <p:cNvGrpSpPr>
            <a:grpSpLocks/>
          </p:cNvGrpSpPr>
          <p:nvPr/>
        </p:nvGrpSpPr>
        <p:grpSpPr bwMode="auto">
          <a:xfrm>
            <a:off x="381000" y="762000"/>
            <a:ext cx="5815013" cy="5334000"/>
            <a:chOff x="240" y="480"/>
            <a:chExt cx="3663" cy="3360"/>
          </a:xfrm>
        </p:grpSpPr>
        <p:sp>
          <p:nvSpPr>
            <p:cNvPr id="64521" name="Line 65"/>
            <p:cNvSpPr>
              <a:spLocks noChangeShapeType="1"/>
            </p:cNvSpPr>
            <p:nvPr/>
          </p:nvSpPr>
          <p:spPr bwMode="auto">
            <a:xfrm flipV="1">
              <a:off x="720" y="480"/>
              <a:ext cx="0" cy="3024"/>
            </a:xfrm>
            <a:prstGeom prst="line">
              <a:avLst/>
            </a:prstGeom>
            <a:noFill/>
            <a:ln w="57150">
              <a:solidFill>
                <a:schemeClr val="hlink">
                  <a:alpha val="50195"/>
                </a:schemeClr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Line 66"/>
            <p:cNvSpPr>
              <a:spLocks noChangeShapeType="1"/>
            </p:cNvSpPr>
            <p:nvPr/>
          </p:nvSpPr>
          <p:spPr bwMode="auto">
            <a:xfrm>
              <a:off x="720" y="3504"/>
              <a:ext cx="2688" cy="0"/>
            </a:xfrm>
            <a:prstGeom prst="line">
              <a:avLst/>
            </a:prstGeom>
            <a:noFill/>
            <a:ln w="57150">
              <a:solidFill>
                <a:schemeClr val="hlink">
                  <a:alpha val="50195"/>
                </a:schemeClr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Freeform 67"/>
            <p:cNvSpPr>
              <a:spLocks/>
            </p:cNvSpPr>
            <p:nvPr/>
          </p:nvSpPr>
          <p:spPr bwMode="auto">
            <a:xfrm>
              <a:off x="1056" y="864"/>
              <a:ext cx="1920" cy="2544"/>
            </a:xfrm>
            <a:custGeom>
              <a:avLst/>
              <a:gdLst>
                <a:gd name="T0" fmla="*/ 0 w 1920"/>
                <a:gd name="T1" fmla="*/ 0 h 2544"/>
                <a:gd name="T2" fmla="*/ 96 w 1920"/>
                <a:gd name="T3" fmla="*/ 528 h 2544"/>
                <a:gd name="T4" fmla="*/ 288 w 1920"/>
                <a:gd name="T5" fmla="*/ 1248 h 2544"/>
                <a:gd name="T6" fmla="*/ 576 w 1920"/>
                <a:gd name="T7" fmla="*/ 1776 h 2544"/>
                <a:gd name="T8" fmla="*/ 1056 w 1920"/>
                <a:gd name="T9" fmla="*/ 2256 h 2544"/>
                <a:gd name="T10" fmla="*/ 1920 w 1920"/>
                <a:gd name="T11" fmla="*/ 2544 h 2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2544"/>
                <a:gd name="T20" fmla="*/ 1920 w 1920"/>
                <a:gd name="T21" fmla="*/ 2544 h 25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2544">
                  <a:moveTo>
                    <a:pt x="0" y="0"/>
                  </a:moveTo>
                  <a:cubicBezTo>
                    <a:pt x="24" y="160"/>
                    <a:pt x="48" y="320"/>
                    <a:pt x="96" y="528"/>
                  </a:cubicBezTo>
                  <a:cubicBezTo>
                    <a:pt x="144" y="736"/>
                    <a:pt x="208" y="1040"/>
                    <a:pt x="288" y="1248"/>
                  </a:cubicBezTo>
                  <a:cubicBezTo>
                    <a:pt x="368" y="1456"/>
                    <a:pt x="448" y="1608"/>
                    <a:pt x="576" y="1776"/>
                  </a:cubicBezTo>
                  <a:cubicBezTo>
                    <a:pt x="704" y="1944"/>
                    <a:pt x="832" y="2128"/>
                    <a:pt x="1056" y="2256"/>
                  </a:cubicBezTo>
                  <a:cubicBezTo>
                    <a:pt x="1280" y="2384"/>
                    <a:pt x="1600" y="2464"/>
                    <a:pt x="1920" y="2544"/>
                  </a:cubicBezTo>
                </a:path>
              </a:pathLst>
            </a:custGeom>
            <a:noFill/>
            <a:ln w="28575" cap="rnd">
              <a:solidFill>
                <a:srgbClr val="FFCC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240" y="528"/>
              <a:ext cx="288" cy="3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i="1" kern="10">
                  <a:ln w="25400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800" b="1" i="1" kern="10">
                <a:ln w="25400">
                  <a:solidFill>
                    <a:srgbClr val="FFCCFF">
                      <a:alpha val="50195"/>
                    </a:srgbClr>
                  </a:solidFill>
                  <a:round/>
                  <a:headEnd/>
                  <a:tailEnd/>
                </a:ln>
                <a:solidFill>
                  <a:srgbClr val="FFCCFF">
                    <a:alpha val="50195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52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528" y="720"/>
              <a:ext cx="63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>
                        <a:alpha val="50195"/>
                      </a:schemeClr>
                    </a:solidFill>
                    <a:round/>
                    <a:headEnd/>
                    <a:tailEnd/>
                  </a:ln>
                  <a:solidFill>
                    <a:schemeClr val="bg1">
                      <a:alpha val="50195"/>
                    </a:schemeClr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bg1">
                      <a:alpha val="50195"/>
                    </a:schemeClr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526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3552" y="3360"/>
              <a:ext cx="240" cy="2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rgbClr val="FFCCFF">
                      <a:alpha val="50195"/>
                    </a:srgbClr>
                  </a:solidFill>
                  <a:round/>
                  <a:headEnd/>
                  <a:tailEnd/>
                </a:ln>
                <a:solidFill>
                  <a:srgbClr val="FFCCFF">
                    <a:alpha val="50195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527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3840" y="3456"/>
              <a:ext cx="63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rgbClr val="FFCCFF">
                      <a:alpha val="50195"/>
                    </a:srgbClr>
                  </a:solidFill>
                  <a:round/>
                  <a:headEnd/>
                  <a:tailEnd/>
                </a:ln>
                <a:solidFill>
                  <a:srgbClr val="FFCCFF">
                    <a:alpha val="50195"/>
                  </a:srgbClr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528" name="Rectangle 72"/>
            <p:cNvSpPr>
              <a:spLocks noChangeArrowheads="1"/>
            </p:cNvSpPr>
            <p:nvPr/>
          </p:nvSpPr>
          <p:spPr bwMode="auto">
            <a:xfrm>
              <a:off x="720" y="3408"/>
              <a:ext cx="225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Rectangle 73"/>
            <p:cNvSpPr>
              <a:spLocks noChangeArrowheads="1"/>
            </p:cNvSpPr>
            <p:nvPr/>
          </p:nvSpPr>
          <p:spPr bwMode="auto">
            <a:xfrm>
              <a:off x="720" y="816"/>
              <a:ext cx="33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Rectangle 74"/>
            <p:cNvSpPr>
              <a:spLocks noChangeArrowheads="1"/>
            </p:cNvSpPr>
            <p:nvPr/>
          </p:nvSpPr>
          <p:spPr bwMode="auto">
            <a:xfrm>
              <a:off x="720" y="3120"/>
              <a:ext cx="139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Rectangle 75"/>
            <p:cNvSpPr>
              <a:spLocks noChangeArrowheads="1"/>
            </p:cNvSpPr>
            <p:nvPr/>
          </p:nvSpPr>
          <p:spPr bwMode="auto">
            <a:xfrm>
              <a:off x="720" y="3216"/>
              <a:ext cx="163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Rectangle 76"/>
            <p:cNvSpPr>
              <a:spLocks noChangeArrowheads="1"/>
            </p:cNvSpPr>
            <p:nvPr/>
          </p:nvSpPr>
          <p:spPr bwMode="auto">
            <a:xfrm>
              <a:off x="720" y="3312"/>
              <a:ext cx="1920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Rectangle 77"/>
            <p:cNvSpPr>
              <a:spLocks noChangeArrowheads="1"/>
            </p:cNvSpPr>
            <p:nvPr/>
          </p:nvSpPr>
          <p:spPr bwMode="auto">
            <a:xfrm>
              <a:off x="720" y="2160"/>
              <a:ext cx="624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Rectangle 78"/>
            <p:cNvSpPr>
              <a:spLocks noChangeArrowheads="1"/>
            </p:cNvSpPr>
            <p:nvPr/>
          </p:nvSpPr>
          <p:spPr bwMode="auto">
            <a:xfrm>
              <a:off x="720" y="2256"/>
              <a:ext cx="67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Rectangle 79"/>
            <p:cNvSpPr>
              <a:spLocks noChangeArrowheads="1"/>
            </p:cNvSpPr>
            <p:nvPr/>
          </p:nvSpPr>
          <p:spPr bwMode="auto">
            <a:xfrm>
              <a:off x="720" y="2352"/>
              <a:ext cx="720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Rectangle 80"/>
            <p:cNvSpPr>
              <a:spLocks noChangeArrowheads="1"/>
            </p:cNvSpPr>
            <p:nvPr/>
          </p:nvSpPr>
          <p:spPr bwMode="auto">
            <a:xfrm>
              <a:off x="720" y="2448"/>
              <a:ext cx="768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Rectangle 81"/>
            <p:cNvSpPr>
              <a:spLocks noChangeArrowheads="1"/>
            </p:cNvSpPr>
            <p:nvPr/>
          </p:nvSpPr>
          <p:spPr bwMode="auto">
            <a:xfrm>
              <a:off x="720" y="2544"/>
              <a:ext cx="864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Rectangle 82"/>
            <p:cNvSpPr>
              <a:spLocks noChangeArrowheads="1"/>
            </p:cNvSpPr>
            <p:nvPr/>
          </p:nvSpPr>
          <p:spPr bwMode="auto">
            <a:xfrm>
              <a:off x="720" y="2640"/>
              <a:ext cx="91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Rectangle 83"/>
            <p:cNvSpPr>
              <a:spLocks noChangeArrowheads="1"/>
            </p:cNvSpPr>
            <p:nvPr/>
          </p:nvSpPr>
          <p:spPr bwMode="auto">
            <a:xfrm>
              <a:off x="720" y="2736"/>
              <a:ext cx="1008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Rectangle 84"/>
            <p:cNvSpPr>
              <a:spLocks noChangeArrowheads="1"/>
            </p:cNvSpPr>
            <p:nvPr/>
          </p:nvSpPr>
          <p:spPr bwMode="auto">
            <a:xfrm>
              <a:off x="720" y="2832"/>
              <a:ext cx="105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1" name="Rectangle 85"/>
            <p:cNvSpPr>
              <a:spLocks noChangeArrowheads="1"/>
            </p:cNvSpPr>
            <p:nvPr/>
          </p:nvSpPr>
          <p:spPr bwMode="auto">
            <a:xfrm>
              <a:off x="720" y="2928"/>
              <a:ext cx="115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Rectangle 86"/>
            <p:cNvSpPr>
              <a:spLocks noChangeArrowheads="1"/>
            </p:cNvSpPr>
            <p:nvPr/>
          </p:nvSpPr>
          <p:spPr bwMode="auto">
            <a:xfrm>
              <a:off x="720" y="3024"/>
              <a:ext cx="1248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87"/>
            <p:cNvSpPr>
              <a:spLocks noChangeArrowheads="1"/>
            </p:cNvSpPr>
            <p:nvPr/>
          </p:nvSpPr>
          <p:spPr bwMode="auto">
            <a:xfrm>
              <a:off x="720" y="1584"/>
              <a:ext cx="480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88"/>
            <p:cNvSpPr>
              <a:spLocks noChangeArrowheads="1"/>
            </p:cNvSpPr>
            <p:nvPr/>
          </p:nvSpPr>
          <p:spPr bwMode="auto">
            <a:xfrm>
              <a:off x="720" y="1680"/>
              <a:ext cx="480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89"/>
            <p:cNvSpPr>
              <a:spLocks noChangeArrowheads="1"/>
            </p:cNvSpPr>
            <p:nvPr/>
          </p:nvSpPr>
          <p:spPr bwMode="auto">
            <a:xfrm>
              <a:off x="720" y="1776"/>
              <a:ext cx="528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90"/>
            <p:cNvSpPr>
              <a:spLocks noChangeArrowheads="1"/>
            </p:cNvSpPr>
            <p:nvPr/>
          </p:nvSpPr>
          <p:spPr bwMode="auto">
            <a:xfrm>
              <a:off x="720" y="1872"/>
              <a:ext cx="528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91"/>
            <p:cNvSpPr>
              <a:spLocks noChangeArrowheads="1"/>
            </p:cNvSpPr>
            <p:nvPr/>
          </p:nvSpPr>
          <p:spPr bwMode="auto">
            <a:xfrm>
              <a:off x="720" y="1968"/>
              <a:ext cx="57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92"/>
            <p:cNvSpPr>
              <a:spLocks noChangeArrowheads="1"/>
            </p:cNvSpPr>
            <p:nvPr/>
          </p:nvSpPr>
          <p:spPr bwMode="auto">
            <a:xfrm>
              <a:off x="720" y="2064"/>
              <a:ext cx="57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Rectangle 93"/>
            <p:cNvSpPr>
              <a:spLocks noChangeArrowheads="1"/>
            </p:cNvSpPr>
            <p:nvPr/>
          </p:nvSpPr>
          <p:spPr bwMode="auto">
            <a:xfrm>
              <a:off x="720" y="1008"/>
              <a:ext cx="33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0" name="Rectangle 94"/>
            <p:cNvSpPr>
              <a:spLocks noChangeArrowheads="1"/>
            </p:cNvSpPr>
            <p:nvPr/>
          </p:nvSpPr>
          <p:spPr bwMode="auto">
            <a:xfrm>
              <a:off x="720" y="1104"/>
              <a:ext cx="384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1" name="Rectangle 95"/>
            <p:cNvSpPr>
              <a:spLocks noChangeArrowheads="1"/>
            </p:cNvSpPr>
            <p:nvPr/>
          </p:nvSpPr>
          <p:spPr bwMode="auto">
            <a:xfrm>
              <a:off x="720" y="1200"/>
              <a:ext cx="384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Rectangle 96"/>
            <p:cNvSpPr>
              <a:spLocks noChangeArrowheads="1"/>
            </p:cNvSpPr>
            <p:nvPr/>
          </p:nvSpPr>
          <p:spPr bwMode="auto">
            <a:xfrm>
              <a:off x="720" y="1296"/>
              <a:ext cx="384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3" name="Rectangle 97"/>
            <p:cNvSpPr>
              <a:spLocks noChangeArrowheads="1"/>
            </p:cNvSpPr>
            <p:nvPr/>
          </p:nvSpPr>
          <p:spPr bwMode="auto">
            <a:xfrm>
              <a:off x="720" y="1392"/>
              <a:ext cx="43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4" name="Rectangle 98"/>
            <p:cNvSpPr>
              <a:spLocks noChangeArrowheads="1"/>
            </p:cNvSpPr>
            <p:nvPr/>
          </p:nvSpPr>
          <p:spPr bwMode="auto">
            <a:xfrm>
              <a:off x="720" y="1488"/>
              <a:ext cx="432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5" name="Rectangle 99"/>
            <p:cNvSpPr>
              <a:spLocks noChangeArrowheads="1"/>
            </p:cNvSpPr>
            <p:nvPr/>
          </p:nvSpPr>
          <p:spPr bwMode="auto">
            <a:xfrm>
              <a:off x="720" y="912"/>
              <a:ext cx="336" cy="96"/>
            </a:xfrm>
            <a:prstGeom prst="rect">
              <a:avLst/>
            </a:prstGeom>
            <a:noFill/>
            <a:ln w="9525">
              <a:solidFill>
                <a:schemeClr val="bg1">
                  <a:alpha val="5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WordArt 100"/>
            <p:cNvSpPr>
              <a:spLocks noChangeArrowheads="1" noChangeShapeType="1" noTextEdit="1"/>
            </p:cNvSpPr>
            <p:nvPr/>
          </p:nvSpPr>
          <p:spPr bwMode="auto">
            <a:xfrm rot="5400000">
              <a:off x="-624" y="1968"/>
              <a:ext cx="2064" cy="336"/>
            </a:xfrm>
            <a:prstGeom prst="rect">
              <a:avLst/>
            </a:prstGeom>
          </p:spPr>
          <p:txBody>
            <a:bodyPr vert="ea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zh-CN" altLang="en-US" sz="3600" b="1" kern="10">
                  <a:ln w="9525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黑体"/>
                  <a:ea typeface="黑体"/>
                </a:rPr>
                <a:t>分子动能势能和</a:t>
              </a:r>
            </a:p>
          </p:txBody>
        </p:sp>
        <p:sp>
          <p:nvSpPr>
            <p:cNvPr id="64557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1152" y="3600"/>
              <a:ext cx="187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黑体"/>
                  <a:ea typeface="黑体"/>
                </a:rPr>
                <a:t>分子数密度</a:t>
              </a:r>
            </a:p>
          </p:txBody>
        </p:sp>
        <p:sp>
          <p:nvSpPr>
            <p:cNvPr id="64558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32" y="3552"/>
              <a:ext cx="240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9525">
                    <a:solidFill>
                      <a:srgbClr val="FFCCFF">
                        <a:alpha val="50195"/>
                      </a:srgbClr>
                    </a:solidFill>
                    <a:round/>
                    <a:headEnd/>
                    <a:tailEnd/>
                  </a:ln>
                  <a:solidFill>
                    <a:srgbClr val="FFCCFF">
                      <a:alpha val="50195"/>
                    </a:srgbClr>
                  </a:solidFill>
                  <a:latin typeface="黑体"/>
                  <a:ea typeface="黑体"/>
                </a:rPr>
                <a:t>0</a:t>
              </a:r>
              <a:endParaRPr lang="zh-CN" altLang="en-US" sz="3600" b="1" kern="10">
                <a:ln w="9525">
                  <a:solidFill>
                    <a:srgbClr val="FFCCFF">
                      <a:alpha val="50195"/>
                    </a:srgbClr>
                  </a:solidFill>
                  <a:round/>
                  <a:headEnd/>
                  <a:tailEnd/>
                </a:ln>
                <a:solidFill>
                  <a:srgbClr val="FFCCFF">
                    <a:alpha val="50195"/>
                  </a:srgbClr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2667000" y="838200"/>
            <a:ext cx="5410200" cy="3048000"/>
            <a:chOff x="1680" y="528"/>
            <a:chExt cx="3408" cy="1920"/>
          </a:xfrm>
        </p:grpSpPr>
        <p:sp>
          <p:nvSpPr>
            <p:cNvPr id="64519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1680" y="528"/>
              <a:ext cx="3408" cy="8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玻耳兹曼</a:t>
              </a:r>
            </a:p>
          </p:txBody>
        </p:sp>
        <p:sp>
          <p:nvSpPr>
            <p:cNvPr id="64520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920" y="1776"/>
              <a:ext cx="3024" cy="6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能量分布律</a:t>
              </a:r>
            </a:p>
          </p:txBody>
        </p:sp>
      </p:grpSp>
      <p:sp>
        <p:nvSpPr>
          <p:cNvPr id="64518" name="Rectangle 106"/>
          <p:cNvSpPr>
            <a:spLocks noChangeArrowheads="1"/>
          </p:cNvSpPr>
          <p:nvPr/>
        </p:nvSpPr>
        <p:spPr bwMode="auto">
          <a:xfrm>
            <a:off x="6858000" y="64770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800">
                <a:solidFill>
                  <a:schemeClr val="tx2"/>
                </a:solidFill>
                <a:ea typeface="宋体" pitchFamily="2" charset="-122"/>
              </a:rPr>
              <a:t>玻耳兹曼分布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2325688" y="0"/>
            <a:ext cx="6818312" cy="2063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表达式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40" name="Group 37"/>
          <p:cNvGrpSpPr>
            <a:grpSpLocks/>
          </p:cNvGrpSpPr>
          <p:nvPr/>
        </p:nvGrpSpPr>
        <p:grpSpPr bwMode="auto">
          <a:xfrm>
            <a:off x="1447800" y="381000"/>
            <a:ext cx="6324600" cy="1219200"/>
            <a:chOff x="912" y="240"/>
            <a:chExt cx="3984" cy="768"/>
          </a:xfrm>
        </p:grpSpPr>
        <p:sp>
          <p:nvSpPr>
            <p:cNvPr id="6556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18" y="694"/>
              <a:ext cx="83" cy="31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912" y="500"/>
              <a:ext cx="443" cy="4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671" y="629"/>
              <a:ext cx="411" cy="1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81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=</a:t>
              </a:r>
              <a:endParaRPr lang="zh-CN" altLang="en-US" sz="3600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6556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177" y="435"/>
              <a:ext cx="569" cy="5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17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5" name="WordArt 9"/>
            <p:cNvSpPr>
              <a:spLocks noChangeArrowheads="1" noChangeShapeType="1" noTextEdit="1"/>
            </p:cNvSpPr>
            <p:nvPr/>
          </p:nvSpPr>
          <p:spPr bwMode="auto">
            <a:xfrm>
              <a:off x="2746" y="435"/>
              <a:ext cx="506" cy="5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3631" y="283"/>
              <a:ext cx="316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i="1" kern="10"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800" b="1" i="1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7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4000" y="370"/>
              <a:ext cx="69" cy="2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68" name="WordArt 12"/>
            <p:cNvSpPr>
              <a:spLocks noChangeArrowheads="1" noChangeShapeType="1" noTextEdit="1"/>
            </p:cNvSpPr>
            <p:nvPr/>
          </p:nvSpPr>
          <p:spPr bwMode="auto">
            <a:xfrm flipV="1">
              <a:off x="3315" y="370"/>
              <a:ext cx="316" cy="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宋体"/>
                  <a:ea typeface="宋体"/>
                </a:rPr>
                <a:t>-</a:t>
              </a:r>
              <a:endParaRPr lang="zh-CN" altLang="en-US" sz="3600" kern="10">
                <a:ln w="317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endParaRPr>
            </a:p>
          </p:txBody>
        </p:sp>
        <p:sp>
          <p:nvSpPr>
            <p:cNvPr id="65569" name="Line 13"/>
            <p:cNvSpPr>
              <a:spLocks noChangeShapeType="1"/>
            </p:cNvSpPr>
            <p:nvPr/>
          </p:nvSpPr>
          <p:spPr bwMode="auto">
            <a:xfrm flipH="1">
              <a:off x="4106" y="240"/>
              <a:ext cx="263" cy="38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316" y="283"/>
              <a:ext cx="264" cy="2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Garamond"/>
              </a:endParaRPr>
            </a:p>
          </p:txBody>
        </p:sp>
        <p:sp>
          <p:nvSpPr>
            <p:cNvPr id="65571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4633" y="326"/>
              <a:ext cx="263" cy="2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" y="2133600"/>
            <a:ext cx="7696200" cy="727075"/>
            <a:chOff x="432" y="1344"/>
            <a:chExt cx="4848" cy="458"/>
          </a:xfrm>
        </p:grpSpPr>
        <p:sp>
          <p:nvSpPr>
            <p:cNvPr id="65558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864" y="1584"/>
              <a:ext cx="144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59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432" y="1344"/>
              <a:ext cx="384" cy="3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b="1" i="1" kern="10"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800" b="1" i="1" kern="10"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1200" y="1344"/>
              <a:ext cx="4080" cy="3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新魏"/>
                  <a:ea typeface="华文新魏"/>
                </a:rPr>
                <a:t>气体分子能量</a:t>
              </a:r>
              <a:r>
                <a:rPr lang="en-US" altLang="zh-CN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新魏"/>
                  <a:ea typeface="华文新魏"/>
                </a:rPr>
                <a:t>(</a:t>
              </a:r>
              <a:r>
                <a:rPr lang="zh-CN" altLang="en-US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新魏"/>
                  <a:ea typeface="华文新魏"/>
                </a:rPr>
                <a:t>含动能和势能</a:t>
              </a:r>
              <a:r>
                <a:rPr lang="en-US" altLang="zh-CN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新魏"/>
                  <a:ea typeface="华文新魏"/>
                </a:rPr>
                <a:t>)</a:t>
              </a:r>
              <a:endParaRPr lang="zh-CN" altLang="en-US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62000" y="3124200"/>
            <a:ext cx="5600700" cy="574675"/>
            <a:chOff x="480" y="1968"/>
            <a:chExt cx="3528" cy="362"/>
          </a:xfrm>
        </p:grpSpPr>
        <p:sp>
          <p:nvSpPr>
            <p:cNvPr id="6555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80" y="1968"/>
              <a:ext cx="336" cy="3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n</a:t>
              </a:r>
              <a:endParaRPr lang="zh-CN" altLang="en-US" sz="3600" i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5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864" y="2112"/>
              <a:ext cx="144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i</a:t>
              </a:r>
              <a:endParaRPr lang="zh-CN" altLang="en-US" sz="3600" i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5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1248" y="1968"/>
              <a:ext cx="2760" cy="3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华文新魏"/>
                  <a:ea typeface="华文新魏"/>
                </a:rPr>
                <a:t>气体分子数密度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838200" y="4953000"/>
            <a:ext cx="5867400" cy="565150"/>
            <a:chOff x="528" y="3120"/>
            <a:chExt cx="3696" cy="356"/>
          </a:xfrm>
        </p:grpSpPr>
        <p:sp>
          <p:nvSpPr>
            <p:cNvPr id="65553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528" y="3168"/>
              <a:ext cx="288" cy="3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T</a:t>
              </a:r>
              <a:endParaRPr lang="zh-CN" altLang="en-US" sz="3600" i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554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00" y="3120"/>
              <a:ext cx="3024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气体热平衡温度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62000" y="5791200"/>
            <a:ext cx="4800600" cy="614363"/>
            <a:chOff x="480" y="3648"/>
            <a:chExt cx="3024" cy="387"/>
          </a:xfrm>
        </p:grpSpPr>
        <p:sp>
          <p:nvSpPr>
            <p:cNvPr id="655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480" y="3648"/>
              <a:ext cx="288" cy="38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Garamond"/>
                </a:rPr>
                <a:t>k</a:t>
              </a:r>
              <a:endParaRPr lang="zh-CN" altLang="en-US" sz="3600" i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Garamond"/>
              </a:endParaRPr>
            </a:p>
          </p:txBody>
        </p:sp>
        <p:sp>
          <p:nvSpPr>
            <p:cNvPr id="65552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48" y="3648"/>
              <a:ext cx="2256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玻耳兹曼常数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5800" y="3962400"/>
            <a:ext cx="8077200" cy="685800"/>
            <a:chOff x="432" y="2496"/>
            <a:chExt cx="5088" cy="432"/>
          </a:xfrm>
        </p:grpSpPr>
        <p:sp>
          <p:nvSpPr>
            <p:cNvPr id="65547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432" y="2496"/>
              <a:ext cx="432" cy="4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176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zh-CN" altLang="en-US" sz="36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1472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008" y="2496"/>
              <a:ext cx="4512" cy="3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1400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待定常数</a:t>
              </a:r>
              <a:r>
                <a:rPr lang="en-US" altLang="zh-CN" sz="1400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(</a:t>
              </a:r>
              <a:r>
                <a:rPr lang="zh-CN" altLang="en-US" sz="1400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与温度总分子数分子种类有关</a:t>
              </a:r>
              <a:r>
                <a:rPr lang="en-US" altLang="zh-CN" sz="1400" b="1" kern="10"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华文新魏"/>
                  <a:ea typeface="华文新魏"/>
                </a:rPr>
                <a:t>)</a:t>
              </a:r>
              <a:endParaRPr lang="zh-CN" altLang="en-US" sz="1400" b="1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65549" name="Freeform 33"/>
            <p:cNvSpPr>
              <a:spLocks/>
            </p:cNvSpPr>
            <p:nvPr/>
          </p:nvSpPr>
          <p:spPr bwMode="auto">
            <a:xfrm>
              <a:off x="2880" y="2832"/>
              <a:ext cx="56" cy="96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Freeform 34"/>
            <p:cNvSpPr>
              <a:spLocks/>
            </p:cNvSpPr>
            <p:nvPr/>
          </p:nvSpPr>
          <p:spPr bwMode="auto">
            <a:xfrm>
              <a:off x="3888" y="2784"/>
              <a:ext cx="56" cy="96"/>
            </a:xfrm>
            <a:custGeom>
              <a:avLst/>
              <a:gdLst>
                <a:gd name="T0" fmla="*/ 0 w 360"/>
                <a:gd name="T1" fmla="*/ 0 h 392"/>
                <a:gd name="T2" fmla="*/ 0 w 360"/>
                <a:gd name="T3" fmla="*/ 0 h 392"/>
                <a:gd name="T4" fmla="*/ 0 w 360"/>
                <a:gd name="T5" fmla="*/ 0 h 392"/>
                <a:gd name="T6" fmla="*/ 0 w 360"/>
                <a:gd name="T7" fmla="*/ 0 h 392"/>
                <a:gd name="T8" fmla="*/ 0 w 360"/>
                <a:gd name="T9" fmla="*/ 0 h 392"/>
                <a:gd name="T10" fmla="*/ 0 w 360"/>
                <a:gd name="T11" fmla="*/ 0 h 392"/>
                <a:gd name="T12" fmla="*/ 0 w 360"/>
                <a:gd name="T13" fmla="*/ 0 h 392"/>
                <a:gd name="T14" fmla="*/ 0 w 360"/>
                <a:gd name="T15" fmla="*/ 0 h 392"/>
                <a:gd name="T16" fmla="*/ 0 w 360"/>
                <a:gd name="T17" fmla="*/ 0 h 392"/>
                <a:gd name="T18" fmla="*/ 0 w 360"/>
                <a:gd name="T19" fmla="*/ 0 h 392"/>
                <a:gd name="T20" fmla="*/ 0 w 360"/>
                <a:gd name="T21" fmla="*/ 0 h 3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0"/>
                <a:gd name="T34" fmla="*/ 0 h 392"/>
                <a:gd name="T35" fmla="*/ 360 w 360"/>
                <a:gd name="T36" fmla="*/ 392 h 3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0" h="392">
                  <a:moveTo>
                    <a:pt x="104" y="8"/>
                  </a:moveTo>
                  <a:cubicBezTo>
                    <a:pt x="144" y="16"/>
                    <a:pt x="208" y="32"/>
                    <a:pt x="248" y="56"/>
                  </a:cubicBezTo>
                  <a:cubicBezTo>
                    <a:pt x="288" y="80"/>
                    <a:pt x="328" y="104"/>
                    <a:pt x="344" y="152"/>
                  </a:cubicBezTo>
                  <a:cubicBezTo>
                    <a:pt x="360" y="200"/>
                    <a:pt x="360" y="304"/>
                    <a:pt x="344" y="344"/>
                  </a:cubicBezTo>
                  <a:cubicBezTo>
                    <a:pt x="328" y="384"/>
                    <a:pt x="280" y="392"/>
                    <a:pt x="248" y="392"/>
                  </a:cubicBezTo>
                  <a:cubicBezTo>
                    <a:pt x="216" y="392"/>
                    <a:pt x="168" y="368"/>
                    <a:pt x="152" y="344"/>
                  </a:cubicBezTo>
                  <a:cubicBezTo>
                    <a:pt x="136" y="320"/>
                    <a:pt x="160" y="280"/>
                    <a:pt x="152" y="248"/>
                  </a:cubicBezTo>
                  <a:cubicBezTo>
                    <a:pt x="144" y="216"/>
                    <a:pt x="120" y="184"/>
                    <a:pt x="104" y="152"/>
                  </a:cubicBezTo>
                  <a:cubicBezTo>
                    <a:pt x="88" y="120"/>
                    <a:pt x="72" y="80"/>
                    <a:pt x="56" y="56"/>
                  </a:cubicBezTo>
                  <a:cubicBezTo>
                    <a:pt x="40" y="32"/>
                    <a:pt x="0" y="16"/>
                    <a:pt x="8" y="8"/>
                  </a:cubicBezTo>
                  <a:cubicBezTo>
                    <a:pt x="16" y="0"/>
                    <a:pt x="64" y="0"/>
                    <a:pt x="104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6" name="Rectangle 35"/>
          <p:cNvSpPr>
            <a:spLocks noChangeArrowheads="1"/>
          </p:cNvSpPr>
          <p:nvPr/>
        </p:nvSpPr>
        <p:spPr bwMode="auto">
          <a:xfrm>
            <a:off x="7620000" y="67056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800">
                <a:solidFill>
                  <a:schemeClr val="tx2"/>
                </a:solidFill>
                <a:ea typeface="宋体" pitchFamily="2" charset="-122"/>
              </a:rPr>
              <a:t>分布式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0"/>
            <a:ext cx="7772400" cy="168275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完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6565" name="Rectangle 5" descr="热气球4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0" y="3755"/>
              <a:ext cx="5760" cy="56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7" name="AutoShape 9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11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AutoShape 11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26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AutoShape 12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1262" name="WordArt 14"/>
          <p:cNvSpPr>
            <a:spLocks noChangeArrowheads="1" noChangeShapeType="1" noTextEdit="1"/>
          </p:cNvSpPr>
          <p:nvPr/>
        </p:nvSpPr>
        <p:spPr bwMode="auto">
          <a:xfrm>
            <a:off x="76200" y="6438900"/>
            <a:ext cx="704850" cy="4000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图片来自</a:t>
            </a:r>
          </a:p>
          <a:p>
            <a:pPr algn="ctr">
              <a:defRPr/>
            </a:pPr>
            <a:r>
              <a:rPr lang="en-US" altLang="zh-CN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Internet</a:t>
            </a:r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chemeClr val="bg1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2463" y="0"/>
            <a:ext cx="5951537" cy="168275"/>
          </a:xfrm>
        </p:spPr>
        <p:txBody>
          <a:bodyPr/>
          <a:lstStyle/>
          <a:p>
            <a:pPr eaLnBrk="1" hangingPunct="1"/>
            <a:r>
              <a:rPr lang="zh-CN" altLang="en-US" sz="800" smtClean="0">
                <a:solidFill>
                  <a:schemeClr val="bg1"/>
                </a:solidFill>
              </a:rPr>
              <a:t>准静态过程</a:t>
            </a:r>
          </a:p>
        </p:txBody>
      </p:sp>
      <p:sp>
        <p:nvSpPr>
          <p:cNvPr id="67587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42888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Rectangle 4" descr="大纸屑"/>
          <p:cNvSpPr>
            <a:spLocks noChangeArrowheads="1"/>
          </p:cNvSpPr>
          <p:nvPr/>
        </p:nvSpPr>
        <p:spPr bwMode="auto">
          <a:xfrm>
            <a:off x="0" y="6548438"/>
            <a:ext cx="9144000" cy="301625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50863" y="1171575"/>
            <a:ext cx="41036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    </a:t>
            </a:r>
            <a:r>
              <a:rPr lang="zh-CN" altLang="en-US" b="1">
                <a:ea typeface="华文中宋" pitchFamily="2" charset="-122"/>
              </a:rPr>
              <a:t>若经历非平衡过程后可以过渡到一个新的平衡态，此过程称为</a:t>
            </a:r>
            <a:r>
              <a:rPr lang="zh-CN" altLang="en-US" b="1">
                <a:solidFill>
                  <a:srgbClr val="006600"/>
                </a:solidFill>
                <a:ea typeface="华文中宋" pitchFamily="2" charset="-122"/>
              </a:rPr>
              <a:t>弛豫</a:t>
            </a:r>
            <a:r>
              <a:rPr lang="zh-CN" altLang="en-US" b="1">
                <a:ea typeface="华文中宋" pitchFamily="2" charset="-122"/>
              </a:rPr>
              <a:t>，所需时间称为</a:t>
            </a:r>
            <a:r>
              <a:rPr lang="zh-CN" altLang="en-US" b="1">
                <a:solidFill>
                  <a:srgbClr val="006600"/>
                </a:solidFill>
                <a:ea typeface="华文中宋" pitchFamily="2" charset="-122"/>
              </a:rPr>
              <a:t>弛豫时间</a:t>
            </a:r>
            <a:r>
              <a:rPr lang="zh-CN" altLang="en-US" b="1">
                <a:ea typeface="华文中宋" pitchFamily="2" charset="-122"/>
              </a:rPr>
              <a:t>。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65150" y="2733675"/>
            <a:ext cx="40782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    </a:t>
            </a:r>
            <a:r>
              <a:rPr lang="zh-CN" altLang="en-US" b="1">
                <a:ea typeface="华文中宋" pitchFamily="2" charset="-122"/>
              </a:rPr>
              <a:t>若过程进行得</a:t>
            </a:r>
            <a:r>
              <a:rPr lang="zh-CN" altLang="en-US" b="1">
                <a:solidFill>
                  <a:srgbClr val="006600"/>
                </a:solidFill>
                <a:ea typeface="华文中宋" pitchFamily="2" charset="-122"/>
              </a:rPr>
              <a:t>充分缓慢</a:t>
            </a:r>
            <a:r>
              <a:rPr lang="zh-CN" altLang="en-US" b="1">
                <a:ea typeface="华文中宋" pitchFamily="2" charset="-122"/>
              </a:rPr>
              <a:t>，使过程中的某一状态到相邻状态的时间比弛豫时间大得多，则每一中间态都可</a:t>
            </a:r>
            <a:r>
              <a:rPr lang="zh-CN" altLang="en-US" b="1">
                <a:solidFill>
                  <a:srgbClr val="006600"/>
                </a:solidFill>
                <a:ea typeface="华文中宋" pitchFamily="2" charset="-122"/>
              </a:rPr>
              <a:t>近似</a:t>
            </a:r>
            <a:r>
              <a:rPr lang="zh-CN" altLang="en-US" b="1">
                <a:ea typeface="华文中宋" pitchFamily="2" charset="-122"/>
              </a:rPr>
              <a:t>地看作</a:t>
            </a:r>
            <a:r>
              <a:rPr lang="zh-CN" altLang="en-US" b="1">
                <a:solidFill>
                  <a:srgbClr val="006600"/>
                </a:solidFill>
                <a:ea typeface="华文中宋" pitchFamily="2" charset="-122"/>
              </a:rPr>
              <a:t>平衡态</a:t>
            </a:r>
            <a:r>
              <a:rPr lang="zh-CN" altLang="en-US" b="1">
                <a:ea typeface="华文中宋" pitchFamily="2" charset="-122"/>
              </a:rPr>
              <a:t>。这样的过程称为</a:t>
            </a:r>
            <a:r>
              <a:rPr lang="zh-CN" altLang="en-US" b="1">
                <a:solidFill>
                  <a:srgbClr val="CC0000"/>
                </a:solidFill>
                <a:ea typeface="华文中宋" pitchFamily="2" charset="-122"/>
              </a:rPr>
              <a:t>准静态过程</a:t>
            </a:r>
            <a:r>
              <a:rPr lang="zh-CN" altLang="en-US" b="1">
                <a:ea typeface="华文中宋" pitchFamily="2" charset="-122"/>
              </a:rPr>
              <a:t>。</a:t>
            </a:r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4756150" y="1300163"/>
            <a:ext cx="4056063" cy="5011737"/>
            <a:chOff x="2996" y="819"/>
            <a:chExt cx="2555" cy="3157"/>
          </a:xfrm>
        </p:grpSpPr>
        <p:sp>
          <p:nvSpPr>
            <p:cNvPr id="67600" name="Line 8"/>
            <p:cNvSpPr>
              <a:spLocks noChangeShapeType="1"/>
            </p:cNvSpPr>
            <p:nvPr/>
          </p:nvSpPr>
          <p:spPr bwMode="auto">
            <a:xfrm>
              <a:off x="3335" y="2830"/>
              <a:ext cx="1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Arc 9"/>
            <p:cNvSpPr>
              <a:spLocks/>
            </p:cNvSpPr>
            <p:nvPr/>
          </p:nvSpPr>
          <p:spPr bwMode="auto">
            <a:xfrm rot="-1650507">
              <a:off x="4165" y="1222"/>
              <a:ext cx="495" cy="1597"/>
            </a:xfrm>
            <a:custGeom>
              <a:avLst/>
              <a:gdLst>
                <a:gd name="T0" fmla="*/ 0 w 21600"/>
                <a:gd name="T1" fmla="*/ 0 h 24131"/>
                <a:gd name="T2" fmla="*/ 0 w 21600"/>
                <a:gd name="T3" fmla="*/ 0 h 24131"/>
                <a:gd name="T4" fmla="*/ 0 w 21600"/>
                <a:gd name="T5" fmla="*/ 0 h 2413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131"/>
                <a:gd name="T11" fmla="*/ 21600 w 21600"/>
                <a:gd name="T12" fmla="*/ 24131 h 241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131" fill="none" extrusionOk="0">
                  <a:moveTo>
                    <a:pt x="2875" y="24131"/>
                  </a:moveTo>
                  <a:cubicBezTo>
                    <a:pt x="991" y="20854"/>
                    <a:pt x="0" y="17141"/>
                    <a:pt x="0" y="13362"/>
                  </a:cubicBezTo>
                  <a:cubicBezTo>
                    <a:pt x="-1" y="8514"/>
                    <a:pt x="1630" y="3808"/>
                    <a:pt x="4628" y="-1"/>
                  </a:cubicBezTo>
                </a:path>
                <a:path w="21600" h="24131" stroke="0" extrusionOk="0">
                  <a:moveTo>
                    <a:pt x="2875" y="24131"/>
                  </a:moveTo>
                  <a:cubicBezTo>
                    <a:pt x="991" y="20854"/>
                    <a:pt x="0" y="17141"/>
                    <a:pt x="0" y="13362"/>
                  </a:cubicBezTo>
                  <a:cubicBezTo>
                    <a:pt x="-1" y="8514"/>
                    <a:pt x="1630" y="3808"/>
                    <a:pt x="4628" y="-1"/>
                  </a:cubicBezTo>
                  <a:lnTo>
                    <a:pt x="21600" y="13362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02" name="Group 10"/>
            <p:cNvGrpSpPr>
              <a:grpSpLocks/>
            </p:cNvGrpSpPr>
            <p:nvPr/>
          </p:nvGrpSpPr>
          <p:grpSpPr bwMode="auto">
            <a:xfrm>
              <a:off x="3353" y="819"/>
              <a:ext cx="1836" cy="2838"/>
              <a:chOff x="3021" y="891"/>
              <a:chExt cx="2533" cy="2663"/>
            </a:xfrm>
          </p:grpSpPr>
          <p:sp>
            <p:nvSpPr>
              <p:cNvPr id="67629" name="Line 11"/>
              <p:cNvSpPr>
                <a:spLocks noChangeShapeType="1"/>
              </p:cNvSpPr>
              <p:nvPr/>
            </p:nvSpPr>
            <p:spPr bwMode="auto">
              <a:xfrm flipV="1">
                <a:off x="3021" y="891"/>
                <a:ext cx="0" cy="26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0" name="Line 12"/>
              <p:cNvSpPr>
                <a:spLocks noChangeShapeType="1"/>
              </p:cNvSpPr>
              <p:nvPr/>
            </p:nvSpPr>
            <p:spPr bwMode="auto">
              <a:xfrm>
                <a:off x="3021" y="3543"/>
                <a:ext cx="25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0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035" y="856"/>
              <a:ext cx="193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6760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4997" y="3747"/>
              <a:ext cx="227" cy="2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7605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3167" y="3709"/>
              <a:ext cx="185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7606" name="Oval 16"/>
            <p:cNvSpPr>
              <a:spLocks noChangeArrowheads="1"/>
            </p:cNvSpPr>
            <p:nvPr/>
          </p:nvSpPr>
          <p:spPr bwMode="auto">
            <a:xfrm>
              <a:off x="3887" y="1334"/>
              <a:ext cx="50" cy="5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3982" y="1160"/>
              <a:ext cx="163" cy="1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a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760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4702" y="2627"/>
              <a:ext cx="170" cy="2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b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7609" name="Oval 19"/>
            <p:cNvSpPr>
              <a:spLocks noChangeArrowheads="1"/>
            </p:cNvSpPr>
            <p:nvPr/>
          </p:nvSpPr>
          <p:spPr bwMode="auto">
            <a:xfrm>
              <a:off x="4620" y="2800"/>
              <a:ext cx="50" cy="5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Line 20"/>
            <p:cNvSpPr>
              <a:spLocks noChangeShapeType="1"/>
            </p:cNvSpPr>
            <p:nvPr/>
          </p:nvSpPr>
          <p:spPr bwMode="auto">
            <a:xfrm>
              <a:off x="3358" y="1357"/>
              <a:ext cx="5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21"/>
            <p:cNvSpPr>
              <a:spLocks noChangeShapeType="1"/>
            </p:cNvSpPr>
            <p:nvPr/>
          </p:nvSpPr>
          <p:spPr bwMode="auto">
            <a:xfrm flipH="1">
              <a:off x="3900" y="1391"/>
              <a:ext cx="8" cy="2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12" name="Group 22"/>
            <p:cNvGrpSpPr>
              <a:grpSpLocks/>
            </p:cNvGrpSpPr>
            <p:nvPr/>
          </p:nvGrpSpPr>
          <p:grpSpPr bwMode="auto">
            <a:xfrm>
              <a:off x="2996" y="1280"/>
              <a:ext cx="252" cy="258"/>
              <a:chOff x="2900" y="1464"/>
              <a:chExt cx="252" cy="258"/>
            </a:xfrm>
          </p:grpSpPr>
          <p:sp>
            <p:nvSpPr>
              <p:cNvPr id="6762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00" y="1464"/>
                <a:ext cx="193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67628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53" y="1610"/>
                <a:ext cx="9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7613" name="Group 25"/>
            <p:cNvGrpSpPr>
              <a:grpSpLocks/>
            </p:cNvGrpSpPr>
            <p:nvPr/>
          </p:nvGrpSpPr>
          <p:grpSpPr bwMode="auto">
            <a:xfrm>
              <a:off x="3815" y="3724"/>
              <a:ext cx="226" cy="232"/>
              <a:chOff x="3815" y="3724"/>
              <a:chExt cx="226" cy="232"/>
            </a:xfrm>
          </p:grpSpPr>
          <p:sp>
            <p:nvSpPr>
              <p:cNvPr id="67625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5" y="3724"/>
                <a:ext cx="226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7626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38" y="3844"/>
                <a:ext cx="99" cy="11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>
              <a:off x="4639" y="288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15" name="Group 29"/>
            <p:cNvGrpSpPr>
              <a:grpSpLocks/>
            </p:cNvGrpSpPr>
            <p:nvPr/>
          </p:nvGrpSpPr>
          <p:grpSpPr bwMode="auto">
            <a:xfrm>
              <a:off x="2999" y="2662"/>
              <a:ext cx="272" cy="283"/>
              <a:chOff x="2918" y="2507"/>
              <a:chExt cx="272" cy="283"/>
            </a:xfrm>
          </p:grpSpPr>
          <p:sp>
            <p:nvSpPr>
              <p:cNvPr id="67623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18" y="2507"/>
                <a:ext cx="194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67624" name="WordArt 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2" y="2647"/>
                <a:ext cx="98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7616" name="Group 32"/>
            <p:cNvGrpSpPr>
              <a:grpSpLocks/>
            </p:cNvGrpSpPr>
            <p:nvPr/>
          </p:nvGrpSpPr>
          <p:grpSpPr bwMode="auto">
            <a:xfrm>
              <a:off x="4523" y="3735"/>
              <a:ext cx="240" cy="241"/>
              <a:chOff x="4530" y="3728"/>
              <a:chExt cx="240" cy="241"/>
            </a:xfrm>
          </p:grpSpPr>
          <p:sp>
            <p:nvSpPr>
              <p:cNvPr id="67621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0" y="3728"/>
                <a:ext cx="227" cy="2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V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sp>
            <p:nvSpPr>
              <p:cNvPr id="67622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2" y="3827"/>
                <a:ext cx="98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b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7617" name="Line 35"/>
            <p:cNvSpPr>
              <a:spLocks noChangeShapeType="1"/>
            </p:cNvSpPr>
            <p:nvPr/>
          </p:nvSpPr>
          <p:spPr bwMode="auto">
            <a:xfrm>
              <a:off x="4108" y="1948"/>
              <a:ext cx="68" cy="1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Text Box 36"/>
            <p:cNvSpPr txBox="1">
              <a:spLocks noChangeArrowheads="1"/>
            </p:cNvSpPr>
            <p:nvPr/>
          </p:nvSpPr>
          <p:spPr bwMode="auto">
            <a:xfrm>
              <a:off x="4247" y="1815"/>
              <a:ext cx="1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00"/>
                  </a:solidFill>
                  <a:ea typeface="华文中宋" pitchFamily="2" charset="-122"/>
                </a:rPr>
                <a:t>准静态过程</a:t>
              </a:r>
            </a:p>
          </p:txBody>
        </p:sp>
        <p:sp>
          <p:nvSpPr>
            <p:cNvPr id="67619" name="Text Box 37"/>
            <p:cNvSpPr txBox="1">
              <a:spLocks noChangeArrowheads="1"/>
            </p:cNvSpPr>
            <p:nvPr/>
          </p:nvSpPr>
          <p:spPr bwMode="auto">
            <a:xfrm>
              <a:off x="4114" y="1101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平衡态</a:t>
              </a:r>
            </a:p>
          </p:txBody>
        </p:sp>
        <p:sp>
          <p:nvSpPr>
            <p:cNvPr id="67620" name="Text Box 38"/>
            <p:cNvSpPr txBox="1">
              <a:spLocks noChangeArrowheads="1"/>
            </p:cNvSpPr>
            <p:nvPr/>
          </p:nvSpPr>
          <p:spPr bwMode="auto">
            <a:xfrm>
              <a:off x="4849" y="2624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中宋" pitchFamily="2" charset="-122"/>
                </a:rPr>
                <a:t>平衡态</a:t>
              </a:r>
            </a:p>
          </p:txBody>
        </p:sp>
      </p:grpSp>
      <p:grpSp>
        <p:nvGrpSpPr>
          <p:cNvPr id="67592" name="Group 39"/>
          <p:cNvGrpSpPr>
            <a:grpSpLocks/>
          </p:cNvGrpSpPr>
          <p:nvPr/>
        </p:nvGrpSpPr>
        <p:grpSpPr bwMode="auto">
          <a:xfrm>
            <a:off x="1012825" y="5292725"/>
            <a:ext cx="908050" cy="322263"/>
            <a:chOff x="513" y="1897"/>
            <a:chExt cx="572" cy="203"/>
          </a:xfrm>
        </p:grpSpPr>
        <p:sp>
          <p:nvSpPr>
            <p:cNvPr id="67597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513" y="1897"/>
              <a:ext cx="144" cy="18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67598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917" y="1919"/>
              <a:ext cx="168" cy="1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V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67599" name="Line 42"/>
            <p:cNvSpPr>
              <a:spLocks noChangeShapeType="1"/>
            </p:cNvSpPr>
            <p:nvPr/>
          </p:nvSpPr>
          <p:spPr bwMode="auto">
            <a:xfrm>
              <a:off x="699" y="1991"/>
              <a:ext cx="1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3" name="Text Box 43"/>
          <p:cNvSpPr txBox="1">
            <a:spLocks noChangeArrowheads="1"/>
          </p:cNvSpPr>
          <p:nvPr/>
        </p:nvSpPr>
        <p:spPr bwMode="auto">
          <a:xfrm>
            <a:off x="2003425" y="5216525"/>
            <a:ext cx="276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图中的过程曲线，</a:t>
            </a:r>
          </a:p>
        </p:txBody>
      </p:sp>
      <p:sp>
        <p:nvSpPr>
          <p:cNvPr id="67594" name="Text Box 44"/>
          <p:cNvSpPr txBox="1">
            <a:spLocks noChangeArrowheads="1"/>
          </p:cNvSpPr>
          <p:nvPr/>
        </p:nvSpPr>
        <p:spPr bwMode="auto">
          <a:xfrm>
            <a:off x="679450" y="5697538"/>
            <a:ext cx="423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华文中宋" pitchFamily="2" charset="-122"/>
              </a:rPr>
              <a:t>都是</a:t>
            </a:r>
            <a:r>
              <a:rPr lang="zh-CN" altLang="en-US" b="1">
                <a:solidFill>
                  <a:srgbClr val="CC0000"/>
                </a:solidFill>
                <a:ea typeface="华文中宋" pitchFamily="2" charset="-122"/>
              </a:rPr>
              <a:t>准静态过程曲线</a:t>
            </a:r>
            <a:r>
              <a:rPr lang="zh-CN" altLang="en-US" b="1">
                <a:ea typeface="华文中宋" pitchFamily="2" charset="-122"/>
              </a:rPr>
              <a:t>。</a:t>
            </a:r>
          </a:p>
        </p:txBody>
      </p:sp>
      <p:sp>
        <p:nvSpPr>
          <p:cNvPr id="67595" name="Rectangle 45"/>
          <p:cNvSpPr>
            <a:spLocks noChangeArrowheads="1"/>
          </p:cNvSpPr>
          <p:nvPr/>
        </p:nvSpPr>
        <p:spPr bwMode="auto">
          <a:xfrm>
            <a:off x="515938" y="5100638"/>
            <a:ext cx="4079875" cy="13001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WordArt 46"/>
          <p:cNvSpPr>
            <a:spLocks noChangeArrowheads="1" noChangeShapeType="1" noTextEdit="1"/>
          </p:cNvSpPr>
          <p:nvPr/>
        </p:nvSpPr>
        <p:spPr bwMode="auto">
          <a:xfrm>
            <a:off x="1806575" y="395288"/>
            <a:ext cx="5118100" cy="484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四 、准静态过程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7925" y="0"/>
            <a:ext cx="8229600" cy="157163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第二节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269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07" y="1465"/>
              <a:ext cx="3050" cy="5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 smtClean="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华文中宋"/>
                  <a:ea typeface="华文中宋"/>
                </a:rPr>
                <a:t>热力学系统的平衡态</a:t>
              </a:r>
              <a:endParaRPr lang="zh-CN" altLang="en-US" sz="3600" b="1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endParaRPr>
            </a:p>
          </p:txBody>
        </p:sp>
        <p:sp>
          <p:nvSpPr>
            <p:cNvPr id="11271" name="Rectangle 15" descr="球体"/>
            <p:cNvSpPr>
              <a:spLocks noChangeArrowheads="1"/>
            </p:cNvSpPr>
            <p:nvPr/>
          </p:nvSpPr>
          <p:spPr bwMode="auto">
            <a:xfrm>
              <a:off x="0" y="0"/>
              <a:ext cx="5760" cy="959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Rectangle 16" descr="球体"/>
            <p:cNvSpPr>
              <a:spLocks noChangeArrowheads="1"/>
            </p:cNvSpPr>
            <p:nvPr/>
          </p:nvSpPr>
          <p:spPr bwMode="auto">
            <a:xfrm>
              <a:off x="0" y="3361"/>
              <a:ext cx="5760" cy="959"/>
            </a:xfrm>
            <a:prstGeom prst="rect">
              <a:avLst/>
            </a:prstGeom>
            <a:pattFill prst="sphere">
              <a:fgClr>
                <a:srgbClr val="A5D5D9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17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207" y="4153"/>
              <a:ext cx="179" cy="161"/>
            </a:xfrm>
            <a:prstGeom prst="actionButtonBackPrevious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8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403" y="4153"/>
              <a:ext cx="178" cy="161"/>
            </a:xfrm>
            <a:prstGeom prst="actionButtonForwardNex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AutoShape 19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5010" y="4153"/>
              <a:ext cx="179" cy="167"/>
            </a:xfrm>
            <a:prstGeom prst="actionButtonBeginning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AutoShape 20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5600" y="4153"/>
              <a:ext cx="160" cy="158"/>
            </a:xfrm>
            <a:prstGeom prst="actionButtonEnd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85958" y="763116"/>
            <a:ext cx="1573212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ea typeface="楷体_GB2312" pitchFamily="49" charset="-122"/>
                <a:cs typeface="Times New Roman" pitchFamily="18" charset="0"/>
              </a:rPr>
              <a:t>§8.2</a:t>
            </a:r>
            <a:endParaRPr lang="zh-CN" altLang="en-US" sz="4800" dirty="0">
              <a:solidFill>
                <a:srgbClr val="C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WordArt 14"/>
          <p:cNvSpPr>
            <a:spLocks noChangeArrowheads="1" noChangeShapeType="1" noTextEdit="1"/>
          </p:cNvSpPr>
          <p:nvPr/>
        </p:nvSpPr>
        <p:spPr bwMode="auto">
          <a:xfrm>
            <a:off x="805070" y="3703638"/>
            <a:ext cx="7325139" cy="13454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rPr>
              <a:t> The equilibrium state of </a:t>
            </a:r>
            <a:endParaRPr lang="en-US" altLang="zh-CN" sz="2800" kern="10" dirty="0" smtClean="0">
              <a:ln w="3175">
                <a:solidFill>
                  <a:srgbClr val="008000"/>
                </a:solidFill>
                <a:round/>
                <a:headEnd/>
                <a:tailEnd/>
              </a:ln>
              <a:solidFill>
                <a:srgbClr val="008000"/>
              </a:solidFill>
              <a:latin typeface="Impact"/>
            </a:endParaRPr>
          </a:p>
          <a:p>
            <a:pPr algn="ctr"/>
            <a:r>
              <a:rPr lang="en-US" altLang="zh-CN" sz="2800" kern="10" dirty="0" smtClean="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rPr>
              <a:t>the </a:t>
            </a:r>
            <a:r>
              <a:rPr lang="en-US" altLang="zh-CN" sz="2800" kern="10" dirty="0">
                <a:ln w="317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Impact"/>
              </a:rPr>
              <a:t>thermodynamic system</a:t>
            </a:r>
            <a:endParaRPr lang="zh-CN" altLang="en-US" sz="2800" kern="10" dirty="0">
              <a:ln w="3175">
                <a:solidFill>
                  <a:srgbClr val="008000"/>
                </a:solidFill>
                <a:round/>
                <a:headEnd/>
                <a:tailEnd/>
              </a:ln>
              <a:solidFill>
                <a:srgbClr val="008000"/>
              </a:solidFill>
              <a:latin typeface="Impac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0"/>
            <a:ext cx="8229600" cy="204788"/>
          </a:xfrm>
        </p:spPr>
        <p:txBody>
          <a:bodyPr/>
          <a:lstStyle/>
          <a:p>
            <a:pPr eaLnBrk="1" hangingPunct="1"/>
            <a:r>
              <a:rPr lang="zh-CN" altLang="en-US" sz="700" smtClean="0">
                <a:solidFill>
                  <a:schemeClr val="bg1"/>
                </a:solidFill>
              </a:rPr>
              <a:t>热平衡</a:t>
            </a:r>
          </a:p>
        </p:txBody>
      </p:sp>
      <p:sp>
        <p:nvSpPr>
          <p:cNvPr id="12291" name="Rectangle 3" descr="大纸屑"/>
          <p:cNvSpPr>
            <a:spLocks noChangeArrowheads="1"/>
          </p:cNvSpPr>
          <p:nvPr/>
        </p:nvSpPr>
        <p:spPr bwMode="auto">
          <a:xfrm>
            <a:off x="0" y="0"/>
            <a:ext cx="9144000" cy="214313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WordArt 6"/>
          <p:cNvSpPr>
            <a:spLocks noChangeArrowheads="1" noChangeShapeType="1" noTextEdit="1"/>
          </p:cNvSpPr>
          <p:nvPr/>
        </p:nvSpPr>
        <p:spPr bwMode="auto">
          <a:xfrm>
            <a:off x="2147888" y="346075"/>
            <a:ext cx="3851275" cy="484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8.2.1   </a:t>
            </a:r>
            <a:r>
              <a:rPr lang="zh-CN" altLang="en-US" sz="3600" b="1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latin typeface="华文中宋"/>
                <a:ea typeface="华文中宋"/>
              </a:rPr>
              <a:t>平衡态</a:t>
            </a:r>
            <a:endParaRPr lang="zh-CN" altLang="en-US" sz="3600" b="1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CC0000"/>
              </a:solidFill>
              <a:latin typeface="华文中宋"/>
              <a:ea typeface="华文中宋"/>
            </a:endParaRPr>
          </a:p>
        </p:txBody>
      </p:sp>
      <p:sp>
        <p:nvSpPr>
          <p:cNvPr id="12293" name="Rectangle 4" descr="大纸屑"/>
          <p:cNvSpPr>
            <a:spLocks noChangeArrowheads="1"/>
          </p:cNvSpPr>
          <p:nvPr/>
        </p:nvSpPr>
        <p:spPr bwMode="auto">
          <a:xfrm>
            <a:off x="0" y="6656388"/>
            <a:ext cx="9144000" cy="201612"/>
          </a:xfrm>
          <a:prstGeom prst="rect">
            <a:avLst/>
          </a:prstGeom>
          <a:pattFill prst="lgConfetti">
            <a:fgClr>
              <a:srgbClr val="A5D5D9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36563" y="1196975"/>
            <a:ext cx="8145462" cy="1281113"/>
            <a:chOff x="275" y="754"/>
            <a:chExt cx="5131" cy="807"/>
          </a:xfrm>
        </p:grpSpPr>
        <p:grpSp>
          <p:nvGrpSpPr>
            <p:cNvPr id="12309" name="Group 41"/>
            <p:cNvGrpSpPr>
              <a:grpSpLocks/>
            </p:cNvGrpSpPr>
            <p:nvPr/>
          </p:nvGrpSpPr>
          <p:grpSpPr bwMode="auto">
            <a:xfrm>
              <a:off x="275" y="754"/>
              <a:ext cx="5131" cy="343"/>
              <a:chOff x="275" y="697"/>
              <a:chExt cx="5131" cy="343"/>
            </a:xfrm>
          </p:grpSpPr>
          <p:sp>
            <p:nvSpPr>
              <p:cNvPr id="74770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45" y="712"/>
                <a:ext cx="3461" cy="29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热学中的研究对象：由大量粒子组成的物体</a:t>
                </a:r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.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grpSp>
            <p:nvGrpSpPr>
              <p:cNvPr id="12312" name="Group 39"/>
              <p:cNvGrpSpPr>
                <a:grpSpLocks/>
              </p:cNvGrpSpPr>
              <p:nvPr/>
            </p:nvGrpSpPr>
            <p:grpSpPr bwMode="auto">
              <a:xfrm>
                <a:off x="275" y="697"/>
                <a:ext cx="1573" cy="343"/>
                <a:chOff x="275" y="697"/>
                <a:chExt cx="1573" cy="230"/>
              </a:xfrm>
            </p:grpSpPr>
            <p:sp>
              <p:nvSpPr>
                <p:cNvPr id="12313" name="WordArt 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75" y="697"/>
                  <a:ext cx="1235" cy="2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 dirty="0">
                      <a:ln w="9525">
                        <a:solidFill>
                          <a:srgbClr val="000099"/>
                        </a:solidFill>
                        <a:round/>
                        <a:headEnd/>
                        <a:tailEnd/>
                      </a:ln>
                      <a:solidFill>
                        <a:srgbClr val="000099"/>
                      </a:solidFill>
                      <a:latin typeface="宋体"/>
                      <a:ea typeface="宋体"/>
                    </a:rPr>
                    <a:t>热力学系统</a:t>
                  </a:r>
                </a:p>
              </p:txBody>
            </p:sp>
            <p:sp>
              <p:nvSpPr>
                <p:cNvPr id="12314" name="Line 19"/>
                <p:cNvSpPr>
                  <a:spLocks noChangeShapeType="1"/>
                </p:cNvSpPr>
                <p:nvPr/>
              </p:nvSpPr>
              <p:spPr bwMode="auto">
                <a:xfrm>
                  <a:off x="1601" y="845"/>
                  <a:ext cx="2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10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1258" y="1256"/>
              <a:ext cx="4104" cy="30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黑体"/>
                  <a:ea typeface="黑体"/>
                </a:rPr>
                <a:t>与该物体（研究对象）有关的其它物体称为外界。</a:t>
              </a:r>
            </a:p>
          </p:txBody>
        </p:sp>
      </p:grpSp>
      <p:grpSp>
        <p:nvGrpSpPr>
          <p:cNvPr id="29" name="Group 89"/>
          <p:cNvGrpSpPr>
            <a:grpSpLocks/>
          </p:cNvGrpSpPr>
          <p:nvPr/>
        </p:nvGrpSpPr>
        <p:grpSpPr bwMode="auto">
          <a:xfrm>
            <a:off x="727722" y="3350465"/>
            <a:ext cx="7240588" cy="1463676"/>
            <a:chOff x="585" y="3081"/>
            <a:chExt cx="4561" cy="922"/>
          </a:xfrm>
        </p:grpSpPr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585" y="3081"/>
              <a:ext cx="45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latin typeface="黑体" pitchFamily="49" charset="-122"/>
                </a:rPr>
                <a:t>孤立系统</a:t>
              </a:r>
              <a:r>
                <a:rPr lang="en-US" altLang="zh-CN" b="1" dirty="0" smtClean="0">
                  <a:latin typeface="华文中宋" pitchFamily="2" charset="-122"/>
                  <a:ea typeface="华文中宋" pitchFamily="2" charset="-122"/>
                </a:rPr>
                <a:t>: </a:t>
              </a:r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与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外界既无能量交换又无质量交换的系统</a:t>
              </a:r>
              <a:r>
                <a:rPr lang="en-US" altLang="zh-CN" b="1" dirty="0">
                  <a:latin typeface="华文中宋" pitchFamily="2" charset="-122"/>
                  <a:ea typeface="华文中宋" pitchFamily="2" charset="-122"/>
                </a:rPr>
                <a:t>.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586" y="3413"/>
              <a:ext cx="4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latin typeface="黑体" pitchFamily="49" charset="-122"/>
                </a:rPr>
                <a:t>封闭系统</a:t>
              </a:r>
              <a:r>
                <a:rPr lang="en-US" altLang="zh-CN" b="1" dirty="0" smtClean="0">
                  <a:latin typeface="华文中宋" pitchFamily="2" charset="-122"/>
                  <a:ea typeface="华文中宋" pitchFamily="2" charset="-122"/>
                </a:rPr>
                <a:t>: </a:t>
              </a:r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与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外界有能量交换但没有质量交换的系统</a:t>
              </a:r>
              <a:r>
                <a:rPr lang="en-US" altLang="zh-CN" b="1" dirty="0">
                  <a:latin typeface="华文中宋" pitchFamily="2" charset="-122"/>
                  <a:ea typeface="华文中宋" pitchFamily="2" charset="-122"/>
                </a:rPr>
                <a:t>.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592" y="3715"/>
              <a:ext cx="4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latin typeface="黑体" pitchFamily="49" charset="-122"/>
                </a:rPr>
                <a:t>开放系统</a:t>
              </a:r>
              <a:r>
                <a:rPr lang="en-US" altLang="zh-CN" b="1" dirty="0" smtClean="0">
                  <a:latin typeface="华文中宋" pitchFamily="2" charset="-122"/>
                  <a:ea typeface="华文中宋" pitchFamily="2" charset="-122"/>
                </a:rPr>
                <a:t>: </a:t>
              </a:r>
              <a:r>
                <a:rPr lang="zh-CN" altLang="en-US" b="1" dirty="0" smtClean="0">
                  <a:latin typeface="华文中宋" pitchFamily="2" charset="-122"/>
                  <a:ea typeface="华文中宋" pitchFamily="2" charset="-122"/>
                </a:rPr>
                <a:t>与</a:t>
              </a:r>
              <a:r>
                <a:rPr lang="zh-CN" altLang="en-US" b="1" dirty="0">
                  <a:latin typeface="华文中宋" pitchFamily="2" charset="-122"/>
                  <a:ea typeface="华文中宋" pitchFamily="2" charset="-122"/>
                </a:rPr>
                <a:t>外界既有能量交换又有质量交换的系统</a:t>
              </a:r>
              <a:r>
                <a:rPr lang="en-US" altLang="zh-CN" b="1" dirty="0">
                  <a:latin typeface="华文中宋" pitchFamily="2" charset="-122"/>
                  <a:ea typeface="华文中宋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12401</TotalTime>
  <Words>5728</Words>
  <Application>Microsoft Office PowerPoint</Application>
  <PresentationFormat>全屏显示(4:3)</PresentationFormat>
  <Paragraphs>3207</Paragraphs>
  <Slides>75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黑体</vt:lpstr>
      <vt:lpstr>华文行楷</vt:lpstr>
      <vt:lpstr>华文新魏</vt:lpstr>
      <vt:lpstr>华文中宋</vt:lpstr>
      <vt:lpstr>楷体_GB2312</vt:lpstr>
      <vt:lpstr>宋体</vt:lpstr>
      <vt:lpstr>幼圆</vt:lpstr>
      <vt:lpstr>Book Antiqua</vt:lpstr>
      <vt:lpstr>Bookman Old Style</vt:lpstr>
      <vt:lpstr>Courier New</vt:lpstr>
      <vt:lpstr>Garamond</vt:lpstr>
      <vt:lpstr>Impact</vt:lpstr>
      <vt:lpstr>Monotype Corsiva</vt:lpstr>
      <vt:lpstr>Symbol</vt:lpstr>
      <vt:lpstr>Times New Roman</vt:lpstr>
      <vt:lpstr>Wingdings 3</vt:lpstr>
      <vt:lpstr>默认设计模板</vt:lpstr>
      <vt:lpstr>Equation</vt:lpstr>
      <vt:lpstr>MathType 5.0 Equation</vt:lpstr>
      <vt:lpstr>热学</vt:lpstr>
      <vt:lpstr>气体动理论</vt:lpstr>
      <vt:lpstr>本章内容</vt:lpstr>
      <vt:lpstr>第一节</vt:lpstr>
      <vt:lpstr>物质与分子</vt:lpstr>
      <vt:lpstr>物态与分子力</vt:lpstr>
      <vt:lpstr>热运动</vt:lpstr>
      <vt:lpstr>第二节</vt:lpstr>
      <vt:lpstr>热平衡</vt:lpstr>
      <vt:lpstr>热平衡</vt:lpstr>
      <vt:lpstr>宏、微观量</vt:lpstr>
      <vt:lpstr>宏、微观量</vt:lpstr>
      <vt:lpstr>第二节</vt:lpstr>
      <vt:lpstr>理想气体</vt:lpstr>
      <vt:lpstr>理想气体</vt:lpstr>
      <vt:lpstr>状态方程</vt:lpstr>
      <vt:lpstr>状态方程</vt:lpstr>
      <vt:lpstr>第三节</vt:lpstr>
      <vt:lpstr>气体微观模型</vt:lpstr>
      <vt:lpstr>气体微观模型</vt:lpstr>
      <vt:lpstr>压强公式推导</vt:lpstr>
      <vt:lpstr>续16</vt:lpstr>
      <vt:lpstr>续17</vt:lpstr>
      <vt:lpstr>续18</vt:lpstr>
      <vt:lpstr>PowerPoint 演示文稿</vt:lpstr>
      <vt:lpstr>气体温度公式</vt:lpstr>
      <vt:lpstr>温度微观解释</vt:lpstr>
      <vt:lpstr>凡例</vt:lpstr>
      <vt:lpstr>虚设联想</vt:lpstr>
      <vt:lpstr>第四节</vt:lpstr>
      <vt:lpstr>麦氏速率分布</vt:lpstr>
      <vt:lpstr>试验模拟演示</vt:lpstr>
      <vt:lpstr>动画动作1</vt:lpstr>
      <vt:lpstr>2</vt:lpstr>
      <vt:lpstr>3</vt:lpstr>
      <vt:lpstr>4</vt:lpstr>
      <vt:lpstr>5</vt:lpstr>
      <vt:lpstr>速率分布曲线</vt:lpstr>
      <vt:lpstr>麦氏分布函数</vt:lpstr>
      <vt:lpstr>统计意义</vt:lpstr>
      <vt:lpstr>归一化条件</vt:lpstr>
      <vt:lpstr>最概然速率</vt:lpstr>
      <vt:lpstr>不同条件比较</vt:lpstr>
      <vt:lpstr>平均速率</vt:lpstr>
      <vt:lpstr>PowerPoint 演示文稿</vt:lpstr>
      <vt:lpstr>方均根速率</vt:lpstr>
      <vt:lpstr>速率小结</vt:lpstr>
      <vt:lpstr>特征速率例题</vt:lpstr>
      <vt:lpstr>归一化例题</vt:lpstr>
      <vt:lpstr>续33</vt:lpstr>
      <vt:lpstr>PowerPoint 演示文稿</vt:lpstr>
      <vt:lpstr>第五节</vt:lpstr>
      <vt:lpstr>自由度</vt:lpstr>
      <vt:lpstr>PowerPoint 演示文稿</vt:lpstr>
      <vt:lpstr>能量均分定理</vt:lpstr>
      <vt:lpstr>平均动能</vt:lpstr>
      <vt:lpstr>内能</vt:lpstr>
      <vt:lpstr>内能算例</vt:lpstr>
      <vt:lpstr>PowerPoint 演示文稿</vt:lpstr>
      <vt:lpstr>PowerPoint 演示文稿</vt:lpstr>
      <vt:lpstr>PowerPoint 演示文稿</vt:lpstr>
      <vt:lpstr>完</vt:lpstr>
      <vt:lpstr>第六节</vt:lpstr>
      <vt:lpstr>平均自由程</vt:lpstr>
      <vt:lpstr>碰撞频率</vt:lpstr>
      <vt:lpstr>自由程推导</vt:lpstr>
      <vt:lpstr>自由程算式</vt:lpstr>
      <vt:lpstr>第七节</vt:lpstr>
      <vt:lpstr>玻耳兹曼分布</vt:lpstr>
      <vt:lpstr>压强分布</vt:lpstr>
      <vt:lpstr>分子数分布</vt:lpstr>
      <vt:lpstr>玻耳兹曼分布</vt:lpstr>
      <vt:lpstr>表达式</vt:lpstr>
      <vt:lpstr>完</vt:lpstr>
      <vt:lpstr>准静态过程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分子运动论</dc:title>
  <dc:creator>梁荫中</dc:creator>
  <cp:lastModifiedBy>bfyang</cp:lastModifiedBy>
  <cp:revision>269</cp:revision>
  <dcterms:created xsi:type="dcterms:W3CDTF">2001-08-26T05:48:54Z</dcterms:created>
  <dcterms:modified xsi:type="dcterms:W3CDTF">2019-04-14T15:12:31Z</dcterms:modified>
</cp:coreProperties>
</file>