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3" r:id="rId8"/>
    <p:sldId id="264" r:id="rId9"/>
    <p:sldId id="267" r:id="rId10"/>
    <p:sldId id="266" r:id="rId11"/>
    <p:sldId id="268"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2" Type="http://schemas.openxmlformats.org/officeDocument/2006/relationships/vmlDrawing" Target="../drawings/vmlDrawing3.vml"/><Relationship Id="rId11" Type="http://schemas.openxmlformats.org/officeDocument/2006/relationships/slideLayout" Target="../slideLayouts/slideLayout2.xml"/><Relationship Id="rId10" Type="http://schemas.openxmlformats.org/officeDocument/2006/relationships/image" Target="../media/image7.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10.bin"/><Relationship Id="rId4" Type="http://schemas.openxmlformats.org/officeDocument/2006/relationships/image" Target="../media/image9.wmf"/><Relationship Id="rId3" Type="http://schemas.openxmlformats.org/officeDocument/2006/relationships/oleObject" Target="../embeddings/oleObject9.bin"/><Relationship Id="rId2" Type="http://schemas.openxmlformats.org/officeDocument/2006/relationships/image" Target="../media/image8.wmf"/><Relationship Id="rId1"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计算机原理与编程基础</a:t>
            </a:r>
            <a:endParaRPr lang="zh-CN" altLang="en-US"/>
          </a:p>
        </p:txBody>
      </p:sp>
      <p:sp>
        <p:nvSpPr>
          <p:cNvPr id="3" name="副标题 2"/>
          <p:cNvSpPr>
            <a:spLocks noGrp="1"/>
          </p:cNvSpPr>
          <p:nvPr>
            <p:ph type="subTitle" idx="1"/>
          </p:nvPr>
        </p:nvSpPr>
        <p:spPr/>
        <p:txBody>
          <a:bodyPr/>
          <a:p>
            <a:r>
              <a:rPr lang="zh-CN" altLang="en-US" sz="3600"/>
              <a:t>期末考试练习题</a:t>
            </a:r>
            <a:endParaRPr lang="zh-CN" alt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20700" y="516255"/>
            <a:ext cx="11212830" cy="5661025"/>
          </a:xfrm>
        </p:spPr>
        <p:txBody>
          <a:bodyPr vert="horz" lIns="91440" tIns="45720" rIns="91440" bIns="45720" rtlCol="0"/>
          <a:p>
            <a:pPr marL="0" lvl="0" algn="l">
              <a:lnSpc>
                <a:spcPct val="110000"/>
              </a:lnSpc>
              <a:buNone/>
            </a:pPr>
            <a:r>
              <a:rPr lang="en-US" altLang="zh-CN" sz="2400">
                <a:uFillTx/>
                <a:latin typeface="Courier New" panose="02070309020205020404" charset="0"/>
                <a:sym typeface="+mn-ea"/>
              </a:rPr>
              <a:t>15. </a:t>
            </a:r>
            <a:r>
              <a:rPr lang="zh-CN" altLang="en-US" sz="2400">
                <a:uFillTx/>
                <a:latin typeface="Courier New" panose="02070309020205020404" charset="0"/>
                <a:sym typeface="+mn-ea"/>
              </a:rPr>
              <a:t>下述函数需要从输入的字符串 </a:t>
            </a:r>
            <a:r>
              <a:rPr lang="en-US" altLang="zh-CN" sz="2400">
                <a:uFillTx/>
                <a:latin typeface="Courier New" panose="02070309020205020404" charset="0"/>
                <a:sym typeface="+mn-ea"/>
              </a:rPr>
              <a:t>const char* strPathName </a:t>
            </a:r>
            <a:r>
              <a:rPr lang="zh-CN" altLang="en-US" sz="2400">
                <a:uFillTx/>
                <a:latin typeface="Courier New" panose="02070309020205020404" charset="0"/>
                <a:sym typeface="+mn-ea"/>
              </a:rPr>
              <a:t>中提取出文件的标题，然后存入输出参数 </a:t>
            </a:r>
            <a:r>
              <a:rPr lang="en-US" altLang="zh-CN" sz="2400">
                <a:uFillTx/>
                <a:latin typeface="Courier New" panose="02070309020205020404" charset="0"/>
                <a:sym typeface="+mn-ea"/>
              </a:rPr>
              <a:t>char* strTitle</a:t>
            </a:r>
            <a:r>
              <a:rPr lang="zh-CN" altLang="en-US" sz="2400">
                <a:uFillTx/>
                <a:latin typeface="Courier New" panose="02070309020205020404" charset="0"/>
                <a:sym typeface="+mn-ea"/>
              </a:rPr>
              <a:t>中。例如：输入的字符串为</a:t>
            </a:r>
            <a:r>
              <a:rPr lang="en-US" altLang="zh-CN" sz="2400">
                <a:uFillTx/>
                <a:latin typeface="Courier New" panose="02070309020205020404" charset="0"/>
                <a:sym typeface="+mn-ea"/>
              </a:rPr>
              <a:t>”d:\\Test\\sub01\\main.cpp”</a:t>
            </a:r>
            <a:r>
              <a:rPr lang="zh-CN" altLang="en-US" sz="2400">
                <a:uFillTx/>
                <a:latin typeface="Courier New" panose="02070309020205020404" charset="0"/>
                <a:sym typeface="+mn-ea"/>
              </a:rPr>
              <a:t>，那么函数返回的</a:t>
            </a:r>
            <a:r>
              <a:rPr lang="en-US" altLang="zh-CN" sz="2400">
                <a:uFillTx/>
                <a:latin typeface="Courier New" panose="02070309020205020404" charset="0"/>
                <a:sym typeface="+mn-ea"/>
              </a:rPr>
              <a:t>strTitle</a:t>
            </a:r>
            <a:r>
              <a:rPr lang="zh-CN" altLang="en-US" sz="2400">
                <a:uFillTx/>
                <a:latin typeface="Courier New" panose="02070309020205020404" charset="0"/>
                <a:sym typeface="+mn-ea"/>
              </a:rPr>
              <a:t>中存放的字符串为</a:t>
            </a:r>
            <a:r>
              <a:rPr lang="en-US" altLang="zh-CN" sz="2400">
                <a:uFillTx/>
                <a:latin typeface="Courier New" panose="02070309020205020404" charset="0"/>
                <a:sym typeface="+mn-ea"/>
              </a:rPr>
              <a:t>”main”</a:t>
            </a:r>
            <a:r>
              <a:rPr lang="zh-CN" altLang="en-US" sz="2400">
                <a:uFillTx/>
                <a:latin typeface="Courier New" panose="02070309020205020404" charset="0"/>
                <a:sym typeface="+mn-ea"/>
              </a:rPr>
              <a:t>。编程实现函数</a:t>
            </a:r>
            <a:r>
              <a:rPr lang="en-US" altLang="zh-CN" sz="2400" b="1">
                <a:uFillTx/>
                <a:latin typeface="Courier New" panose="02070309020205020404" charset="0"/>
                <a:sym typeface="+mn-ea"/>
              </a:rPr>
              <a:t>GetFileTitle</a:t>
            </a:r>
            <a:r>
              <a:rPr lang="zh-CN" altLang="en-US" sz="2400">
                <a:uFillTx/>
                <a:latin typeface="Courier New" panose="02070309020205020404" charset="0"/>
                <a:sym typeface="+mn-ea"/>
              </a:rPr>
              <a:t>。</a:t>
            </a:r>
            <a:endParaRPr lang="zh-CN" altLang="en-US" sz="2400">
              <a:uFillTx/>
              <a:latin typeface="Courier New" panose="02070309020205020404" charset="0"/>
              <a:sym typeface="+mn-ea"/>
            </a:endParaRPr>
          </a:p>
          <a:p>
            <a:pPr marL="0" lvl="0" algn="l">
              <a:lnSpc>
                <a:spcPct val="110000"/>
              </a:lnSpc>
              <a:buNone/>
            </a:pPr>
            <a:endParaRPr lang="zh-CN" altLang="en-US" sz="2400">
              <a:uFillTx/>
              <a:latin typeface="Courier New" panose="02070309020205020404" charset="0"/>
              <a:sym typeface="+mn-ea"/>
            </a:endParaRPr>
          </a:p>
          <a:p>
            <a:pPr marL="0" lvl="0" algn="l">
              <a:lnSpc>
                <a:spcPct val="110000"/>
              </a:lnSpc>
              <a:buNone/>
            </a:pPr>
            <a:r>
              <a:rPr lang="en-US" altLang="zh-CN" sz="2400" b="1">
                <a:solidFill>
                  <a:srgbClr val="0000FF"/>
                </a:solidFill>
                <a:uFillTx/>
                <a:latin typeface="Courier New" panose="02070309020205020404" charset="0"/>
                <a:sym typeface="+mn-ea"/>
              </a:rPr>
              <a:t>void </a:t>
            </a:r>
            <a:r>
              <a:rPr lang="en-US" altLang="zh-CN" sz="2400" b="1">
                <a:uFillTx/>
                <a:latin typeface="Courier New" panose="02070309020205020404" charset="0"/>
                <a:sym typeface="+mn-ea"/>
              </a:rPr>
              <a:t>GetFileTitle(</a:t>
            </a:r>
            <a:r>
              <a:rPr lang="en-US" altLang="zh-CN" sz="2400" b="1">
                <a:solidFill>
                  <a:srgbClr val="0000FF"/>
                </a:solidFill>
                <a:uFillTx/>
                <a:latin typeface="Courier New" panose="02070309020205020404" charset="0"/>
                <a:sym typeface="+mn-ea"/>
              </a:rPr>
              <a:t>const char</a:t>
            </a:r>
            <a:r>
              <a:rPr lang="en-US" altLang="zh-CN" sz="2400" b="1">
                <a:uFillTx/>
                <a:latin typeface="Courier New" panose="02070309020205020404" charset="0"/>
                <a:sym typeface="+mn-ea"/>
              </a:rPr>
              <a:t>* strPathName, </a:t>
            </a:r>
            <a:r>
              <a:rPr lang="en-US" altLang="zh-CN" sz="2400" b="1">
                <a:solidFill>
                  <a:srgbClr val="0000FF"/>
                </a:solidFill>
                <a:uFillTx/>
                <a:latin typeface="Courier New" panose="02070309020205020404" charset="0"/>
                <a:sym typeface="+mn-ea"/>
              </a:rPr>
              <a:t>char</a:t>
            </a:r>
            <a:r>
              <a:rPr lang="en-US" altLang="zh-CN" sz="2400" b="1">
                <a:uFillTx/>
                <a:latin typeface="Courier New" panose="02070309020205020404" charset="0"/>
                <a:sym typeface="+mn-ea"/>
              </a:rPr>
              <a:t>* strTitle);</a:t>
            </a:r>
            <a:endParaRPr lang="en-US" altLang="zh-CN" sz="2400" b="1">
              <a:uFillTx/>
              <a:latin typeface="Courier New" panose="020703090202050204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97510"/>
            <a:ext cx="10515600" cy="5779770"/>
          </a:xfrm>
        </p:spPr>
        <p:txBody>
          <a:bodyPr vert="horz" lIns="91440" tIns="45720" rIns="91440" bIns="45720" rtlCol="0">
            <a:normAutofit lnSpcReduction="10000"/>
          </a:bodyPr>
          <a:p>
            <a:pPr marL="0" lvl="0" algn="l">
              <a:lnSpc>
                <a:spcPct val="110000"/>
              </a:lnSpc>
              <a:buNone/>
            </a:pPr>
            <a:r>
              <a:rPr lang="en-US" altLang="zh-CN">
                <a:uFillTx/>
                <a:latin typeface="Courier New" panose="02070309020205020404" charset="0"/>
                <a:sym typeface="+mn-ea"/>
              </a:rPr>
              <a:t>16. 在指定的文本文件中搜索特定关键词出现的次数。</a:t>
            </a:r>
            <a:r>
              <a:rPr lang="zh-CN" altLang="zh-CN">
                <a:uFillTx/>
                <a:latin typeface="Courier New" panose="02070309020205020404" charset="0"/>
                <a:sym typeface="+mn-ea"/>
              </a:rPr>
              <a:t>其中文本文件为程序的输入参数，程序运行时需要输入关键词，然后程序统计出整个文件中关键词出现的次数。</a:t>
            </a:r>
            <a:endParaRPr lang="zh-CN" altLang="zh-CN">
              <a:uFillTx/>
              <a:latin typeface="Courier New" panose="02070309020205020404" charset="0"/>
              <a:sym typeface="+mn-ea"/>
            </a:endParaRPr>
          </a:p>
          <a:p>
            <a:pPr marL="0" lvl="0" algn="l">
              <a:lnSpc>
                <a:spcPct val="110000"/>
              </a:lnSpc>
              <a:buNone/>
            </a:pPr>
            <a:endParaRPr lang="zh-CN" altLang="zh-CN">
              <a:uFillTx/>
              <a:latin typeface="Courier New" panose="02070309020205020404" charset="0"/>
              <a:sym typeface="+mn-ea"/>
            </a:endParaRPr>
          </a:p>
          <a:p>
            <a:pPr marL="0" lvl="0" algn="l">
              <a:lnSpc>
                <a:spcPct val="110000"/>
              </a:lnSpc>
              <a:buNone/>
            </a:pPr>
            <a:r>
              <a:rPr lang="zh-CN" altLang="zh-CN">
                <a:uFillTx/>
                <a:latin typeface="Courier New" panose="02070309020205020404" charset="0"/>
                <a:sym typeface="+mn-ea"/>
              </a:rPr>
              <a:t>程序运行示例如下：</a:t>
            </a:r>
            <a:endParaRPr lang="zh-CN" altLang="zh-CN">
              <a:uFillTx/>
              <a:latin typeface="Courier New" panose="02070309020205020404" charset="0"/>
              <a:sym typeface="+mn-ea"/>
            </a:endParaRPr>
          </a:p>
        </p:txBody>
      </p:sp>
      <p:pic>
        <p:nvPicPr>
          <p:cNvPr id="4" name="图片 3"/>
          <p:cNvPicPr>
            <a:picLocks noChangeAspect="1"/>
          </p:cNvPicPr>
          <p:nvPr/>
        </p:nvPicPr>
        <p:blipFill>
          <a:blip r:embed="rId1"/>
          <a:stretch>
            <a:fillRect/>
          </a:stretch>
        </p:blipFill>
        <p:spPr>
          <a:xfrm>
            <a:off x="838200" y="2906395"/>
            <a:ext cx="9396095" cy="13074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55600" y="397510"/>
            <a:ext cx="11334115" cy="5779770"/>
          </a:xfrm>
        </p:spPr>
        <p:txBody>
          <a:bodyPr vert="horz" lIns="91440" tIns="45720" rIns="91440" bIns="45720" rtlCol="0">
            <a:normAutofit/>
          </a:bodyPr>
          <a:p>
            <a:pPr marL="0" lvl="0" algn="l">
              <a:lnSpc>
                <a:spcPct val="110000"/>
              </a:lnSpc>
              <a:buNone/>
            </a:pPr>
            <a:r>
              <a:rPr lang="en-US" altLang="zh-CN">
                <a:uFillTx/>
                <a:latin typeface="Courier New" panose="02070309020205020404" charset="0"/>
                <a:sym typeface="+mn-ea"/>
              </a:rPr>
              <a:t>1</a:t>
            </a:r>
            <a:r>
              <a:rPr lang="en-US">
                <a:uFillTx/>
                <a:latin typeface="Courier New" panose="02070309020205020404" charset="0"/>
                <a:sym typeface="+mn-ea"/>
              </a:rPr>
              <a:t>7. 在指定的文本文件中搜索特定关键词</a:t>
            </a:r>
            <a:r>
              <a:rPr lang="zh-CN" altLang="en-US">
                <a:uFillTx/>
                <a:latin typeface="Courier New" panose="02070309020205020404" charset="0"/>
                <a:sym typeface="+mn-ea"/>
              </a:rPr>
              <a:t>，并按要求将其替换为另外一个关键词</a:t>
            </a:r>
            <a:r>
              <a:rPr lang="en-US">
                <a:uFillTx/>
                <a:latin typeface="Courier New" panose="02070309020205020404" charset="0"/>
                <a:sym typeface="+mn-ea"/>
              </a:rPr>
              <a:t>。程序运行时</a:t>
            </a:r>
            <a:r>
              <a:rPr lang="zh-CN" altLang="en-US">
                <a:uFillTx/>
                <a:latin typeface="Courier New" panose="02070309020205020404" charset="0"/>
                <a:sym typeface="+mn-ea"/>
              </a:rPr>
              <a:t>先</a:t>
            </a:r>
            <a:r>
              <a:rPr lang="en-US">
                <a:uFillTx/>
                <a:latin typeface="Courier New" panose="02070309020205020404" charset="0"/>
                <a:sym typeface="+mn-ea"/>
              </a:rPr>
              <a:t>输入</a:t>
            </a:r>
            <a:r>
              <a:rPr lang="zh-CN" altLang="en-US">
                <a:uFillTx/>
                <a:latin typeface="Courier New" panose="02070309020205020404" charset="0"/>
                <a:sym typeface="+mn-ea"/>
              </a:rPr>
              <a:t>要搜索的</a:t>
            </a:r>
            <a:r>
              <a:rPr lang="en-US">
                <a:uFillTx/>
                <a:latin typeface="Courier New" panose="02070309020205020404" charset="0"/>
                <a:sym typeface="+mn-ea"/>
              </a:rPr>
              <a:t>词，然后</a:t>
            </a:r>
            <a:r>
              <a:rPr lang="zh-CN" altLang="en-US">
                <a:uFillTx/>
                <a:latin typeface="Courier New" panose="02070309020205020404" charset="0"/>
                <a:sym typeface="+mn-ea"/>
              </a:rPr>
              <a:t>输入要替换的词，</a:t>
            </a:r>
            <a:r>
              <a:rPr lang="en-US">
                <a:uFillTx/>
                <a:latin typeface="Courier New" panose="02070309020205020404" charset="0"/>
                <a:sym typeface="+mn-ea"/>
              </a:rPr>
              <a:t>程序</a:t>
            </a:r>
            <a:r>
              <a:rPr lang="zh-CN" altLang="en-US">
                <a:uFillTx/>
                <a:latin typeface="Courier New" panose="02070309020205020404" charset="0"/>
                <a:sym typeface="+mn-ea"/>
              </a:rPr>
              <a:t>则遍历</a:t>
            </a:r>
            <a:r>
              <a:rPr lang="en-US">
                <a:uFillTx/>
                <a:latin typeface="Courier New" panose="02070309020205020404" charset="0"/>
                <a:sym typeface="+mn-ea"/>
              </a:rPr>
              <a:t>文件</a:t>
            </a:r>
            <a:r>
              <a:rPr lang="zh-CN" altLang="en-US">
                <a:uFillTx/>
                <a:latin typeface="Courier New" panose="02070309020205020404" charset="0"/>
                <a:sym typeface="+mn-ea"/>
              </a:rPr>
              <a:t>并完成词语的替换，替换后的内容另存入另一个新的文件，最后输出替换的次数</a:t>
            </a:r>
            <a:r>
              <a:rPr lang="en-US">
                <a:uFillTx/>
                <a:latin typeface="Courier New" panose="02070309020205020404" charset="0"/>
                <a:sym typeface="+mn-ea"/>
              </a:rPr>
              <a:t>。main</a:t>
            </a:r>
            <a:r>
              <a:rPr lang="zh-CN" altLang="en-US">
                <a:uFillTx/>
                <a:latin typeface="Courier New" panose="02070309020205020404" charset="0"/>
                <a:sym typeface="+mn-ea"/>
              </a:rPr>
              <a:t>函数如下所示：</a:t>
            </a:r>
            <a:endParaRPr lang="zh-CN" altLang="en-US">
              <a:uFillTx/>
              <a:latin typeface="Courier New" panose="02070309020205020404" charset="0"/>
              <a:sym typeface="+mn-ea"/>
            </a:endParaRPr>
          </a:p>
          <a:p>
            <a:pPr marL="0" lvl="0" algn="l">
              <a:lnSpc>
                <a:spcPct val="110000"/>
              </a:lnSpc>
              <a:buNone/>
            </a:pPr>
            <a:endParaRPr lang="zh-CN" altLang="en-US">
              <a:uFillTx/>
              <a:latin typeface="Courier New" panose="02070309020205020404" charset="0"/>
              <a:sym typeface="+mn-ea"/>
            </a:endParaRPr>
          </a:p>
          <a:p>
            <a:pPr marL="0" lvl="0" algn="l">
              <a:lnSpc>
                <a:spcPct val="60000"/>
              </a:lnSpc>
              <a:buNone/>
            </a:pPr>
            <a:r>
              <a:rPr lang="zh-CN" altLang="en-US" sz="1800">
                <a:solidFill>
                  <a:srgbClr val="0000FF"/>
                </a:solidFill>
                <a:uFillTx/>
                <a:latin typeface="Courier New" panose="02070309020205020404" charset="0"/>
                <a:sym typeface="+mn-ea"/>
              </a:rPr>
              <a:t>void </a:t>
            </a:r>
            <a:r>
              <a:rPr lang="zh-CN" altLang="en-US" sz="1800">
                <a:uFillTx/>
                <a:latin typeface="Courier New" panose="02070309020205020404" charset="0"/>
                <a:sym typeface="+mn-ea"/>
              </a:rPr>
              <a:t>main() {</a:t>
            </a:r>
            <a:endParaRPr lang="zh-CN" altLang="en-US" sz="18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	</a:t>
            </a:r>
            <a:r>
              <a:rPr lang="zh-CN" altLang="en-US" sz="1800">
                <a:solidFill>
                  <a:srgbClr val="0000FF"/>
                </a:solidFill>
                <a:uFillTx/>
                <a:latin typeface="Courier New" panose="02070309020205020404" charset="0"/>
                <a:sym typeface="+mn-ea"/>
              </a:rPr>
              <a:t>char </a:t>
            </a:r>
            <a:r>
              <a:rPr lang="zh-CN" altLang="en-US" sz="1800">
                <a:uFillTx/>
                <a:latin typeface="Courier New" panose="02070309020205020404" charset="0"/>
                <a:sym typeface="+mn-ea"/>
              </a:rPr>
              <a:t>strSearch[] = </a:t>
            </a:r>
            <a:r>
              <a:rPr lang="zh-CN" altLang="en-US" sz="1800">
                <a:solidFill>
                  <a:srgbClr val="FF00FF"/>
                </a:solidFill>
                <a:uFillTx/>
                <a:latin typeface="Courier New" panose="02070309020205020404" charset="0"/>
                <a:sym typeface="+mn-ea"/>
              </a:rPr>
              <a:t>"double"</a:t>
            </a:r>
            <a:r>
              <a:rPr lang="zh-CN" altLang="en-US" sz="1800">
                <a:uFillTx/>
                <a:latin typeface="Courier New" panose="02070309020205020404" charset="0"/>
                <a:sym typeface="+mn-ea"/>
              </a:rPr>
              <a:t>;</a:t>
            </a:r>
            <a:endParaRPr lang="zh-CN" altLang="en-US" sz="18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	</a:t>
            </a:r>
            <a:r>
              <a:rPr lang="zh-CN" altLang="en-US" sz="1800">
                <a:solidFill>
                  <a:srgbClr val="0000FF"/>
                </a:solidFill>
                <a:uFillTx/>
                <a:latin typeface="Courier New" panose="02070309020205020404" charset="0"/>
                <a:sym typeface="+mn-ea"/>
              </a:rPr>
              <a:t>char </a:t>
            </a:r>
            <a:r>
              <a:rPr lang="zh-CN" altLang="en-US" sz="1800">
                <a:uFillTx/>
                <a:latin typeface="Courier New" panose="02070309020205020404" charset="0"/>
                <a:sym typeface="+mn-ea"/>
              </a:rPr>
              <a:t>strReplace[] = </a:t>
            </a:r>
            <a:r>
              <a:rPr lang="zh-CN" altLang="en-US" sz="1800">
                <a:solidFill>
                  <a:srgbClr val="FF00FF"/>
                </a:solidFill>
                <a:uFillTx/>
                <a:latin typeface="Courier New" panose="02070309020205020404" charset="0"/>
                <a:sym typeface="+mn-ea"/>
              </a:rPr>
              <a:t>"float"</a:t>
            </a:r>
            <a:r>
              <a:rPr lang="zh-CN" altLang="en-US" sz="1800">
                <a:uFillTx/>
                <a:latin typeface="Courier New" panose="02070309020205020404" charset="0"/>
                <a:sym typeface="+mn-ea"/>
              </a:rPr>
              <a:t>;</a:t>
            </a:r>
            <a:endParaRPr lang="zh-CN" altLang="en-US" sz="18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	</a:t>
            </a:r>
            <a:r>
              <a:rPr lang="zh-CN" altLang="en-US" sz="1800">
                <a:solidFill>
                  <a:srgbClr val="0000FF"/>
                </a:solidFill>
                <a:uFillTx/>
                <a:latin typeface="Courier New" panose="02070309020205020404" charset="0"/>
                <a:sym typeface="+mn-ea"/>
              </a:rPr>
              <a:t>char </a:t>
            </a:r>
            <a:r>
              <a:rPr lang="zh-CN" altLang="en-US" sz="1800">
                <a:uFillTx/>
                <a:latin typeface="Courier New" panose="02070309020205020404" charset="0"/>
                <a:sym typeface="+mn-ea"/>
              </a:rPr>
              <a:t>strSrcFile[] = </a:t>
            </a:r>
            <a:r>
              <a:rPr lang="zh-CN" altLang="en-US" sz="1800">
                <a:solidFill>
                  <a:srgbClr val="FF00FF"/>
                </a:solidFill>
                <a:uFillTx/>
                <a:latin typeface="Courier New" panose="02070309020205020404" charset="0"/>
                <a:sym typeface="+mn-ea"/>
              </a:rPr>
              <a:t>"f:\\photo.cpp"</a:t>
            </a:r>
            <a:r>
              <a:rPr lang="zh-CN" altLang="en-US" sz="1800">
                <a:uFillTx/>
                <a:latin typeface="Courier New" panose="02070309020205020404" charset="0"/>
                <a:sym typeface="+mn-ea"/>
              </a:rPr>
              <a:t>;</a:t>
            </a:r>
            <a:endParaRPr lang="zh-CN" altLang="en-US" sz="18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	</a:t>
            </a:r>
            <a:r>
              <a:rPr lang="zh-CN" altLang="en-US" sz="1800">
                <a:solidFill>
                  <a:srgbClr val="0000FF"/>
                </a:solidFill>
                <a:uFillTx/>
                <a:latin typeface="Courier New" panose="02070309020205020404" charset="0"/>
                <a:sym typeface="+mn-ea"/>
              </a:rPr>
              <a:t>char </a:t>
            </a:r>
            <a:r>
              <a:rPr lang="zh-CN" altLang="en-US" sz="1800">
                <a:uFillTx/>
                <a:latin typeface="Courier New" panose="02070309020205020404" charset="0"/>
                <a:sym typeface="+mn-ea"/>
              </a:rPr>
              <a:t>strTarFile[] = </a:t>
            </a:r>
            <a:r>
              <a:rPr lang="zh-CN" altLang="en-US" sz="1800">
                <a:solidFill>
                  <a:srgbClr val="FF00FF"/>
                </a:solidFill>
                <a:uFillTx/>
                <a:latin typeface="Courier New" panose="02070309020205020404" charset="0"/>
                <a:sym typeface="+mn-ea"/>
              </a:rPr>
              <a:t>"f:\\photo-new.cpp"</a:t>
            </a:r>
            <a:r>
              <a:rPr lang="zh-CN" altLang="en-US" sz="1800">
                <a:uFillTx/>
                <a:latin typeface="Courier New" panose="02070309020205020404" charset="0"/>
                <a:sym typeface="+mn-ea"/>
              </a:rPr>
              <a:t>;</a:t>
            </a:r>
            <a:endParaRPr lang="zh-CN" altLang="en-US" sz="1800">
              <a:uFillTx/>
              <a:latin typeface="Courier New" panose="02070309020205020404" charset="0"/>
              <a:sym typeface="+mn-ea"/>
            </a:endParaRPr>
          </a:p>
          <a:p>
            <a:pPr marL="0" lvl="0" algn="l">
              <a:lnSpc>
                <a:spcPct val="60000"/>
              </a:lnSpc>
              <a:buNone/>
            </a:pPr>
            <a:endParaRPr lang="zh-CN" altLang="en-US" sz="16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	</a:t>
            </a:r>
            <a:r>
              <a:rPr lang="zh-CN" altLang="en-US" sz="1800">
                <a:solidFill>
                  <a:srgbClr val="0000FF"/>
                </a:solidFill>
                <a:uFillTx/>
                <a:latin typeface="Courier New" panose="02070309020205020404" charset="0"/>
                <a:sym typeface="+mn-ea"/>
              </a:rPr>
              <a:t>int </a:t>
            </a:r>
            <a:r>
              <a:rPr lang="zh-CN" altLang="en-US" sz="1800">
                <a:uFillTx/>
                <a:latin typeface="Courier New" panose="02070309020205020404" charset="0"/>
                <a:sym typeface="+mn-ea"/>
              </a:rPr>
              <a:t>nFind = ReplaceInFile(strSrcFile, strTarFile, strSearch, strReplace);</a:t>
            </a:r>
            <a:endParaRPr lang="zh-CN" altLang="en-US" sz="18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	printf(</a:t>
            </a:r>
            <a:r>
              <a:rPr lang="zh-CN" altLang="en-US" sz="1800">
                <a:solidFill>
                  <a:srgbClr val="FF00FF"/>
                </a:solidFill>
                <a:uFillTx/>
                <a:latin typeface="Courier New" panose="02070309020205020404" charset="0"/>
                <a:sym typeface="+mn-ea"/>
              </a:rPr>
              <a:t>"Total %d find and replace!\n"</a:t>
            </a:r>
            <a:r>
              <a:rPr lang="zh-CN" altLang="en-US" sz="1800">
                <a:uFillTx/>
                <a:latin typeface="Courier New" panose="02070309020205020404" charset="0"/>
                <a:sym typeface="+mn-ea"/>
              </a:rPr>
              <a:t>, nFind);</a:t>
            </a:r>
            <a:endParaRPr lang="zh-CN" altLang="en-US" sz="1800">
              <a:uFillTx/>
              <a:latin typeface="Courier New" panose="02070309020205020404" charset="0"/>
              <a:sym typeface="+mn-ea"/>
            </a:endParaRPr>
          </a:p>
          <a:p>
            <a:pPr marL="0" lvl="0" algn="l">
              <a:lnSpc>
                <a:spcPct val="60000"/>
              </a:lnSpc>
              <a:buNone/>
            </a:pPr>
            <a:r>
              <a:rPr lang="zh-CN" altLang="en-US" sz="1800">
                <a:uFillTx/>
                <a:latin typeface="Courier New" panose="02070309020205020404" charset="0"/>
                <a:sym typeface="+mn-ea"/>
              </a:rPr>
              <a:t>}</a:t>
            </a:r>
            <a:endParaRPr lang="zh-CN" altLang="en-US" sz="1800">
              <a:uFillTx/>
              <a:latin typeface="Courier New" panose="020703090202050204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66395"/>
            <a:ext cx="10515600" cy="6104255"/>
          </a:xfrm>
        </p:spPr>
        <p:txBody>
          <a:bodyPr vert="horz" lIns="91440" tIns="45720" rIns="91440" bIns="45720" rtlCol="0">
            <a:normAutofit/>
          </a:bodyPr>
          <a:p>
            <a:pPr marL="0" lvl="0" algn="l">
              <a:lnSpc>
                <a:spcPct val="110000"/>
              </a:lnSpc>
              <a:buNone/>
            </a:pPr>
            <a:r>
              <a:rPr lang="en-US" altLang="zh-CN">
                <a:uFillTx/>
                <a:latin typeface="Courier New" panose="02070309020205020404" charset="0"/>
                <a:sym typeface="+mn-ea"/>
              </a:rPr>
              <a:t>18. 下面是一个控制点文件的样本，第一行代表控制点数，后面每一行为一个控制点，其数据信息从左到右依次为：ID(控制点编号)，X，Y，Z坐标。要求编写一个函数读取控制点数据。</a:t>
            </a: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p:txBody>
      </p:sp>
      <p:pic>
        <p:nvPicPr>
          <p:cNvPr id="2" name="图片 32771"/>
          <p:cNvPicPr>
            <a:picLocks noChangeAspect="1"/>
          </p:cNvPicPr>
          <p:nvPr/>
        </p:nvPicPr>
        <p:blipFill>
          <a:blip r:embed="rId1"/>
          <a:stretch>
            <a:fillRect/>
          </a:stretch>
        </p:blipFill>
        <p:spPr>
          <a:xfrm>
            <a:off x="838200" y="1999615"/>
            <a:ext cx="6887845" cy="33953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60375"/>
            <a:ext cx="10515600" cy="5716905"/>
          </a:xfrm>
        </p:spPr>
        <p:txBody>
          <a:bodyPr vert="horz" lIns="91440" tIns="45720" rIns="91440" bIns="45720" rtlCol="0">
            <a:normAutofit lnSpcReduction="20000"/>
          </a:bodyPr>
          <a:p>
            <a:pPr marL="0" lvl="0" algn="l">
              <a:lnSpc>
                <a:spcPct val="110000"/>
              </a:lnSpc>
              <a:buNone/>
            </a:pPr>
            <a:r>
              <a:rPr lang="en-US" altLang="zh-CN">
                <a:uFillTx/>
                <a:latin typeface="Courier New" panose="02070309020205020404" charset="0"/>
                <a:sym typeface="+mn-ea"/>
              </a:rPr>
              <a:t>要求的结构和函数的声明如下：</a:t>
            </a:r>
            <a:endParaRPr lang="en-US" altLang="zh-CN">
              <a:uFillTx/>
              <a:latin typeface="Courier New" panose="02070309020205020404" charset="0"/>
              <a:sym typeface="+mn-ea"/>
            </a:endParaRPr>
          </a:p>
          <a:p>
            <a:pPr marL="0" lvl="0" algn="l">
              <a:lnSpc>
                <a:spcPct val="110000"/>
              </a:lnSpc>
              <a:buNone/>
            </a:pPr>
            <a:r>
              <a:rPr lang="en-US" altLang="zh-CN" sz="1800">
                <a:solidFill>
                  <a:srgbClr val="0000FF"/>
                </a:solidFill>
                <a:uFillTx/>
                <a:latin typeface="Courier New" panose="02070309020205020404" charset="0"/>
                <a:sym typeface="+mn-ea"/>
              </a:rPr>
              <a:t>typedef struct</a:t>
            </a:r>
            <a:r>
              <a:rPr lang="en-US" altLang="zh-CN" sz="1800">
                <a:uFillTx/>
                <a:latin typeface="Courier New" panose="02070309020205020404" charset="0"/>
                <a:sym typeface="+mn-ea"/>
              </a:rPr>
              <a:t> tagGCP{</a:t>
            </a:r>
            <a:endParaRPr lang="en-US" altLang="zh-CN" sz="1800">
              <a:uFillTx/>
              <a:latin typeface="Courier New" panose="02070309020205020404" charset="0"/>
              <a:sym typeface="+mn-ea"/>
            </a:endParaRPr>
          </a:p>
          <a:p>
            <a:pPr marL="0" lvl="0" algn="l">
              <a:lnSpc>
                <a:spcPct val="110000"/>
              </a:lnSpc>
              <a:buNone/>
            </a:pPr>
            <a:r>
              <a:rPr lang="en-US" altLang="zh-CN" sz="1800">
                <a:uFillTx/>
                <a:latin typeface="Courier New" panose="02070309020205020404" charset="0"/>
                <a:sym typeface="+mn-ea"/>
              </a:rPr>
              <a:t>	</a:t>
            </a:r>
            <a:r>
              <a:rPr lang="en-US" altLang="zh-CN" sz="1800">
                <a:solidFill>
                  <a:srgbClr val="0000FF"/>
                </a:solidFill>
                <a:uFillTx/>
                <a:latin typeface="Courier New" panose="02070309020205020404" charset="0"/>
                <a:sym typeface="+mn-ea"/>
              </a:rPr>
              <a:t>int </a:t>
            </a:r>
            <a:r>
              <a:rPr lang="en-US" altLang="zh-CN" sz="1800">
                <a:uFillTx/>
                <a:latin typeface="Courier New" panose="02070309020205020404" charset="0"/>
                <a:sym typeface="+mn-ea"/>
              </a:rPr>
              <a:t>ID;</a:t>
            </a:r>
            <a:endParaRPr lang="en-US" altLang="zh-CN" sz="1800">
              <a:uFillTx/>
              <a:latin typeface="Courier New" panose="02070309020205020404" charset="0"/>
              <a:sym typeface="+mn-ea"/>
            </a:endParaRPr>
          </a:p>
          <a:p>
            <a:pPr marL="0" lvl="0" algn="l">
              <a:lnSpc>
                <a:spcPct val="110000"/>
              </a:lnSpc>
              <a:buNone/>
            </a:pPr>
            <a:r>
              <a:rPr lang="en-US" altLang="zh-CN" sz="1800">
                <a:uFillTx/>
                <a:latin typeface="Courier New" panose="02070309020205020404" charset="0"/>
                <a:sym typeface="+mn-ea"/>
              </a:rPr>
              <a:t>	</a:t>
            </a:r>
            <a:r>
              <a:rPr lang="en-US" altLang="zh-CN" sz="1800">
                <a:solidFill>
                  <a:srgbClr val="0000FF"/>
                </a:solidFill>
                <a:uFillTx/>
                <a:latin typeface="Courier New" panose="02070309020205020404" charset="0"/>
                <a:sym typeface="+mn-ea"/>
              </a:rPr>
              <a:t>double </a:t>
            </a:r>
            <a:r>
              <a:rPr lang="en-US" altLang="zh-CN" sz="1800">
                <a:uFillTx/>
                <a:latin typeface="Courier New" panose="02070309020205020404" charset="0"/>
                <a:sym typeface="+mn-ea"/>
              </a:rPr>
              <a:t>x, y, z;</a:t>
            </a:r>
            <a:endParaRPr lang="en-US" altLang="zh-CN" sz="1800">
              <a:uFillTx/>
              <a:latin typeface="Courier New" panose="02070309020205020404" charset="0"/>
              <a:sym typeface="+mn-ea"/>
            </a:endParaRPr>
          </a:p>
          <a:p>
            <a:pPr marL="0" lvl="0" algn="l">
              <a:lnSpc>
                <a:spcPct val="110000"/>
              </a:lnSpc>
              <a:buNone/>
            </a:pPr>
            <a:r>
              <a:rPr lang="en-US" altLang="zh-CN" sz="1800">
                <a:uFillTx/>
                <a:latin typeface="Courier New" panose="02070309020205020404" charset="0"/>
                <a:sym typeface="+mn-ea"/>
              </a:rPr>
              <a:t>}GCP;</a:t>
            </a:r>
            <a:endParaRPr lang="en-US" altLang="zh-CN" sz="1800">
              <a:uFillTx/>
              <a:latin typeface="Courier New" panose="02070309020205020404" charset="0"/>
              <a:sym typeface="+mn-ea"/>
            </a:endParaRPr>
          </a:p>
          <a:p>
            <a:pPr marL="0" lvl="0" algn="l">
              <a:lnSpc>
                <a:spcPct val="110000"/>
              </a:lnSpc>
              <a:buNone/>
            </a:pPr>
            <a:endParaRPr lang="en-US" altLang="zh-CN" sz="1800">
              <a:uFillTx/>
              <a:latin typeface="Courier New" panose="02070309020205020404" charset="0"/>
              <a:sym typeface="+mn-ea"/>
            </a:endParaRPr>
          </a:p>
          <a:p>
            <a:pPr marL="0" lvl="0" algn="l">
              <a:lnSpc>
                <a:spcPct val="110000"/>
              </a:lnSpc>
              <a:buNone/>
            </a:pPr>
            <a:r>
              <a:rPr lang="en-US" altLang="zh-CN" sz="1800">
                <a:solidFill>
                  <a:srgbClr val="0000FF"/>
                </a:solidFill>
                <a:uFillTx/>
                <a:latin typeface="Courier New" panose="02070309020205020404" charset="0"/>
                <a:sym typeface="+mn-ea"/>
              </a:rPr>
              <a:t>bool </a:t>
            </a:r>
            <a:r>
              <a:rPr lang="en-US" altLang="zh-CN" sz="1800">
                <a:uFillTx/>
                <a:latin typeface="Courier New" panose="02070309020205020404" charset="0"/>
                <a:sym typeface="+mn-ea"/>
              </a:rPr>
              <a:t>ReadGrdCtrlPtFile(</a:t>
            </a:r>
            <a:r>
              <a:rPr lang="en-US" altLang="zh-CN" sz="1800">
                <a:solidFill>
                  <a:srgbClr val="0000FF"/>
                </a:solidFill>
                <a:uFillTx/>
                <a:latin typeface="Courier New" panose="02070309020205020404" charset="0"/>
                <a:sym typeface="+mn-ea"/>
              </a:rPr>
              <a:t>const </a:t>
            </a:r>
            <a:r>
              <a:rPr lang="en-US" altLang="zh-CN" sz="1800">
                <a:uFillTx/>
                <a:latin typeface="Courier New" panose="02070309020205020404" charset="0"/>
                <a:sym typeface="+mn-ea"/>
              </a:rPr>
              <a:t>c</a:t>
            </a:r>
            <a:r>
              <a:rPr lang="en-US" altLang="zh-CN" sz="1800">
                <a:solidFill>
                  <a:srgbClr val="0000FF"/>
                </a:solidFill>
                <a:uFillTx/>
                <a:latin typeface="Courier New" panose="02070309020205020404" charset="0"/>
                <a:sym typeface="+mn-ea"/>
              </a:rPr>
              <a:t>h</a:t>
            </a:r>
            <a:r>
              <a:rPr lang="en-US" altLang="zh-CN" sz="1800">
                <a:uFillTx/>
                <a:latin typeface="Courier New" panose="02070309020205020404" charset="0"/>
                <a:sym typeface="+mn-ea"/>
              </a:rPr>
              <a:t>ar* strFile, GCP** pGCP, </a:t>
            </a:r>
            <a:r>
              <a:rPr lang="en-US" altLang="zh-CN" sz="1800">
                <a:solidFill>
                  <a:srgbClr val="0000FF"/>
                </a:solidFill>
                <a:uFillTx/>
                <a:latin typeface="Courier New" panose="02070309020205020404" charset="0"/>
                <a:sym typeface="+mn-ea"/>
              </a:rPr>
              <a:t>int</a:t>
            </a:r>
            <a:r>
              <a:rPr lang="en-US" altLang="zh-CN" sz="1800">
                <a:uFillTx/>
                <a:latin typeface="Courier New" panose="02070309020205020404" charset="0"/>
                <a:sym typeface="+mn-ea"/>
              </a:rPr>
              <a:t>* nGCP);</a:t>
            </a:r>
            <a:endParaRPr lang="en-US" altLang="zh-CN" sz="1800">
              <a:uFillTx/>
              <a:latin typeface="Courier New" panose="02070309020205020404" charset="0"/>
              <a:sym typeface="+mn-ea"/>
            </a:endParaRPr>
          </a:p>
          <a:p>
            <a:pPr marL="0" lvl="0" algn="l">
              <a:lnSpc>
                <a:spcPct val="110000"/>
              </a:lnSpc>
              <a:buNone/>
            </a:pPr>
            <a:r>
              <a:rPr lang="en-US" altLang="zh-CN" sz="1800">
                <a:uFillTx/>
                <a:latin typeface="Courier New" panose="02070309020205020404" charset="0"/>
                <a:sym typeface="+mn-ea"/>
              </a:rPr>
              <a:t>或者</a:t>
            </a:r>
            <a:endParaRPr lang="en-US" altLang="zh-CN" sz="1800">
              <a:uFillTx/>
              <a:latin typeface="Courier New" panose="02070309020205020404" charset="0"/>
              <a:sym typeface="+mn-ea"/>
            </a:endParaRPr>
          </a:p>
          <a:p>
            <a:pPr marL="0" lvl="0" algn="l">
              <a:lnSpc>
                <a:spcPct val="110000"/>
              </a:lnSpc>
              <a:buNone/>
            </a:pPr>
            <a:r>
              <a:rPr lang="en-US" altLang="zh-CN" sz="1800">
                <a:uFillTx/>
                <a:latin typeface="Courier New" panose="02070309020205020404" charset="0"/>
                <a:sym typeface="+mn-ea"/>
              </a:rPr>
              <a:t>GCP* ReadGrdCtrlPtFile(</a:t>
            </a:r>
            <a:r>
              <a:rPr lang="en-US" altLang="zh-CN" sz="1800">
                <a:solidFill>
                  <a:srgbClr val="0000FF"/>
                </a:solidFill>
                <a:uFillTx/>
                <a:latin typeface="Courier New" panose="02070309020205020404" charset="0"/>
                <a:sym typeface="+mn-ea"/>
              </a:rPr>
              <a:t>const char</a:t>
            </a:r>
            <a:r>
              <a:rPr lang="en-US" altLang="zh-CN" sz="1800">
                <a:uFillTx/>
                <a:latin typeface="Courier New" panose="02070309020205020404" charset="0"/>
                <a:sym typeface="+mn-ea"/>
              </a:rPr>
              <a:t>* strFile, </a:t>
            </a:r>
            <a:r>
              <a:rPr lang="en-US" altLang="zh-CN" sz="1800">
                <a:solidFill>
                  <a:srgbClr val="0000FF"/>
                </a:solidFill>
                <a:uFillTx/>
                <a:latin typeface="Courier New" panose="02070309020205020404" charset="0"/>
                <a:sym typeface="+mn-ea"/>
              </a:rPr>
              <a:t>int</a:t>
            </a:r>
            <a:r>
              <a:rPr lang="en-US" altLang="zh-CN" sz="1800">
                <a:uFillTx/>
                <a:latin typeface="Courier New" panose="02070309020205020404" charset="0"/>
                <a:sym typeface="+mn-ea"/>
              </a:rPr>
              <a:t>* nGCP);</a:t>
            </a:r>
            <a:endParaRPr lang="en-US" altLang="zh-CN" sz="1800">
              <a:uFillTx/>
              <a:latin typeface="Courier New" panose="02070309020205020404" charset="0"/>
              <a:sym typeface="+mn-ea"/>
            </a:endParaRPr>
          </a:p>
          <a:p>
            <a:pPr marL="0" lvl="0" algn="l">
              <a:lnSpc>
                <a:spcPct val="110000"/>
              </a:lnSpc>
              <a:buNone/>
            </a:pPr>
            <a:endParaRPr lang="en-US" altLang="zh-CN" sz="1800">
              <a:uFillTx/>
              <a:latin typeface="Courier New" panose="02070309020205020404" charset="0"/>
              <a:sym typeface="+mn-ea"/>
            </a:endParaRPr>
          </a:p>
          <a:p>
            <a:pPr marL="0" lvl="0" algn="l">
              <a:lnSpc>
                <a:spcPct val="110000"/>
              </a:lnSpc>
              <a:buNone/>
            </a:pPr>
            <a:r>
              <a:rPr lang="en-US" altLang="zh-CN" sz="2800">
                <a:uFillTx/>
                <a:latin typeface="Courier New" panose="02070309020205020404" charset="0"/>
                <a:sym typeface="+mn-ea"/>
              </a:rPr>
              <a:t>从文本文件中读取的内容另存到一个二进制文件。函数的声明方式如下：</a:t>
            </a:r>
            <a:endParaRPr lang="en-US" altLang="zh-CN" sz="2800">
              <a:uFillTx/>
              <a:latin typeface="Courier New" panose="02070309020205020404" charset="0"/>
              <a:sym typeface="+mn-ea"/>
            </a:endParaRPr>
          </a:p>
          <a:p>
            <a:pPr marL="0" lvl="0" algn="l">
              <a:lnSpc>
                <a:spcPct val="110000"/>
              </a:lnSpc>
              <a:buNone/>
            </a:pPr>
            <a:endParaRPr lang="en-US" altLang="zh-CN" sz="1800">
              <a:uFillTx/>
              <a:latin typeface="Courier New" panose="02070309020205020404" charset="0"/>
              <a:sym typeface="+mn-ea"/>
            </a:endParaRPr>
          </a:p>
          <a:p>
            <a:pPr marL="0" lvl="0" algn="l">
              <a:lnSpc>
                <a:spcPct val="110000"/>
              </a:lnSpc>
              <a:buNone/>
            </a:pPr>
            <a:r>
              <a:rPr lang="en-US" altLang="zh-CN" sz="1800">
                <a:solidFill>
                  <a:srgbClr val="0000FF"/>
                </a:solidFill>
                <a:uFillTx/>
                <a:latin typeface="Courier New" panose="02070309020205020404" charset="0"/>
                <a:sym typeface="+mn-ea"/>
              </a:rPr>
              <a:t>bool </a:t>
            </a:r>
            <a:r>
              <a:rPr lang="en-US" altLang="zh-CN" sz="1800">
                <a:uFillTx/>
                <a:latin typeface="Courier New" panose="02070309020205020404" charset="0"/>
                <a:sym typeface="+mn-ea"/>
              </a:rPr>
              <a:t>WriteGCPAsBinFile(</a:t>
            </a:r>
            <a:r>
              <a:rPr lang="en-US" altLang="zh-CN" sz="1800">
                <a:solidFill>
                  <a:srgbClr val="0000FF"/>
                </a:solidFill>
                <a:uFillTx/>
                <a:latin typeface="Courier New" panose="02070309020205020404" charset="0"/>
                <a:sym typeface="+mn-ea"/>
              </a:rPr>
              <a:t>const char</a:t>
            </a:r>
            <a:r>
              <a:rPr lang="en-US" altLang="zh-CN" sz="1800">
                <a:uFillTx/>
                <a:latin typeface="Courier New" panose="02070309020205020404" charset="0"/>
                <a:sym typeface="+mn-ea"/>
              </a:rPr>
              <a:t>* strFile, GCP* pGCP, </a:t>
            </a:r>
            <a:r>
              <a:rPr lang="en-US" altLang="zh-CN" sz="1800">
                <a:solidFill>
                  <a:srgbClr val="0000FF"/>
                </a:solidFill>
                <a:uFillTx/>
                <a:latin typeface="Courier New" panose="02070309020205020404" charset="0"/>
                <a:sym typeface="+mn-ea"/>
              </a:rPr>
              <a:t>int </a:t>
            </a:r>
            <a:r>
              <a:rPr lang="en-US" altLang="zh-CN" sz="1800">
                <a:uFillTx/>
                <a:latin typeface="Courier New" panose="02070309020205020404" charset="0"/>
                <a:sym typeface="+mn-ea"/>
              </a:rPr>
              <a:t>nGCP); </a:t>
            </a:r>
            <a:endParaRPr lang="en-US" altLang="zh-CN" sz="1800">
              <a:uFillTx/>
              <a:latin typeface="Courier New" panose="020703090202050204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p:txBody>
          <a:bodyPr/>
          <a:p>
            <a:pPr marL="0" indent="0">
              <a:lnSpc>
                <a:spcPct val="100000"/>
              </a:lnSpc>
              <a:buNone/>
            </a:pPr>
            <a:r>
              <a:rPr lang="en-US" altLang="zh-CN" b="1">
                <a:uFillTx/>
                <a:latin typeface="Courier New" panose="02070309020205020404" charset="0"/>
                <a:sym typeface="+mn-ea"/>
              </a:rPr>
              <a:t>1. </a:t>
            </a:r>
            <a:r>
              <a:rPr lang="zh-CN" altLang="en-US">
                <a:uFillTx/>
                <a:latin typeface="Courier New" panose="02070309020205020404" charset="0"/>
                <a:sym typeface="+mn-ea"/>
              </a:rPr>
              <a:t>关键在于</a:t>
            </a:r>
            <a:r>
              <a:rPr lang="zh-CN" altLang="en-US" b="1">
                <a:uFillTx/>
                <a:latin typeface="Courier New" panose="02070309020205020404" charset="0"/>
                <a:sym typeface="+mn-ea"/>
              </a:rPr>
              <a:t>最大公约数的</a:t>
            </a:r>
            <a:r>
              <a:rPr lang="en-US" altLang="zh-CN" b="1">
                <a:uFillTx/>
                <a:latin typeface="Courier New" panose="02070309020205020404" charset="0"/>
                <a:sym typeface="+mn-ea"/>
              </a:rPr>
              <a:t>Euclid</a:t>
            </a:r>
            <a:r>
              <a:rPr lang="zh-CN" altLang="en-US" b="1">
                <a:uFillTx/>
                <a:latin typeface="Courier New" panose="02070309020205020404" charset="0"/>
                <a:sym typeface="+mn-ea"/>
              </a:rPr>
              <a:t>算法：</a:t>
            </a:r>
            <a:r>
              <a:rPr lang="zh-CN" altLang="en-US">
                <a:uFillTx/>
                <a:latin typeface="Courier New" panose="02070309020205020404" charset="0"/>
                <a:sym typeface="+mn-ea"/>
              </a:rPr>
              <a:t>分别让变量m和n存储两个数的值。</a:t>
            </a:r>
            <a:r>
              <a:rPr lang="zh-CN" altLang="en-US">
                <a:solidFill>
                  <a:srgbClr val="FF0000"/>
                </a:solidFill>
                <a:uFillTx/>
                <a:latin typeface="Courier New" panose="02070309020205020404" charset="0"/>
                <a:sym typeface="+mn-ea"/>
              </a:rPr>
              <a:t>如果n为0，那么停止操作</a:t>
            </a:r>
            <a:r>
              <a:rPr lang="zh-CN" altLang="en-US">
                <a:uFillTx/>
                <a:latin typeface="Courier New" panose="02070309020205020404" charset="0"/>
                <a:sym typeface="+mn-ea"/>
              </a:rPr>
              <a:t>，</a:t>
            </a:r>
            <a:r>
              <a:rPr lang="zh-CN" altLang="en-US">
                <a:solidFill>
                  <a:srgbClr val="FF00FF"/>
                </a:solidFill>
                <a:uFillTx/>
                <a:latin typeface="Courier New" panose="02070309020205020404" charset="0"/>
                <a:sym typeface="+mn-ea"/>
              </a:rPr>
              <a:t>m中的值为最大公约数</a:t>
            </a:r>
            <a:r>
              <a:rPr lang="zh-CN" altLang="en-US">
                <a:uFillTx/>
                <a:latin typeface="Courier New" panose="02070309020205020404" charset="0"/>
                <a:sym typeface="+mn-ea"/>
              </a:rPr>
              <a:t>；反之，</a:t>
            </a:r>
            <a:r>
              <a:rPr lang="zh-CN" altLang="en-US">
                <a:solidFill>
                  <a:srgbClr val="00B050"/>
                </a:solidFill>
                <a:uFillTx/>
                <a:latin typeface="Courier New" panose="02070309020205020404" charset="0"/>
                <a:sym typeface="+mn-ea"/>
              </a:rPr>
              <a:t>计算m除以n的余数</a:t>
            </a:r>
            <a:r>
              <a:rPr lang="zh-CN" altLang="en-US">
                <a:uFillTx/>
                <a:latin typeface="Courier New" panose="02070309020205020404" charset="0"/>
                <a:sym typeface="+mn-ea"/>
              </a:rPr>
              <a:t>，</a:t>
            </a:r>
            <a:r>
              <a:rPr lang="zh-CN" altLang="en-US">
                <a:solidFill>
                  <a:srgbClr val="0000FF"/>
                </a:solidFill>
                <a:uFillTx/>
                <a:latin typeface="Courier New" panose="02070309020205020404" charset="0"/>
                <a:sym typeface="+mn-ea"/>
              </a:rPr>
              <a:t>把n保存到m中</a:t>
            </a:r>
            <a:r>
              <a:rPr lang="zh-CN" altLang="en-US">
                <a:uFillTx/>
                <a:latin typeface="Courier New" panose="02070309020205020404" charset="0"/>
                <a:sym typeface="+mn-ea"/>
              </a:rPr>
              <a:t>，</a:t>
            </a:r>
            <a:r>
              <a:rPr lang="zh-CN" altLang="en-US">
                <a:solidFill>
                  <a:srgbClr val="FF0000"/>
                </a:solidFill>
                <a:uFillTx/>
                <a:latin typeface="Courier New" panose="02070309020205020404" charset="0"/>
                <a:sym typeface="+mn-ea"/>
              </a:rPr>
              <a:t>并把余数保存到n中</a:t>
            </a:r>
            <a:r>
              <a:rPr lang="zh-CN" altLang="en-US">
                <a:uFillTx/>
                <a:latin typeface="Courier New" panose="02070309020205020404" charset="0"/>
                <a:sym typeface="+mn-ea"/>
              </a:rPr>
              <a:t>。重复上述操作，每次都先判定n是否为0。</a:t>
            </a:r>
            <a:endParaRPr lang="zh-CN" altLang="en-US">
              <a:uFillTx/>
              <a:latin typeface="Courier New" panose="02070309020205020404" charset="0"/>
              <a:sym typeface="+mn-ea"/>
            </a:endParaRPr>
          </a:p>
        </p:txBody>
      </p:sp>
      <p:pic>
        <p:nvPicPr>
          <p:cNvPr id="4" name="图片 3"/>
          <p:cNvPicPr>
            <a:picLocks noChangeAspect="1"/>
          </p:cNvPicPr>
          <p:nvPr/>
        </p:nvPicPr>
        <p:blipFill>
          <a:blip r:embed="rId1"/>
          <a:stretch>
            <a:fillRect/>
          </a:stretch>
        </p:blipFill>
        <p:spPr>
          <a:xfrm>
            <a:off x="838200" y="3763010"/>
            <a:ext cx="7839075" cy="2575560"/>
          </a:xfrm>
          <a:prstGeom prst="rect">
            <a:avLst/>
          </a:prstGeom>
        </p:spPr>
      </p:pic>
      <p:cxnSp>
        <p:nvCxnSpPr>
          <p:cNvPr id="5" name="直接箭头连接符 4"/>
          <p:cNvCxnSpPr/>
          <p:nvPr/>
        </p:nvCxnSpPr>
        <p:spPr>
          <a:xfrm flipH="1">
            <a:off x="3317875" y="2656840"/>
            <a:ext cx="1123315" cy="1574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2736850" y="2604135"/>
            <a:ext cx="4382770" cy="32772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771140" y="3066415"/>
            <a:ext cx="1134745" cy="14173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2886710" y="3066415"/>
            <a:ext cx="2646680" cy="17430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86710" y="3076575"/>
            <a:ext cx="4673600" cy="204851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p:txBody>
          <a:bodyPr vert="horz" lIns="91440" tIns="45720" rIns="91440" bIns="45720" rtlCol="0">
            <a:normAutofit/>
          </a:bodyPr>
          <a:p>
            <a:pPr marL="0" lvl="0" indent="0" algn="l">
              <a:lnSpc>
                <a:spcPct val="100000"/>
              </a:lnSpc>
              <a:buNone/>
            </a:pPr>
            <a:r>
              <a:rPr lang="en-US" altLang="zh-CN" b="1">
                <a:uFillTx/>
                <a:latin typeface="Courier New" panose="02070309020205020404" charset="0"/>
                <a:sym typeface="+mn-ea"/>
              </a:rPr>
              <a:t>2 ~ 7</a:t>
            </a:r>
            <a:r>
              <a:rPr lang="en-US" altLang="zh-CN" b="1">
                <a:uFillTx/>
                <a:latin typeface="Courier New" panose="02070309020205020404" charset="0"/>
                <a:sym typeface="+mn-ea"/>
              </a:rPr>
              <a:t>题略</a:t>
            </a:r>
            <a:endParaRPr lang="en-US" altLang="zh-CN" b="1">
              <a:uFillTx/>
              <a:latin typeface="Courier New" panose="02070309020205020404" charset="0"/>
              <a:sym typeface="+mn-ea"/>
            </a:endParaRPr>
          </a:p>
          <a:p>
            <a:pPr marL="0" lvl="0" indent="0" algn="l">
              <a:lnSpc>
                <a:spcPct val="100000"/>
              </a:lnSpc>
              <a:buNone/>
            </a:pPr>
            <a:r>
              <a:rPr lang="zh-CN" altLang="en-US" b="1">
                <a:uFillTx/>
                <a:latin typeface="Courier New" panose="02070309020205020404" charset="0"/>
                <a:sym typeface="+mn-ea"/>
              </a:rPr>
              <a:t>第</a:t>
            </a:r>
            <a:r>
              <a:rPr lang="en-US" altLang="zh-CN" b="1">
                <a:uFillTx/>
                <a:latin typeface="Courier New" panose="02070309020205020404" charset="0"/>
                <a:sym typeface="+mn-ea"/>
              </a:rPr>
              <a:t>8</a:t>
            </a:r>
            <a:r>
              <a:rPr lang="zh-CN" altLang="en-US" b="1">
                <a:uFillTx/>
                <a:latin typeface="Courier New" panose="02070309020205020404" charset="0"/>
                <a:sym typeface="+mn-ea"/>
              </a:rPr>
              <a:t>题</a:t>
            </a:r>
            <a:r>
              <a:rPr lang="zh-CN" altLang="en-US" b="1">
                <a:uFillTx/>
                <a:latin typeface="Courier New" panose="02070309020205020404" charset="0"/>
                <a:sym typeface="+mn-ea"/>
              </a:rPr>
              <a:t>：</a:t>
            </a:r>
            <a:endParaRPr lang="zh-CN" altLang="en-US" b="1">
              <a:uFillTx/>
              <a:latin typeface="Courier New" panose="02070309020205020404" charset="0"/>
              <a:sym typeface="+mn-ea"/>
            </a:endParaRPr>
          </a:p>
          <a:p>
            <a:pPr lvl="0" indent="-457200" algn="l">
              <a:lnSpc>
                <a:spcPct val="100000"/>
              </a:lnSpc>
            </a:pPr>
            <a:endParaRPr lang="zh-CN" altLang="en-US" b="1">
              <a:uFillTx/>
              <a:latin typeface="Courier New" panose="02070309020205020404" charset="0"/>
              <a:sym typeface="+mn-ea"/>
            </a:endParaRPr>
          </a:p>
          <a:p>
            <a:pPr lvl="0" indent="-457200" algn="l">
              <a:lnSpc>
                <a:spcPct val="100000"/>
              </a:lnSpc>
            </a:pPr>
            <a:r>
              <a:rPr lang="zh-CN" altLang="en-US" b="1">
                <a:uFillTx/>
                <a:latin typeface="Courier New" panose="02070309020205020404" charset="0"/>
                <a:sym typeface="+mn-ea"/>
              </a:rPr>
              <a:t>字</a:t>
            </a:r>
            <a:r>
              <a:rPr lang="zh-CN" altLang="en-US" b="1">
                <a:uFillTx/>
                <a:latin typeface="Courier New" panose="02070309020205020404" charset="0"/>
                <a:sym typeface="+mn-ea"/>
              </a:rPr>
              <a:t>符串</a:t>
            </a:r>
            <a:r>
              <a:rPr lang="en-US" altLang="zh-CN" b="1">
                <a:uFillTx/>
                <a:latin typeface="Courier New" panose="02070309020205020404" charset="0"/>
                <a:sym typeface="+mn-ea"/>
              </a:rPr>
              <a:t>strTemp</a:t>
            </a:r>
            <a:r>
              <a:rPr lang="zh-CN" altLang="en-US" b="1">
                <a:uFillTx/>
                <a:latin typeface="Courier New" panose="02070309020205020404" charset="0"/>
                <a:sym typeface="+mn-ea"/>
              </a:rPr>
              <a:t>初始化为</a:t>
            </a:r>
            <a:r>
              <a:rPr lang="en-US" altLang="zh-CN" b="1">
                <a:uFillTx/>
                <a:latin typeface="Courier New" panose="02070309020205020404" charset="0"/>
                <a:sym typeface="+mn-ea"/>
              </a:rPr>
              <a:t>0</a:t>
            </a:r>
            <a:r>
              <a:rPr lang="zh-CN" altLang="en-US" b="1">
                <a:uFillTx/>
                <a:latin typeface="Courier New" panose="02070309020205020404" charset="0"/>
                <a:sym typeface="+mn-ea"/>
              </a:rPr>
              <a:t>的原因：</a:t>
            </a:r>
            <a:r>
              <a:rPr lang="en-US" altLang="zh-CN" b="1">
                <a:uFillTx/>
                <a:latin typeface="Courier New" panose="02070309020205020404" charset="0"/>
                <a:sym typeface="+mn-ea"/>
              </a:rPr>
              <a:t>0</a:t>
            </a:r>
            <a:r>
              <a:rPr lang="zh-CN" altLang="en-US" b="1">
                <a:uFillTx/>
                <a:latin typeface="Courier New" panose="02070309020205020404" charset="0"/>
                <a:sym typeface="+mn-ea"/>
              </a:rPr>
              <a:t>其实就是字符串的结束符</a:t>
            </a:r>
            <a:r>
              <a:rPr lang="en-US" altLang="zh-CN" b="1">
                <a:uFillTx/>
                <a:latin typeface="Courier New" panose="02070309020205020404" charset="0"/>
                <a:sym typeface="+mn-ea"/>
              </a:rPr>
              <a:t>'\0'!</a:t>
            </a:r>
            <a:endParaRPr lang="en-US" altLang="zh-CN" b="1">
              <a:uFillTx/>
              <a:latin typeface="Courier New" panose="02070309020205020404" charset="0"/>
              <a:sym typeface="+mn-ea"/>
            </a:endParaRPr>
          </a:p>
          <a:p>
            <a:pPr lvl="0" indent="-457200" algn="l">
              <a:lnSpc>
                <a:spcPct val="100000"/>
              </a:lnSpc>
            </a:pPr>
            <a:r>
              <a:rPr lang="zh-CN" altLang="en-US" b="1">
                <a:uFillTx/>
                <a:latin typeface="Courier New" panose="02070309020205020404" charset="0"/>
                <a:sym typeface="+mn-ea"/>
              </a:rPr>
              <a:t>所</a:t>
            </a:r>
            <a:r>
              <a:rPr lang="zh-CN" altLang="en-US" b="1">
                <a:uFillTx/>
                <a:latin typeface="Courier New" panose="02070309020205020404" charset="0"/>
                <a:sym typeface="+mn-ea"/>
              </a:rPr>
              <a:t>以，在</a:t>
            </a:r>
            <a:r>
              <a:rPr lang="en-US" altLang="zh-CN" b="1">
                <a:uFillTx/>
                <a:latin typeface="Courier New" panose="02070309020205020404" charset="0"/>
                <a:sym typeface="+mn-ea"/>
              </a:rPr>
              <a:t>memcpy</a:t>
            </a:r>
            <a:r>
              <a:rPr lang="zh-CN" altLang="en-US" b="1">
                <a:uFillTx/>
                <a:latin typeface="Courier New" panose="02070309020205020404" charset="0"/>
                <a:sym typeface="+mn-ea"/>
              </a:rPr>
              <a:t>这一句中拷贝完所需字符以后，无需再在末尾追加</a:t>
            </a:r>
            <a:r>
              <a:rPr lang="zh-CN" altLang="en-US" b="1">
                <a:uFillTx/>
                <a:latin typeface="Courier New" panose="02070309020205020404" charset="0"/>
                <a:sym typeface="+mn-ea"/>
              </a:rPr>
              <a:t>字符串结束符了。</a:t>
            </a:r>
            <a:endParaRPr lang="zh-CN" altLang="en-US" b="1">
              <a:uFillTx/>
              <a:latin typeface="Courier New" panose="02070309020205020404" charset="0"/>
              <a:sym typeface="+mn-ea"/>
            </a:endParaRPr>
          </a:p>
        </p:txBody>
      </p:sp>
      <p:pic>
        <p:nvPicPr>
          <p:cNvPr id="4" name="图片 3"/>
          <p:cNvPicPr>
            <a:picLocks noChangeAspect="1"/>
          </p:cNvPicPr>
          <p:nvPr/>
        </p:nvPicPr>
        <p:blipFill>
          <a:blip r:embed="rId1"/>
          <a:stretch>
            <a:fillRect/>
          </a:stretch>
        </p:blipFill>
        <p:spPr>
          <a:xfrm>
            <a:off x="3861435" y="365125"/>
            <a:ext cx="7492365" cy="2536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p:txBody>
          <a:bodyPr vert="horz" lIns="91440" tIns="45720" rIns="91440" bIns="45720" rtlCol="0">
            <a:normAutofit/>
          </a:bodyPr>
          <a:p>
            <a:pPr marL="0" lvl="0" algn="l">
              <a:lnSpc>
                <a:spcPct val="100000"/>
              </a:lnSpc>
              <a:buNone/>
            </a:pPr>
            <a:r>
              <a:rPr lang="en-US" altLang="zh-CN" b="1">
                <a:uFillTx/>
                <a:latin typeface="Courier New" panose="02070309020205020404" charset="0"/>
                <a:sym typeface="+mn-ea"/>
              </a:rPr>
              <a:t>第</a:t>
            </a:r>
            <a:r>
              <a:rPr lang="en-US" altLang="zh-CN" b="1">
                <a:uFillTx/>
                <a:latin typeface="Courier New" panose="02070309020205020404" charset="0"/>
                <a:sym typeface="+mn-ea"/>
              </a:rPr>
              <a:t>9</a:t>
            </a:r>
            <a:r>
              <a:rPr lang="en-US" altLang="zh-CN" b="1">
                <a:uFillTx/>
                <a:latin typeface="Courier New" panose="02070309020205020404" charset="0"/>
                <a:sym typeface="+mn-ea"/>
              </a:rPr>
              <a:t>题</a:t>
            </a:r>
            <a:r>
              <a:rPr lang="en-US" altLang="zh-CN" b="1">
                <a:uFillTx/>
                <a:latin typeface="Courier New" panose="02070309020205020404" charset="0"/>
                <a:sym typeface="+mn-ea"/>
              </a:rPr>
              <a:t>(</a:t>
            </a:r>
            <a:r>
              <a:rPr lang="en-US" altLang="zh-CN" b="1">
                <a:uFillTx/>
                <a:latin typeface="Courier New" panose="02070309020205020404" charset="0"/>
                <a:sym typeface="+mn-ea"/>
              </a:rPr>
              <a:t>略</a:t>
            </a:r>
            <a:r>
              <a:rPr lang="en-US" altLang="zh-CN" b="1">
                <a:uFillTx/>
                <a:latin typeface="Courier New" panose="02070309020205020404" charset="0"/>
                <a:sym typeface="+mn-ea"/>
              </a:rPr>
              <a:t>)</a:t>
            </a:r>
            <a:endParaRPr lang="en-US" altLang="zh-CN" b="1">
              <a:uFillTx/>
              <a:latin typeface="Courier New" panose="02070309020205020404" charset="0"/>
              <a:sym typeface="+mn-ea"/>
            </a:endParaRPr>
          </a:p>
          <a:p>
            <a:pPr marL="0" lvl="0" algn="l">
              <a:lnSpc>
                <a:spcPct val="100000"/>
              </a:lnSpc>
              <a:buNone/>
            </a:pPr>
            <a:r>
              <a:rPr lang="zh-CN" altLang="en-US" b="1">
                <a:uFillTx/>
                <a:latin typeface="Courier New" panose="02070309020205020404" charset="0"/>
                <a:sym typeface="+mn-ea"/>
              </a:rPr>
              <a:t>第</a:t>
            </a:r>
            <a:r>
              <a:rPr lang="en-US" altLang="zh-CN" b="1">
                <a:uFillTx/>
                <a:latin typeface="Courier New" panose="02070309020205020404" charset="0"/>
                <a:sym typeface="+mn-ea"/>
              </a:rPr>
              <a:t>1</a:t>
            </a:r>
            <a:r>
              <a:rPr lang="en-US" altLang="zh-CN" b="1">
                <a:uFillTx/>
                <a:latin typeface="Courier New" panose="02070309020205020404" charset="0"/>
                <a:sym typeface="+mn-ea"/>
              </a:rPr>
              <a:t>0</a:t>
            </a:r>
            <a:r>
              <a:rPr lang="zh-CN" altLang="en-US" b="1">
                <a:uFillTx/>
                <a:latin typeface="Courier New" panose="02070309020205020404" charset="0"/>
                <a:sym typeface="+mn-ea"/>
              </a:rPr>
              <a:t>题：</a:t>
            </a:r>
            <a:endParaRPr lang="zh-CN" altLang="en-US" b="1">
              <a:uFillTx/>
              <a:latin typeface="Courier New" panose="02070309020205020404" charset="0"/>
              <a:sym typeface="+mn-ea"/>
            </a:endParaRPr>
          </a:p>
        </p:txBody>
      </p:sp>
      <p:pic>
        <p:nvPicPr>
          <p:cNvPr id="4" name="图片 3"/>
          <p:cNvPicPr>
            <a:picLocks noChangeAspect="1"/>
          </p:cNvPicPr>
          <p:nvPr/>
        </p:nvPicPr>
        <p:blipFill>
          <a:blip r:embed="rId1"/>
          <a:stretch>
            <a:fillRect/>
          </a:stretch>
        </p:blipFill>
        <p:spPr>
          <a:xfrm>
            <a:off x="838200" y="3020695"/>
            <a:ext cx="10847705" cy="3156585"/>
          </a:xfrm>
          <a:prstGeom prst="rect">
            <a:avLst/>
          </a:prstGeom>
        </p:spPr>
      </p:pic>
      <p:sp>
        <p:nvSpPr>
          <p:cNvPr id="5" name="文本框 4"/>
          <p:cNvSpPr txBox="1"/>
          <p:nvPr/>
        </p:nvSpPr>
        <p:spPr>
          <a:xfrm>
            <a:off x="5031740" y="456565"/>
            <a:ext cx="4983480" cy="1476375"/>
          </a:xfrm>
          <a:prstGeom prst="rect">
            <a:avLst/>
          </a:prstGeom>
          <a:noFill/>
          <a:ln>
            <a:solidFill>
              <a:schemeClr val="accent1"/>
            </a:solidFill>
          </a:ln>
        </p:spPr>
        <p:txBody>
          <a:bodyPr wrap="none" rtlCol="0">
            <a:spAutoFit/>
          </a:bodyPr>
          <a:p>
            <a:pPr algn="l"/>
            <a:r>
              <a:rPr lang="en-US" altLang="zh-CN">
                <a:latin typeface="Courier New" panose="02070309020205020404" charset="0"/>
              </a:rPr>
              <a:t>struct tagMyDate{</a:t>
            </a:r>
            <a:endParaRPr lang="en-US" altLang="zh-CN">
              <a:latin typeface="Courier New" panose="02070309020205020404" charset="0"/>
            </a:endParaRPr>
          </a:p>
          <a:p>
            <a:pPr algn="l"/>
            <a:r>
              <a:rPr lang="en-US" altLang="zh-CN">
                <a:latin typeface="Courier New" panose="02070309020205020404" charset="0"/>
              </a:rPr>
              <a:t>    unsigned int year, month, date;</a:t>
            </a:r>
            <a:endParaRPr lang="en-US" altLang="zh-CN">
              <a:latin typeface="Courier New" panose="02070309020205020404" charset="0"/>
            </a:endParaRPr>
          </a:p>
          <a:p>
            <a:pPr algn="l"/>
            <a:r>
              <a:rPr lang="en-US" altLang="zh-CN">
                <a:latin typeface="Courier New" panose="02070309020205020404" charset="0"/>
              </a:rPr>
              <a:t>};</a:t>
            </a:r>
            <a:endParaRPr lang="en-US" altLang="zh-CN">
              <a:latin typeface="Courier New" panose="02070309020205020404" charset="0"/>
            </a:endParaRPr>
          </a:p>
          <a:p>
            <a:pPr algn="l"/>
            <a:r>
              <a:rPr lang="en-US" altLang="zh-CN">
                <a:latin typeface="Courier New" panose="02070309020205020404" charset="0"/>
              </a:rPr>
              <a:t>typedef </a:t>
            </a:r>
            <a:r>
              <a:rPr lang="en-US" altLang="zh-CN">
                <a:latin typeface="Courier New" panose="02070309020205020404" charset="0"/>
                <a:sym typeface="+mn-ea"/>
              </a:rPr>
              <a:t>tagMyDate MyDate;</a:t>
            </a:r>
            <a:endParaRPr lang="en-US" altLang="zh-CN">
              <a:latin typeface="Courier New" panose="02070309020205020404" charset="0"/>
              <a:sym typeface="+mn-ea"/>
            </a:endParaRPr>
          </a:p>
          <a:p>
            <a:pPr algn="l"/>
            <a:r>
              <a:rPr lang="en-US" altLang="zh-CN">
                <a:latin typeface="Courier New" panose="02070309020205020404" charset="0"/>
              </a:rPr>
              <a:t>typedef </a:t>
            </a:r>
            <a:r>
              <a:rPr lang="en-US" altLang="zh-CN">
                <a:latin typeface="Courier New" panose="02070309020205020404" charset="0"/>
                <a:sym typeface="+mn-ea"/>
              </a:rPr>
              <a:t>tagMyDate* MyDatePtr;</a:t>
            </a:r>
            <a:endParaRPr lang="en-US" altLang="zh-CN">
              <a:latin typeface="Courier New" panose="02070309020205020404" charset="0"/>
            </a:endParaRPr>
          </a:p>
        </p:txBody>
      </p:sp>
      <p:sp>
        <p:nvSpPr>
          <p:cNvPr id="6" name="右箭头 5"/>
          <p:cNvSpPr/>
          <p:nvPr/>
        </p:nvSpPr>
        <p:spPr>
          <a:xfrm rot="17940000">
            <a:off x="4067175" y="2495550"/>
            <a:ext cx="1431290" cy="245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5367020" y="3914140"/>
            <a:ext cx="5440680" cy="368300"/>
          </a:xfrm>
          <a:prstGeom prst="rect">
            <a:avLst/>
          </a:prstGeom>
          <a:noFill/>
          <a:ln>
            <a:solidFill>
              <a:schemeClr val="accent1"/>
            </a:solidFill>
          </a:ln>
        </p:spPr>
        <p:txBody>
          <a:bodyPr wrap="none" rtlCol="0">
            <a:spAutoFit/>
          </a:bodyPr>
          <a:p>
            <a:pPr algn="l"/>
            <a:r>
              <a:rPr lang="zh-CN" altLang="en-US">
                <a:latin typeface="Courier New" panose="02070309020205020404" charset="0"/>
              </a:rPr>
              <a:t>采用查表方法获取每月的天数，避免复杂的逻辑判断</a:t>
            </a:r>
            <a:endParaRPr lang="zh-CN" altLang="en-US">
              <a:latin typeface="Courier New" panose="02070309020205020404" charset="0"/>
            </a:endParaRPr>
          </a:p>
        </p:txBody>
      </p:sp>
      <p:sp>
        <p:nvSpPr>
          <p:cNvPr id="8" name="文本框 7"/>
          <p:cNvSpPr txBox="1"/>
          <p:nvPr/>
        </p:nvSpPr>
        <p:spPr>
          <a:xfrm>
            <a:off x="5469890" y="5179060"/>
            <a:ext cx="2926080" cy="368300"/>
          </a:xfrm>
          <a:prstGeom prst="rect">
            <a:avLst/>
          </a:prstGeom>
          <a:noFill/>
          <a:ln>
            <a:solidFill>
              <a:schemeClr val="accent1"/>
            </a:solidFill>
          </a:ln>
        </p:spPr>
        <p:txBody>
          <a:bodyPr wrap="none" rtlCol="0">
            <a:spAutoFit/>
          </a:bodyPr>
          <a:p>
            <a:pPr algn="l"/>
            <a:r>
              <a:rPr lang="zh-CN" altLang="en-US">
                <a:latin typeface="Courier New" panose="02070309020205020404" charset="0"/>
              </a:rPr>
              <a:t>判断输入的年份是不是闰年</a:t>
            </a:r>
            <a:endParaRPr lang="zh-CN" altLang="en-US">
              <a:latin typeface="Courier New" panose="020703090202050204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p:txBody>
          <a:bodyPr/>
          <a:p>
            <a:r>
              <a:rPr lang="zh-CN" altLang="en-US"/>
              <a:t>比较两个日期的大小</a:t>
            </a:r>
            <a:endParaRPr lang="zh-CN" altLang="en-US"/>
          </a:p>
        </p:txBody>
      </p:sp>
      <p:pic>
        <p:nvPicPr>
          <p:cNvPr id="4" name="图片 3"/>
          <p:cNvPicPr>
            <a:picLocks noChangeAspect="1"/>
          </p:cNvPicPr>
          <p:nvPr/>
        </p:nvPicPr>
        <p:blipFill>
          <a:blip r:embed="rId1"/>
          <a:stretch>
            <a:fillRect/>
          </a:stretch>
        </p:blipFill>
        <p:spPr>
          <a:xfrm>
            <a:off x="838200" y="2310130"/>
            <a:ext cx="5950585" cy="38671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p:txBody>
          <a:bodyPr/>
          <a:p>
            <a:r>
              <a:rPr lang="zh-CN" altLang="en-US"/>
              <a:t>输入一个日期</a:t>
            </a:r>
            <a:endParaRPr lang="zh-CN" altLang="en-US"/>
          </a:p>
          <a:p>
            <a:endParaRPr lang="zh-CN" altLang="en-US"/>
          </a:p>
          <a:p>
            <a:endParaRPr lang="zh-CN" altLang="en-US"/>
          </a:p>
          <a:p>
            <a:r>
              <a:rPr lang="zh-CN" altLang="en-US"/>
              <a:t>计算两个日期之间的天数</a:t>
            </a:r>
            <a:endParaRPr lang="zh-CN" altLang="en-US"/>
          </a:p>
          <a:p>
            <a:endParaRPr lang="zh-CN" altLang="en-US"/>
          </a:p>
          <a:p>
            <a:pPr lvl="1"/>
            <a:r>
              <a:rPr lang="zh-CN" altLang="en-US"/>
              <a:t>先分别算出两个日期与当年</a:t>
            </a:r>
            <a:r>
              <a:rPr lang="en-US" altLang="zh-CN"/>
              <a:t>1</a:t>
            </a:r>
            <a:r>
              <a:rPr lang="zh-CN" altLang="en-US"/>
              <a:t>月</a:t>
            </a:r>
            <a:r>
              <a:rPr lang="en-US" altLang="zh-CN"/>
              <a:t>1</a:t>
            </a:r>
            <a:r>
              <a:rPr lang="zh-CN" altLang="en-US"/>
              <a:t>日之间的天数</a:t>
            </a:r>
            <a:endParaRPr lang="zh-CN" altLang="en-US"/>
          </a:p>
          <a:p>
            <a:pPr lvl="1"/>
            <a:r>
              <a:rPr lang="zh-CN" altLang="en-US"/>
              <a:t>再算出两年</a:t>
            </a:r>
            <a:r>
              <a:rPr lang="en-US" altLang="zh-CN"/>
              <a:t>1</a:t>
            </a:r>
            <a:r>
              <a:rPr lang="zh-CN" altLang="en-US"/>
              <a:t>月</a:t>
            </a:r>
            <a:r>
              <a:rPr lang="en-US" altLang="zh-CN"/>
              <a:t>1</a:t>
            </a:r>
            <a:r>
              <a:rPr lang="zh-CN" altLang="en-US"/>
              <a:t>日之间相隔的天数</a:t>
            </a:r>
            <a:endParaRPr lang="zh-CN" altLang="en-US"/>
          </a:p>
          <a:p>
            <a:pPr lvl="1"/>
            <a:r>
              <a:rPr lang="zh-CN" altLang="en-US"/>
              <a:t>最后再算出两个日期之间的天数</a:t>
            </a:r>
            <a:endParaRPr lang="zh-CN" altLang="en-US"/>
          </a:p>
        </p:txBody>
      </p:sp>
      <p:pic>
        <p:nvPicPr>
          <p:cNvPr id="4" name="图片 3"/>
          <p:cNvPicPr>
            <a:picLocks noChangeAspect="1"/>
          </p:cNvPicPr>
          <p:nvPr/>
        </p:nvPicPr>
        <p:blipFill>
          <a:blip r:embed="rId1"/>
          <a:stretch>
            <a:fillRect/>
          </a:stretch>
        </p:blipFill>
        <p:spPr>
          <a:xfrm>
            <a:off x="3665855" y="1691005"/>
            <a:ext cx="5949950" cy="1487805"/>
          </a:xfrm>
          <a:prstGeom prst="rect">
            <a:avLst/>
          </a:prstGeom>
        </p:spPr>
      </p:pic>
      <p:pic>
        <p:nvPicPr>
          <p:cNvPr id="5" name="图片 4"/>
          <p:cNvPicPr>
            <a:picLocks noChangeAspect="1"/>
          </p:cNvPicPr>
          <p:nvPr/>
        </p:nvPicPr>
        <p:blipFill>
          <a:blip r:embed="rId2"/>
          <a:stretch>
            <a:fillRect/>
          </a:stretch>
        </p:blipFill>
        <p:spPr>
          <a:xfrm>
            <a:off x="5269230" y="3378200"/>
            <a:ext cx="6626225" cy="930910"/>
          </a:xfrm>
          <a:prstGeom prst="rect">
            <a:avLst/>
          </a:prstGeom>
        </p:spPr>
      </p:pic>
      <p:sp>
        <p:nvSpPr>
          <p:cNvPr id="8" name="文本框 7"/>
          <p:cNvSpPr txBox="1"/>
          <p:nvPr/>
        </p:nvSpPr>
        <p:spPr>
          <a:xfrm>
            <a:off x="2658110" y="5593715"/>
            <a:ext cx="6875145" cy="583565"/>
          </a:xfrm>
          <a:prstGeom prst="rect">
            <a:avLst/>
          </a:prstGeom>
          <a:noFill/>
          <a:ln>
            <a:solidFill>
              <a:schemeClr val="accent1"/>
            </a:solidFill>
          </a:ln>
        </p:spPr>
        <p:txBody>
          <a:bodyPr wrap="square" rtlCol="0">
            <a:spAutoFit/>
          </a:bodyPr>
          <a:p>
            <a:pPr algn="l"/>
            <a:r>
              <a:rPr lang="zh-CN" altLang="en-US" sz="3200">
                <a:solidFill>
                  <a:srgbClr val="FF0000"/>
                </a:solidFill>
                <a:latin typeface="Courier New" panose="02070309020205020404" charset="0"/>
              </a:rPr>
              <a:t>设计算法需要采用</a:t>
            </a:r>
            <a:r>
              <a:rPr lang="en-US" altLang="zh-CN" sz="3200">
                <a:solidFill>
                  <a:srgbClr val="FF0000"/>
                </a:solidFill>
                <a:latin typeface="Courier New" panose="02070309020205020404" charset="0"/>
              </a:rPr>
              <a:t>“</a:t>
            </a:r>
            <a:r>
              <a:rPr lang="zh-CN" altLang="en-US" sz="3200">
                <a:solidFill>
                  <a:srgbClr val="FF0000"/>
                </a:solidFill>
                <a:latin typeface="Courier New" panose="02070309020205020404" charset="0"/>
              </a:rPr>
              <a:t>分而治之</a:t>
            </a:r>
            <a:r>
              <a:rPr lang="en-US" altLang="zh-CN" sz="3200">
                <a:solidFill>
                  <a:srgbClr val="FF0000"/>
                </a:solidFill>
                <a:latin typeface="Courier New" panose="02070309020205020404" charset="0"/>
              </a:rPr>
              <a:t>”</a:t>
            </a:r>
            <a:r>
              <a:rPr lang="zh-CN" altLang="en-US" sz="3200">
                <a:solidFill>
                  <a:srgbClr val="FF0000"/>
                </a:solidFill>
                <a:latin typeface="Courier New" panose="02070309020205020404" charset="0"/>
              </a:rPr>
              <a:t>的策略</a:t>
            </a:r>
            <a:r>
              <a:rPr lang="en-US" altLang="zh-CN" sz="3200">
                <a:solidFill>
                  <a:srgbClr val="FF0000"/>
                </a:solidFill>
                <a:latin typeface="Courier New" panose="02070309020205020404" charset="0"/>
              </a:rPr>
              <a:t>!</a:t>
            </a:r>
            <a:endParaRPr lang="en-US" altLang="zh-CN" sz="3200">
              <a:solidFill>
                <a:srgbClr val="FF0000"/>
              </a:solidFill>
              <a:latin typeface="Courier New" panose="020703090202050204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4670"/>
            <a:ext cx="10515600" cy="5642610"/>
          </a:xfrm>
        </p:spPr>
        <p:txBody>
          <a:bodyPr>
            <a:normAutofit fontScale="90000" lnSpcReduction="10000"/>
          </a:bodyPr>
          <a:p>
            <a:pPr marL="0" indent="0">
              <a:lnSpc>
                <a:spcPct val="110000"/>
              </a:lnSpc>
              <a:buNone/>
            </a:pPr>
            <a:r>
              <a:rPr lang="en-US" altLang="zh-CN">
                <a:solidFill>
                  <a:schemeClr val="tx1"/>
                </a:solidFill>
                <a:uFillTx/>
                <a:latin typeface="Courier New" panose="02070309020205020404" charset="0"/>
              </a:rPr>
              <a:t>1. </a:t>
            </a:r>
            <a:r>
              <a:rPr lang="zh-CN" altLang="en-US">
                <a:solidFill>
                  <a:schemeClr val="tx1"/>
                </a:solidFill>
                <a:uFillTx/>
                <a:latin typeface="Courier New" panose="02070309020205020404" charset="0"/>
              </a:rPr>
              <a:t>编写一个程序，要求用户输入一个分数，然后将其约分为最简分数。程序运行示例如下：</a:t>
            </a:r>
            <a:endParaRPr lang="zh-CN" altLang="en-US">
              <a:solidFill>
                <a:schemeClr val="tx1"/>
              </a:solidFill>
              <a:uFillTx/>
              <a:latin typeface="Courier New" panose="02070309020205020404" charset="0"/>
            </a:endParaRPr>
          </a:p>
          <a:p>
            <a:pPr marL="0" indent="0">
              <a:lnSpc>
                <a:spcPct val="110000"/>
              </a:lnSpc>
              <a:buNone/>
            </a:pPr>
            <a:r>
              <a:rPr lang="en-US" altLang="zh-CN" b="1">
                <a:solidFill>
                  <a:schemeClr val="tx1"/>
                </a:solidFill>
                <a:uFillTx/>
                <a:latin typeface="Courier New" panose="02070309020205020404" charset="0"/>
              </a:rPr>
              <a:t>Enter a fraction: 6/12</a:t>
            </a:r>
            <a:endParaRPr lang="en-US" altLang="zh-CN" b="1">
              <a:solidFill>
                <a:schemeClr val="tx1"/>
              </a:solidFill>
              <a:uFillTx/>
              <a:latin typeface="Courier New" panose="02070309020205020404" charset="0"/>
            </a:endParaRPr>
          </a:p>
          <a:p>
            <a:pPr marL="0" indent="0">
              <a:lnSpc>
                <a:spcPct val="110000"/>
              </a:lnSpc>
              <a:buNone/>
            </a:pPr>
            <a:r>
              <a:rPr lang="en-US" altLang="zh-CN" b="1">
                <a:solidFill>
                  <a:schemeClr val="tx1"/>
                </a:solidFill>
                <a:uFillTx/>
                <a:latin typeface="Courier New" panose="02070309020205020404" charset="0"/>
              </a:rPr>
              <a:t>In lowest terms: 1/2</a:t>
            </a:r>
            <a:endParaRPr lang="en-US" altLang="zh-CN" b="1">
              <a:solidFill>
                <a:schemeClr val="tx1"/>
              </a:solidFill>
              <a:uFillTx/>
              <a:latin typeface="Courier New" panose="02070309020205020404" charset="0"/>
            </a:endParaRPr>
          </a:p>
          <a:p>
            <a:pPr marL="0" indent="0">
              <a:lnSpc>
                <a:spcPct val="110000"/>
              </a:lnSpc>
              <a:buNone/>
            </a:pPr>
            <a:endParaRPr lang="en-US" altLang="zh-CN" b="1">
              <a:solidFill>
                <a:schemeClr val="tx1"/>
              </a:solidFill>
              <a:uFillTx/>
              <a:latin typeface="Courier New" panose="02070309020205020404" charset="0"/>
            </a:endParaRPr>
          </a:p>
          <a:p>
            <a:pPr marL="0" indent="0">
              <a:lnSpc>
                <a:spcPct val="110000"/>
              </a:lnSpc>
              <a:buNone/>
            </a:pPr>
            <a:r>
              <a:rPr lang="zh-CN" altLang="en-US">
                <a:solidFill>
                  <a:schemeClr val="tx1"/>
                </a:solidFill>
                <a:uFillTx/>
                <a:latin typeface="Courier New" panose="02070309020205020404" charset="0"/>
              </a:rPr>
              <a:t>分析：</a:t>
            </a:r>
            <a:endParaRPr lang="zh-CN" altLang="en-US">
              <a:solidFill>
                <a:schemeClr val="tx1"/>
              </a:solidFill>
              <a:uFillTx/>
              <a:latin typeface="Courier New" panose="02070309020205020404" charset="0"/>
            </a:endParaRPr>
          </a:p>
          <a:p>
            <a:pPr>
              <a:lnSpc>
                <a:spcPct val="110000"/>
              </a:lnSpc>
            </a:pPr>
            <a:r>
              <a:rPr lang="zh-CN" altLang="en-US">
                <a:solidFill>
                  <a:schemeClr val="tx1"/>
                </a:solidFill>
                <a:uFillTx/>
                <a:latin typeface="Courier New" panose="02070309020205020404" charset="0"/>
              </a:rPr>
              <a:t>为了把分数约分为最简分数，可以先计算分子和分母的最大公约数，然后分子分母都除以最大公约数；</a:t>
            </a:r>
            <a:endParaRPr lang="zh-CN" altLang="en-US">
              <a:solidFill>
                <a:schemeClr val="tx1"/>
              </a:solidFill>
              <a:uFillTx/>
              <a:latin typeface="Courier New" panose="02070309020205020404" charset="0"/>
            </a:endParaRPr>
          </a:p>
          <a:p>
            <a:pPr>
              <a:lnSpc>
                <a:spcPct val="110000"/>
              </a:lnSpc>
            </a:pPr>
            <a:r>
              <a:rPr lang="zh-CN" altLang="en-US">
                <a:solidFill>
                  <a:schemeClr val="tx1"/>
                </a:solidFill>
                <a:uFillTx/>
                <a:latin typeface="Courier New" panose="02070309020205020404" charset="0"/>
              </a:rPr>
              <a:t>求</a:t>
            </a:r>
            <a:r>
              <a:rPr lang="zh-CN" altLang="en-US" b="1">
                <a:solidFill>
                  <a:schemeClr val="tx1"/>
                </a:solidFill>
                <a:uFillTx/>
                <a:latin typeface="Courier New" panose="02070309020205020404" charset="0"/>
              </a:rPr>
              <a:t>最大公约数的</a:t>
            </a:r>
            <a:r>
              <a:rPr lang="en-US" altLang="zh-CN" b="1">
                <a:solidFill>
                  <a:schemeClr val="tx1"/>
                </a:solidFill>
                <a:uFillTx/>
                <a:latin typeface="Courier New" panose="02070309020205020404" charset="0"/>
              </a:rPr>
              <a:t>Euclid</a:t>
            </a:r>
            <a:r>
              <a:rPr lang="zh-CN" altLang="en-US" b="1">
                <a:solidFill>
                  <a:schemeClr val="tx1"/>
                </a:solidFill>
                <a:uFillTx/>
                <a:latin typeface="Courier New" panose="02070309020205020404" charset="0"/>
              </a:rPr>
              <a:t>算法</a:t>
            </a:r>
            <a:r>
              <a:rPr lang="zh-CN" altLang="en-US">
                <a:solidFill>
                  <a:schemeClr val="tx1"/>
                </a:solidFill>
                <a:uFillTx/>
                <a:latin typeface="Courier New" panose="02070309020205020404" charset="0"/>
              </a:rPr>
              <a:t>：分别让变量</a:t>
            </a:r>
            <a:r>
              <a:rPr lang="en-US" altLang="zh-CN">
                <a:solidFill>
                  <a:schemeClr val="tx1"/>
                </a:solidFill>
                <a:uFillTx/>
                <a:latin typeface="Courier New" panose="02070309020205020404" charset="0"/>
              </a:rPr>
              <a:t>m</a:t>
            </a:r>
            <a:r>
              <a:rPr lang="zh-CN" altLang="en-US">
                <a:solidFill>
                  <a:schemeClr val="tx1"/>
                </a:solidFill>
                <a:uFillTx/>
                <a:latin typeface="Courier New" panose="02070309020205020404" charset="0"/>
              </a:rPr>
              <a:t>和</a:t>
            </a:r>
            <a:r>
              <a:rPr lang="en-US" altLang="zh-CN">
                <a:solidFill>
                  <a:schemeClr val="tx1"/>
                </a:solidFill>
                <a:uFillTx/>
                <a:latin typeface="Courier New" panose="02070309020205020404" charset="0"/>
              </a:rPr>
              <a:t>n</a:t>
            </a:r>
            <a:r>
              <a:rPr lang="zh-CN" altLang="en-US">
                <a:solidFill>
                  <a:schemeClr val="tx1"/>
                </a:solidFill>
                <a:uFillTx/>
                <a:latin typeface="Courier New" panose="02070309020205020404" charset="0"/>
              </a:rPr>
              <a:t>存储两个数的值。如果</a:t>
            </a:r>
            <a:r>
              <a:rPr lang="en-US" altLang="zh-CN">
                <a:solidFill>
                  <a:schemeClr val="tx1"/>
                </a:solidFill>
                <a:uFillTx/>
                <a:latin typeface="Courier New" panose="02070309020205020404" charset="0"/>
              </a:rPr>
              <a:t>n</a:t>
            </a:r>
            <a:r>
              <a:rPr lang="zh-CN" altLang="en-US">
                <a:solidFill>
                  <a:schemeClr val="tx1"/>
                </a:solidFill>
                <a:uFillTx/>
                <a:latin typeface="Courier New" panose="02070309020205020404" charset="0"/>
              </a:rPr>
              <a:t>为</a:t>
            </a:r>
            <a:r>
              <a:rPr lang="en-US" altLang="zh-CN">
                <a:solidFill>
                  <a:schemeClr val="tx1"/>
                </a:solidFill>
                <a:uFillTx/>
                <a:latin typeface="Courier New" panose="02070309020205020404" charset="0"/>
              </a:rPr>
              <a:t>0</a:t>
            </a:r>
            <a:r>
              <a:rPr lang="zh-CN" altLang="en-US">
                <a:solidFill>
                  <a:schemeClr val="tx1"/>
                </a:solidFill>
                <a:uFillTx/>
                <a:latin typeface="Courier New" panose="02070309020205020404" charset="0"/>
              </a:rPr>
              <a:t>，那么停止操作，</a:t>
            </a:r>
            <a:r>
              <a:rPr lang="en-US" altLang="zh-CN">
                <a:solidFill>
                  <a:schemeClr val="tx1"/>
                </a:solidFill>
                <a:uFillTx/>
                <a:latin typeface="Courier New" panose="02070309020205020404" charset="0"/>
              </a:rPr>
              <a:t>m</a:t>
            </a:r>
            <a:r>
              <a:rPr lang="zh-CN" altLang="en-US">
                <a:solidFill>
                  <a:schemeClr val="tx1"/>
                </a:solidFill>
                <a:uFillTx/>
                <a:latin typeface="Courier New" panose="02070309020205020404" charset="0"/>
              </a:rPr>
              <a:t>中的值为最大公约数；反之，计算</a:t>
            </a:r>
            <a:r>
              <a:rPr lang="en-US" altLang="zh-CN">
                <a:solidFill>
                  <a:schemeClr val="tx1"/>
                </a:solidFill>
                <a:uFillTx/>
                <a:latin typeface="Courier New" panose="02070309020205020404" charset="0"/>
              </a:rPr>
              <a:t>m</a:t>
            </a:r>
            <a:r>
              <a:rPr lang="zh-CN" altLang="en-US">
                <a:solidFill>
                  <a:schemeClr val="tx1"/>
                </a:solidFill>
                <a:uFillTx/>
                <a:latin typeface="Courier New" panose="02070309020205020404" charset="0"/>
              </a:rPr>
              <a:t>除以</a:t>
            </a:r>
            <a:r>
              <a:rPr lang="en-US" altLang="zh-CN">
                <a:solidFill>
                  <a:schemeClr val="tx1"/>
                </a:solidFill>
                <a:uFillTx/>
                <a:latin typeface="Courier New" panose="02070309020205020404" charset="0"/>
              </a:rPr>
              <a:t>n</a:t>
            </a:r>
            <a:r>
              <a:rPr lang="zh-CN" altLang="en-US">
                <a:solidFill>
                  <a:schemeClr val="tx1"/>
                </a:solidFill>
                <a:uFillTx/>
                <a:latin typeface="Courier New" panose="02070309020205020404" charset="0"/>
              </a:rPr>
              <a:t>的余数，把</a:t>
            </a:r>
            <a:r>
              <a:rPr lang="en-US" altLang="zh-CN">
                <a:solidFill>
                  <a:schemeClr val="tx1"/>
                </a:solidFill>
                <a:uFillTx/>
                <a:latin typeface="Courier New" panose="02070309020205020404" charset="0"/>
              </a:rPr>
              <a:t>n</a:t>
            </a:r>
            <a:r>
              <a:rPr lang="zh-CN" altLang="en-US">
                <a:solidFill>
                  <a:schemeClr val="tx1"/>
                </a:solidFill>
                <a:uFillTx/>
                <a:latin typeface="Courier New" panose="02070309020205020404" charset="0"/>
              </a:rPr>
              <a:t>保存到</a:t>
            </a:r>
            <a:r>
              <a:rPr lang="en-US" altLang="zh-CN">
                <a:solidFill>
                  <a:schemeClr val="tx1"/>
                </a:solidFill>
                <a:uFillTx/>
                <a:latin typeface="Courier New" panose="02070309020205020404" charset="0"/>
              </a:rPr>
              <a:t>m</a:t>
            </a:r>
            <a:r>
              <a:rPr lang="zh-CN" altLang="en-US">
                <a:solidFill>
                  <a:schemeClr val="tx1"/>
                </a:solidFill>
                <a:uFillTx/>
                <a:latin typeface="Courier New" panose="02070309020205020404" charset="0"/>
              </a:rPr>
              <a:t>中，并把余数保存到</a:t>
            </a:r>
            <a:r>
              <a:rPr lang="en-US" altLang="zh-CN">
                <a:solidFill>
                  <a:schemeClr val="tx1"/>
                </a:solidFill>
                <a:uFillTx/>
                <a:latin typeface="Courier New" panose="02070309020205020404" charset="0"/>
              </a:rPr>
              <a:t>n</a:t>
            </a:r>
            <a:r>
              <a:rPr lang="zh-CN" altLang="en-US">
                <a:solidFill>
                  <a:schemeClr val="tx1"/>
                </a:solidFill>
                <a:uFillTx/>
                <a:latin typeface="Courier New" panose="02070309020205020404" charset="0"/>
              </a:rPr>
              <a:t>中。重复上述操作，每次都先判定</a:t>
            </a:r>
            <a:r>
              <a:rPr lang="en-US" altLang="zh-CN">
                <a:solidFill>
                  <a:schemeClr val="tx1"/>
                </a:solidFill>
                <a:uFillTx/>
                <a:latin typeface="Courier New" panose="02070309020205020404" charset="0"/>
              </a:rPr>
              <a:t>n</a:t>
            </a:r>
            <a:r>
              <a:rPr lang="zh-CN" altLang="en-US">
                <a:solidFill>
                  <a:schemeClr val="tx1"/>
                </a:solidFill>
                <a:uFillTx/>
                <a:latin typeface="Courier New" panose="02070309020205020404" charset="0"/>
              </a:rPr>
              <a:t>是否为</a:t>
            </a:r>
            <a:r>
              <a:rPr lang="en-US" altLang="zh-CN">
                <a:solidFill>
                  <a:schemeClr val="tx1"/>
                </a:solidFill>
                <a:uFillTx/>
                <a:latin typeface="Courier New" panose="02070309020205020404" charset="0"/>
              </a:rPr>
              <a:t>0</a:t>
            </a:r>
            <a:r>
              <a:rPr lang="zh-CN" altLang="en-US">
                <a:solidFill>
                  <a:schemeClr val="tx1"/>
                </a:solidFill>
                <a:uFillTx/>
                <a:latin typeface="Courier New" panose="02070309020205020404" charset="0"/>
              </a:rPr>
              <a:t>。</a:t>
            </a:r>
            <a:endParaRPr lang="zh-CN" altLang="en-US">
              <a:solidFill>
                <a:schemeClr val="tx1"/>
              </a:solidFill>
              <a:uFillTx/>
              <a:latin typeface="Courier New" panose="020703090202050204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a:xfrm>
            <a:off x="838200" y="1825625"/>
            <a:ext cx="10515600" cy="4828540"/>
          </a:xfrm>
        </p:spPr>
        <p:txBody>
          <a:bodyPr vert="horz" lIns="91440" tIns="45720" rIns="91440" bIns="45720" rtlCol="0">
            <a:normAutofit lnSpcReduction="10000"/>
          </a:bodyPr>
          <a:p>
            <a:pPr marL="0" lvl="0" indent="0" algn="l">
              <a:buNone/>
            </a:pPr>
            <a:r>
              <a:rPr lang="zh-CN" altLang="en-US">
                <a:sym typeface="+mn-ea"/>
              </a:rPr>
              <a:t>第11</a:t>
            </a:r>
            <a:r>
              <a:rPr lang="zh-CN" altLang="en-US">
                <a:sym typeface="+mn-ea"/>
              </a:rPr>
              <a:t>题</a:t>
            </a:r>
            <a:r>
              <a:rPr lang="zh-CN" altLang="en-US">
                <a:sym typeface="+mn-ea"/>
              </a:rPr>
              <a:t>：典型的迭代策略</a:t>
            </a:r>
            <a:endParaRPr lang="zh-CN" altLang="en-US">
              <a:sym typeface="+mn-ea"/>
            </a:endParaRPr>
          </a:p>
          <a:p>
            <a:pPr marL="0" lvl="0" indent="0" algn="l">
              <a:buNone/>
            </a:pPr>
            <a:endParaRPr lang="zh-CN" altLang="en-US">
              <a:sym typeface="+mn-ea"/>
            </a:endParaRPr>
          </a:p>
          <a:p>
            <a:pPr marL="0" lvl="0" indent="0" algn="l">
              <a:buNone/>
            </a:pPr>
            <a:endParaRPr lang="zh-CN" altLang="en-US" sz="2400">
              <a:sym typeface="+mn-ea"/>
            </a:endParaRPr>
          </a:p>
          <a:p>
            <a:pPr marL="0" lvl="0" indent="0" algn="l">
              <a:buNone/>
            </a:pPr>
            <a:endParaRPr lang="zh-CN" altLang="en-US" sz="2400">
              <a:sym typeface="+mn-ea"/>
            </a:endParaRPr>
          </a:p>
          <a:p>
            <a:pPr lvl="0" algn="l"/>
            <a:r>
              <a:rPr lang="zh-CN" altLang="en-US" sz="2400">
                <a:sym typeface="+mn-ea"/>
              </a:rPr>
              <a:t>两个变量存储两次迭代的计算值</a:t>
            </a:r>
            <a:endParaRPr lang="zh-CN" altLang="en-US" sz="2400">
              <a:sym typeface="+mn-ea"/>
            </a:endParaRPr>
          </a:p>
          <a:p>
            <a:pPr lvl="0" algn="l"/>
            <a:r>
              <a:rPr lang="zh-CN" altLang="en-US" sz="2400">
                <a:sym typeface="+mn-ea"/>
              </a:rPr>
              <a:t>设置迭代次数变量</a:t>
            </a:r>
            <a:endParaRPr lang="zh-CN" altLang="en-US" sz="2400">
              <a:sym typeface="+mn-ea"/>
            </a:endParaRPr>
          </a:p>
          <a:p>
            <a:pPr lvl="0" algn="l"/>
            <a:r>
              <a:rPr lang="zh-CN" altLang="en-US" sz="2400">
                <a:sym typeface="+mn-ea"/>
              </a:rPr>
              <a:t>设置最大迭代次数，避免无限循环</a:t>
            </a:r>
            <a:endParaRPr lang="zh-CN" altLang="en-US" sz="2400">
              <a:sym typeface="+mn-ea"/>
            </a:endParaRPr>
          </a:p>
          <a:p>
            <a:pPr lvl="0" algn="l"/>
            <a:r>
              <a:rPr lang="zh-CN" altLang="en-US" sz="2400">
                <a:sym typeface="+mn-ea"/>
              </a:rPr>
              <a:t>计算本次迭代的计算值</a:t>
            </a:r>
            <a:endParaRPr lang="zh-CN" altLang="en-US" sz="2400">
              <a:sym typeface="+mn-ea"/>
            </a:endParaRPr>
          </a:p>
          <a:p>
            <a:pPr lvl="0" algn="l"/>
            <a:r>
              <a:rPr lang="zh-CN" altLang="en-US" sz="2400">
                <a:sym typeface="+mn-ea"/>
              </a:rPr>
              <a:t>比较前后两次计算值的差，判定循环是否终止</a:t>
            </a:r>
            <a:endParaRPr lang="zh-CN" altLang="en-US" sz="2400">
              <a:sym typeface="+mn-ea"/>
            </a:endParaRPr>
          </a:p>
          <a:p>
            <a:pPr lvl="0" algn="l"/>
            <a:r>
              <a:rPr lang="zh-CN" altLang="en-US" sz="2400">
                <a:sym typeface="+mn-ea"/>
              </a:rPr>
              <a:t>更新上一次的迭代计算值</a:t>
            </a:r>
            <a:endParaRPr lang="zh-CN" altLang="en-US" sz="2400">
              <a:sym typeface="+mn-ea"/>
            </a:endParaRPr>
          </a:p>
          <a:p>
            <a:pPr lvl="0" algn="l"/>
            <a:r>
              <a:rPr lang="zh-CN" altLang="en-US" sz="2400">
                <a:sym typeface="+mn-ea"/>
              </a:rPr>
              <a:t>累加迭代次数</a:t>
            </a:r>
            <a:endParaRPr lang="zh-CN" altLang="en-US" sz="2400">
              <a:sym typeface="+mn-ea"/>
            </a:endParaRPr>
          </a:p>
        </p:txBody>
      </p:sp>
      <p:pic>
        <p:nvPicPr>
          <p:cNvPr id="4" name="图片 3"/>
          <p:cNvPicPr>
            <a:picLocks noChangeAspect="1"/>
          </p:cNvPicPr>
          <p:nvPr/>
        </p:nvPicPr>
        <p:blipFill>
          <a:blip r:embed="rId1"/>
          <a:stretch>
            <a:fillRect/>
          </a:stretch>
        </p:blipFill>
        <p:spPr>
          <a:xfrm>
            <a:off x="6908165" y="247015"/>
            <a:ext cx="4788535" cy="4486275"/>
          </a:xfrm>
          <a:prstGeom prst="rect">
            <a:avLst/>
          </a:prstGeom>
        </p:spPr>
      </p:pic>
      <p:cxnSp>
        <p:nvCxnSpPr>
          <p:cNvPr id="9" name="直接箭头连接符 8"/>
          <p:cNvCxnSpPr/>
          <p:nvPr/>
        </p:nvCxnSpPr>
        <p:spPr>
          <a:xfrm flipV="1">
            <a:off x="5446395" y="967740"/>
            <a:ext cx="2338070" cy="27787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3647440" y="1371600"/>
            <a:ext cx="4124960" cy="274193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5752465" y="3783330"/>
            <a:ext cx="3574415" cy="7956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4234815" y="1995805"/>
            <a:ext cx="4027170" cy="3048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7233920" y="2350770"/>
            <a:ext cx="1798955" cy="31216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4504055" y="3134360"/>
            <a:ext cx="3806825" cy="27178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022600" y="3452495"/>
            <a:ext cx="5264150" cy="28155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p:txBody>
          <a:bodyPr vert="horz" lIns="91440" tIns="45720" rIns="91440" bIns="45720" rtlCol="0">
            <a:normAutofit lnSpcReduction="10000"/>
          </a:bodyPr>
          <a:p>
            <a:pPr marL="0" lvl="0" algn="l">
              <a:buNone/>
            </a:pPr>
            <a:r>
              <a:rPr lang="zh-CN" altLang="en-US">
                <a:sym typeface="+mn-ea"/>
              </a:rPr>
              <a:t>第</a:t>
            </a:r>
            <a:r>
              <a:rPr lang="zh-CN" altLang="en-US">
                <a:sym typeface="+mn-ea"/>
              </a:rPr>
              <a:t>12</a:t>
            </a:r>
            <a:r>
              <a:rPr lang="zh-CN" altLang="en-US">
                <a:sym typeface="+mn-ea"/>
              </a:rPr>
              <a:t>题</a:t>
            </a:r>
            <a:endParaRPr lang="zh-CN" altLang="en-US">
              <a:sym typeface="+mn-ea"/>
            </a:endParaRPr>
          </a:p>
          <a:p>
            <a:pPr marL="0" lvl="0" algn="l">
              <a:buNone/>
            </a:pPr>
            <a:endParaRPr lang="zh-CN" altLang="en-US">
              <a:sym typeface="+mn-ea"/>
            </a:endParaRPr>
          </a:p>
          <a:p>
            <a:pPr marL="0" lvl="0" algn="l">
              <a:buNone/>
            </a:pPr>
            <a:r>
              <a:rPr lang="zh-CN" altLang="en-US">
                <a:sym typeface="+mn-ea"/>
              </a:rPr>
              <a:t>查表！</a:t>
            </a:r>
            <a:endParaRPr lang="zh-CN" altLang="en-US">
              <a:sym typeface="+mn-ea"/>
            </a:endParaRPr>
          </a:p>
        </p:txBody>
      </p:sp>
      <p:pic>
        <p:nvPicPr>
          <p:cNvPr id="4" name="图片 3"/>
          <p:cNvPicPr>
            <a:picLocks noChangeAspect="1"/>
          </p:cNvPicPr>
          <p:nvPr/>
        </p:nvPicPr>
        <p:blipFill>
          <a:blip r:embed="rId1"/>
          <a:stretch>
            <a:fillRect/>
          </a:stretch>
        </p:blipFill>
        <p:spPr>
          <a:xfrm>
            <a:off x="3498215" y="365125"/>
            <a:ext cx="8604885" cy="6079490"/>
          </a:xfrm>
          <a:prstGeom prst="rect">
            <a:avLst/>
          </a:prstGeom>
        </p:spPr>
      </p:pic>
      <p:sp>
        <p:nvSpPr>
          <p:cNvPr id="5" name="椭圆 4"/>
          <p:cNvSpPr/>
          <p:nvPr/>
        </p:nvSpPr>
        <p:spPr>
          <a:xfrm>
            <a:off x="3561715" y="269875"/>
            <a:ext cx="1872615" cy="8204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p:nvPr/>
        </p:nvCxnSpPr>
        <p:spPr>
          <a:xfrm flipV="1">
            <a:off x="1847850" y="967105"/>
            <a:ext cx="1933575" cy="19348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860165" y="2171700"/>
            <a:ext cx="1247775" cy="11753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a:endCxn id="6" idx="2"/>
          </p:cNvCxnSpPr>
          <p:nvPr/>
        </p:nvCxnSpPr>
        <p:spPr>
          <a:xfrm flipV="1">
            <a:off x="1884680" y="2759710"/>
            <a:ext cx="1975485" cy="1790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习题解析</a:t>
            </a:r>
            <a:endParaRPr lang="zh-CN" altLang="en-US"/>
          </a:p>
        </p:txBody>
      </p:sp>
      <p:sp>
        <p:nvSpPr>
          <p:cNvPr id="3" name="内容占位符 2"/>
          <p:cNvSpPr>
            <a:spLocks noGrp="1"/>
          </p:cNvSpPr>
          <p:nvPr>
            <p:ph idx="1"/>
          </p:nvPr>
        </p:nvSpPr>
        <p:spPr>
          <a:xfrm>
            <a:off x="838200" y="1825625"/>
            <a:ext cx="10515600" cy="4853940"/>
          </a:xfrm>
        </p:spPr>
        <p:txBody>
          <a:bodyPr vert="horz" lIns="91440" tIns="45720" rIns="91440" bIns="45720" rtlCol="0">
            <a:normAutofit lnSpcReduction="10000"/>
          </a:bodyPr>
          <a:p>
            <a:pPr marL="0" lvl="0" algn="l">
              <a:lnSpc>
                <a:spcPct val="110000"/>
              </a:lnSpc>
              <a:buNone/>
            </a:pPr>
            <a:r>
              <a:rPr lang="en-US" altLang="zh-CN">
                <a:uFillTx/>
                <a:latin typeface="Courier New" panose="02070309020205020404" charset="0"/>
                <a:sym typeface="+mn-ea"/>
              </a:rPr>
              <a:t>第</a:t>
            </a:r>
            <a:r>
              <a:rPr lang="en-US" altLang="zh-CN">
                <a:uFillTx/>
                <a:latin typeface="Courier New" panose="02070309020205020404" charset="0"/>
                <a:sym typeface="+mn-ea"/>
              </a:rPr>
              <a:t>13~15</a:t>
            </a:r>
            <a:r>
              <a:rPr lang="en-US" altLang="zh-CN">
                <a:uFillTx/>
                <a:latin typeface="Courier New" panose="02070309020205020404" charset="0"/>
                <a:sym typeface="+mn-ea"/>
              </a:rPr>
              <a:t>题（略）</a:t>
            </a:r>
            <a:endParaRPr lang="en-US" altLang="zh-CN">
              <a:uFillTx/>
              <a:latin typeface="Courier New" panose="02070309020205020404" charset="0"/>
              <a:sym typeface="+mn-ea"/>
            </a:endParaRPr>
          </a:p>
          <a:p>
            <a:pPr marL="0" lvl="0" algn="l">
              <a:lnSpc>
                <a:spcPct val="110000"/>
              </a:lnSpc>
              <a:buNone/>
            </a:pPr>
            <a:r>
              <a:rPr lang="en-US" altLang="zh-CN">
                <a:uFillTx/>
                <a:latin typeface="Courier New" panose="02070309020205020404" charset="0"/>
                <a:sym typeface="+mn-ea"/>
              </a:rPr>
              <a:t>第</a:t>
            </a:r>
            <a:r>
              <a:rPr lang="en-US" altLang="zh-CN">
                <a:uFillTx/>
                <a:latin typeface="Courier New" panose="02070309020205020404" charset="0"/>
                <a:sym typeface="+mn-ea"/>
              </a:rPr>
              <a:t>16</a:t>
            </a:r>
            <a:r>
              <a:rPr lang="en-US" altLang="zh-CN">
                <a:uFillTx/>
                <a:latin typeface="Courier New" panose="02070309020205020404" charset="0"/>
                <a:sym typeface="+mn-ea"/>
              </a:rPr>
              <a:t>题</a:t>
            </a:r>
            <a:endParaRPr lang="en-US" altLang="zh-CN">
              <a:uFillTx/>
              <a:latin typeface="Courier New" panose="02070309020205020404" charset="0"/>
              <a:sym typeface="+mn-ea"/>
            </a:endParaRPr>
          </a:p>
          <a:p>
            <a:pPr marL="0" lvl="0" algn="l">
              <a:lnSpc>
                <a:spcPct val="110000"/>
              </a:lnSpc>
              <a:buNone/>
            </a:pPr>
            <a:endParaRPr lang="en-US" altLang="zh-CN">
              <a:uFillTx/>
              <a:latin typeface="Courier New" panose="02070309020205020404" charset="0"/>
              <a:sym typeface="+mn-ea"/>
            </a:endParaRPr>
          </a:p>
          <a:p>
            <a:pPr marL="0" lvl="0" algn="l">
              <a:lnSpc>
                <a:spcPct val="110000"/>
              </a:lnSpc>
              <a:buNone/>
            </a:pPr>
            <a:r>
              <a:rPr lang="en-US" altLang="zh-CN">
                <a:uFillTx/>
                <a:latin typeface="Courier New" panose="02070309020205020404" charset="0"/>
                <a:sym typeface="+mn-ea"/>
              </a:rPr>
              <a:t>依然是分而治之：</a:t>
            </a:r>
            <a:endParaRPr lang="en-US" altLang="zh-CN">
              <a:uFillTx/>
              <a:latin typeface="Courier New" panose="02070309020205020404" charset="0"/>
              <a:sym typeface="+mn-ea"/>
            </a:endParaRPr>
          </a:p>
          <a:p>
            <a:pPr lvl="1" indent="-457200" algn="l">
              <a:lnSpc>
                <a:spcPct val="110000"/>
              </a:lnSpc>
            </a:pPr>
            <a:r>
              <a:rPr lang="en-US" altLang="zh-CN">
                <a:uFillTx/>
                <a:latin typeface="Courier New" panose="02070309020205020404" charset="0"/>
                <a:sym typeface="+mn-ea"/>
              </a:rPr>
              <a:t>Search</a:t>
            </a:r>
            <a:r>
              <a:rPr lang="en-US" altLang="zh-CN">
                <a:uFillTx/>
                <a:latin typeface="Courier New" panose="02070309020205020404" charset="0"/>
                <a:sym typeface="+mn-ea"/>
              </a:rPr>
              <a:t>KeywordInFile —— </a:t>
            </a:r>
            <a:r>
              <a:rPr lang="zh-CN" altLang="en-US">
                <a:uFillTx/>
                <a:latin typeface="Courier New" panose="02070309020205020404" charset="0"/>
                <a:sym typeface="+mn-ea"/>
              </a:rPr>
              <a:t>在文件中查找，文件按行读！</a:t>
            </a:r>
            <a:endParaRPr lang="zh-CN" altLang="en-US">
              <a:uFillTx/>
              <a:latin typeface="Courier New" panose="02070309020205020404" charset="0"/>
              <a:sym typeface="+mn-ea"/>
            </a:endParaRPr>
          </a:p>
          <a:p>
            <a:pPr lvl="1" indent="-457200" algn="l">
              <a:lnSpc>
                <a:spcPct val="110000"/>
              </a:lnSpc>
            </a:pPr>
            <a:r>
              <a:rPr lang="en-US" altLang="zh-CN">
                <a:uFillTx/>
                <a:latin typeface="Courier New" panose="02070309020205020404" charset="0"/>
                <a:sym typeface="+mn-ea"/>
              </a:rPr>
              <a:t>S</a:t>
            </a:r>
            <a:r>
              <a:rPr lang="en-US" altLang="zh-CN">
                <a:uFillTx/>
                <a:latin typeface="Courier New" panose="02070309020205020404" charset="0"/>
                <a:sym typeface="+mn-ea"/>
              </a:rPr>
              <a:t>earchKeywordInString —— </a:t>
            </a:r>
            <a:r>
              <a:rPr lang="zh-CN" altLang="en-US">
                <a:uFillTx/>
                <a:latin typeface="Courier New" panose="02070309020205020404" charset="0"/>
                <a:sym typeface="+mn-ea"/>
              </a:rPr>
              <a:t>再每一行的字符串中查找！</a:t>
            </a:r>
            <a:endParaRPr lang="zh-CN" altLang="en-US">
              <a:uFillTx/>
              <a:latin typeface="Courier New" panose="02070309020205020404" charset="0"/>
              <a:sym typeface="+mn-ea"/>
            </a:endParaRPr>
          </a:p>
          <a:p>
            <a:pPr lvl="0" indent="-457200" algn="l">
              <a:lnSpc>
                <a:spcPct val="110000"/>
              </a:lnSpc>
              <a:buNone/>
            </a:pPr>
            <a:endParaRPr lang="zh-CN" altLang="en-US">
              <a:uFillTx/>
              <a:latin typeface="Courier New" panose="02070309020205020404" charset="0"/>
              <a:sym typeface="+mn-ea"/>
            </a:endParaRPr>
          </a:p>
          <a:p>
            <a:pPr lvl="0" indent="-457200" algn="l">
              <a:lnSpc>
                <a:spcPct val="110000"/>
              </a:lnSpc>
              <a:buNone/>
            </a:pPr>
            <a:r>
              <a:rPr lang="zh-CN" altLang="en-US">
                <a:uFillTx/>
                <a:latin typeface="Courier New" panose="02070309020205020404" charset="0"/>
                <a:sym typeface="+mn-ea"/>
              </a:rPr>
              <a:t>第</a:t>
            </a:r>
            <a:r>
              <a:rPr lang="en-US" altLang="zh-CN">
                <a:uFillTx/>
                <a:latin typeface="Courier New" panose="02070309020205020404" charset="0"/>
                <a:sym typeface="+mn-ea"/>
              </a:rPr>
              <a:t>17</a:t>
            </a:r>
            <a:r>
              <a:rPr lang="zh-CN" altLang="en-US">
                <a:uFillTx/>
                <a:latin typeface="Courier New" panose="02070309020205020404" charset="0"/>
                <a:sym typeface="+mn-ea"/>
              </a:rPr>
              <a:t>题采用了相同的策略，不复赘述。</a:t>
            </a:r>
            <a:endParaRPr lang="zh-CN" altLang="en-US">
              <a:uFillTx/>
              <a:latin typeface="Courier New" panose="02070309020205020404" charset="0"/>
              <a:sym typeface="+mn-ea"/>
            </a:endParaRPr>
          </a:p>
          <a:p>
            <a:pPr lvl="0" indent="-457200" algn="l">
              <a:lnSpc>
                <a:spcPct val="110000"/>
              </a:lnSpc>
              <a:buNone/>
            </a:pPr>
            <a:r>
              <a:rPr lang="zh-CN" altLang="en-US">
                <a:uFillTx/>
                <a:latin typeface="Courier New" panose="02070309020205020404" charset="0"/>
                <a:sym typeface="+mn-ea"/>
              </a:rPr>
              <a:t>第</a:t>
            </a:r>
            <a:r>
              <a:rPr lang="en-US" altLang="zh-CN">
                <a:uFillTx/>
                <a:latin typeface="Courier New" panose="02070309020205020404" charset="0"/>
                <a:sym typeface="+mn-ea"/>
              </a:rPr>
              <a:t>18</a:t>
            </a:r>
            <a:r>
              <a:rPr lang="zh-CN" altLang="en-US">
                <a:uFillTx/>
                <a:latin typeface="Courier New" panose="02070309020205020404" charset="0"/>
                <a:sym typeface="+mn-ea"/>
              </a:rPr>
              <a:t>题主要考察如何将函数内部动态分配的内存传到函数外</a:t>
            </a:r>
            <a:endParaRPr lang="zh-CN" altLang="en-US">
              <a:uFillTx/>
              <a:latin typeface="Courier New" panose="02070309020205020404" charset="0"/>
              <a:sym typeface="+mn-ea"/>
            </a:endParaRPr>
          </a:p>
        </p:txBody>
      </p:sp>
      <p:pic>
        <p:nvPicPr>
          <p:cNvPr id="4" name="图片 3"/>
          <p:cNvPicPr>
            <a:picLocks noChangeAspect="1"/>
          </p:cNvPicPr>
          <p:nvPr/>
        </p:nvPicPr>
        <p:blipFill>
          <a:blip r:embed="rId1"/>
          <a:stretch>
            <a:fillRect/>
          </a:stretch>
        </p:blipFill>
        <p:spPr>
          <a:xfrm>
            <a:off x="2303145" y="2478405"/>
            <a:ext cx="9050655" cy="10185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4670"/>
            <a:ext cx="10515600" cy="5642610"/>
          </a:xfrm>
        </p:spPr>
        <p:txBody>
          <a:bodyPr>
            <a:normAutofit/>
          </a:bodyPr>
          <a:p>
            <a:pPr marL="0" indent="0">
              <a:lnSpc>
                <a:spcPct val="110000"/>
              </a:lnSpc>
              <a:buNone/>
            </a:pPr>
            <a:r>
              <a:rPr lang="en-US" altLang="zh-CN">
                <a:solidFill>
                  <a:schemeClr val="tx1"/>
                </a:solidFill>
                <a:uFillTx/>
                <a:latin typeface="Courier New" panose="02070309020205020404" charset="0"/>
              </a:rPr>
              <a:t>2. 有些三位数称为“水仙花”数，即每位数的立方和等于该数本身。例如：</a:t>
            </a:r>
            <a:endParaRPr lang="en-US" altLang="zh-CN">
              <a:solidFill>
                <a:schemeClr val="tx1"/>
              </a:solidFill>
              <a:uFillTx/>
              <a:latin typeface="Courier New" panose="02070309020205020404" charset="0"/>
            </a:endParaRPr>
          </a:p>
          <a:p>
            <a:pPr marL="0" indent="0">
              <a:lnSpc>
                <a:spcPct val="110000"/>
              </a:lnSpc>
              <a:buNone/>
            </a:pPr>
            <a:endParaRPr lang="en-US" altLang="zh-CN">
              <a:solidFill>
                <a:schemeClr val="tx1"/>
              </a:solidFill>
              <a:uFillTx/>
              <a:latin typeface="Courier New" panose="02070309020205020404" charset="0"/>
            </a:endParaRPr>
          </a:p>
          <a:p>
            <a:pPr marL="0" indent="0">
              <a:lnSpc>
                <a:spcPct val="110000"/>
              </a:lnSpc>
              <a:buNone/>
            </a:pPr>
            <a:r>
              <a:rPr lang="zh-CN" altLang="en-US">
                <a:sym typeface="+mn-ea"/>
              </a:rPr>
              <a:t>编写程序输出所有的水仙花数。</a:t>
            </a:r>
            <a:endParaRPr lang="zh-CN" altLang="en-US">
              <a:sym typeface="+mn-ea"/>
            </a:endParaRPr>
          </a:p>
          <a:p>
            <a:pPr marL="0" indent="0">
              <a:lnSpc>
                <a:spcPct val="110000"/>
              </a:lnSpc>
              <a:buNone/>
            </a:pPr>
            <a:endParaRPr lang="zh-CN" altLang="en-US">
              <a:sym typeface="+mn-ea"/>
            </a:endParaRPr>
          </a:p>
          <a:p>
            <a:pPr marL="0" indent="0">
              <a:lnSpc>
                <a:spcPct val="110000"/>
              </a:lnSpc>
              <a:buNone/>
            </a:pPr>
            <a:r>
              <a:rPr lang="en-US" altLang="zh-CN">
                <a:solidFill>
                  <a:schemeClr val="tx1"/>
                </a:solidFill>
                <a:uFillTx/>
                <a:latin typeface="Courier New" panose="02070309020205020404" charset="0"/>
              </a:rPr>
              <a:t>3. 从屏幕上输入三个双精度数a, b, c，然后编程求解一元二次方程 ax</a:t>
            </a:r>
            <a:r>
              <a:rPr lang="en-US" altLang="zh-CN" baseline="30000">
                <a:solidFill>
                  <a:schemeClr val="tx1"/>
                </a:solidFill>
                <a:uFillTx/>
                <a:latin typeface="Courier New" panose="02070309020205020404" charset="0"/>
              </a:rPr>
              <a:t>2</a:t>
            </a:r>
            <a:r>
              <a:rPr lang="en-US" altLang="zh-CN">
                <a:solidFill>
                  <a:schemeClr val="tx1"/>
                </a:solidFill>
                <a:uFillTx/>
                <a:latin typeface="Courier New" panose="02070309020205020404" charset="0"/>
              </a:rPr>
              <a:t> + bx + c = 0的根，然后把方程的根打印到屏幕上。</a:t>
            </a:r>
            <a:endParaRPr lang="en-US" altLang="zh-CN">
              <a:solidFill>
                <a:schemeClr val="tx1"/>
              </a:solidFill>
              <a:uFillTx/>
              <a:latin typeface="Courier New" panose="02070309020205020404" charset="0"/>
            </a:endParaRPr>
          </a:p>
          <a:p>
            <a:pPr marL="0" indent="0">
              <a:lnSpc>
                <a:spcPct val="110000"/>
              </a:lnSpc>
              <a:buNone/>
            </a:pPr>
            <a:endParaRPr lang="en-US" altLang="zh-CN">
              <a:solidFill>
                <a:schemeClr val="tx1"/>
              </a:solidFill>
              <a:uFillTx/>
              <a:latin typeface="Courier New" panose="02070309020205020404" charset="0"/>
            </a:endParaRPr>
          </a:p>
        </p:txBody>
      </p:sp>
      <p:graphicFrame>
        <p:nvGraphicFramePr>
          <p:cNvPr id="146434" name="内容占位符 146434"/>
          <p:cNvGraphicFramePr>
            <a:graphicFrameLocks noGrp="1" noChangeAspect="1"/>
          </p:cNvGraphicFramePr>
          <p:nvPr>
            <p:ph sz="half" idx="2"/>
          </p:nvPr>
        </p:nvGraphicFramePr>
        <p:xfrm>
          <a:off x="4516755" y="1240790"/>
          <a:ext cx="3159125" cy="622300"/>
        </p:xfrm>
        <a:graphic>
          <a:graphicData uri="http://schemas.openxmlformats.org/presentationml/2006/ole">
            <mc:AlternateContent xmlns:mc="http://schemas.openxmlformats.org/markup-compatibility/2006">
              <mc:Choice xmlns:v="urn:schemas-microsoft-com:vml" Requires="v">
                <p:oleObj spid="_x0000_s3088" name="" r:id="rId1" imgW="24688800" imgH="4876800" progId="">
                  <p:embed/>
                </p:oleObj>
              </mc:Choice>
              <mc:Fallback>
                <p:oleObj name="" r:id="rId1" imgW="24688800" imgH="4876800" progId="">
                  <p:embed/>
                  <p:pic>
                    <p:nvPicPr>
                      <p:cNvPr id="0" name="图片 3087"/>
                      <p:cNvPicPr/>
                      <p:nvPr/>
                    </p:nvPicPr>
                    <p:blipFill>
                      <a:blip r:embed="rId2"/>
                      <a:stretch>
                        <a:fillRect/>
                      </a:stretch>
                    </p:blipFill>
                    <p:spPr>
                      <a:xfrm>
                        <a:off x="4516755" y="1240790"/>
                        <a:ext cx="3159125" cy="622300"/>
                      </a:xfrm>
                      <a:prstGeom prst="rect">
                        <a:avLst/>
                      </a:prstGeom>
                      <a:noFill/>
                      <a:ln w="38100">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4670"/>
            <a:ext cx="10515600" cy="5642610"/>
          </a:xfrm>
        </p:spPr>
        <p:txBody>
          <a:bodyPr>
            <a:normAutofit/>
          </a:bodyPr>
          <a:p>
            <a:pPr marL="0" indent="0">
              <a:lnSpc>
                <a:spcPct val="110000"/>
              </a:lnSpc>
              <a:buNone/>
            </a:pPr>
            <a:r>
              <a:rPr lang="en-US" altLang="zh-CN">
                <a:solidFill>
                  <a:schemeClr val="tx1"/>
                </a:solidFill>
                <a:uFillTx/>
                <a:latin typeface="Courier New" panose="02070309020205020404" charset="0"/>
              </a:rPr>
              <a:t>4. </a:t>
            </a:r>
            <a:r>
              <a:rPr lang="zh-CN" altLang="en-US">
                <a:sym typeface="+mn-ea"/>
              </a:rPr>
              <a:t>将输入的正整数分解质因数，例如：输入的正整数为</a:t>
            </a:r>
            <a:r>
              <a:rPr lang="en-US" altLang="zh-CN">
                <a:uFillTx/>
                <a:latin typeface="Courier New" panose="02070309020205020404" charset="0"/>
                <a:sym typeface="+mn-ea"/>
              </a:rPr>
              <a:t>120, </a:t>
            </a:r>
            <a:r>
              <a:rPr lang="zh-CN" altLang="en-US">
                <a:sym typeface="+mn-ea"/>
              </a:rPr>
              <a:t>那么输出为：</a:t>
            </a:r>
            <a:r>
              <a:rPr lang="en-US" altLang="zh-CN">
                <a:solidFill>
                  <a:schemeClr val="tx1"/>
                </a:solidFill>
                <a:uFillTx/>
                <a:latin typeface="Courier New" panose="02070309020205020404" charset="0"/>
                <a:sym typeface="+mn-ea"/>
              </a:rPr>
              <a:t>120=2*2*2*3*5</a:t>
            </a:r>
            <a:r>
              <a:rPr lang="zh-CN" altLang="en-US">
                <a:sym typeface="+mn-ea"/>
              </a:rPr>
              <a:t>。</a:t>
            </a:r>
            <a:endParaRPr lang="zh-CN" altLang="en-US">
              <a:sym typeface="+mn-ea"/>
            </a:endParaRPr>
          </a:p>
          <a:p>
            <a:pPr marL="0" indent="0">
              <a:lnSpc>
                <a:spcPct val="110000"/>
              </a:lnSpc>
              <a:buNone/>
            </a:pPr>
            <a:endParaRPr lang="zh-CN" altLang="en-US">
              <a:sym typeface="+mn-ea"/>
            </a:endParaRPr>
          </a:p>
          <a:p>
            <a:pPr marL="0" indent="0">
              <a:lnSpc>
                <a:spcPct val="110000"/>
              </a:lnSpc>
              <a:buNone/>
            </a:pPr>
            <a:r>
              <a:rPr lang="en-US" altLang="zh-CN">
                <a:solidFill>
                  <a:schemeClr val="tx1"/>
                </a:solidFill>
                <a:uFillTx/>
                <a:latin typeface="Courier New" panose="02070309020205020404" charset="0"/>
              </a:rPr>
              <a:t>5. </a:t>
            </a:r>
            <a:r>
              <a:rPr lang="zh-CN" altLang="en-US">
                <a:sym typeface="+mn-ea"/>
              </a:rPr>
              <a:t>判断输入的正整数是否为质数。</a:t>
            </a:r>
            <a:endParaRPr lang="zh-CN" altLang="en-US">
              <a:sym typeface="+mn-ea"/>
            </a:endParaRPr>
          </a:p>
          <a:p>
            <a:pPr marL="0" indent="0">
              <a:lnSpc>
                <a:spcPct val="110000"/>
              </a:lnSpc>
              <a:buNone/>
            </a:pPr>
            <a:endParaRPr lang="zh-CN" altLang="en-US">
              <a:sym typeface="+mn-ea"/>
            </a:endParaRPr>
          </a:p>
          <a:p>
            <a:pPr marL="0" indent="0">
              <a:lnSpc>
                <a:spcPct val="110000"/>
              </a:lnSpc>
              <a:buNone/>
            </a:pPr>
            <a:r>
              <a:rPr lang="en-US" altLang="zh-CN">
                <a:solidFill>
                  <a:schemeClr val="tx1"/>
                </a:solidFill>
                <a:uFillTx/>
                <a:latin typeface="Courier New" panose="02070309020205020404" charset="0"/>
              </a:rPr>
              <a:t>6. </a:t>
            </a:r>
            <a:r>
              <a:rPr lang="zh-CN" altLang="en-US">
                <a:sym typeface="+mn-ea"/>
              </a:rPr>
              <a:t>输出</a:t>
            </a:r>
            <a:r>
              <a:rPr lang="en-US" altLang="zh-CN">
                <a:uFillTx/>
                <a:latin typeface="Courier New" panose="02070309020205020404" charset="0"/>
                <a:sym typeface="+mn-ea"/>
              </a:rPr>
              <a:t>100</a:t>
            </a:r>
            <a:r>
              <a:rPr lang="zh-CN" altLang="en-US">
                <a:sym typeface="+mn-ea"/>
              </a:rPr>
              <a:t>以内的所有质数。</a:t>
            </a:r>
            <a:endParaRPr lang="zh-CN" altLang="en-US">
              <a:sym typeface="+mn-ea"/>
            </a:endParaRPr>
          </a:p>
          <a:p>
            <a:pPr marL="0" indent="0">
              <a:lnSpc>
                <a:spcPct val="110000"/>
              </a:lnSpc>
              <a:buNone/>
            </a:pPr>
            <a:endParaRPr lang="en-US" altLang="zh-CN">
              <a:solidFill>
                <a:schemeClr val="tx1"/>
              </a:solidFill>
              <a:uFillTx/>
              <a:latin typeface="Courier New" panose="02070309020205020404" charset="0"/>
            </a:endParaRPr>
          </a:p>
          <a:p>
            <a:pPr marL="0" indent="0">
              <a:lnSpc>
                <a:spcPct val="110000"/>
              </a:lnSpc>
              <a:buNone/>
            </a:pPr>
            <a:r>
              <a:rPr lang="zh-CN" altLang="en-US">
                <a:solidFill>
                  <a:schemeClr val="tx1"/>
                </a:solidFill>
                <a:uFillTx/>
                <a:latin typeface="Courier New" panose="02070309020205020404" charset="0"/>
              </a:rPr>
              <a:t>提示：上述有关质数的题目，</a:t>
            </a:r>
            <a:r>
              <a:rPr lang="zh-CN" altLang="en-US">
                <a:sym typeface="+mn-ea"/>
              </a:rPr>
              <a:t>只需要在循环中检查不大于</a:t>
            </a:r>
            <a:r>
              <a:rPr lang="en-US" altLang="zh-CN">
                <a:uFillTx/>
                <a:latin typeface="Courier New" panose="02070309020205020404" charset="0"/>
                <a:sym typeface="+mn-ea"/>
              </a:rPr>
              <a:t>sqrt(n) </a:t>
            </a:r>
            <a:r>
              <a:rPr lang="zh-CN" altLang="en-US">
                <a:sym typeface="+mn-ea"/>
              </a:rPr>
              <a:t> 的除数即可。</a:t>
            </a:r>
            <a:endParaRPr lang="en-US" altLang="zh-CN">
              <a:solidFill>
                <a:schemeClr val="tx1"/>
              </a:solidFill>
              <a:uFillTx/>
              <a:latin typeface="Courier New" panose="020703090202050204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45465"/>
            <a:ext cx="10515600" cy="5935980"/>
          </a:xfrm>
        </p:spPr>
        <p:txBody>
          <a:bodyPr>
            <a:normAutofit lnSpcReduction="10000"/>
          </a:bodyPr>
          <a:p>
            <a:pPr marL="0" indent="0">
              <a:buNone/>
            </a:pPr>
            <a:r>
              <a:rPr lang="en-US" altLang="zh-CN">
                <a:latin typeface="Courier New" panose="02070309020205020404" charset="0"/>
              </a:rPr>
              <a:t>7. </a:t>
            </a:r>
            <a:r>
              <a:rPr lang="zh-CN" altLang="en-US"/>
              <a:t>编写一个使字符串逆转的程序，例如使</a:t>
            </a:r>
            <a:endParaRPr lang="zh-CN" altLang="en-US"/>
          </a:p>
          <a:p>
            <a:pPr marL="0" indent="0">
              <a:buNone/>
            </a:pPr>
            <a:r>
              <a:rPr lang="en-US" altLang="zh-CN">
                <a:latin typeface="Courier New" panose="02070309020205020404" charset="0"/>
              </a:rPr>
              <a:t>		</a:t>
            </a:r>
            <a:r>
              <a:rPr lang="zh-CN" altLang="en-US">
                <a:latin typeface="Courier New" panose="02070309020205020404" charset="0"/>
              </a:rPr>
              <a:t>"abcdef"  -&gt;  "fedcba"</a:t>
            </a:r>
            <a:endParaRPr lang="zh-CN" altLang="en-US">
              <a:latin typeface="Courier New" panose="02070309020205020404" charset="0"/>
            </a:endParaRPr>
          </a:p>
          <a:p>
            <a:pPr marL="0" indent="0">
              <a:buNone/>
            </a:pPr>
            <a:endParaRPr lang="zh-CN" altLang="en-US" sz="1400">
              <a:latin typeface="Courier New" panose="02070309020205020404" charset="0"/>
            </a:endParaRPr>
          </a:p>
          <a:p>
            <a:pPr marL="0" indent="0">
              <a:lnSpc>
                <a:spcPct val="100000"/>
              </a:lnSpc>
              <a:buNone/>
            </a:pPr>
            <a:r>
              <a:rPr lang="en-US" altLang="zh-CN">
                <a:latin typeface="Courier New" panose="02070309020205020404" charset="0"/>
              </a:rPr>
              <a:t>8. </a:t>
            </a:r>
            <a:r>
              <a:rPr lang="zh-CN" altLang="en-US">
                <a:latin typeface="Courier New" panose="02070309020205020404" charset="0"/>
              </a:rPr>
              <a:t>编写在磁盘上创建多级目录的函数</a:t>
            </a:r>
            <a:endParaRPr lang="zh-CN" altLang="en-US">
              <a:latin typeface="Courier New" panose="02070309020205020404" charset="0"/>
            </a:endParaRPr>
          </a:p>
          <a:p>
            <a:pPr marL="0" indent="0">
              <a:lnSpc>
                <a:spcPct val="100000"/>
              </a:lnSpc>
              <a:buNone/>
            </a:pPr>
            <a:r>
              <a:rPr lang="en-US" altLang="zh-CN">
                <a:solidFill>
                  <a:srgbClr val="0000FF"/>
                </a:solidFill>
                <a:sym typeface="+mn-ea"/>
              </a:rPr>
              <a:t>	</a:t>
            </a:r>
            <a:r>
              <a:rPr lang="zh-CN" altLang="en-US">
                <a:solidFill>
                  <a:srgbClr val="0000FF"/>
                </a:solidFill>
                <a:latin typeface="Courier New" panose="02070309020205020404" charset="0"/>
                <a:sym typeface="+mn-ea"/>
              </a:rPr>
              <a:t>void </a:t>
            </a:r>
            <a:r>
              <a:rPr lang="zh-CN" altLang="en-US">
                <a:latin typeface="Courier New" panose="02070309020205020404" charset="0"/>
                <a:sym typeface="+mn-ea"/>
              </a:rPr>
              <a:t>CreateDirs(</a:t>
            </a:r>
            <a:r>
              <a:rPr lang="zh-CN" altLang="en-US">
                <a:solidFill>
                  <a:srgbClr val="0000FF"/>
                </a:solidFill>
                <a:latin typeface="Courier New" panose="02070309020205020404" charset="0"/>
                <a:sym typeface="+mn-ea"/>
              </a:rPr>
              <a:t>const char</a:t>
            </a:r>
            <a:r>
              <a:rPr lang="zh-CN" altLang="en-US">
                <a:latin typeface="Courier New" panose="02070309020205020404" charset="0"/>
                <a:sym typeface="+mn-ea"/>
              </a:rPr>
              <a:t> *strPath);</a:t>
            </a:r>
            <a:endParaRPr lang="zh-CN" altLang="en-US">
              <a:latin typeface="Courier New" panose="02070309020205020404" charset="0"/>
              <a:sym typeface="+mn-ea"/>
            </a:endParaRPr>
          </a:p>
          <a:p>
            <a:pPr marL="0" indent="0">
              <a:lnSpc>
                <a:spcPct val="100000"/>
              </a:lnSpc>
              <a:buNone/>
            </a:pPr>
            <a:r>
              <a:rPr lang="zh-CN" altLang="en-US">
                <a:sym typeface="+mn-ea"/>
              </a:rPr>
              <a:t>其中建单级文件夹的函数为</a:t>
            </a:r>
            <a:r>
              <a:rPr lang="zh-CN" altLang="en-US">
                <a:latin typeface="Courier New" panose="02070309020205020404" charset="0"/>
                <a:sym typeface="+mn-ea"/>
              </a:rPr>
              <a:t> _mkdir(</a:t>
            </a:r>
            <a:r>
              <a:rPr lang="zh-CN" altLang="en-US">
                <a:solidFill>
                  <a:srgbClr val="0000FF"/>
                </a:solidFill>
                <a:latin typeface="Courier New" panose="02070309020205020404" charset="0"/>
                <a:sym typeface="+mn-ea"/>
              </a:rPr>
              <a:t>char </a:t>
            </a:r>
            <a:r>
              <a:rPr lang="zh-CN" altLang="en-US">
                <a:latin typeface="Courier New" panose="02070309020205020404" charset="0"/>
                <a:sym typeface="+mn-ea"/>
              </a:rPr>
              <a:t>*str);</a:t>
            </a:r>
            <a:r>
              <a:rPr lang="zh-CN" altLang="en-US">
                <a:sym typeface="+mn-ea"/>
              </a:rPr>
              <a:t>目录分级的分隔符为 </a:t>
            </a:r>
            <a:r>
              <a:rPr lang="zh-CN" altLang="en-US">
                <a:latin typeface="Courier New" panose="02070309020205020404" charset="0"/>
                <a:sym typeface="+mn-ea"/>
              </a:rPr>
              <a:t>'\\'</a:t>
            </a:r>
            <a:r>
              <a:rPr lang="zh-CN" altLang="en-US">
                <a:sym typeface="+mn-ea"/>
              </a:rPr>
              <a:t>,最后一级可以有 </a:t>
            </a:r>
            <a:r>
              <a:rPr lang="zh-CN" altLang="en-US">
                <a:latin typeface="Courier New" panose="02070309020205020404" charset="0"/>
                <a:sym typeface="+mn-ea"/>
              </a:rPr>
              <a:t>'\\'</a:t>
            </a:r>
            <a:r>
              <a:rPr lang="zh-CN" altLang="en-US">
                <a:sym typeface="+mn-ea"/>
              </a:rPr>
              <a:t>,也可以没有</a:t>
            </a:r>
            <a:r>
              <a:rPr lang="zh-CN" altLang="en-US">
                <a:latin typeface="Courier New" panose="02070309020205020404" charset="0"/>
                <a:sym typeface="+mn-ea"/>
              </a:rPr>
              <a:t> '\\'。</a:t>
            </a:r>
            <a:endParaRPr lang="zh-CN" altLang="en-US">
              <a:latin typeface="Courier New" panose="02070309020205020404" charset="0"/>
            </a:endParaRPr>
          </a:p>
          <a:p>
            <a:pPr marL="0" indent="0">
              <a:buNone/>
            </a:pPr>
            <a:endParaRPr lang="zh-CN" altLang="en-US" sz="1200">
              <a:latin typeface="Courier New" panose="02070309020205020404" charset="0"/>
            </a:endParaRPr>
          </a:p>
          <a:p>
            <a:pPr marL="0" indent="0">
              <a:lnSpc>
                <a:spcPct val="120000"/>
              </a:lnSpc>
              <a:buNone/>
            </a:pPr>
            <a:r>
              <a:rPr lang="en-US" altLang="zh-CN">
                <a:latin typeface="Courier New" panose="02070309020205020404" charset="0"/>
              </a:rPr>
              <a:t>9. 编写程序：从3个红球，5个白球，6个黑球中任意取出8个球，且其中必须有白球，输出所有可能的方案。</a:t>
            </a:r>
            <a:endParaRPr lang="en-US" altLang="zh-CN">
              <a:latin typeface="Courier New" panose="02070309020205020404" charset="0"/>
            </a:endParaRPr>
          </a:p>
          <a:p>
            <a:pPr marL="0" indent="0">
              <a:lnSpc>
                <a:spcPct val="120000"/>
              </a:lnSpc>
              <a:buNone/>
            </a:pPr>
            <a:r>
              <a:rPr lang="zh-CN" altLang="en-US">
                <a:latin typeface="Courier New" panose="02070309020205020404" charset="0"/>
              </a:rPr>
              <a:t>分析：</a:t>
            </a:r>
            <a:r>
              <a:rPr lang="en-US" altLang="zh-CN">
                <a:latin typeface="Courier New" panose="02070309020205020404" charset="0"/>
              </a:rPr>
              <a:t>设x,y,z分别是8个球中红、白和黑球的个数，题目转化为求出方程x+y+z=8在条件                  下的所有解。</a:t>
            </a:r>
            <a:endParaRPr lang="en-US" altLang="zh-CN">
              <a:latin typeface="Courier New" panose="02070309020205020404" charset="0"/>
            </a:endParaRPr>
          </a:p>
        </p:txBody>
      </p:sp>
      <p:graphicFrame>
        <p:nvGraphicFramePr>
          <p:cNvPr id="2" name="对象 24"/>
          <p:cNvGraphicFramePr>
            <a:graphicFrameLocks noChangeAspect="1"/>
          </p:cNvGraphicFramePr>
          <p:nvPr/>
        </p:nvGraphicFramePr>
        <p:xfrm>
          <a:off x="4928870" y="5553075"/>
          <a:ext cx="3756025" cy="414655"/>
        </p:xfrm>
        <a:graphic>
          <a:graphicData uri="http://schemas.openxmlformats.org/presentationml/2006/ole">
            <mc:AlternateContent xmlns:mc="http://schemas.openxmlformats.org/markup-compatibility/2006">
              <mc:Choice xmlns:v="urn:schemas-microsoft-com:vml" Requires="v">
                <p:oleObj spid="_x0000_s3076" name="" r:id="rId1" imgW="1955800" imgH="215900" progId="Equation.KSEE3">
                  <p:embed/>
                </p:oleObj>
              </mc:Choice>
              <mc:Fallback>
                <p:oleObj name="" r:id="rId1" imgW="1955800" imgH="215900" progId="Equation.KSEE3">
                  <p:embed/>
                  <p:pic>
                    <p:nvPicPr>
                      <p:cNvPr id="0" name="图片 3075"/>
                      <p:cNvPicPr/>
                      <p:nvPr/>
                    </p:nvPicPr>
                    <p:blipFill>
                      <a:blip r:embed="rId2"/>
                      <a:stretch>
                        <a:fillRect/>
                      </a:stretch>
                    </p:blipFill>
                    <p:spPr>
                      <a:xfrm>
                        <a:off x="4928870" y="5553075"/>
                        <a:ext cx="3756025" cy="41465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4670"/>
            <a:ext cx="10515600" cy="5642610"/>
          </a:xfrm>
        </p:spPr>
        <p:txBody>
          <a:bodyPr>
            <a:normAutofit/>
          </a:bodyPr>
          <a:p>
            <a:pPr marL="0" indent="0">
              <a:lnSpc>
                <a:spcPct val="110000"/>
              </a:lnSpc>
              <a:buNone/>
            </a:pPr>
            <a:r>
              <a:rPr lang="en-US" altLang="zh-CN">
                <a:solidFill>
                  <a:schemeClr val="tx1"/>
                </a:solidFill>
                <a:uFillTx/>
                <a:latin typeface="Courier New" panose="02070309020205020404" charset="0"/>
              </a:rPr>
              <a:t>10. </a:t>
            </a:r>
            <a:r>
              <a:rPr lang="zh-CN" altLang="en-US">
                <a:solidFill>
                  <a:schemeClr val="tx1"/>
                </a:solidFill>
                <a:uFillTx/>
                <a:latin typeface="Courier New" panose="02070309020205020404" charset="0"/>
              </a:rPr>
              <a:t>由用户输入两个日期，日期的格式为：</a:t>
            </a:r>
            <a:r>
              <a:rPr lang="en-US" altLang="zh-CN">
                <a:solidFill>
                  <a:schemeClr val="tx1"/>
                </a:solidFill>
                <a:uFillTx/>
                <a:latin typeface="Courier New" panose="02070309020205020404" charset="0"/>
              </a:rPr>
              <a:t>2017-01-01</a:t>
            </a:r>
            <a:r>
              <a:rPr lang="zh-CN" altLang="en-US">
                <a:solidFill>
                  <a:schemeClr val="tx1"/>
                </a:solidFill>
                <a:uFillTx/>
                <a:latin typeface="Courier New" panose="02070309020205020404" charset="0"/>
              </a:rPr>
              <a:t>，然后计算出两天之间相隔的天数。</a:t>
            </a:r>
            <a:endParaRPr lang="zh-CN" altLang="en-US">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a:p>
            <a:pPr marL="0" indent="0">
              <a:lnSpc>
                <a:spcPct val="110000"/>
              </a:lnSpc>
              <a:buNone/>
            </a:pPr>
            <a:r>
              <a:rPr lang="en-US" altLang="zh-CN">
                <a:solidFill>
                  <a:schemeClr val="tx1"/>
                </a:solidFill>
                <a:uFillTx/>
                <a:latin typeface="Courier New" panose="02070309020205020404" charset="0"/>
              </a:rPr>
              <a:t>11. </a:t>
            </a:r>
            <a:r>
              <a:rPr lang="zh-CN" altLang="en-US">
                <a:solidFill>
                  <a:schemeClr val="tx1"/>
                </a:solidFill>
                <a:uFillTx/>
                <a:latin typeface="Courier New" panose="02070309020205020404" charset="0"/>
              </a:rPr>
              <a:t>编写程序，用牛顿法计算正浮点数的平方根。算法如下：设</a:t>
            </a:r>
            <a:r>
              <a:rPr lang="en-US" altLang="zh-CN">
                <a:solidFill>
                  <a:schemeClr val="tx1"/>
                </a:solidFill>
                <a:uFillTx/>
                <a:latin typeface="Courier New" panose="02070309020205020404" charset="0"/>
              </a:rPr>
              <a:t>x</a:t>
            </a:r>
            <a:r>
              <a:rPr lang="zh-CN" altLang="en-US">
                <a:solidFill>
                  <a:schemeClr val="tx1"/>
                </a:solidFill>
                <a:uFillTx/>
                <a:latin typeface="Courier New" panose="02070309020205020404" charset="0"/>
              </a:rPr>
              <a:t>是用户输入的数，牛顿法需要先给出</a:t>
            </a:r>
            <a:r>
              <a:rPr lang="en-US" altLang="zh-CN">
                <a:solidFill>
                  <a:schemeClr val="tx1"/>
                </a:solidFill>
                <a:uFillTx/>
                <a:latin typeface="Courier New" panose="02070309020205020404" charset="0"/>
              </a:rPr>
              <a:t>x</a:t>
            </a:r>
            <a:r>
              <a:rPr lang="zh-CN" altLang="en-US">
                <a:solidFill>
                  <a:schemeClr val="tx1"/>
                </a:solidFill>
                <a:uFillTx/>
                <a:latin typeface="Courier New" panose="02070309020205020404" charset="0"/>
              </a:rPr>
              <a:t>平方根的猜测值</a:t>
            </a:r>
            <a:r>
              <a:rPr lang="en-US" altLang="zh-CN">
                <a:solidFill>
                  <a:schemeClr val="tx1"/>
                </a:solidFill>
                <a:uFillTx/>
                <a:latin typeface="Courier New" panose="02070309020205020404" charset="0"/>
              </a:rPr>
              <a:t>y(</a:t>
            </a:r>
            <a:r>
              <a:rPr lang="zh-CN" altLang="en-US">
                <a:solidFill>
                  <a:schemeClr val="tx1"/>
                </a:solidFill>
                <a:uFillTx/>
                <a:latin typeface="Courier New" panose="02070309020205020404" charset="0"/>
              </a:rPr>
              <a:t>例如</a:t>
            </a:r>
            <a:r>
              <a:rPr lang="en-US" altLang="zh-CN">
                <a:solidFill>
                  <a:schemeClr val="tx1"/>
                </a:solidFill>
                <a:uFillTx/>
                <a:latin typeface="Courier New" panose="02070309020205020404" charset="0"/>
              </a:rPr>
              <a:t>y=1)</a:t>
            </a:r>
            <a:r>
              <a:rPr lang="zh-CN" altLang="en-US">
                <a:solidFill>
                  <a:schemeClr val="tx1"/>
                </a:solidFill>
                <a:uFillTx/>
                <a:latin typeface="Courier New" panose="02070309020205020404" charset="0"/>
              </a:rPr>
              <a:t>，后续的猜测值通过计算</a:t>
            </a:r>
            <a:r>
              <a:rPr lang="en-US" altLang="zh-CN">
                <a:solidFill>
                  <a:schemeClr val="tx1"/>
                </a:solidFill>
                <a:uFillTx/>
                <a:latin typeface="Courier New" panose="02070309020205020404" charset="0"/>
              </a:rPr>
              <a:t>y</a:t>
            </a:r>
            <a:r>
              <a:rPr lang="zh-CN" altLang="en-US">
                <a:solidFill>
                  <a:schemeClr val="tx1"/>
                </a:solidFill>
                <a:uFillTx/>
                <a:latin typeface="Courier New" panose="02070309020205020404" charset="0"/>
              </a:rPr>
              <a:t>和</a:t>
            </a:r>
            <a:r>
              <a:rPr lang="en-US" altLang="zh-CN">
                <a:solidFill>
                  <a:schemeClr val="tx1"/>
                </a:solidFill>
                <a:uFillTx/>
                <a:latin typeface="Courier New" panose="02070309020205020404" charset="0"/>
              </a:rPr>
              <a:t>x/y</a:t>
            </a:r>
            <a:r>
              <a:rPr lang="zh-CN" altLang="en-US">
                <a:solidFill>
                  <a:schemeClr val="tx1"/>
                </a:solidFill>
                <a:uFillTx/>
                <a:latin typeface="Courier New" panose="02070309020205020404" charset="0"/>
              </a:rPr>
              <a:t>的平均值得到，迭代直至达到预定的精度</a:t>
            </a:r>
            <a:r>
              <a:rPr lang="en-US" altLang="zh-CN">
                <a:solidFill>
                  <a:schemeClr val="tx1"/>
                </a:solidFill>
                <a:uFillTx/>
                <a:latin typeface="Courier New" panose="02070309020205020404" charset="0"/>
              </a:rPr>
              <a:t>10</a:t>
            </a:r>
            <a:r>
              <a:rPr lang="en-US" altLang="zh-CN" baseline="30000">
                <a:solidFill>
                  <a:schemeClr val="tx1"/>
                </a:solidFill>
                <a:uFillTx/>
                <a:latin typeface="Courier New" panose="02070309020205020404" charset="0"/>
              </a:rPr>
              <a:t>-6</a:t>
            </a:r>
            <a:r>
              <a:rPr lang="zh-CN" altLang="en-US">
                <a:solidFill>
                  <a:schemeClr val="tx1"/>
                </a:solidFill>
                <a:uFillTx/>
                <a:latin typeface="Courier New" panose="02070309020205020404" charset="0"/>
              </a:rPr>
              <a:t>即终止。</a:t>
            </a:r>
            <a:endParaRPr lang="zh-CN" altLang="en-US">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p:txBody>
      </p:sp>
      <p:graphicFrame>
        <p:nvGraphicFramePr>
          <p:cNvPr id="2" name="表格 1"/>
          <p:cNvGraphicFramePr/>
          <p:nvPr/>
        </p:nvGraphicFramePr>
        <p:xfrm>
          <a:off x="934720" y="4240530"/>
          <a:ext cx="10675620" cy="2194560"/>
        </p:xfrm>
        <a:graphic>
          <a:graphicData uri="http://schemas.openxmlformats.org/drawingml/2006/table">
            <a:tbl>
              <a:tblPr firstRow="1" bandRow="1">
                <a:tableStyleId>{5C22544A-7EE6-4342-B048-85BDC9FD1C3A}</a:tableStyleId>
              </a:tblPr>
              <a:tblGrid>
                <a:gridCol w="2668905"/>
                <a:gridCol w="2668905"/>
                <a:gridCol w="2668905"/>
                <a:gridCol w="2668905"/>
              </a:tblGrid>
              <a:tr h="0">
                <a:tc>
                  <a:txBody>
                    <a:bodyPr/>
                    <a:p>
                      <a:pPr algn="ctr">
                        <a:buNone/>
                      </a:pPr>
                      <a:r>
                        <a:rPr lang="en-US" altLang="zh-CN"/>
                        <a:t>x</a:t>
                      </a:r>
                      <a:endParaRPr lang="en-US" altLang="zh-CN"/>
                    </a:p>
                  </a:txBody>
                  <a:tcPr/>
                </a:tc>
                <a:tc>
                  <a:txBody>
                    <a:bodyPr/>
                    <a:p>
                      <a:pPr algn="ctr">
                        <a:buNone/>
                      </a:pPr>
                      <a:r>
                        <a:rPr lang="en-US" altLang="zh-CN"/>
                        <a:t>y</a:t>
                      </a:r>
                      <a:endParaRPr lang="en-US" altLang="zh-CN"/>
                    </a:p>
                  </a:txBody>
                  <a:tcPr/>
                </a:tc>
                <a:tc>
                  <a:txBody>
                    <a:bodyPr/>
                    <a:p>
                      <a:pPr algn="ctr">
                        <a:buNone/>
                      </a:pPr>
                      <a:r>
                        <a:rPr lang="en-US" altLang="zh-CN"/>
                        <a:t>x/y</a:t>
                      </a:r>
                      <a:endParaRPr lang="en-US" altLang="zh-CN"/>
                    </a:p>
                  </a:txBody>
                  <a:tcPr/>
                </a:tc>
                <a:tc>
                  <a:txBody>
                    <a:bodyPr/>
                    <a:p>
                      <a:pPr algn="ctr">
                        <a:buNone/>
                      </a:pPr>
                      <a:r>
                        <a:rPr lang="en-US" altLang="zh-CN"/>
                        <a:t>y</a:t>
                      </a:r>
                      <a:r>
                        <a:rPr lang="zh-CN" altLang="en-US"/>
                        <a:t>和</a:t>
                      </a:r>
                      <a:r>
                        <a:rPr lang="en-US" altLang="zh-CN"/>
                        <a:t>x/y</a:t>
                      </a:r>
                      <a:r>
                        <a:rPr lang="zh-CN" altLang="en-US"/>
                        <a:t>的平均值</a:t>
                      </a:r>
                      <a:endParaRPr lang="zh-CN" altLang="en-US"/>
                    </a:p>
                  </a:txBody>
                  <a:tcPr/>
                </a:tc>
              </a:tr>
              <a:tr h="0">
                <a:tc>
                  <a:txBody>
                    <a:bodyPr/>
                    <a:p>
                      <a:pPr algn="ctr">
                        <a:buNone/>
                      </a:pPr>
                      <a:r>
                        <a:rPr lang="en-US" altLang="zh-CN"/>
                        <a:t>3</a:t>
                      </a:r>
                      <a:endParaRPr lang="en-US" altLang="zh-CN"/>
                    </a:p>
                  </a:txBody>
                  <a:tcPr/>
                </a:tc>
                <a:tc>
                  <a:txBody>
                    <a:bodyPr/>
                    <a:p>
                      <a:pPr algn="ctr">
                        <a:buNone/>
                      </a:pPr>
                      <a:r>
                        <a:rPr lang="en-US" altLang="zh-CN"/>
                        <a:t>1</a:t>
                      </a:r>
                      <a:endParaRPr lang="en-US" altLang="zh-CN"/>
                    </a:p>
                  </a:txBody>
                  <a:tcPr/>
                </a:tc>
                <a:tc>
                  <a:txBody>
                    <a:bodyPr/>
                    <a:p>
                      <a:pPr algn="ctr">
                        <a:buNone/>
                      </a:pPr>
                      <a:r>
                        <a:rPr lang="en-US" altLang="zh-CN"/>
                        <a:t>3</a:t>
                      </a:r>
                      <a:endParaRPr lang="en-US" altLang="zh-CN"/>
                    </a:p>
                  </a:txBody>
                  <a:tcPr/>
                </a:tc>
                <a:tc>
                  <a:txBody>
                    <a:bodyPr/>
                    <a:p>
                      <a:pPr algn="ctr">
                        <a:buNone/>
                      </a:pPr>
                      <a:r>
                        <a:rPr lang="en-US" altLang="zh-CN"/>
                        <a:t>2</a:t>
                      </a:r>
                      <a:endParaRPr lang="en-US" altLang="zh-CN"/>
                    </a:p>
                  </a:txBody>
                  <a:tcPr/>
                </a:tc>
              </a:tr>
              <a:tr h="0">
                <a:tc>
                  <a:txBody>
                    <a:bodyPr/>
                    <a:p>
                      <a:pPr algn="ctr">
                        <a:buNone/>
                      </a:pPr>
                      <a:r>
                        <a:rPr lang="en-US" altLang="zh-CN"/>
                        <a:t>3</a:t>
                      </a:r>
                      <a:endParaRPr lang="en-US" altLang="zh-CN"/>
                    </a:p>
                  </a:txBody>
                  <a:tcPr/>
                </a:tc>
                <a:tc>
                  <a:txBody>
                    <a:bodyPr/>
                    <a:p>
                      <a:pPr algn="ctr">
                        <a:buNone/>
                      </a:pPr>
                      <a:r>
                        <a:rPr lang="en-US" altLang="zh-CN"/>
                        <a:t>2</a:t>
                      </a:r>
                      <a:endParaRPr lang="en-US" altLang="zh-CN"/>
                    </a:p>
                  </a:txBody>
                  <a:tcPr/>
                </a:tc>
                <a:tc>
                  <a:txBody>
                    <a:bodyPr/>
                    <a:p>
                      <a:pPr algn="ctr">
                        <a:buNone/>
                      </a:pPr>
                      <a:r>
                        <a:rPr lang="en-US" altLang="zh-CN"/>
                        <a:t>1.5</a:t>
                      </a:r>
                      <a:endParaRPr lang="en-US" altLang="zh-CN"/>
                    </a:p>
                  </a:txBody>
                  <a:tcPr/>
                </a:tc>
                <a:tc>
                  <a:txBody>
                    <a:bodyPr/>
                    <a:p>
                      <a:pPr algn="ctr">
                        <a:buNone/>
                      </a:pPr>
                      <a:r>
                        <a:rPr lang="en-US" altLang="zh-CN"/>
                        <a:t>1.75</a:t>
                      </a:r>
                      <a:endParaRPr lang="en-US" altLang="zh-CN"/>
                    </a:p>
                  </a:txBody>
                  <a:tcPr/>
                </a:tc>
              </a:tr>
              <a:tr h="0">
                <a:tc>
                  <a:txBody>
                    <a:bodyPr/>
                    <a:p>
                      <a:pPr algn="ctr">
                        <a:buNone/>
                      </a:pPr>
                      <a:r>
                        <a:rPr lang="en-US" altLang="zh-CN"/>
                        <a:t>3</a:t>
                      </a:r>
                      <a:endParaRPr lang="en-US" altLang="zh-CN"/>
                    </a:p>
                  </a:txBody>
                  <a:tcPr/>
                </a:tc>
                <a:tc>
                  <a:txBody>
                    <a:bodyPr/>
                    <a:p>
                      <a:pPr algn="ctr">
                        <a:buNone/>
                      </a:pPr>
                      <a:r>
                        <a:rPr lang="en-US" altLang="zh-CN"/>
                        <a:t>1.75</a:t>
                      </a:r>
                      <a:endParaRPr lang="en-US" altLang="zh-CN"/>
                    </a:p>
                  </a:txBody>
                  <a:tcPr/>
                </a:tc>
                <a:tc>
                  <a:txBody>
                    <a:bodyPr/>
                    <a:p>
                      <a:pPr algn="ctr">
                        <a:buNone/>
                      </a:pPr>
                      <a:r>
                        <a:rPr lang="en-US" altLang="zh-CN"/>
                        <a:t>1.71429</a:t>
                      </a:r>
                      <a:endParaRPr lang="en-US" altLang="zh-CN"/>
                    </a:p>
                  </a:txBody>
                  <a:tcPr/>
                </a:tc>
                <a:tc>
                  <a:txBody>
                    <a:bodyPr/>
                    <a:p>
                      <a:pPr algn="ctr">
                        <a:buNone/>
                      </a:pPr>
                      <a:r>
                        <a:rPr lang="en-US" altLang="zh-CN"/>
                        <a:t>1.73214</a:t>
                      </a:r>
                      <a:endParaRPr lang="en-US" altLang="zh-CN"/>
                    </a:p>
                  </a:txBody>
                  <a:tcPr/>
                </a:tc>
              </a:tr>
              <a:tr h="0">
                <a:tc>
                  <a:txBody>
                    <a:bodyPr/>
                    <a:p>
                      <a:pPr algn="ctr">
                        <a:buNone/>
                      </a:pPr>
                      <a:r>
                        <a:rPr lang="en-US" altLang="zh-CN"/>
                        <a:t>3</a:t>
                      </a:r>
                      <a:endParaRPr lang="en-US" altLang="zh-CN"/>
                    </a:p>
                  </a:txBody>
                  <a:tcPr/>
                </a:tc>
                <a:tc>
                  <a:txBody>
                    <a:bodyPr/>
                    <a:p>
                      <a:pPr algn="ctr">
                        <a:buNone/>
                      </a:pPr>
                      <a:r>
                        <a:rPr lang="en-US" altLang="zh-CN"/>
                        <a:t>1.73214</a:t>
                      </a:r>
                      <a:endParaRPr lang="en-US" altLang="zh-CN"/>
                    </a:p>
                  </a:txBody>
                  <a:tcPr/>
                </a:tc>
                <a:tc>
                  <a:txBody>
                    <a:bodyPr/>
                    <a:p>
                      <a:pPr algn="ctr">
                        <a:buNone/>
                      </a:pPr>
                      <a:r>
                        <a:rPr lang="en-US" altLang="zh-CN"/>
                        <a:t>1.73196</a:t>
                      </a:r>
                      <a:endParaRPr lang="en-US" altLang="zh-CN"/>
                    </a:p>
                  </a:txBody>
                  <a:tcPr/>
                </a:tc>
                <a:tc>
                  <a:txBody>
                    <a:bodyPr/>
                    <a:p>
                      <a:pPr algn="ctr">
                        <a:buNone/>
                      </a:pPr>
                      <a:r>
                        <a:rPr lang="en-US" altLang="zh-CN"/>
                        <a:t>1.73205</a:t>
                      </a:r>
                      <a:endParaRPr lang="en-US" altLang="zh-CN"/>
                    </a:p>
                  </a:txBody>
                  <a:tcPr/>
                </a:tc>
              </a:tr>
              <a:tr h="0">
                <a:tc>
                  <a:txBody>
                    <a:bodyPr/>
                    <a:p>
                      <a:pPr algn="ctr">
                        <a:buNone/>
                      </a:pPr>
                      <a:r>
                        <a:rPr lang="en-US" altLang="zh-CN"/>
                        <a:t>3</a:t>
                      </a:r>
                      <a:endParaRPr lang="en-US" altLang="zh-CN"/>
                    </a:p>
                  </a:txBody>
                  <a:tcPr/>
                </a:tc>
                <a:tc>
                  <a:txBody>
                    <a:bodyPr/>
                    <a:p>
                      <a:pPr algn="ctr">
                        <a:buNone/>
                      </a:pPr>
                      <a:r>
                        <a:rPr lang="en-US" altLang="zh-CN"/>
                        <a:t>1.73205</a:t>
                      </a:r>
                      <a:endParaRPr lang="en-US" altLang="zh-CN"/>
                    </a:p>
                  </a:txBody>
                  <a:tcPr/>
                </a:tc>
                <a:tc>
                  <a:txBody>
                    <a:bodyPr/>
                    <a:p>
                      <a:pPr algn="ctr">
                        <a:buNone/>
                      </a:pPr>
                      <a:r>
                        <a:rPr lang="en-US" altLang="zh-CN"/>
                        <a:t>1.73205</a:t>
                      </a:r>
                      <a:endParaRPr lang="en-US" altLang="zh-CN"/>
                    </a:p>
                  </a:txBody>
                  <a:tcPr/>
                </a:tc>
                <a:tc>
                  <a:txBody>
                    <a:bodyPr/>
                    <a:p>
                      <a:pPr algn="ctr">
                        <a:buNone/>
                      </a:pPr>
                      <a:r>
                        <a:rPr lang="en-US" altLang="zh-CN"/>
                        <a:t>1.73205</a:t>
                      </a:r>
                      <a:endParaRPr lang="en-US" altLang="zh-CN"/>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4670"/>
            <a:ext cx="10515600" cy="5996940"/>
          </a:xfrm>
        </p:spPr>
        <p:txBody>
          <a:bodyPr>
            <a:normAutofit lnSpcReduction="10000"/>
          </a:bodyPr>
          <a:p>
            <a:pPr marL="0" indent="0">
              <a:lnSpc>
                <a:spcPct val="110000"/>
              </a:lnSpc>
              <a:buNone/>
            </a:pPr>
            <a:r>
              <a:rPr lang="en-US" altLang="zh-CN">
                <a:solidFill>
                  <a:schemeClr val="tx1"/>
                </a:solidFill>
                <a:uFillTx/>
                <a:latin typeface="Courier New" panose="02070309020205020404" charset="0"/>
              </a:rPr>
              <a:t>12. </a:t>
            </a:r>
            <a:r>
              <a:rPr lang="zh-CN" altLang="en-US">
                <a:solidFill>
                  <a:schemeClr val="tx1"/>
                </a:solidFill>
                <a:uFillTx/>
                <a:latin typeface="Courier New" panose="02070309020205020404" charset="0"/>
              </a:rPr>
              <a:t>已知最古老的加密技术是凯撒加密。该方法把一条消息中的每个字母用字母表中固定距离之后的那个字母来替代</a:t>
            </a:r>
            <a:r>
              <a:rPr lang="en-US" altLang="zh-CN">
                <a:solidFill>
                  <a:schemeClr val="tx1"/>
                </a:solidFill>
                <a:uFillTx/>
                <a:latin typeface="Courier New" panose="02070309020205020404" charset="0"/>
              </a:rPr>
              <a:t>(</a:t>
            </a:r>
            <a:r>
              <a:rPr lang="zh-CN" altLang="en-US">
                <a:solidFill>
                  <a:schemeClr val="tx1"/>
                </a:solidFill>
                <a:uFillTx/>
                <a:latin typeface="Courier New" panose="02070309020205020404" charset="0"/>
              </a:rPr>
              <a:t>如果越过了</a:t>
            </a:r>
            <a:r>
              <a:rPr lang="en-US" altLang="zh-CN">
                <a:solidFill>
                  <a:schemeClr val="tx1"/>
                </a:solidFill>
                <a:uFillTx/>
                <a:latin typeface="Courier New" panose="02070309020205020404" charset="0"/>
              </a:rPr>
              <a:t>Z</a:t>
            </a:r>
            <a:r>
              <a:rPr lang="zh-CN" altLang="en-US">
                <a:solidFill>
                  <a:schemeClr val="tx1"/>
                </a:solidFill>
                <a:uFillTx/>
                <a:latin typeface="Courier New" panose="02070309020205020404" charset="0"/>
              </a:rPr>
              <a:t>，会绕回到字母表的起始位置。例如每个字母都用字母表中两个位置之后的字母代替，那么</a:t>
            </a:r>
            <a:r>
              <a:rPr lang="en-US" altLang="zh-CN">
                <a:solidFill>
                  <a:schemeClr val="tx1"/>
                </a:solidFill>
                <a:uFillTx/>
                <a:latin typeface="Courier New" panose="02070309020205020404" charset="0"/>
              </a:rPr>
              <a:t>Y</a:t>
            </a:r>
            <a:r>
              <a:rPr lang="zh-CN" altLang="en-US">
                <a:solidFill>
                  <a:schemeClr val="tx1"/>
                </a:solidFill>
                <a:uFillTx/>
                <a:latin typeface="Courier New" panose="02070309020205020404" charset="0"/>
              </a:rPr>
              <a:t>就被替代为</a:t>
            </a:r>
            <a:r>
              <a:rPr lang="en-US" altLang="zh-CN">
                <a:solidFill>
                  <a:schemeClr val="tx1"/>
                </a:solidFill>
                <a:uFillTx/>
                <a:latin typeface="Courier New" panose="02070309020205020404" charset="0"/>
              </a:rPr>
              <a:t>A</a:t>
            </a:r>
            <a:r>
              <a:rPr lang="zh-CN" altLang="en-US">
                <a:solidFill>
                  <a:schemeClr val="tx1"/>
                </a:solidFill>
                <a:uFillTx/>
                <a:latin typeface="Courier New" panose="02070309020205020404" charset="0"/>
              </a:rPr>
              <a:t>，</a:t>
            </a:r>
            <a:r>
              <a:rPr lang="en-US" altLang="zh-CN">
                <a:solidFill>
                  <a:schemeClr val="tx1"/>
                </a:solidFill>
                <a:uFillTx/>
                <a:latin typeface="Courier New" panose="02070309020205020404" charset="0"/>
              </a:rPr>
              <a:t>Z</a:t>
            </a:r>
            <a:r>
              <a:rPr lang="zh-CN" altLang="en-US">
                <a:solidFill>
                  <a:schemeClr val="tx1"/>
                </a:solidFill>
                <a:uFillTx/>
                <a:latin typeface="Courier New" panose="02070309020205020404" charset="0"/>
              </a:rPr>
              <a:t>就被替代为</a:t>
            </a:r>
            <a:r>
              <a:rPr lang="en-US" altLang="zh-CN">
                <a:solidFill>
                  <a:schemeClr val="tx1"/>
                </a:solidFill>
                <a:uFillTx/>
                <a:latin typeface="Courier New" panose="02070309020205020404" charset="0"/>
              </a:rPr>
              <a:t>B)</a:t>
            </a:r>
            <a:r>
              <a:rPr lang="zh-CN" altLang="en-US">
                <a:solidFill>
                  <a:schemeClr val="tx1"/>
                </a:solidFill>
                <a:uFillTx/>
                <a:latin typeface="Courier New" panose="02070309020205020404" charset="0"/>
              </a:rPr>
              <a:t>。编写程序用凯撒方法加密。用户输入待加密的消息和移位计数。</a:t>
            </a:r>
            <a:endParaRPr lang="zh-CN" altLang="en-US">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a:p>
            <a:pPr marL="0" indent="0">
              <a:lnSpc>
                <a:spcPct val="110000"/>
              </a:lnSpc>
              <a:buNone/>
            </a:pPr>
            <a:r>
              <a:rPr lang="en-US" altLang="zh-CN" sz="2400" b="1">
                <a:solidFill>
                  <a:schemeClr val="tx1"/>
                </a:solidFill>
                <a:uFillTx/>
                <a:latin typeface="Courier New" panose="02070309020205020404" charset="0"/>
              </a:rPr>
              <a:t>Enter message to be encrypted: Go ahead, make my day.</a:t>
            </a:r>
            <a:endParaRPr lang="en-US" altLang="zh-CN" sz="2400" b="1">
              <a:solidFill>
                <a:schemeClr val="tx1"/>
              </a:solidFill>
              <a:uFillTx/>
              <a:latin typeface="Courier New" panose="02070309020205020404" charset="0"/>
            </a:endParaRPr>
          </a:p>
          <a:p>
            <a:pPr marL="0" indent="0">
              <a:lnSpc>
                <a:spcPct val="110000"/>
              </a:lnSpc>
              <a:buNone/>
            </a:pPr>
            <a:r>
              <a:rPr lang="en-US" altLang="zh-CN" sz="2400" b="1">
                <a:solidFill>
                  <a:schemeClr val="tx1"/>
                </a:solidFill>
                <a:uFillTx/>
                <a:latin typeface="Courier New" panose="02070309020205020404" charset="0"/>
              </a:rPr>
              <a:t>Enter shift amount</a:t>
            </a:r>
            <a:r>
              <a:rPr lang="zh-CN" altLang="en-US" sz="2400" b="1">
                <a:solidFill>
                  <a:schemeClr val="tx1"/>
                </a:solidFill>
                <a:uFillTx/>
                <a:latin typeface="Courier New" panose="02070309020205020404" charset="0"/>
              </a:rPr>
              <a:t> </a:t>
            </a:r>
            <a:r>
              <a:rPr lang="en-US" altLang="zh-CN" sz="2400" b="1">
                <a:solidFill>
                  <a:schemeClr val="tx1"/>
                </a:solidFill>
                <a:uFillTx/>
                <a:latin typeface="Courier New" panose="02070309020205020404" charset="0"/>
              </a:rPr>
              <a:t>[1-25]: 3</a:t>
            </a:r>
            <a:endParaRPr lang="en-US" altLang="zh-CN" sz="2400" b="1">
              <a:solidFill>
                <a:schemeClr val="tx1"/>
              </a:solidFill>
              <a:uFillTx/>
              <a:latin typeface="Courier New" panose="02070309020205020404" charset="0"/>
            </a:endParaRPr>
          </a:p>
          <a:p>
            <a:pPr marL="0" indent="0">
              <a:lnSpc>
                <a:spcPct val="110000"/>
              </a:lnSpc>
              <a:buNone/>
            </a:pPr>
            <a:r>
              <a:rPr lang="en-US" altLang="zh-CN" sz="2400" b="1">
                <a:solidFill>
                  <a:schemeClr val="tx1"/>
                </a:solidFill>
                <a:uFillTx/>
                <a:latin typeface="Courier New" panose="02070309020205020404" charset="0"/>
              </a:rPr>
              <a:t>Encrypted message: Jr dkhdg, pdnh pb gdb.</a:t>
            </a:r>
            <a:r>
              <a:rPr lang="zh-CN" altLang="en-US" sz="2400" b="1">
                <a:solidFill>
                  <a:schemeClr val="tx1"/>
                </a:solidFill>
                <a:uFillTx/>
                <a:latin typeface="Courier New" panose="02070309020205020404" charset="0"/>
              </a:rPr>
              <a:t> </a:t>
            </a:r>
            <a:endParaRPr lang="zh-CN" altLang="en-US" sz="2400" b="1">
              <a:solidFill>
                <a:schemeClr val="tx1"/>
              </a:solidFill>
              <a:uFillTx/>
              <a:latin typeface="Courier New" panose="02070309020205020404" charset="0"/>
            </a:endParaRPr>
          </a:p>
          <a:p>
            <a:pPr marL="0" indent="0">
              <a:lnSpc>
                <a:spcPct val="110000"/>
              </a:lnSpc>
              <a:buNone/>
            </a:pPr>
            <a:endParaRPr lang="zh-CN" altLang="en-US" sz="2400" b="1">
              <a:solidFill>
                <a:schemeClr val="tx1"/>
              </a:solidFill>
              <a:uFillTx/>
              <a:latin typeface="Courier New" panose="02070309020205020404" charset="0"/>
            </a:endParaRPr>
          </a:p>
          <a:p>
            <a:pPr marL="0" indent="0">
              <a:lnSpc>
                <a:spcPct val="110000"/>
              </a:lnSpc>
              <a:buNone/>
            </a:pPr>
            <a:r>
              <a:rPr lang="zh-CN" altLang="en-US" sz="2400">
                <a:solidFill>
                  <a:schemeClr val="tx1"/>
                </a:solidFill>
                <a:uFillTx/>
                <a:latin typeface="Courier New" panose="02070309020205020404" charset="0"/>
              </a:rPr>
              <a:t>提示：注意大小写字符！</a:t>
            </a:r>
            <a:endParaRPr lang="zh-CN" altLang="en-US" sz="2400">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57505"/>
            <a:ext cx="10515600" cy="6279515"/>
          </a:xfrm>
        </p:spPr>
        <p:txBody>
          <a:bodyPr/>
          <a:p>
            <a:pPr marL="0" indent="0">
              <a:buNone/>
            </a:pPr>
            <a:r>
              <a:rPr lang="en-US" altLang="zh-CN">
                <a:latin typeface="Courier New" panose="02070309020205020404" charset="0"/>
              </a:rPr>
              <a:t>13.  </a:t>
            </a:r>
            <a:r>
              <a:rPr lang="zh-CN" altLang="en-US"/>
              <a:t>用变步长梯形求积法计算定积分</a:t>
            </a:r>
            <a:endParaRPr lang="zh-CN" altLang="en-US"/>
          </a:p>
          <a:p>
            <a:endParaRPr lang="zh-CN" altLang="en-US"/>
          </a:p>
          <a:p>
            <a:r>
              <a:rPr lang="zh-CN" altLang="en-US"/>
              <a:t>算法：</a:t>
            </a:r>
            <a:endParaRPr lang="zh-CN" altLang="en-US"/>
          </a:p>
          <a:p>
            <a:r>
              <a:rPr lang="zh-CN" altLang="en-US"/>
              <a:t>首先用梯形公式计算：                                         ，其中</a:t>
            </a:r>
            <a:r>
              <a:rPr lang="zh-CN" altLang="en-US">
                <a:latin typeface="Courier New" panose="02070309020205020404" charset="0"/>
              </a:rPr>
              <a:t>h = b - a</a:t>
            </a:r>
            <a:endParaRPr lang="zh-CN" altLang="en-US">
              <a:latin typeface="Courier New" panose="02070309020205020404" charset="0"/>
            </a:endParaRPr>
          </a:p>
          <a:p>
            <a:r>
              <a:rPr lang="zh-CN" altLang="en-US"/>
              <a:t>然后用下面的公式递推</a:t>
            </a:r>
            <a:endParaRPr lang="zh-CN" altLang="en-US"/>
          </a:p>
          <a:p>
            <a:endParaRPr lang="zh-CN" altLang="en-US"/>
          </a:p>
          <a:p>
            <a:endParaRPr lang="zh-CN" altLang="en-US"/>
          </a:p>
          <a:p>
            <a:endParaRPr lang="zh-CN" altLang="en-US"/>
          </a:p>
          <a:p>
            <a:endParaRPr lang="zh-CN" altLang="en-US"/>
          </a:p>
          <a:p>
            <a:r>
              <a:rPr lang="zh-CN" altLang="en-US"/>
              <a:t>直至                      为止。</a:t>
            </a:r>
            <a:endParaRPr lang="zh-CN" altLang="en-US"/>
          </a:p>
          <a:p>
            <a:endParaRPr lang="zh-CN" altLang="en-US"/>
          </a:p>
          <a:p>
            <a:r>
              <a:rPr lang="zh-CN" altLang="en-US"/>
              <a:t>设 </a:t>
            </a:r>
            <a:r>
              <a:rPr lang="zh-CN" altLang="en-US">
                <a:latin typeface="Courier New" panose="02070309020205020404" charset="0"/>
              </a:rPr>
              <a:t>a = 0, b = 1</a:t>
            </a:r>
            <a:r>
              <a:rPr lang="zh-CN" altLang="en-US"/>
              <a:t>。函数为</a:t>
            </a:r>
            <a:endParaRPr lang="zh-CN" altLang="en-US"/>
          </a:p>
        </p:txBody>
      </p:sp>
      <p:graphicFrame>
        <p:nvGraphicFramePr>
          <p:cNvPr id="33794" name="内容占位符 33794"/>
          <p:cNvGraphicFramePr>
            <a:graphicFrameLocks noGrp="1" noChangeAspect="1"/>
          </p:cNvGraphicFramePr>
          <p:nvPr>
            <p:ph sz="quarter" idx="3"/>
          </p:nvPr>
        </p:nvGraphicFramePr>
        <p:xfrm>
          <a:off x="7220268" y="357505"/>
          <a:ext cx="1939925" cy="720725"/>
        </p:xfrm>
        <a:graphic>
          <a:graphicData uri="http://schemas.openxmlformats.org/presentationml/2006/ole">
            <mc:AlternateContent xmlns:mc="http://schemas.openxmlformats.org/markup-compatibility/2006">
              <mc:Choice xmlns:v="urn:schemas-microsoft-com:vml" Requires="v">
                <p:oleObj spid="_x0000_s3077" name="" r:id="rId1" imgW="895985" imgH="332740" progId="Equation.3">
                  <p:embed/>
                </p:oleObj>
              </mc:Choice>
              <mc:Fallback>
                <p:oleObj name="" r:id="rId1" imgW="895985" imgH="332740" progId="Equation.3">
                  <p:embed/>
                  <p:pic>
                    <p:nvPicPr>
                      <p:cNvPr id="0" name="图片 3076"/>
                      <p:cNvPicPr/>
                      <p:nvPr/>
                    </p:nvPicPr>
                    <p:blipFill>
                      <a:blip r:embed="rId2"/>
                      <a:stretch>
                        <a:fillRect/>
                      </a:stretch>
                    </p:blipFill>
                    <p:spPr>
                      <a:xfrm>
                        <a:off x="7220268" y="357505"/>
                        <a:ext cx="1939925" cy="720725"/>
                      </a:xfrm>
                      <a:prstGeom prst="rect">
                        <a:avLst/>
                      </a:prstGeom>
                      <a:noFill/>
                      <a:ln w="38100">
                        <a:miter/>
                      </a:ln>
                    </p:spPr>
                  </p:pic>
                </p:oleObj>
              </mc:Fallback>
            </mc:AlternateContent>
          </a:graphicData>
        </a:graphic>
      </p:graphicFrame>
      <p:graphicFrame>
        <p:nvGraphicFramePr>
          <p:cNvPr id="33796" name="对象 33796"/>
          <p:cNvGraphicFramePr>
            <a:graphicFrameLocks noChangeAspect="1"/>
          </p:cNvGraphicFramePr>
          <p:nvPr/>
        </p:nvGraphicFramePr>
        <p:xfrm>
          <a:off x="4646930" y="1858645"/>
          <a:ext cx="3292475" cy="571500"/>
        </p:xfrm>
        <a:graphic>
          <a:graphicData uri="http://schemas.openxmlformats.org/presentationml/2006/ole">
            <mc:AlternateContent xmlns:mc="http://schemas.openxmlformats.org/markup-compatibility/2006">
              <mc:Choice xmlns:v="urn:schemas-microsoft-com:vml" Requires="v">
                <p:oleObj spid="_x0000_s3078" name="" r:id="rId3" imgW="1472565" imgH="255905" progId="Equation.3">
                  <p:embed/>
                </p:oleObj>
              </mc:Choice>
              <mc:Fallback>
                <p:oleObj name="" r:id="rId3" imgW="1472565" imgH="255905" progId="Equation.3">
                  <p:embed/>
                  <p:pic>
                    <p:nvPicPr>
                      <p:cNvPr id="0" name="图片 3077"/>
                      <p:cNvPicPr/>
                      <p:nvPr/>
                    </p:nvPicPr>
                    <p:blipFill>
                      <a:blip r:embed="rId4"/>
                      <a:stretch>
                        <a:fillRect/>
                      </a:stretch>
                    </p:blipFill>
                    <p:spPr>
                      <a:xfrm>
                        <a:off x="4646930" y="1858645"/>
                        <a:ext cx="3292475" cy="571500"/>
                      </a:xfrm>
                      <a:prstGeom prst="rect">
                        <a:avLst/>
                      </a:prstGeom>
                      <a:noFill/>
                      <a:ln w="38100">
                        <a:noFill/>
                        <a:miter/>
                      </a:ln>
                    </p:spPr>
                  </p:pic>
                </p:oleObj>
              </mc:Fallback>
            </mc:AlternateContent>
          </a:graphicData>
        </a:graphic>
      </p:graphicFrame>
      <p:graphicFrame>
        <p:nvGraphicFramePr>
          <p:cNvPr id="33797" name="对象 33797"/>
          <p:cNvGraphicFramePr>
            <a:graphicFrameLocks noChangeAspect="1"/>
          </p:cNvGraphicFramePr>
          <p:nvPr/>
        </p:nvGraphicFramePr>
        <p:xfrm>
          <a:off x="4065270" y="3018155"/>
          <a:ext cx="4502150" cy="1601470"/>
        </p:xfrm>
        <a:graphic>
          <a:graphicData uri="http://schemas.openxmlformats.org/presentationml/2006/ole">
            <mc:AlternateContent xmlns:mc="http://schemas.openxmlformats.org/markup-compatibility/2006">
              <mc:Choice xmlns:v="urn:schemas-microsoft-com:vml" Requires="v">
                <p:oleObj spid="_x0000_s3079" name="" r:id="rId5" imgW="1854200" imgH="660400" progId="Equation.3">
                  <p:embed/>
                </p:oleObj>
              </mc:Choice>
              <mc:Fallback>
                <p:oleObj name="" r:id="rId5" imgW="1854200" imgH="660400" progId="Equation.3">
                  <p:embed/>
                  <p:pic>
                    <p:nvPicPr>
                      <p:cNvPr id="0" name="图片 3078"/>
                      <p:cNvPicPr/>
                      <p:nvPr/>
                    </p:nvPicPr>
                    <p:blipFill>
                      <a:blip r:embed="rId6"/>
                      <a:stretch>
                        <a:fillRect/>
                      </a:stretch>
                    </p:blipFill>
                    <p:spPr>
                      <a:xfrm>
                        <a:off x="4065270" y="3018155"/>
                        <a:ext cx="4502150" cy="1601470"/>
                      </a:xfrm>
                      <a:prstGeom prst="rect">
                        <a:avLst/>
                      </a:prstGeom>
                      <a:noFill/>
                      <a:ln w="38100">
                        <a:noFill/>
                        <a:miter/>
                      </a:ln>
                    </p:spPr>
                  </p:pic>
                </p:oleObj>
              </mc:Fallback>
            </mc:AlternateContent>
          </a:graphicData>
        </a:graphic>
      </p:graphicFrame>
      <p:graphicFrame>
        <p:nvGraphicFramePr>
          <p:cNvPr id="33798" name="对象 33798"/>
          <p:cNvGraphicFramePr>
            <a:graphicFrameLocks noChangeAspect="1"/>
          </p:cNvGraphicFramePr>
          <p:nvPr/>
        </p:nvGraphicFramePr>
        <p:xfrm>
          <a:off x="1965325" y="4974273"/>
          <a:ext cx="1539875" cy="504825"/>
        </p:xfrm>
        <a:graphic>
          <a:graphicData uri="http://schemas.openxmlformats.org/presentationml/2006/ole">
            <mc:AlternateContent xmlns:mc="http://schemas.openxmlformats.org/markup-compatibility/2006">
              <mc:Choice xmlns:v="urn:schemas-microsoft-com:vml" Requires="v">
                <p:oleObj spid="_x0000_s3080" name="" r:id="rId7" imgW="781050" imgH="255905" progId="Equation.3">
                  <p:embed/>
                </p:oleObj>
              </mc:Choice>
              <mc:Fallback>
                <p:oleObj name="" r:id="rId7" imgW="781050" imgH="255905" progId="Equation.3">
                  <p:embed/>
                  <p:pic>
                    <p:nvPicPr>
                      <p:cNvPr id="0" name="图片 3079"/>
                      <p:cNvPicPr/>
                      <p:nvPr/>
                    </p:nvPicPr>
                    <p:blipFill>
                      <a:blip r:embed="rId8"/>
                      <a:stretch>
                        <a:fillRect/>
                      </a:stretch>
                    </p:blipFill>
                    <p:spPr>
                      <a:xfrm>
                        <a:off x="1965325" y="4974273"/>
                        <a:ext cx="1539875" cy="504825"/>
                      </a:xfrm>
                      <a:prstGeom prst="rect">
                        <a:avLst/>
                      </a:prstGeom>
                      <a:noFill/>
                      <a:ln w="38100">
                        <a:noFill/>
                        <a:miter/>
                      </a:ln>
                    </p:spPr>
                  </p:pic>
                </p:oleObj>
              </mc:Fallback>
            </mc:AlternateContent>
          </a:graphicData>
        </a:graphic>
      </p:graphicFrame>
      <p:graphicFrame>
        <p:nvGraphicFramePr>
          <p:cNvPr id="33799" name="对象 33799"/>
          <p:cNvGraphicFramePr>
            <a:graphicFrameLocks noChangeAspect="1"/>
          </p:cNvGraphicFramePr>
          <p:nvPr/>
        </p:nvGraphicFramePr>
        <p:xfrm>
          <a:off x="5784850" y="5904865"/>
          <a:ext cx="1546225" cy="550545"/>
        </p:xfrm>
        <a:graphic>
          <a:graphicData uri="http://schemas.openxmlformats.org/presentationml/2006/ole">
            <mc:AlternateContent xmlns:mc="http://schemas.openxmlformats.org/markup-compatibility/2006">
              <mc:Choice xmlns:v="urn:schemas-microsoft-com:vml" Requires="v">
                <p:oleObj spid="_x0000_s3081" name="" r:id="rId9" imgW="716915" imgH="255905" progId="Equation.3">
                  <p:embed/>
                </p:oleObj>
              </mc:Choice>
              <mc:Fallback>
                <p:oleObj name="" r:id="rId9" imgW="716915" imgH="255905" progId="Equation.3">
                  <p:embed/>
                  <p:pic>
                    <p:nvPicPr>
                      <p:cNvPr id="0" name="图片 3080"/>
                      <p:cNvPicPr/>
                      <p:nvPr/>
                    </p:nvPicPr>
                    <p:blipFill>
                      <a:blip r:embed="rId10"/>
                      <a:stretch>
                        <a:fillRect/>
                      </a:stretch>
                    </p:blipFill>
                    <p:spPr>
                      <a:xfrm>
                        <a:off x="5784850" y="5904865"/>
                        <a:ext cx="1546225" cy="55054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34670"/>
            <a:ext cx="10515600" cy="5996940"/>
          </a:xfrm>
        </p:spPr>
        <p:txBody>
          <a:bodyPr>
            <a:normAutofit lnSpcReduction="10000"/>
          </a:bodyPr>
          <a:p>
            <a:pPr marL="0" indent="0">
              <a:lnSpc>
                <a:spcPct val="110000"/>
              </a:lnSpc>
              <a:buNone/>
            </a:pPr>
            <a:r>
              <a:rPr lang="en-US" altLang="zh-CN">
                <a:solidFill>
                  <a:schemeClr val="tx1"/>
                </a:solidFill>
                <a:uFillTx/>
                <a:latin typeface="Courier New" panose="02070309020205020404" charset="0"/>
              </a:rPr>
              <a:t>14. 下面的函数声明中，a和b是两个长度相同（都是n）的double型数组，这个函数的功能是计算数组a和b之间的相关系数，公式如下所示。请根据下面的函数声明方式完成该函数。</a:t>
            </a:r>
            <a:endParaRPr lang="en-US" altLang="zh-CN">
              <a:solidFill>
                <a:schemeClr val="tx1"/>
              </a:solidFill>
              <a:uFillTx/>
              <a:latin typeface="Courier New" panose="02070309020205020404" charset="0"/>
            </a:endParaRPr>
          </a:p>
          <a:p>
            <a:pPr marL="0" indent="0">
              <a:lnSpc>
                <a:spcPct val="110000"/>
              </a:lnSpc>
              <a:buNone/>
            </a:pPr>
            <a:r>
              <a:rPr lang="en-US" altLang="zh-CN" sz="2000">
                <a:solidFill>
                  <a:schemeClr val="tx1"/>
                </a:solidFill>
                <a:uFillTx/>
                <a:latin typeface="Courier New" panose="02070309020205020404" charset="0"/>
              </a:rPr>
              <a:t>	</a:t>
            </a:r>
            <a:r>
              <a:rPr lang="zh-CN" altLang="en-US" sz="2000" b="1">
                <a:solidFill>
                  <a:srgbClr val="0000FF"/>
                </a:solidFill>
                <a:uFillTx/>
                <a:latin typeface="Courier New" panose="02070309020205020404" charset="0"/>
              </a:rPr>
              <a:t>double </a:t>
            </a:r>
            <a:r>
              <a:rPr lang="zh-CN" altLang="en-US" sz="2000" b="1">
                <a:solidFill>
                  <a:schemeClr val="tx1"/>
                </a:solidFill>
                <a:uFillTx/>
                <a:latin typeface="Courier New" panose="02070309020205020404" charset="0"/>
              </a:rPr>
              <a:t>CalcCorrelationCoef(</a:t>
            </a:r>
            <a:r>
              <a:rPr lang="zh-CN" altLang="en-US" sz="2000" b="1">
                <a:solidFill>
                  <a:srgbClr val="0000FF"/>
                </a:solidFill>
                <a:uFillTx/>
                <a:latin typeface="Courier New" panose="02070309020205020404" charset="0"/>
              </a:rPr>
              <a:t>double </a:t>
            </a:r>
            <a:r>
              <a:rPr lang="zh-CN" altLang="en-US" sz="2000" b="1">
                <a:solidFill>
                  <a:schemeClr val="tx1"/>
                </a:solidFill>
                <a:uFillTx/>
                <a:latin typeface="Courier New" panose="02070309020205020404" charset="0"/>
              </a:rPr>
              <a:t>a[], </a:t>
            </a:r>
            <a:r>
              <a:rPr lang="zh-CN" altLang="en-US" sz="2000" b="1">
                <a:solidFill>
                  <a:srgbClr val="0000FF"/>
                </a:solidFill>
                <a:uFillTx/>
                <a:latin typeface="Courier New" panose="02070309020205020404" charset="0"/>
              </a:rPr>
              <a:t>double </a:t>
            </a:r>
            <a:r>
              <a:rPr lang="zh-CN" altLang="en-US" sz="2000" b="1">
                <a:solidFill>
                  <a:schemeClr val="tx1"/>
                </a:solidFill>
                <a:uFillTx/>
                <a:latin typeface="Courier New" panose="02070309020205020404" charset="0"/>
              </a:rPr>
              <a:t>b[], </a:t>
            </a:r>
            <a:r>
              <a:rPr lang="zh-CN" altLang="en-US" sz="2000" b="1">
                <a:solidFill>
                  <a:srgbClr val="0000FF"/>
                </a:solidFill>
                <a:uFillTx/>
                <a:latin typeface="Courier New" panose="02070309020205020404" charset="0"/>
              </a:rPr>
              <a:t>int </a:t>
            </a:r>
            <a:r>
              <a:rPr lang="zh-CN" altLang="en-US" sz="2000" b="1">
                <a:solidFill>
                  <a:schemeClr val="tx1"/>
                </a:solidFill>
                <a:uFillTx/>
                <a:latin typeface="Courier New" panose="02070309020205020404" charset="0"/>
              </a:rPr>
              <a:t>n);</a:t>
            </a:r>
            <a:endParaRPr lang="zh-CN" altLang="en-US" sz="2000" b="1">
              <a:solidFill>
                <a:schemeClr val="tx1"/>
              </a:solidFill>
              <a:uFillTx/>
              <a:latin typeface="Courier New" panose="02070309020205020404" charset="0"/>
            </a:endParaRPr>
          </a:p>
          <a:p>
            <a:pPr marL="0" indent="0">
              <a:lnSpc>
                <a:spcPct val="110000"/>
              </a:lnSpc>
              <a:buNone/>
            </a:pPr>
            <a:r>
              <a:rPr lang="zh-CN" altLang="en-US">
                <a:solidFill>
                  <a:schemeClr val="tx1"/>
                </a:solidFill>
                <a:uFillTx/>
                <a:latin typeface="Courier New" panose="02070309020205020404" charset="0"/>
              </a:rPr>
              <a:t>相关系数的定义：</a:t>
            </a:r>
            <a:endParaRPr lang="zh-CN" altLang="en-US">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a:p>
            <a:pPr marL="0" indent="0">
              <a:lnSpc>
                <a:spcPct val="110000"/>
              </a:lnSpc>
              <a:buNone/>
            </a:pPr>
            <a:endParaRPr lang="zh-CN" altLang="en-US">
              <a:solidFill>
                <a:schemeClr val="tx1"/>
              </a:solidFill>
              <a:uFillTx/>
              <a:latin typeface="Courier New" panose="02070309020205020404" charset="0"/>
            </a:endParaRPr>
          </a:p>
          <a:p>
            <a:pPr marL="0" indent="0">
              <a:lnSpc>
                <a:spcPct val="110000"/>
              </a:lnSpc>
              <a:buNone/>
            </a:pPr>
            <a:r>
              <a:rPr lang="zh-CN" altLang="en-US">
                <a:solidFill>
                  <a:schemeClr val="tx1"/>
                </a:solidFill>
                <a:uFillTx/>
                <a:latin typeface="Courier New" panose="02070309020205020404" charset="0"/>
              </a:rPr>
              <a:t>提示：</a:t>
            </a:r>
            <a:endParaRPr lang="zh-CN" altLang="en-US">
              <a:solidFill>
                <a:schemeClr val="tx1"/>
              </a:solidFill>
              <a:uFillTx/>
              <a:latin typeface="Courier New" panose="02070309020205020404" charset="0"/>
            </a:endParaRPr>
          </a:p>
        </p:txBody>
      </p:sp>
      <p:graphicFrame>
        <p:nvGraphicFramePr>
          <p:cNvPr id="2" name="对象 -2147482623"/>
          <p:cNvGraphicFramePr>
            <a:graphicFrameLocks noChangeAspect="1"/>
          </p:cNvGraphicFramePr>
          <p:nvPr/>
        </p:nvGraphicFramePr>
        <p:xfrm>
          <a:off x="2491105" y="2931795"/>
          <a:ext cx="7195185" cy="1972945"/>
        </p:xfrm>
        <a:graphic>
          <a:graphicData uri="http://schemas.openxmlformats.org/presentationml/2006/ole">
            <mc:AlternateContent xmlns:mc="http://schemas.openxmlformats.org/markup-compatibility/2006">
              <mc:Choice xmlns:v="urn:schemas-microsoft-com:vml" Requires="v">
                <p:oleObj spid="_x0000_s3076" name="" r:id="rId1" imgW="4076700" imgH="1117600" progId="Equation.KSEE3">
                  <p:embed/>
                </p:oleObj>
              </mc:Choice>
              <mc:Fallback>
                <p:oleObj name="" r:id="rId1" imgW="4076700" imgH="1117600" progId="Equation.KSEE3">
                  <p:embed/>
                  <p:pic>
                    <p:nvPicPr>
                      <p:cNvPr id="0" name="图片 3075"/>
                      <p:cNvPicPr/>
                      <p:nvPr/>
                    </p:nvPicPr>
                    <p:blipFill>
                      <a:blip r:embed="rId2"/>
                      <a:stretch>
                        <a:fillRect/>
                      </a:stretch>
                    </p:blipFill>
                    <p:spPr>
                      <a:xfrm>
                        <a:off x="2491105" y="2931795"/>
                        <a:ext cx="7195185" cy="1972945"/>
                      </a:xfrm>
                      <a:prstGeom prst="rect">
                        <a:avLst/>
                      </a:prstGeom>
                      <a:noFill/>
                      <a:ln w="38100">
                        <a:noFill/>
                        <a:miter/>
                      </a:ln>
                    </p:spPr>
                  </p:pic>
                </p:oleObj>
              </mc:Fallback>
            </mc:AlternateContent>
          </a:graphicData>
        </a:graphic>
      </p:graphicFrame>
      <p:graphicFrame>
        <p:nvGraphicFramePr>
          <p:cNvPr id="21510" name="对象 21509"/>
          <p:cNvGraphicFramePr>
            <a:graphicFrameLocks noChangeAspect="1"/>
          </p:cNvGraphicFramePr>
          <p:nvPr/>
        </p:nvGraphicFramePr>
        <p:xfrm>
          <a:off x="1916430" y="4752975"/>
          <a:ext cx="4490720" cy="1913890"/>
        </p:xfrm>
        <a:graphic>
          <a:graphicData uri="http://schemas.openxmlformats.org/presentationml/2006/ole">
            <mc:AlternateContent xmlns:mc="http://schemas.openxmlformats.org/markup-compatibility/2006">
              <mc:Choice xmlns:v="urn:schemas-microsoft-com:vml" Requires="v">
                <p:oleObj spid="_x0000_s4" name="" r:id="rId3" imgW="2920365" imgH="1244600" progId="Equation.3">
                  <p:embed/>
                </p:oleObj>
              </mc:Choice>
              <mc:Fallback>
                <p:oleObj name="" r:id="rId3" imgW="2920365" imgH="1244600" progId="Equation.3">
                  <p:embed/>
                  <p:pic>
                    <p:nvPicPr>
                      <p:cNvPr id="0" name="图片 3075"/>
                      <p:cNvPicPr/>
                      <p:nvPr/>
                    </p:nvPicPr>
                    <p:blipFill>
                      <a:blip r:embed="rId4"/>
                      <a:stretch>
                        <a:fillRect/>
                      </a:stretch>
                    </p:blipFill>
                    <p:spPr>
                      <a:xfrm>
                        <a:off x="1916430" y="4752975"/>
                        <a:ext cx="4490720" cy="1913890"/>
                      </a:xfrm>
                      <a:prstGeom prst="rect">
                        <a:avLst/>
                      </a:prstGeom>
                      <a:noFill/>
                      <a:ln w="38100">
                        <a:noFill/>
                        <a:miter/>
                      </a:ln>
                    </p:spPr>
                  </p:pic>
                </p:oleObj>
              </mc:Fallback>
            </mc:AlternateContent>
          </a:graphicData>
        </a:graphic>
      </p:graphicFrame>
      <p:graphicFrame>
        <p:nvGraphicFramePr>
          <p:cNvPr id="22533" name="对象 22532"/>
          <p:cNvGraphicFramePr>
            <a:graphicFrameLocks noChangeAspect="1"/>
          </p:cNvGraphicFramePr>
          <p:nvPr/>
        </p:nvGraphicFramePr>
        <p:xfrm>
          <a:off x="6765925" y="5203190"/>
          <a:ext cx="4897120" cy="1014095"/>
        </p:xfrm>
        <a:graphic>
          <a:graphicData uri="http://schemas.openxmlformats.org/presentationml/2006/ole">
            <mc:AlternateContent xmlns:mc="http://schemas.openxmlformats.org/markup-compatibility/2006">
              <mc:Choice xmlns:v="urn:schemas-microsoft-com:vml" Requires="v">
                <p:oleObj spid="_x0000_s3077" name="" r:id="rId5" imgW="3187700" imgH="660400" progId="Equation.3">
                  <p:embed/>
                </p:oleObj>
              </mc:Choice>
              <mc:Fallback>
                <p:oleObj name="" r:id="rId5" imgW="3187700" imgH="660400" progId="Equation.3">
                  <p:embed/>
                  <p:pic>
                    <p:nvPicPr>
                      <p:cNvPr id="0" name="图片 3076"/>
                      <p:cNvPicPr/>
                      <p:nvPr/>
                    </p:nvPicPr>
                    <p:blipFill>
                      <a:blip r:embed="rId6"/>
                      <a:stretch>
                        <a:fillRect/>
                      </a:stretch>
                    </p:blipFill>
                    <p:spPr>
                      <a:xfrm>
                        <a:off x="6765925" y="5203190"/>
                        <a:ext cx="4897120" cy="1014095"/>
                      </a:xfrm>
                      <a:prstGeom prst="rect">
                        <a:avLst/>
                      </a:prstGeom>
                      <a:noFill/>
                      <a:ln w="38100">
                        <a:noFill/>
                        <a:miter/>
                      </a:ln>
                    </p:spPr>
                  </p:pic>
                </p:oleObj>
              </mc:Fallback>
            </mc:AlternateContent>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3397</Words>
  <Application>WPS 演示</Application>
  <PresentationFormat>宽屏</PresentationFormat>
  <Paragraphs>239</Paragraphs>
  <Slides>22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9</vt:i4>
      </vt:variant>
      <vt:variant>
        <vt:lpstr>幻灯片标题</vt:lpstr>
      </vt:variant>
      <vt:variant>
        <vt:i4>22</vt:i4>
      </vt:variant>
    </vt:vector>
  </HeadingPairs>
  <TitlesOfParts>
    <vt:vector size="40" baseType="lpstr">
      <vt:lpstr>Arial</vt:lpstr>
      <vt:lpstr>宋体</vt:lpstr>
      <vt:lpstr>Wingdings</vt:lpstr>
      <vt:lpstr>Courier New</vt:lpstr>
      <vt:lpstr>Calibri Light</vt:lpstr>
      <vt:lpstr>Calibri</vt:lpstr>
      <vt:lpstr>微软雅黑</vt:lpstr>
      <vt:lpstr>Arial Unicode MS</vt:lpstr>
      <vt:lpstr>Office 主题</vt:lpstr>
      <vt:lpstr>Equation.3</vt:lpstr>
      <vt:lpstr>Equation.KSEE3</vt:lpstr>
      <vt:lpstr>Equation.3</vt:lpstr>
      <vt:lpstr>Equation.3</vt:lpstr>
      <vt:lpstr>Equation.3</vt:lpstr>
      <vt:lpstr>Equation.3</vt:lpstr>
      <vt:lpstr>Equation.3</vt:lpstr>
      <vt:lpstr>Equation.KSEE3</vt:lpstr>
      <vt:lpstr>Equation.3</vt:lpstr>
      <vt:lpstr>计算机原理与编程基础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无聊过客07</cp:lastModifiedBy>
  <cp:revision>13</cp:revision>
  <dcterms:created xsi:type="dcterms:W3CDTF">2017-12-19T05:38:00Z</dcterms:created>
  <dcterms:modified xsi:type="dcterms:W3CDTF">2018-01-02T06:01:48Z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