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2" name="Rectangle 2"/>
          <p:cNvSpPr>
            <a:spLocks noChangeArrowheads="1"/>
          </p:cNvSpPr>
          <p:nvPr/>
        </p:nvSpPr>
        <p:spPr bwMode="auto">
          <a:xfrm>
            <a:off x="533400" y="712788"/>
            <a:ext cx="26733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i="0" dirty="0">
                <a:latin typeface="Times New Roman" pitchFamily="18" charset="0"/>
                <a:ea typeface="华文楷体" pitchFamily="2" charset="-122"/>
              </a:rPr>
              <a:t>求展开项的和。</a:t>
            </a:r>
          </a:p>
        </p:txBody>
      </p:sp>
      <p:graphicFrame>
        <p:nvGraphicFramePr>
          <p:cNvPr id="1203203" name="Object 3"/>
          <p:cNvGraphicFramePr>
            <a:graphicFrameLocks noChangeAspect="1"/>
          </p:cNvGraphicFramePr>
          <p:nvPr/>
        </p:nvGraphicFramePr>
        <p:xfrm>
          <a:off x="838200" y="1169988"/>
          <a:ext cx="5486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714320" imgH="253800" progId="Equation.3">
                  <p:embed/>
                </p:oleObj>
              </mc:Choice>
              <mc:Fallback>
                <p:oleObj name="Equation" r:id="rId3" imgW="171432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169988"/>
                        <a:ext cx="54864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3204" name="Rectangle 4"/>
          <p:cNvSpPr>
            <a:spLocks noChangeArrowheads="1"/>
          </p:cNvSpPr>
          <p:nvPr/>
        </p:nvSpPr>
        <p:spPr bwMode="auto">
          <a:xfrm>
            <a:off x="685800" y="1844675"/>
            <a:ext cx="4114800" cy="10048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i="0">
                <a:latin typeface="Times New Roman" pitchFamily="18" charset="0"/>
                <a:ea typeface="宋体" pitchFamily="2" charset="-122"/>
              </a:rPr>
              <a:t>分析：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i="0">
                <a:latin typeface="Times New Roman" pitchFamily="18" charset="0"/>
                <a:ea typeface="宋体" pitchFamily="2" charset="-122"/>
              </a:rPr>
              <a:t>    </a:t>
            </a:r>
            <a:r>
              <a:rPr kumimoji="1" lang="en-US" altLang="zh-CN" sz="2400" i="0">
                <a:latin typeface="Times New Roman" pitchFamily="18" charset="0"/>
                <a:ea typeface="宋体" pitchFamily="2" charset="-122"/>
              </a:rPr>
              <a:t>1. X </a:t>
            </a:r>
            <a:r>
              <a:rPr kumimoji="1" lang="zh-CN" altLang="en-US" sz="2400" i="0">
                <a:latin typeface="Times New Roman" pitchFamily="18" charset="0"/>
                <a:ea typeface="宋体" pitchFamily="2" charset="-122"/>
              </a:rPr>
              <a:t>的单位应为弧度，即：</a:t>
            </a:r>
          </a:p>
        </p:txBody>
      </p:sp>
      <p:graphicFrame>
        <p:nvGraphicFramePr>
          <p:cNvPr id="1203205" name="Object 5"/>
          <p:cNvGraphicFramePr>
            <a:graphicFrameLocks noChangeAspect="1"/>
          </p:cNvGraphicFramePr>
          <p:nvPr/>
        </p:nvGraphicFramePr>
        <p:xfrm>
          <a:off x="4800600" y="2454275"/>
          <a:ext cx="30480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1143000" imgH="177480" progId="Equation.3">
                  <p:embed/>
                </p:oleObj>
              </mc:Choice>
              <mc:Fallback>
                <p:oleObj name="Equation" r:id="rId5" imgW="114300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454275"/>
                        <a:ext cx="30480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3206" name="Rectangle 6"/>
          <p:cNvSpPr>
            <a:spLocks noChangeArrowheads="1"/>
          </p:cNvSpPr>
          <p:nvPr/>
        </p:nvSpPr>
        <p:spPr bwMode="auto">
          <a:xfrm>
            <a:off x="990600" y="2987675"/>
            <a:ext cx="2924175" cy="5667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400" i="0" dirty="0">
                <a:latin typeface="Times New Roman" pitchFamily="18" charset="0"/>
                <a:ea typeface="宋体" pitchFamily="2" charset="-122"/>
              </a:rPr>
              <a:t>2. </a:t>
            </a:r>
            <a:r>
              <a:rPr kumimoji="1" lang="zh-CN" altLang="en-US" sz="2400" i="0" dirty="0">
                <a:latin typeface="Times New Roman" pitchFamily="18" charset="0"/>
                <a:ea typeface="宋体" pitchFamily="2" charset="-122"/>
              </a:rPr>
              <a:t>当 </a:t>
            </a:r>
            <a:r>
              <a:rPr kumimoji="1" lang="en-US" altLang="zh-CN" sz="2400" i="0" dirty="0">
                <a:latin typeface="Times New Roman" pitchFamily="18" charset="0"/>
                <a:ea typeface="宋体" pitchFamily="2" charset="-122"/>
              </a:rPr>
              <a:t>n = 1 </a:t>
            </a:r>
            <a:r>
              <a:rPr kumimoji="1" lang="zh-CN" altLang="en-US" sz="2400" i="0" dirty="0">
                <a:latin typeface="Times New Roman" pitchFamily="18" charset="0"/>
                <a:ea typeface="宋体" pitchFamily="2" charset="-122"/>
              </a:rPr>
              <a:t>时，</a:t>
            </a:r>
            <a:r>
              <a:rPr kumimoji="1" lang="en-US" altLang="zh-CN" sz="2400" i="0" dirty="0">
                <a:latin typeface="Times New Roman" pitchFamily="18" charset="0"/>
                <a:ea typeface="宋体" pitchFamily="2" charset="-122"/>
              </a:rPr>
              <a:t>S = X</a:t>
            </a:r>
          </a:p>
        </p:txBody>
      </p:sp>
      <p:sp>
        <p:nvSpPr>
          <p:cNvPr id="1203207" name="Rectangle 7"/>
          <p:cNvSpPr>
            <a:spLocks noChangeArrowheads="1"/>
          </p:cNvSpPr>
          <p:nvPr/>
        </p:nvSpPr>
        <p:spPr bwMode="auto">
          <a:xfrm>
            <a:off x="1295400" y="3673475"/>
            <a:ext cx="56038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i="0">
                <a:latin typeface="Times New Roman" pitchFamily="18" charset="0"/>
                <a:ea typeface="宋体" pitchFamily="2" charset="-122"/>
              </a:rPr>
              <a:t>当 </a:t>
            </a:r>
            <a:r>
              <a:rPr kumimoji="1" lang="en-US" altLang="zh-CN" sz="2400" i="0">
                <a:latin typeface="Times New Roman" pitchFamily="18" charset="0"/>
                <a:ea typeface="宋体" pitchFamily="2" charset="-122"/>
              </a:rPr>
              <a:t>n ≥2 </a:t>
            </a:r>
            <a:r>
              <a:rPr kumimoji="1" lang="zh-CN" altLang="en-US" sz="2400" i="0">
                <a:latin typeface="Times New Roman" pitchFamily="18" charset="0"/>
                <a:ea typeface="宋体" pitchFamily="2" charset="-122"/>
              </a:rPr>
              <a:t>时，</a:t>
            </a:r>
            <a:r>
              <a:rPr kumimoji="1" lang="en-US" altLang="zh-CN" sz="2400" i="0"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en-US" altLang="zh-CN" sz="2400" i="0" baseline="-25000">
                <a:latin typeface="Times New Roman" pitchFamily="18" charset="0"/>
                <a:ea typeface="宋体" pitchFamily="2" charset="-122"/>
              </a:rPr>
              <a:t>n-1</a:t>
            </a:r>
            <a:r>
              <a:rPr kumimoji="1" lang="zh-CN" altLang="en-US" sz="2400" i="0">
                <a:latin typeface="Times New Roman" pitchFamily="18" charset="0"/>
                <a:ea typeface="宋体" pitchFamily="2" charset="-122"/>
              </a:rPr>
              <a:t>初值为 </a:t>
            </a:r>
            <a:r>
              <a:rPr kumimoji="1" lang="en-US" altLang="zh-CN" sz="2400" i="0">
                <a:latin typeface="Times New Roman" pitchFamily="18" charset="0"/>
                <a:ea typeface="宋体" pitchFamily="2" charset="-122"/>
              </a:rPr>
              <a:t>x </a:t>
            </a:r>
            <a:r>
              <a:rPr kumimoji="1" lang="zh-CN" altLang="en-US" sz="2400" i="0">
                <a:latin typeface="Times New Roman" pitchFamily="18" charset="0"/>
                <a:ea typeface="宋体" pitchFamily="2" charset="-122"/>
              </a:rPr>
              <a:t>， </a:t>
            </a:r>
            <a:r>
              <a:rPr kumimoji="1" lang="en-US" altLang="zh-CN" sz="2400" i="0"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en-US" altLang="zh-CN" sz="2400" i="0" baseline="-2500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sz="2400" i="0">
                <a:latin typeface="Times New Roman" pitchFamily="18" charset="0"/>
                <a:ea typeface="宋体" pitchFamily="2" charset="-122"/>
              </a:rPr>
              <a:t>的值为 ：</a:t>
            </a:r>
          </a:p>
        </p:txBody>
      </p:sp>
      <p:graphicFrame>
        <p:nvGraphicFramePr>
          <p:cNvPr id="1203208" name="Object 8"/>
          <p:cNvGraphicFramePr>
            <a:graphicFrameLocks noChangeAspect="1"/>
          </p:cNvGraphicFramePr>
          <p:nvPr/>
        </p:nvGraphicFramePr>
        <p:xfrm>
          <a:off x="2133600" y="4359275"/>
          <a:ext cx="4648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7" imgW="1663560" imgH="444240" progId="Equation.3">
                  <p:embed/>
                </p:oleObj>
              </mc:Choice>
              <mc:Fallback>
                <p:oleObj name="Equation" r:id="rId7" imgW="166356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359275"/>
                        <a:ext cx="4648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13" name="Rectangle 9"/>
          <p:cNvSpPr>
            <a:spLocks noChangeArrowheads="1"/>
          </p:cNvSpPr>
          <p:nvPr/>
        </p:nvSpPr>
        <p:spPr bwMode="auto">
          <a:xfrm>
            <a:off x="304800" y="115888"/>
            <a:ext cx="7362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1" lang="zh-CN" altLang="en-US" sz="2800" b="0" i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练习</a:t>
            </a:r>
            <a:r>
              <a:rPr kumimoji="1" lang="en-US" altLang="zh-CN" sz="2800" b="0" i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5</a:t>
            </a:r>
            <a:endParaRPr kumimoji="1" lang="zh-CN" altLang="en-US" sz="2800" b="0" i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3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3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3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3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3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3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0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03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03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03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03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0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3202" grpId="0" autoUpdateAnimBg="0"/>
      <p:bldP spid="1203204" grpId="0" autoUpdateAnimBg="0"/>
      <p:bldP spid="1203206" grpId="0" autoUpdateAnimBg="0"/>
      <p:bldP spid="120320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323850" y="188913"/>
            <a:ext cx="19446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>
                <a:solidFill>
                  <a:schemeClr val="bg1"/>
                </a:solidFill>
              </a:rPr>
              <a:t>作业</a:t>
            </a:r>
          </a:p>
        </p:txBody>
      </p:sp>
      <p:sp>
        <p:nvSpPr>
          <p:cNvPr id="109576" name="Rectangle 2"/>
          <p:cNvSpPr>
            <a:spLocks noChangeArrowheads="1"/>
          </p:cNvSpPr>
          <p:nvPr/>
        </p:nvSpPr>
        <p:spPr bwMode="auto">
          <a:xfrm>
            <a:off x="250825" y="981075"/>
            <a:ext cx="864235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509588"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zh-CN" sz="2400" i="0">
                <a:solidFill>
                  <a:srgbClr val="000099"/>
                </a:solidFill>
                <a:latin typeface="Courier New" pitchFamily="49" charset="0"/>
                <a:ea typeface="华文新魏" pitchFamily="2" charset="-122"/>
                <a:sym typeface="Symbol" pitchFamily="18" charset="2"/>
              </a:rPr>
              <a:t>1</a:t>
            </a:r>
            <a:r>
              <a:rPr lang="zh-CN" altLang="en-US" sz="2400" i="0">
                <a:solidFill>
                  <a:srgbClr val="000099"/>
                </a:solidFill>
                <a:latin typeface="Courier New" pitchFamily="49" charset="0"/>
                <a:ea typeface="华文新魏" pitchFamily="2" charset="-122"/>
                <a:sym typeface="Symbol" pitchFamily="18" charset="2"/>
              </a:rPr>
              <a:t>、读</a:t>
            </a:r>
            <a:r>
              <a:rPr lang="en-US" altLang="zh-CN" sz="2400" i="0">
                <a:solidFill>
                  <a:srgbClr val="000099"/>
                </a:solidFill>
                <a:latin typeface="Courier New" pitchFamily="49" charset="0"/>
                <a:ea typeface="华文新魏" pitchFamily="2" charset="-122"/>
                <a:sym typeface="Symbol" pitchFamily="18" charset="2"/>
              </a:rPr>
              <a:t>(</a:t>
            </a:r>
            <a:r>
              <a:rPr lang="zh-CN" altLang="en-US" sz="2400" i="0">
                <a:solidFill>
                  <a:srgbClr val="000099"/>
                </a:solidFill>
                <a:latin typeface="Courier New" pitchFamily="49" charset="0"/>
                <a:ea typeface="华文新魏" pitchFamily="2" charset="-122"/>
                <a:sym typeface="Symbol" pitchFamily="18" charset="2"/>
              </a:rPr>
              <a:t>写</a:t>
            </a:r>
            <a:r>
              <a:rPr lang="en-US" altLang="zh-CN" sz="2400" i="0">
                <a:solidFill>
                  <a:srgbClr val="000099"/>
                </a:solidFill>
                <a:latin typeface="Courier New" pitchFamily="49" charset="0"/>
                <a:ea typeface="华文新魏" pitchFamily="2" charset="-122"/>
                <a:sym typeface="Symbol" pitchFamily="18" charset="2"/>
              </a:rPr>
              <a:t>)</a:t>
            </a:r>
            <a:r>
              <a:rPr lang="zh-CN" altLang="en-US" sz="2400" i="0">
                <a:solidFill>
                  <a:srgbClr val="000099"/>
                </a:solidFill>
                <a:latin typeface="Courier New" pitchFamily="49" charset="0"/>
                <a:ea typeface="华文新魏" pitchFamily="2" charset="-122"/>
                <a:sym typeface="Symbol" pitchFamily="18" charset="2"/>
              </a:rPr>
              <a:t>一个标准的位图文件</a:t>
            </a:r>
            <a:r>
              <a:rPr lang="en-US" altLang="zh-CN" sz="2400" i="0">
                <a:solidFill>
                  <a:srgbClr val="000099"/>
                </a:solidFill>
                <a:latin typeface="Courier New" pitchFamily="49" charset="0"/>
                <a:ea typeface="华文新魏" pitchFamily="2" charset="-122"/>
                <a:sym typeface="Symbol" pitchFamily="18" charset="2"/>
              </a:rPr>
              <a:t>(BMP</a:t>
            </a:r>
            <a:r>
              <a:rPr lang="zh-CN" altLang="en-US" sz="2400" i="0">
                <a:solidFill>
                  <a:srgbClr val="000099"/>
                </a:solidFill>
                <a:latin typeface="Courier New" pitchFamily="49" charset="0"/>
                <a:ea typeface="华文新魏" pitchFamily="2" charset="-122"/>
                <a:sym typeface="Symbol" pitchFamily="18" charset="2"/>
              </a:rPr>
              <a:t>格式文件</a:t>
            </a:r>
            <a:r>
              <a:rPr lang="en-US" altLang="zh-CN" sz="2400" i="0">
                <a:solidFill>
                  <a:srgbClr val="000099"/>
                </a:solidFill>
                <a:latin typeface="Courier New" pitchFamily="49" charset="0"/>
                <a:ea typeface="华文新魏" pitchFamily="2" charset="-122"/>
                <a:sym typeface="Symbol" pitchFamily="18" charset="2"/>
              </a:rPr>
              <a:t>)</a:t>
            </a:r>
            <a:r>
              <a:rPr lang="zh-CN" altLang="en-US" sz="2400" i="0">
                <a:solidFill>
                  <a:srgbClr val="000099"/>
                </a:solidFill>
                <a:latin typeface="Courier New" pitchFamily="49" charset="0"/>
                <a:ea typeface="华文新魏" pitchFamily="2" charset="-122"/>
                <a:sym typeface="Symbol" pitchFamily="18" charset="2"/>
              </a:rPr>
              <a:t>；</a:t>
            </a:r>
            <a:r>
              <a:rPr lang="en-US" altLang="zh-CN" sz="2400" i="0">
                <a:solidFill>
                  <a:srgbClr val="000099"/>
                </a:solidFill>
                <a:latin typeface="Courier New" pitchFamily="49" charset="0"/>
                <a:ea typeface="华文新魏" pitchFamily="2" charset="-122"/>
                <a:sym typeface="Symbol" pitchFamily="18" charset="2"/>
              </a:rPr>
              <a:t>BMP</a:t>
            </a:r>
            <a:r>
              <a:rPr lang="zh-CN" altLang="en-US" sz="2400" i="0">
                <a:solidFill>
                  <a:srgbClr val="000099"/>
                </a:solidFill>
                <a:latin typeface="Courier New" pitchFamily="49" charset="0"/>
                <a:ea typeface="华文新魏" pitchFamily="2" charset="-122"/>
                <a:sym typeface="Symbol" pitchFamily="18" charset="2"/>
              </a:rPr>
              <a:t>文静格式：</a:t>
            </a:r>
            <a:r>
              <a:rPr lang="en-US" altLang="zh-CN" sz="2000" i="0">
                <a:latin typeface="Courier New" pitchFamily="49" charset="0"/>
                <a:ea typeface="微软雅黑" pitchFamily="34" charset="-122"/>
                <a:sym typeface="Symbol" pitchFamily="18" charset="2"/>
              </a:rPr>
              <a:t>BITMAPFILEHEADER </a:t>
            </a:r>
            <a:r>
              <a:rPr lang="zh-CN" altLang="en-US" sz="2000" i="0">
                <a:latin typeface="Courier New" pitchFamily="49" charset="0"/>
                <a:ea typeface="微软雅黑" pitchFamily="34" charset="-122"/>
                <a:sym typeface="Symbol" pitchFamily="18" charset="2"/>
              </a:rPr>
              <a:t>＋ </a:t>
            </a:r>
            <a:r>
              <a:rPr lang="en-US" altLang="zh-CN" sz="2000" i="0">
                <a:latin typeface="Courier New" pitchFamily="49" charset="0"/>
                <a:ea typeface="微软雅黑" pitchFamily="34" charset="-122"/>
                <a:sym typeface="Symbol" pitchFamily="18" charset="2"/>
              </a:rPr>
              <a:t>BITMAPINFOHEADER </a:t>
            </a:r>
            <a:r>
              <a:rPr lang="zh-CN" altLang="en-US" sz="2000" i="0">
                <a:latin typeface="Courier New" pitchFamily="49" charset="0"/>
                <a:ea typeface="微软雅黑" pitchFamily="34" charset="-122"/>
                <a:sym typeface="Symbol" pitchFamily="18" charset="2"/>
              </a:rPr>
              <a:t>＋ </a:t>
            </a:r>
            <a:r>
              <a:rPr lang="en-US" altLang="zh-CN" sz="2000" i="0">
                <a:latin typeface="Courier New" pitchFamily="49" charset="0"/>
                <a:ea typeface="微软雅黑" pitchFamily="34" charset="-122"/>
                <a:sym typeface="Symbol" pitchFamily="18" charset="2"/>
              </a:rPr>
              <a:t>(</a:t>
            </a:r>
            <a:r>
              <a:rPr lang="zh-CN" altLang="en-US" sz="2000" i="0">
                <a:latin typeface="Courier New" pitchFamily="49" charset="0"/>
                <a:ea typeface="微软雅黑" pitchFamily="34" charset="-122"/>
                <a:sym typeface="Symbol" pitchFamily="18" charset="2"/>
              </a:rPr>
              <a:t>颜色表</a:t>
            </a:r>
            <a:r>
              <a:rPr lang="en-US" altLang="zh-CN" sz="2000" i="0">
                <a:latin typeface="Courier New" pitchFamily="49" charset="0"/>
                <a:ea typeface="微软雅黑" pitchFamily="34" charset="-122"/>
                <a:sym typeface="Symbol" pitchFamily="18" charset="2"/>
              </a:rPr>
              <a:t>/</a:t>
            </a:r>
            <a:r>
              <a:rPr lang="zh-CN" altLang="en-US" sz="2000" i="0">
                <a:latin typeface="Courier New" pitchFamily="49" charset="0"/>
                <a:ea typeface="微软雅黑" pitchFamily="34" charset="-122"/>
                <a:sym typeface="Symbol" pitchFamily="18" charset="2"/>
              </a:rPr>
              <a:t>可选</a:t>
            </a:r>
            <a:r>
              <a:rPr lang="en-US" altLang="zh-CN" sz="2000" i="0">
                <a:latin typeface="Courier New" pitchFamily="49" charset="0"/>
                <a:ea typeface="微软雅黑" pitchFamily="34" charset="-122"/>
                <a:sym typeface="Symbol" pitchFamily="18" charset="2"/>
              </a:rPr>
              <a:t>) +</a:t>
            </a:r>
            <a:r>
              <a:rPr lang="zh-CN" altLang="en-US" sz="2000" i="0">
                <a:latin typeface="Courier New" pitchFamily="49" charset="0"/>
                <a:ea typeface="微软雅黑" pitchFamily="34" charset="-122"/>
                <a:sym typeface="Symbol" pitchFamily="18" charset="2"/>
              </a:rPr>
              <a:t>位图的</a:t>
            </a:r>
            <a:r>
              <a:rPr lang="en-US" altLang="zh-CN" sz="2000" i="0">
                <a:latin typeface="Courier New" pitchFamily="49" charset="0"/>
                <a:ea typeface="微软雅黑" pitchFamily="34" charset="-122"/>
                <a:sym typeface="Symbol" pitchFamily="18" charset="2"/>
              </a:rPr>
              <a:t>2</a:t>
            </a:r>
            <a:r>
              <a:rPr lang="zh-CN" altLang="en-US" sz="2000" i="0">
                <a:latin typeface="Courier New" pitchFamily="49" charset="0"/>
                <a:ea typeface="微软雅黑" pitchFamily="34" charset="-122"/>
                <a:sym typeface="Symbol" pitchFamily="18" charset="2"/>
              </a:rPr>
              <a:t>维数组。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6499D6B-ECD4-429B-B057-8DEC76EC01FD}"/>
              </a:ext>
            </a:extLst>
          </p:cNvPr>
          <p:cNvSpPr txBox="1"/>
          <p:nvPr/>
        </p:nvSpPr>
        <p:spPr>
          <a:xfrm>
            <a:off x="395536" y="476672"/>
            <a:ext cx="83529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2018/11/6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练习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math.h</a:t>
            </a:r>
            <a:r>
              <a:rPr lang="en-US" altLang="zh-CN" dirty="0"/>
              <a:t>&gt;</a:t>
            </a:r>
          </a:p>
          <a:p>
            <a:endParaRPr lang="zh-CN" altLang="en-US" dirty="0"/>
          </a:p>
          <a:p>
            <a:r>
              <a:rPr lang="en-US" altLang="zh-CN" dirty="0"/>
              <a:t>void main() {</a:t>
            </a:r>
          </a:p>
          <a:p>
            <a:r>
              <a:rPr lang="en-US" altLang="zh-CN" dirty="0"/>
              <a:t>double x;</a:t>
            </a:r>
          </a:p>
          <a:p>
            <a:r>
              <a:rPr lang="en-US" altLang="zh-CN" dirty="0" err="1"/>
              <a:t>printf_s</a:t>
            </a:r>
            <a:r>
              <a:rPr lang="en-US" altLang="zh-CN" dirty="0"/>
              <a:t>("</a:t>
            </a:r>
            <a:r>
              <a:rPr lang="zh-CN" altLang="en-US" dirty="0"/>
              <a:t>请输入一个角度值</a:t>
            </a:r>
            <a:r>
              <a:rPr lang="en-US" altLang="zh-CN" dirty="0"/>
              <a:t>: °");</a:t>
            </a:r>
          </a:p>
          <a:p>
            <a:r>
              <a:rPr lang="en-US" altLang="zh-CN" dirty="0" err="1"/>
              <a:t>scanf_s</a:t>
            </a:r>
            <a:r>
              <a:rPr lang="en-US" altLang="zh-CN" dirty="0"/>
              <a:t>("%</a:t>
            </a:r>
            <a:r>
              <a:rPr lang="en-US" altLang="zh-CN" dirty="0" err="1"/>
              <a:t>lf</a:t>
            </a:r>
            <a:r>
              <a:rPr lang="en-US" altLang="zh-CN" dirty="0"/>
              <a:t>", &amp;x);</a:t>
            </a:r>
          </a:p>
          <a:p>
            <a:r>
              <a:rPr lang="en-US" altLang="zh-CN" dirty="0"/>
              <a:t>x = 2 * 3.14*x / 360;</a:t>
            </a:r>
          </a:p>
          <a:p>
            <a:endParaRPr lang="zh-CN" altLang="en-US" dirty="0"/>
          </a:p>
          <a:p>
            <a:r>
              <a:rPr lang="en-US" altLang="zh-CN" dirty="0"/>
              <a:t>int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printf_s</a:t>
            </a:r>
            <a:r>
              <a:rPr lang="en-US" altLang="zh-CN" dirty="0"/>
              <a:t>("\</a:t>
            </a:r>
            <a:r>
              <a:rPr lang="en-US" altLang="zh-CN" dirty="0" err="1"/>
              <a:t>nsinx</a:t>
            </a:r>
            <a:r>
              <a:rPr lang="zh-CN" altLang="en-US" dirty="0"/>
              <a:t>的泰勒展开式麦克劳林公式的</a:t>
            </a:r>
            <a:r>
              <a:rPr lang="en-US" altLang="zh-CN" dirty="0"/>
              <a:t>n</a:t>
            </a:r>
            <a:r>
              <a:rPr lang="zh-CN" altLang="en-US" dirty="0"/>
              <a:t>值为：</a:t>
            </a:r>
            <a:r>
              <a:rPr lang="en-US" altLang="zh-CN" dirty="0"/>
              <a:t>");</a:t>
            </a:r>
          </a:p>
          <a:p>
            <a:r>
              <a:rPr lang="en-US" altLang="zh-CN" dirty="0" err="1"/>
              <a:t>scanf_s</a:t>
            </a:r>
            <a:r>
              <a:rPr lang="en-US" altLang="zh-CN" dirty="0"/>
              <a:t>("%d", &amp;j);</a:t>
            </a:r>
          </a:p>
          <a:p>
            <a:r>
              <a:rPr lang="en-US" altLang="zh-CN" dirty="0"/>
              <a:t>double S=</a:t>
            </a:r>
            <a:r>
              <a:rPr lang="en-US" altLang="zh-CN" dirty="0" err="1"/>
              <a:t>x,sinx</a:t>
            </a:r>
            <a:r>
              <a:rPr lang="en-US" altLang="zh-CN" dirty="0"/>
              <a:t>=S;</a:t>
            </a:r>
          </a:p>
          <a:p>
            <a:r>
              <a:rPr lang="nn-NO" altLang="zh-CN" dirty="0"/>
              <a:t>for (i = 2; i &lt;= j; i++) {</a:t>
            </a:r>
          </a:p>
          <a:p>
            <a:r>
              <a:rPr lang="en-US" altLang="zh-CN" dirty="0"/>
              <a:t>S = S*(-1)*x*x / ((2 * </a:t>
            </a:r>
            <a:r>
              <a:rPr lang="en-US" altLang="zh-CN" dirty="0" err="1"/>
              <a:t>i</a:t>
            </a:r>
            <a:r>
              <a:rPr lang="en-US" altLang="zh-CN" dirty="0"/>
              <a:t> - 2)*(2 * </a:t>
            </a:r>
            <a:r>
              <a:rPr lang="en-US" altLang="zh-CN" dirty="0" err="1"/>
              <a:t>i</a:t>
            </a:r>
            <a:r>
              <a:rPr lang="en-US" altLang="zh-CN" dirty="0"/>
              <a:t> - 1));</a:t>
            </a:r>
          </a:p>
          <a:p>
            <a:r>
              <a:rPr lang="en-US" altLang="zh-CN" dirty="0" err="1"/>
              <a:t>sinx</a:t>
            </a:r>
            <a:r>
              <a:rPr lang="en-US" altLang="zh-CN" dirty="0"/>
              <a:t> = </a:t>
            </a:r>
            <a:r>
              <a:rPr lang="en-US" altLang="zh-CN" dirty="0" err="1"/>
              <a:t>sinx</a:t>
            </a:r>
            <a:r>
              <a:rPr lang="en-US" altLang="zh-CN" dirty="0"/>
              <a:t> + S;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printf_s</a:t>
            </a:r>
            <a:r>
              <a:rPr lang="en-US" altLang="zh-CN" dirty="0"/>
              <a:t>("\</a:t>
            </a:r>
            <a:r>
              <a:rPr lang="en-US" altLang="zh-CN" dirty="0" err="1"/>
              <a:t>nsinx</a:t>
            </a:r>
            <a:r>
              <a:rPr lang="en-US" altLang="zh-CN" dirty="0"/>
              <a:t>=%</a:t>
            </a:r>
            <a:r>
              <a:rPr lang="en-US" altLang="zh-CN" dirty="0" err="1"/>
              <a:t>lf</a:t>
            </a:r>
            <a:r>
              <a:rPr lang="en-US" altLang="zh-CN" dirty="0"/>
              <a:t>", </a:t>
            </a:r>
            <a:r>
              <a:rPr lang="en-US" altLang="zh-CN" dirty="0" err="1"/>
              <a:t>sinx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988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468313" y="188913"/>
            <a:ext cx="820737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600" b="0" i="0">
                <a:solidFill>
                  <a:schemeClr val="bg1"/>
                </a:solidFill>
                <a:latin typeface="Courier New" pitchFamily="49" charset="0"/>
                <a:ea typeface="微软雅黑" pitchFamily="34" charset="-122"/>
              </a:rPr>
              <a:t>－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84213" y="333375"/>
            <a:ext cx="43926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>
                <a:solidFill>
                  <a:schemeClr val="bg1"/>
                </a:solidFill>
              </a:rPr>
              <a:t>作业：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755650" y="908050"/>
            <a:ext cx="7704138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i="0" dirty="0"/>
              <a:t>用</a:t>
            </a:r>
            <a:r>
              <a:rPr lang="en-US" altLang="zh-CN" sz="3600" i="0" dirty="0"/>
              <a:t>N</a:t>
            </a:r>
            <a:r>
              <a:rPr lang="zh-CN" altLang="en-US" sz="3600" i="0" dirty="0"/>
              <a:t>边形拟合一个圆，输入圆心坐标</a:t>
            </a:r>
            <a:r>
              <a:rPr lang="en-US" altLang="zh-CN" sz="3600" i="0" dirty="0"/>
              <a:t>x</a:t>
            </a:r>
            <a:r>
              <a:rPr lang="en-US" altLang="zh-CN" sz="3600" i="0" baseline="-25000" dirty="0"/>
              <a:t>0</a:t>
            </a:r>
            <a:r>
              <a:rPr lang="en-US" altLang="zh-CN" sz="3600" i="0" dirty="0"/>
              <a:t>,y</a:t>
            </a:r>
            <a:r>
              <a:rPr lang="en-US" altLang="zh-CN" sz="3600" i="0" baseline="-25000" dirty="0"/>
              <a:t>0</a:t>
            </a:r>
            <a:r>
              <a:rPr lang="zh-CN" altLang="en-US" sz="3600" i="0" dirty="0"/>
              <a:t>、半径</a:t>
            </a:r>
            <a:r>
              <a:rPr lang="en-US" altLang="zh-CN" sz="3600" i="0" dirty="0"/>
              <a:t>R</a:t>
            </a:r>
            <a:r>
              <a:rPr lang="zh-CN" altLang="en-US" sz="3600" i="0" dirty="0"/>
              <a:t>和圆切分的边数</a:t>
            </a:r>
            <a:r>
              <a:rPr lang="en-US" altLang="zh-CN" sz="3600" i="0" dirty="0"/>
              <a:t>N</a:t>
            </a:r>
            <a:r>
              <a:rPr lang="zh-CN" altLang="en-US" sz="3600" i="0" dirty="0"/>
              <a:t>，输出圆周上的各切分点的坐标。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258888" y="2781300"/>
            <a:ext cx="5618162" cy="3744913"/>
            <a:chOff x="793" y="1752"/>
            <a:chExt cx="3539" cy="2359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793" y="1752"/>
              <a:ext cx="3539" cy="2359"/>
              <a:chOff x="793" y="1752"/>
              <a:chExt cx="3539" cy="2359"/>
            </a:xfrm>
          </p:grpSpPr>
          <p:sp>
            <p:nvSpPr>
              <p:cNvPr id="109575" name="AutoShape 7"/>
              <p:cNvSpPr>
                <a:spLocks noChangeArrowheads="1"/>
              </p:cNvSpPr>
              <p:nvPr/>
            </p:nvSpPr>
            <p:spPr bwMode="auto">
              <a:xfrm>
                <a:off x="1746" y="2161"/>
                <a:ext cx="1633" cy="1633"/>
              </a:xfrm>
              <a:prstGeom prst="octagon">
                <a:avLst>
                  <a:gd name="adj" fmla="val 29287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576" name="Line 8"/>
              <p:cNvSpPr>
                <a:spLocks noChangeShapeType="1"/>
              </p:cNvSpPr>
              <p:nvPr/>
            </p:nvSpPr>
            <p:spPr bwMode="auto">
              <a:xfrm flipV="1">
                <a:off x="793" y="2977"/>
                <a:ext cx="322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577" name="Line 9"/>
              <p:cNvSpPr>
                <a:spLocks noChangeShapeType="1"/>
              </p:cNvSpPr>
              <p:nvPr/>
            </p:nvSpPr>
            <p:spPr bwMode="auto">
              <a:xfrm flipV="1">
                <a:off x="2562" y="1752"/>
                <a:ext cx="0" cy="235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578" name="Text Box 10"/>
              <p:cNvSpPr txBox="1">
                <a:spLocks noChangeArrowheads="1"/>
              </p:cNvSpPr>
              <p:nvPr/>
            </p:nvSpPr>
            <p:spPr bwMode="auto">
              <a:xfrm>
                <a:off x="2653" y="2705"/>
                <a:ext cx="63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Xo,Yo</a:t>
                </a:r>
              </a:p>
            </p:txBody>
          </p:sp>
          <p:sp>
            <p:nvSpPr>
              <p:cNvPr id="109579" name="Text Box 11"/>
              <p:cNvSpPr txBox="1">
                <a:spLocks noChangeArrowheads="1"/>
              </p:cNvSpPr>
              <p:nvPr/>
            </p:nvSpPr>
            <p:spPr bwMode="auto">
              <a:xfrm>
                <a:off x="3787" y="2070"/>
                <a:ext cx="5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X</a:t>
                </a:r>
                <a:r>
                  <a:rPr lang="zh-CN" altLang="en-US"/>
                  <a:t>，</a:t>
                </a:r>
                <a:r>
                  <a:rPr lang="en-US" altLang="zh-CN"/>
                  <a:t>Y</a:t>
                </a:r>
              </a:p>
            </p:txBody>
          </p:sp>
          <p:sp>
            <p:nvSpPr>
              <p:cNvPr id="109580" name="Line 12"/>
              <p:cNvSpPr>
                <a:spLocks noChangeShapeType="1"/>
              </p:cNvSpPr>
              <p:nvPr/>
            </p:nvSpPr>
            <p:spPr bwMode="auto">
              <a:xfrm flipH="1">
                <a:off x="3470" y="2297"/>
                <a:ext cx="317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arrow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581" name="Line 13"/>
              <p:cNvSpPr>
                <a:spLocks noChangeShapeType="1"/>
              </p:cNvSpPr>
              <p:nvPr/>
            </p:nvSpPr>
            <p:spPr bwMode="auto">
              <a:xfrm flipH="1">
                <a:off x="2971" y="2115"/>
                <a:ext cx="816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arrow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9584" name="Oval 16"/>
            <p:cNvSpPr>
              <a:spLocks noChangeArrowheads="1"/>
            </p:cNvSpPr>
            <p:nvPr/>
          </p:nvSpPr>
          <p:spPr bwMode="auto">
            <a:xfrm>
              <a:off x="1656" y="2069"/>
              <a:ext cx="1814" cy="181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85" name="Line 17"/>
            <p:cNvSpPr>
              <a:spLocks noChangeShapeType="1"/>
            </p:cNvSpPr>
            <p:nvPr/>
          </p:nvSpPr>
          <p:spPr bwMode="auto">
            <a:xfrm flipH="1" flipV="1">
              <a:off x="2245" y="2160"/>
              <a:ext cx="317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86" name="Text Box 18"/>
            <p:cNvSpPr txBox="1">
              <a:spLocks noChangeArrowheads="1"/>
            </p:cNvSpPr>
            <p:nvPr/>
          </p:nvSpPr>
          <p:spPr bwMode="auto">
            <a:xfrm>
              <a:off x="2109" y="2432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R</a:t>
              </a:r>
            </a:p>
          </p:txBody>
        </p:sp>
      </p:grpSp>
      <p:sp>
        <p:nvSpPr>
          <p:cNvPr id="109588" name="Text Box 20"/>
          <p:cNvSpPr txBox="1">
            <a:spLocks noChangeArrowheads="1"/>
          </p:cNvSpPr>
          <p:nvPr/>
        </p:nvSpPr>
        <p:spPr bwMode="auto">
          <a:xfrm>
            <a:off x="6804025" y="3802063"/>
            <a:ext cx="1655763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三角函数名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sin()</a:t>
            </a:r>
            <a:r>
              <a:rPr lang="zh-CN" altLang="en-US"/>
              <a:t>、</a:t>
            </a:r>
            <a:r>
              <a:rPr lang="en-US" altLang="zh-CN"/>
              <a:t>cos()</a:t>
            </a:r>
          </a:p>
          <a:p>
            <a:pPr>
              <a:spcBef>
                <a:spcPct val="50000"/>
              </a:spcBef>
            </a:pPr>
            <a:r>
              <a:rPr lang="zh-CN" altLang="en-US" i="0"/>
              <a:t>圆周：</a:t>
            </a:r>
            <a:r>
              <a:rPr lang="en-US" altLang="zh-CN" i="0"/>
              <a:t>2</a:t>
            </a:r>
            <a:r>
              <a:rPr lang="en-US" altLang="zh-CN" sz="2400" i="0"/>
              <a:t>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ChangeArrowheads="1"/>
          </p:cNvSpPr>
          <p:nvPr/>
        </p:nvSpPr>
        <p:spPr bwMode="auto">
          <a:xfrm>
            <a:off x="468313" y="188913"/>
            <a:ext cx="820737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600" b="0" i="0">
                <a:solidFill>
                  <a:schemeClr val="bg1"/>
                </a:solidFill>
                <a:latin typeface="Courier New" pitchFamily="49" charset="0"/>
                <a:ea typeface="微软雅黑" pitchFamily="34" charset="-122"/>
              </a:rPr>
              <a:t>练习</a:t>
            </a:r>
            <a:r>
              <a:rPr lang="en-US" altLang="zh-CN" sz="2600" b="0" i="0">
                <a:solidFill>
                  <a:schemeClr val="bg1"/>
                </a:solidFill>
                <a:latin typeface="Courier New" pitchFamily="49" charset="0"/>
                <a:ea typeface="微软雅黑" pitchFamily="34" charset="-122"/>
              </a:rPr>
              <a:t>(</a:t>
            </a:r>
            <a:r>
              <a:rPr lang="zh-CN" altLang="en-US" sz="2600" b="0" i="0">
                <a:solidFill>
                  <a:schemeClr val="bg1"/>
                </a:solidFill>
                <a:latin typeface="Courier New" pitchFamily="49" charset="0"/>
                <a:ea typeface="微软雅黑" pitchFamily="34" charset="-122"/>
              </a:rPr>
              <a:t>二）</a:t>
            </a:r>
          </a:p>
        </p:txBody>
      </p:sp>
      <p:sp>
        <p:nvSpPr>
          <p:cNvPr id="371715" name="Text Box 3"/>
          <p:cNvSpPr txBox="1">
            <a:spLocks noChangeArrowheads="1"/>
          </p:cNvSpPr>
          <p:nvPr/>
        </p:nvSpPr>
        <p:spPr bwMode="auto">
          <a:xfrm>
            <a:off x="611188" y="836613"/>
            <a:ext cx="7489825" cy="256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i="0"/>
              <a:t>请编写 </a:t>
            </a:r>
            <a:r>
              <a:rPr lang="en-US" altLang="zh-CN" sz="3600" i="0"/>
              <a:t>strstr(char *str1,char *str2) </a:t>
            </a:r>
            <a:r>
              <a:rPr lang="zh-CN" altLang="en-US" sz="3600" i="0"/>
              <a:t>的实现代码；</a:t>
            </a:r>
          </a:p>
          <a:p>
            <a:pPr>
              <a:spcBef>
                <a:spcPct val="50000"/>
              </a:spcBef>
            </a:pPr>
            <a:r>
              <a:rPr lang="en-US" altLang="zh-CN" sz="3600" i="0"/>
              <a:t>strstr </a:t>
            </a:r>
            <a:r>
              <a:rPr lang="zh-CN" altLang="en-US" sz="3600" i="0"/>
              <a:t>函数的功能是在 </a:t>
            </a:r>
            <a:r>
              <a:rPr lang="en-US" altLang="zh-CN" sz="3600" i="0"/>
              <a:t>str1 </a:t>
            </a:r>
            <a:r>
              <a:rPr lang="zh-CN" altLang="en-US" sz="3600" i="0"/>
              <a:t>中找 </a:t>
            </a:r>
            <a:r>
              <a:rPr lang="en-US" altLang="zh-CN" sz="3600" i="0"/>
              <a:t>str2 </a:t>
            </a:r>
            <a:r>
              <a:rPr lang="zh-CN" altLang="en-US" sz="3600" i="0"/>
              <a:t>首次出现的位置；</a:t>
            </a:r>
          </a:p>
        </p:txBody>
      </p:sp>
      <p:sp>
        <p:nvSpPr>
          <p:cNvPr id="371716" name="Text Box 4"/>
          <p:cNvSpPr txBox="1">
            <a:spLocks noChangeArrowheads="1"/>
          </p:cNvSpPr>
          <p:nvPr/>
        </p:nvSpPr>
        <p:spPr bwMode="auto">
          <a:xfrm>
            <a:off x="539750" y="3573463"/>
            <a:ext cx="8208963" cy="196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i="0" dirty="0"/>
              <a:t>如： </a:t>
            </a:r>
            <a:r>
              <a:rPr lang="en-US" altLang="zh-CN" sz="2400" i="0" dirty="0"/>
              <a:t>str1[ ] = “</a:t>
            </a:r>
            <a:r>
              <a:rPr lang="en-US" altLang="zh-CN" i="0" dirty="0"/>
              <a:t>lazy</a:t>
            </a:r>
            <a:r>
              <a:rPr lang="en-US" altLang="zh-CN" sz="2400" i="0" dirty="0"/>
              <a:t>”; </a:t>
            </a:r>
          </a:p>
          <a:p>
            <a:pPr>
              <a:spcBef>
                <a:spcPct val="50000"/>
              </a:spcBef>
            </a:pPr>
            <a:r>
              <a:rPr lang="en-US" altLang="zh-CN" sz="2400" i="0" dirty="0"/>
              <a:t>        str2[ ] = “</a:t>
            </a:r>
            <a:r>
              <a:rPr lang="en-US" altLang="zh-CN" i="0" dirty="0"/>
              <a:t>The quick brown dog jumps over the lazy fox</a:t>
            </a:r>
            <a:r>
              <a:rPr lang="en-US" altLang="zh-CN" dirty="0"/>
              <a:t> </a:t>
            </a:r>
            <a:r>
              <a:rPr lang="en-US" altLang="zh-CN" sz="2400" i="0" dirty="0"/>
              <a:t>”; </a:t>
            </a:r>
          </a:p>
          <a:p>
            <a:pPr>
              <a:spcBef>
                <a:spcPct val="50000"/>
              </a:spcBef>
            </a:pPr>
            <a:r>
              <a:rPr lang="zh-CN" altLang="en-US" sz="2400" i="0" dirty="0"/>
              <a:t>则： </a:t>
            </a:r>
            <a:r>
              <a:rPr lang="en-US" altLang="zh-CN" sz="2400" i="0" dirty="0" err="1"/>
              <a:t>printf</a:t>
            </a:r>
            <a:r>
              <a:rPr lang="en-US" altLang="zh-CN" sz="2400" i="0" dirty="0"/>
              <a:t>( “%d”, </a:t>
            </a:r>
            <a:r>
              <a:rPr lang="en-US" altLang="zh-CN" i="0" dirty="0" err="1"/>
              <a:t>strstr</a:t>
            </a:r>
            <a:r>
              <a:rPr lang="en-US" altLang="zh-CN" i="0" dirty="0"/>
              <a:t>(str1,str2)  ); </a:t>
            </a:r>
            <a:r>
              <a:rPr lang="zh-CN" altLang="en-US" i="0" dirty="0"/>
              <a:t>输出 </a:t>
            </a:r>
            <a:r>
              <a:rPr lang="en-US" altLang="zh-CN" i="0" dirty="0"/>
              <a:t>36</a:t>
            </a:r>
          </a:p>
          <a:p>
            <a:pPr>
              <a:spcBef>
                <a:spcPct val="50000"/>
              </a:spcBef>
            </a:pPr>
            <a:r>
              <a:rPr lang="zh-CN" altLang="en-US" i="0" dirty="0"/>
              <a:t>因此你只要算出结果是 </a:t>
            </a:r>
            <a:r>
              <a:rPr lang="en-US" altLang="zh-CN" i="0" dirty="0"/>
              <a:t>36 </a:t>
            </a:r>
            <a:r>
              <a:rPr lang="zh-CN" altLang="en-US" i="0" dirty="0"/>
              <a:t>即可，不用写函数 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468313" y="188913"/>
            <a:ext cx="820737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600" b="0" i="0">
                <a:solidFill>
                  <a:schemeClr val="bg1"/>
                </a:solidFill>
                <a:latin typeface="Courier New" pitchFamily="49" charset="0"/>
                <a:ea typeface="微软雅黑" pitchFamily="34" charset="-122"/>
              </a:rPr>
              <a:t>练习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395288" y="1268413"/>
            <a:ext cx="7993062" cy="229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i="0" dirty="0"/>
          </a:p>
          <a:p>
            <a:pPr>
              <a:spcBef>
                <a:spcPct val="50000"/>
              </a:spcBef>
            </a:pPr>
            <a:endParaRPr lang="en-US" altLang="zh-CN" i="0" dirty="0"/>
          </a:p>
          <a:p>
            <a:pPr>
              <a:spcBef>
                <a:spcPct val="50000"/>
              </a:spcBef>
            </a:pPr>
            <a:r>
              <a:rPr lang="en-US" altLang="zh-CN" sz="2800" i="0" dirty="0"/>
              <a:t>2</a:t>
            </a:r>
            <a:r>
              <a:rPr lang="zh-CN" altLang="en-US" sz="2800" i="0" dirty="0"/>
              <a:t>、实现函数 </a:t>
            </a:r>
            <a:r>
              <a:rPr lang="en-US" altLang="zh-CN" sz="2800" i="0" dirty="0" err="1"/>
              <a:t>isnumber</a:t>
            </a:r>
            <a:r>
              <a:rPr lang="en-US" altLang="zh-CN" sz="2800" i="0" dirty="0"/>
              <a:t>(char *</a:t>
            </a:r>
            <a:r>
              <a:rPr lang="en-US" altLang="zh-CN" sz="2800" i="0" dirty="0" err="1"/>
              <a:t>str</a:t>
            </a:r>
            <a:r>
              <a:rPr lang="en-US" altLang="zh-CN" sz="2800" i="0" dirty="0"/>
              <a:t>)</a:t>
            </a:r>
            <a:r>
              <a:rPr lang="zh-CN" altLang="en-US" sz="2800" i="0" dirty="0"/>
              <a:t>函数（这里</a:t>
            </a:r>
            <a:r>
              <a:rPr lang="en-US" altLang="zh-CN" sz="2800" i="0" dirty="0"/>
              <a:t>number</a:t>
            </a:r>
            <a:r>
              <a:rPr lang="zh-CN" altLang="en-US" sz="2800" i="0" dirty="0"/>
              <a:t>是实数），在</a:t>
            </a:r>
            <a:r>
              <a:rPr lang="en-US" altLang="zh-CN" sz="2800" i="0" dirty="0"/>
              <a:t>main</a:t>
            </a:r>
            <a:r>
              <a:rPr lang="zh-CN" altLang="en-US" sz="2800" i="0" dirty="0"/>
              <a:t>中实现输入任意字符串，报告输入的字符串是否为合法的数字；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468313" y="188913"/>
            <a:ext cx="820737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600" b="0" i="0">
                <a:solidFill>
                  <a:schemeClr val="bg1"/>
                </a:solidFill>
                <a:latin typeface="Courier New" pitchFamily="49" charset="0"/>
                <a:ea typeface="微软雅黑" pitchFamily="34" charset="-122"/>
              </a:rPr>
              <a:t>练习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323850" y="1125538"/>
            <a:ext cx="7920038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i="0"/>
              <a:t>用递归实现建多级目录的文件夹的函数 </a:t>
            </a:r>
            <a:r>
              <a:rPr lang="en-US" altLang="zh-CN" sz="2400" i="0"/>
              <a:t>CreateDirs(char *str);</a:t>
            </a:r>
          </a:p>
          <a:p>
            <a:pPr>
              <a:spcBef>
                <a:spcPct val="50000"/>
              </a:spcBef>
            </a:pPr>
            <a:r>
              <a:rPr lang="zh-CN" altLang="en-US" sz="2400" i="0"/>
              <a:t>提示：</a:t>
            </a:r>
          </a:p>
          <a:p>
            <a:pPr>
              <a:spcBef>
                <a:spcPct val="50000"/>
              </a:spcBef>
            </a:pPr>
            <a:r>
              <a:rPr lang="en-US" altLang="zh-CN" sz="2400" i="0"/>
              <a:t>1</a:t>
            </a:r>
            <a:r>
              <a:rPr lang="zh-CN" altLang="en-US" sz="2400" i="0"/>
              <a:t>、 建单级文件夹的函数为</a:t>
            </a:r>
            <a:r>
              <a:rPr lang="en-US" altLang="zh-CN" sz="2400" i="0"/>
              <a:t> mkdir(char *str);</a:t>
            </a:r>
          </a:p>
          <a:p>
            <a:pPr>
              <a:spcBef>
                <a:spcPct val="50000"/>
              </a:spcBef>
            </a:pPr>
            <a:r>
              <a:rPr lang="en-US" altLang="zh-CN" sz="2400" i="0"/>
              <a:t>2</a:t>
            </a:r>
            <a:r>
              <a:rPr lang="zh-CN" altLang="en-US" sz="2400" i="0"/>
              <a:t>、目录分级的分隔符为 </a:t>
            </a:r>
            <a:r>
              <a:rPr lang="en-US" altLang="zh-CN" sz="2400" i="0"/>
              <a:t>‘\’,</a:t>
            </a:r>
            <a:r>
              <a:rPr lang="zh-CN" altLang="en-US" sz="2400" i="0"/>
              <a:t>最后一级可以有 </a:t>
            </a:r>
            <a:r>
              <a:rPr lang="en-US" altLang="zh-CN" sz="2400" i="0"/>
              <a:t>‘\’,</a:t>
            </a:r>
            <a:r>
              <a:rPr lang="zh-CN" altLang="en-US" sz="2400" i="0"/>
              <a:t>也可以没有 </a:t>
            </a:r>
            <a:r>
              <a:rPr lang="en-US" altLang="zh-CN" sz="2400" i="0"/>
              <a:t>‘\’;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48" name="Rectangle 2"/>
          <p:cNvSpPr>
            <a:spLocks noChangeArrowheads="1"/>
          </p:cNvSpPr>
          <p:nvPr/>
        </p:nvSpPr>
        <p:spPr bwMode="auto">
          <a:xfrm>
            <a:off x="71438" y="188913"/>
            <a:ext cx="88931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/>
            <a:r>
              <a:rPr kumimoji="1" lang="zh-CN" altLang="en-US" sz="2800" b="0" i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练习：</a:t>
            </a:r>
            <a:endParaRPr kumimoji="1" lang="zh-CN" altLang="en-US" sz="2800" i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36249" name="Text Box 25"/>
          <p:cNvSpPr txBox="1">
            <a:spLocks noChangeArrowheads="1"/>
          </p:cNvSpPr>
          <p:nvPr/>
        </p:nvSpPr>
        <p:spPr bwMode="auto">
          <a:xfrm>
            <a:off x="395288" y="1125538"/>
            <a:ext cx="8353425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800" dirty="0"/>
          </a:p>
          <a:p>
            <a:pPr>
              <a:spcBef>
                <a:spcPct val="50000"/>
              </a:spcBef>
            </a:pPr>
            <a:r>
              <a:rPr lang="en-US" altLang="zh-CN" sz="2800" dirty="0"/>
              <a:t>2</a:t>
            </a:r>
            <a:r>
              <a:rPr lang="zh-CN" altLang="en-US" sz="2800" dirty="0"/>
              <a:t>、输入一个字符串，统计其中各字符出现的次数（要求用指针形式访问数组）。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ChangeArrowheads="1"/>
          </p:cNvSpPr>
          <p:nvPr/>
        </p:nvSpPr>
        <p:spPr bwMode="auto">
          <a:xfrm>
            <a:off x="468313" y="188913"/>
            <a:ext cx="820737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600" b="0" i="0">
                <a:solidFill>
                  <a:schemeClr val="bg1"/>
                </a:solidFill>
                <a:latin typeface="Courier New" pitchFamily="49" charset="0"/>
                <a:ea typeface="微软雅黑" pitchFamily="34" charset="-122"/>
              </a:rPr>
              <a:t>－</a:t>
            </a:r>
          </a:p>
        </p:txBody>
      </p:sp>
      <p:sp>
        <p:nvSpPr>
          <p:cNvPr id="447491" name="Text Box 3"/>
          <p:cNvSpPr txBox="1">
            <a:spLocks noChangeArrowheads="1"/>
          </p:cNvSpPr>
          <p:nvPr/>
        </p:nvSpPr>
        <p:spPr bwMode="auto">
          <a:xfrm>
            <a:off x="395288" y="1125538"/>
            <a:ext cx="835342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2</a:t>
            </a:r>
            <a:r>
              <a:rPr lang="zh-CN" altLang="en-US" sz="2800" dirty="0"/>
              <a:t>、写一个函数实现分配</a:t>
            </a:r>
            <a:r>
              <a:rPr lang="en-US" altLang="zh-CN" sz="2800" dirty="0"/>
              <a:t>4000</a:t>
            </a:r>
            <a:r>
              <a:rPr lang="zh-CN" altLang="en-US" sz="2800" dirty="0"/>
              <a:t>个</a:t>
            </a:r>
            <a:r>
              <a:rPr lang="en-US" altLang="zh-CN" sz="2800" dirty="0"/>
              <a:t>double </a:t>
            </a:r>
            <a:r>
              <a:rPr lang="zh-CN" altLang="en-US" sz="2800" dirty="0"/>
              <a:t>数据，并按序号赋值（即</a:t>
            </a:r>
            <a:r>
              <a:rPr lang="en-US" altLang="zh-CN" sz="2800" dirty="0"/>
              <a:t>: p[0]=0,p[1]=1,…p[n]=n</a:t>
            </a:r>
            <a:r>
              <a:rPr lang="zh-CN" altLang="en-US" sz="2800" dirty="0"/>
              <a:t>），然后打印结果，最后释放。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468313" y="188913"/>
            <a:ext cx="820737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600" b="0" i="0">
                <a:solidFill>
                  <a:schemeClr val="bg1"/>
                </a:solidFill>
                <a:latin typeface="Courier New" pitchFamily="49" charset="0"/>
                <a:ea typeface="微软雅黑" pitchFamily="34" charset="-122"/>
              </a:rPr>
              <a:t>－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539750" y="260350"/>
            <a:ext cx="19446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>
                <a:solidFill>
                  <a:schemeClr val="bg1"/>
                </a:solidFill>
              </a:rPr>
              <a:t>作业</a:t>
            </a:r>
          </a:p>
        </p:txBody>
      </p:sp>
      <p:sp>
        <p:nvSpPr>
          <p:cNvPr id="109574" name="Rectangle 2"/>
          <p:cNvSpPr>
            <a:spLocks noChangeArrowheads="1"/>
          </p:cNvSpPr>
          <p:nvPr/>
        </p:nvSpPr>
        <p:spPr bwMode="auto">
          <a:xfrm>
            <a:off x="250825" y="981075"/>
            <a:ext cx="8642350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509588"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zh-CN" sz="2400" i="0" dirty="0">
                <a:solidFill>
                  <a:srgbClr val="000099"/>
                </a:solidFill>
                <a:latin typeface="Courier New" pitchFamily="49" charset="0"/>
                <a:ea typeface="华文新魏" pitchFamily="2" charset="-122"/>
                <a:sym typeface="Symbol" pitchFamily="18" charset="2"/>
              </a:rPr>
              <a:t>1</a:t>
            </a:r>
            <a:r>
              <a:rPr lang="zh-CN" altLang="en-US" sz="2400" i="0" dirty="0">
                <a:solidFill>
                  <a:srgbClr val="000099"/>
                </a:solidFill>
                <a:latin typeface="Courier New" pitchFamily="49" charset="0"/>
                <a:ea typeface="华文新魏" pitchFamily="2" charset="-122"/>
                <a:sym typeface="Symbol" pitchFamily="18" charset="2"/>
              </a:rPr>
              <a:t>、读入一个</a:t>
            </a:r>
            <a:r>
              <a:rPr lang="en-US" altLang="zh-CN" sz="2400" i="0" dirty="0">
                <a:solidFill>
                  <a:srgbClr val="000099"/>
                </a:solidFill>
                <a:latin typeface="Courier New" pitchFamily="49" charset="0"/>
                <a:ea typeface="华文新魏" pitchFamily="2" charset="-122"/>
                <a:sym typeface="Symbol" pitchFamily="18" charset="2"/>
              </a:rPr>
              <a:t>C</a:t>
            </a:r>
            <a:r>
              <a:rPr lang="zh-CN" altLang="en-US" sz="2400" i="0" dirty="0">
                <a:solidFill>
                  <a:srgbClr val="000099"/>
                </a:solidFill>
                <a:latin typeface="Courier New" pitchFamily="49" charset="0"/>
                <a:ea typeface="华文新魏" pitchFamily="2" charset="-122"/>
                <a:sym typeface="Symbol" pitchFamily="18" charset="2"/>
              </a:rPr>
              <a:t>语言代码文件，统计文件中有效句子数、以及单词数（注：有空隔隔开的就计为单词，以分号结束的就计为句子）；</a:t>
            </a:r>
          </a:p>
          <a:p>
            <a:pPr indent="509588"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zh-CN" sz="2400" i="0" dirty="0">
                <a:solidFill>
                  <a:srgbClr val="000099"/>
                </a:solidFill>
                <a:latin typeface="Courier New" pitchFamily="49" charset="0"/>
                <a:ea typeface="华文新魏" pitchFamily="2" charset="-122"/>
                <a:sym typeface="Symbol" pitchFamily="18" charset="2"/>
              </a:rPr>
              <a:t>2</a:t>
            </a:r>
            <a:r>
              <a:rPr lang="zh-CN" altLang="en-US" sz="2400" i="0" dirty="0">
                <a:solidFill>
                  <a:srgbClr val="000099"/>
                </a:solidFill>
                <a:latin typeface="Courier New" pitchFamily="49" charset="0"/>
                <a:ea typeface="华文新魏" pitchFamily="2" charset="-122"/>
                <a:sym typeface="Symbol" pitchFamily="18" charset="2"/>
              </a:rPr>
              <a:t>、请将一个目录中的所有文件名保存到一个文本文件中</a:t>
            </a:r>
            <a:r>
              <a:rPr lang="en-US" altLang="zh-CN" sz="2400" i="0" dirty="0">
                <a:solidFill>
                  <a:srgbClr val="000099"/>
                </a:solidFill>
                <a:latin typeface="Courier New" pitchFamily="49" charset="0"/>
                <a:ea typeface="华文新魏" pitchFamily="2" charset="-122"/>
                <a:sym typeface="Symbol" pitchFamily="18" charset="2"/>
              </a:rPr>
              <a:t>(</a:t>
            </a:r>
            <a:r>
              <a:rPr lang="en-US" altLang="zh-CN" sz="2000" i="0" dirty="0">
                <a:solidFill>
                  <a:srgbClr val="000099"/>
                </a:solidFill>
                <a:latin typeface="Courier New" pitchFamily="49" charset="0"/>
                <a:ea typeface="微软雅黑" pitchFamily="34" charset="-122"/>
                <a:sym typeface="Symbol" pitchFamily="18" charset="2"/>
              </a:rPr>
              <a:t>_</a:t>
            </a:r>
            <a:r>
              <a:rPr lang="en-US" altLang="zh-CN" sz="2000" i="0" dirty="0" err="1">
                <a:solidFill>
                  <a:srgbClr val="000099"/>
                </a:solidFill>
                <a:latin typeface="Courier New" pitchFamily="49" charset="0"/>
                <a:ea typeface="微软雅黑" pitchFamily="34" charset="-122"/>
                <a:sym typeface="Symbol" pitchFamily="18" charset="2"/>
              </a:rPr>
              <a:t>findfirst,_findnext,_findclose</a:t>
            </a:r>
            <a:r>
              <a:rPr lang="en-US" altLang="zh-CN" sz="2000" i="0" dirty="0">
                <a:solidFill>
                  <a:srgbClr val="000099"/>
                </a:solidFill>
                <a:latin typeface="Courier New" pitchFamily="49" charset="0"/>
                <a:ea typeface="微软雅黑" pitchFamily="34" charset="-122"/>
                <a:sym typeface="Symbol" pitchFamily="18" charset="2"/>
              </a:rPr>
              <a:t> </a:t>
            </a:r>
            <a:r>
              <a:rPr lang="en-US" altLang="zh-CN" sz="2400" i="0" dirty="0">
                <a:solidFill>
                  <a:srgbClr val="000099"/>
                </a:solidFill>
                <a:latin typeface="Courier New" pitchFamily="49" charset="0"/>
                <a:ea typeface="华文新魏" pitchFamily="2" charset="-122"/>
                <a:sym typeface="Symbol" pitchFamily="18" charset="2"/>
              </a:rPr>
              <a:t>)</a:t>
            </a:r>
            <a:r>
              <a:rPr lang="zh-CN" altLang="en-US" sz="2400" i="0" dirty="0">
                <a:solidFill>
                  <a:srgbClr val="000099"/>
                </a:solidFill>
                <a:latin typeface="Courier New" pitchFamily="49" charset="0"/>
                <a:ea typeface="华文新魏" pitchFamily="2" charset="-122"/>
                <a:sym typeface="Symbol" pitchFamily="18" charset="2"/>
              </a:rPr>
              <a:t>。</a:t>
            </a:r>
            <a:endParaRPr lang="en-US" altLang="zh-CN" sz="2800" i="0" dirty="0">
              <a:solidFill>
                <a:srgbClr val="000099"/>
              </a:solidFill>
              <a:latin typeface="Courier New" pitchFamily="49" charset="0"/>
              <a:ea typeface="微软雅黑" pitchFamily="34" charset="-122"/>
              <a:sym typeface="Symbol" pitchFamily="18" charset="2"/>
            </a:endParaRPr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4787900" y="3429000"/>
            <a:ext cx="1655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109576" name="Text Box 8"/>
          <p:cNvSpPr txBox="1">
            <a:spLocks noChangeArrowheads="1"/>
          </p:cNvSpPr>
          <p:nvPr/>
        </p:nvSpPr>
        <p:spPr bwMode="auto">
          <a:xfrm>
            <a:off x="1331913" y="3068638"/>
            <a:ext cx="6408737" cy="365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600" i="0">
                <a:sym typeface="Symbol" pitchFamily="18" charset="2"/>
              </a:rPr>
              <a:t>#include &lt;dos.h&gt;</a:t>
            </a:r>
            <a:br>
              <a:rPr lang="en-US" altLang="zh-CN" sz="1600" i="0">
                <a:sym typeface="Symbol" pitchFamily="18" charset="2"/>
              </a:rPr>
            </a:br>
            <a:r>
              <a:rPr lang="en-US" altLang="zh-CN" sz="1600" i="0">
                <a:sym typeface="Symbol" pitchFamily="18" charset="2"/>
              </a:rPr>
              <a:t>#include &lt;dir.h&gt;</a:t>
            </a:r>
            <a:br>
              <a:rPr lang="en-US" altLang="zh-CN" sz="1600" i="0">
                <a:sym typeface="Symbol" pitchFamily="18" charset="2"/>
              </a:rPr>
            </a:br>
            <a:r>
              <a:rPr lang="en-US" altLang="zh-CN" sz="1600" i="0">
                <a:sym typeface="Symbol" pitchFamily="18" charset="2"/>
              </a:rPr>
              <a:t>main()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600" i="0">
                <a:sym typeface="Symbol" pitchFamily="18" charset="2"/>
              </a:rPr>
              <a:t>{</a:t>
            </a:r>
            <a:br>
              <a:rPr lang="en-US" altLang="zh-CN" sz="1600" i="0">
                <a:sym typeface="Symbol" pitchFamily="18" charset="2"/>
              </a:rPr>
            </a:br>
            <a:r>
              <a:rPr lang="en-US" altLang="zh-CN" sz="1600" i="0">
                <a:sym typeface="Symbol" pitchFamily="18" charset="2"/>
              </a:rPr>
              <a:t>   struct ffblk file; int ff,over;</a:t>
            </a:r>
            <a:br>
              <a:rPr lang="en-US" altLang="zh-CN" sz="1600" i="0">
                <a:sym typeface="Symbol" pitchFamily="18" charset="2"/>
              </a:rPr>
            </a:br>
            <a:r>
              <a:rPr lang="en-US" altLang="zh-CN" sz="1600" i="0">
                <a:sym typeface="Symbol" pitchFamily="18" charset="2"/>
              </a:rPr>
              <a:t>   over=ff = _findfirst(“c:\\test\\*.txt”,&amp;file,0);</a:t>
            </a:r>
            <a:br>
              <a:rPr lang="en-US" altLang="zh-CN" sz="1600" i="0">
                <a:sym typeface="Symbol" pitchFamily="18" charset="2"/>
              </a:rPr>
            </a:br>
            <a:r>
              <a:rPr lang="en-US" altLang="zh-CN" sz="1600" i="0">
                <a:sym typeface="Symbol" pitchFamily="18" charset="2"/>
              </a:rPr>
              <a:t>   while(!over){</a:t>
            </a:r>
            <a:br>
              <a:rPr lang="en-US" altLang="zh-CN" sz="1600" i="0">
                <a:sym typeface="Symbol" pitchFamily="18" charset="2"/>
              </a:rPr>
            </a:br>
            <a:r>
              <a:rPr lang="en-US" altLang="zh-CN" sz="1600" i="0">
                <a:sym typeface="Symbol" pitchFamily="18" charset="2"/>
              </a:rPr>
              <a:t>        printf(“%s\n”,file.ff_name); //file.ff_name </a:t>
            </a:r>
            <a:r>
              <a:rPr lang="zh-CN" altLang="en-US" sz="1600" i="0">
                <a:sym typeface="Symbol" pitchFamily="18" charset="2"/>
              </a:rPr>
              <a:t>文件名字符串</a:t>
            </a:r>
            <a:br>
              <a:rPr lang="zh-CN" altLang="en-US" sz="1600" i="0">
                <a:sym typeface="Symbol" pitchFamily="18" charset="2"/>
              </a:rPr>
            </a:br>
            <a:r>
              <a:rPr lang="zh-CN" altLang="en-US" sz="1600" i="0">
                <a:sym typeface="Symbol" pitchFamily="18" charset="2"/>
              </a:rPr>
              <a:t>        </a:t>
            </a:r>
            <a:r>
              <a:rPr lang="en-US" altLang="zh-CN" sz="1600" i="0">
                <a:sym typeface="Symbol" pitchFamily="18" charset="2"/>
              </a:rPr>
              <a:t>over= _findnext(&amp;file)</a:t>
            </a:r>
            <a:br>
              <a:rPr lang="en-US" altLang="zh-CN" sz="1600" i="0">
                <a:sym typeface="Symbol" pitchFamily="18" charset="2"/>
              </a:rPr>
            </a:br>
            <a:r>
              <a:rPr lang="en-US" altLang="zh-CN" sz="1600" i="0">
                <a:sym typeface="Symbol" pitchFamily="18" charset="2"/>
              </a:rPr>
              <a:t>    }</a:t>
            </a:r>
            <a:br>
              <a:rPr lang="en-US" altLang="zh-CN" sz="1600" i="0">
                <a:sym typeface="Symbol" pitchFamily="18" charset="2"/>
              </a:rPr>
            </a:br>
            <a:r>
              <a:rPr lang="en-US" altLang="zh-CN" sz="1600" i="0">
                <a:sym typeface="Symbol" pitchFamily="18" charset="2"/>
              </a:rPr>
              <a:t>_findclose(ff);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600" i="0">
                <a:sym typeface="Symbol" pitchFamily="18" charset="2"/>
              </a:rPr>
              <a:t>}</a:t>
            </a:r>
            <a:r>
              <a:rPr lang="en-US" altLang="zh-CN">
                <a:sym typeface="Symbol" pitchFamily="18" charset="2"/>
              </a:rPr>
              <a:t> </a:t>
            </a:r>
            <a:endParaRPr lang="zh-CN" altLang="en-US">
              <a:sym typeface="Symbol" pitchFamily="18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3145</TotalTime>
  <Words>611</Words>
  <Application>Microsoft Office PowerPoint</Application>
  <PresentationFormat>全屏显示(4:3)</PresentationFormat>
  <Paragraphs>65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等线</vt:lpstr>
      <vt:lpstr>华文楷体</vt:lpstr>
      <vt:lpstr>华文新魏</vt:lpstr>
      <vt:lpstr>宋体</vt:lpstr>
      <vt:lpstr>微软雅黑</vt:lpstr>
      <vt:lpstr>Arial</vt:lpstr>
      <vt:lpstr>Calibri</vt:lpstr>
      <vt:lpstr>Courier New</vt:lpstr>
      <vt:lpstr>Symbol</vt:lpstr>
      <vt:lpstr>Times New Roman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代琪 钟</cp:lastModifiedBy>
  <cp:revision>9</cp:revision>
  <dcterms:modified xsi:type="dcterms:W3CDTF">2018-11-06T13:22:55Z</dcterms:modified>
</cp:coreProperties>
</file>