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5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8F8AE-D1D1-40AC-981D-AF3FAE6EFFD6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E27D1-24D7-4354-B05F-366A19ABB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92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2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2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71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1A1F9-1C50-4F5A-8B28-C1C4104D3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92C524-019F-40BC-AFE7-1C062A0AB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7AC58-9070-4C89-8797-4783F0D5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1229-52C0-4271-98E5-5642AE54CF4E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45FAE-B53C-40F5-8B68-18438BE3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7E7B1-EC44-4E0C-B2E9-C3C2AA97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AF6-9F68-422E-A4BB-9B22FFAA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965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CF496-23A9-4E3C-A22D-8AB6690E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75CEC5-F49B-47F0-8987-E034E7B03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30C7A-50CF-45DF-A346-81C592C5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1229-52C0-4271-98E5-5642AE54CF4E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81D1C-8F1F-400F-A511-C7D75F41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29672-F0EE-4622-A78D-33CCE115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AF6-9F68-422E-A4BB-9B22FFAA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15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7D627B-153D-4AFB-9689-9587C755E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5343A2-188B-4C55-8770-CF16AD9F9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4F283-124B-4C5B-AC72-08E62A5C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1229-52C0-4271-98E5-5642AE54CF4E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D4BC8-C46A-4FFA-8C37-C91B27F6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01B03-9787-43E8-B204-0D65FBF1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AF6-9F68-422E-A4BB-9B22FFAA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85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3B801-9C88-41A0-BD53-AAA8D93C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780A54-24B2-404E-AE18-63963C88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752D3-37A0-4E5B-8D13-C7DFD8FA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1229-52C0-4271-98E5-5642AE54CF4E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C8B8A-C741-4261-8F4C-E3047723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196E1-7F18-412F-9926-31BEC7F6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AF6-9F68-422E-A4BB-9B22FFAA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132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7EE86-34AA-40E8-AC04-9A867D28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811F3F-C50C-46CF-A62D-10FD86129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CBE08-59BD-4566-B522-A82D7067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1229-52C0-4271-98E5-5642AE54CF4E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0C0542-663D-4E1C-A3F6-24B8CF2B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75DEE-D4C2-41C9-AE52-194762DA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AF6-9F68-422E-A4BB-9B22FFAA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259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0931F-366D-49A0-85AC-0163A4FA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88A04-0988-4903-9A3E-BF7EFD41D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51C62B-D12B-4954-A575-838FEDC2D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33B2EA-7948-4F7E-9AAA-77FDEDE1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1229-52C0-4271-98E5-5642AE54CF4E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5C926-CB1E-4385-A130-0930C1BA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101D76-9056-4B6C-A096-7853BC65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AF6-9F68-422E-A4BB-9B22FFAA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78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14782-DAD2-4CE9-ADB3-A2333D8D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1183CC-349E-445F-8C5E-AA35D74F7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BA0CE5-ED01-4817-816B-BCC0E27DC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6CC85A-F1A8-4115-96E4-479CE4BAC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A1CADE-3121-423A-999D-84B8CF81B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F1FEBE-99F2-4049-8CE8-28CAE453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1229-52C0-4271-98E5-5642AE54CF4E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37570D-1FF0-473F-8C20-4D737F6B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A993FD-1F09-49B1-B607-E3D03F69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AF6-9F68-422E-A4BB-9B22FFAA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0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CA285-4FC7-4F05-9ED2-E5C71330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07E030-A7D3-4851-BF9E-9E430433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1229-52C0-4271-98E5-5642AE54CF4E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AF3DDB-4B6B-4E22-9451-00FAADED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90A40A-890E-4A70-BECE-C63C1706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AF6-9F68-422E-A4BB-9B22FFAA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482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0BF8DB-C847-4C5E-8653-BD3613DD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1229-52C0-4271-98E5-5642AE54CF4E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0B28A0-24A3-4153-A585-812A565A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6A4CAB-20EB-4E6E-875B-CEAE874B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AF6-9F68-422E-A4BB-9B22FFAA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20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84418-548B-4E0A-8EBD-F8D34C3A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87446-7289-4909-B8F7-8136BEB4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F6F870-DB89-464A-AA29-80BDAEBBF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FF5EF6-3978-4341-9A20-3CF02749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1229-52C0-4271-98E5-5642AE54CF4E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2D66E1-9B6B-44C4-9DC0-791CC170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F96FEF-5434-4E40-8A46-EC6B60ED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AF6-9F68-422E-A4BB-9B22FFAA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596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D0C47-2D78-439C-ADEB-F1D54B13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9957C8-D9F6-43FF-A7F7-CC0EDF16C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7E6915-ECE2-4B87-BC48-D6B7962B2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0E88A9-C056-4523-895B-AD29B80E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1229-52C0-4271-98E5-5642AE54CF4E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D5E83-EDC1-4E3B-8839-B15CAD19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FBD136-0FE2-4B45-A8B4-7D4FC6A1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AF6-9F68-422E-A4BB-9B22FFAA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66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A5F900-C4CE-4191-A584-C80173D8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6AA22B-80D6-4B99-82FA-E3948E68D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644B6-97DF-4C1C-B18C-9D7E73F4E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1229-52C0-4271-98E5-5642AE54CF4E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2477C-8A09-4667-BABB-DB2A99D2B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9367D-D6AA-494A-8F8F-137FEAEE0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6AF6-9F68-422E-A4BB-9B22FFAA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5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8127E0D-A83F-4C93-8AF5-83C333A4CD6E}"/>
              </a:ext>
            </a:extLst>
          </p:cNvPr>
          <p:cNvSpPr txBox="1"/>
          <p:nvPr/>
        </p:nvSpPr>
        <p:spPr>
          <a:xfrm>
            <a:off x="0" y="2053225"/>
            <a:ext cx="12152201" cy="2308324"/>
          </a:xfrm>
          <a:prstGeom prst="rect">
            <a:avLst/>
          </a:prstGeom>
          <a:solidFill>
            <a:srgbClr val="2F5B50"/>
          </a:solidFill>
        </p:spPr>
        <p:txBody>
          <a:bodyPr wrap="square" rtlCol="0">
            <a:spAutoFit/>
          </a:bodyPr>
          <a:lstStyle/>
          <a:p>
            <a:pPr lvl="0" algn="ctr" defTabSz="912495">
              <a:defRPr/>
            </a:pPr>
            <a:r>
              <a:rPr lang="en-US" altLang="zh-CN" sz="7200" b="1" dirty="0">
                <a:solidFill>
                  <a:srgbClr val="F9F9F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《</a:t>
            </a:r>
            <a:r>
              <a:rPr lang="zh-CN" altLang="en-US" sz="7200" b="1" dirty="0">
                <a:solidFill>
                  <a:srgbClr val="F9F9F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算法设计与分析</a:t>
            </a:r>
            <a:r>
              <a:rPr lang="en-US" altLang="zh-CN" sz="7200" b="1" dirty="0">
                <a:solidFill>
                  <a:srgbClr val="F9F9F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》</a:t>
            </a:r>
          </a:p>
          <a:p>
            <a:pPr lvl="0" algn="ctr" defTabSz="912495">
              <a:defRPr/>
            </a:pPr>
            <a:r>
              <a:rPr lang="zh-CN" altLang="en-US" sz="7200" b="1" dirty="0">
                <a:solidFill>
                  <a:srgbClr val="F9F9F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多为背包问题 分析文档</a:t>
            </a: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2585BBA5-E5FE-45E9-89FC-462648F6D4FC}"/>
              </a:ext>
            </a:extLst>
          </p:cNvPr>
          <p:cNvSpPr/>
          <p:nvPr/>
        </p:nvSpPr>
        <p:spPr>
          <a:xfrm rot="850584">
            <a:off x="393909" y="988653"/>
            <a:ext cx="1110318" cy="95717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04EBE0CA-6949-4966-9ECE-8ADBA1D609B0}"/>
              </a:ext>
            </a:extLst>
          </p:cNvPr>
          <p:cNvSpPr/>
          <p:nvPr/>
        </p:nvSpPr>
        <p:spPr>
          <a:xfrm rot="18893376">
            <a:off x="1024800" y="-8427"/>
            <a:ext cx="1746668" cy="150574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FE484A82-BC5C-406D-A5AA-72E012B50674}"/>
              </a:ext>
            </a:extLst>
          </p:cNvPr>
          <p:cNvSpPr/>
          <p:nvPr/>
        </p:nvSpPr>
        <p:spPr>
          <a:xfrm rot="18900000">
            <a:off x="10128963" y="4047642"/>
            <a:ext cx="1746668" cy="150574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B35BF656-0561-4824-BBF9-589BD07D9569}"/>
              </a:ext>
            </a:extLst>
          </p:cNvPr>
          <p:cNvSpPr/>
          <p:nvPr/>
        </p:nvSpPr>
        <p:spPr>
          <a:xfrm rot="900000">
            <a:off x="11143249" y="5769216"/>
            <a:ext cx="976583" cy="84188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4D98EA7-08A0-4C7C-BB8A-B846BAE9FF73}"/>
              </a:ext>
            </a:extLst>
          </p:cNvPr>
          <p:cNvSpPr txBox="1"/>
          <p:nvPr/>
        </p:nvSpPr>
        <p:spPr>
          <a:xfrm>
            <a:off x="4036208" y="4611231"/>
            <a:ext cx="4119583" cy="2246769"/>
          </a:xfrm>
          <a:prstGeom prst="rect">
            <a:avLst/>
          </a:prstGeom>
          <a:noFill/>
          <a:ln>
            <a:solidFill>
              <a:srgbClr val="2F5B5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2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2F5B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作者：何刚</a:t>
            </a:r>
            <a:endParaRPr lang="en-US" altLang="zh-CN" sz="2800" b="1" dirty="0">
              <a:solidFill>
                <a:srgbClr val="2F5B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2F5B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班级：计算机</a:t>
            </a:r>
            <a:r>
              <a:rPr lang="en-US" altLang="zh-CN" sz="2800" b="1" dirty="0">
                <a:solidFill>
                  <a:srgbClr val="2F5B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172</a:t>
            </a:r>
            <a:r>
              <a:rPr lang="zh-CN" altLang="en-US" sz="2800" b="1" dirty="0">
                <a:solidFill>
                  <a:srgbClr val="2F5B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en-US" altLang="zh-CN" sz="2800" b="1" dirty="0">
              <a:solidFill>
                <a:srgbClr val="2F5B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2F5B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学号：</a:t>
            </a:r>
            <a:r>
              <a:rPr lang="en-US" altLang="zh-CN" sz="2800" b="1" dirty="0">
                <a:solidFill>
                  <a:srgbClr val="2F5B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201706401219</a:t>
            </a:r>
          </a:p>
          <a:p>
            <a:r>
              <a:rPr lang="zh-CN" altLang="en-US" sz="2800" b="1" dirty="0">
                <a:solidFill>
                  <a:srgbClr val="2F5B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800" b="1" dirty="0">
                <a:solidFill>
                  <a:srgbClr val="2F5B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800" b="1" dirty="0">
                <a:solidFill>
                  <a:srgbClr val="2F5B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b="1" dirty="0">
                <a:solidFill>
                  <a:srgbClr val="2F5B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>
                <a:solidFill>
                  <a:srgbClr val="2F5B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b="1" dirty="0">
                <a:solidFill>
                  <a:srgbClr val="2F5B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>
                <a:solidFill>
                  <a:srgbClr val="2F5B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  <a:p>
            <a:pPr marL="0" marR="0" lvl="0" indent="0" algn="ctr" defTabSz="912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5B50"/>
              </a:solidFill>
              <a:effectLst/>
              <a:uLnTx/>
              <a:uFillTx/>
              <a:latin typeface="方正黑体简体" panose="02010601030101010101" pitchFamily="2" charset="-122"/>
              <a:ea typeface="方正黑体简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831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 129">
            <a:extLst>
              <a:ext uri="{FF2B5EF4-FFF2-40B4-BE49-F238E27FC236}">
                <a16:creationId xmlns:a16="http://schemas.microsoft.com/office/drawing/2014/main" id="{16B311B3-506A-403A-8386-773A19E3A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45" y="485245"/>
            <a:ext cx="5105891" cy="4831499"/>
          </a:xfrm>
          <a:prstGeom prst="rect">
            <a:avLst/>
          </a:prstGeom>
        </p:spPr>
      </p:pic>
      <p:graphicFrame>
        <p:nvGraphicFramePr>
          <p:cNvPr id="131" name="表格 130">
            <a:extLst>
              <a:ext uri="{FF2B5EF4-FFF2-40B4-BE49-F238E27FC236}">
                <a16:creationId xmlns:a16="http://schemas.microsoft.com/office/drawing/2014/main" id="{739AF762-F77E-4318-80C2-3FB7D37C7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265732"/>
              </p:ext>
            </p:extLst>
          </p:nvPr>
        </p:nvGraphicFramePr>
        <p:xfrm>
          <a:off x="709922" y="121867"/>
          <a:ext cx="511613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1614">
                  <a:extLst>
                    <a:ext uri="{9D8B030D-6E8A-4147-A177-3AD203B41FA5}">
                      <a16:colId xmlns:a16="http://schemas.microsoft.com/office/drawing/2014/main" val="3003785325"/>
                    </a:ext>
                  </a:extLst>
                </a:gridCol>
                <a:gridCol w="511614">
                  <a:extLst>
                    <a:ext uri="{9D8B030D-6E8A-4147-A177-3AD203B41FA5}">
                      <a16:colId xmlns:a16="http://schemas.microsoft.com/office/drawing/2014/main" val="2856898372"/>
                    </a:ext>
                  </a:extLst>
                </a:gridCol>
                <a:gridCol w="708579">
                  <a:extLst>
                    <a:ext uri="{9D8B030D-6E8A-4147-A177-3AD203B41FA5}">
                      <a16:colId xmlns:a16="http://schemas.microsoft.com/office/drawing/2014/main" val="2460005266"/>
                    </a:ext>
                  </a:extLst>
                </a:gridCol>
                <a:gridCol w="583244">
                  <a:extLst>
                    <a:ext uri="{9D8B030D-6E8A-4147-A177-3AD203B41FA5}">
                      <a16:colId xmlns:a16="http://schemas.microsoft.com/office/drawing/2014/main" val="1446371245"/>
                    </a:ext>
                  </a:extLst>
                </a:gridCol>
                <a:gridCol w="528565">
                  <a:extLst>
                    <a:ext uri="{9D8B030D-6E8A-4147-A177-3AD203B41FA5}">
                      <a16:colId xmlns:a16="http://schemas.microsoft.com/office/drawing/2014/main" val="2100533238"/>
                    </a:ext>
                  </a:extLst>
                </a:gridCol>
                <a:gridCol w="528564">
                  <a:extLst>
                    <a:ext uri="{9D8B030D-6E8A-4147-A177-3AD203B41FA5}">
                      <a16:colId xmlns:a16="http://schemas.microsoft.com/office/drawing/2014/main" val="1590539309"/>
                    </a:ext>
                  </a:extLst>
                </a:gridCol>
                <a:gridCol w="391868">
                  <a:extLst>
                    <a:ext uri="{9D8B030D-6E8A-4147-A177-3AD203B41FA5}">
                      <a16:colId xmlns:a16="http://schemas.microsoft.com/office/drawing/2014/main" val="1964804705"/>
                    </a:ext>
                  </a:extLst>
                </a:gridCol>
                <a:gridCol w="446547">
                  <a:extLst>
                    <a:ext uri="{9D8B030D-6E8A-4147-A177-3AD203B41FA5}">
                      <a16:colId xmlns:a16="http://schemas.microsoft.com/office/drawing/2014/main" val="3516291363"/>
                    </a:ext>
                  </a:extLst>
                </a:gridCol>
                <a:gridCol w="437434">
                  <a:extLst>
                    <a:ext uri="{9D8B030D-6E8A-4147-A177-3AD203B41FA5}">
                      <a16:colId xmlns:a16="http://schemas.microsoft.com/office/drawing/2014/main" val="630880062"/>
                    </a:ext>
                  </a:extLst>
                </a:gridCol>
                <a:gridCol w="468106">
                  <a:extLst>
                    <a:ext uri="{9D8B030D-6E8A-4147-A177-3AD203B41FA5}">
                      <a16:colId xmlns:a16="http://schemas.microsoft.com/office/drawing/2014/main" val="1515433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003704"/>
                  </a:ext>
                </a:extLst>
              </a:tr>
            </a:tbl>
          </a:graphicData>
        </a:graphic>
      </p:graphicFrame>
      <p:graphicFrame>
        <p:nvGraphicFramePr>
          <p:cNvPr id="133" name="表格 132">
            <a:extLst>
              <a:ext uri="{FF2B5EF4-FFF2-40B4-BE49-F238E27FC236}">
                <a16:creationId xmlns:a16="http://schemas.microsoft.com/office/drawing/2014/main" id="{2C46D0AC-F9BC-43E6-B200-A9966A71D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09542"/>
              </p:ext>
            </p:extLst>
          </p:nvPr>
        </p:nvGraphicFramePr>
        <p:xfrm>
          <a:off x="168385" y="656946"/>
          <a:ext cx="541538" cy="47149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1538">
                  <a:extLst>
                    <a:ext uri="{9D8B030D-6E8A-4147-A177-3AD203B41FA5}">
                      <a16:colId xmlns:a16="http://schemas.microsoft.com/office/drawing/2014/main" val="526824420"/>
                    </a:ext>
                  </a:extLst>
                </a:gridCol>
              </a:tblGrid>
              <a:tr h="37003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93927"/>
                  </a:ext>
                </a:extLst>
              </a:tr>
              <a:tr h="577582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206507"/>
                  </a:ext>
                </a:extLst>
              </a:tr>
              <a:tr h="33919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324066"/>
                  </a:ext>
                </a:extLst>
              </a:tr>
              <a:tr h="33919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364153"/>
                  </a:ext>
                </a:extLst>
              </a:tr>
              <a:tr h="33919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92063"/>
                  </a:ext>
                </a:extLst>
              </a:tr>
              <a:tr h="33919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395795"/>
                  </a:ext>
                </a:extLst>
              </a:tr>
              <a:tr h="33919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123409"/>
                  </a:ext>
                </a:extLst>
              </a:tr>
              <a:tr h="33919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02907"/>
                  </a:ext>
                </a:extLst>
              </a:tr>
              <a:tr h="33919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54637"/>
                  </a:ext>
                </a:extLst>
              </a:tr>
              <a:tr h="33919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455"/>
                  </a:ext>
                </a:extLst>
              </a:tr>
              <a:tr h="33919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478191"/>
                  </a:ext>
                </a:extLst>
              </a:tr>
              <a:tr h="33919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850801"/>
                  </a:ext>
                </a:extLst>
              </a:tr>
              <a:tr h="37530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055107"/>
                  </a:ext>
                </a:extLst>
              </a:tr>
            </a:tbl>
          </a:graphicData>
        </a:graphic>
      </p:graphicFrame>
      <p:sp>
        <p:nvSpPr>
          <p:cNvPr id="135" name="箭头: 右 134">
            <a:extLst>
              <a:ext uri="{FF2B5EF4-FFF2-40B4-BE49-F238E27FC236}">
                <a16:creationId xmlns:a16="http://schemas.microsoft.com/office/drawing/2014/main" id="{09AFD3CC-EE66-4C24-AA2C-375B3E2A05B7}"/>
              </a:ext>
            </a:extLst>
          </p:cNvPr>
          <p:cNvSpPr/>
          <p:nvPr/>
        </p:nvSpPr>
        <p:spPr>
          <a:xfrm>
            <a:off x="5973759" y="103097"/>
            <a:ext cx="1091954" cy="2445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箭头: 下 135">
            <a:extLst>
              <a:ext uri="{FF2B5EF4-FFF2-40B4-BE49-F238E27FC236}">
                <a16:creationId xmlns:a16="http://schemas.microsoft.com/office/drawing/2014/main" id="{E7FF8FD5-597F-4159-ACEE-310FD58E3E5A}"/>
              </a:ext>
            </a:extLst>
          </p:cNvPr>
          <p:cNvSpPr/>
          <p:nvPr/>
        </p:nvSpPr>
        <p:spPr>
          <a:xfrm>
            <a:off x="296402" y="5424113"/>
            <a:ext cx="244282" cy="70046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C736B655-7696-4CE6-B7CD-B1FA71712660}"/>
              </a:ext>
            </a:extLst>
          </p:cNvPr>
          <p:cNvSpPr txBox="1"/>
          <p:nvPr/>
        </p:nvSpPr>
        <p:spPr>
          <a:xfrm>
            <a:off x="7025052" y="75734"/>
            <a:ext cx="215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列数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863C6328-0932-4AB3-B58B-E5A5455BC81B}"/>
              </a:ext>
            </a:extLst>
          </p:cNvPr>
          <p:cNvSpPr txBox="1"/>
          <p:nvPr/>
        </p:nvSpPr>
        <p:spPr>
          <a:xfrm>
            <a:off x="61853" y="6176839"/>
            <a:ext cx="129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行数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88361A-9E66-406B-B290-16C2F40FCFA6}"/>
              </a:ext>
            </a:extLst>
          </p:cNvPr>
          <p:cNvSpPr/>
          <p:nvPr/>
        </p:nvSpPr>
        <p:spPr>
          <a:xfrm>
            <a:off x="743099" y="508253"/>
            <a:ext cx="5061982" cy="378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3276B788-0ACD-4398-BE05-E7634EA5BE3D}"/>
              </a:ext>
            </a:extLst>
          </p:cNvPr>
          <p:cNvSpPr/>
          <p:nvPr/>
        </p:nvSpPr>
        <p:spPr>
          <a:xfrm>
            <a:off x="5973759" y="2769833"/>
            <a:ext cx="1091954" cy="244568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CFA6227F-1ECC-426C-B5FD-A5052B140E3E}"/>
              </a:ext>
            </a:extLst>
          </p:cNvPr>
          <p:cNvSpPr/>
          <p:nvPr/>
        </p:nvSpPr>
        <p:spPr>
          <a:xfrm>
            <a:off x="5973759" y="686448"/>
            <a:ext cx="1091954" cy="2445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C7D61070-A73D-4F76-8F5C-BE8578A8DC5E}"/>
              </a:ext>
            </a:extLst>
          </p:cNvPr>
          <p:cNvSpPr/>
          <p:nvPr/>
        </p:nvSpPr>
        <p:spPr>
          <a:xfrm>
            <a:off x="5973759" y="1166942"/>
            <a:ext cx="1091954" cy="2445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8974B9-BAA0-453C-874E-8245AA1AA8DA}"/>
              </a:ext>
            </a:extLst>
          </p:cNvPr>
          <p:cNvSpPr/>
          <p:nvPr/>
        </p:nvSpPr>
        <p:spPr>
          <a:xfrm>
            <a:off x="743099" y="1661068"/>
            <a:ext cx="5061982" cy="32771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CAB975A-68A1-44A7-A9B0-E20C1723363C}"/>
              </a:ext>
            </a:extLst>
          </p:cNvPr>
          <p:cNvSpPr/>
          <p:nvPr/>
        </p:nvSpPr>
        <p:spPr>
          <a:xfrm>
            <a:off x="709923" y="1030188"/>
            <a:ext cx="5111014" cy="511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444915-4400-4EC3-A1C4-FCB663C1595B}"/>
              </a:ext>
            </a:extLst>
          </p:cNvPr>
          <p:cNvSpPr/>
          <p:nvPr/>
        </p:nvSpPr>
        <p:spPr>
          <a:xfrm>
            <a:off x="707589" y="5002188"/>
            <a:ext cx="5113347" cy="2993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C4C9DDC7-4D3C-4E9E-8667-C5E3271246F0}"/>
              </a:ext>
            </a:extLst>
          </p:cNvPr>
          <p:cNvSpPr/>
          <p:nvPr/>
        </p:nvSpPr>
        <p:spPr>
          <a:xfrm>
            <a:off x="6010099" y="5099590"/>
            <a:ext cx="1014953" cy="2171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BD5A54-D14A-440D-BE74-455E463C3712}"/>
              </a:ext>
            </a:extLst>
          </p:cNvPr>
          <p:cNvSpPr txBox="1"/>
          <p:nvPr/>
        </p:nvSpPr>
        <p:spPr>
          <a:xfrm>
            <a:off x="7065713" y="584872"/>
            <a:ext cx="487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物品个数、物品约束条件个数、背包最大价值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0DC93E7-93A7-41C3-ADBE-AA17557913A0}"/>
              </a:ext>
            </a:extLst>
          </p:cNvPr>
          <p:cNvSpPr txBox="1"/>
          <p:nvPr/>
        </p:nvSpPr>
        <p:spPr>
          <a:xfrm>
            <a:off x="7065713" y="1139732"/>
            <a:ext cx="487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每个商品对应的价值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3FA074A-C16E-4321-BFF2-54B4E80F81BA}"/>
              </a:ext>
            </a:extLst>
          </p:cNvPr>
          <p:cNvSpPr txBox="1"/>
          <p:nvPr/>
        </p:nvSpPr>
        <p:spPr>
          <a:xfrm>
            <a:off x="7025052" y="2715651"/>
            <a:ext cx="4870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每一列代表不同商品的同一种条件，每一行代表不同商品的不同条件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D76CF13-3514-43CF-88CE-EBE74D1AAED2}"/>
              </a:ext>
            </a:extLst>
          </p:cNvPr>
          <p:cNvSpPr txBox="1"/>
          <p:nvPr/>
        </p:nvSpPr>
        <p:spPr>
          <a:xfrm>
            <a:off x="7111496" y="5048690"/>
            <a:ext cx="4870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不同商品的不同维度的约束条件，第一个数对应的是第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zh-CN" altLang="en-US" dirty="0">
                <a:solidFill>
                  <a:srgbClr val="00B050"/>
                </a:solidFill>
              </a:rPr>
              <a:t>行所有条件的约束，以此类推。</a:t>
            </a:r>
          </a:p>
        </p:txBody>
      </p:sp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C0D73668-406B-4508-A774-1E4191DF21D4}"/>
              </a:ext>
            </a:extLst>
          </p:cNvPr>
          <p:cNvSpPr/>
          <p:nvPr/>
        </p:nvSpPr>
        <p:spPr>
          <a:xfrm>
            <a:off x="2059619" y="5575426"/>
            <a:ext cx="3622090" cy="108604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数据分析</a:t>
            </a:r>
          </a:p>
        </p:txBody>
      </p:sp>
    </p:spTree>
    <p:extLst>
      <p:ext uri="{BB962C8B-B14F-4D97-AF65-F5344CB8AC3E}">
        <p14:creationId xmlns:p14="http://schemas.microsoft.com/office/powerpoint/2010/main" val="2709450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思想气泡: 云 6">
            <a:extLst>
              <a:ext uri="{FF2B5EF4-FFF2-40B4-BE49-F238E27FC236}">
                <a16:creationId xmlns:a16="http://schemas.microsoft.com/office/drawing/2014/main" id="{5CB0DAE9-06EB-4905-AB0C-96C17F512463}"/>
              </a:ext>
            </a:extLst>
          </p:cNvPr>
          <p:cNvSpPr/>
          <p:nvPr/>
        </p:nvSpPr>
        <p:spPr>
          <a:xfrm>
            <a:off x="9599721" y="0"/>
            <a:ext cx="2592279" cy="158910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问题分析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7D07D1-8408-40FE-AEE8-D53CDECBBAB7}"/>
              </a:ext>
            </a:extLst>
          </p:cNvPr>
          <p:cNvSpPr txBox="1"/>
          <p:nvPr/>
        </p:nvSpPr>
        <p:spPr>
          <a:xfrm>
            <a:off x="1242873" y="665773"/>
            <a:ext cx="6906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如何在给定</a:t>
            </a:r>
            <a:r>
              <a:rPr lang="zh-CN" altLang="en-US" dirty="0">
                <a:solidFill>
                  <a:srgbClr val="FF0000"/>
                </a:solidFill>
              </a:rPr>
              <a:t>商品个数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商品约束条件个数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背包最大价值</a:t>
            </a:r>
            <a:r>
              <a:rPr lang="zh-CN" altLang="en-US" dirty="0"/>
              <a:t>这三个条件的约束下，求多维背包问题。</a:t>
            </a:r>
            <a:endParaRPr lang="en-US" altLang="zh-CN" dirty="0"/>
          </a:p>
          <a:p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11F076-ABF5-4C39-B4EB-7B6FB4C09333}"/>
              </a:ext>
            </a:extLst>
          </p:cNvPr>
          <p:cNvSpPr txBox="1"/>
          <p:nvPr/>
        </p:nvSpPr>
        <p:spPr>
          <a:xfrm>
            <a:off x="1242873" y="1447060"/>
            <a:ext cx="6906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从背包约束条件可以看出，可以把每个</a:t>
            </a:r>
            <a:r>
              <a:rPr lang="en-US" altLang="zh-CN" dirty="0"/>
              <a:t>6</a:t>
            </a:r>
            <a:r>
              <a:rPr lang="zh-CN" altLang="en-US" dirty="0"/>
              <a:t>个商品的不同约束条件分成</a:t>
            </a:r>
            <a:r>
              <a:rPr lang="zh-CN" altLang="en-US" dirty="0">
                <a:solidFill>
                  <a:srgbClr val="FF0000"/>
                </a:solidFill>
              </a:rPr>
              <a:t>一维</a:t>
            </a:r>
            <a:r>
              <a:rPr lang="zh-CN" altLang="en-US" dirty="0"/>
              <a:t>的背包问题</a:t>
            </a:r>
            <a:endParaRPr lang="en-US" altLang="zh-CN" dirty="0"/>
          </a:p>
          <a:p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492F4BCB-643D-4743-9BD9-A69546880C04}"/>
              </a:ext>
            </a:extLst>
          </p:cNvPr>
          <p:cNvSpPr/>
          <p:nvPr/>
        </p:nvSpPr>
        <p:spPr>
          <a:xfrm>
            <a:off x="7253475" y="2015233"/>
            <a:ext cx="3133818" cy="47907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一维背包问题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（回溯法）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1B2949-8C38-4F71-B7C9-3C8D87122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9" y="2272682"/>
            <a:ext cx="4259274" cy="4025471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38933A31-BC4C-4285-B92E-73324539066E}"/>
              </a:ext>
            </a:extLst>
          </p:cNvPr>
          <p:cNvSpPr/>
          <p:nvPr/>
        </p:nvSpPr>
        <p:spPr>
          <a:xfrm>
            <a:off x="212429" y="3249227"/>
            <a:ext cx="4259274" cy="283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CC005AE-DC83-4EFD-B4F8-39527359996E}"/>
              </a:ext>
            </a:extLst>
          </p:cNvPr>
          <p:cNvSpPr/>
          <p:nvPr/>
        </p:nvSpPr>
        <p:spPr>
          <a:xfrm>
            <a:off x="212429" y="6015039"/>
            <a:ext cx="426763" cy="283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3A18055-2EC3-4F5D-800D-01F29B33A52A}"/>
              </a:ext>
            </a:extLst>
          </p:cNvPr>
          <p:cNvSpPr/>
          <p:nvPr/>
        </p:nvSpPr>
        <p:spPr>
          <a:xfrm>
            <a:off x="209786" y="2788612"/>
            <a:ext cx="4259274" cy="36517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D44233A-88C4-483B-B8E4-DCC1BB552B9A}"/>
              </a:ext>
            </a:extLst>
          </p:cNvPr>
          <p:cNvSpPr/>
          <p:nvPr/>
        </p:nvSpPr>
        <p:spPr>
          <a:xfrm>
            <a:off x="1109708" y="2290440"/>
            <a:ext cx="488273" cy="36517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5F2E8865-73E8-4236-A057-06F66F8C9CEC}"/>
              </a:ext>
            </a:extLst>
          </p:cNvPr>
          <p:cNvCxnSpPr>
            <a:cxnSpLocks/>
          </p:cNvCxnSpPr>
          <p:nvPr/>
        </p:nvCxnSpPr>
        <p:spPr>
          <a:xfrm>
            <a:off x="1674761" y="2402746"/>
            <a:ext cx="5146827" cy="271165"/>
          </a:xfrm>
          <a:prstGeom prst="bentConnector3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箭头: 下 37">
            <a:extLst>
              <a:ext uri="{FF2B5EF4-FFF2-40B4-BE49-F238E27FC236}">
                <a16:creationId xmlns:a16="http://schemas.microsoft.com/office/drawing/2014/main" id="{F284B64A-7F70-41A5-812E-BBF6AB048573}"/>
              </a:ext>
            </a:extLst>
          </p:cNvPr>
          <p:cNvSpPr/>
          <p:nvPr/>
        </p:nvSpPr>
        <p:spPr>
          <a:xfrm>
            <a:off x="425810" y="6374167"/>
            <a:ext cx="106850" cy="20418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912E07A-85A3-4A69-A37B-617A138D2200}"/>
              </a:ext>
            </a:extLst>
          </p:cNvPr>
          <p:cNvCxnSpPr>
            <a:cxnSpLocks/>
          </p:cNvCxnSpPr>
          <p:nvPr/>
        </p:nvCxnSpPr>
        <p:spPr>
          <a:xfrm>
            <a:off x="479235" y="6658252"/>
            <a:ext cx="666686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146DA38-D791-4A20-9C62-9918DCE75229}"/>
              </a:ext>
            </a:extLst>
          </p:cNvPr>
          <p:cNvCxnSpPr>
            <a:cxnSpLocks/>
          </p:cNvCxnSpPr>
          <p:nvPr/>
        </p:nvCxnSpPr>
        <p:spPr>
          <a:xfrm>
            <a:off x="4511651" y="3516805"/>
            <a:ext cx="22793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6FEE09E-95B0-43EC-84CE-31F2B8C086C3}"/>
              </a:ext>
            </a:extLst>
          </p:cNvPr>
          <p:cNvCxnSpPr>
            <a:cxnSpLocks/>
          </p:cNvCxnSpPr>
          <p:nvPr/>
        </p:nvCxnSpPr>
        <p:spPr>
          <a:xfrm>
            <a:off x="4511651" y="2971201"/>
            <a:ext cx="2324575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895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思想气泡: 云 6">
            <a:extLst>
              <a:ext uri="{FF2B5EF4-FFF2-40B4-BE49-F238E27FC236}">
                <a16:creationId xmlns:a16="http://schemas.microsoft.com/office/drawing/2014/main" id="{5CB0DAE9-06EB-4905-AB0C-96C17F512463}"/>
              </a:ext>
            </a:extLst>
          </p:cNvPr>
          <p:cNvSpPr/>
          <p:nvPr/>
        </p:nvSpPr>
        <p:spPr>
          <a:xfrm>
            <a:off x="9599721" y="0"/>
            <a:ext cx="2592279" cy="158910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采用技巧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7D07D1-8408-40FE-AEE8-D53CDECBBAB7}"/>
              </a:ext>
            </a:extLst>
          </p:cNvPr>
          <p:cNvSpPr txBox="1"/>
          <p:nvPr/>
        </p:nvSpPr>
        <p:spPr>
          <a:xfrm>
            <a:off x="1242873" y="665773"/>
            <a:ext cx="6906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如何在给定</a:t>
            </a:r>
            <a:r>
              <a:rPr lang="zh-CN" altLang="en-US" dirty="0">
                <a:solidFill>
                  <a:srgbClr val="FF0000"/>
                </a:solidFill>
              </a:rPr>
              <a:t>商品个数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商品约束条件个数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背包最大价值</a:t>
            </a:r>
            <a:r>
              <a:rPr lang="zh-CN" altLang="en-US" dirty="0"/>
              <a:t>这三个条件的约束下，求多维背包问题。</a:t>
            </a:r>
            <a:endParaRPr lang="en-US" altLang="zh-CN" dirty="0"/>
          </a:p>
          <a:p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11F076-ABF5-4C39-B4EB-7B6FB4C09333}"/>
              </a:ext>
            </a:extLst>
          </p:cNvPr>
          <p:cNvSpPr txBox="1"/>
          <p:nvPr/>
        </p:nvSpPr>
        <p:spPr>
          <a:xfrm>
            <a:off x="1242873" y="1447060"/>
            <a:ext cx="6906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从背包约束条件可以看出，可以把每个</a:t>
            </a:r>
            <a:r>
              <a:rPr lang="en-US" altLang="zh-CN" dirty="0"/>
              <a:t>6</a:t>
            </a:r>
            <a:r>
              <a:rPr lang="zh-CN" altLang="en-US" dirty="0"/>
              <a:t>个商品的不同约束条件分成</a:t>
            </a:r>
            <a:r>
              <a:rPr lang="zh-CN" altLang="en-US" dirty="0">
                <a:solidFill>
                  <a:srgbClr val="FF0000"/>
                </a:solidFill>
              </a:rPr>
              <a:t>一维</a:t>
            </a:r>
            <a:r>
              <a:rPr lang="zh-CN" altLang="en-US" dirty="0"/>
              <a:t>的背包问题</a:t>
            </a:r>
            <a:endParaRPr lang="en-US" altLang="zh-CN" dirty="0"/>
          </a:p>
          <a:p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492F4BCB-643D-4743-9BD9-A69546880C04}"/>
              </a:ext>
            </a:extLst>
          </p:cNvPr>
          <p:cNvSpPr/>
          <p:nvPr/>
        </p:nvSpPr>
        <p:spPr>
          <a:xfrm>
            <a:off x="186432" y="2661854"/>
            <a:ext cx="2459534" cy="39533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一维背包问题</a:t>
            </a:r>
            <a:endParaRPr lang="en-US" altLang="zh-CN" sz="2800" b="1" dirty="0"/>
          </a:p>
          <a:p>
            <a:pPr algn="ctr"/>
            <a:r>
              <a:rPr lang="en-US" altLang="zh-CN" sz="2800" b="1" dirty="0"/>
              <a:t>(</a:t>
            </a:r>
            <a:r>
              <a:rPr lang="zh-CN" altLang="en-US" sz="2800" b="1" dirty="0"/>
              <a:t>回溯法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E2148EE-3677-46E0-B4E3-8E3ABDC3EFBB}"/>
              </a:ext>
            </a:extLst>
          </p:cNvPr>
          <p:cNvSpPr/>
          <p:nvPr/>
        </p:nvSpPr>
        <p:spPr>
          <a:xfrm>
            <a:off x="2708110" y="3622089"/>
            <a:ext cx="2121342" cy="195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3C2DFCA1-6151-4106-A72B-C80EB1BEFAAC}"/>
              </a:ext>
            </a:extLst>
          </p:cNvPr>
          <p:cNvSpPr/>
          <p:nvPr/>
        </p:nvSpPr>
        <p:spPr>
          <a:xfrm>
            <a:off x="2708110" y="5180067"/>
            <a:ext cx="2121341" cy="195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6638F9-167B-4222-8240-59D22CD72C1D}"/>
              </a:ext>
            </a:extLst>
          </p:cNvPr>
          <p:cNvSpPr txBox="1"/>
          <p:nvPr/>
        </p:nvSpPr>
        <p:spPr>
          <a:xfrm>
            <a:off x="2805764" y="3299350"/>
            <a:ext cx="224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路径（</a:t>
            </a:r>
            <a:r>
              <a:rPr lang="en-US" altLang="zh-CN" sz="2000" b="1" dirty="0"/>
              <a:t>100101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59A214C-3CD3-4883-B1A6-003DA18D72A3}"/>
              </a:ext>
            </a:extLst>
          </p:cNvPr>
          <p:cNvSpPr txBox="1"/>
          <p:nvPr/>
        </p:nvSpPr>
        <p:spPr>
          <a:xfrm>
            <a:off x="3125360" y="4869042"/>
            <a:ext cx="1766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最优价值</a:t>
            </a: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974B325F-2360-41A3-BB49-49349CD4C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01226"/>
              </p:ext>
            </p:extLst>
          </p:nvPr>
        </p:nvGraphicFramePr>
        <p:xfrm>
          <a:off x="4927105" y="2567781"/>
          <a:ext cx="68002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074">
                  <a:extLst>
                    <a:ext uri="{9D8B030D-6E8A-4147-A177-3AD203B41FA5}">
                      <a16:colId xmlns:a16="http://schemas.microsoft.com/office/drawing/2014/main" val="2508104845"/>
                    </a:ext>
                  </a:extLst>
                </a:gridCol>
                <a:gridCol w="1700074">
                  <a:extLst>
                    <a:ext uri="{9D8B030D-6E8A-4147-A177-3AD203B41FA5}">
                      <a16:colId xmlns:a16="http://schemas.microsoft.com/office/drawing/2014/main" val="3560457884"/>
                    </a:ext>
                  </a:extLst>
                </a:gridCol>
                <a:gridCol w="1700074">
                  <a:extLst>
                    <a:ext uri="{9D8B030D-6E8A-4147-A177-3AD203B41FA5}">
                      <a16:colId xmlns:a16="http://schemas.microsoft.com/office/drawing/2014/main" val="229115743"/>
                    </a:ext>
                  </a:extLst>
                </a:gridCol>
                <a:gridCol w="1700074">
                  <a:extLst>
                    <a:ext uri="{9D8B030D-6E8A-4147-A177-3AD203B41FA5}">
                      <a16:colId xmlns:a16="http://schemas.microsoft.com/office/drawing/2014/main" val="3501440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804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68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88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651981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BA73C59-78F2-4ECC-A69B-095A63A19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217326"/>
              </p:ext>
            </p:extLst>
          </p:nvPr>
        </p:nvGraphicFramePr>
        <p:xfrm>
          <a:off x="4891595" y="2557670"/>
          <a:ext cx="17222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269">
                  <a:extLst>
                    <a:ext uri="{9D8B030D-6E8A-4147-A177-3AD203B41FA5}">
                      <a16:colId xmlns:a16="http://schemas.microsoft.com/office/drawing/2014/main" val="261786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路径个数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769874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36AE8600-E3F6-41C3-A6E9-64E2CCED0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07968"/>
              </p:ext>
            </p:extLst>
          </p:nvPr>
        </p:nvGraphicFramePr>
        <p:xfrm>
          <a:off x="6613863" y="2557670"/>
          <a:ext cx="51135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3539">
                  <a:extLst>
                    <a:ext uri="{9D8B030D-6E8A-4147-A177-3AD203B41FA5}">
                      <a16:colId xmlns:a16="http://schemas.microsoft.com/office/drawing/2014/main" val="3940378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路径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005218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09BF977B-7A2E-4390-AD0A-A3A80EE06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71322"/>
              </p:ext>
            </p:extLst>
          </p:nvPr>
        </p:nvGraphicFramePr>
        <p:xfrm>
          <a:off x="4891593" y="4880504"/>
          <a:ext cx="683580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989">
                  <a:extLst>
                    <a:ext uri="{9D8B030D-6E8A-4147-A177-3AD203B41FA5}">
                      <a16:colId xmlns:a16="http://schemas.microsoft.com/office/drawing/2014/main" val="3117034930"/>
                    </a:ext>
                  </a:extLst>
                </a:gridCol>
                <a:gridCol w="2524217">
                  <a:extLst>
                    <a:ext uri="{9D8B030D-6E8A-4147-A177-3AD203B41FA5}">
                      <a16:colId xmlns:a16="http://schemas.microsoft.com/office/drawing/2014/main" val="794555984"/>
                    </a:ext>
                  </a:extLst>
                </a:gridCol>
                <a:gridCol w="2278603">
                  <a:extLst>
                    <a:ext uri="{9D8B030D-6E8A-4147-A177-3AD203B41FA5}">
                      <a16:colId xmlns:a16="http://schemas.microsoft.com/office/drawing/2014/main" val="2365452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价值记录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36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0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7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532082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63B821BC-8D71-4545-8CD4-C0AE3EB4BABE}"/>
              </a:ext>
            </a:extLst>
          </p:cNvPr>
          <p:cNvSpPr txBox="1"/>
          <p:nvPr/>
        </p:nvSpPr>
        <p:spPr>
          <a:xfrm>
            <a:off x="7679183" y="6363864"/>
            <a:ext cx="2130641" cy="37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价值记录表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5872194-0553-43C9-ACBD-38AD679EC18F}"/>
              </a:ext>
            </a:extLst>
          </p:cNvPr>
          <p:cNvSpPr txBox="1"/>
          <p:nvPr/>
        </p:nvSpPr>
        <p:spPr>
          <a:xfrm>
            <a:off x="7469080" y="3987490"/>
            <a:ext cx="2130641" cy="37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路径记录表</a:t>
            </a: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89BEF863-9950-484A-A723-69749543D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556007"/>
              </p:ext>
            </p:extLst>
          </p:nvPr>
        </p:nvGraphicFramePr>
        <p:xfrm>
          <a:off x="11703728" y="2557670"/>
          <a:ext cx="488272" cy="149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272">
                  <a:extLst>
                    <a:ext uri="{9D8B030D-6E8A-4147-A177-3AD203B41FA5}">
                      <a16:colId xmlns:a16="http://schemas.microsoft.com/office/drawing/2014/main" val="2283402820"/>
                    </a:ext>
                  </a:extLst>
                </a:gridCol>
              </a:tblGrid>
              <a:tr h="3695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117153"/>
                  </a:ext>
                </a:extLst>
              </a:tr>
              <a:tr h="3746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197520"/>
                  </a:ext>
                </a:extLst>
              </a:tr>
              <a:tr h="3746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825260"/>
                  </a:ext>
                </a:extLst>
              </a:tr>
              <a:tr h="374651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141885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8347D652-CBEA-4074-AF46-A781FE729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89710"/>
              </p:ext>
            </p:extLst>
          </p:nvPr>
        </p:nvGraphicFramePr>
        <p:xfrm>
          <a:off x="11721483" y="4877810"/>
          <a:ext cx="48827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272">
                  <a:extLst>
                    <a:ext uri="{9D8B030D-6E8A-4147-A177-3AD203B41FA5}">
                      <a16:colId xmlns:a16="http://schemas.microsoft.com/office/drawing/2014/main" val="2283402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11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19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825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141885"/>
                  </a:ext>
                </a:extLst>
              </a:tr>
            </a:tbl>
          </a:graphicData>
        </a:graphic>
      </p:graphicFrame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4301C17-0237-4022-9BED-E6074746C20E}"/>
              </a:ext>
            </a:extLst>
          </p:cNvPr>
          <p:cNvCxnSpPr/>
          <p:nvPr/>
        </p:nvCxnSpPr>
        <p:spPr>
          <a:xfrm>
            <a:off x="9401452" y="3098307"/>
            <a:ext cx="683581" cy="3306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69CEDB9-23AB-47E6-A32E-FDF7A85B923C}"/>
              </a:ext>
            </a:extLst>
          </p:cNvPr>
          <p:cNvCxnSpPr/>
          <p:nvPr/>
        </p:nvCxnSpPr>
        <p:spPr>
          <a:xfrm>
            <a:off x="10422384" y="3622089"/>
            <a:ext cx="683581" cy="3306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A6DE2224-73EA-4BBE-B84E-25FB24BC3ACB}"/>
              </a:ext>
            </a:extLst>
          </p:cNvPr>
          <p:cNvSpPr/>
          <p:nvPr/>
        </p:nvSpPr>
        <p:spPr>
          <a:xfrm>
            <a:off x="6960094" y="5277721"/>
            <a:ext cx="594803" cy="332966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C7B088E-C86F-4E11-95D4-EA7AB5EF426B}"/>
              </a:ext>
            </a:extLst>
          </p:cNvPr>
          <p:cNvCxnSpPr>
            <a:cxnSpLocks/>
          </p:cNvCxnSpPr>
          <p:nvPr/>
        </p:nvCxnSpPr>
        <p:spPr>
          <a:xfrm flipH="1">
            <a:off x="9360022" y="3671268"/>
            <a:ext cx="781235" cy="214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2BD1331-A0A9-40EE-8F4F-694098710A47}"/>
              </a:ext>
            </a:extLst>
          </p:cNvPr>
          <p:cNvCxnSpPr>
            <a:cxnSpLocks/>
          </p:cNvCxnSpPr>
          <p:nvPr/>
        </p:nvCxnSpPr>
        <p:spPr>
          <a:xfrm flipH="1">
            <a:off x="7908734" y="3558274"/>
            <a:ext cx="2125571" cy="224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720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思想气泡: 云 6">
            <a:extLst>
              <a:ext uri="{FF2B5EF4-FFF2-40B4-BE49-F238E27FC236}">
                <a16:creationId xmlns:a16="http://schemas.microsoft.com/office/drawing/2014/main" id="{5CB0DAE9-06EB-4905-AB0C-96C17F512463}"/>
              </a:ext>
            </a:extLst>
          </p:cNvPr>
          <p:cNvSpPr/>
          <p:nvPr/>
        </p:nvSpPr>
        <p:spPr>
          <a:xfrm>
            <a:off x="9599721" y="0"/>
            <a:ext cx="2592279" cy="158910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DFBD1A-5114-408D-81C6-71E84C888B46}"/>
              </a:ext>
            </a:extLst>
          </p:cNvPr>
          <p:cNvSpPr txBox="1"/>
          <p:nvPr/>
        </p:nvSpPr>
        <p:spPr>
          <a:xfrm>
            <a:off x="1136342" y="949910"/>
            <a:ext cx="7945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我的算法核心：</a:t>
            </a:r>
            <a:r>
              <a:rPr lang="en-US" altLang="zh-CN" b="1" dirty="0">
                <a:solidFill>
                  <a:srgbClr val="FF0000"/>
                </a:solidFill>
              </a:rPr>
              <a:t>  </a:t>
            </a:r>
          </a:p>
          <a:p>
            <a:r>
              <a:rPr lang="zh-CN" altLang="en-US" dirty="0"/>
              <a:t>   多维背包分割成多个一维背包问题，让困难的问题简单化。使用</a:t>
            </a:r>
            <a:r>
              <a:rPr lang="zh-CN" altLang="en-US" dirty="0">
                <a:solidFill>
                  <a:srgbClr val="FF0000"/>
                </a:solidFill>
              </a:rPr>
              <a:t>回溯法</a:t>
            </a:r>
            <a:r>
              <a:rPr lang="zh-CN" altLang="en-US" dirty="0"/>
              <a:t>，对应的</a:t>
            </a:r>
            <a:r>
              <a:rPr lang="zh-CN" altLang="en-US" dirty="0">
                <a:solidFill>
                  <a:srgbClr val="FF0000"/>
                </a:solidFill>
              </a:rPr>
              <a:t>路径记录表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价值记录表</a:t>
            </a:r>
            <a:r>
              <a:rPr lang="zh-CN" altLang="en-US" dirty="0"/>
              <a:t>。可以很快地找到路径一样的最优解。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根据路径来寻找最优解，可以得到最终的解和价值，根据路径可以相应判断出所选的商品的序号，可输出对应商品序号。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94E189-1FCF-491D-A713-17055246EFDE}"/>
              </a:ext>
            </a:extLst>
          </p:cNvPr>
          <p:cNvSpPr txBox="1"/>
          <p:nvPr/>
        </p:nvSpPr>
        <p:spPr>
          <a:xfrm>
            <a:off x="1136340" y="2562167"/>
            <a:ext cx="794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算法时间复杂度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/>
              <a:t>O(N*2^n)             N</a:t>
            </a:r>
            <a:r>
              <a:rPr lang="zh-CN" altLang="en-US" dirty="0"/>
              <a:t>：商品的个数           </a:t>
            </a:r>
            <a:r>
              <a:rPr lang="en-US" altLang="zh-CN" dirty="0"/>
              <a:t>n:</a:t>
            </a:r>
            <a:r>
              <a:rPr lang="zh-CN" altLang="en-US" dirty="0"/>
              <a:t>约束的个数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2093D5-9A03-4A9E-9178-C7841B3D06E5}"/>
              </a:ext>
            </a:extLst>
          </p:cNvPr>
          <p:cNvSpPr txBox="1"/>
          <p:nvPr/>
        </p:nvSpPr>
        <p:spPr>
          <a:xfrm>
            <a:off x="1136340" y="3098306"/>
            <a:ext cx="7945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此算法的不足：</a:t>
            </a:r>
            <a:r>
              <a:rPr lang="en-US" altLang="zh-CN" b="1" dirty="0">
                <a:solidFill>
                  <a:srgbClr val="FF0000"/>
                </a:solidFill>
              </a:rPr>
              <a:t>  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1.</a:t>
            </a:r>
            <a:r>
              <a:rPr lang="zh-CN" altLang="en-US" dirty="0"/>
              <a:t>时间复杂度过大，当商品个数超过</a:t>
            </a:r>
            <a:r>
              <a:rPr lang="en-US" altLang="zh-CN" dirty="0"/>
              <a:t>40</a:t>
            </a:r>
            <a:r>
              <a:rPr lang="zh-CN" altLang="en-US" dirty="0"/>
              <a:t>个就运行时间个数变久</a:t>
            </a:r>
            <a:endParaRPr lang="en-US" altLang="zh-CN" dirty="0"/>
          </a:p>
          <a:p>
            <a:r>
              <a:rPr lang="en-US" altLang="zh-CN" dirty="0"/>
              <a:t>   2.</a:t>
            </a:r>
            <a:r>
              <a:rPr lang="zh-CN" altLang="en-US" dirty="0"/>
              <a:t>数据格式过于死板，没有灵活的数据格式</a:t>
            </a:r>
            <a:endParaRPr lang="en-US" altLang="zh-CN" dirty="0"/>
          </a:p>
          <a:p>
            <a:r>
              <a:rPr lang="en-US" altLang="zh-CN" dirty="0"/>
              <a:t>   3.</a:t>
            </a:r>
            <a:r>
              <a:rPr lang="zh-CN" altLang="en-US" dirty="0"/>
              <a:t>当得到的数据规模过大，由于</a:t>
            </a:r>
            <a:r>
              <a:rPr lang="en-US" altLang="zh-CN" dirty="0"/>
              <a:t>java</a:t>
            </a:r>
            <a:r>
              <a:rPr lang="zh-CN" altLang="en-US" dirty="0"/>
              <a:t>的数组是定长的，无法根据实际变动，容易出现数组下标越界。 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9734EFD-2FE5-4CD4-9026-16E85BB7E8EA}"/>
              </a:ext>
            </a:extLst>
          </p:cNvPr>
          <p:cNvSpPr txBox="1"/>
          <p:nvPr/>
        </p:nvSpPr>
        <p:spPr>
          <a:xfrm>
            <a:off x="1136339" y="4742441"/>
            <a:ext cx="7945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解决不足问题的设想：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   1.</a:t>
            </a:r>
            <a:r>
              <a:rPr lang="zh-CN" altLang="en-US" dirty="0"/>
              <a:t>使用其他时间复杂度更低的算法</a:t>
            </a:r>
            <a:endParaRPr lang="en-US" altLang="zh-CN" dirty="0"/>
          </a:p>
          <a:p>
            <a:r>
              <a:rPr lang="en-US" altLang="zh-CN" dirty="0"/>
              <a:t>   2.</a:t>
            </a:r>
            <a:r>
              <a:rPr lang="zh-CN" altLang="en-US" dirty="0"/>
              <a:t>使用弱语言来定义写算法，数组可动态增长</a:t>
            </a:r>
            <a:endParaRPr lang="en-US" altLang="zh-CN" dirty="0"/>
          </a:p>
          <a:p>
            <a:r>
              <a:rPr lang="en-US" altLang="zh-CN" dirty="0"/>
              <a:t>   3.</a:t>
            </a:r>
            <a:r>
              <a:rPr lang="zh-CN" altLang="en-US" dirty="0"/>
              <a:t>使用多线程来解决多个一维问题，让算法同时进行，不易出现超时现象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684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503</Words>
  <Application>Microsoft Office PowerPoint</Application>
  <PresentationFormat>宽屏</PresentationFormat>
  <Paragraphs>92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方正黑体简体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刚</dc:creator>
  <cp:lastModifiedBy>何 刚</cp:lastModifiedBy>
  <cp:revision>71</cp:revision>
  <dcterms:created xsi:type="dcterms:W3CDTF">2019-07-07T14:57:30Z</dcterms:created>
  <dcterms:modified xsi:type="dcterms:W3CDTF">2019-07-22T07:39:49Z</dcterms:modified>
</cp:coreProperties>
</file>