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87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5" r:id="rId14"/>
    <p:sldId id="284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51615-DBF0-42B0-92E7-79115BFEDFB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539835-A3E0-4967-8AB8-DA8403E140F8}">
      <dgm:prSet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There is a significant effect for 18-25 years-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for trying Marijuana for the first time after it becomes legal. </a:t>
          </a:r>
        </a:p>
      </dgm:t>
    </dgm:pt>
    <dgm:pt modelId="{8867A444-C225-424F-BF76-3BEAA9524C04}" type="parTrans" cxnId="{615A3AA2-B678-48F5-ADDE-7E0D9CFCDC11}">
      <dgm:prSet/>
      <dgm:spPr/>
      <dgm:t>
        <a:bodyPr/>
        <a:lstStyle/>
        <a:p>
          <a:endParaRPr lang="en-US"/>
        </a:p>
      </dgm:t>
    </dgm:pt>
    <dgm:pt modelId="{2C015FBE-347F-4AD6-BD9E-5731EF7402EC}" type="sibTrans" cxnId="{615A3AA2-B678-48F5-ADDE-7E0D9CFCDC11}">
      <dgm:prSet/>
      <dgm:spPr/>
      <dgm:t>
        <a:bodyPr/>
        <a:lstStyle/>
        <a:p>
          <a:endParaRPr lang="en-US"/>
        </a:p>
      </dgm:t>
    </dgm:pt>
    <dgm:pt modelId="{2A642B16-0F24-4910-9C0E-A03DDE9E66FD}">
      <dgm:prSet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Slight increase in past month use of Marijuana for 18-25 years 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in Colorado.</a:t>
          </a:r>
        </a:p>
      </dgm:t>
    </dgm:pt>
    <dgm:pt modelId="{01B1C86F-B2B2-4DAA-A622-EDF0A48E2B4E}" type="parTrans" cxnId="{9CD5D0CD-2922-4574-9D75-AE9C8B012A92}">
      <dgm:prSet/>
      <dgm:spPr/>
      <dgm:t>
        <a:bodyPr/>
        <a:lstStyle/>
        <a:p>
          <a:endParaRPr lang="en-US"/>
        </a:p>
      </dgm:t>
    </dgm:pt>
    <dgm:pt modelId="{BBBC847D-8FC4-42CB-9DBA-8672C4264F29}" type="sibTrans" cxnId="{9CD5D0CD-2922-4574-9D75-AE9C8B012A92}">
      <dgm:prSet/>
      <dgm:spPr/>
      <dgm:t>
        <a:bodyPr/>
        <a:lstStyle/>
        <a:p>
          <a:endParaRPr lang="en-US"/>
        </a:p>
      </dgm:t>
    </dgm:pt>
    <dgm:pt modelId="{9B13238C-46AB-449F-AD1A-92307A16AE76}">
      <dgm:prSet custT="1"/>
      <dgm:spPr/>
      <dgm:t>
        <a:bodyPr/>
        <a:lstStyle/>
        <a:p>
          <a:r>
            <a:rPr lang="en-US" sz="2000" dirty="0"/>
            <a:t>No affect on other substance use after legalization. </a:t>
          </a:r>
        </a:p>
      </dgm:t>
    </dgm:pt>
    <dgm:pt modelId="{981DF922-C297-4C2E-87A6-35A1E31B9FC2}" type="parTrans" cxnId="{6D463815-1734-4E68-85AF-6B9709DB8C79}">
      <dgm:prSet/>
      <dgm:spPr/>
      <dgm:t>
        <a:bodyPr/>
        <a:lstStyle/>
        <a:p>
          <a:endParaRPr lang="en-US"/>
        </a:p>
      </dgm:t>
    </dgm:pt>
    <dgm:pt modelId="{D29B2180-6D40-4701-92B5-2BCD184246FB}" type="sibTrans" cxnId="{6D463815-1734-4E68-85AF-6B9709DB8C79}">
      <dgm:prSet/>
      <dgm:spPr/>
      <dgm:t>
        <a:bodyPr/>
        <a:lstStyle/>
        <a:p>
          <a:endParaRPr lang="en-US"/>
        </a:p>
      </dgm:t>
    </dgm:pt>
    <dgm:pt modelId="{A84BB062-3AA7-4C13-8F8E-D1B7C7C054E5}">
      <dgm:prSet custT="1"/>
      <dgm:spPr/>
      <dgm:t>
        <a:bodyPr/>
        <a:lstStyle/>
        <a:p>
          <a:r>
            <a:rPr lang="en-US" sz="2000" dirty="0"/>
            <a:t>No correlation on the rate drug and violent crimes after legalization.</a:t>
          </a:r>
        </a:p>
      </dgm:t>
    </dgm:pt>
    <dgm:pt modelId="{5C2FB927-F380-43A0-BAD6-85BD705DEE83}" type="parTrans" cxnId="{D210F609-A69B-4167-800C-9DEFA6045726}">
      <dgm:prSet/>
      <dgm:spPr/>
      <dgm:t>
        <a:bodyPr/>
        <a:lstStyle/>
        <a:p>
          <a:endParaRPr lang="en-US"/>
        </a:p>
      </dgm:t>
    </dgm:pt>
    <dgm:pt modelId="{88973D75-7743-4C60-980B-FAA0F7B1D487}" type="sibTrans" cxnId="{D210F609-A69B-4167-800C-9DEFA6045726}">
      <dgm:prSet/>
      <dgm:spPr/>
      <dgm:t>
        <a:bodyPr/>
        <a:lstStyle/>
        <a:p>
          <a:endParaRPr lang="en-US"/>
        </a:p>
      </dgm:t>
    </dgm:pt>
    <dgm:pt modelId="{A21C5E9E-72FD-4B55-8D55-1A0038C75D4C}">
      <dgm:prSet custT="1"/>
      <dgm:spPr/>
      <dgm:t>
        <a:bodyPr/>
        <a:lstStyle/>
        <a:p>
          <a:r>
            <a:rPr lang="en-US" sz="2000" dirty="0"/>
            <a:t>Slight decrease in drug possession crimes after legalization.  </a:t>
          </a:r>
        </a:p>
      </dgm:t>
    </dgm:pt>
    <dgm:pt modelId="{4311CF0A-5E54-4500-990D-B469A45623B1}" type="parTrans" cxnId="{102D5C8E-B287-4C5D-B8B5-DB85E437BEE0}">
      <dgm:prSet/>
      <dgm:spPr/>
      <dgm:t>
        <a:bodyPr/>
        <a:lstStyle/>
        <a:p>
          <a:endParaRPr lang="en-US"/>
        </a:p>
      </dgm:t>
    </dgm:pt>
    <dgm:pt modelId="{F3842C98-C07E-41A5-8196-5E9E4B5FBAA5}" type="sibTrans" cxnId="{102D5C8E-B287-4C5D-B8B5-DB85E437BEE0}">
      <dgm:prSet/>
      <dgm:spPr/>
      <dgm:t>
        <a:bodyPr/>
        <a:lstStyle/>
        <a:p>
          <a:endParaRPr lang="en-US"/>
        </a:p>
      </dgm:t>
    </dgm:pt>
    <dgm:pt modelId="{0642A805-FCCE-469E-99EA-98DC3D45E179}" type="pres">
      <dgm:prSet presAssocID="{79C51615-DBF0-42B0-92E7-79115BFEDFBF}" presName="root" presStyleCnt="0">
        <dgm:presLayoutVars>
          <dgm:dir/>
          <dgm:resizeHandles val="exact"/>
        </dgm:presLayoutVars>
      </dgm:prSet>
      <dgm:spPr/>
    </dgm:pt>
    <dgm:pt modelId="{B703BCA8-0780-47EF-9DF9-105A422AF644}" type="pres">
      <dgm:prSet presAssocID="{7C539835-A3E0-4967-8AB8-DA8403E140F8}" presName="compNode" presStyleCnt="0"/>
      <dgm:spPr/>
    </dgm:pt>
    <dgm:pt modelId="{827DA891-B4BA-486E-A999-8D3EEAE02437}" type="pres">
      <dgm:prSet presAssocID="{7C539835-A3E0-4967-8AB8-DA8403E140F8}" presName="iconRect" presStyleLbl="node1" presStyleIdx="0" presStyleCnt="5" custScaleX="147636" custScaleY="147636" custLinFactNeighborX="1733" custLinFactNeighborY="73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87FEAEB-E3D9-456C-9503-8A9263A5769E}" type="pres">
      <dgm:prSet presAssocID="{7C539835-A3E0-4967-8AB8-DA8403E140F8}" presName="spaceRect" presStyleCnt="0"/>
      <dgm:spPr/>
    </dgm:pt>
    <dgm:pt modelId="{E1554170-04E4-4E75-A111-D0B511DE55F1}" type="pres">
      <dgm:prSet presAssocID="{7C539835-A3E0-4967-8AB8-DA8403E140F8}" presName="textRect" presStyleLbl="revTx" presStyleIdx="0" presStyleCnt="5" custScaleX="233436" custLinFactNeighborX="781" custLinFactNeighborY="957">
        <dgm:presLayoutVars>
          <dgm:chMax val="1"/>
          <dgm:chPref val="1"/>
        </dgm:presLayoutVars>
      </dgm:prSet>
      <dgm:spPr/>
    </dgm:pt>
    <dgm:pt modelId="{BC69A7B1-3BDB-47AD-AF32-E8C8AC472B6D}" type="pres">
      <dgm:prSet presAssocID="{2C015FBE-347F-4AD6-BD9E-5731EF7402EC}" presName="sibTrans" presStyleCnt="0"/>
      <dgm:spPr/>
    </dgm:pt>
    <dgm:pt modelId="{70FCF102-6E86-4AC3-848A-EE92741050FC}" type="pres">
      <dgm:prSet presAssocID="{2A642B16-0F24-4910-9C0E-A03DDE9E66FD}" presName="compNode" presStyleCnt="0"/>
      <dgm:spPr/>
    </dgm:pt>
    <dgm:pt modelId="{1C6868B7-40A7-4581-B65B-B07F7BB62F37}" type="pres">
      <dgm:prSet presAssocID="{2A642B16-0F24-4910-9C0E-A03DDE9E66FD}" presName="iconRect" presStyleLbl="node1" presStyleIdx="1" presStyleCnt="5" custScaleX="148785" custScaleY="148785" custLinFactY="200000" custLinFactNeighborX="27584" custLinFactNeighborY="22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F525BC07-D9E8-4555-918C-9CFD7E689E3C}" type="pres">
      <dgm:prSet presAssocID="{2A642B16-0F24-4910-9C0E-A03DDE9E66FD}" presName="spaceRect" presStyleCnt="0"/>
      <dgm:spPr/>
    </dgm:pt>
    <dgm:pt modelId="{32D482CB-FE25-4C58-B61E-44C56B4F7F98}" type="pres">
      <dgm:prSet presAssocID="{2A642B16-0F24-4910-9C0E-A03DDE9E66FD}" presName="textRect" presStyleLbl="revTx" presStyleIdx="1" presStyleCnt="5" custScaleX="209991" custLinFactNeighborX="781" custLinFactNeighborY="703">
        <dgm:presLayoutVars>
          <dgm:chMax val="1"/>
          <dgm:chPref val="1"/>
        </dgm:presLayoutVars>
      </dgm:prSet>
      <dgm:spPr/>
    </dgm:pt>
    <dgm:pt modelId="{1014473F-1890-4D65-A0F0-3493CC9F38FF}" type="pres">
      <dgm:prSet presAssocID="{BBBC847D-8FC4-42CB-9DBA-8672C4264F29}" presName="sibTrans" presStyleCnt="0"/>
      <dgm:spPr/>
    </dgm:pt>
    <dgm:pt modelId="{D89DD78B-6AA3-4A94-8144-5A27A7E99435}" type="pres">
      <dgm:prSet presAssocID="{9B13238C-46AB-449F-AD1A-92307A16AE76}" presName="compNode" presStyleCnt="0"/>
      <dgm:spPr/>
    </dgm:pt>
    <dgm:pt modelId="{7849AD91-3E18-4065-AC19-687A15166F4C}" type="pres">
      <dgm:prSet presAssocID="{9B13238C-46AB-449F-AD1A-92307A16AE76}" presName="iconRect" presStyleLbl="node1" presStyleIdx="2" presStyleCnt="5" custScaleX="117452" custScaleY="117452" custLinFactNeighborX="25526" custLinFactNeighborY="-81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060B998E-1B08-4CCF-865F-A366CD6FE515}" type="pres">
      <dgm:prSet presAssocID="{9B13238C-46AB-449F-AD1A-92307A16AE76}" presName="spaceRect" presStyleCnt="0"/>
      <dgm:spPr/>
    </dgm:pt>
    <dgm:pt modelId="{6BE641AF-5D5C-41E3-A82D-49CB961FDF39}" type="pres">
      <dgm:prSet presAssocID="{9B13238C-46AB-449F-AD1A-92307A16AE76}" presName="textRect" presStyleLbl="revTx" presStyleIdx="2" presStyleCnt="5" custScaleX="198538" custLinFactNeighborX="2332" custLinFactNeighborY="1617">
        <dgm:presLayoutVars>
          <dgm:chMax val="1"/>
          <dgm:chPref val="1"/>
        </dgm:presLayoutVars>
      </dgm:prSet>
      <dgm:spPr/>
    </dgm:pt>
    <dgm:pt modelId="{56CCC079-F285-4845-8311-557918E180F6}" type="pres">
      <dgm:prSet presAssocID="{D29B2180-6D40-4701-92B5-2BCD184246FB}" presName="sibTrans" presStyleCnt="0"/>
      <dgm:spPr/>
    </dgm:pt>
    <dgm:pt modelId="{27DAB5A0-E2DD-4813-8BAB-1770DC642F1A}" type="pres">
      <dgm:prSet presAssocID="{A84BB062-3AA7-4C13-8F8E-D1B7C7C054E5}" presName="compNode" presStyleCnt="0"/>
      <dgm:spPr/>
    </dgm:pt>
    <dgm:pt modelId="{2B06488A-0A74-4F4A-9E3C-434151683281}" type="pres">
      <dgm:prSet presAssocID="{A84BB062-3AA7-4C13-8F8E-D1B7C7C054E5}" presName="iconRect" presStyleLbl="node1" presStyleIdx="3" presStyleCnt="5" custScaleX="155155" custScaleY="155155" custLinFactX="-100000" custLinFactNeighborX="-140048" custLinFactNeighborY="8648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3FEC1002-6D93-4B8B-9177-72F99C21BFFB}" type="pres">
      <dgm:prSet presAssocID="{A84BB062-3AA7-4C13-8F8E-D1B7C7C054E5}" presName="spaceRect" presStyleCnt="0"/>
      <dgm:spPr/>
    </dgm:pt>
    <dgm:pt modelId="{84FF3AD5-15EA-4865-BAED-F3C83557B9DA}" type="pres">
      <dgm:prSet presAssocID="{A84BB062-3AA7-4C13-8F8E-D1B7C7C054E5}" presName="textRect" presStyleLbl="revTx" presStyleIdx="3" presStyleCnt="5" custScaleX="230213" custLinFactX="-4059" custLinFactNeighborX="-100000" custLinFactNeighborY="70979">
        <dgm:presLayoutVars>
          <dgm:chMax val="1"/>
          <dgm:chPref val="1"/>
        </dgm:presLayoutVars>
      </dgm:prSet>
      <dgm:spPr/>
    </dgm:pt>
    <dgm:pt modelId="{5BEFBCDE-F15F-4A22-95A7-EC40D2B57EEF}" type="pres">
      <dgm:prSet presAssocID="{88973D75-7743-4C60-980B-FAA0F7B1D487}" presName="sibTrans" presStyleCnt="0"/>
      <dgm:spPr/>
    </dgm:pt>
    <dgm:pt modelId="{2E0E809A-255B-4DE5-9E2B-CBFF29D7B45D}" type="pres">
      <dgm:prSet presAssocID="{A21C5E9E-72FD-4B55-8D55-1A0038C75D4C}" presName="compNode" presStyleCnt="0"/>
      <dgm:spPr/>
    </dgm:pt>
    <dgm:pt modelId="{A146C675-6160-4DD2-9D83-E5950AFCA7C0}" type="pres">
      <dgm:prSet presAssocID="{A21C5E9E-72FD-4B55-8D55-1A0038C75D4C}" presName="iconRect" presStyleLbl="node1" presStyleIdx="4" presStyleCnt="5" custScaleX="143886" custScaleY="143886" custLinFactX="100000" custLinFactNeighborX="183516" custLinFactNeighborY="8170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cuffs"/>
        </a:ext>
      </dgm:extLst>
    </dgm:pt>
    <dgm:pt modelId="{7418CEE3-8097-4282-91B8-BE891D52C268}" type="pres">
      <dgm:prSet presAssocID="{A21C5E9E-72FD-4B55-8D55-1A0038C75D4C}" presName="spaceRect" presStyleCnt="0"/>
      <dgm:spPr/>
    </dgm:pt>
    <dgm:pt modelId="{2FD691BD-E3CA-474F-8770-5F18BE3307B0}" type="pres">
      <dgm:prSet presAssocID="{A21C5E9E-72FD-4B55-8D55-1A0038C75D4C}" presName="textRect" presStyleLbl="revTx" presStyleIdx="4" presStyleCnt="5" custScaleX="222693" custLinFactNeighborX="-91870" custLinFactNeighborY="73463">
        <dgm:presLayoutVars>
          <dgm:chMax val="1"/>
          <dgm:chPref val="1"/>
        </dgm:presLayoutVars>
      </dgm:prSet>
      <dgm:spPr/>
    </dgm:pt>
  </dgm:ptLst>
  <dgm:cxnLst>
    <dgm:cxn modelId="{D210F609-A69B-4167-800C-9DEFA6045726}" srcId="{79C51615-DBF0-42B0-92E7-79115BFEDFBF}" destId="{A84BB062-3AA7-4C13-8F8E-D1B7C7C054E5}" srcOrd="3" destOrd="0" parTransId="{5C2FB927-F380-43A0-BAD6-85BD705DEE83}" sibTransId="{88973D75-7743-4C60-980B-FAA0F7B1D487}"/>
    <dgm:cxn modelId="{0EF77013-BAA4-4AEA-8562-B99873F3D1F0}" type="presOf" srcId="{A21C5E9E-72FD-4B55-8D55-1A0038C75D4C}" destId="{2FD691BD-E3CA-474F-8770-5F18BE3307B0}" srcOrd="0" destOrd="0" presId="urn:microsoft.com/office/officeart/2018/2/layout/IconLabelList"/>
    <dgm:cxn modelId="{6D463815-1734-4E68-85AF-6B9709DB8C79}" srcId="{79C51615-DBF0-42B0-92E7-79115BFEDFBF}" destId="{9B13238C-46AB-449F-AD1A-92307A16AE76}" srcOrd="2" destOrd="0" parTransId="{981DF922-C297-4C2E-87A6-35A1E31B9FC2}" sibTransId="{D29B2180-6D40-4701-92B5-2BCD184246FB}"/>
    <dgm:cxn modelId="{6EC4E23F-AA25-46F9-B1A2-E0D1C966CAC5}" type="presOf" srcId="{2A642B16-0F24-4910-9C0E-A03DDE9E66FD}" destId="{32D482CB-FE25-4C58-B61E-44C56B4F7F98}" srcOrd="0" destOrd="0" presId="urn:microsoft.com/office/officeart/2018/2/layout/IconLabelList"/>
    <dgm:cxn modelId="{E39CEF3F-6291-435F-A9B5-DD8BE397C31A}" type="presOf" srcId="{7C539835-A3E0-4967-8AB8-DA8403E140F8}" destId="{E1554170-04E4-4E75-A111-D0B511DE55F1}" srcOrd="0" destOrd="0" presId="urn:microsoft.com/office/officeart/2018/2/layout/IconLabelList"/>
    <dgm:cxn modelId="{4A872068-EE84-4A2A-8340-430C69C9BB5A}" type="presOf" srcId="{9B13238C-46AB-449F-AD1A-92307A16AE76}" destId="{6BE641AF-5D5C-41E3-A82D-49CB961FDF39}" srcOrd="0" destOrd="0" presId="urn:microsoft.com/office/officeart/2018/2/layout/IconLabelList"/>
    <dgm:cxn modelId="{7F1F5F7B-92A5-4D9F-AB13-497DA3BE9BF2}" type="presOf" srcId="{A84BB062-3AA7-4C13-8F8E-D1B7C7C054E5}" destId="{84FF3AD5-15EA-4865-BAED-F3C83557B9DA}" srcOrd="0" destOrd="0" presId="urn:microsoft.com/office/officeart/2018/2/layout/IconLabelList"/>
    <dgm:cxn modelId="{102D5C8E-B287-4C5D-B8B5-DB85E437BEE0}" srcId="{79C51615-DBF0-42B0-92E7-79115BFEDFBF}" destId="{A21C5E9E-72FD-4B55-8D55-1A0038C75D4C}" srcOrd="4" destOrd="0" parTransId="{4311CF0A-5E54-4500-990D-B469A45623B1}" sibTransId="{F3842C98-C07E-41A5-8196-5E9E4B5FBAA5}"/>
    <dgm:cxn modelId="{615A3AA2-B678-48F5-ADDE-7E0D9CFCDC11}" srcId="{79C51615-DBF0-42B0-92E7-79115BFEDFBF}" destId="{7C539835-A3E0-4967-8AB8-DA8403E140F8}" srcOrd="0" destOrd="0" parTransId="{8867A444-C225-424F-BF76-3BEAA9524C04}" sibTransId="{2C015FBE-347F-4AD6-BD9E-5731EF7402EC}"/>
    <dgm:cxn modelId="{E197DEBC-2704-4408-AA77-96C30022536E}" type="presOf" srcId="{79C51615-DBF0-42B0-92E7-79115BFEDFBF}" destId="{0642A805-FCCE-469E-99EA-98DC3D45E179}" srcOrd="0" destOrd="0" presId="urn:microsoft.com/office/officeart/2018/2/layout/IconLabelList"/>
    <dgm:cxn modelId="{9CD5D0CD-2922-4574-9D75-AE9C8B012A92}" srcId="{79C51615-DBF0-42B0-92E7-79115BFEDFBF}" destId="{2A642B16-0F24-4910-9C0E-A03DDE9E66FD}" srcOrd="1" destOrd="0" parTransId="{01B1C86F-B2B2-4DAA-A622-EDF0A48E2B4E}" sibTransId="{BBBC847D-8FC4-42CB-9DBA-8672C4264F29}"/>
    <dgm:cxn modelId="{E67E2B05-F134-4299-B685-FACADB96B455}" type="presParOf" srcId="{0642A805-FCCE-469E-99EA-98DC3D45E179}" destId="{B703BCA8-0780-47EF-9DF9-105A422AF644}" srcOrd="0" destOrd="0" presId="urn:microsoft.com/office/officeart/2018/2/layout/IconLabelList"/>
    <dgm:cxn modelId="{4B222905-BDC1-4D22-97D6-B1F92F2DCEE9}" type="presParOf" srcId="{B703BCA8-0780-47EF-9DF9-105A422AF644}" destId="{827DA891-B4BA-486E-A999-8D3EEAE02437}" srcOrd="0" destOrd="0" presId="urn:microsoft.com/office/officeart/2018/2/layout/IconLabelList"/>
    <dgm:cxn modelId="{7895264C-8CC1-4AF9-BA0F-058C509EFC33}" type="presParOf" srcId="{B703BCA8-0780-47EF-9DF9-105A422AF644}" destId="{987FEAEB-E3D9-456C-9503-8A9263A5769E}" srcOrd="1" destOrd="0" presId="urn:microsoft.com/office/officeart/2018/2/layout/IconLabelList"/>
    <dgm:cxn modelId="{786F525C-F892-4E7D-9CD4-D66ACD83BAAC}" type="presParOf" srcId="{B703BCA8-0780-47EF-9DF9-105A422AF644}" destId="{E1554170-04E4-4E75-A111-D0B511DE55F1}" srcOrd="2" destOrd="0" presId="urn:microsoft.com/office/officeart/2018/2/layout/IconLabelList"/>
    <dgm:cxn modelId="{655FCA9E-ECE4-4A29-BC58-86E6F6D37406}" type="presParOf" srcId="{0642A805-FCCE-469E-99EA-98DC3D45E179}" destId="{BC69A7B1-3BDB-47AD-AF32-E8C8AC472B6D}" srcOrd="1" destOrd="0" presId="urn:microsoft.com/office/officeart/2018/2/layout/IconLabelList"/>
    <dgm:cxn modelId="{C66A5DD1-F800-4427-AC3A-5A163E0AFE16}" type="presParOf" srcId="{0642A805-FCCE-469E-99EA-98DC3D45E179}" destId="{70FCF102-6E86-4AC3-848A-EE92741050FC}" srcOrd="2" destOrd="0" presId="urn:microsoft.com/office/officeart/2018/2/layout/IconLabelList"/>
    <dgm:cxn modelId="{10BD9181-FBEC-445D-9404-CBC52D807243}" type="presParOf" srcId="{70FCF102-6E86-4AC3-848A-EE92741050FC}" destId="{1C6868B7-40A7-4581-B65B-B07F7BB62F37}" srcOrd="0" destOrd="0" presId="urn:microsoft.com/office/officeart/2018/2/layout/IconLabelList"/>
    <dgm:cxn modelId="{588E0260-C818-446D-8C22-BD5D2DD70FFB}" type="presParOf" srcId="{70FCF102-6E86-4AC3-848A-EE92741050FC}" destId="{F525BC07-D9E8-4555-918C-9CFD7E689E3C}" srcOrd="1" destOrd="0" presId="urn:microsoft.com/office/officeart/2018/2/layout/IconLabelList"/>
    <dgm:cxn modelId="{26BF78E1-6069-43D6-B185-F7AD3D467E8D}" type="presParOf" srcId="{70FCF102-6E86-4AC3-848A-EE92741050FC}" destId="{32D482CB-FE25-4C58-B61E-44C56B4F7F98}" srcOrd="2" destOrd="0" presId="urn:microsoft.com/office/officeart/2018/2/layout/IconLabelList"/>
    <dgm:cxn modelId="{1EA5E58A-2137-42A2-AFA3-DBE57B49EABA}" type="presParOf" srcId="{0642A805-FCCE-469E-99EA-98DC3D45E179}" destId="{1014473F-1890-4D65-A0F0-3493CC9F38FF}" srcOrd="3" destOrd="0" presId="urn:microsoft.com/office/officeart/2018/2/layout/IconLabelList"/>
    <dgm:cxn modelId="{B1046262-B033-42A2-B623-7E8AFBC887C7}" type="presParOf" srcId="{0642A805-FCCE-469E-99EA-98DC3D45E179}" destId="{D89DD78B-6AA3-4A94-8144-5A27A7E99435}" srcOrd="4" destOrd="0" presId="urn:microsoft.com/office/officeart/2018/2/layout/IconLabelList"/>
    <dgm:cxn modelId="{B80555A4-89EE-47C1-BB77-2EF8356ACB7F}" type="presParOf" srcId="{D89DD78B-6AA3-4A94-8144-5A27A7E99435}" destId="{7849AD91-3E18-4065-AC19-687A15166F4C}" srcOrd="0" destOrd="0" presId="urn:microsoft.com/office/officeart/2018/2/layout/IconLabelList"/>
    <dgm:cxn modelId="{E7A3C3A3-C54A-43B6-9222-7AA12D77D213}" type="presParOf" srcId="{D89DD78B-6AA3-4A94-8144-5A27A7E99435}" destId="{060B998E-1B08-4CCF-865F-A366CD6FE515}" srcOrd="1" destOrd="0" presId="urn:microsoft.com/office/officeart/2018/2/layout/IconLabelList"/>
    <dgm:cxn modelId="{5D9A122B-8B4A-4249-930F-ADFF4A3FEBD5}" type="presParOf" srcId="{D89DD78B-6AA3-4A94-8144-5A27A7E99435}" destId="{6BE641AF-5D5C-41E3-A82D-49CB961FDF39}" srcOrd="2" destOrd="0" presId="urn:microsoft.com/office/officeart/2018/2/layout/IconLabelList"/>
    <dgm:cxn modelId="{1659B15B-DBFC-4AE8-95F4-7056CEA7121A}" type="presParOf" srcId="{0642A805-FCCE-469E-99EA-98DC3D45E179}" destId="{56CCC079-F285-4845-8311-557918E180F6}" srcOrd="5" destOrd="0" presId="urn:microsoft.com/office/officeart/2018/2/layout/IconLabelList"/>
    <dgm:cxn modelId="{E4B17AF2-D82D-40AB-8F47-DCEE520C530C}" type="presParOf" srcId="{0642A805-FCCE-469E-99EA-98DC3D45E179}" destId="{27DAB5A0-E2DD-4813-8BAB-1770DC642F1A}" srcOrd="6" destOrd="0" presId="urn:microsoft.com/office/officeart/2018/2/layout/IconLabelList"/>
    <dgm:cxn modelId="{42FF22B9-828F-4882-8ECE-4087CF4B9BA3}" type="presParOf" srcId="{27DAB5A0-E2DD-4813-8BAB-1770DC642F1A}" destId="{2B06488A-0A74-4F4A-9E3C-434151683281}" srcOrd="0" destOrd="0" presId="urn:microsoft.com/office/officeart/2018/2/layout/IconLabelList"/>
    <dgm:cxn modelId="{D66DDC20-AF5A-4394-96F7-BAF7A1CF0046}" type="presParOf" srcId="{27DAB5A0-E2DD-4813-8BAB-1770DC642F1A}" destId="{3FEC1002-6D93-4B8B-9177-72F99C21BFFB}" srcOrd="1" destOrd="0" presId="urn:microsoft.com/office/officeart/2018/2/layout/IconLabelList"/>
    <dgm:cxn modelId="{E8CD375A-0C62-48C7-B8CB-2F6F56B48C6F}" type="presParOf" srcId="{27DAB5A0-E2DD-4813-8BAB-1770DC642F1A}" destId="{84FF3AD5-15EA-4865-BAED-F3C83557B9DA}" srcOrd="2" destOrd="0" presId="urn:microsoft.com/office/officeart/2018/2/layout/IconLabelList"/>
    <dgm:cxn modelId="{BCB64547-61D4-4D35-AB3C-A44F107F9F87}" type="presParOf" srcId="{0642A805-FCCE-469E-99EA-98DC3D45E179}" destId="{5BEFBCDE-F15F-4A22-95A7-EC40D2B57EEF}" srcOrd="7" destOrd="0" presId="urn:microsoft.com/office/officeart/2018/2/layout/IconLabelList"/>
    <dgm:cxn modelId="{7D80EE1F-9E8C-487D-84E3-CBE16F270727}" type="presParOf" srcId="{0642A805-FCCE-469E-99EA-98DC3D45E179}" destId="{2E0E809A-255B-4DE5-9E2B-CBFF29D7B45D}" srcOrd="8" destOrd="0" presId="urn:microsoft.com/office/officeart/2018/2/layout/IconLabelList"/>
    <dgm:cxn modelId="{05E31271-DF48-40CE-A23C-2FB70D7A4FFD}" type="presParOf" srcId="{2E0E809A-255B-4DE5-9E2B-CBFF29D7B45D}" destId="{A146C675-6160-4DD2-9D83-E5950AFCA7C0}" srcOrd="0" destOrd="0" presId="urn:microsoft.com/office/officeart/2018/2/layout/IconLabelList"/>
    <dgm:cxn modelId="{D6973926-FA66-44E3-B4A9-08AD791F1CB5}" type="presParOf" srcId="{2E0E809A-255B-4DE5-9E2B-CBFF29D7B45D}" destId="{7418CEE3-8097-4282-91B8-BE891D52C268}" srcOrd="1" destOrd="0" presId="urn:microsoft.com/office/officeart/2018/2/layout/IconLabelList"/>
    <dgm:cxn modelId="{5562FBE4-972E-41BC-B831-426526AD3384}" type="presParOf" srcId="{2E0E809A-255B-4DE5-9E2B-CBFF29D7B45D}" destId="{2FD691BD-E3CA-474F-8770-5F18BE3307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DA891-B4BA-486E-A999-8D3EEAE02437}">
      <dsp:nvSpPr>
        <dsp:cNvPr id="0" name=""/>
        <dsp:cNvSpPr/>
      </dsp:nvSpPr>
      <dsp:spPr>
        <a:xfrm>
          <a:off x="1323231" y="609505"/>
          <a:ext cx="1033524" cy="1033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54170-04E4-4E75-A111-D0B511DE55F1}">
      <dsp:nvSpPr>
        <dsp:cNvPr id="0" name=""/>
        <dsp:cNvSpPr/>
      </dsp:nvSpPr>
      <dsp:spPr>
        <a:xfrm>
          <a:off x="24271" y="1763662"/>
          <a:ext cx="3631479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There is a significant effect for 18-25 years-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for trying Marijuana for the first time after it becomes legal. </a:t>
          </a:r>
        </a:p>
      </dsp:txBody>
      <dsp:txXfrm>
        <a:off x="24271" y="1763662"/>
        <a:ext cx="3631479" cy="793804"/>
      </dsp:txXfrm>
    </dsp:sp>
    <dsp:sp modelId="{1C6868B7-40A7-4581-B65B-B07F7BB62F37}">
      <dsp:nvSpPr>
        <dsp:cNvPr id="0" name=""/>
        <dsp:cNvSpPr/>
      </dsp:nvSpPr>
      <dsp:spPr>
        <a:xfrm>
          <a:off x="5221537" y="3532501"/>
          <a:ext cx="1041567" cy="10415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482CB-FE25-4C58-B61E-44C56B4F7F98}">
      <dsp:nvSpPr>
        <dsp:cNvPr id="0" name=""/>
        <dsp:cNvSpPr/>
      </dsp:nvSpPr>
      <dsp:spPr>
        <a:xfrm>
          <a:off x="3927992" y="1763656"/>
          <a:ext cx="3266754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Slight increase in past month use of Marijuana for 18-25 years 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in Colorado.</a:t>
          </a:r>
        </a:p>
      </dsp:txBody>
      <dsp:txXfrm>
        <a:off x="3927992" y="1763656"/>
        <a:ext cx="3266754" cy="793804"/>
      </dsp:txXfrm>
    </dsp:sp>
    <dsp:sp modelId="{7849AD91-3E18-4065-AC19-687A15166F4C}">
      <dsp:nvSpPr>
        <dsp:cNvPr id="0" name=""/>
        <dsp:cNvSpPr/>
      </dsp:nvSpPr>
      <dsp:spPr>
        <a:xfrm>
          <a:off x="8766714" y="605486"/>
          <a:ext cx="822221" cy="8222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641AF-5D5C-41E3-A82D-49CB961FDF39}">
      <dsp:nvSpPr>
        <dsp:cNvPr id="0" name=""/>
        <dsp:cNvSpPr/>
      </dsp:nvSpPr>
      <dsp:spPr>
        <a:xfrm>
          <a:off x="7466960" y="1716075"/>
          <a:ext cx="3088584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affect on other substance use after legalization. </a:t>
          </a:r>
        </a:p>
      </dsp:txBody>
      <dsp:txXfrm>
        <a:off x="7466960" y="1716075"/>
        <a:ext cx="3088584" cy="793804"/>
      </dsp:txXfrm>
    </dsp:sp>
    <dsp:sp modelId="{2B06488A-0A74-4F4A-9E3C-434151683281}">
      <dsp:nvSpPr>
        <dsp:cNvPr id="0" name=""/>
        <dsp:cNvSpPr/>
      </dsp:nvSpPr>
      <dsp:spPr>
        <a:xfrm>
          <a:off x="1185940" y="3546248"/>
          <a:ext cx="1086160" cy="10861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F3AD5-15EA-4865-BAED-F3C83557B9DA}">
      <dsp:nvSpPr>
        <dsp:cNvPr id="0" name=""/>
        <dsp:cNvSpPr/>
      </dsp:nvSpPr>
      <dsp:spPr>
        <a:xfrm>
          <a:off x="0" y="4721170"/>
          <a:ext cx="3581340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correlation on the rate drug and violent crimes after legalization.</a:t>
          </a:r>
        </a:p>
      </dsp:txBody>
      <dsp:txXfrm>
        <a:off x="0" y="4721170"/>
        <a:ext cx="3581340" cy="793804"/>
      </dsp:txXfrm>
    </dsp:sp>
    <dsp:sp modelId="{A146C675-6160-4DD2-9D83-E5950AFCA7C0}">
      <dsp:nvSpPr>
        <dsp:cNvPr id="0" name=""/>
        <dsp:cNvSpPr/>
      </dsp:nvSpPr>
      <dsp:spPr>
        <a:xfrm>
          <a:off x="8685677" y="3532501"/>
          <a:ext cx="1007272" cy="10072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691BD-E3CA-474F-8770-5F18BE3307B0}">
      <dsp:nvSpPr>
        <dsp:cNvPr id="0" name=""/>
        <dsp:cNvSpPr/>
      </dsp:nvSpPr>
      <dsp:spPr>
        <a:xfrm>
          <a:off x="4043197" y="4721170"/>
          <a:ext cx="3464354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Slight decrease in drug possession crimes after legalization.  </a:t>
          </a:r>
        </a:p>
      </dsp:txBody>
      <dsp:txXfrm>
        <a:off x="4043197" y="4721170"/>
        <a:ext cx="3464354" cy="793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804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6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57086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3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20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67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068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0E23-83CC-4969-905E-91FA47B48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266825"/>
            <a:ext cx="8361229" cy="3365729"/>
          </a:xfrm>
        </p:spPr>
        <p:txBody>
          <a:bodyPr>
            <a:normAutofit/>
          </a:bodyPr>
          <a:lstStyle/>
          <a:p>
            <a:r>
              <a:rPr lang="en-US" sz="6000" dirty="0"/>
              <a:t>Effects of the Legalization of Marijuana in the State of Colorado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9F922C-3C96-4A63-BBA4-128D91FB7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385" y="4552655"/>
            <a:ext cx="2922945" cy="212335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Fred </a:t>
            </a:r>
            <a:r>
              <a:rPr lang="en-US" sz="2800" dirty="0" err="1"/>
              <a:t>Castrow</a:t>
            </a:r>
            <a:endParaRPr lang="en-US" sz="2800" dirty="0"/>
          </a:p>
          <a:p>
            <a:pPr algn="l"/>
            <a:r>
              <a:rPr lang="en-US" sz="2800" dirty="0"/>
              <a:t>Zach Steele</a:t>
            </a:r>
          </a:p>
          <a:p>
            <a:pPr algn="l"/>
            <a:r>
              <a:rPr lang="en-US" sz="2800" dirty="0"/>
              <a:t>Devon Firestone</a:t>
            </a:r>
          </a:p>
          <a:p>
            <a:pPr algn="l"/>
            <a:r>
              <a:rPr lang="en-US" sz="2800" dirty="0"/>
              <a:t>Mustafa </a:t>
            </a:r>
            <a:r>
              <a:rPr lang="en-US" sz="2800" dirty="0" err="1"/>
              <a:t>Ancin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184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7F85C1-93FA-4A07-8799-61C2DDBB1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704850"/>
            <a:ext cx="108966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2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607144-1016-45AB-BB5D-780B5734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21" y="701336"/>
            <a:ext cx="10910656" cy="54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7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522A25-D6CC-42BC-9EAA-2B16FB7AB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3" y="676182"/>
            <a:ext cx="11011270" cy="55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FA64C-F652-45A9-965F-ECB399FF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DC07ED-9E76-41B2-9FAC-C12E70445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35" y="726211"/>
            <a:ext cx="10811153" cy="5405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FD3472-44E7-4DA5-87FA-E5DC1F2BC560}"/>
              </a:ext>
            </a:extLst>
          </p:cNvPr>
          <p:cNvSpPr txBox="1"/>
          <p:nvPr/>
        </p:nvSpPr>
        <p:spPr>
          <a:xfrm>
            <a:off x="3193281" y="952108"/>
            <a:ext cx="7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Count per Capita in CO After the Legalization of Marijuana</a:t>
            </a:r>
          </a:p>
        </p:txBody>
      </p:sp>
    </p:spTree>
    <p:extLst>
      <p:ext uri="{BB962C8B-B14F-4D97-AF65-F5344CB8AC3E}">
        <p14:creationId xmlns:p14="http://schemas.microsoft.com/office/powerpoint/2010/main" val="30370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526D5D4-D0E8-45AB-AA03-E80F33C48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2" y="713196"/>
            <a:ext cx="10863215" cy="54316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87A08B-54A8-40D6-A1AD-7C269FB7255C}"/>
              </a:ext>
            </a:extLst>
          </p:cNvPr>
          <p:cNvSpPr txBox="1"/>
          <p:nvPr/>
        </p:nvSpPr>
        <p:spPr>
          <a:xfrm>
            <a:off x="3595039" y="1007432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Prisoner Per Capita Between TX and CO</a:t>
            </a:r>
          </a:p>
        </p:txBody>
      </p:sp>
    </p:spTree>
    <p:extLst>
      <p:ext uri="{BB962C8B-B14F-4D97-AF65-F5344CB8AC3E}">
        <p14:creationId xmlns:p14="http://schemas.microsoft.com/office/powerpoint/2010/main" val="103854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7BFE9-D676-4452-BE55-7D5DF26E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29" y="347242"/>
            <a:ext cx="9601200" cy="57061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dirty="0"/>
              <a:t>Conclusions: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B4439AD-B874-4F04-AA85-D1BC6924EA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945694"/>
              </p:ext>
            </p:extLst>
          </p:nvPr>
        </p:nvGraphicFramePr>
        <p:xfrm>
          <a:off x="1055429" y="632547"/>
          <a:ext cx="10555545" cy="5514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BD0D65C-24BE-43E8-B07D-6F35E8DA4C9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6000" y="1203157"/>
            <a:ext cx="1042506" cy="1042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F9761-13CD-467A-8F91-B4D2389C2EBC}"/>
              </a:ext>
            </a:extLst>
          </p:cNvPr>
          <p:cNvSpPr txBox="1"/>
          <p:nvPr/>
        </p:nvSpPr>
        <p:spPr>
          <a:xfrm>
            <a:off x="8913555" y="5267325"/>
            <a:ext cx="2800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 correlation between incarceration rates and marijuana use.</a:t>
            </a:r>
          </a:p>
        </p:txBody>
      </p:sp>
    </p:spTree>
    <p:extLst>
      <p:ext uri="{BB962C8B-B14F-4D97-AF65-F5344CB8AC3E}">
        <p14:creationId xmlns:p14="http://schemas.microsoft.com/office/powerpoint/2010/main" val="205053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9D2-B890-453B-BD8C-A0AF9FE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1" y="328475"/>
            <a:ext cx="11123074" cy="683579"/>
          </a:xfrm>
        </p:spPr>
        <p:txBody>
          <a:bodyPr>
            <a:noAutofit/>
          </a:bodyPr>
          <a:lstStyle/>
          <a:p>
            <a:r>
              <a:rPr lang="en-US" sz="3600" dirty="0"/>
              <a:t>Colorado - Recreational marijuana was legalized in 2012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023A-AAAD-4752-851F-28FBB7E9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1012054"/>
            <a:ext cx="10857392" cy="2936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Areas of focus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0" dirty="0"/>
              <a:t>Rates of marijuana use before and after legalization.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Compared to Texas and the United States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0" dirty="0"/>
              <a:t>Rates of other substance use before and after legalization.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Compared to Texas and the United States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0" dirty="0"/>
              <a:t>Rates of mental health issues before and after legalization.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0" dirty="0"/>
              <a:t>Rates of crime/incarceration before and after legalization.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FB5149-3BD0-4583-9A11-D5E8500D4A20}"/>
              </a:ext>
            </a:extLst>
          </p:cNvPr>
          <p:cNvSpPr txBox="1">
            <a:spLocks/>
          </p:cNvSpPr>
          <p:nvPr/>
        </p:nvSpPr>
        <p:spPr>
          <a:xfrm>
            <a:off x="914397" y="4476750"/>
            <a:ext cx="10179729" cy="194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/>
              <a:t>Motivation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Marijuana legalization is becoming more prevalent, and we wanted to see the effects for a case study i.e. Colorado.  </a:t>
            </a:r>
          </a:p>
        </p:txBody>
      </p:sp>
    </p:spTree>
    <p:extLst>
      <p:ext uri="{BB962C8B-B14F-4D97-AF65-F5344CB8AC3E}">
        <p14:creationId xmlns:p14="http://schemas.microsoft.com/office/powerpoint/2010/main" val="183396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C402-BFEB-4482-B02B-4556B42B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606" y="392929"/>
            <a:ext cx="8366694" cy="626505"/>
          </a:xfrm>
        </p:spPr>
        <p:txBody>
          <a:bodyPr>
            <a:normAutofit/>
          </a:bodyPr>
          <a:lstStyle/>
          <a:p>
            <a:r>
              <a:rPr lang="en-US" sz="3600" dirty="0"/>
              <a:t>Data Sources and Cleanup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34970-C993-4318-B386-F67D7121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17" y="1752139"/>
            <a:ext cx="3037795" cy="966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E13ED-D5D1-4B03-B073-47BB3D968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06" y="3165744"/>
            <a:ext cx="4783219" cy="526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0D1868-9AC0-493E-BE5F-7DD5BD0C6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32" y="4139667"/>
            <a:ext cx="5842568" cy="97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CC4B54-4BAA-4339-BB0D-EA801A66698C}"/>
              </a:ext>
            </a:extLst>
          </p:cNvPr>
          <p:cNvSpPr txBox="1"/>
          <p:nvPr/>
        </p:nvSpPr>
        <p:spPr>
          <a:xfrm>
            <a:off x="6972301" y="1536174"/>
            <a:ext cx="50101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came in CSV files that were available from these sources and concatenated.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Other datasets were too big or unavailable such as snack food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 correlations considered were hospital visits, THC in new </a:t>
            </a:r>
            <a:r>
              <a:rPr lang="en-US" sz="2400" dirty="0" err="1"/>
              <a:t>borns</a:t>
            </a:r>
            <a:r>
              <a:rPr lang="en-US" sz="2400" dirty="0"/>
              <a:t>, driving while influenced by Marijuana, School test scores.     </a:t>
            </a:r>
          </a:p>
        </p:txBody>
      </p:sp>
    </p:spTree>
    <p:extLst>
      <p:ext uri="{BB962C8B-B14F-4D97-AF65-F5344CB8AC3E}">
        <p14:creationId xmlns:p14="http://schemas.microsoft.com/office/powerpoint/2010/main" val="224686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0239021-1664-4835-9BE9-1CFE94F40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684528"/>
            <a:ext cx="10977885" cy="548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5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1CAEC4-0612-4F01-B3C9-93200EBF3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688181"/>
            <a:ext cx="10963274" cy="548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9FFE1FB-846F-4087-A9BF-4AC4AB54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619125"/>
            <a:ext cx="112395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9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CBA622-BD5F-4FF4-A59E-BCE0BC49D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681037"/>
            <a:ext cx="109918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3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596419-F7D9-46A5-AC00-FFFADC58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09612"/>
            <a:ext cx="108775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7BCA3A-31AC-4014-A5E4-6AE13210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681037"/>
            <a:ext cx="109918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3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259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Franklin Gothic Book</vt:lpstr>
      <vt:lpstr>Wingdings</vt:lpstr>
      <vt:lpstr>Crop</vt:lpstr>
      <vt:lpstr>Effects of the Legalization of Marijuana in the State of Colorado</vt:lpstr>
      <vt:lpstr>Colorado - Recreational marijuana was legalized in 2012 </vt:lpstr>
      <vt:lpstr>Data Sources and Cleanup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the Legalization of Marijuana in the State of Colorado</dc:title>
  <dc:creator>Devon Firestone</dc:creator>
  <cp:lastModifiedBy>zach steele</cp:lastModifiedBy>
  <cp:revision>9</cp:revision>
  <dcterms:created xsi:type="dcterms:W3CDTF">2019-09-10T00:35:44Z</dcterms:created>
  <dcterms:modified xsi:type="dcterms:W3CDTF">2019-09-10T01:51:04Z</dcterms:modified>
</cp:coreProperties>
</file>