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5" r:id="rId5"/>
    <p:sldId id="337" r:id="rId6"/>
    <p:sldId id="338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Durso" userId="297252c22fcbc213" providerId="LiveId" clId="{806990AD-F24E-4847-9566-617545298F39}"/>
    <pc:docChg chg="custSel modSld">
      <pc:chgData name="Zach Durso" userId="297252c22fcbc213" providerId="LiveId" clId="{806990AD-F24E-4847-9566-617545298F39}" dt="2024-11-24T20:06:26.462" v="678" actId="20577"/>
      <pc:docMkLst>
        <pc:docMk/>
      </pc:docMkLst>
      <pc:sldChg chg="modSp mod">
        <pc:chgData name="Zach Durso" userId="297252c22fcbc213" providerId="LiveId" clId="{806990AD-F24E-4847-9566-617545298F39}" dt="2024-11-24T20:06:26.462" v="678" actId="20577"/>
        <pc:sldMkLst>
          <pc:docMk/>
          <pc:sldMk cId="3786907341" sldId="337"/>
        </pc:sldMkLst>
        <pc:spChg chg="mod">
          <ac:chgData name="Zach Durso" userId="297252c22fcbc213" providerId="LiveId" clId="{806990AD-F24E-4847-9566-617545298F39}" dt="2024-11-24T20:06:26.462" v="678" actId="20577"/>
          <ac:spMkLst>
            <pc:docMk/>
            <pc:sldMk cId="3786907341" sldId="337"/>
            <ac:spMk id="7" creationId="{37DAA81E-4192-FF4A-03DF-E755F2161227}"/>
          </ac:spMkLst>
        </pc:spChg>
      </pc:sldChg>
      <pc:sldChg chg="addSp delSp modSp mod">
        <pc:chgData name="Zach Durso" userId="297252c22fcbc213" providerId="LiveId" clId="{806990AD-F24E-4847-9566-617545298F39}" dt="2024-11-24T20:05:18.697" v="656" actId="27636"/>
        <pc:sldMkLst>
          <pc:docMk/>
          <pc:sldMk cId="3590816519" sldId="338"/>
        </pc:sldMkLst>
        <pc:spChg chg="mod">
          <ac:chgData name="Zach Durso" userId="297252c22fcbc213" providerId="LiveId" clId="{806990AD-F24E-4847-9566-617545298F39}" dt="2024-11-24T20:05:18.697" v="656" actId="27636"/>
          <ac:spMkLst>
            <pc:docMk/>
            <pc:sldMk cId="3590816519" sldId="338"/>
            <ac:spMk id="9" creationId="{C5AF9766-349E-49A2-213B-92F1852D1690}"/>
          </ac:spMkLst>
        </pc:spChg>
        <pc:picChg chg="del">
          <ac:chgData name="Zach Durso" userId="297252c22fcbc213" providerId="LiveId" clId="{806990AD-F24E-4847-9566-617545298F39}" dt="2024-11-24T19:53:32.013" v="1" actId="478"/>
          <ac:picMkLst>
            <pc:docMk/>
            <pc:sldMk cId="3590816519" sldId="338"/>
            <ac:picMk id="7" creationId="{A589E461-1E69-8512-1BDA-31C551B0CDEB}"/>
          </ac:picMkLst>
        </pc:picChg>
        <pc:picChg chg="add mod">
          <ac:chgData name="Zach Durso" userId="297252c22fcbc213" providerId="LiveId" clId="{806990AD-F24E-4847-9566-617545298F39}" dt="2024-11-24T19:54:07.575" v="4" actId="14100"/>
          <ac:picMkLst>
            <pc:docMk/>
            <pc:sldMk cId="3590816519" sldId="338"/>
            <ac:picMk id="11" creationId="{80B138B9-56E7-6044-7FAF-E9FF78C87BE4}"/>
          </ac:picMkLst>
        </pc:picChg>
      </pc:sldChg>
      <pc:sldChg chg="modSp mod">
        <pc:chgData name="Zach Durso" userId="297252c22fcbc213" providerId="LiveId" clId="{806990AD-F24E-4847-9566-617545298F39}" dt="2024-11-24T19:49:08.929" v="0" actId="1076"/>
        <pc:sldMkLst>
          <pc:docMk/>
          <pc:sldMk cId="2293072893" sldId="348"/>
        </pc:sldMkLst>
        <pc:spChg chg="mod">
          <ac:chgData name="Zach Durso" userId="297252c22fcbc213" providerId="LiveId" clId="{806990AD-F24E-4847-9566-617545298F39}" dt="2024-11-24T19:49:08.929" v="0" actId="1076"/>
          <ac:spMkLst>
            <pc:docMk/>
            <pc:sldMk cId="2293072893" sldId="348"/>
            <ac:spMk id="12" creationId="{E01C37F6-57A4-296F-F482-02EB549B2D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9819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Inc.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Who should we hire?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By: Zach D’Urso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451719"/>
          </a:xfrm>
        </p:spPr>
        <p:txBody>
          <a:bodyPr/>
          <a:lstStyle/>
          <a:p>
            <a:r>
              <a:rPr lang="en-US" dirty="0"/>
              <a:t>Offshore versus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25316-A030-F8B4-C0BA-D6A257F6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02" y="2800474"/>
            <a:ext cx="5835950" cy="1451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AA81E-4192-FF4A-03DF-E755F2161227}"/>
              </a:ext>
            </a:extLst>
          </p:cNvPr>
          <p:cNvSpPr txBox="1"/>
          <p:nvPr/>
        </p:nvSpPr>
        <p:spPr>
          <a:xfrm>
            <a:off x="902208" y="1872343"/>
            <a:ext cx="50087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Offshore average annual salary is  significantly lower than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 there is roughly an $81,000 difference in hiring a candidate based on their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considering hiring data related talent, it makes sense to look for offshore candidates instead of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sense to offer offshore candidates an annual salary within the $60,000-$70,000 range, offering a salary on the higher end for more experienced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appropriate range for </a:t>
            </a:r>
            <a:r>
              <a:rPr lang="en-US"/>
              <a:t>our candidate after </a:t>
            </a:r>
            <a:r>
              <a:rPr lang="en-US" dirty="0"/>
              <a:t>considering remote work and experience level is more likely to be $67,000-$82,000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153771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Experience level impact salary?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AF9766-349E-49A2-213B-92F1852D1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019" y="1714500"/>
            <a:ext cx="5416206" cy="459632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Hiring expert level candidates is too expensive and an entry level candidate would not have as many skills and as much experience as a mid-level or senior candidate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It makes most sense to hire either a mid or senior-level candidate because the average salary is much lower than  expert-level candidates and those levels have greater experience than entry-level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Mid and senior-level candidates are worth the salary investment due to their experience levels, especially because we will outsource from offshore 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If we want our company to grow, this makes the most sense experience-wise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B138B9-56E7-6044-7FAF-E9FF78C8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981074"/>
            <a:ext cx="6069873" cy="38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E3863-40E3-B375-B751-7381BA66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ED99-94D3-63A0-08E7-7287FB0C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364633"/>
          </a:xfrm>
        </p:spPr>
        <p:txBody>
          <a:bodyPr>
            <a:normAutofit/>
          </a:bodyPr>
          <a:lstStyle/>
          <a:p>
            <a:r>
              <a:rPr lang="en-US" dirty="0"/>
              <a:t>How expensive is Remote work?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30824-A379-DFFB-AFF9-55AB58A9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56" y="1698906"/>
            <a:ext cx="6185069" cy="3695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1C37F6-57A4-296F-F482-02EB549B2D9B}"/>
              </a:ext>
            </a:extLst>
          </p:cNvPr>
          <p:cNvSpPr txBox="1"/>
          <p:nvPr/>
        </p:nvSpPr>
        <p:spPr>
          <a:xfrm>
            <a:off x="902208" y="1785257"/>
            <a:ext cx="437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fully remote jobs entail a higher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Partially remote positions are the cheapest, but offshore candidates would need to relocate, and it could be difficult to find candidates willing to relocate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Hiring offshore candidates and allowing them to live in their country and work full-time in a fully remote capacity would make sense if candidates aren’t willing to relocate and work partially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cost worth enduring as hiring offshore talent is significantly cheaper no matter which remote capacity</a:t>
            </a:r>
          </a:p>
        </p:txBody>
      </p:sp>
    </p:spTree>
    <p:extLst>
      <p:ext uri="{BB962C8B-B14F-4D97-AF65-F5344CB8AC3E}">
        <p14:creationId xmlns:p14="http://schemas.microsoft.com/office/powerpoint/2010/main" val="229307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{C5D4910E-BA4C-48D9-AF9F-5ACEFC59759E}tf16411248_win32</Template>
  <TotalTime>268</TotalTime>
  <Words>309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Calibri</vt:lpstr>
      <vt:lpstr>Posterama</vt:lpstr>
      <vt:lpstr>Custom</vt:lpstr>
      <vt:lpstr>Data Inc. - Who should we hire?  By: Zach D’Urso</vt:lpstr>
      <vt:lpstr>Offshore versus US</vt:lpstr>
      <vt:lpstr>How does Experience level impact salary?</vt:lpstr>
      <vt:lpstr>How expensive is Remote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Durso</dc:creator>
  <cp:lastModifiedBy>Zach Durso</cp:lastModifiedBy>
  <cp:revision>2</cp:revision>
  <dcterms:created xsi:type="dcterms:W3CDTF">2024-11-24T15:38:15Z</dcterms:created>
  <dcterms:modified xsi:type="dcterms:W3CDTF">2024-11-24T20:06:28Z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