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8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046"/>
            <a:ext cx="9144000" cy="238887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6"/>
            <a:ext cx="9144000" cy="165544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7EEEA-14AB-4464-ACCA-EF84C71D3E15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D0694-E7D5-4AF2-9CC3-3B438EC159D9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A7D8A-E79D-4C31-B945-EFE386B39104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16D5B-1BDA-4D96-941E-6DF93384ED31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DA7AA-8194-4884-B425-DAC77C858849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964B-05F0-44AF-9501-16286EFC15A2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AF6CE-CEF1-4DF9-949E-60DA4D4F7E7B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26E7B-FEFD-4326-BF37-4B2E16FEDF3A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3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690"/>
            <a:ext cx="10515600" cy="285178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146"/>
            <a:ext cx="10515600" cy="1501140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0148-3C7B-4206-B3A3-B07C72656384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5BD79-6089-4C3F-8F17-F6C7F6A6B17A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1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95376"/>
            <a:ext cx="5384800" cy="50311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95376"/>
            <a:ext cx="5384800" cy="50311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D9C26-9861-4A0F-8E8C-7AEB620B0D86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3C264-22BB-4484-B7E9-805741191253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760"/>
            <a:ext cx="10515600" cy="132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2116"/>
            <a:ext cx="5158316" cy="82296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6"/>
            <a:ext cx="5158316" cy="36842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2116"/>
            <a:ext cx="5183717" cy="82296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717" cy="36842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9E8F29-799D-4DF5-A67A-22D2501794C0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08B2E-1F9F-47C9-98D4-C9EB2E6F2744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65058F-0161-4881-A4DF-1B90D50FD008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06EE-BA10-4643-A5AB-4C4EE00A7518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ADA00-E81F-4946-8F49-92B3C464F2DC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BE689-C567-40EB-A832-F07BDF655312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6790"/>
            <a:ext cx="6172200" cy="487489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8A510F-AB33-47BB-ACE2-AAB08D6DED4E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E1744-74BB-48DC-ACE6-F7715AB79CC0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6790"/>
            <a:ext cx="6172200" cy="4874896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F0739-3BD4-489B-9CAF-81C8E19E2BC9}" type="datetime1">
              <a:rPr lang="zh-CN" altLang="en-US"/>
              <a:pPr/>
              <a:t>2016/7/14</a:t>
            </a:fld>
            <a:endParaRPr lang="zh-CN" altLang="en-US" sz="216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647C4-AC51-475C-8BA1-3E0EB9697C02}" type="slidenum">
              <a:rPr lang="zh-CN" altLang="en-US"/>
              <a:pPr/>
              <a:t>‹#›</a:t>
            </a:fld>
            <a:endParaRPr lang="zh-CN" altLang="en-US" sz="216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320"/>
            <a:ext cx="10972800" cy="58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华文新魏" panose="02010800040101010101" pitchFamily="2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95376"/>
            <a:ext cx="10972800" cy="503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Hei" pitchFamily="1" charset="-122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Hei" pitchFamily="1" charset="-122"/>
              </a:rPr>
              <a:t>二级</a:t>
            </a:r>
          </a:p>
          <a:p>
            <a:pPr lvl="2"/>
            <a:r>
              <a:rPr lang="zh-CN" altLang="zh-CN" smtClean="0">
                <a:sym typeface="Hei" pitchFamily="1" charset="-122"/>
              </a:rPr>
              <a:t>三级</a:t>
            </a:r>
          </a:p>
          <a:p>
            <a:pPr lvl="3"/>
            <a:r>
              <a:rPr lang="zh-CN" altLang="zh-CN" smtClean="0">
                <a:sym typeface="Hei" pitchFamily="1" charset="-122"/>
              </a:rPr>
              <a:t>四级</a:t>
            </a:r>
          </a:p>
          <a:p>
            <a:pPr lvl="4"/>
            <a:r>
              <a:rPr lang="zh-CN" altLang="zh-CN" smtClean="0">
                <a:sym typeface="Hei" pitchFamily="1" charset="-122"/>
              </a:rPr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986"/>
            <a:ext cx="2844800" cy="36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 defTabSz="548640" fontAlgn="base">
              <a:spcBef>
                <a:spcPct val="0"/>
              </a:spcBef>
              <a:spcAft>
                <a:spcPct val="0"/>
              </a:spcAft>
            </a:pPr>
            <a:fld id="{084580D1-1CDD-480E-99A7-E66A1E08765D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 defTabSz="548640" fontAlgn="base">
                <a:spcBef>
                  <a:spcPct val="0"/>
                </a:spcBef>
                <a:spcAft>
                  <a:spcPct val="0"/>
                </a:spcAft>
              </a:pPr>
              <a:t>2016/7/14</a:t>
            </a:fld>
            <a:endParaRPr lang="zh-CN" altLang="en-US" sz="216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986"/>
            <a:ext cx="3860800" cy="36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 defTabSz="54864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986"/>
            <a:ext cx="2844800" cy="36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 defTabSz="548640" fontAlgn="base">
              <a:spcBef>
                <a:spcPct val="0"/>
              </a:spcBef>
              <a:spcAft>
                <a:spcPct val="0"/>
              </a:spcAft>
            </a:pPr>
            <a:fld id="{B1007BE1-F5C1-495D-8F8A-758D0218360E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 defTabSz="54864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216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53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0" indent="-548640"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95959"/>
          </a:solidFill>
          <a:latin typeface="+mj-lt"/>
          <a:ea typeface="+mj-ea"/>
          <a:cs typeface="+mj-cs"/>
          <a:sym typeface="华文新魏" panose="02010800040101010101" pitchFamily="2" charset="-122"/>
        </a:defRPr>
      </a:lvl1pPr>
      <a:lvl2pPr marL="54864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2pPr>
      <a:lvl3pPr marL="54864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3pPr>
      <a:lvl4pPr marL="54864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4pPr>
      <a:lvl5pPr marL="54864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5pPr>
      <a:lvl6pPr marL="109728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6pPr>
      <a:lvl7pPr marL="164592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7pPr>
      <a:lvl8pPr marL="219456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8pPr>
      <a:lvl9pPr marL="2743200" indent="-54864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95959"/>
          </a:solidFill>
          <a:latin typeface="Verdana" panose="020B0604030504040204" pitchFamily="34" charset="0"/>
          <a:ea typeface="微软雅黑" panose="020B0503020204020204" pitchFamily="34" charset="-122"/>
          <a:sym typeface="华文新魏" panose="02010800040101010101" pitchFamily="2" charset="-122"/>
        </a:defRPr>
      </a:lvl9pPr>
    </p:titleStyle>
    <p:bodyStyle>
      <a:lvl1pPr marL="411480" indent="-411480" algn="l" defTabSz="5486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rgbClr val="595959"/>
          </a:solidFill>
          <a:latin typeface="+mn-lt"/>
          <a:ea typeface="+mn-ea"/>
          <a:cs typeface="+mn-cs"/>
          <a:sym typeface="Hei" pitchFamily="1" charset="-122"/>
        </a:defRPr>
      </a:lvl1pPr>
      <a:lvl2pPr marL="891540" indent="-342900" algn="l" defTabSz="5486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595959"/>
          </a:solidFill>
          <a:latin typeface="+mn-lt"/>
          <a:ea typeface="+mn-ea"/>
          <a:cs typeface="+mn-cs"/>
          <a:sym typeface="Hei" pitchFamily="1" charset="-122"/>
        </a:defRPr>
      </a:lvl2pPr>
      <a:lvl3pPr marL="1371600" indent="-274320" algn="l" defTabSz="5486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+mn-ea"/>
          <a:cs typeface="+mn-cs"/>
          <a:sym typeface="Hei" pitchFamily="1" charset="-122"/>
        </a:defRPr>
      </a:lvl3pPr>
      <a:lvl4pPr marL="1920240" indent="-274320" algn="l" defTabSz="5486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20" kern="1200">
          <a:solidFill>
            <a:srgbClr val="595959"/>
          </a:solidFill>
          <a:latin typeface="+mn-lt"/>
          <a:ea typeface="+mn-ea"/>
          <a:cs typeface="+mn-cs"/>
          <a:sym typeface="Hei" pitchFamily="1" charset="-122"/>
        </a:defRPr>
      </a:lvl4pPr>
      <a:lvl5pPr marL="2468880" indent="-274320" algn="l" defTabSz="5486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80" kern="1200">
          <a:solidFill>
            <a:srgbClr val="595959"/>
          </a:solidFill>
          <a:latin typeface="+mn-lt"/>
          <a:ea typeface="+mn-ea"/>
          <a:cs typeface="+mn-cs"/>
          <a:sym typeface="Hei" pitchFamily="1" charset="-122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9021" y="2045970"/>
            <a:ext cx="7326630" cy="1729740"/>
          </a:xfrm>
        </p:spPr>
        <p:txBody>
          <a:bodyPr/>
          <a:lstStyle/>
          <a:p>
            <a:pPr marL="0" indent="0" algn="ctr" eaLnBrk="1" hangingPunct="1"/>
            <a:r>
              <a:rPr lang="zh-CN" altLang="en-US" sz="4320" dirty="0"/>
              <a:t>实习串讲</a:t>
            </a: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6575306" y="3563344"/>
            <a:ext cx="190119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5486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60" dirty="0">
                <a:solidFill>
                  <a:srgbClr val="000000"/>
                </a:solidFill>
              </a:rPr>
              <a:t>2016-07-15</a:t>
            </a:r>
            <a:endParaRPr lang="zh-CN" altLang="en-US" sz="216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内容占位符 1"/>
          <p:cNvSpPr>
            <a:spLocks noGrp="1" noChangeArrowheads="1"/>
          </p:cNvSpPr>
          <p:nvPr>
            <p:ph idx="4294967295"/>
          </p:nvPr>
        </p:nvSpPr>
        <p:spPr>
          <a:xfrm>
            <a:off x="1158240" y="1268730"/>
            <a:ext cx="9875520" cy="5271136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Adobe 宋体 Std L" charset="-122"/>
              </a:rPr>
              <a:t>技术部分</a:t>
            </a:r>
            <a:endParaRPr lang="en-US" altLang="zh-CN" sz="2800" dirty="0" smtClean="0">
              <a:latin typeface="+mj-ea"/>
              <a:ea typeface="+mj-ea"/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ym typeface="Adobe 宋体 Std L" charset="-122"/>
              </a:rPr>
              <a:t>Webx</a:t>
            </a:r>
            <a:endParaRPr lang="en-US" altLang="zh-CN" sz="2000" dirty="0" smtClean="0"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ym typeface="Adobe 宋体 Std L" charset="-122"/>
              </a:rPr>
              <a:t>Chaning</a:t>
            </a:r>
            <a:r>
              <a:rPr lang="en-US" altLang="zh-CN" sz="2000" dirty="0" smtClean="0">
                <a:sym typeface="Adobe 宋体 Std L" charset="-122"/>
              </a:rPr>
              <a:t>-ops</a:t>
            </a:r>
            <a:r>
              <a:rPr lang="zh-CN" altLang="en-US" sz="2000" dirty="0" smtClean="0">
                <a:sym typeface="Adobe 宋体 Std L" charset="-122"/>
              </a:rPr>
              <a:t>改造</a:t>
            </a:r>
            <a:endParaRPr lang="en-US" altLang="zh-CN" sz="2000" dirty="0" smtClean="0">
              <a:sym typeface="Adobe 宋体 Std L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Adobe 宋体 Std L" charset="-122"/>
              </a:rPr>
              <a:t>业务部分</a:t>
            </a:r>
            <a:endParaRPr lang="en-US" altLang="zh-CN" sz="2800" dirty="0" smtClean="0">
              <a:latin typeface="+mj-ea"/>
              <a:ea typeface="+mj-ea"/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ym typeface="Adobe 宋体 Std L" charset="-122"/>
              </a:rPr>
              <a:t>诚</a:t>
            </a:r>
            <a:r>
              <a:rPr lang="en-US" altLang="zh-CN" sz="2000" dirty="0" smtClean="0">
                <a:sym typeface="Adobe 宋体 Std L" charset="-122"/>
              </a:rPr>
              <a:t>e</a:t>
            </a:r>
            <a:r>
              <a:rPr lang="zh-CN" altLang="en-US" sz="2000" dirty="0" smtClean="0">
                <a:sym typeface="Adobe 宋体 Std L" charset="-122"/>
              </a:rPr>
              <a:t>赊</a:t>
            </a:r>
            <a:endParaRPr lang="en-US" altLang="zh-CN" sz="2000" dirty="0" smtClean="0"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ym typeface="Adobe 宋体 Std L" charset="-122"/>
              </a:rPr>
              <a:t>信保</a:t>
            </a:r>
            <a:endParaRPr lang="en-US" altLang="zh-CN" sz="2000" dirty="0" smtClean="0"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Adobe 宋体 Std L" charset="-122"/>
              </a:rPr>
              <a:t>零售</a:t>
            </a:r>
            <a:r>
              <a:rPr lang="zh-CN" altLang="en-US" sz="2000" dirty="0" smtClean="0">
                <a:sym typeface="Adobe 宋体 Std L" charset="-122"/>
              </a:rPr>
              <a:t>通</a:t>
            </a:r>
            <a:endParaRPr lang="en-US" altLang="zh-CN" sz="2000" dirty="0" smtClean="0"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Adobe 宋体 Std L" charset="-122"/>
              </a:rPr>
              <a:t>流水</a:t>
            </a:r>
            <a:r>
              <a:rPr lang="zh-CN" altLang="en-US" sz="2000" dirty="0" smtClean="0">
                <a:sym typeface="Adobe 宋体 Std L" charset="-122"/>
              </a:rPr>
              <a:t>贷</a:t>
            </a:r>
            <a:endParaRPr lang="en-US" altLang="zh-CN" sz="2000" dirty="0" smtClean="0">
              <a:sym typeface="Adobe 宋体 Std L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ym typeface="Adobe 宋体 Std L" charset="-122"/>
              </a:rPr>
              <a:t>企业征信</a:t>
            </a:r>
            <a:endParaRPr lang="en-US" altLang="zh-CN" sz="2000" dirty="0" smtClean="0">
              <a:sym typeface="Adobe 宋体 Std L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1920" dirty="0">
              <a:sym typeface="Adobe 宋体 Std L" charset="-122"/>
            </a:endParaRPr>
          </a:p>
        </p:txBody>
      </p:sp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 smtClean="0">
                <a:solidFill>
                  <a:srgbClr val="7F7F7F"/>
                </a:solidFill>
                <a:sym typeface="Adobe 黑体 Std R" charset="-122"/>
              </a:rPr>
              <a:t>主要内容</a:t>
            </a:r>
            <a:endParaRPr lang="zh-CN" altLang="en-US" sz="32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5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 smtClean="0">
                <a:solidFill>
                  <a:srgbClr val="7F7F7F"/>
                </a:solidFill>
                <a:sym typeface="Adobe 黑体 Std R" charset="-122"/>
              </a:rPr>
              <a:t>技术</a:t>
            </a:r>
            <a:r>
              <a:rPr lang="en-US" altLang="zh-CN" sz="2400" dirty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en-US" altLang="zh-CN" sz="2400" dirty="0" err="1" smtClean="0">
                <a:solidFill>
                  <a:srgbClr val="7F7F7F"/>
                </a:solidFill>
                <a:sym typeface="Adobe 黑体 Std R" charset="-122"/>
              </a:rPr>
              <a:t>webx</a:t>
            </a:r>
            <a:endParaRPr lang="zh-CN" altLang="en-US" sz="24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 bwMode="auto">
          <a:xfrm>
            <a:off x="436726" y="1144837"/>
            <a:ext cx="6045959" cy="38820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177568" y="1144837"/>
            <a:ext cx="4564273" cy="29854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927598" y="1144837"/>
            <a:ext cx="2937118" cy="213219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1064" y="2502810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SpringExt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 bwMode="auto">
          <a:xfrm>
            <a:off x="2599359" y="1168842"/>
            <a:ext cx="1593594" cy="122114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20621" y="1587604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80581" y="3425088"/>
            <a:ext cx="25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Webx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FrameWork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2828" y="4401528"/>
            <a:ext cx="226552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Webx</a:t>
            </a:r>
            <a:r>
              <a:rPr lang="en-US" altLang="zh-CN" dirty="0" smtClean="0"/>
              <a:t> Turbine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3996150" y="1660246"/>
            <a:ext cx="2614257" cy="701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610407" y="2361552"/>
            <a:ext cx="3011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4524375" y="2299102"/>
            <a:ext cx="2354097" cy="673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6878472" y="2972552"/>
            <a:ext cx="39442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6766137" y="1992222"/>
            <a:ext cx="34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所有的东西最终都是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878472" y="2581235"/>
            <a:ext cx="394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提供更加灵活、抽象的方式定义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5199797" y="3125337"/>
            <a:ext cx="1566340" cy="491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766137" y="3616657"/>
            <a:ext cx="36471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/>
          <p:cNvSpPr txBox="1"/>
          <p:nvPr/>
        </p:nvSpPr>
        <p:spPr>
          <a:xfrm>
            <a:off x="7001301" y="3249738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Servlet API</a:t>
            </a:r>
            <a:r>
              <a:rPr lang="zh-CN" altLang="en-US" dirty="0" smtClean="0"/>
              <a:t>提供基础服务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41841" y="4026090"/>
            <a:ext cx="740844" cy="259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482685" y="4285397"/>
            <a:ext cx="42816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6610407" y="3887169"/>
            <a:ext cx="415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Screen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、模板渲染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 smtClean="0">
                <a:solidFill>
                  <a:srgbClr val="7F7F7F"/>
                </a:solidFill>
                <a:sym typeface="Adobe 黑体 Std R" charset="-122"/>
              </a:rPr>
              <a:t>技术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——changing-ops</a:t>
            </a:r>
            <a:r>
              <a:rPr lang="zh-CN" altLang="en-US" sz="2400" dirty="0" smtClean="0">
                <a:solidFill>
                  <a:srgbClr val="7F7F7F"/>
                </a:solidFill>
                <a:sym typeface="Adobe 黑体 Std R" charset="-122"/>
              </a:rPr>
              <a:t>改造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code review</a:t>
            </a:r>
            <a:endParaRPr lang="zh-CN" altLang="en-US" sz="24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2265" y="1651379"/>
            <a:ext cx="83133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命名（方法名、变量名）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工程结构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autoconfig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配置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Maven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配置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逻辑流程</a:t>
            </a:r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32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>
                <a:solidFill>
                  <a:srgbClr val="7F7F7F"/>
                </a:solidFill>
                <a:sym typeface="Adobe 黑体 Std R" charset="-122"/>
              </a:rPr>
              <a:t>业务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zh-CN" altLang="en-US" sz="2400" dirty="0" smtClean="0">
                <a:solidFill>
                  <a:srgbClr val="7F7F7F"/>
                </a:solidFill>
                <a:sym typeface="Adobe 黑体 Std R" charset="-122"/>
              </a:rPr>
              <a:t>诚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e</a:t>
            </a:r>
            <a:r>
              <a:rPr lang="zh-CN" altLang="en-US" sz="2400" dirty="0" smtClean="0">
                <a:solidFill>
                  <a:srgbClr val="7F7F7F"/>
                </a:solidFill>
                <a:sym typeface="Adobe 黑体 Std R" charset="-122"/>
              </a:rPr>
              <a:t>赊</a:t>
            </a:r>
            <a:endParaRPr lang="zh-CN" altLang="en-US" sz="24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8240" y="1570867"/>
            <a:ext cx="423080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30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天免费赊账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阿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里收取费用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提前还款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03197" y="1570866"/>
            <a:ext cx="4601113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风险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买家不能按时还款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卖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家不能按时还款（申请提前还款）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套现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（买家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卖家）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通过虚假交易刷额度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158240" y="4244179"/>
            <a:ext cx="4844957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策略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控制准入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实时调整额度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保险公司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银行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实时监控（？）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67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>
                <a:solidFill>
                  <a:srgbClr val="7F7F7F"/>
                </a:solidFill>
                <a:sym typeface="Adobe 黑体 Std R" charset="-122"/>
              </a:rPr>
              <a:t>业务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zh-CN" altLang="en-US" sz="2400" dirty="0">
                <a:solidFill>
                  <a:srgbClr val="7F7F7F"/>
                </a:solidFill>
                <a:sym typeface="Adobe 黑体 Std R" charset="-122"/>
              </a:rPr>
              <a:t>流水贷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240" y="1570867"/>
            <a:ext cx="423080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面向出口企业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无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抵押、免担保、纯信用贷款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费用（收利息、不同银行有区别）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003197" y="1570866"/>
            <a:ext cx="4601113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风险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用户不按时还款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刷额度（额度根据流水确定）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158240" y="4244179"/>
            <a:ext cx="4844957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策略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银行（阿里担保）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实时监控（？）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68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>
                <a:solidFill>
                  <a:srgbClr val="7F7F7F"/>
                </a:solidFill>
                <a:sym typeface="Adobe 黑体 Std R" charset="-122"/>
              </a:rPr>
              <a:t>业务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zh-CN" altLang="en-US" sz="2400" dirty="0">
                <a:solidFill>
                  <a:srgbClr val="7F7F7F"/>
                </a:solidFill>
                <a:sym typeface="Adobe 黑体 Std R" charset="-122"/>
              </a:rPr>
              <a:t>信</a:t>
            </a:r>
            <a:r>
              <a:rPr lang="zh-CN" altLang="en-US" sz="2400" dirty="0" smtClean="0">
                <a:solidFill>
                  <a:srgbClr val="7F7F7F"/>
                </a:solidFill>
                <a:sym typeface="Adobe 黑体 Std R" charset="-122"/>
              </a:rPr>
              <a:t>保融资</a:t>
            </a:r>
            <a:endParaRPr lang="zh-CN" altLang="en-US" sz="24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239" y="1570867"/>
            <a:ext cx="819047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面向使用信用保障服务创建订单的客户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解决问题：预付款无法保证备货成本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流程：在线申请、一达通审核批复、客户借款银行发款、收到订单尾款后还款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158239" y="4153496"/>
            <a:ext cx="4601113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风险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用户不按时还款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套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现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759352" y="4153496"/>
            <a:ext cx="4844957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策略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银行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实时监控（？）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66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>
                <a:solidFill>
                  <a:srgbClr val="7F7F7F"/>
                </a:solidFill>
                <a:sym typeface="Adobe 黑体 Std R" charset="-122"/>
              </a:rPr>
              <a:t>业务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zh-CN" altLang="en-US" sz="2400" dirty="0" smtClean="0">
                <a:solidFill>
                  <a:srgbClr val="7F7F7F"/>
                </a:solidFill>
                <a:sym typeface="Adobe 黑体 Std R" charset="-122"/>
              </a:rPr>
              <a:t>企业征信</a:t>
            </a:r>
            <a:endParaRPr lang="zh-CN" altLang="en-US" sz="2400" dirty="0">
              <a:solidFill>
                <a:srgbClr val="7F7F7F"/>
              </a:solidFill>
              <a:sym typeface="Adobe 黑体 Std R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240" y="1570867"/>
            <a:ext cx="4230806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给企业评定信用分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作用：获取买家信任、金融授信额度、公共服务便利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展示在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alibaba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1688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网站上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003197" y="1570866"/>
            <a:ext cx="4601113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问题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买家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是否认可信用分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158240" y="4244179"/>
            <a:ext cx="6661927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策略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区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块链思想？（让卖家、买家直接参与到企业的信用分的评定上，不再由阿里一家说了算）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5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灰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240" y="110491"/>
            <a:ext cx="9875520" cy="720090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>
                <a:solidFill>
                  <a:srgbClr val="7F7F7F"/>
                </a:solidFill>
                <a:sym typeface="Adobe 黑体 Std R" charset="-122"/>
              </a:rPr>
              <a:t>业务</a:t>
            </a:r>
            <a:r>
              <a:rPr lang="en-US" altLang="zh-CN" sz="2400" dirty="0" smtClean="0">
                <a:solidFill>
                  <a:srgbClr val="7F7F7F"/>
                </a:solidFill>
                <a:sym typeface="Adobe 黑体 Std R" charset="-122"/>
              </a:rPr>
              <a:t>——</a:t>
            </a:r>
            <a:r>
              <a:rPr lang="zh-CN" altLang="en-US" sz="2400" dirty="0">
                <a:solidFill>
                  <a:srgbClr val="7F7F7F"/>
                </a:solidFill>
                <a:sym typeface="Adobe 黑体 Std R" charset="-122"/>
              </a:rPr>
              <a:t>零售通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76" y="6144570"/>
            <a:ext cx="1637733" cy="4355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240" y="1570867"/>
            <a:ext cx="4230806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定义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招募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作用：获取买家信任、金融授信额度、公共服务便利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展示在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alibaba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1688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网站上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003197" y="1570866"/>
            <a:ext cx="4601113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问题</a:t>
            </a:r>
            <a:endParaRPr lang="en-US" altLang="zh-CN" sz="2400" dirty="0" smtClean="0">
              <a:latin typeface="+mn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买家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是否认可信用分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158240" y="4244179"/>
            <a:ext cx="6661927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</a:rPr>
              <a:t>策略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区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块链思想？（让卖家、买家直接参与到企业的信用分的评定上，不再由阿里一家说了算）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1012577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版">
  <a:themeElements>
    <a:clrScheme name="ppt模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pt模版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模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390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黑体 Std R</vt:lpstr>
      <vt:lpstr>Adobe 宋体 Std L</vt:lpstr>
      <vt:lpstr>Hei</vt:lpstr>
      <vt:lpstr>华文新魏</vt:lpstr>
      <vt:lpstr>宋体</vt:lpstr>
      <vt:lpstr>微软雅黑</vt:lpstr>
      <vt:lpstr>幼圆</vt:lpstr>
      <vt:lpstr>Arial</vt:lpstr>
      <vt:lpstr>Verdana</vt:lpstr>
      <vt:lpstr>Wingdings</vt:lpstr>
      <vt:lpstr>ppt模版</vt:lpstr>
      <vt:lpstr>实习串讲</vt:lpstr>
      <vt:lpstr>主要内容</vt:lpstr>
      <vt:lpstr>技术——webx</vt:lpstr>
      <vt:lpstr>技术——changing-ops改造code review</vt:lpstr>
      <vt:lpstr>业务——诚e赊</vt:lpstr>
      <vt:lpstr>业务——流水贷</vt:lpstr>
      <vt:lpstr>业务——信保融资</vt:lpstr>
      <vt:lpstr>业务——企业征信</vt:lpstr>
      <vt:lpstr>业务——零售通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实习串讲</dc:title>
  <dc:creator>贤伟</dc:creator>
  <cp:lastModifiedBy>贤伟</cp:lastModifiedBy>
  <cp:revision>230</cp:revision>
  <dcterms:created xsi:type="dcterms:W3CDTF">2016-07-14T02:08:36Z</dcterms:created>
  <dcterms:modified xsi:type="dcterms:W3CDTF">2016-07-14T11:01:27Z</dcterms:modified>
</cp:coreProperties>
</file>