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8" r:id="rId3"/>
    <p:sldId id="259" r:id="rId4"/>
    <p:sldId id="260" r:id="rId5"/>
    <p:sldId id="261" r:id="rId6"/>
    <p:sldId id="262" r:id="rId7"/>
    <p:sldId id="264" r:id="rId8"/>
    <p:sldId id="265" r:id="rId9"/>
    <p:sldId id="266" r:id="rId10"/>
    <p:sldId id="267" r:id="rId11"/>
    <p:sldId id="269" r:id="rId12"/>
    <p:sldId id="270" r:id="rId13"/>
    <p:sldId id="322" r:id="rId14"/>
    <p:sldId id="271" r:id="rId15"/>
    <p:sldId id="323" r:id="rId16"/>
    <p:sldId id="273" r:id="rId17"/>
    <p:sldId id="274" r:id="rId18"/>
    <p:sldId id="278" r:id="rId19"/>
    <p:sldId id="275" r:id="rId20"/>
    <p:sldId id="276" r:id="rId21"/>
    <p:sldId id="279" r:id="rId22"/>
    <p:sldId id="280" r:id="rId23"/>
    <p:sldId id="297" r:id="rId24"/>
    <p:sldId id="298" r:id="rId25"/>
    <p:sldId id="299" r:id="rId26"/>
    <p:sldId id="300" r:id="rId27"/>
    <p:sldId id="301" r:id="rId28"/>
    <p:sldId id="302" r:id="rId29"/>
    <p:sldId id="303" r:id="rId30"/>
    <p:sldId id="314" r:id="rId31"/>
    <p:sldId id="315" r:id="rId32"/>
    <p:sldId id="313" r:id="rId33"/>
    <p:sldId id="316" r:id="rId34"/>
    <p:sldId id="320" r:id="rId35"/>
    <p:sldId id="311" r:id="rId36"/>
    <p:sldId id="312" r:id="rId37"/>
    <p:sldId id="306" r:id="rId38"/>
    <p:sldId id="307" r:id="rId39"/>
    <p:sldId id="308" r:id="rId40"/>
    <p:sldId id="309" r:id="rId41"/>
    <p:sldId id="310" r:id="rId42"/>
    <p:sldId id="317" r:id="rId43"/>
    <p:sldId id="321" r:id="rId44"/>
    <p:sldId id="318" r:id="rId45"/>
    <p:sldId id="31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090"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54"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9F9785-B714-4355-9128-4C9AFF94E816}" type="datetimeFigureOut">
              <a:rPr lang="en-US" smtClean="0"/>
              <a:pPr/>
              <a:t>9/4/2018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CD5C7-AD7F-4FAA-B7B9-A09C6EEE6F7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Turing_test" TargetMode="External"/><Relationship Id="rId3" Type="http://schemas.openxmlformats.org/officeDocument/2006/relationships/hyperlink" Target="https://en.wikipedia.org/wiki/Artificial_intelligence" TargetMode="External"/><Relationship Id="rId7" Type="http://schemas.openxmlformats.org/officeDocument/2006/relationships/hyperlink" Target="https://en.wikipedia.org/wiki/Visual_display_uni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Keyboard_(computing)" TargetMode="External"/><Relationship Id="rId11" Type="http://schemas.openxmlformats.org/officeDocument/2006/relationships/hyperlink" Target="https://en.wikipedia.org/wiki/Philosophy_of_artificial_intelligence" TargetMode="External"/><Relationship Id="rId5" Type="http://schemas.openxmlformats.org/officeDocument/2006/relationships/hyperlink" Target="https://en.wikipedia.org/wiki/Natural_language_understanding" TargetMode="External"/><Relationship Id="rId10" Type="http://schemas.openxmlformats.org/officeDocument/2006/relationships/hyperlink" Target="https://en.wikipedia.org/wiki/The_University_of_Manchester" TargetMode="External"/><Relationship Id="rId4" Type="http://schemas.openxmlformats.org/officeDocument/2006/relationships/hyperlink" Target="https://en.wikipedia.org/wiki/Alan_Turing" TargetMode="External"/><Relationship Id="rId9" Type="http://schemas.openxmlformats.org/officeDocument/2006/relationships/hyperlink" Target="https://en.wikipedia.org/wiki/Computing_Machinery_and_Intellig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1</a:t>
            </a:fld>
            <a:endParaRPr lang="en-US"/>
          </a:p>
        </p:txBody>
      </p:sp>
    </p:spTree>
    <p:extLst>
      <p:ext uri="{BB962C8B-B14F-4D97-AF65-F5344CB8AC3E}">
        <p14:creationId xmlns:p14="http://schemas.microsoft.com/office/powerpoint/2010/main" val="247031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03DB8-E7EA-43CE-BDE7-5E66C60BC602}" type="slidenum">
              <a:rPr lang="en-US" altLang="en-US"/>
              <a:pPr/>
              <a:t>7</a:t>
            </a:fld>
            <a:endParaRPr lang="en-US" altLang="en-US"/>
          </a:p>
        </p:txBody>
      </p:sp>
      <p:sp>
        <p:nvSpPr>
          <p:cNvPr id="811010" name="Rectangle 1026"/>
          <p:cNvSpPr>
            <a:spLocks noGrp="1" noRot="1" noChangeAspect="1" noChangeArrowheads="1" noTextEdit="1"/>
          </p:cNvSpPr>
          <p:nvPr>
            <p:ph type="sldImg"/>
          </p:nvPr>
        </p:nvSpPr>
        <p:spPr>
          <a:ln/>
        </p:spPr>
      </p:sp>
      <p:sp>
        <p:nvSpPr>
          <p:cNvPr id="811011" name="Rectangle 1027"/>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442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Turing test</a:t>
            </a:r>
            <a:r>
              <a:rPr lang="en-US" sz="1200" b="0" i="0" kern="1200" dirty="0" smtClean="0">
                <a:solidFill>
                  <a:schemeClr val="tx1"/>
                </a:solidFill>
                <a:latin typeface="+mn-lt"/>
                <a:ea typeface="+mn-ea"/>
                <a:cs typeface="+mn-cs"/>
              </a:rPr>
              <a:t> is a test of a machine's ability to </a:t>
            </a:r>
            <a:r>
              <a:rPr lang="en-US" sz="1200" b="0" i="0" u="none" strike="noStrike" kern="1200" dirty="0" smtClean="0">
                <a:solidFill>
                  <a:schemeClr val="tx1"/>
                </a:solidFill>
                <a:latin typeface="+mn-lt"/>
                <a:ea typeface="+mn-ea"/>
                <a:cs typeface="+mn-cs"/>
                <a:hlinkClick r:id="rId3" tooltip="Artificial intelligence"/>
              </a:rPr>
              <a:t>exhibit intelligent behavior equivalent to, or indistinguishable from, that of a human</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tooltip="Alan Turing"/>
              </a:rPr>
              <a:t>Alan Turing</a:t>
            </a:r>
            <a:r>
              <a:rPr lang="en-US" sz="1200" b="0" i="0" kern="1200" dirty="0" smtClean="0">
                <a:solidFill>
                  <a:schemeClr val="tx1"/>
                </a:solidFill>
                <a:latin typeface="+mn-lt"/>
                <a:ea typeface="+mn-ea"/>
                <a:cs typeface="+mn-cs"/>
              </a:rPr>
              <a:t> proposed that a human evaluator would </a:t>
            </a:r>
            <a:r>
              <a:rPr lang="en-US" sz="1200" b="0" i="0" u="none" strike="noStrike" kern="1200" dirty="0" smtClean="0">
                <a:solidFill>
                  <a:schemeClr val="tx1"/>
                </a:solidFill>
                <a:latin typeface="+mn-lt"/>
                <a:ea typeface="+mn-ea"/>
                <a:cs typeface="+mn-cs"/>
                <a:hlinkClick r:id="rId5" tooltip="Natural language understanding"/>
              </a:rPr>
              <a:t>judge natural language conversations</a:t>
            </a:r>
            <a:r>
              <a:rPr lang="en-US" sz="1200" b="0" i="0" kern="1200" dirty="0" smtClean="0">
                <a:solidFill>
                  <a:schemeClr val="tx1"/>
                </a:solidFill>
                <a:latin typeface="+mn-lt"/>
                <a:ea typeface="+mn-ea"/>
                <a:cs typeface="+mn-cs"/>
              </a:rPr>
              <a:t> between a human and a machine that is designed to generate human-like responses. The evaluator would be aware that one of the two partners in conversation is a machine, and all participants would be separated from one another. The conversation would be limited to a text-only channel such as a </a:t>
            </a:r>
            <a:r>
              <a:rPr lang="en-US" sz="1200" b="0" i="0" u="none" strike="noStrike" kern="1200" dirty="0" smtClean="0">
                <a:solidFill>
                  <a:schemeClr val="tx1"/>
                </a:solidFill>
                <a:latin typeface="+mn-lt"/>
                <a:ea typeface="+mn-ea"/>
                <a:cs typeface="+mn-cs"/>
                <a:hlinkClick r:id="rId6" tooltip="Keyboard (computing)"/>
              </a:rPr>
              <a:t>computer keyboard</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7" tooltip="Visual display unit"/>
              </a:rPr>
              <a:t>screen</a:t>
            </a:r>
            <a:r>
              <a:rPr lang="en-US" sz="1200" b="0" i="0" kern="1200" dirty="0" smtClean="0">
                <a:solidFill>
                  <a:schemeClr val="tx1"/>
                </a:solidFill>
                <a:latin typeface="+mn-lt"/>
                <a:ea typeface="+mn-ea"/>
                <a:cs typeface="+mn-cs"/>
              </a:rPr>
              <a:t> so that the result would not be dependent on the machine's ability to render words as speech.</a:t>
            </a:r>
            <a:r>
              <a:rPr lang="en-US" sz="1200" b="0" i="0" u="none" strike="noStrike" kern="1200" baseline="30000" dirty="0" smtClean="0">
                <a:solidFill>
                  <a:schemeClr val="tx1"/>
                </a:solidFill>
                <a:latin typeface="+mn-lt"/>
                <a:ea typeface="+mn-ea"/>
                <a:cs typeface="+mn-cs"/>
                <a:hlinkClick r:id="rId8"/>
              </a:rPr>
              <a:t>[2]</a:t>
            </a:r>
            <a:r>
              <a:rPr lang="en-US" sz="1200" b="0" i="0" kern="1200" dirty="0" smtClean="0">
                <a:solidFill>
                  <a:schemeClr val="tx1"/>
                </a:solidFill>
                <a:latin typeface="+mn-lt"/>
                <a:ea typeface="+mn-ea"/>
                <a:cs typeface="+mn-cs"/>
              </a:rPr>
              <a:t> If the evaluator cannot reliably tell the machine from the human (Turing originally suggested that the machine would convince a human 70% of the time after five minutes of conversation), the machine is said to have passed the test. The test does not check the ability to give correct answers to questions, only how closely answers resemble those a human would give.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test was introduced by Alan Turing in his 1950 paper "</a:t>
            </a:r>
            <a:r>
              <a:rPr lang="en-US" sz="1200" b="0" i="0" u="none" strike="noStrike" kern="1200" dirty="0" smtClean="0">
                <a:solidFill>
                  <a:schemeClr val="tx1"/>
                </a:solidFill>
                <a:latin typeface="+mn-lt"/>
                <a:ea typeface="+mn-ea"/>
                <a:cs typeface="+mn-cs"/>
                <a:hlinkClick r:id="rId9" tooltip="Computing Machinery and Intelligence"/>
              </a:rPr>
              <a:t>Computing Machinery and Intelligence</a:t>
            </a:r>
            <a:r>
              <a:rPr lang="en-US" sz="1200" b="0" i="0" kern="1200" dirty="0" smtClean="0">
                <a:solidFill>
                  <a:schemeClr val="tx1"/>
                </a:solidFill>
                <a:latin typeface="+mn-lt"/>
                <a:ea typeface="+mn-ea"/>
                <a:cs typeface="+mn-cs"/>
              </a:rPr>
              <a:t>," while working at </a:t>
            </a:r>
            <a:r>
              <a:rPr lang="en-US" sz="1200" b="0" i="0" u="none" strike="noStrike" kern="1200" dirty="0" smtClean="0">
                <a:solidFill>
                  <a:schemeClr val="tx1"/>
                </a:solidFill>
                <a:latin typeface="+mn-lt"/>
                <a:ea typeface="+mn-ea"/>
                <a:cs typeface="+mn-cs"/>
                <a:hlinkClick r:id="rId10" tooltip="The University of Manchester"/>
              </a:rPr>
              <a:t>The University of Manchester</a:t>
            </a:r>
            <a:r>
              <a:rPr lang="en-US" sz="1200" b="0" i="0" kern="1200" dirty="0" smtClean="0">
                <a:solidFill>
                  <a:schemeClr val="tx1"/>
                </a:solidFill>
                <a:latin typeface="+mn-lt"/>
                <a:ea typeface="+mn-ea"/>
                <a:cs typeface="+mn-cs"/>
              </a:rPr>
              <a:t> (Turing, 1950; p. 460).</a:t>
            </a:r>
            <a:r>
              <a:rPr lang="en-US" sz="1200" b="0" i="0" u="none" strike="noStrike" kern="1200" baseline="30000" dirty="0" smtClean="0">
                <a:solidFill>
                  <a:schemeClr val="tx1"/>
                </a:solidFill>
                <a:latin typeface="+mn-lt"/>
                <a:ea typeface="+mn-ea"/>
                <a:cs typeface="+mn-cs"/>
                <a:hlinkClick r:id="rId8"/>
              </a:rPr>
              <a:t>[3]</a:t>
            </a:r>
            <a:r>
              <a:rPr lang="en-US" sz="1200" b="0" i="0" kern="1200" dirty="0" smtClean="0">
                <a:solidFill>
                  <a:schemeClr val="tx1"/>
                </a:solidFill>
                <a:latin typeface="+mn-lt"/>
                <a:ea typeface="+mn-ea"/>
                <a:cs typeface="+mn-cs"/>
              </a:rPr>
              <a:t> It opens with the words: "I propose to consider the question, 'Can machines think?'" Because "thinking" is difficult to define, Turing chooses to "replace the question by another, which is closely related to it and is expressed in relatively unambiguous words."</a:t>
            </a:r>
            <a:r>
              <a:rPr lang="en-US" sz="1200" b="0" i="0" u="none" strike="noStrike" kern="1200" baseline="30000" dirty="0" smtClean="0">
                <a:solidFill>
                  <a:schemeClr val="tx1"/>
                </a:solidFill>
                <a:latin typeface="+mn-lt"/>
                <a:ea typeface="+mn-ea"/>
                <a:cs typeface="+mn-cs"/>
                <a:hlinkClick r:id="rId8"/>
              </a:rPr>
              <a:t>[4]</a:t>
            </a:r>
            <a:r>
              <a:rPr lang="en-US" sz="1200" b="0" i="0" kern="1200" dirty="0" smtClean="0">
                <a:solidFill>
                  <a:schemeClr val="tx1"/>
                </a:solidFill>
                <a:latin typeface="+mn-lt"/>
                <a:ea typeface="+mn-ea"/>
                <a:cs typeface="+mn-cs"/>
              </a:rPr>
              <a:t> Turing's new question is: "Are there imaginable digital computers which would do well in the </a:t>
            </a:r>
            <a:r>
              <a:rPr lang="en-US" sz="1200" b="0" i="1" kern="1200" dirty="0" smtClean="0">
                <a:solidFill>
                  <a:schemeClr val="tx1"/>
                </a:solidFill>
                <a:latin typeface="+mn-lt"/>
                <a:ea typeface="+mn-ea"/>
                <a:cs typeface="+mn-cs"/>
              </a:rPr>
              <a:t>imitation game</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8"/>
              </a:rPr>
              <a:t>[5]</a:t>
            </a:r>
            <a:r>
              <a:rPr lang="en-US" sz="1200" b="0" i="0" kern="1200" dirty="0" smtClean="0">
                <a:solidFill>
                  <a:schemeClr val="tx1"/>
                </a:solidFill>
                <a:latin typeface="+mn-lt"/>
                <a:ea typeface="+mn-ea"/>
                <a:cs typeface="+mn-cs"/>
              </a:rPr>
              <a:t> This question, Turing believed, is one that can actually be answered. In the remainder of the paper, he argued against all the major objections to the proposition that "machines can think".</a:t>
            </a:r>
            <a:r>
              <a:rPr lang="en-US" sz="1200" b="0" i="0" u="none" strike="noStrike" kern="1200" baseline="30000" dirty="0" smtClean="0">
                <a:solidFill>
                  <a:schemeClr val="tx1"/>
                </a:solidFill>
                <a:latin typeface="+mn-lt"/>
                <a:ea typeface="+mn-ea"/>
                <a:cs typeface="+mn-cs"/>
                <a:hlinkClick r:id="rId8"/>
              </a:rPr>
              <a:t>[6]</a:t>
            </a:r>
            <a:endParaRPr lang="en-US" sz="1200" b="0" i="0" kern="1200" dirty="0" smtClean="0">
              <a:solidFill>
                <a:schemeClr val="tx1"/>
              </a:solidFill>
              <a:latin typeface="+mn-lt"/>
              <a:ea typeface="+mn-ea"/>
              <a:cs typeface="+mn-cs"/>
            </a:endParaRPr>
          </a:p>
          <a:p>
            <a:endParaRPr lang="en-US" dirty="0" smtClean="0"/>
          </a:p>
          <a:p>
            <a:r>
              <a:rPr lang="en-US" sz="1200" b="0" i="0" kern="1200" dirty="0" smtClean="0">
                <a:solidFill>
                  <a:schemeClr val="tx1"/>
                </a:solidFill>
                <a:latin typeface="+mn-lt"/>
                <a:ea typeface="+mn-ea"/>
                <a:cs typeface="+mn-cs"/>
              </a:rPr>
              <a:t>Since Turing first introduced his test, it has proven to be both highly influential and widely </a:t>
            </a:r>
            <a:r>
              <a:rPr lang="en-US" sz="1200" b="0" i="0" kern="1200" dirty="0" err="1" smtClean="0">
                <a:solidFill>
                  <a:schemeClr val="tx1"/>
                </a:solidFill>
                <a:latin typeface="+mn-lt"/>
                <a:ea typeface="+mn-ea"/>
                <a:cs typeface="+mn-cs"/>
              </a:rPr>
              <a:t>criticised</a:t>
            </a:r>
            <a:r>
              <a:rPr lang="en-US" sz="1200" b="0" i="0" kern="1200" dirty="0" smtClean="0">
                <a:solidFill>
                  <a:schemeClr val="tx1"/>
                </a:solidFill>
                <a:latin typeface="+mn-lt"/>
                <a:ea typeface="+mn-ea"/>
                <a:cs typeface="+mn-cs"/>
              </a:rPr>
              <a:t>, and it has become an important concept in the </a:t>
            </a:r>
            <a:r>
              <a:rPr lang="en-US" sz="1200" b="0" i="0" u="none" strike="noStrike" kern="1200" dirty="0" smtClean="0">
                <a:solidFill>
                  <a:schemeClr val="tx1"/>
                </a:solidFill>
                <a:latin typeface="+mn-lt"/>
                <a:ea typeface="+mn-ea"/>
                <a:cs typeface="+mn-cs"/>
                <a:hlinkClick r:id="rId11" tooltip="Philosophy of artificial intelligence"/>
              </a:rPr>
              <a:t>philosophy of artificial intelligence</a:t>
            </a:r>
            <a:r>
              <a:rPr lang="en-US" sz="1200" b="0" i="0" kern="1200" dirty="0" smtClean="0">
                <a:solidFill>
                  <a:schemeClr val="tx1"/>
                </a:solidFill>
                <a:latin typeface="+mn-lt"/>
                <a:ea typeface="+mn-ea"/>
                <a:cs typeface="+mn-cs"/>
              </a:rPr>
              <a:t>.</a:t>
            </a:r>
            <a:r>
              <a:rPr lang="en-US" sz="1200" b="0" i="0" u="none" strike="noStrike" kern="1200" baseline="30000" dirty="0" smtClean="0">
                <a:solidFill>
                  <a:schemeClr val="tx1"/>
                </a:solidFill>
                <a:latin typeface="+mn-lt"/>
                <a:ea typeface="+mn-ea"/>
                <a:cs typeface="+mn-cs"/>
                <a:hlinkClick r:id="rId8"/>
              </a:rPr>
              <a:t>[1][7]</a:t>
            </a:r>
            <a:endParaRPr lang="en-US" dirty="0"/>
          </a:p>
        </p:txBody>
      </p:sp>
      <p:sp>
        <p:nvSpPr>
          <p:cNvPr id="4" name="Slide Number Placeholder 3"/>
          <p:cNvSpPr>
            <a:spLocks noGrp="1"/>
          </p:cNvSpPr>
          <p:nvPr>
            <p:ph type="sldNum" sz="quarter" idx="10"/>
          </p:nvPr>
        </p:nvSpPr>
        <p:spPr/>
        <p:txBody>
          <a:bodyPr/>
          <a:lstStyle/>
          <a:p>
            <a:fld id="{92BCD5C7-AD7F-4FAA-B7B9-A09C6EEE6F73}" type="slidenum">
              <a:rPr lang="en-US" smtClean="0"/>
              <a:pPr/>
              <a:t>9</a:t>
            </a:fld>
            <a:endParaRPr lang="en-US"/>
          </a:p>
        </p:txBody>
      </p:sp>
    </p:spTree>
    <p:extLst>
      <p:ext uri="{BB962C8B-B14F-4D97-AF65-F5344CB8AC3E}">
        <p14:creationId xmlns:p14="http://schemas.microsoft.com/office/powerpoint/2010/main" val="4111258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85FE6-750C-4732-8770-3764C3886B79}" type="datetime1">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2D26E3-24CA-473D-94AE-BEF5424C6745}" type="datetime1">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543CEE-FB3B-438F-9EBB-73B9AC10250C}" type="datetime1">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228600" y="1295400"/>
            <a:ext cx="8686800" cy="5257800"/>
          </a:xfrm>
        </p:spPr>
        <p:txBody>
          <a:bodyPr>
            <a:normAutofit/>
          </a:bodyPr>
          <a:lstStyle>
            <a:lvl1pPr>
              <a:defRPr sz="2800"/>
            </a:lvl1pPr>
            <a:lvl2pPr>
              <a:defRPr sz="24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E3FA034-9655-43B8-B3BD-88402095BDE4}" type="datetime1">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958B27-60EC-44D9-BAB5-30CBA8DEF1DF}" type="datetime1">
              <a:rPr lang="en-US" smtClean="0"/>
              <a:pPr/>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sz="half" idx="1"/>
          </p:nvPr>
        </p:nvSpPr>
        <p:spPr>
          <a:xfrm>
            <a:off x="152400" y="1295400"/>
            <a:ext cx="42672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72000" y="1295400"/>
            <a:ext cx="4419600" cy="5257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C80E438-2669-4C13-BC32-057F4D8A6A64}" type="datetime1">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6200" y="1371600"/>
            <a:ext cx="4421189"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76200" y="2174874"/>
            <a:ext cx="4421189" cy="4225925"/>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371600"/>
            <a:ext cx="4422774" cy="80327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422774" cy="4225924"/>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22A8CF2-C308-4240-827B-DA5E5EF10773}" type="datetime1">
              <a:rPr lang="en-US" smtClean="0"/>
              <a:pPr/>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27829BF-A21A-4829-82BB-D4F1052F34BD}" type="datetime1">
              <a:rPr lang="en-US" smtClean="0"/>
              <a:pPr/>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08305-5630-46F6-B0A9-82A3FB37D1B9}" type="datetime1">
              <a:rPr lang="en-US" smtClean="0"/>
              <a:pPr/>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B31D5-19F5-4FF9-AAAF-C9E151ED526F}" type="datetime1">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88D69-AA0B-497A-9110-118DC585578D}" type="datetime1">
              <a:rPr lang="en-US" smtClean="0"/>
              <a:pPr/>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9906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10600" cy="5181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629400"/>
            <a:ext cx="21336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fld id="{7BBBB4C8-4A74-4DEC-ACCB-294E44CF7D2F}" type="datetime1">
              <a:rPr lang="en-US" smtClean="0"/>
              <a:pPr/>
              <a:t>9/4/2018</a:t>
            </a:fld>
            <a:endParaRPr lang="en-US"/>
          </a:p>
        </p:txBody>
      </p:sp>
      <p:sp>
        <p:nvSpPr>
          <p:cNvPr id="5" name="Footer Placeholder 4"/>
          <p:cNvSpPr>
            <a:spLocks noGrp="1"/>
          </p:cNvSpPr>
          <p:nvPr>
            <p:ph type="ftr" sz="quarter" idx="3"/>
          </p:nvPr>
        </p:nvSpPr>
        <p:spPr>
          <a:xfrm>
            <a:off x="3124200" y="6629400"/>
            <a:ext cx="28956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10400" y="6629400"/>
            <a:ext cx="21336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i.googleblog.com/2018/05/duplex-ai-system-for-natural-conversa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hyperlink" Target="https://canvas.ust.hk/" TargetMode="External"/><Relationship Id="rId2" Type="http://schemas.openxmlformats.org/officeDocument/2006/relationships/hyperlink" Target="mailto:yqsong@cse.ust.h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www.nature.com/news/2004/040607/full/news040607-8.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sct.ust.h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p:spPr>
        <p:txBody>
          <a:bodyPr>
            <a:normAutofit/>
          </a:bodyPr>
          <a:lstStyle/>
          <a:p>
            <a:r>
              <a:rPr lang="en-US" altLang="zh-CN" sz="3200" dirty="0" smtClean="0"/>
              <a:t>COMP4901K/Math4824B</a:t>
            </a:r>
            <a:br>
              <a:rPr lang="en-US" altLang="zh-CN" sz="3200" dirty="0" smtClean="0"/>
            </a:br>
            <a:r>
              <a:rPr lang="en-US" altLang="zh-CN" sz="3200" dirty="0" smtClean="0"/>
              <a:t>Machine </a:t>
            </a:r>
            <a:r>
              <a:rPr lang="en-US" altLang="zh-CN" sz="3200" dirty="0"/>
              <a:t>Learning for Natural Language Processing</a:t>
            </a:r>
            <a:endParaRPr lang="en-US" sz="3200" dirty="0"/>
          </a:p>
        </p:txBody>
      </p:sp>
      <p:sp>
        <p:nvSpPr>
          <p:cNvPr id="3" name="Subtitle 2"/>
          <p:cNvSpPr>
            <a:spLocks noGrp="1"/>
          </p:cNvSpPr>
          <p:nvPr>
            <p:ph type="subTitle" idx="1"/>
          </p:nvPr>
        </p:nvSpPr>
        <p:spPr/>
        <p:txBody>
          <a:bodyPr>
            <a:normAutofit/>
          </a:bodyPr>
          <a:lstStyle/>
          <a:p>
            <a:r>
              <a:rPr lang="en-US" altLang="zh-CN" dirty="0" smtClean="0"/>
              <a:t>Lecture 1: </a:t>
            </a:r>
            <a:r>
              <a:rPr lang="en-US" dirty="0" smtClean="0"/>
              <a:t>Introduction </a:t>
            </a:r>
          </a:p>
          <a:p>
            <a:r>
              <a:rPr lang="en-US" dirty="0" smtClean="0"/>
              <a:t>Instructor: </a:t>
            </a:r>
            <a:r>
              <a:rPr lang="en-US" dirty="0" err="1" smtClean="0"/>
              <a:t>Yangqiu</a:t>
            </a:r>
            <a:r>
              <a:rPr lang="en-US" dirty="0" smtClean="0"/>
              <a:t> Song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p:cNvSpPr txBox="1"/>
          <p:nvPr/>
        </p:nvSpPr>
        <p:spPr>
          <a:xfrm>
            <a:off x="0" y="6519446"/>
            <a:ext cx="7174913" cy="338554"/>
          </a:xfrm>
          <a:prstGeom prst="rect">
            <a:avLst/>
          </a:prstGeom>
          <a:noFill/>
        </p:spPr>
        <p:txBody>
          <a:bodyPr wrap="none" rtlCol="0">
            <a:spAutoFit/>
          </a:bodyPr>
          <a:lstStyle/>
          <a:p>
            <a:r>
              <a:rPr lang="en-US" sz="1600" dirty="0" smtClean="0">
                <a:solidFill>
                  <a:schemeClr val="bg1">
                    <a:lumMod val="65000"/>
                  </a:schemeClr>
                </a:solidFill>
              </a:rPr>
              <a:t>Slides credits: </a:t>
            </a:r>
            <a:r>
              <a:rPr lang="en-US" altLang="zh-CN" sz="1600" dirty="0" smtClean="0">
                <a:solidFill>
                  <a:schemeClr val="bg1">
                    <a:lumMod val="65000"/>
                  </a:schemeClr>
                </a:solidFill>
              </a:rPr>
              <a:t>Chris Manning, </a:t>
            </a:r>
            <a:r>
              <a:rPr lang="en-US" sz="1600" dirty="0" err="1" smtClean="0">
                <a:solidFill>
                  <a:schemeClr val="bg1">
                    <a:lumMod val="65000"/>
                  </a:schemeClr>
                </a:solidFill>
              </a:rPr>
              <a:t>Hongning</a:t>
            </a:r>
            <a:r>
              <a:rPr lang="en-US" sz="1600" dirty="0" smtClean="0">
                <a:solidFill>
                  <a:schemeClr val="bg1">
                    <a:lumMod val="65000"/>
                  </a:schemeClr>
                </a:solidFill>
              </a:rPr>
              <a:t> </a:t>
            </a:r>
            <a:r>
              <a:rPr lang="en-US" sz="1600" dirty="0">
                <a:solidFill>
                  <a:schemeClr val="bg1">
                    <a:lumMod val="65000"/>
                  </a:schemeClr>
                </a:solidFill>
              </a:rPr>
              <a:t>Wang, Marti </a:t>
            </a:r>
            <a:r>
              <a:rPr lang="en-US" sz="1600" dirty="0" smtClean="0">
                <a:solidFill>
                  <a:schemeClr val="bg1">
                    <a:lumMod val="65000"/>
                  </a:schemeClr>
                </a:solidFill>
              </a:rPr>
              <a:t>Hearst, Percy Liang, Noah Smith</a:t>
            </a:r>
            <a:endParaRPr lang="en-US" sz="1600" dirty="0">
              <a:solidFill>
                <a:schemeClr val="bg1">
                  <a:lumMod val="65000"/>
                </a:schemeClr>
              </a:solidFill>
            </a:endParaRPr>
          </a:p>
        </p:txBody>
      </p:sp>
    </p:spTree>
    <p:extLst>
      <p:ext uri="{BB962C8B-B14F-4D97-AF65-F5344CB8AC3E}">
        <p14:creationId xmlns:p14="http://schemas.microsoft.com/office/powerpoint/2010/main" val="99992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AI Winter</a:t>
            </a:r>
            <a:endParaRPr lang="en-US" dirty="0"/>
          </a:p>
        </p:txBody>
      </p:sp>
      <p:sp>
        <p:nvSpPr>
          <p:cNvPr id="3" name="Content Placeholder 2"/>
          <p:cNvSpPr>
            <a:spLocks noGrp="1"/>
          </p:cNvSpPr>
          <p:nvPr>
            <p:ph idx="1"/>
          </p:nvPr>
        </p:nvSpPr>
        <p:spPr>
          <a:xfrm>
            <a:off x="152400" y="838200"/>
            <a:ext cx="8991600" cy="6019800"/>
          </a:xfrm>
        </p:spPr>
        <p:txBody>
          <a:bodyPr>
            <a:normAutofit/>
          </a:bodyPr>
          <a:lstStyle/>
          <a:p>
            <a:r>
              <a:rPr lang="en-US" dirty="0" smtClean="0"/>
              <a:t>AI winter: 1974–80 and 1987–93</a:t>
            </a:r>
          </a:p>
          <a:p>
            <a:pPr lvl="1"/>
            <a:r>
              <a:rPr lang="en-US" dirty="0" smtClean="0"/>
              <a:t>1966: the failure of </a:t>
            </a:r>
            <a:r>
              <a:rPr lang="en-US" b="1" dirty="0" smtClean="0">
                <a:solidFill>
                  <a:srgbClr val="FF0000"/>
                </a:solidFill>
              </a:rPr>
              <a:t>machine translation</a:t>
            </a:r>
            <a:r>
              <a:rPr lang="en-US" dirty="0" smtClean="0"/>
              <a:t>,</a:t>
            </a:r>
          </a:p>
          <a:p>
            <a:pPr lvl="1"/>
            <a:r>
              <a:rPr lang="en-US" dirty="0" smtClean="0"/>
              <a:t>1970: the abandonment of </a:t>
            </a:r>
            <a:r>
              <a:rPr lang="en-US" b="1" dirty="0" smtClean="0">
                <a:solidFill>
                  <a:srgbClr val="FF0000"/>
                </a:solidFill>
              </a:rPr>
              <a:t>connectionism</a:t>
            </a:r>
            <a:r>
              <a:rPr lang="en-US" dirty="0" smtClean="0"/>
              <a:t>,</a:t>
            </a:r>
          </a:p>
          <a:p>
            <a:pPr lvl="1"/>
            <a:r>
              <a:rPr lang="en-US" dirty="0" smtClean="0"/>
              <a:t>1971–75: DARPA's frustration with the </a:t>
            </a:r>
            <a:r>
              <a:rPr lang="en-US" b="1" dirty="0" smtClean="0">
                <a:solidFill>
                  <a:srgbClr val="FF0000"/>
                </a:solidFill>
              </a:rPr>
              <a:t>Speech Understanding </a:t>
            </a:r>
            <a:r>
              <a:rPr lang="en-US" dirty="0" smtClean="0"/>
              <a:t>Research program at Carnegie Mellon University,</a:t>
            </a:r>
          </a:p>
          <a:p>
            <a:pPr lvl="1"/>
            <a:r>
              <a:rPr lang="en-US" dirty="0" smtClean="0">
                <a:solidFill>
                  <a:schemeClr val="bg1">
                    <a:lumMod val="65000"/>
                  </a:schemeClr>
                </a:solidFill>
              </a:rPr>
              <a:t>1973: the large decrease in AI research in the United Kingdom in response to the Lighthill report,</a:t>
            </a:r>
          </a:p>
          <a:p>
            <a:pPr lvl="1"/>
            <a:r>
              <a:rPr lang="en-US" dirty="0" smtClean="0">
                <a:solidFill>
                  <a:schemeClr val="bg1">
                    <a:lumMod val="65000"/>
                  </a:schemeClr>
                </a:solidFill>
              </a:rPr>
              <a:t>1973–74: DARPA's cutbacks to academic AI research in general,</a:t>
            </a:r>
          </a:p>
          <a:p>
            <a:pPr lvl="1"/>
            <a:r>
              <a:rPr lang="en-US" dirty="0" smtClean="0">
                <a:solidFill>
                  <a:schemeClr val="bg1">
                    <a:lumMod val="65000"/>
                  </a:schemeClr>
                </a:solidFill>
              </a:rPr>
              <a:t>1987: the collapse of the Lisp machine market,</a:t>
            </a:r>
          </a:p>
          <a:p>
            <a:pPr lvl="1"/>
            <a:r>
              <a:rPr lang="en-US" dirty="0" smtClean="0">
                <a:solidFill>
                  <a:schemeClr val="bg1">
                    <a:lumMod val="65000"/>
                  </a:schemeClr>
                </a:solidFill>
              </a:rPr>
              <a:t>1988: the cancellation of new spending on AI by the Strategic Computing Initiative,</a:t>
            </a:r>
          </a:p>
          <a:p>
            <a:pPr lvl="1"/>
            <a:r>
              <a:rPr lang="en-US" dirty="0" smtClean="0">
                <a:solidFill>
                  <a:schemeClr val="bg1">
                    <a:lumMod val="65000"/>
                  </a:schemeClr>
                </a:solidFill>
              </a:rPr>
              <a:t>1993: expert systems slowly reaching the bottom, and</a:t>
            </a:r>
          </a:p>
          <a:p>
            <a:pPr lvl="1"/>
            <a:r>
              <a:rPr lang="en-US" dirty="0" smtClean="0">
                <a:solidFill>
                  <a:schemeClr val="bg1">
                    <a:lumMod val="65000"/>
                  </a:schemeClr>
                </a:solidFill>
              </a:rPr>
              <a:t>1990s: the quiet disappearance of the fifth-generation computer project's original goals.</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42532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smtClean="0"/>
              <a:t>Enabled by Big Data</a:t>
            </a:r>
            <a:endParaRPr lang="en-US" dirty="0"/>
          </a:p>
        </p:txBody>
      </p:sp>
      <p:sp>
        <p:nvSpPr>
          <p:cNvPr id="3" name="Content Placeholder 2"/>
          <p:cNvSpPr>
            <a:spLocks noGrp="1"/>
          </p:cNvSpPr>
          <p:nvPr>
            <p:ph idx="1"/>
          </p:nvPr>
        </p:nvSpPr>
        <p:spPr>
          <a:xfrm>
            <a:off x="152400" y="685800"/>
            <a:ext cx="8991600" cy="3733800"/>
          </a:xfrm>
        </p:spPr>
        <p:txBody>
          <a:bodyPr>
            <a:normAutofit fontScale="92500" lnSpcReduction="10000"/>
          </a:bodyPr>
          <a:lstStyle/>
          <a:p>
            <a:r>
              <a:rPr lang="en-US" sz="2800" dirty="0" smtClean="0"/>
              <a:t>1971–75: DARPA's frustration with the </a:t>
            </a:r>
            <a:r>
              <a:rPr lang="en-US" sz="2800" b="1" dirty="0" smtClean="0">
                <a:solidFill>
                  <a:srgbClr val="FF0000"/>
                </a:solidFill>
              </a:rPr>
              <a:t>Speech Understanding</a:t>
            </a:r>
            <a:endParaRPr lang="en-US" sz="2800" dirty="0" smtClean="0"/>
          </a:p>
          <a:p>
            <a:r>
              <a:rPr lang="en-US" sz="2800" dirty="0" smtClean="0"/>
              <a:t>“Watson is a </a:t>
            </a:r>
            <a:r>
              <a:rPr lang="en-US" sz="2800" b="1" dirty="0" smtClean="0">
                <a:solidFill>
                  <a:srgbClr val="0070C0"/>
                </a:solidFill>
              </a:rPr>
              <a:t>question answering</a:t>
            </a:r>
            <a:r>
              <a:rPr lang="en-US" sz="2800" dirty="0" smtClean="0"/>
              <a:t> (QA) computing system that IBM built to apply advanced </a:t>
            </a:r>
          </a:p>
          <a:p>
            <a:pPr lvl="1"/>
            <a:r>
              <a:rPr lang="en-US" sz="2400" dirty="0" smtClean="0"/>
              <a:t>natural language processing, </a:t>
            </a:r>
          </a:p>
          <a:p>
            <a:pPr lvl="1"/>
            <a:r>
              <a:rPr lang="en-US" sz="2400" dirty="0" smtClean="0"/>
              <a:t>information retrieval, </a:t>
            </a:r>
          </a:p>
          <a:p>
            <a:pPr lvl="1"/>
            <a:r>
              <a:rPr lang="en-US" sz="2400" dirty="0" smtClean="0"/>
              <a:t>knowledge representation, </a:t>
            </a:r>
          </a:p>
          <a:p>
            <a:pPr lvl="1"/>
            <a:r>
              <a:rPr lang="en-US" sz="2400" dirty="0" smtClean="0"/>
              <a:t>automated reasoning, and </a:t>
            </a:r>
          </a:p>
          <a:p>
            <a:pPr lvl="1"/>
            <a:r>
              <a:rPr lang="en-US" sz="2400" dirty="0" smtClean="0"/>
              <a:t>machine learning technologies </a:t>
            </a:r>
          </a:p>
          <a:p>
            <a:r>
              <a:rPr lang="en-US" sz="2800" dirty="0" smtClean="0"/>
              <a:t>to the field of </a:t>
            </a:r>
            <a:r>
              <a:rPr lang="en-US" sz="2800" b="1" dirty="0" smtClean="0">
                <a:solidFill>
                  <a:srgbClr val="0070C0"/>
                </a:solidFill>
              </a:rPr>
              <a:t>open domain question answering</a:t>
            </a:r>
            <a:r>
              <a:rPr lang="en-US" sz="2800" dirty="0" smtClean="0"/>
              <a:t>.”</a:t>
            </a:r>
            <a:endParaRPr lang="en-US" sz="2800" dirty="0"/>
          </a:p>
        </p:txBody>
      </p:sp>
      <p:sp>
        <p:nvSpPr>
          <p:cNvPr id="5" name="Rectangle 4"/>
          <p:cNvSpPr/>
          <p:nvPr/>
        </p:nvSpPr>
        <p:spPr>
          <a:xfrm>
            <a:off x="0" y="6488668"/>
            <a:ext cx="5257800" cy="369332"/>
          </a:xfrm>
          <a:prstGeom prst="rect">
            <a:avLst/>
          </a:prstGeom>
        </p:spPr>
        <p:txBody>
          <a:bodyPr wrap="square">
            <a:spAutoFit/>
          </a:bodyPr>
          <a:lstStyle/>
          <a:p>
            <a:r>
              <a:rPr lang="en-US" dirty="0" smtClean="0"/>
              <a:t>https://en.wikipedia.org/wiki/Watson_(computer)</a:t>
            </a:r>
            <a:endParaRPr lang="en-US" dirty="0"/>
          </a:p>
        </p:txBody>
      </p:sp>
      <p:pic>
        <p:nvPicPr>
          <p:cNvPr id="7" name="Picture 6" descr="waston.png"/>
          <p:cNvPicPr>
            <a:picLocks noChangeAspect="1"/>
          </p:cNvPicPr>
          <p:nvPr/>
        </p:nvPicPr>
        <p:blipFill>
          <a:blip r:embed="rId2" cstate="email"/>
          <a:stretch>
            <a:fillRect/>
          </a:stretch>
        </p:blipFill>
        <p:spPr>
          <a:xfrm>
            <a:off x="5943600" y="1752600"/>
            <a:ext cx="2844799" cy="1905000"/>
          </a:xfrm>
          <a:prstGeom prst="rect">
            <a:avLst/>
          </a:prstGeom>
        </p:spPr>
      </p:pic>
      <p:pic>
        <p:nvPicPr>
          <p:cNvPr id="8" name="Picture 7" descr="waston1.png"/>
          <p:cNvPicPr>
            <a:picLocks noChangeAspect="1"/>
          </p:cNvPicPr>
          <p:nvPr/>
        </p:nvPicPr>
        <p:blipFill>
          <a:blip r:embed="rId3" cstate="email"/>
          <a:stretch>
            <a:fillRect/>
          </a:stretch>
        </p:blipFill>
        <p:spPr>
          <a:xfrm>
            <a:off x="4114800" y="4267200"/>
            <a:ext cx="4419600" cy="2209801"/>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11</a:t>
            </a:fld>
            <a:endParaRPr lang="en-US"/>
          </a:p>
        </p:txBody>
      </p:sp>
      <p:sp>
        <p:nvSpPr>
          <p:cNvPr id="9" name="Rectangle 8"/>
          <p:cNvSpPr/>
          <p:nvPr/>
        </p:nvSpPr>
        <p:spPr>
          <a:xfrm>
            <a:off x="533400" y="4495800"/>
            <a:ext cx="2895600"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smtClean="0"/>
              <a:t>In 2011, Watson competed on Jeopardy! against former winners Brad </a:t>
            </a:r>
            <a:r>
              <a:rPr lang="en-US" dirty="0" err="1" smtClean="0"/>
              <a:t>Rutter</a:t>
            </a:r>
            <a:r>
              <a:rPr lang="en-US" dirty="0" smtClean="0"/>
              <a:t> and Ken Jennings. Watson received the first place prize of $1 million.</a:t>
            </a:r>
            <a:endParaRPr lang="en-US" dirty="0"/>
          </a:p>
        </p:txBody>
      </p:sp>
    </p:spTree>
    <p:extLst>
      <p:ext uri="{BB962C8B-B14F-4D97-AF65-F5344CB8AC3E}">
        <p14:creationId xmlns:p14="http://schemas.microsoft.com/office/powerpoint/2010/main" val="993277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smtClean="0"/>
              <a:t>Enabled by Big Data</a:t>
            </a:r>
            <a:endParaRPr lang="en-US" dirty="0"/>
          </a:p>
        </p:txBody>
      </p:sp>
      <p:pic>
        <p:nvPicPr>
          <p:cNvPr id="5" name="Content Placeholder 4" descr="siri.png"/>
          <p:cNvPicPr>
            <a:picLocks noGrp="1" noChangeAspect="1"/>
          </p:cNvPicPr>
          <p:nvPr>
            <p:ph idx="1"/>
          </p:nvPr>
        </p:nvPicPr>
        <p:blipFill>
          <a:blip r:embed="rId2" cstate="email"/>
          <a:stretch>
            <a:fillRect/>
          </a:stretch>
        </p:blipFill>
        <p:spPr>
          <a:xfrm>
            <a:off x="533400" y="771481"/>
            <a:ext cx="8153400" cy="6086519"/>
          </a:xfrm>
        </p:spPr>
      </p:pic>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04643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Google’s new assistant</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ai.googleblog.com/2018/05/duplex-ai-system-for-natural-conversation.html</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68254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c2.png"/>
          <p:cNvPicPr>
            <a:picLocks noChangeAspect="1"/>
          </p:cNvPicPr>
          <p:nvPr/>
        </p:nvPicPr>
        <p:blipFill>
          <a:blip r:embed="rId2" cstate="email"/>
          <a:stretch>
            <a:fillRect/>
          </a:stretch>
        </p:blipFill>
        <p:spPr>
          <a:xfrm>
            <a:off x="0" y="1219200"/>
            <a:ext cx="9076266" cy="5105400"/>
          </a:xfrm>
          <a:prstGeom prst="rect">
            <a:avLst/>
          </a:prstGeom>
        </p:spPr>
      </p:pic>
      <p:sp>
        <p:nvSpPr>
          <p:cNvPr id="9" name="Title 1"/>
          <p:cNvSpPr>
            <a:spLocks noGrp="1"/>
          </p:cNvSpPr>
          <p:nvPr>
            <p:ph type="title"/>
          </p:nvPr>
        </p:nvSpPr>
        <p:spPr>
          <a:xfrm>
            <a:off x="0" y="0"/>
            <a:ext cx="9144000" cy="685800"/>
          </a:xfrm>
        </p:spPr>
        <p:txBody>
          <a:bodyPr>
            <a:normAutofit fontScale="90000"/>
          </a:bodyPr>
          <a:lstStyle/>
          <a:p>
            <a:r>
              <a:rPr lang="en-US" dirty="0" smtClean="0"/>
              <a:t>Startup Companies</a:t>
            </a:r>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545705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Exits (Acquisitions and IPOs, 2017)</a:t>
            </a:r>
            <a:endParaRPr lang="en-US" dirty="0"/>
          </a:p>
        </p:txBody>
      </p:sp>
      <p:pic>
        <p:nvPicPr>
          <p:cNvPr id="5" name="Content Placeholder 4"/>
          <p:cNvPicPr>
            <a:picLocks noGrp="1" noChangeAspect="1"/>
          </p:cNvPicPr>
          <p:nvPr>
            <p:ph idx="1"/>
          </p:nvPr>
        </p:nvPicPr>
        <p:blipFill>
          <a:blip r:embed="rId2"/>
          <a:stretch>
            <a:fillRect/>
          </a:stretch>
        </p:blipFill>
        <p:spPr>
          <a:xfrm>
            <a:off x="419100" y="927885"/>
            <a:ext cx="8305800" cy="5756208"/>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28593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Special about Human Language?</a:t>
            </a:r>
            <a:endParaRPr lang="en-US" dirty="0"/>
          </a:p>
        </p:txBody>
      </p:sp>
      <p:sp>
        <p:nvSpPr>
          <p:cNvPr id="3" name="Content Placeholder 2"/>
          <p:cNvSpPr>
            <a:spLocks noGrp="1"/>
          </p:cNvSpPr>
          <p:nvPr>
            <p:ph idx="1"/>
          </p:nvPr>
        </p:nvSpPr>
        <p:spPr/>
        <p:txBody>
          <a:bodyPr>
            <a:normAutofit/>
          </a:bodyPr>
          <a:lstStyle/>
          <a:p>
            <a:r>
              <a:rPr lang="en-US" sz="2400" dirty="0" smtClean="0"/>
              <a:t>A human language is a discrete/symbolic/categorical signaling system</a:t>
            </a:r>
          </a:p>
          <a:p>
            <a:pPr lvl="1"/>
            <a:r>
              <a:rPr lang="en-US" sz="2000" dirty="0" smtClean="0"/>
              <a:t>With very minor exceptions for expressive signaling </a:t>
            </a:r>
          </a:p>
          <a:p>
            <a:pPr lvl="1">
              <a:buNone/>
            </a:pPr>
            <a:r>
              <a:rPr lang="en-US" sz="2000" dirty="0" smtClean="0"/>
              <a:t>     (“I </a:t>
            </a:r>
            <a:r>
              <a:rPr lang="en-US" sz="2000" dirty="0" err="1" smtClean="0"/>
              <a:t>loooove</a:t>
            </a:r>
            <a:r>
              <a:rPr lang="en-US" sz="2000" dirty="0" smtClean="0"/>
              <a:t> it.” “</a:t>
            </a:r>
            <a:r>
              <a:rPr lang="en-US" sz="2000" dirty="0" err="1" smtClean="0"/>
              <a:t>Whoomppaaa</a:t>
            </a:r>
            <a:r>
              <a:rPr lang="en-US" sz="2000" dirty="0" smtClean="0"/>
              <a:t>”)</a:t>
            </a:r>
          </a:p>
          <a:p>
            <a:r>
              <a:rPr lang="en-US" sz="2400" dirty="0" smtClean="0"/>
              <a:t>Large vocabulary, symbolic encoding of words creates a problem for machine learning – sparsity!</a:t>
            </a:r>
          </a:p>
        </p:txBody>
      </p:sp>
      <p:pic>
        <p:nvPicPr>
          <p:cNvPr id="5" name="Picture 4" descr="face.png"/>
          <p:cNvPicPr>
            <a:picLocks noChangeAspect="1"/>
          </p:cNvPicPr>
          <p:nvPr/>
        </p:nvPicPr>
        <p:blipFill>
          <a:blip r:embed="rId2" cstate="email"/>
          <a:stretch>
            <a:fillRect/>
          </a:stretch>
        </p:blipFill>
        <p:spPr>
          <a:xfrm>
            <a:off x="838200" y="4290417"/>
            <a:ext cx="2758232" cy="2307810"/>
          </a:xfrm>
          <a:prstGeom prst="rect">
            <a:avLst/>
          </a:prstGeom>
        </p:spPr>
      </p:pic>
      <p:pic>
        <p:nvPicPr>
          <p:cNvPr id="6" name="Picture 5" descr="toy.png"/>
          <p:cNvPicPr>
            <a:picLocks noChangeAspect="1"/>
          </p:cNvPicPr>
          <p:nvPr/>
        </p:nvPicPr>
        <p:blipFill>
          <a:blip r:embed="rId3" cstate="email"/>
          <a:stretch>
            <a:fillRect/>
          </a:stretch>
        </p:blipFill>
        <p:spPr>
          <a:xfrm>
            <a:off x="4191000" y="4724400"/>
            <a:ext cx="4572000" cy="1016952"/>
          </a:xfrm>
          <a:prstGeom prst="rect">
            <a:avLst/>
          </a:prstGeom>
        </p:spPr>
      </p:pic>
      <p:sp>
        <p:nvSpPr>
          <p:cNvPr id="7" name="TextBox 6"/>
          <p:cNvSpPr txBox="1"/>
          <p:nvPr/>
        </p:nvSpPr>
        <p:spPr>
          <a:xfrm>
            <a:off x="1905000" y="3657600"/>
            <a:ext cx="914400" cy="400110"/>
          </a:xfrm>
          <a:prstGeom prst="rect">
            <a:avLst/>
          </a:prstGeom>
          <a:noFill/>
        </p:spPr>
        <p:txBody>
          <a:bodyPr wrap="square" rtlCol="0">
            <a:spAutoFit/>
          </a:bodyPr>
          <a:lstStyle/>
          <a:p>
            <a:r>
              <a:rPr lang="en-US" sz="2000" dirty="0" smtClean="0"/>
              <a:t>Face</a:t>
            </a:r>
            <a:endParaRPr lang="en-US" sz="2000" dirty="0"/>
          </a:p>
        </p:txBody>
      </p:sp>
      <p:sp>
        <p:nvSpPr>
          <p:cNvPr id="8" name="TextBox 7"/>
          <p:cNvSpPr txBox="1"/>
          <p:nvPr/>
        </p:nvSpPr>
        <p:spPr>
          <a:xfrm>
            <a:off x="6019800" y="3645932"/>
            <a:ext cx="749996" cy="400110"/>
          </a:xfrm>
          <a:prstGeom prst="rect">
            <a:avLst/>
          </a:prstGeom>
          <a:noFill/>
        </p:spPr>
        <p:txBody>
          <a:bodyPr wrap="square" rtlCol="0">
            <a:spAutoFit/>
          </a:bodyPr>
          <a:lstStyle/>
          <a:p>
            <a:r>
              <a:rPr lang="en-US" sz="2000" dirty="0" smtClean="0"/>
              <a:t>Toy</a:t>
            </a:r>
            <a:endParaRPr lang="en-US" sz="2000"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05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Why is NLP Difficult?</a:t>
            </a:r>
            <a:endParaRPr lang="en-US" dirty="0"/>
          </a:p>
        </p:txBody>
      </p:sp>
      <p:sp>
        <p:nvSpPr>
          <p:cNvPr id="3" name="Content Placeholder 2"/>
          <p:cNvSpPr>
            <a:spLocks noGrp="1"/>
          </p:cNvSpPr>
          <p:nvPr>
            <p:ph idx="1"/>
          </p:nvPr>
        </p:nvSpPr>
        <p:spPr>
          <a:xfrm>
            <a:off x="164432" y="851475"/>
            <a:ext cx="8686800" cy="5257800"/>
          </a:xfrm>
        </p:spPr>
        <p:txBody>
          <a:bodyPr/>
          <a:lstStyle/>
          <a:p>
            <a:r>
              <a:rPr lang="en-US" dirty="0" smtClean="0"/>
              <a:t>Variability and ambiguity everywhere</a:t>
            </a:r>
            <a:endParaRPr lang="en-US" dirty="0"/>
          </a:p>
        </p:txBody>
      </p:sp>
      <p:grpSp>
        <p:nvGrpSpPr>
          <p:cNvPr id="4" name="Group 3"/>
          <p:cNvGrpSpPr/>
          <p:nvPr/>
        </p:nvGrpSpPr>
        <p:grpSpPr>
          <a:xfrm>
            <a:off x="152400" y="1752600"/>
            <a:ext cx="8327727" cy="3752910"/>
            <a:chOff x="152400" y="1752600"/>
            <a:chExt cx="8327727" cy="3752910"/>
          </a:xfrm>
        </p:grpSpPr>
        <p:sp>
          <p:nvSpPr>
            <p:cNvPr id="5" name="Oval 4"/>
            <p:cNvSpPr/>
            <p:nvPr/>
          </p:nvSpPr>
          <p:spPr>
            <a:xfrm>
              <a:off x="25146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Oval 5"/>
            <p:cNvSpPr/>
            <p:nvPr/>
          </p:nvSpPr>
          <p:spPr>
            <a:xfrm>
              <a:off x="40386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Oval 6"/>
            <p:cNvSpPr/>
            <p:nvPr/>
          </p:nvSpPr>
          <p:spPr>
            <a:xfrm>
              <a:off x="56388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Oval 7"/>
            <p:cNvSpPr/>
            <p:nvPr/>
          </p:nvSpPr>
          <p:spPr>
            <a:xfrm>
              <a:off x="7315200" y="2590800"/>
              <a:ext cx="381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p:cNvSpPr/>
            <p:nvPr/>
          </p:nvSpPr>
          <p:spPr>
            <a:xfrm>
              <a:off x="20574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p:cNvSpPr/>
            <p:nvPr/>
          </p:nvSpPr>
          <p:spPr>
            <a:xfrm>
              <a:off x="3429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953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64770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Oval 12"/>
            <p:cNvSpPr/>
            <p:nvPr/>
          </p:nvSpPr>
          <p:spPr>
            <a:xfrm>
              <a:off x="7924800" y="4572000"/>
              <a:ext cx="3810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TextBox 13"/>
            <p:cNvSpPr txBox="1"/>
            <p:nvPr/>
          </p:nvSpPr>
          <p:spPr>
            <a:xfrm>
              <a:off x="152400" y="4343400"/>
              <a:ext cx="1163845" cy="400110"/>
            </a:xfrm>
            <a:prstGeom prst="rect">
              <a:avLst/>
            </a:prstGeom>
            <a:noFill/>
          </p:spPr>
          <p:txBody>
            <a:bodyPr wrap="none" rtlCol="0">
              <a:spAutoFit/>
            </a:bodyPr>
            <a:lstStyle/>
            <a:p>
              <a:r>
                <a:rPr lang="en-US" altLang="zh-CN" sz="2000" dirty="0" smtClean="0"/>
                <a:t>Language</a:t>
              </a:r>
              <a:endParaRPr lang="en-US" sz="2000" dirty="0"/>
            </a:p>
          </p:txBody>
        </p:sp>
        <p:sp>
          <p:nvSpPr>
            <p:cNvPr id="15" name="TextBox 14"/>
            <p:cNvSpPr txBox="1"/>
            <p:nvPr/>
          </p:nvSpPr>
          <p:spPr>
            <a:xfrm>
              <a:off x="228600" y="2438400"/>
              <a:ext cx="1090363" cy="400110"/>
            </a:xfrm>
            <a:prstGeom prst="rect">
              <a:avLst/>
            </a:prstGeom>
            <a:noFill/>
          </p:spPr>
          <p:txBody>
            <a:bodyPr wrap="none" rtlCol="0">
              <a:spAutoFit/>
            </a:bodyPr>
            <a:lstStyle/>
            <a:p>
              <a:r>
                <a:rPr lang="en-US" sz="2000" dirty="0" smtClean="0"/>
                <a:t>Meaning</a:t>
              </a:r>
              <a:endParaRPr lang="en-US" sz="2000" dirty="0"/>
            </a:p>
          </p:txBody>
        </p:sp>
        <p:cxnSp>
          <p:nvCxnSpPr>
            <p:cNvPr id="16" name="Straight Arrow Connector 15"/>
            <p:cNvCxnSpPr>
              <a:stCxn id="13" idx="0"/>
              <a:endCxn id="6" idx="4"/>
            </p:cNvCxnSpPr>
            <p:nvPr/>
          </p:nvCxnSpPr>
          <p:spPr>
            <a:xfrm flipH="1" flipV="1">
              <a:off x="4229100" y="2971800"/>
              <a:ext cx="38862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7" name="Straight Arrow Connector 16"/>
            <p:cNvCxnSpPr>
              <a:stCxn id="13" idx="0"/>
              <a:endCxn id="7" idx="4"/>
            </p:cNvCxnSpPr>
            <p:nvPr/>
          </p:nvCxnSpPr>
          <p:spPr>
            <a:xfrm flipH="1" flipV="1">
              <a:off x="5829300" y="2971800"/>
              <a:ext cx="22860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a:stCxn id="13" idx="0"/>
              <a:endCxn id="8" idx="4"/>
            </p:cNvCxnSpPr>
            <p:nvPr/>
          </p:nvCxnSpPr>
          <p:spPr>
            <a:xfrm flipH="1" flipV="1">
              <a:off x="7505700" y="2971800"/>
              <a:ext cx="609600" cy="1600200"/>
            </a:xfrm>
            <a:prstGeom prst="straightConnector1">
              <a:avLst/>
            </a:prstGeom>
            <a:ln w="31750">
              <a:solidFill>
                <a:schemeClr val="accent6"/>
              </a:solidFill>
              <a:tailEnd type="arrow"/>
            </a:ln>
          </p:spPr>
          <p:style>
            <a:lnRef idx="3">
              <a:schemeClr val="accent5"/>
            </a:lnRef>
            <a:fillRef idx="0">
              <a:schemeClr val="accent5"/>
            </a:fillRef>
            <a:effectRef idx="2">
              <a:schemeClr val="accent5"/>
            </a:effectRef>
            <a:fontRef idx="minor">
              <a:schemeClr val="tx1"/>
            </a:fontRef>
          </p:style>
        </p:cxnSp>
        <p:cxnSp>
          <p:nvCxnSpPr>
            <p:cNvPr id="19" name="Straight Arrow Connector 18"/>
            <p:cNvCxnSpPr>
              <a:stCxn id="5" idx="4"/>
              <a:endCxn id="9" idx="0"/>
            </p:cNvCxnSpPr>
            <p:nvPr/>
          </p:nvCxnSpPr>
          <p:spPr>
            <a:xfrm flipH="1">
              <a:off x="2247900" y="2971800"/>
              <a:ext cx="4572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5" idx="4"/>
              <a:endCxn id="10" idx="0"/>
            </p:cNvCxnSpPr>
            <p:nvPr/>
          </p:nvCxnSpPr>
          <p:spPr>
            <a:xfrm>
              <a:off x="2705100" y="2971800"/>
              <a:ext cx="914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1" name="Straight Arrow Connector 20"/>
            <p:cNvCxnSpPr>
              <a:stCxn id="5" idx="4"/>
              <a:endCxn id="11" idx="0"/>
            </p:cNvCxnSpPr>
            <p:nvPr/>
          </p:nvCxnSpPr>
          <p:spPr>
            <a:xfrm>
              <a:off x="2705100" y="2971800"/>
              <a:ext cx="2438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cxnSp>
          <p:nvCxnSpPr>
            <p:cNvPr id="22" name="Straight Arrow Connector 21"/>
            <p:cNvCxnSpPr>
              <a:stCxn id="5" idx="4"/>
              <a:endCxn id="12" idx="0"/>
            </p:cNvCxnSpPr>
            <p:nvPr/>
          </p:nvCxnSpPr>
          <p:spPr>
            <a:xfrm>
              <a:off x="2705100" y="2971800"/>
              <a:ext cx="3962400" cy="1600200"/>
            </a:xfrm>
            <a:prstGeom prst="straightConnector1">
              <a:avLst/>
            </a:prstGeom>
            <a:ln w="31750">
              <a:solidFill>
                <a:srgbClr val="00B0F0"/>
              </a:solidFill>
              <a:tailEnd type="arrow"/>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6248400" y="3480375"/>
              <a:ext cx="1229824" cy="400110"/>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2000" dirty="0" smtClean="0"/>
                <a:t>Ambiguity</a:t>
              </a:r>
              <a:endParaRPr lang="en-US" sz="2000" dirty="0"/>
            </a:p>
          </p:txBody>
        </p:sp>
        <p:sp>
          <p:nvSpPr>
            <p:cNvPr id="24" name="TextBox 23"/>
            <p:cNvSpPr txBox="1"/>
            <p:nvPr/>
          </p:nvSpPr>
          <p:spPr>
            <a:xfrm>
              <a:off x="2514600" y="3480375"/>
              <a:ext cx="1197764" cy="40011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000" dirty="0" smtClean="0"/>
                <a:t>Variability</a:t>
              </a:r>
              <a:endParaRPr lang="en-US" sz="2000" dirty="0"/>
            </a:p>
          </p:txBody>
        </p:sp>
        <p:sp>
          <p:nvSpPr>
            <p:cNvPr id="27" name="TextBox 26"/>
            <p:cNvSpPr txBox="1"/>
            <p:nvPr/>
          </p:nvSpPr>
          <p:spPr>
            <a:xfrm>
              <a:off x="7726395" y="5054025"/>
              <a:ext cx="753732" cy="400110"/>
            </a:xfrm>
            <a:prstGeom prst="rect">
              <a:avLst/>
            </a:prstGeom>
            <a:noFill/>
          </p:spPr>
          <p:txBody>
            <a:bodyPr wrap="none" rtlCol="0">
              <a:spAutoFit/>
            </a:bodyPr>
            <a:lstStyle/>
            <a:p>
              <a:r>
                <a:rPr lang="en-US" altLang="zh-CN" sz="2000" dirty="0" smtClean="0">
                  <a:solidFill>
                    <a:srgbClr val="FF0000"/>
                  </a:solidFill>
                </a:rPr>
                <a:t>apple</a:t>
              </a:r>
              <a:endParaRPr lang="en-US" sz="2000" dirty="0">
                <a:solidFill>
                  <a:srgbClr val="FF0000"/>
                </a:solidFill>
              </a:endParaRPr>
            </a:p>
          </p:txBody>
        </p:sp>
        <p:sp>
          <p:nvSpPr>
            <p:cNvPr id="28" name="TextBox 27"/>
            <p:cNvSpPr txBox="1"/>
            <p:nvPr/>
          </p:nvSpPr>
          <p:spPr>
            <a:xfrm>
              <a:off x="3352800" y="1752600"/>
              <a:ext cx="1122936" cy="400110"/>
            </a:xfrm>
            <a:prstGeom prst="rect">
              <a:avLst/>
            </a:prstGeom>
            <a:noFill/>
          </p:spPr>
          <p:txBody>
            <a:bodyPr wrap="none" rtlCol="0">
              <a:spAutoFit/>
            </a:bodyPr>
            <a:lstStyle/>
            <a:p>
              <a:r>
                <a:rPr lang="en-US" altLang="zh-CN" sz="2000" dirty="0" smtClean="0">
                  <a:solidFill>
                    <a:srgbClr val="FF0000"/>
                  </a:solidFill>
                </a:rPr>
                <a:t>company</a:t>
              </a:r>
              <a:endParaRPr lang="en-US" sz="2000" dirty="0">
                <a:solidFill>
                  <a:srgbClr val="FF0000"/>
                </a:solidFill>
              </a:endParaRPr>
            </a:p>
          </p:txBody>
        </p:sp>
        <p:sp>
          <p:nvSpPr>
            <p:cNvPr id="29" name="TextBox 28"/>
            <p:cNvSpPr txBox="1"/>
            <p:nvPr/>
          </p:nvSpPr>
          <p:spPr>
            <a:xfrm>
              <a:off x="5410200" y="1752600"/>
              <a:ext cx="623889" cy="400110"/>
            </a:xfrm>
            <a:prstGeom prst="rect">
              <a:avLst/>
            </a:prstGeom>
            <a:noFill/>
          </p:spPr>
          <p:txBody>
            <a:bodyPr wrap="none" rtlCol="0">
              <a:spAutoFit/>
            </a:bodyPr>
            <a:lstStyle/>
            <a:p>
              <a:r>
                <a:rPr lang="en-US" altLang="zh-CN" sz="2000" dirty="0" smtClean="0">
                  <a:solidFill>
                    <a:srgbClr val="FF0000"/>
                  </a:solidFill>
                </a:rPr>
                <a:t>fruit</a:t>
              </a:r>
              <a:endParaRPr lang="en-US" sz="2000" dirty="0">
                <a:solidFill>
                  <a:srgbClr val="FF0000"/>
                </a:solidFill>
              </a:endParaRPr>
            </a:p>
          </p:txBody>
        </p:sp>
        <p:sp>
          <p:nvSpPr>
            <p:cNvPr id="30" name="TextBox 29"/>
            <p:cNvSpPr txBox="1"/>
            <p:nvPr/>
          </p:nvSpPr>
          <p:spPr>
            <a:xfrm>
              <a:off x="7010400" y="1752600"/>
              <a:ext cx="607282" cy="400110"/>
            </a:xfrm>
            <a:prstGeom prst="rect">
              <a:avLst/>
            </a:prstGeom>
            <a:noFill/>
          </p:spPr>
          <p:txBody>
            <a:bodyPr wrap="none" rtlCol="0">
              <a:spAutoFit/>
            </a:bodyPr>
            <a:lstStyle/>
            <a:p>
              <a:r>
                <a:rPr lang="en-US" altLang="zh-CN" sz="2000" dirty="0" smtClean="0">
                  <a:solidFill>
                    <a:srgbClr val="FF0000"/>
                  </a:solidFill>
                </a:rPr>
                <a:t>tree</a:t>
              </a:r>
              <a:endParaRPr lang="en-US" sz="2000" dirty="0">
                <a:solidFill>
                  <a:srgbClr val="FF0000"/>
                </a:solidFill>
              </a:endParaRPr>
            </a:p>
          </p:txBody>
        </p:sp>
        <p:sp>
          <p:nvSpPr>
            <p:cNvPr id="31" name="TextBox 30"/>
            <p:cNvSpPr txBox="1"/>
            <p:nvPr/>
          </p:nvSpPr>
          <p:spPr>
            <a:xfrm>
              <a:off x="2286000" y="1752600"/>
              <a:ext cx="493853" cy="400110"/>
            </a:xfrm>
            <a:prstGeom prst="rect">
              <a:avLst/>
            </a:prstGeom>
            <a:noFill/>
          </p:spPr>
          <p:txBody>
            <a:bodyPr wrap="none" rtlCol="0">
              <a:spAutoFit/>
            </a:bodyPr>
            <a:lstStyle/>
            <a:p>
              <a:r>
                <a:rPr lang="en-US" altLang="zh-CN" sz="2000" dirty="0" smtClean="0">
                  <a:solidFill>
                    <a:srgbClr val="002060"/>
                  </a:solidFill>
                </a:rPr>
                <a:t>cat</a:t>
              </a:r>
              <a:endParaRPr lang="en-US" sz="2000" dirty="0">
                <a:solidFill>
                  <a:srgbClr val="002060"/>
                </a:solidFill>
              </a:endParaRPr>
            </a:p>
          </p:txBody>
        </p:sp>
        <p:sp>
          <p:nvSpPr>
            <p:cNvPr id="32" name="TextBox 31"/>
            <p:cNvSpPr txBox="1"/>
            <p:nvPr/>
          </p:nvSpPr>
          <p:spPr>
            <a:xfrm>
              <a:off x="1828800" y="5105400"/>
              <a:ext cx="493853" cy="400110"/>
            </a:xfrm>
            <a:prstGeom prst="rect">
              <a:avLst/>
            </a:prstGeom>
            <a:noFill/>
          </p:spPr>
          <p:txBody>
            <a:bodyPr wrap="none" rtlCol="0">
              <a:spAutoFit/>
            </a:bodyPr>
            <a:lstStyle/>
            <a:p>
              <a:r>
                <a:rPr lang="en-US" altLang="zh-CN" sz="2000" dirty="0" smtClean="0">
                  <a:solidFill>
                    <a:srgbClr val="002060"/>
                  </a:solidFill>
                </a:rPr>
                <a:t>cat</a:t>
              </a:r>
              <a:endParaRPr lang="en-US" sz="2000" dirty="0">
                <a:solidFill>
                  <a:srgbClr val="002060"/>
                </a:solidFill>
              </a:endParaRPr>
            </a:p>
          </p:txBody>
        </p:sp>
        <p:sp>
          <p:nvSpPr>
            <p:cNvPr id="33" name="TextBox 32"/>
            <p:cNvSpPr txBox="1"/>
            <p:nvPr/>
          </p:nvSpPr>
          <p:spPr>
            <a:xfrm>
              <a:off x="3048000" y="5105400"/>
              <a:ext cx="752642" cy="400110"/>
            </a:xfrm>
            <a:prstGeom prst="rect">
              <a:avLst/>
            </a:prstGeom>
            <a:noFill/>
          </p:spPr>
          <p:txBody>
            <a:bodyPr wrap="none" rtlCol="0">
              <a:spAutoFit/>
            </a:bodyPr>
            <a:lstStyle/>
            <a:p>
              <a:r>
                <a:rPr lang="en-US" altLang="zh-CN" sz="2000" dirty="0" smtClean="0">
                  <a:solidFill>
                    <a:srgbClr val="002060"/>
                  </a:solidFill>
                </a:rPr>
                <a:t>feline</a:t>
              </a:r>
              <a:endParaRPr lang="en-US" sz="2000" dirty="0">
                <a:solidFill>
                  <a:srgbClr val="002060"/>
                </a:solidFill>
              </a:endParaRPr>
            </a:p>
          </p:txBody>
        </p:sp>
        <p:sp>
          <p:nvSpPr>
            <p:cNvPr id="34" name="TextBox 33"/>
            <p:cNvSpPr txBox="1"/>
            <p:nvPr/>
          </p:nvSpPr>
          <p:spPr>
            <a:xfrm>
              <a:off x="4724400" y="5105400"/>
              <a:ext cx="634533" cy="400110"/>
            </a:xfrm>
            <a:prstGeom prst="rect">
              <a:avLst/>
            </a:prstGeom>
            <a:noFill/>
          </p:spPr>
          <p:txBody>
            <a:bodyPr wrap="none" rtlCol="0">
              <a:spAutoFit/>
            </a:bodyPr>
            <a:lstStyle/>
            <a:p>
              <a:r>
                <a:rPr lang="en-US" altLang="zh-CN" sz="2000" dirty="0" smtClean="0">
                  <a:solidFill>
                    <a:srgbClr val="002060"/>
                  </a:solidFill>
                </a:rPr>
                <a:t>kitty</a:t>
              </a:r>
              <a:endParaRPr lang="en-US" sz="2000" dirty="0">
                <a:solidFill>
                  <a:srgbClr val="002060"/>
                </a:solidFill>
              </a:endParaRPr>
            </a:p>
          </p:txBody>
        </p:sp>
        <p:sp>
          <p:nvSpPr>
            <p:cNvPr id="35" name="TextBox 34"/>
            <p:cNvSpPr txBox="1"/>
            <p:nvPr/>
          </p:nvSpPr>
          <p:spPr>
            <a:xfrm>
              <a:off x="6160254" y="5054025"/>
              <a:ext cx="878061" cy="400110"/>
            </a:xfrm>
            <a:prstGeom prst="rect">
              <a:avLst/>
            </a:prstGeom>
            <a:noFill/>
          </p:spPr>
          <p:txBody>
            <a:bodyPr wrap="none" rtlCol="0">
              <a:spAutoFit/>
            </a:bodyPr>
            <a:lstStyle/>
            <a:p>
              <a:r>
                <a:rPr lang="en-US" altLang="zh-CN" sz="2000" dirty="0" err="1" smtClean="0">
                  <a:solidFill>
                    <a:srgbClr val="002060"/>
                  </a:solidFill>
                </a:rPr>
                <a:t>moggy</a:t>
              </a:r>
              <a:endParaRPr lang="en-US" sz="2000" dirty="0">
                <a:solidFill>
                  <a:srgbClr val="002060"/>
                </a:solidFill>
              </a:endParaRPr>
            </a:p>
          </p:txBody>
        </p:sp>
      </p:grpSp>
      <p:sp>
        <p:nvSpPr>
          <p:cNvPr id="37" name="Slide Number Placeholder 36"/>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0168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553200"/>
            <a:ext cx="2819400" cy="304800"/>
          </a:xfrm>
        </p:spPr>
        <p:txBody>
          <a:bodyPr/>
          <a:lstStyle/>
          <a:p>
            <a:r>
              <a:rPr lang="en-US" altLang="en-US" dirty="0"/>
              <a:t>Adapted from Robert Berwick's 6.863J</a:t>
            </a:r>
          </a:p>
        </p:txBody>
      </p:sp>
      <p:sp>
        <p:nvSpPr>
          <p:cNvPr id="789506" name="Rectangle 2"/>
          <p:cNvSpPr>
            <a:spLocks noGrp="1" noChangeArrowheads="1"/>
          </p:cNvSpPr>
          <p:nvPr>
            <p:ph type="title"/>
          </p:nvPr>
        </p:nvSpPr>
        <p:spPr>
          <a:xfrm>
            <a:off x="0" y="0"/>
            <a:ext cx="9144000" cy="1371600"/>
          </a:xfrm>
        </p:spPr>
        <p:txBody>
          <a:bodyPr>
            <a:normAutofit/>
          </a:bodyPr>
          <a:lstStyle/>
          <a:p>
            <a:r>
              <a:rPr lang="en-US" altLang="en-US" dirty="0"/>
              <a:t>Words are </a:t>
            </a:r>
            <a:r>
              <a:rPr lang="en-US" altLang="en-US" dirty="0" smtClean="0"/>
              <a:t>Ambiguous</a:t>
            </a:r>
            <a:r>
              <a:rPr lang="en-US" altLang="en-US" dirty="0"/>
              <a:t/>
            </a:r>
            <a:br>
              <a:rPr lang="en-US" altLang="en-US" dirty="0"/>
            </a:br>
            <a:r>
              <a:rPr lang="en-US" altLang="en-US" dirty="0"/>
              <a:t>(have multiple meanings)</a:t>
            </a:r>
          </a:p>
        </p:txBody>
      </p:sp>
      <p:sp>
        <p:nvSpPr>
          <p:cNvPr id="789507" name="Rectangle 3"/>
          <p:cNvSpPr>
            <a:spLocks noGrp="1" noChangeArrowheads="1"/>
          </p:cNvSpPr>
          <p:nvPr>
            <p:ph type="body" idx="1"/>
          </p:nvPr>
        </p:nvSpPr>
        <p:spPr>
          <a:xfrm>
            <a:off x="609600" y="1905000"/>
            <a:ext cx="7772400" cy="4114800"/>
          </a:xfrm>
        </p:spPr>
        <p:txBody>
          <a:bodyPr/>
          <a:lstStyle/>
          <a:p>
            <a:r>
              <a:rPr lang="en-US" altLang="en-US" dirty="0"/>
              <a:t>I know that.</a:t>
            </a:r>
          </a:p>
          <a:p>
            <a:endParaRPr lang="en-US" altLang="en-US" dirty="0"/>
          </a:p>
          <a:p>
            <a:r>
              <a:rPr lang="en-US" altLang="en-US" dirty="0"/>
              <a:t>I know that block.</a:t>
            </a:r>
          </a:p>
          <a:p>
            <a:endParaRPr lang="en-US" altLang="en-US" dirty="0"/>
          </a:p>
          <a:p>
            <a:r>
              <a:rPr lang="en-US" altLang="en-US" dirty="0"/>
              <a:t>I know that blocks the sun.</a:t>
            </a:r>
          </a:p>
          <a:p>
            <a:endParaRPr lang="en-US" altLang="en-US" dirty="0"/>
          </a:p>
          <a:p>
            <a:r>
              <a:rPr lang="en-US" altLang="en-US" dirty="0"/>
              <a:t>I know that block blocks the sun.</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2861270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Examples of Ambiguity</a:t>
            </a:r>
            <a:endParaRPr lang="en-US" dirty="0"/>
          </a:p>
        </p:txBody>
      </p:sp>
      <p:sp>
        <p:nvSpPr>
          <p:cNvPr id="3" name="Content Placeholder 2"/>
          <p:cNvSpPr>
            <a:spLocks noGrp="1"/>
          </p:cNvSpPr>
          <p:nvPr>
            <p:ph idx="1"/>
          </p:nvPr>
        </p:nvSpPr>
        <p:spPr/>
        <p:txBody>
          <a:bodyPr/>
          <a:lstStyle/>
          <a:p>
            <a:r>
              <a:rPr lang="en-US" dirty="0"/>
              <a:t>Get the cat with the gloves.</a:t>
            </a:r>
          </a:p>
        </p:txBody>
      </p:sp>
      <p:pic>
        <p:nvPicPr>
          <p:cNvPr id="4" name="Picture 4" descr="catglove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5352" y="2014537"/>
            <a:ext cx="3360421" cy="252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catglove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492149" y="3154364"/>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catglove4"/>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181600" y="4114800"/>
            <a:ext cx="3657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479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libri Light" pitchFamily="34" charset="0"/>
                <a:cs typeface="Calibri"/>
              </a:rPr>
              <a:t>Logistics</a:t>
            </a:r>
            <a:endParaRPr lang="en-US" dirty="0"/>
          </a:p>
        </p:txBody>
      </p:sp>
      <p:sp>
        <p:nvSpPr>
          <p:cNvPr id="3" name="Content Placeholder 2"/>
          <p:cNvSpPr>
            <a:spLocks noGrp="1"/>
          </p:cNvSpPr>
          <p:nvPr>
            <p:ph idx="1"/>
          </p:nvPr>
        </p:nvSpPr>
        <p:spPr/>
        <p:txBody>
          <a:bodyPr>
            <a:normAutofit/>
          </a:bodyPr>
          <a:lstStyle/>
          <a:p>
            <a:r>
              <a:rPr lang="en-US" dirty="0" smtClean="0">
                <a:latin typeface="Calibri Light" pitchFamily="34" charset="0"/>
              </a:rPr>
              <a:t>Instructor: </a:t>
            </a:r>
            <a:r>
              <a:rPr lang="en-US" dirty="0" err="1" smtClean="0">
                <a:latin typeface="Calibri Light" pitchFamily="34" charset="0"/>
              </a:rPr>
              <a:t>Yangqiu</a:t>
            </a:r>
            <a:r>
              <a:rPr lang="en-US" dirty="0" smtClean="0">
                <a:latin typeface="Calibri Light" pitchFamily="34" charset="0"/>
              </a:rPr>
              <a:t> Song</a:t>
            </a:r>
          </a:p>
          <a:p>
            <a:endParaRPr lang="en-US" dirty="0" smtClean="0">
              <a:latin typeface="Calibri Light" pitchFamily="34" charset="0"/>
            </a:endParaRPr>
          </a:p>
          <a:p>
            <a:r>
              <a:rPr lang="en-US" dirty="0" smtClean="0">
                <a:latin typeface="Calibri Light" pitchFamily="34" charset="0"/>
              </a:rPr>
              <a:t>Email</a:t>
            </a:r>
            <a:r>
              <a:rPr lang="en-US" dirty="0">
                <a:latin typeface="Calibri Light" pitchFamily="34" charset="0"/>
              </a:rPr>
              <a:t>: </a:t>
            </a:r>
            <a:r>
              <a:rPr lang="en-US" dirty="0" smtClean="0">
                <a:latin typeface="Calibri Light" pitchFamily="34" charset="0"/>
                <a:hlinkClick r:id="rId2"/>
              </a:rPr>
              <a:t>yqsong@cse.ust.hk</a:t>
            </a:r>
            <a:endParaRPr lang="en-US" dirty="0" smtClean="0">
              <a:latin typeface="Calibri Light" pitchFamily="34" charset="0"/>
            </a:endParaRPr>
          </a:p>
          <a:p>
            <a:endParaRPr lang="en-US" dirty="0">
              <a:latin typeface="Calibri Light" pitchFamily="34" charset="0"/>
            </a:endParaRPr>
          </a:p>
          <a:p>
            <a:r>
              <a:rPr lang="en-US" dirty="0">
                <a:latin typeface="Calibri Light" pitchFamily="34" charset="0"/>
              </a:rPr>
              <a:t>Office hours: </a:t>
            </a:r>
          </a:p>
          <a:p>
            <a:pPr lvl="1"/>
            <a:r>
              <a:rPr lang="en-US" dirty="0">
                <a:latin typeface="Calibri Light" pitchFamily="34" charset="0"/>
              </a:rPr>
              <a:t>Tuesday and Thursday </a:t>
            </a:r>
            <a:r>
              <a:rPr lang="en-US" dirty="0" smtClean="0">
                <a:latin typeface="Calibri Light" pitchFamily="34" charset="0"/>
              </a:rPr>
              <a:t>3</a:t>
            </a:r>
            <a:r>
              <a:rPr lang="en-US" altLang="zh-CN" dirty="0" smtClean="0">
                <a:latin typeface="Calibri Light" pitchFamily="34" charset="0"/>
              </a:rPr>
              <a:t>:00</a:t>
            </a:r>
            <a:r>
              <a:rPr lang="en-US" dirty="0" smtClean="0">
                <a:latin typeface="Calibri Light" pitchFamily="34" charset="0"/>
              </a:rPr>
              <a:t>-4:00pm</a:t>
            </a:r>
            <a:endParaRPr lang="en-US" dirty="0">
              <a:latin typeface="Calibri Light" pitchFamily="34" charset="0"/>
            </a:endParaRPr>
          </a:p>
          <a:p>
            <a:pPr lvl="1"/>
            <a:r>
              <a:rPr lang="en-US" dirty="0" smtClean="0">
                <a:latin typeface="Calibri Light" pitchFamily="34" charset="0"/>
              </a:rPr>
              <a:t>RM3518</a:t>
            </a:r>
            <a:endParaRPr lang="en-US" dirty="0">
              <a:latin typeface="Calibri Light" pitchFamily="34" charset="0"/>
            </a:endParaRPr>
          </a:p>
          <a:p>
            <a:endParaRPr lang="en-US" dirty="0">
              <a:latin typeface="Calibri Light" pitchFamily="34" charset="0"/>
            </a:endParaRPr>
          </a:p>
          <a:p>
            <a:r>
              <a:rPr lang="en-US" altLang="zh-CN" dirty="0">
                <a:latin typeface="Calibri Light" pitchFamily="34" charset="0"/>
              </a:rPr>
              <a:t>Canvas (</a:t>
            </a:r>
            <a:r>
              <a:rPr lang="en-US" altLang="zh-CN" dirty="0">
                <a:latin typeface="Calibri Light" pitchFamily="34" charset="0"/>
                <a:hlinkClick r:id="rId3"/>
              </a:rPr>
              <a:t>https://</a:t>
            </a:r>
            <a:r>
              <a:rPr lang="en-US" altLang="zh-CN" dirty="0" smtClean="0">
                <a:latin typeface="Calibri Light" pitchFamily="34" charset="0"/>
                <a:hlinkClick r:id="rId3"/>
              </a:rPr>
              <a:t>canvas.ust.hk</a:t>
            </a:r>
            <a:r>
              <a:rPr lang="en-US" altLang="zh-CN" dirty="0">
                <a:latin typeface="Calibri Light" pitchFamily="34" charset="0"/>
              </a:rPr>
              <a:t>)</a:t>
            </a:r>
            <a:endParaRPr lang="en-US" dirty="0">
              <a:latin typeface="Calibri Light" pitchFamily="34" charset="0"/>
            </a:endParaRPr>
          </a:p>
          <a:p>
            <a:pPr marL="557197" lvl="2" indent="-257168"/>
            <a:r>
              <a:rPr lang="en-US" dirty="0">
                <a:latin typeface="Calibri Light" pitchFamily="34" charset="0"/>
              </a:rPr>
              <a:t>Lecture </a:t>
            </a:r>
            <a:r>
              <a:rPr lang="en-US" altLang="zh-CN" dirty="0">
                <a:latin typeface="Calibri Light" pitchFamily="34" charset="0"/>
              </a:rPr>
              <a:t>notes</a:t>
            </a:r>
            <a:endParaRPr lang="en-US" dirty="0">
              <a:latin typeface="Calibri Light" pitchFamily="34" charset="0"/>
            </a:endParaRPr>
          </a:p>
          <a:p>
            <a:pPr marL="557197" lvl="2" indent="-257168"/>
            <a:r>
              <a:rPr lang="en-US" dirty="0" smtClean="0">
                <a:latin typeface="Calibri Light" pitchFamily="34" charset="0"/>
              </a:rPr>
              <a:t>Projects</a:t>
            </a:r>
          </a:p>
          <a:p>
            <a:pPr marL="557197" lvl="2" indent="-257168"/>
            <a:endParaRPr lang="en-US" dirty="0" smtClean="0">
              <a:latin typeface="Calibri Light" pitchFamily="34" charset="0"/>
            </a:endParaRPr>
          </a:p>
          <a:p>
            <a:pPr marL="0" indent="-500071"/>
            <a:endParaRPr lang="en-US" dirty="0" smtClean="0">
              <a:latin typeface="Calibri Light" pitchFamily="34" charset="0"/>
            </a:endParaRPr>
          </a:p>
          <a:p>
            <a:pPr marL="0" lvl="1" indent="0">
              <a:buNone/>
            </a:pPr>
            <a:endParaRPr lang="en-US" dirty="0" smtClean="0">
              <a:latin typeface="Calibri Light" pitchFamily="34"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3869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0" y="0"/>
            <a:ext cx="9144000" cy="762000"/>
          </a:xfrm>
        </p:spPr>
        <p:txBody>
          <a:bodyPr/>
          <a:lstStyle/>
          <a:p>
            <a:r>
              <a:rPr lang="en-US" altLang="en-US" dirty="0"/>
              <a:t>Language </a:t>
            </a:r>
            <a:r>
              <a:rPr lang="en-US" altLang="en-US" dirty="0" smtClean="0"/>
              <a:t>Subtleties </a:t>
            </a:r>
            <a:endParaRPr lang="en-US" altLang="en-US" dirty="0"/>
          </a:p>
        </p:txBody>
      </p:sp>
      <p:sp>
        <p:nvSpPr>
          <p:cNvPr id="783363" name="Rectangle 3"/>
          <p:cNvSpPr>
            <a:spLocks noGrp="1" noChangeArrowheads="1"/>
          </p:cNvSpPr>
          <p:nvPr>
            <p:ph type="body" idx="1"/>
          </p:nvPr>
        </p:nvSpPr>
        <p:spPr>
          <a:xfrm>
            <a:off x="304800" y="1127760"/>
            <a:ext cx="8534400" cy="5425440"/>
          </a:xfrm>
        </p:spPr>
        <p:txBody>
          <a:bodyPr>
            <a:normAutofit lnSpcReduction="10000"/>
          </a:bodyPr>
          <a:lstStyle/>
          <a:p>
            <a:r>
              <a:rPr lang="en-US" altLang="en-US" dirty="0"/>
              <a:t>Adjective order and placement</a:t>
            </a:r>
          </a:p>
          <a:p>
            <a:pPr lvl="1"/>
            <a:r>
              <a:rPr lang="en-US" altLang="en-US" dirty="0"/>
              <a:t>A big black dog</a:t>
            </a:r>
          </a:p>
          <a:p>
            <a:pPr lvl="1"/>
            <a:r>
              <a:rPr lang="en-US" altLang="en-US" dirty="0"/>
              <a:t>A big black scary dog</a:t>
            </a:r>
          </a:p>
          <a:p>
            <a:pPr lvl="1"/>
            <a:r>
              <a:rPr lang="en-US" altLang="en-US" dirty="0"/>
              <a:t>A big scary dog</a:t>
            </a:r>
          </a:p>
          <a:p>
            <a:pPr lvl="1"/>
            <a:r>
              <a:rPr lang="en-US" altLang="en-US" dirty="0"/>
              <a:t>A scary big dog</a:t>
            </a:r>
          </a:p>
          <a:p>
            <a:pPr lvl="1">
              <a:buFontTx/>
              <a:buBlip>
                <a:blip r:embed="rId2"/>
              </a:buBlip>
            </a:pPr>
            <a:r>
              <a:rPr lang="en-US" altLang="en-US" dirty="0"/>
              <a:t>A black big dog</a:t>
            </a:r>
          </a:p>
          <a:p>
            <a:pPr lvl="1"/>
            <a:endParaRPr lang="en-US" altLang="en-US" dirty="0"/>
          </a:p>
          <a:p>
            <a:r>
              <a:rPr lang="en-US" altLang="en-US" dirty="0"/>
              <a:t>Antonyms</a:t>
            </a:r>
          </a:p>
          <a:p>
            <a:pPr lvl="1"/>
            <a:r>
              <a:rPr lang="en-US" altLang="en-US" dirty="0"/>
              <a:t>Which sizes go together?</a:t>
            </a:r>
          </a:p>
          <a:p>
            <a:pPr lvl="2"/>
            <a:r>
              <a:rPr lang="en-US" altLang="en-US" dirty="0"/>
              <a:t>Big and little</a:t>
            </a:r>
          </a:p>
          <a:p>
            <a:pPr lvl="2"/>
            <a:r>
              <a:rPr lang="en-US" altLang="en-US" dirty="0"/>
              <a:t>Big and small</a:t>
            </a:r>
          </a:p>
          <a:p>
            <a:pPr lvl="2"/>
            <a:r>
              <a:rPr lang="en-US" altLang="en-US" dirty="0"/>
              <a:t>Large and small</a:t>
            </a:r>
          </a:p>
          <a:p>
            <a:pPr lvl="2">
              <a:buFontTx/>
              <a:buBlip>
                <a:blip r:embed="rId2"/>
              </a:buBlip>
            </a:pPr>
            <a:r>
              <a:rPr lang="en-US" altLang="en-US" dirty="0"/>
              <a:t>Large and little</a:t>
            </a:r>
          </a:p>
        </p:txBody>
      </p:sp>
    </p:spTree>
    <p:extLst>
      <p:ext uri="{BB962C8B-B14F-4D97-AF65-F5344CB8AC3E}">
        <p14:creationId xmlns:p14="http://schemas.microsoft.com/office/powerpoint/2010/main" val="218372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3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3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33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33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33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336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336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83363">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83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Levels of </a:t>
            </a:r>
            <a:r>
              <a:rPr lang="en-US" altLang="zh-CN" dirty="0" smtClean="0"/>
              <a:t>L</a:t>
            </a:r>
            <a:r>
              <a:rPr lang="en-US" dirty="0" smtClean="0"/>
              <a:t>inguistic Analysis</a:t>
            </a:r>
            <a:endParaRPr lang="en-US" dirty="0"/>
          </a:p>
        </p:txBody>
      </p:sp>
      <p:sp>
        <p:nvSpPr>
          <p:cNvPr id="5" name="Rectangle 4"/>
          <p:cNvSpPr/>
          <p:nvPr/>
        </p:nvSpPr>
        <p:spPr>
          <a:xfrm>
            <a:off x="152400" y="914400"/>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Pragmatics</a:t>
            </a:r>
            <a:r>
              <a:rPr lang="en-US" sz="2800" dirty="0" smtClean="0"/>
              <a:t>: what does it do?</a:t>
            </a:r>
            <a:endParaRPr lang="en-US" sz="2800" dirty="0"/>
          </a:p>
        </p:txBody>
      </p:sp>
      <p:sp>
        <p:nvSpPr>
          <p:cNvPr id="6" name="Rectangle 5"/>
          <p:cNvSpPr/>
          <p:nvPr/>
        </p:nvSpPr>
        <p:spPr>
          <a:xfrm>
            <a:off x="152400" y="2590800"/>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Semantics</a:t>
            </a:r>
            <a:r>
              <a:rPr lang="en-US" sz="2800" dirty="0" smtClean="0"/>
              <a:t>: what does it mean?</a:t>
            </a:r>
            <a:endParaRPr lang="en-US" sz="2800" dirty="0"/>
          </a:p>
        </p:txBody>
      </p:sp>
      <p:sp>
        <p:nvSpPr>
          <p:cNvPr id="7" name="Rectangle 6"/>
          <p:cNvSpPr/>
          <p:nvPr/>
        </p:nvSpPr>
        <p:spPr>
          <a:xfrm>
            <a:off x="152400" y="4267200"/>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Syntax</a:t>
            </a:r>
            <a:r>
              <a:rPr lang="en-US" sz="2800" dirty="0" smtClean="0"/>
              <a:t>: what is grammatical?</a:t>
            </a:r>
            <a:endParaRPr lang="en-US" sz="2800" dirty="0"/>
          </a:p>
        </p:txBody>
      </p:sp>
      <p:sp>
        <p:nvSpPr>
          <p:cNvPr id="9" name="Up Arrow 8"/>
          <p:cNvSpPr/>
          <p:nvPr/>
        </p:nvSpPr>
        <p:spPr>
          <a:xfrm>
            <a:off x="2258568" y="1905000"/>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Up Arrow 9"/>
          <p:cNvSpPr/>
          <p:nvPr/>
        </p:nvSpPr>
        <p:spPr>
          <a:xfrm>
            <a:off x="2286000" y="3581400"/>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7" name="Group 16"/>
          <p:cNvGrpSpPr/>
          <p:nvPr/>
        </p:nvGrpSpPr>
        <p:grpSpPr>
          <a:xfrm>
            <a:off x="5181600" y="4442820"/>
            <a:ext cx="3886200" cy="484632"/>
            <a:chOff x="4953000" y="4876800"/>
            <a:chExt cx="3886200" cy="484632"/>
          </a:xfrm>
        </p:grpSpPr>
        <p:sp>
          <p:nvSpPr>
            <p:cNvPr id="8" name="Rectangle 7"/>
            <p:cNvSpPr/>
            <p:nvPr/>
          </p:nvSpPr>
          <p:spPr>
            <a:xfrm>
              <a:off x="5641786" y="4876800"/>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smtClean="0"/>
                <a:t>no compiler errors</a:t>
              </a:r>
              <a:endParaRPr lang="en-US" sz="2400" dirty="0"/>
            </a:p>
          </p:txBody>
        </p:sp>
        <p:sp>
          <p:nvSpPr>
            <p:cNvPr id="11" name="Up Arrow 10"/>
            <p:cNvSpPr/>
            <p:nvPr/>
          </p:nvSpPr>
          <p:spPr>
            <a:xfrm rot="16200000">
              <a:off x="4977384" y="48524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 name="Group 17"/>
          <p:cNvGrpSpPr/>
          <p:nvPr/>
        </p:nvGrpSpPr>
        <p:grpSpPr>
          <a:xfrm>
            <a:off x="5181600" y="2812609"/>
            <a:ext cx="3886200" cy="484632"/>
            <a:chOff x="5105400" y="3200400"/>
            <a:chExt cx="3886200" cy="484632"/>
          </a:xfrm>
        </p:grpSpPr>
        <p:sp>
          <p:nvSpPr>
            <p:cNvPr id="13" name="Up Arrow 12"/>
            <p:cNvSpPr/>
            <p:nvPr/>
          </p:nvSpPr>
          <p:spPr>
            <a:xfrm rot="16200000">
              <a:off x="5129784" y="31760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5794186" y="3200400"/>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r>
                <a:rPr lang="en-US" sz="2400" dirty="0" smtClean="0"/>
                <a:t>no implementation bugs</a:t>
              </a:r>
              <a:endParaRPr lang="en-US" sz="2400" dirty="0"/>
            </a:p>
          </p:txBody>
        </p:sp>
      </p:grpSp>
      <p:grpSp>
        <p:nvGrpSpPr>
          <p:cNvPr id="19" name="Group 18"/>
          <p:cNvGrpSpPr/>
          <p:nvPr/>
        </p:nvGrpSpPr>
        <p:grpSpPr>
          <a:xfrm>
            <a:off x="5181600" y="956101"/>
            <a:ext cx="3886200" cy="830997"/>
            <a:chOff x="4953000" y="1371600"/>
            <a:chExt cx="3886200" cy="830997"/>
          </a:xfrm>
        </p:grpSpPr>
        <p:sp>
          <p:nvSpPr>
            <p:cNvPr id="14" name="Up Arrow 13"/>
            <p:cNvSpPr/>
            <p:nvPr/>
          </p:nvSpPr>
          <p:spPr>
            <a:xfrm rot="16200000">
              <a:off x="4977384" y="1499616"/>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5641786" y="1371600"/>
              <a:ext cx="3197414"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dirty="0" smtClean="0"/>
                <a:t>implemented the </a:t>
              </a:r>
            </a:p>
            <a:p>
              <a:r>
                <a:rPr lang="en-US" sz="2400" dirty="0" smtClean="0"/>
                <a:t>right algorithm</a:t>
              </a:r>
              <a:endParaRPr lang="en-US" sz="2400" dirty="0"/>
            </a:p>
          </p:txBody>
        </p:sp>
      </p:grpSp>
      <p:sp>
        <p:nvSpPr>
          <p:cNvPr id="21" name="Rectangle 20"/>
          <p:cNvSpPr/>
          <p:nvPr/>
        </p:nvSpPr>
        <p:spPr>
          <a:xfrm>
            <a:off x="152400" y="5867399"/>
            <a:ext cx="4800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en-US" sz="2800" b="1" dirty="0" smtClean="0"/>
              <a:t>Morphology</a:t>
            </a:r>
            <a:r>
              <a:rPr lang="en-US" sz="2800" dirty="0" smtClean="0"/>
              <a:t>: </a:t>
            </a:r>
            <a:r>
              <a:rPr lang="en-US" altLang="zh-CN" sz="2800" dirty="0" smtClean="0"/>
              <a:t>basic unit of words</a:t>
            </a:r>
            <a:endParaRPr lang="en-US" sz="2800" dirty="0"/>
          </a:p>
        </p:txBody>
      </p:sp>
      <p:sp>
        <p:nvSpPr>
          <p:cNvPr id="22" name="Up Arrow 21"/>
          <p:cNvSpPr/>
          <p:nvPr/>
        </p:nvSpPr>
        <p:spPr>
          <a:xfrm>
            <a:off x="2286000" y="5257800"/>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23" name="Group 22"/>
          <p:cNvGrpSpPr/>
          <p:nvPr/>
        </p:nvGrpSpPr>
        <p:grpSpPr>
          <a:xfrm>
            <a:off x="5181600" y="6102471"/>
            <a:ext cx="3886200" cy="484632"/>
            <a:chOff x="4959927" y="4896987"/>
            <a:chExt cx="3886200" cy="484632"/>
          </a:xfrm>
        </p:grpSpPr>
        <p:sp>
          <p:nvSpPr>
            <p:cNvPr id="24" name="Rectangle 23"/>
            <p:cNvSpPr/>
            <p:nvPr/>
          </p:nvSpPr>
          <p:spPr>
            <a:xfrm>
              <a:off x="5648713" y="4904507"/>
              <a:ext cx="319741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dirty="0" smtClean="0"/>
                <a:t>naming your world</a:t>
              </a:r>
              <a:endParaRPr lang="en-US" sz="2400" dirty="0"/>
            </a:p>
          </p:txBody>
        </p:sp>
        <p:sp>
          <p:nvSpPr>
            <p:cNvPr id="25" name="Up Arrow 24"/>
            <p:cNvSpPr/>
            <p:nvPr/>
          </p:nvSpPr>
          <p:spPr>
            <a:xfrm rot="16200000">
              <a:off x="4984311" y="4872603"/>
              <a:ext cx="484632" cy="533400"/>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7" name="Slide Number Placeholder 2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2929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Analogy with </a:t>
            </a:r>
            <a:r>
              <a:rPr lang="en-US" altLang="zh-CN" dirty="0" smtClean="0"/>
              <a:t>P</a:t>
            </a:r>
            <a:r>
              <a:rPr lang="en-US" dirty="0" smtClean="0"/>
              <a:t>rogramming Languages</a:t>
            </a:r>
            <a:endParaRPr lang="en-US" dirty="0"/>
          </a:p>
        </p:txBody>
      </p:sp>
      <p:sp>
        <p:nvSpPr>
          <p:cNvPr id="3" name="Content Placeholder 2"/>
          <p:cNvSpPr>
            <a:spLocks noGrp="1"/>
          </p:cNvSpPr>
          <p:nvPr>
            <p:ph idx="1"/>
          </p:nvPr>
        </p:nvSpPr>
        <p:spPr/>
        <p:txBody>
          <a:bodyPr/>
          <a:lstStyle/>
          <a:p>
            <a:r>
              <a:rPr lang="en-US" b="1" dirty="0" smtClean="0">
                <a:solidFill>
                  <a:schemeClr val="bg1">
                    <a:lumMod val="65000"/>
                  </a:schemeClr>
                </a:solidFill>
              </a:rPr>
              <a:t>Syntax</a:t>
            </a:r>
            <a:r>
              <a:rPr lang="en-US" dirty="0" smtClean="0">
                <a:solidFill>
                  <a:schemeClr val="bg1">
                    <a:lumMod val="65000"/>
                  </a:schemeClr>
                </a:solidFill>
              </a:rPr>
              <a:t>: no compiler errors</a:t>
            </a:r>
          </a:p>
          <a:p>
            <a:r>
              <a:rPr lang="en-US" b="1" dirty="0" smtClean="0">
                <a:solidFill>
                  <a:schemeClr val="bg1">
                    <a:lumMod val="65000"/>
                  </a:schemeClr>
                </a:solidFill>
              </a:rPr>
              <a:t>Semantics</a:t>
            </a:r>
            <a:r>
              <a:rPr lang="en-US" dirty="0" smtClean="0">
                <a:solidFill>
                  <a:schemeClr val="bg1">
                    <a:lumMod val="65000"/>
                  </a:schemeClr>
                </a:solidFill>
              </a:rPr>
              <a:t>: no implementation bugs</a:t>
            </a:r>
          </a:p>
          <a:p>
            <a:r>
              <a:rPr lang="en-US" b="1" dirty="0" smtClean="0">
                <a:solidFill>
                  <a:schemeClr val="bg1">
                    <a:lumMod val="65000"/>
                  </a:schemeClr>
                </a:solidFill>
              </a:rPr>
              <a:t>Pragmatics</a:t>
            </a:r>
            <a:r>
              <a:rPr lang="en-US" dirty="0" smtClean="0">
                <a:solidFill>
                  <a:schemeClr val="bg1">
                    <a:lumMod val="65000"/>
                  </a:schemeClr>
                </a:solidFill>
              </a:rPr>
              <a:t>: implemented the right algorithm</a:t>
            </a:r>
          </a:p>
          <a:p>
            <a:endParaRPr lang="en-US" dirty="0" smtClean="0"/>
          </a:p>
          <a:p>
            <a:r>
              <a:rPr lang="en-US" dirty="0" smtClean="0"/>
              <a:t>Different </a:t>
            </a:r>
            <a:r>
              <a:rPr lang="en-US" dirty="0" smtClean="0">
                <a:solidFill>
                  <a:srgbClr val="FF0000"/>
                </a:solidFill>
              </a:rPr>
              <a:t>syntax</a:t>
            </a:r>
            <a:r>
              <a:rPr lang="en-US" dirty="0" smtClean="0"/>
              <a:t>, same </a:t>
            </a:r>
            <a:r>
              <a:rPr lang="en-US" dirty="0" smtClean="0">
                <a:solidFill>
                  <a:srgbClr val="00B0F0"/>
                </a:solidFill>
              </a:rPr>
              <a:t>semantics</a:t>
            </a:r>
            <a:r>
              <a:rPr lang="en-US" dirty="0" smtClean="0"/>
              <a:t> (5):</a:t>
            </a:r>
          </a:p>
          <a:p>
            <a:pPr lvl="1"/>
            <a:r>
              <a:rPr lang="en-US" dirty="0" smtClean="0"/>
              <a:t>2 + 3 &lt;-&gt; 3 + 2</a:t>
            </a:r>
          </a:p>
          <a:p>
            <a:pPr lvl="1"/>
            <a:endParaRPr lang="en-US" dirty="0" smtClean="0"/>
          </a:p>
          <a:p>
            <a:r>
              <a:rPr lang="en-US" dirty="0" smtClean="0"/>
              <a:t>Good </a:t>
            </a:r>
            <a:r>
              <a:rPr lang="en-US" dirty="0" smtClean="0">
                <a:solidFill>
                  <a:srgbClr val="00B0F0"/>
                </a:solidFill>
              </a:rPr>
              <a:t>semantics</a:t>
            </a:r>
            <a:r>
              <a:rPr lang="en-US" dirty="0" smtClean="0"/>
              <a:t>, bad </a:t>
            </a:r>
            <a:r>
              <a:rPr lang="en-US" dirty="0" smtClean="0">
                <a:solidFill>
                  <a:srgbClr val="FF0000"/>
                </a:solidFill>
              </a:rPr>
              <a:t>pragmatics</a:t>
            </a:r>
            <a:r>
              <a:rPr lang="en-US" dirty="0" smtClean="0"/>
              <a:t>:</a:t>
            </a:r>
          </a:p>
          <a:p>
            <a:pPr lvl="1"/>
            <a:r>
              <a:rPr lang="en-US" dirty="0" smtClean="0"/>
              <a:t>correct implementation of deep neural network</a:t>
            </a:r>
          </a:p>
          <a:p>
            <a:pPr lvl="1"/>
            <a:r>
              <a:rPr lang="en-US" dirty="0" smtClean="0"/>
              <a:t>for estimating coin flip prob.</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4056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a:bodyPr>
          <a:lstStyle/>
          <a:p>
            <a:r>
              <a:rPr lang="en-US" sz="3600" dirty="0" smtClean="0"/>
              <a:t>How to do natural language processing?</a:t>
            </a:r>
            <a:endParaRPr lang="en-US" sz="3600" dirty="0"/>
          </a:p>
        </p:txBody>
      </p:sp>
      <p:sp>
        <p:nvSpPr>
          <p:cNvPr id="5" name="Slide Number Placeholder 4"/>
          <p:cNvSpPr>
            <a:spLocks noGrp="1"/>
          </p:cNvSpPr>
          <p:nvPr>
            <p:ph type="sldNum" sz="quarter" idx="12"/>
          </p:nvPr>
        </p:nvSpPr>
        <p:spPr/>
        <p:txBody>
          <a:bodyPr/>
          <a:lstStyle/>
          <a:p>
            <a:pPr>
              <a:defRPr/>
            </a:pPr>
            <a:fld id="{1399D9D2-3F3B-4AAC-AA3D-F292025307AB}" type="slidenum">
              <a:rPr lang="en-US" smtClean="0"/>
              <a:pPr>
                <a:defRPr/>
              </a:pPr>
              <a:t>23</a:t>
            </a:fld>
            <a:endParaRPr lang="en-US"/>
          </a:p>
        </p:txBody>
      </p:sp>
      <p:sp>
        <p:nvSpPr>
          <p:cNvPr id="11" name="Subtitle 10"/>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5971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normAutofit/>
          </a:bodyPr>
          <a:lstStyle/>
          <a:p>
            <a:r>
              <a:rPr lang="en-US" altLang="en-US"/>
              <a:t>The Role of Memorization</a:t>
            </a:r>
          </a:p>
        </p:txBody>
      </p:sp>
      <p:sp>
        <p:nvSpPr>
          <p:cNvPr id="787459" name="Rectangle 3"/>
          <p:cNvSpPr>
            <a:spLocks noGrp="1" noChangeArrowheads="1"/>
          </p:cNvSpPr>
          <p:nvPr>
            <p:ph type="body" idx="1"/>
          </p:nvPr>
        </p:nvSpPr>
        <p:spPr/>
        <p:txBody>
          <a:bodyPr/>
          <a:lstStyle/>
          <a:p>
            <a:r>
              <a:rPr lang="en-US" altLang="en-US" dirty="0"/>
              <a:t>Children learn words quickly</a:t>
            </a:r>
          </a:p>
          <a:p>
            <a:pPr lvl="1"/>
            <a:r>
              <a:rPr lang="en-US" altLang="en-US" dirty="0"/>
              <a:t>As many as 9 words/day</a:t>
            </a:r>
          </a:p>
          <a:p>
            <a:pPr lvl="1"/>
            <a:r>
              <a:rPr lang="en-US" altLang="en-US" dirty="0"/>
              <a:t>Often only need one exposure to associate meaning with word</a:t>
            </a:r>
          </a:p>
          <a:p>
            <a:pPr lvl="2"/>
            <a:r>
              <a:rPr lang="en-US" altLang="en-US" sz="2400" dirty="0"/>
              <a:t>Can make mistakes, e.g., overgeneralization</a:t>
            </a:r>
          </a:p>
          <a:p>
            <a:pPr lvl="3">
              <a:buFont typeface="Wingdings" panose="05000000000000000000" pitchFamily="2" charset="2"/>
              <a:buNone/>
            </a:pPr>
            <a:r>
              <a:rPr lang="en-US" altLang="en-US" sz="2000" dirty="0"/>
              <a:t>“I </a:t>
            </a:r>
            <a:r>
              <a:rPr lang="en-US" altLang="en-US" sz="2000" dirty="0" err="1"/>
              <a:t>goed</a:t>
            </a:r>
            <a:r>
              <a:rPr lang="en-US" altLang="en-US" sz="2000" dirty="0"/>
              <a:t> to the store.”</a:t>
            </a:r>
          </a:p>
          <a:p>
            <a:pPr lvl="1"/>
            <a:r>
              <a:rPr lang="en-US" altLang="en-US" dirty="0"/>
              <a:t>Exactly how they do this is still under study</a:t>
            </a:r>
          </a:p>
        </p:txBody>
      </p:sp>
    </p:spTree>
    <p:extLst>
      <p:ext uri="{BB962C8B-B14F-4D97-AF65-F5344CB8AC3E}">
        <p14:creationId xmlns:p14="http://schemas.microsoft.com/office/powerpoint/2010/main" val="2705488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9344" y="0"/>
            <a:ext cx="7839256" cy="655637"/>
          </a:xfrm>
        </p:spPr>
        <p:txBody>
          <a:bodyPr>
            <a:normAutofit fontScale="90000"/>
          </a:bodyPr>
          <a:lstStyle/>
          <a:p>
            <a:r>
              <a:rPr lang="en-US" altLang="en-US" dirty="0"/>
              <a:t>The Role of Memorization</a:t>
            </a:r>
          </a:p>
        </p:txBody>
      </p:sp>
      <p:sp>
        <p:nvSpPr>
          <p:cNvPr id="788483" name="Rectangle 3"/>
          <p:cNvSpPr>
            <a:spLocks noGrp="1" noChangeArrowheads="1"/>
          </p:cNvSpPr>
          <p:nvPr>
            <p:ph type="body" idx="1"/>
          </p:nvPr>
        </p:nvSpPr>
        <p:spPr>
          <a:xfrm>
            <a:off x="87313" y="838200"/>
            <a:ext cx="7196140" cy="4114800"/>
          </a:xfrm>
        </p:spPr>
        <p:txBody>
          <a:bodyPr>
            <a:normAutofit/>
          </a:bodyPr>
          <a:lstStyle/>
          <a:p>
            <a:r>
              <a:rPr lang="en-US" altLang="en-US" dirty="0"/>
              <a:t>Dogs can do word association too!</a:t>
            </a:r>
          </a:p>
          <a:p>
            <a:pPr lvl="1"/>
            <a:r>
              <a:rPr lang="en-US" altLang="en-US" dirty="0"/>
              <a:t>Rico, a border collie in Germany</a:t>
            </a:r>
          </a:p>
          <a:p>
            <a:pPr lvl="1"/>
            <a:r>
              <a:rPr lang="en-US" altLang="en-US" dirty="0"/>
              <a:t>Knows the names of each of 100 toys </a:t>
            </a:r>
          </a:p>
          <a:p>
            <a:pPr lvl="1"/>
            <a:r>
              <a:rPr lang="en-US" altLang="en-US" dirty="0"/>
              <a:t>Can retrieve items called out to him with over 90% accuracy. </a:t>
            </a:r>
          </a:p>
          <a:p>
            <a:pPr lvl="1"/>
            <a:r>
              <a:rPr lang="en-US" altLang="en-US" dirty="0"/>
              <a:t>Can also learn and remember the names of unfamiliar toys after just one encounter, putting him on a par with a three-year-old child. </a:t>
            </a:r>
          </a:p>
        </p:txBody>
      </p:sp>
      <p:pic>
        <p:nvPicPr>
          <p:cNvPr id="788484" name="Picture 4" descr="H:\anlp\www\lectures\rico-border-coll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0607" y="533400"/>
            <a:ext cx="1646238" cy="2465388"/>
          </a:xfrm>
          <a:prstGeom prst="rect">
            <a:avLst/>
          </a:prstGeom>
          <a:noFill/>
          <a:extLst>
            <a:ext uri="{909E8E84-426E-40DD-AFC4-6F175D3DCCD1}">
              <a14:hiddenFill xmlns:a14="http://schemas.microsoft.com/office/drawing/2010/main">
                <a:solidFill>
                  <a:srgbClr val="FFFFFF"/>
                </a:solidFill>
              </a14:hiddenFill>
            </a:ext>
          </a:extLst>
        </p:spPr>
      </p:pic>
      <p:pic>
        <p:nvPicPr>
          <p:cNvPr id="788485" name="Picture 5" descr="H:\anlp\www\lectures\ricos-toy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810125"/>
            <a:ext cx="2590800" cy="1943100"/>
          </a:xfrm>
          <a:prstGeom prst="rect">
            <a:avLst/>
          </a:prstGeom>
          <a:noFill/>
          <a:extLst>
            <a:ext uri="{909E8E84-426E-40DD-AFC4-6F175D3DCCD1}">
              <a14:hiddenFill xmlns:a14="http://schemas.microsoft.com/office/drawing/2010/main">
                <a:solidFill>
                  <a:srgbClr val="FFFFFF"/>
                </a:solidFill>
              </a14:hiddenFill>
            </a:ext>
          </a:extLst>
        </p:spPr>
      </p:pic>
      <p:sp>
        <p:nvSpPr>
          <p:cNvPr id="788486" name="Rectangle 6"/>
          <p:cNvSpPr>
            <a:spLocks noChangeArrowheads="1"/>
          </p:cNvSpPr>
          <p:nvPr/>
        </p:nvSpPr>
        <p:spPr bwMode="auto">
          <a:xfrm>
            <a:off x="3505200" y="5715000"/>
            <a:ext cx="52520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hlinkClick r:id="rId4"/>
              </a:rPr>
              <a:t>https://</a:t>
            </a:r>
            <a:r>
              <a:rPr lang="en-US" altLang="en-US" sz="1400" dirty="0" smtClean="0">
                <a:hlinkClick r:id="rId4"/>
              </a:rPr>
              <a:t>www.nature.com/news/2004/040607/full/news040607-8.html</a:t>
            </a:r>
            <a:endParaRPr lang="en-US" altLang="en-US" sz="1400" dirty="0" smtClean="0"/>
          </a:p>
          <a:p>
            <a:endParaRPr lang="en-US" altLang="en-US" sz="1400" dirty="0"/>
          </a:p>
        </p:txBody>
      </p:sp>
    </p:spTree>
    <p:extLst>
      <p:ext uri="{BB962C8B-B14F-4D97-AF65-F5344CB8AC3E}">
        <p14:creationId xmlns:p14="http://schemas.microsoft.com/office/powerpoint/2010/main" val="11801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228600" y="6553200"/>
            <a:ext cx="2819400" cy="304800"/>
          </a:xfrm>
        </p:spPr>
        <p:txBody>
          <a:bodyPr/>
          <a:lstStyle/>
          <a:p>
            <a:r>
              <a:rPr lang="en-US" altLang="en-US" dirty="0"/>
              <a:t>Adapted from Robert Berwick's 6.863J</a:t>
            </a:r>
          </a:p>
        </p:txBody>
      </p:sp>
      <p:sp>
        <p:nvSpPr>
          <p:cNvPr id="785410" name="Rectangle 2"/>
          <p:cNvSpPr>
            <a:spLocks noGrp="1" noChangeArrowheads="1"/>
          </p:cNvSpPr>
          <p:nvPr>
            <p:ph type="title"/>
          </p:nvPr>
        </p:nvSpPr>
        <p:spPr/>
        <p:txBody>
          <a:bodyPr>
            <a:normAutofit/>
          </a:bodyPr>
          <a:lstStyle/>
          <a:p>
            <a:r>
              <a:rPr lang="en-US" altLang="en-US" sz="3600" dirty="0"/>
              <a:t>But there is too much to memorize!</a:t>
            </a:r>
          </a:p>
        </p:txBody>
      </p:sp>
      <p:sp>
        <p:nvSpPr>
          <p:cNvPr id="785411" name="Rectangle 3"/>
          <p:cNvSpPr>
            <a:spLocks noGrp="1" noChangeArrowheads="1"/>
          </p:cNvSpPr>
          <p:nvPr>
            <p:ph type="body" idx="1"/>
          </p:nvPr>
        </p:nvSpPr>
        <p:spPr/>
        <p:txBody>
          <a:bodyPr/>
          <a:lstStyle/>
          <a:p>
            <a:pPr>
              <a:buFont typeface="Wingdings" panose="05000000000000000000" pitchFamily="2" charset="2"/>
              <a:buNone/>
            </a:pPr>
            <a:r>
              <a:rPr lang="en-US" altLang="en-US" dirty="0"/>
              <a:t>establish</a:t>
            </a:r>
          </a:p>
          <a:p>
            <a:pPr>
              <a:buFont typeface="Wingdings" panose="05000000000000000000" pitchFamily="2" charset="2"/>
              <a:buNone/>
            </a:pPr>
            <a:r>
              <a:rPr lang="en-US" altLang="en-US" dirty="0"/>
              <a:t>establishment</a:t>
            </a:r>
          </a:p>
          <a:p>
            <a:pPr lvl="1">
              <a:buFontTx/>
              <a:buNone/>
            </a:pPr>
            <a:r>
              <a:rPr lang="en-US" altLang="en-US" dirty="0"/>
              <a:t>	the church of England as the official state church.</a:t>
            </a:r>
          </a:p>
          <a:p>
            <a:pPr>
              <a:buFont typeface="Wingdings" panose="05000000000000000000" pitchFamily="2" charset="2"/>
              <a:buNone/>
            </a:pPr>
            <a:r>
              <a:rPr lang="en-US" altLang="en-US" dirty="0"/>
              <a:t>disestablishment</a:t>
            </a:r>
          </a:p>
          <a:p>
            <a:pPr>
              <a:buFont typeface="Wingdings" panose="05000000000000000000" pitchFamily="2" charset="2"/>
              <a:buNone/>
            </a:pPr>
            <a:r>
              <a:rPr lang="en-US" altLang="en-US" dirty="0" err="1"/>
              <a:t>antidisestablishment</a:t>
            </a:r>
            <a:endParaRPr lang="en-US" altLang="en-US" dirty="0"/>
          </a:p>
          <a:p>
            <a:pPr>
              <a:buFont typeface="Wingdings" panose="05000000000000000000" pitchFamily="2" charset="2"/>
              <a:buNone/>
            </a:pPr>
            <a:r>
              <a:rPr lang="en-US" altLang="en-US" dirty="0"/>
              <a:t>antidisestablishmentarian</a:t>
            </a:r>
          </a:p>
          <a:p>
            <a:pPr>
              <a:buFont typeface="Wingdings" panose="05000000000000000000" pitchFamily="2" charset="2"/>
              <a:buNone/>
            </a:pPr>
            <a:r>
              <a:rPr lang="en-US" altLang="en-US" dirty="0"/>
              <a:t>antidisestablishmentarianism</a:t>
            </a:r>
          </a:p>
          <a:p>
            <a:pPr lvl="1">
              <a:buFontTx/>
              <a:buNone/>
            </a:pPr>
            <a:r>
              <a:rPr lang="en-US" altLang="en-US" dirty="0"/>
              <a:t>	is a political philosophy that is opposed to the separation of church and state. </a:t>
            </a:r>
          </a:p>
        </p:txBody>
      </p:sp>
    </p:spTree>
    <p:extLst>
      <p:ext uri="{BB962C8B-B14F-4D97-AF65-F5344CB8AC3E}">
        <p14:creationId xmlns:p14="http://schemas.microsoft.com/office/powerpoint/2010/main" val="1305424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5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5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5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5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5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54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0" y="0"/>
            <a:ext cx="9144000" cy="762000"/>
          </a:xfrm>
        </p:spPr>
        <p:txBody>
          <a:bodyPr>
            <a:normAutofit/>
          </a:bodyPr>
          <a:lstStyle/>
          <a:p>
            <a:r>
              <a:rPr lang="en-US" altLang="en-US" dirty="0"/>
              <a:t>Rules and Memorization</a:t>
            </a:r>
          </a:p>
        </p:txBody>
      </p:sp>
      <p:sp>
        <p:nvSpPr>
          <p:cNvPr id="786435" name="Rectangle 3"/>
          <p:cNvSpPr>
            <a:spLocks noGrp="1" noChangeArrowheads="1"/>
          </p:cNvSpPr>
          <p:nvPr>
            <p:ph type="body" idx="1"/>
          </p:nvPr>
        </p:nvSpPr>
        <p:spPr>
          <a:xfrm>
            <a:off x="76200" y="838200"/>
            <a:ext cx="8991600" cy="5791200"/>
          </a:xfrm>
        </p:spPr>
        <p:txBody>
          <a:bodyPr>
            <a:normAutofit/>
          </a:bodyPr>
          <a:lstStyle/>
          <a:p>
            <a:pPr>
              <a:lnSpc>
                <a:spcPct val="90000"/>
              </a:lnSpc>
            </a:pPr>
            <a:r>
              <a:rPr lang="en-US" altLang="en-US" sz="2800" dirty="0"/>
              <a:t>Current thinking in psycholinguistics is that we use a combination of rules and memorization</a:t>
            </a:r>
          </a:p>
          <a:p>
            <a:pPr lvl="1">
              <a:lnSpc>
                <a:spcPct val="90000"/>
              </a:lnSpc>
            </a:pPr>
            <a:r>
              <a:rPr lang="en-US" altLang="en-US" sz="2400" dirty="0"/>
              <a:t>However, this is very controversial</a:t>
            </a:r>
          </a:p>
          <a:p>
            <a:pPr>
              <a:lnSpc>
                <a:spcPct val="90000"/>
              </a:lnSpc>
            </a:pPr>
            <a:r>
              <a:rPr lang="en-US" altLang="en-US" sz="2800" dirty="0"/>
              <a:t>Mechanism:</a:t>
            </a:r>
          </a:p>
          <a:p>
            <a:pPr lvl="1">
              <a:lnSpc>
                <a:spcPct val="90000"/>
              </a:lnSpc>
            </a:pPr>
            <a:r>
              <a:rPr lang="en-US" altLang="en-US" sz="2400" dirty="0"/>
              <a:t>If there is an applicable rule, apply it</a:t>
            </a:r>
          </a:p>
          <a:p>
            <a:pPr lvl="1">
              <a:lnSpc>
                <a:spcPct val="90000"/>
              </a:lnSpc>
            </a:pPr>
            <a:r>
              <a:rPr lang="en-US" altLang="en-US" sz="2400" dirty="0"/>
              <a:t>However, if there is a memorized version, that takes precedence.  (Important for irregular words.)</a:t>
            </a:r>
          </a:p>
          <a:p>
            <a:pPr lvl="2">
              <a:lnSpc>
                <a:spcPct val="90000"/>
              </a:lnSpc>
            </a:pPr>
            <a:r>
              <a:rPr lang="en-US" altLang="en-US" sz="1800" dirty="0"/>
              <a:t>Artists paint “still </a:t>
            </a:r>
            <a:r>
              <a:rPr lang="en-US" altLang="en-US" sz="1800" dirty="0" err="1"/>
              <a:t>lifes</a:t>
            </a:r>
            <a:r>
              <a:rPr lang="en-US" altLang="en-US" sz="1800" dirty="0"/>
              <a:t>”</a:t>
            </a:r>
          </a:p>
          <a:p>
            <a:pPr lvl="3">
              <a:lnSpc>
                <a:spcPct val="90000"/>
              </a:lnSpc>
            </a:pPr>
            <a:r>
              <a:rPr lang="en-US" altLang="en-US" sz="1800" dirty="0"/>
              <a:t>Not “still lives”</a:t>
            </a:r>
          </a:p>
          <a:p>
            <a:pPr lvl="2">
              <a:lnSpc>
                <a:spcPct val="90000"/>
              </a:lnSpc>
            </a:pPr>
            <a:r>
              <a:rPr lang="en-US" altLang="en-US" sz="1800" dirty="0"/>
              <a:t>Past tense of </a:t>
            </a:r>
          </a:p>
          <a:p>
            <a:pPr lvl="3">
              <a:lnSpc>
                <a:spcPct val="90000"/>
              </a:lnSpc>
            </a:pPr>
            <a:r>
              <a:rPr lang="en-US" altLang="en-US" sz="1800" dirty="0"/>
              <a:t>think </a:t>
            </a:r>
            <a:r>
              <a:rPr lang="en-US" altLang="en-US" sz="1800" dirty="0">
                <a:sym typeface="Symbol" panose="05050102010706020507" pitchFamily="18" charset="2"/>
              </a:rPr>
              <a:t> thought</a:t>
            </a:r>
          </a:p>
          <a:p>
            <a:pPr lvl="3">
              <a:lnSpc>
                <a:spcPct val="90000"/>
              </a:lnSpc>
            </a:pPr>
            <a:r>
              <a:rPr lang="en-US" altLang="en-US" sz="1800" dirty="0">
                <a:sym typeface="Symbol" panose="05050102010706020507" pitchFamily="18" charset="2"/>
              </a:rPr>
              <a:t>blink </a:t>
            </a:r>
            <a:r>
              <a:rPr lang="en-US" altLang="en-US" sz="1800" dirty="0"/>
              <a:t> </a:t>
            </a:r>
            <a:r>
              <a:rPr lang="en-US" altLang="en-US" sz="1800" dirty="0">
                <a:sym typeface="Symbol" panose="05050102010706020507" pitchFamily="18" charset="2"/>
              </a:rPr>
              <a:t> blinked</a:t>
            </a:r>
          </a:p>
          <a:p>
            <a:pPr lvl="2">
              <a:lnSpc>
                <a:spcPct val="90000"/>
              </a:lnSpc>
            </a:pPr>
            <a:endParaRPr lang="en-US" altLang="en-US" sz="1800" dirty="0">
              <a:sym typeface="Symbol" panose="05050102010706020507" pitchFamily="18" charset="2"/>
            </a:endParaRPr>
          </a:p>
          <a:p>
            <a:pPr>
              <a:lnSpc>
                <a:spcPct val="90000"/>
              </a:lnSpc>
            </a:pPr>
            <a:r>
              <a:rPr lang="en-US" altLang="en-US" sz="2400" dirty="0">
                <a:sym typeface="Symbol" panose="05050102010706020507" pitchFamily="18" charset="2"/>
              </a:rPr>
              <a:t>This is a simplification; for more on this, see </a:t>
            </a:r>
            <a:r>
              <a:rPr lang="en-US" altLang="en-US" sz="2400" dirty="0" err="1">
                <a:sym typeface="Symbol" panose="05050102010706020507" pitchFamily="18" charset="2"/>
              </a:rPr>
              <a:t>Pinker’s</a:t>
            </a:r>
            <a:r>
              <a:rPr lang="en-US" altLang="en-US" sz="2400" dirty="0">
                <a:sym typeface="Symbol" panose="05050102010706020507" pitchFamily="18" charset="2"/>
              </a:rPr>
              <a:t> “Words and Language” and “The Language Instinct”.</a:t>
            </a:r>
          </a:p>
        </p:txBody>
      </p:sp>
    </p:spTree>
    <p:extLst>
      <p:ext uri="{BB962C8B-B14F-4D97-AF65-F5344CB8AC3E}">
        <p14:creationId xmlns:p14="http://schemas.microsoft.com/office/powerpoint/2010/main" val="72643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6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6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64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6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6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64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64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643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643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64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normAutofit/>
          </a:bodyPr>
          <a:lstStyle/>
          <a:p>
            <a:r>
              <a:rPr lang="en-US" altLang="en-US" dirty="0"/>
              <a:t>Representation of Meaning</a:t>
            </a:r>
          </a:p>
        </p:txBody>
      </p:sp>
      <p:sp>
        <p:nvSpPr>
          <p:cNvPr id="791555" name="Rectangle 3"/>
          <p:cNvSpPr>
            <a:spLocks noGrp="1" noChangeArrowheads="1"/>
          </p:cNvSpPr>
          <p:nvPr>
            <p:ph type="body" idx="1"/>
          </p:nvPr>
        </p:nvSpPr>
        <p:spPr>
          <a:xfrm>
            <a:off x="76200" y="914400"/>
            <a:ext cx="8915400" cy="5715000"/>
          </a:xfrm>
        </p:spPr>
        <p:txBody>
          <a:bodyPr>
            <a:normAutofit/>
          </a:bodyPr>
          <a:lstStyle/>
          <a:p>
            <a:r>
              <a:rPr lang="en-US" altLang="en-US" dirty="0"/>
              <a:t>I know that block blocks the sun.</a:t>
            </a:r>
          </a:p>
          <a:p>
            <a:pPr lvl="1"/>
            <a:r>
              <a:rPr lang="en-US" altLang="en-US" dirty="0"/>
              <a:t>How do we represent the meanings of “block”?</a:t>
            </a:r>
          </a:p>
          <a:p>
            <a:pPr lvl="1"/>
            <a:r>
              <a:rPr lang="en-US" altLang="en-US" dirty="0"/>
              <a:t>How do we represent “I know”? </a:t>
            </a:r>
          </a:p>
          <a:p>
            <a:pPr lvl="1"/>
            <a:r>
              <a:rPr lang="en-US" altLang="en-US" dirty="0"/>
              <a:t>How does that differ from “I know that.”? </a:t>
            </a:r>
          </a:p>
          <a:p>
            <a:pPr lvl="1"/>
            <a:r>
              <a:rPr lang="en-US" altLang="en-US" dirty="0"/>
              <a:t>Who is “I”?</a:t>
            </a:r>
          </a:p>
          <a:p>
            <a:pPr lvl="1"/>
            <a:r>
              <a:rPr lang="en-US" altLang="en-US" dirty="0"/>
              <a:t>How do we indicate that we are talking about earth’s sun vs. some other planet’s sun?</a:t>
            </a:r>
          </a:p>
          <a:p>
            <a:pPr lvl="1"/>
            <a:r>
              <a:rPr lang="en-US" altLang="en-US" dirty="0"/>
              <a:t>When did this take place?  What if I move the block?  What if I move my viewpoint? How do we represent this?</a:t>
            </a:r>
          </a:p>
          <a:p>
            <a:pPr lvl="1"/>
            <a:endParaRPr lang="en-US" altLang="en-US" dirty="0"/>
          </a:p>
          <a:p>
            <a:pPr lvl="1"/>
            <a:endParaRPr lang="en-US" altLang="en-US" dirty="0"/>
          </a:p>
          <a:p>
            <a:endParaRPr lang="en-US" altLang="en-US" dirty="0"/>
          </a:p>
        </p:txBody>
      </p:sp>
    </p:spTree>
    <p:extLst>
      <p:ext uri="{BB962C8B-B14F-4D97-AF65-F5344CB8AC3E}">
        <p14:creationId xmlns:p14="http://schemas.microsoft.com/office/powerpoint/2010/main" val="1407797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1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1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1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1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1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1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normAutofit/>
          </a:bodyPr>
          <a:lstStyle/>
          <a:p>
            <a:r>
              <a:rPr lang="en-US" altLang="en-US"/>
              <a:t>How to tackle these problems?</a:t>
            </a:r>
          </a:p>
        </p:txBody>
      </p:sp>
      <p:sp>
        <p:nvSpPr>
          <p:cNvPr id="792579" name="Rectangle 3"/>
          <p:cNvSpPr>
            <a:spLocks noGrp="1" noChangeArrowheads="1"/>
          </p:cNvSpPr>
          <p:nvPr>
            <p:ph type="body" idx="1"/>
          </p:nvPr>
        </p:nvSpPr>
        <p:spPr/>
        <p:txBody>
          <a:bodyPr/>
          <a:lstStyle/>
          <a:p>
            <a:pPr>
              <a:lnSpc>
                <a:spcPct val="90000"/>
              </a:lnSpc>
            </a:pPr>
            <a:r>
              <a:rPr lang="en-US" altLang="en-US" dirty="0"/>
              <a:t>The field was stuck for quite some time.</a:t>
            </a:r>
          </a:p>
          <a:p>
            <a:pPr>
              <a:lnSpc>
                <a:spcPct val="90000"/>
              </a:lnSpc>
            </a:pPr>
            <a:r>
              <a:rPr lang="en-US" altLang="en-US" dirty="0"/>
              <a:t>A new approach started around 1990</a:t>
            </a:r>
          </a:p>
          <a:p>
            <a:pPr lvl="1">
              <a:lnSpc>
                <a:spcPct val="90000"/>
              </a:lnSpc>
            </a:pPr>
            <a:r>
              <a:rPr lang="en-US" altLang="en-US" dirty="0"/>
              <a:t>Well, not really new, but the first time around, in the 50’s, they didn’t have the text, disk space, or GHz</a:t>
            </a:r>
          </a:p>
          <a:p>
            <a:pPr>
              <a:lnSpc>
                <a:spcPct val="90000"/>
              </a:lnSpc>
            </a:pPr>
            <a:r>
              <a:rPr lang="en-US" altLang="en-US" dirty="0"/>
              <a:t>Main idea: combine memorizing and rules</a:t>
            </a:r>
          </a:p>
          <a:p>
            <a:pPr>
              <a:lnSpc>
                <a:spcPct val="90000"/>
              </a:lnSpc>
            </a:pPr>
            <a:r>
              <a:rPr lang="en-US" altLang="en-US" dirty="0"/>
              <a:t>How to do it:</a:t>
            </a:r>
          </a:p>
          <a:p>
            <a:pPr lvl="1">
              <a:lnSpc>
                <a:spcPct val="90000"/>
              </a:lnSpc>
            </a:pPr>
            <a:r>
              <a:rPr lang="en-US" altLang="en-US" dirty="0"/>
              <a:t>Get large text collections (corpora)</a:t>
            </a:r>
          </a:p>
          <a:p>
            <a:pPr lvl="1">
              <a:lnSpc>
                <a:spcPct val="90000"/>
              </a:lnSpc>
            </a:pPr>
            <a:r>
              <a:rPr lang="en-US" altLang="en-US" dirty="0"/>
              <a:t>Compute statistics over the words in those collections</a:t>
            </a:r>
          </a:p>
          <a:p>
            <a:pPr>
              <a:lnSpc>
                <a:spcPct val="90000"/>
              </a:lnSpc>
            </a:pPr>
            <a:r>
              <a:rPr lang="en-US" altLang="en-US" dirty="0"/>
              <a:t>Surprisingly effective</a:t>
            </a:r>
          </a:p>
          <a:p>
            <a:pPr lvl="1">
              <a:lnSpc>
                <a:spcPct val="90000"/>
              </a:lnSpc>
            </a:pPr>
            <a:r>
              <a:rPr lang="en-US" altLang="en-US" dirty="0"/>
              <a:t>Even better now with the Web</a:t>
            </a:r>
          </a:p>
        </p:txBody>
      </p:sp>
    </p:spTree>
    <p:extLst>
      <p:ext uri="{BB962C8B-B14F-4D97-AF65-F5344CB8AC3E}">
        <p14:creationId xmlns:p14="http://schemas.microsoft.com/office/powerpoint/2010/main" val="15792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25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925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257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257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257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925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25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Background of this Course</a:t>
            </a:r>
            <a:endParaRPr lang="en-US" sz="3600" dirty="0"/>
          </a:p>
        </p:txBody>
      </p:sp>
      <p:sp>
        <p:nvSpPr>
          <p:cNvPr id="3" name="Content Placeholder 2"/>
          <p:cNvSpPr>
            <a:spLocks noGrp="1"/>
          </p:cNvSpPr>
          <p:nvPr>
            <p:ph idx="1"/>
          </p:nvPr>
        </p:nvSpPr>
        <p:spPr/>
        <p:txBody>
          <a:bodyPr>
            <a:normAutofit/>
          </a:bodyPr>
          <a:lstStyle/>
          <a:p>
            <a:r>
              <a:rPr lang="en-US" dirty="0" smtClean="0"/>
              <a:t>Purpose of this course</a:t>
            </a:r>
          </a:p>
          <a:p>
            <a:pPr lvl="1"/>
            <a:r>
              <a:rPr lang="en-US" dirty="0" smtClean="0"/>
              <a:t>Currently a topic course for senior undergraduate students</a:t>
            </a:r>
          </a:p>
          <a:p>
            <a:pPr lvl="2"/>
            <a:r>
              <a:rPr lang="en-US" dirty="0" smtClean="0"/>
              <a:t>Enrich their experience on text data analytics</a:t>
            </a:r>
          </a:p>
          <a:p>
            <a:pPr lvl="2"/>
            <a:r>
              <a:rPr lang="en-US" dirty="0" smtClean="0"/>
              <a:t>Equip them with powerful analytic tools for future career</a:t>
            </a:r>
          </a:p>
          <a:p>
            <a:pPr lvl="1"/>
            <a:r>
              <a:rPr lang="en-US" dirty="0" smtClean="0"/>
              <a:t>Target to be an future elective course for the </a:t>
            </a:r>
            <a:r>
              <a:rPr lang="en-US" dirty="0"/>
              <a:t>Data Science and Technology (DSCT) program </a:t>
            </a:r>
            <a:endParaRPr lang="en-US" dirty="0" smtClean="0"/>
          </a:p>
          <a:p>
            <a:pPr lvl="2"/>
            <a:r>
              <a:rPr lang="en-US" dirty="0" smtClean="0">
                <a:hlinkClick r:id="rId2"/>
              </a:rPr>
              <a:t>http://dsct.ust.hk/</a:t>
            </a:r>
            <a:endParaRPr lang="en-US" dirty="0" smtClean="0"/>
          </a:p>
          <a:p>
            <a:r>
              <a:rPr lang="en-US" dirty="0"/>
              <a:t>Shared Course Codes </a:t>
            </a:r>
            <a:r>
              <a:rPr lang="en-US" altLang="zh-CN" dirty="0" smtClean="0"/>
              <a:t>COMP4901K/Math4824B</a:t>
            </a:r>
          </a:p>
          <a:p>
            <a:pPr lvl="1"/>
            <a:r>
              <a:rPr lang="en-US" dirty="0" smtClean="0"/>
              <a:t>Currently no major difference between </a:t>
            </a:r>
            <a:r>
              <a:rPr lang="en-US" altLang="zh-CN" dirty="0" smtClean="0"/>
              <a:t>Math and COMP students</a:t>
            </a:r>
          </a:p>
          <a:p>
            <a:pPr lvl="1"/>
            <a:r>
              <a:rPr lang="en-US" dirty="0" smtClean="0"/>
              <a:t>We may collect your feedback in the middle of the class to tailor to different student background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33172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NLP </a:t>
            </a:r>
            <a:r>
              <a:rPr lang="en-US" dirty="0" smtClean="0"/>
              <a:t>?= Machine </a:t>
            </a:r>
            <a:r>
              <a:rPr lang="en-US" dirty="0"/>
              <a:t>Learning</a:t>
            </a:r>
          </a:p>
        </p:txBody>
      </p:sp>
      <p:sp>
        <p:nvSpPr>
          <p:cNvPr id="3" name="Content Placeholder 2"/>
          <p:cNvSpPr>
            <a:spLocks noGrp="1"/>
          </p:cNvSpPr>
          <p:nvPr>
            <p:ph idx="1"/>
          </p:nvPr>
        </p:nvSpPr>
        <p:spPr/>
        <p:txBody>
          <a:bodyPr/>
          <a:lstStyle/>
          <a:p>
            <a:r>
              <a:rPr lang="en-US" dirty="0"/>
              <a:t>To be successful, a machine learner needs bias/assumptions; for NLP, that might be linguistic theory/representations.</a:t>
            </a:r>
          </a:p>
          <a:p>
            <a:r>
              <a:rPr lang="en-US" dirty="0"/>
              <a:t>Computer representation of language is not directly observable.</a:t>
            </a:r>
          </a:p>
          <a:p>
            <a:r>
              <a:rPr lang="en-US" dirty="0"/>
              <a:t>Early connections to information theory (1940s)</a:t>
            </a:r>
          </a:p>
          <a:p>
            <a:r>
              <a:rPr lang="en-US" dirty="0"/>
              <a:t>Symbolic, probabilistic, and connectionist ML have all seen NLP as a source of inspiring applications.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54997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NLP </a:t>
            </a:r>
            <a:r>
              <a:rPr lang="en-US" dirty="0" smtClean="0"/>
              <a:t>?= Linguistics</a:t>
            </a:r>
            <a:endParaRPr lang="en-US" dirty="0"/>
          </a:p>
        </p:txBody>
      </p:sp>
      <p:sp>
        <p:nvSpPr>
          <p:cNvPr id="3" name="Content Placeholder 2"/>
          <p:cNvSpPr>
            <a:spLocks noGrp="1"/>
          </p:cNvSpPr>
          <p:nvPr>
            <p:ph idx="1"/>
          </p:nvPr>
        </p:nvSpPr>
        <p:spPr/>
        <p:txBody>
          <a:bodyPr/>
          <a:lstStyle/>
          <a:p>
            <a:r>
              <a:rPr lang="en-US" dirty="0"/>
              <a:t>NLP must contend with NL data as found in the </a:t>
            </a:r>
            <a:r>
              <a:rPr lang="en-US" dirty="0" smtClean="0"/>
              <a:t>world</a:t>
            </a:r>
          </a:p>
          <a:p>
            <a:r>
              <a:rPr lang="en-US" dirty="0"/>
              <a:t>NLP </a:t>
            </a:r>
            <a:r>
              <a:rPr lang="en-US" dirty="0" smtClean="0">
                <a:latin typeface="Calibri" panose="020F0502020204030204" pitchFamily="34" charset="0"/>
                <a:cs typeface="Calibri" panose="020F0502020204030204" pitchFamily="34" charset="0"/>
              </a:rPr>
              <a:t>≈</a:t>
            </a:r>
            <a:r>
              <a:rPr lang="en-US" dirty="0" smtClean="0"/>
              <a:t> </a:t>
            </a:r>
            <a:r>
              <a:rPr lang="en-US" dirty="0"/>
              <a:t>computational </a:t>
            </a:r>
            <a:r>
              <a:rPr lang="en-US" dirty="0" smtClean="0"/>
              <a:t>linguistics</a:t>
            </a:r>
          </a:p>
          <a:p>
            <a:r>
              <a:rPr lang="en-US" dirty="0"/>
              <a:t>Linguistics has begun to use tools originating in NLP!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Text Box 4"/>
          <p:cNvSpPr txBox="1">
            <a:spLocks noChangeArrowheads="1"/>
          </p:cNvSpPr>
          <p:nvPr/>
        </p:nvSpPr>
        <p:spPr bwMode="auto">
          <a:xfrm>
            <a:off x="0" y="6491288"/>
            <a:ext cx="2797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smtClean="0"/>
              <a:t>Noah </a:t>
            </a:r>
            <a:r>
              <a:rPr lang="en-US" altLang="en-US" sz="1800" dirty="0" err="1" smtClean="0"/>
              <a:t>Smith@UW</a:t>
            </a:r>
            <a:r>
              <a:rPr lang="en-US" altLang="en-US" sz="1800" dirty="0" smtClean="0"/>
              <a:t>, CSE490U </a:t>
            </a:r>
            <a:endParaRPr lang="en-US" altLang="en-US" sz="1800" dirty="0"/>
          </a:p>
        </p:txBody>
      </p:sp>
    </p:spTree>
    <p:extLst>
      <p:ext uri="{BB962C8B-B14F-4D97-AF65-F5344CB8AC3E}">
        <p14:creationId xmlns:p14="http://schemas.microsoft.com/office/powerpoint/2010/main" val="114665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Desiderata for NLP </a:t>
            </a:r>
            <a:r>
              <a:rPr lang="en-US" dirty="0" smtClean="0"/>
              <a:t>Methods </a:t>
            </a:r>
            <a:br>
              <a:rPr lang="en-US" dirty="0" smtClean="0"/>
            </a:br>
            <a:r>
              <a:rPr lang="en-US" sz="2200" dirty="0" smtClean="0"/>
              <a:t>(</a:t>
            </a:r>
            <a:r>
              <a:rPr lang="en-US" sz="2200" dirty="0"/>
              <a:t>ordered arbitrarily)</a:t>
            </a:r>
            <a:endParaRPr lang="en-US" dirty="0"/>
          </a:p>
        </p:txBody>
      </p:sp>
      <p:sp>
        <p:nvSpPr>
          <p:cNvPr id="3" name="Content Placeholder 2"/>
          <p:cNvSpPr>
            <a:spLocks noGrp="1"/>
          </p:cNvSpPr>
          <p:nvPr>
            <p:ph idx="1"/>
          </p:nvPr>
        </p:nvSpPr>
        <p:spPr/>
        <p:txBody>
          <a:bodyPr/>
          <a:lstStyle/>
          <a:p>
            <a:r>
              <a:rPr lang="en-US" dirty="0"/>
              <a:t>Sensitivity to a wide range of the phenomena and </a:t>
            </a:r>
            <a:r>
              <a:rPr lang="en-US" dirty="0" smtClean="0"/>
              <a:t>constraints in </a:t>
            </a:r>
            <a:r>
              <a:rPr lang="en-US" dirty="0"/>
              <a:t>human </a:t>
            </a:r>
            <a:r>
              <a:rPr lang="en-US" dirty="0" smtClean="0"/>
              <a:t>language</a:t>
            </a:r>
          </a:p>
          <a:p>
            <a:r>
              <a:rPr lang="en-US" dirty="0"/>
              <a:t>Generality across </a:t>
            </a:r>
            <a:r>
              <a:rPr lang="en-US" dirty="0" smtClean="0"/>
              <a:t>different </a:t>
            </a:r>
            <a:r>
              <a:rPr lang="en-US" dirty="0"/>
              <a:t>languages, genres, styles, </a:t>
            </a:r>
            <a:r>
              <a:rPr lang="en-US" dirty="0" smtClean="0"/>
              <a:t>and modalities</a:t>
            </a:r>
          </a:p>
          <a:p>
            <a:r>
              <a:rPr lang="en-US" dirty="0"/>
              <a:t>Computational </a:t>
            </a:r>
            <a:r>
              <a:rPr lang="en-US" dirty="0" smtClean="0"/>
              <a:t>efficiency </a:t>
            </a:r>
            <a:r>
              <a:rPr lang="en-US" dirty="0"/>
              <a:t>at construction time and </a:t>
            </a:r>
            <a:r>
              <a:rPr lang="en-US" dirty="0" smtClean="0"/>
              <a:t>runtime</a:t>
            </a:r>
          </a:p>
          <a:p>
            <a:r>
              <a:rPr lang="en-US" dirty="0"/>
              <a:t>Strong formal guarantees (e.g., convergence, </a:t>
            </a:r>
            <a:r>
              <a:rPr lang="en-US" dirty="0" smtClean="0"/>
              <a:t>statistical </a:t>
            </a:r>
            <a:r>
              <a:rPr lang="en-US" dirty="0"/>
              <a:t>efficiency</a:t>
            </a:r>
            <a:r>
              <a:rPr lang="en-US" dirty="0" smtClean="0"/>
              <a:t>, </a:t>
            </a:r>
            <a:r>
              <a:rPr lang="en-US" dirty="0"/>
              <a:t>consistency, etc</a:t>
            </a:r>
            <a:r>
              <a:rPr lang="en-US" dirty="0" smtClean="0"/>
              <a:t>.)</a:t>
            </a:r>
          </a:p>
          <a:p>
            <a:r>
              <a:rPr lang="en-US" dirty="0"/>
              <a:t>High accuracy when judged against expert annotations </a:t>
            </a:r>
            <a:r>
              <a:rPr lang="en-US" dirty="0" smtClean="0"/>
              <a:t>and/or task-specific </a:t>
            </a:r>
            <a:r>
              <a:rPr lang="en-US" dirty="0"/>
              <a:t>performance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Text Box 4"/>
          <p:cNvSpPr txBox="1">
            <a:spLocks noChangeArrowheads="1"/>
          </p:cNvSpPr>
          <p:nvPr/>
        </p:nvSpPr>
        <p:spPr bwMode="auto">
          <a:xfrm>
            <a:off x="0" y="6491288"/>
            <a:ext cx="27977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smtClean="0"/>
              <a:t>Noah </a:t>
            </a:r>
            <a:r>
              <a:rPr lang="en-US" altLang="en-US" sz="1800" dirty="0" err="1" smtClean="0"/>
              <a:t>Smith@UW</a:t>
            </a:r>
            <a:r>
              <a:rPr lang="en-US" altLang="en-US" sz="1800" dirty="0" smtClean="0"/>
              <a:t>, CSE490U </a:t>
            </a:r>
            <a:endParaRPr lang="en-US" altLang="en-US" sz="1800" dirty="0"/>
          </a:p>
        </p:txBody>
      </p:sp>
    </p:spTree>
    <p:extLst>
      <p:ext uri="{BB962C8B-B14F-4D97-AF65-F5344CB8AC3E}">
        <p14:creationId xmlns:p14="http://schemas.microsoft.com/office/powerpoint/2010/main" val="352178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Fields with Connections to NLP</a:t>
            </a:r>
          </a:p>
        </p:txBody>
      </p:sp>
      <p:sp>
        <p:nvSpPr>
          <p:cNvPr id="3" name="Content Placeholder 2"/>
          <p:cNvSpPr>
            <a:spLocks noGrp="1"/>
          </p:cNvSpPr>
          <p:nvPr>
            <p:ph idx="1"/>
          </p:nvPr>
        </p:nvSpPr>
        <p:spPr/>
        <p:txBody>
          <a:bodyPr>
            <a:normAutofit fontScale="92500" lnSpcReduction="10000"/>
          </a:bodyPr>
          <a:lstStyle/>
          <a:p>
            <a:r>
              <a:rPr lang="en-US" dirty="0"/>
              <a:t>Machine </a:t>
            </a:r>
            <a:r>
              <a:rPr lang="en-US" dirty="0" smtClean="0"/>
              <a:t>learning</a:t>
            </a:r>
          </a:p>
          <a:p>
            <a:r>
              <a:rPr lang="en-US" dirty="0"/>
              <a:t>Linguistics (including psycho-, socio-, descriptive, </a:t>
            </a:r>
            <a:r>
              <a:rPr lang="en-US" dirty="0" smtClean="0"/>
              <a:t>and theoretical</a:t>
            </a:r>
            <a:r>
              <a:rPr lang="en-US" dirty="0"/>
              <a:t>)</a:t>
            </a:r>
          </a:p>
          <a:p>
            <a:r>
              <a:rPr lang="en-US" dirty="0" smtClean="0"/>
              <a:t>Cognitive </a:t>
            </a:r>
            <a:r>
              <a:rPr lang="en-US" dirty="0"/>
              <a:t>science</a:t>
            </a:r>
          </a:p>
          <a:p>
            <a:r>
              <a:rPr lang="en-US" dirty="0" smtClean="0"/>
              <a:t>Information </a:t>
            </a:r>
            <a:r>
              <a:rPr lang="en-US" dirty="0"/>
              <a:t>theory</a:t>
            </a:r>
          </a:p>
          <a:p>
            <a:r>
              <a:rPr lang="en-US" dirty="0" smtClean="0"/>
              <a:t>Logic</a:t>
            </a:r>
            <a:endParaRPr lang="en-US" dirty="0"/>
          </a:p>
          <a:p>
            <a:r>
              <a:rPr lang="en-US" dirty="0" smtClean="0"/>
              <a:t>Theory </a:t>
            </a:r>
            <a:r>
              <a:rPr lang="en-US" dirty="0"/>
              <a:t>of computation</a:t>
            </a:r>
          </a:p>
          <a:p>
            <a:r>
              <a:rPr lang="en-US" dirty="0" smtClean="0"/>
              <a:t>Data </a:t>
            </a:r>
            <a:r>
              <a:rPr lang="en-US" dirty="0"/>
              <a:t>science</a:t>
            </a:r>
          </a:p>
          <a:p>
            <a:r>
              <a:rPr lang="en-US" dirty="0"/>
              <a:t>Social and Political science</a:t>
            </a:r>
          </a:p>
          <a:p>
            <a:r>
              <a:rPr lang="en-US" dirty="0" smtClean="0"/>
              <a:t>Psychology</a:t>
            </a:r>
            <a:endParaRPr lang="en-US" dirty="0"/>
          </a:p>
          <a:p>
            <a:r>
              <a:rPr lang="en-US" dirty="0" smtClean="0"/>
              <a:t>Economics</a:t>
            </a:r>
            <a:endParaRPr lang="en-US" dirty="0"/>
          </a:p>
          <a:p>
            <a:r>
              <a:rPr lang="en-US" dirty="0" smtClean="0"/>
              <a:t>Education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352174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Fields with Connections to </a:t>
            </a:r>
            <a:r>
              <a:rPr lang="en-US" dirty="0" smtClean="0"/>
              <a:t>Machine Learning</a:t>
            </a:r>
            <a:endParaRPr lang="en-US" dirty="0"/>
          </a:p>
        </p:txBody>
      </p:sp>
      <p:sp>
        <p:nvSpPr>
          <p:cNvPr id="3" name="Content Placeholder 2"/>
          <p:cNvSpPr>
            <a:spLocks noGrp="1"/>
          </p:cNvSpPr>
          <p:nvPr>
            <p:ph idx="1"/>
          </p:nvPr>
        </p:nvSpPr>
        <p:spPr/>
        <p:txBody>
          <a:bodyPr>
            <a:normAutofit/>
          </a:bodyPr>
          <a:lstStyle/>
          <a:p>
            <a:r>
              <a:rPr lang="en-US" dirty="0" smtClean="0"/>
              <a:t>NLP</a:t>
            </a:r>
          </a:p>
          <a:p>
            <a:r>
              <a:rPr lang="en-US" dirty="0" smtClean="0"/>
              <a:t>Data mining</a:t>
            </a:r>
          </a:p>
          <a:p>
            <a:r>
              <a:rPr lang="en-US" dirty="0" smtClean="0"/>
              <a:t>Bioinformatics</a:t>
            </a:r>
          </a:p>
          <a:p>
            <a:r>
              <a:rPr lang="en-US" dirty="0" smtClean="0"/>
              <a:t>Fintech</a:t>
            </a:r>
          </a:p>
          <a:p>
            <a:r>
              <a:rPr lang="en-US" dirty="0" smtClean="0"/>
              <a:t>Computer vision</a:t>
            </a:r>
          </a:p>
          <a:p>
            <a:r>
              <a:rPr lang="en-US" dirty="0" smtClean="0"/>
              <a:t>Multimedia</a:t>
            </a:r>
            <a:r>
              <a:rPr lang="en-US" dirty="0"/>
              <a:t> </a:t>
            </a:r>
            <a:r>
              <a:rPr lang="en-US" dirty="0" smtClean="0"/>
              <a:t>analysis</a:t>
            </a:r>
          </a:p>
          <a:p>
            <a:r>
              <a:rPr lang="en-US" dirty="0" smtClean="0"/>
              <a:t>Social and political science</a:t>
            </a:r>
          </a:p>
          <a:p>
            <a:r>
              <a:rPr lang="en-US" dirty="0"/>
              <a:t>Psychology</a:t>
            </a:r>
          </a:p>
          <a:p>
            <a:r>
              <a:rPr lang="en-US" dirty="0"/>
              <a:t>Economics</a:t>
            </a:r>
          </a:p>
          <a:p>
            <a:r>
              <a:rPr lang="en-US" dirty="0"/>
              <a:t>Education</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868284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This Course: Machine learning for NLP</a:t>
            </a:r>
            <a:endParaRPr lang="en-US" dirty="0"/>
          </a:p>
        </p:txBody>
      </p:sp>
      <p:sp>
        <p:nvSpPr>
          <p:cNvPr id="3" name="Content Placeholder 2"/>
          <p:cNvSpPr>
            <a:spLocks noGrp="1"/>
          </p:cNvSpPr>
          <p:nvPr>
            <p:ph idx="1"/>
          </p:nvPr>
        </p:nvSpPr>
        <p:spPr/>
        <p:txBody>
          <a:bodyPr/>
          <a:lstStyle/>
          <a:p>
            <a:r>
              <a:rPr lang="en-US" dirty="0"/>
              <a:t>mid-1970s: </a:t>
            </a:r>
            <a:r>
              <a:rPr lang="en-US" dirty="0">
                <a:solidFill>
                  <a:srgbClr val="FF0000"/>
                </a:solidFill>
              </a:rPr>
              <a:t>HMMs </a:t>
            </a:r>
            <a:r>
              <a:rPr lang="en-US" dirty="0"/>
              <a:t>for speech recognition </a:t>
            </a:r>
            <a:r>
              <a:rPr lang="en-US" dirty="0" smtClean="0">
                <a:sym typeface="Wingdings" panose="05000000000000000000" pitchFamily="2" charset="2"/>
              </a:rPr>
              <a:t></a:t>
            </a:r>
            <a:r>
              <a:rPr lang="en-US" dirty="0" smtClean="0"/>
              <a:t> </a:t>
            </a:r>
            <a:r>
              <a:rPr lang="en-US" dirty="0"/>
              <a:t>probabilistic </a:t>
            </a:r>
            <a:r>
              <a:rPr lang="en-US" dirty="0" smtClean="0"/>
              <a:t>models</a:t>
            </a:r>
          </a:p>
          <a:p>
            <a:r>
              <a:rPr lang="en-US" dirty="0"/>
              <a:t>early 2000s: </a:t>
            </a:r>
            <a:r>
              <a:rPr lang="en-US" dirty="0">
                <a:solidFill>
                  <a:srgbClr val="FF0000"/>
                </a:solidFill>
              </a:rPr>
              <a:t>conditional random </a:t>
            </a:r>
            <a:r>
              <a:rPr lang="en-US" dirty="0" smtClean="0">
                <a:solidFill>
                  <a:srgbClr val="FF0000"/>
                </a:solidFill>
              </a:rPr>
              <a:t>fields </a:t>
            </a:r>
            <a:r>
              <a:rPr lang="en-US" dirty="0"/>
              <a:t>for part-of-speech </a:t>
            </a:r>
            <a:r>
              <a:rPr lang="en-US" dirty="0" smtClean="0"/>
              <a:t>tagging </a:t>
            </a:r>
            <a:r>
              <a:rPr lang="en-US" dirty="0" smtClean="0">
                <a:sym typeface="Wingdings" panose="05000000000000000000" pitchFamily="2" charset="2"/>
              </a:rPr>
              <a:t></a:t>
            </a:r>
            <a:r>
              <a:rPr lang="en-US" dirty="0" smtClean="0"/>
              <a:t> </a:t>
            </a:r>
            <a:r>
              <a:rPr lang="en-US" dirty="0"/>
              <a:t>structured </a:t>
            </a:r>
            <a:r>
              <a:rPr lang="en-US" dirty="0" smtClean="0"/>
              <a:t>prediction</a:t>
            </a:r>
          </a:p>
          <a:p>
            <a:r>
              <a:rPr lang="en-US" dirty="0"/>
              <a:t>early 2000s: </a:t>
            </a:r>
            <a:r>
              <a:rPr lang="en-US" dirty="0">
                <a:solidFill>
                  <a:srgbClr val="FF0000"/>
                </a:solidFill>
              </a:rPr>
              <a:t>Latent </a:t>
            </a:r>
            <a:r>
              <a:rPr lang="en-US" dirty="0" err="1">
                <a:solidFill>
                  <a:srgbClr val="FF0000"/>
                </a:solidFill>
              </a:rPr>
              <a:t>Dirichlet</a:t>
            </a:r>
            <a:r>
              <a:rPr lang="en-US" dirty="0">
                <a:solidFill>
                  <a:srgbClr val="FF0000"/>
                </a:solidFill>
              </a:rPr>
              <a:t> Allocation </a:t>
            </a:r>
            <a:r>
              <a:rPr lang="en-US" dirty="0"/>
              <a:t>for modeling text </a:t>
            </a:r>
            <a:r>
              <a:rPr lang="en-US" dirty="0" smtClean="0"/>
              <a:t>documents </a:t>
            </a:r>
            <a:r>
              <a:rPr lang="en-US" dirty="0" smtClean="0">
                <a:sym typeface="Wingdings" panose="05000000000000000000" pitchFamily="2" charset="2"/>
              </a:rPr>
              <a:t></a:t>
            </a:r>
            <a:r>
              <a:rPr lang="en-US" dirty="0" smtClean="0"/>
              <a:t> </a:t>
            </a:r>
            <a:r>
              <a:rPr lang="en-US" dirty="0"/>
              <a:t>topic </a:t>
            </a:r>
            <a:r>
              <a:rPr lang="en-US" dirty="0" smtClean="0"/>
              <a:t>modeling</a:t>
            </a:r>
          </a:p>
          <a:p>
            <a:r>
              <a:rPr lang="en-US" dirty="0"/>
              <a:t>mid 2010s: </a:t>
            </a:r>
            <a:r>
              <a:rPr lang="en-US" dirty="0">
                <a:solidFill>
                  <a:srgbClr val="FF0000"/>
                </a:solidFill>
              </a:rPr>
              <a:t>sequence-to-sequence</a:t>
            </a:r>
            <a:r>
              <a:rPr lang="en-US" dirty="0"/>
              <a:t> models for machine </a:t>
            </a:r>
            <a:r>
              <a:rPr lang="en-US" dirty="0" smtClean="0"/>
              <a:t>translation </a:t>
            </a:r>
            <a:r>
              <a:rPr lang="en-US" dirty="0" smtClean="0">
                <a:sym typeface="Wingdings" panose="05000000000000000000" pitchFamily="2" charset="2"/>
              </a:rPr>
              <a:t></a:t>
            </a:r>
            <a:r>
              <a:rPr lang="en-US" dirty="0" smtClean="0"/>
              <a:t> </a:t>
            </a:r>
            <a:r>
              <a:rPr lang="en-US" dirty="0"/>
              <a:t>neural networks with memory/state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409931" y="5486400"/>
            <a:ext cx="8324138" cy="646331"/>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sz="3600" dirty="0" smtClean="0"/>
              <a:t>We will select some of the important topics </a:t>
            </a:r>
            <a:endParaRPr lang="en-US" sz="3600" dirty="0"/>
          </a:p>
        </p:txBody>
      </p:sp>
    </p:spTree>
    <p:extLst>
      <p:ext uri="{BB962C8B-B14F-4D97-AF65-F5344CB8AC3E}">
        <p14:creationId xmlns:p14="http://schemas.microsoft.com/office/powerpoint/2010/main" val="178219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Nowadays: Deep learning for NLP</a:t>
            </a:r>
            <a:endParaRPr lang="en-US" dirty="0"/>
          </a:p>
        </p:txBody>
      </p:sp>
      <p:sp>
        <p:nvSpPr>
          <p:cNvPr id="3" name="Content Placeholder 2"/>
          <p:cNvSpPr>
            <a:spLocks noGrp="1"/>
          </p:cNvSpPr>
          <p:nvPr>
            <p:ph idx="1"/>
          </p:nvPr>
        </p:nvSpPr>
        <p:spPr/>
        <p:txBody>
          <a:bodyPr/>
          <a:lstStyle/>
          <a:p>
            <a:r>
              <a:rPr lang="en-US" dirty="0" smtClean="0"/>
              <a:t>Sequence models</a:t>
            </a:r>
          </a:p>
          <a:p>
            <a:endParaRPr lang="en-US" dirty="0"/>
          </a:p>
          <a:p>
            <a:endParaRPr lang="en-US" dirty="0"/>
          </a:p>
          <a:p>
            <a:endParaRPr lang="en-US" dirty="0" smtClean="0"/>
          </a:p>
          <a:p>
            <a:r>
              <a:rPr lang="en-US" dirty="0" smtClean="0"/>
              <a:t>Memory models</a:t>
            </a:r>
          </a:p>
          <a:p>
            <a:endParaRPr lang="en-US" dirty="0"/>
          </a:p>
          <a:p>
            <a:endParaRPr lang="en-US" dirty="0" smtClean="0"/>
          </a:p>
          <a:p>
            <a:endParaRPr lang="en-US" dirty="0"/>
          </a:p>
          <a:p>
            <a:r>
              <a:rPr lang="en-US" dirty="0" smtClean="0"/>
              <a:t>Attention models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pic>
        <p:nvPicPr>
          <p:cNvPr id="1028" name="Picture 4" descr="Image result for lst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6661" y="1130366"/>
            <a:ext cx="4821055" cy="12667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emory networ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2696064"/>
            <a:ext cx="4506778" cy="20216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ttention  deep learn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3800" y="4870137"/>
            <a:ext cx="4724400" cy="195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02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a:xfrm>
            <a:off x="10886" y="0"/>
            <a:ext cx="9133114" cy="685800"/>
          </a:xfrm>
        </p:spPr>
        <p:txBody>
          <a:bodyPr>
            <a:normAutofit fontScale="90000"/>
          </a:bodyPr>
          <a:lstStyle/>
          <a:p>
            <a:r>
              <a:rPr lang="en-US" altLang="en-US" dirty="0"/>
              <a:t>Real-World Applications of NLP</a:t>
            </a:r>
          </a:p>
        </p:txBody>
      </p:sp>
      <p:sp>
        <p:nvSpPr>
          <p:cNvPr id="794627" name="Rectangle 3"/>
          <p:cNvSpPr>
            <a:spLocks noGrp="1" noChangeArrowheads="1"/>
          </p:cNvSpPr>
          <p:nvPr>
            <p:ph type="body" idx="1"/>
          </p:nvPr>
        </p:nvSpPr>
        <p:spPr>
          <a:xfrm>
            <a:off x="228600" y="990600"/>
            <a:ext cx="8763000" cy="5562599"/>
          </a:xfrm>
        </p:spPr>
        <p:txBody>
          <a:bodyPr>
            <a:noAutofit/>
          </a:bodyPr>
          <a:lstStyle/>
          <a:p>
            <a:pPr>
              <a:lnSpc>
                <a:spcPct val="90000"/>
              </a:lnSpc>
            </a:pPr>
            <a:r>
              <a:rPr lang="en-US" altLang="en-US" sz="2400" dirty="0"/>
              <a:t>Spelling Suggestions/Corrections</a:t>
            </a:r>
          </a:p>
          <a:p>
            <a:pPr>
              <a:lnSpc>
                <a:spcPct val="90000"/>
              </a:lnSpc>
            </a:pPr>
            <a:r>
              <a:rPr lang="en-US" altLang="en-US" sz="2400" dirty="0"/>
              <a:t>Grammar Checking</a:t>
            </a:r>
          </a:p>
          <a:p>
            <a:pPr>
              <a:lnSpc>
                <a:spcPct val="90000"/>
              </a:lnSpc>
            </a:pPr>
            <a:r>
              <a:rPr lang="en-US" altLang="en-US" sz="2400" dirty="0" smtClean="0"/>
              <a:t>Information </a:t>
            </a:r>
            <a:r>
              <a:rPr lang="en-US" altLang="en-US" sz="2400" dirty="0"/>
              <a:t>Extraction</a:t>
            </a:r>
          </a:p>
          <a:p>
            <a:pPr>
              <a:lnSpc>
                <a:spcPct val="90000"/>
              </a:lnSpc>
            </a:pPr>
            <a:r>
              <a:rPr lang="en-US" altLang="en-US" sz="2400" dirty="0"/>
              <a:t>Text Categorization</a:t>
            </a:r>
          </a:p>
          <a:p>
            <a:pPr>
              <a:lnSpc>
                <a:spcPct val="90000"/>
              </a:lnSpc>
            </a:pPr>
            <a:r>
              <a:rPr lang="en-US" altLang="en-US" sz="2400" dirty="0"/>
              <a:t>Automated Customer </a:t>
            </a:r>
            <a:r>
              <a:rPr lang="en-US" altLang="en-US" sz="2400" dirty="0" smtClean="0"/>
              <a:t>Service</a:t>
            </a:r>
          </a:p>
          <a:p>
            <a:pPr lvl="1">
              <a:lnSpc>
                <a:spcPct val="90000"/>
              </a:lnSpc>
            </a:pPr>
            <a:r>
              <a:rPr lang="en-US" sz="2000" dirty="0"/>
              <a:t>Conversational </a:t>
            </a:r>
            <a:r>
              <a:rPr lang="en-US" sz="2000" dirty="0" smtClean="0"/>
              <a:t>agents</a:t>
            </a:r>
          </a:p>
          <a:p>
            <a:pPr lvl="1">
              <a:lnSpc>
                <a:spcPct val="90000"/>
              </a:lnSpc>
            </a:pPr>
            <a:r>
              <a:rPr lang="en-US" altLang="en-US" sz="2000" dirty="0"/>
              <a:t>Question Answering</a:t>
            </a:r>
          </a:p>
          <a:p>
            <a:pPr>
              <a:lnSpc>
                <a:spcPct val="90000"/>
              </a:lnSpc>
            </a:pPr>
            <a:r>
              <a:rPr lang="en-US" altLang="en-US" sz="2400" dirty="0" smtClean="0"/>
              <a:t>Speech </a:t>
            </a:r>
            <a:r>
              <a:rPr lang="en-US" altLang="en-US" sz="2400" dirty="0"/>
              <a:t>Recognition (limited)</a:t>
            </a:r>
          </a:p>
          <a:p>
            <a:pPr>
              <a:lnSpc>
                <a:spcPct val="90000"/>
              </a:lnSpc>
            </a:pPr>
            <a:r>
              <a:rPr lang="en-US" altLang="en-US" sz="2400" dirty="0"/>
              <a:t>Machine Translation</a:t>
            </a:r>
          </a:p>
          <a:p>
            <a:pPr>
              <a:lnSpc>
                <a:spcPct val="90000"/>
              </a:lnSpc>
            </a:pPr>
            <a:r>
              <a:rPr lang="en-US" sz="2400" dirty="0"/>
              <a:t>Social media analysis</a:t>
            </a:r>
          </a:p>
          <a:p>
            <a:pPr>
              <a:lnSpc>
                <a:spcPct val="90000"/>
              </a:lnSpc>
            </a:pPr>
            <a:r>
              <a:rPr lang="en-US" sz="2400" dirty="0"/>
              <a:t>Rich visual </a:t>
            </a:r>
            <a:r>
              <a:rPr lang="en-US" sz="2400" dirty="0" smtClean="0"/>
              <a:t>understanding</a:t>
            </a:r>
          </a:p>
          <a:p>
            <a:pPr>
              <a:lnSpc>
                <a:spcPct val="90000"/>
              </a:lnSpc>
            </a:pPr>
            <a:r>
              <a:rPr lang="en-US" sz="2400" dirty="0"/>
              <a:t>Mining legal, medical, or scholarly literature</a:t>
            </a:r>
            <a:endParaRPr lang="en-US" altLang="en-US" sz="2400" dirty="0"/>
          </a:p>
        </p:txBody>
      </p:sp>
    </p:spTree>
    <p:extLst>
      <p:ext uri="{BB962C8B-B14F-4D97-AF65-F5344CB8AC3E}">
        <p14:creationId xmlns:p14="http://schemas.microsoft.com/office/powerpoint/2010/main" val="2850374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normAutofit/>
          </a:bodyPr>
          <a:lstStyle/>
          <a:p>
            <a:r>
              <a:rPr lang="en-US" altLang="en-US"/>
              <a:t>What We’ll Do in this Course</a:t>
            </a:r>
          </a:p>
        </p:txBody>
      </p:sp>
      <p:sp>
        <p:nvSpPr>
          <p:cNvPr id="795651" name="Rectangle 3"/>
          <p:cNvSpPr>
            <a:spLocks noGrp="1" noChangeArrowheads="1"/>
          </p:cNvSpPr>
          <p:nvPr>
            <p:ph type="body" idx="1"/>
          </p:nvPr>
        </p:nvSpPr>
        <p:spPr>
          <a:xfrm>
            <a:off x="152400" y="838200"/>
            <a:ext cx="8839200" cy="5943600"/>
          </a:xfrm>
        </p:spPr>
        <p:txBody>
          <a:bodyPr>
            <a:normAutofit/>
          </a:bodyPr>
          <a:lstStyle/>
          <a:p>
            <a:r>
              <a:rPr lang="en-US" altLang="en-US" dirty="0" smtClean="0"/>
              <a:t>Learn fundamental machine learning models for NLP</a:t>
            </a:r>
          </a:p>
          <a:p>
            <a:pPr lvl="1"/>
            <a:r>
              <a:rPr lang="en-US" altLang="en-US" dirty="0"/>
              <a:t>Classification models</a:t>
            </a:r>
          </a:p>
          <a:p>
            <a:pPr lvl="1"/>
            <a:r>
              <a:rPr lang="en-US" altLang="en-US" dirty="0" smtClean="0"/>
              <a:t>Language models</a:t>
            </a:r>
          </a:p>
          <a:p>
            <a:pPr lvl="1"/>
            <a:r>
              <a:rPr lang="en-US" altLang="en-US" dirty="0" smtClean="0"/>
              <a:t>Sequence labeling models</a:t>
            </a:r>
          </a:p>
          <a:p>
            <a:pPr lvl="1"/>
            <a:r>
              <a:rPr lang="en-US" altLang="en-US" dirty="0" smtClean="0"/>
              <a:t>Advance NLP tasks using deep learning</a:t>
            </a:r>
            <a:endParaRPr lang="en-US" altLang="en-US" dirty="0"/>
          </a:p>
          <a:p>
            <a:r>
              <a:rPr lang="en-US" altLang="en-US" dirty="0"/>
              <a:t>Use NLTK (Natural Language </a:t>
            </a:r>
            <a:r>
              <a:rPr lang="en-US" altLang="en-US" dirty="0" err="1"/>
              <a:t>ToolKit</a:t>
            </a:r>
            <a:r>
              <a:rPr lang="en-US" altLang="en-US" dirty="0" smtClean="0"/>
              <a:t>) and </a:t>
            </a:r>
            <a:r>
              <a:rPr lang="en-US" altLang="en-US" dirty="0" err="1" smtClean="0"/>
              <a:t>Tensorflow</a:t>
            </a:r>
            <a:r>
              <a:rPr lang="en-US" altLang="en-US" dirty="0" smtClean="0"/>
              <a:t> </a:t>
            </a:r>
            <a:r>
              <a:rPr lang="en-US" altLang="en-US" dirty="0"/>
              <a:t>to try out various algorithms </a:t>
            </a:r>
          </a:p>
          <a:p>
            <a:pPr lvl="1"/>
            <a:r>
              <a:rPr lang="en-US" altLang="en-US" dirty="0"/>
              <a:t>Some </a:t>
            </a:r>
            <a:r>
              <a:rPr lang="en-US" altLang="en-US" dirty="0" smtClean="0"/>
              <a:t>assignment </a:t>
            </a:r>
            <a:r>
              <a:rPr lang="en-US" altLang="en-US" dirty="0"/>
              <a:t>will be to do some </a:t>
            </a:r>
            <a:r>
              <a:rPr lang="en-US" altLang="en-US" dirty="0" smtClean="0"/>
              <a:t>exercises</a:t>
            </a:r>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203893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56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56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normAutofit/>
          </a:bodyPr>
          <a:lstStyle/>
          <a:p>
            <a:r>
              <a:rPr lang="en-US" altLang="en-US"/>
              <a:t>What We’ll Do in this Course</a:t>
            </a:r>
          </a:p>
        </p:txBody>
      </p:sp>
      <p:sp>
        <p:nvSpPr>
          <p:cNvPr id="804867" name="Rectangle 3"/>
          <p:cNvSpPr>
            <a:spLocks noGrp="1" noChangeArrowheads="1"/>
          </p:cNvSpPr>
          <p:nvPr>
            <p:ph type="body" idx="1"/>
          </p:nvPr>
        </p:nvSpPr>
        <p:spPr/>
        <p:txBody>
          <a:bodyPr/>
          <a:lstStyle/>
          <a:p>
            <a:r>
              <a:rPr lang="en-US" altLang="en-US" dirty="0"/>
              <a:t>Adopt a large text collection</a:t>
            </a:r>
          </a:p>
          <a:p>
            <a:r>
              <a:rPr lang="en-US" altLang="en-US" dirty="0"/>
              <a:t>Use a wide range of NLP techniques to process it</a:t>
            </a:r>
          </a:p>
          <a:p>
            <a:r>
              <a:rPr lang="en-US" altLang="en-US" dirty="0"/>
              <a:t>Release the results for others to use</a:t>
            </a:r>
          </a:p>
          <a:p>
            <a:endParaRPr lang="en-US" altLang="en-US" dirty="0"/>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1112779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about this Course</a:t>
            </a:r>
          </a:p>
        </p:txBody>
      </p:sp>
      <p:sp>
        <p:nvSpPr>
          <p:cNvPr id="3" name="Content Placeholder 2"/>
          <p:cNvSpPr>
            <a:spLocks noGrp="1"/>
          </p:cNvSpPr>
          <p:nvPr>
            <p:ph idx="1"/>
          </p:nvPr>
        </p:nvSpPr>
        <p:spPr/>
        <p:txBody>
          <a:bodyPr>
            <a:normAutofit fontScale="85000" lnSpcReduction="10000"/>
          </a:bodyPr>
          <a:lstStyle/>
          <a:p>
            <a:r>
              <a:rPr lang="en-US" dirty="0"/>
              <a:t>The course covers the knowledge from both CSE and Math areas:</a:t>
            </a:r>
          </a:p>
          <a:p>
            <a:pPr lvl="1"/>
            <a:r>
              <a:rPr lang="en-US" dirty="0" smtClean="0"/>
              <a:t>The </a:t>
            </a:r>
            <a:r>
              <a:rPr lang="en-US" dirty="0">
                <a:solidFill>
                  <a:srgbClr val="FF0000"/>
                </a:solidFill>
              </a:rPr>
              <a:t>fundamental machine learning models </a:t>
            </a:r>
            <a:r>
              <a:rPr lang="en-US" dirty="0"/>
              <a:t>that deals with real natural language processing problems. </a:t>
            </a:r>
          </a:p>
          <a:p>
            <a:pPr lvl="1"/>
            <a:r>
              <a:rPr lang="en-US" dirty="0" smtClean="0"/>
              <a:t>The </a:t>
            </a:r>
            <a:r>
              <a:rPr lang="en-US" dirty="0">
                <a:solidFill>
                  <a:srgbClr val="FF0000"/>
                </a:solidFill>
              </a:rPr>
              <a:t>programming and analytic tools</a:t>
            </a:r>
            <a:r>
              <a:rPr lang="en-US" dirty="0"/>
              <a:t> such as Python to deal with real natural language processing problems.</a:t>
            </a:r>
          </a:p>
          <a:p>
            <a:pPr lvl="1"/>
            <a:r>
              <a:rPr lang="en-US" dirty="0" smtClean="0"/>
              <a:t>The </a:t>
            </a:r>
            <a:r>
              <a:rPr lang="en-US" dirty="0">
                <a:solidFill>
                  <a:srgbClr val="FF0000"/>
                </a:solidFill>
              </a:rPr>
              <a:t>problem solving skill </a:t>
            </a:r>
            <a:r>
              <a:rPr lang="en-US" dirty="0"/>
              <a:t>for real natural language processing problems, such as building end to end system to deal with a certain problem.</a:t>
            </a:r>
          </a:p>
          <a:p>
            <a:r>
              <a:rPr lang="en-US" dirty="0" smtClean="0"/>
              <a:t>So</a:t>
            </a:r>
          </a:p>
          <a:p>
            <a:pPr lvl="1"/>
            <a:r>
              <a:rPr lang="en-US" dirty="0" smtClean="0"/>
              <a:t>It’s not a pure machine learning course</a:t>
            </a:r>
          </a:p>
          <a:p>
            <a:pPr lvl="1"/>
            <a:r>
              <a:rPr lang="en-US" dirty="0" smtClean="0"/>
              <a:t>It’s not a pure NLP course</a:t>
            </a:r>
          </a:p>
          <a:p>
            <a:pPr lvl="1"/>
            <a:r>
              <a:rPr lang="en-US" dirty="0" smtClean="0"/>
              <a:t>We can cover more modern and advanced learning algorithms for NLP tasks</a:t>
            </a:r>
          </a:p>
          <a:p>
            <a:r>
              <a:rPr lang="en-US" dirty="0" smtClean="0"/>
              <a:t>Prerequisites</a:t>
            </a:r>
          </a:p>
          <a:p>
            <a:pPr lvl="1"/>
            <a:r>
              <a:rPr lang="en-US" dirty="0"/>
              <a:t>Linear Algebra (MATH 2111 or MATH 2121</a:t>
            </a:r>
            <a:r>
              <a:rPr lang="en-US" dirty="0" smtClean="0"/>
              <a:t>)</a:t>
            </a:r>
          </a:p>
          <a:p>
            <a:pPr lvl="1"/>
            <a:r>
              <a:rPr lang="en-US" dirty="0" smtClean="0"/>
              <a:t>Programming </a:t>
            </a:r>
            <a:r>
              <a:rPr lang="en-US" dirty="0"/>
              <a:t>(COMP 2011/2012</a:t>
            </a:r>
            <a:r>
              <a:rPr lang="en-US" dirty="0" smtClean="0"/>
              <a:t>)</a:t>
            </a:r>
          </a:p>
          <a:p>
            <a:pPr lvl="1"/>
            <a:r>
              <a:rPr lang="en-US" dirty="0" smtClean="0"/>
              <a:t>Discrete </a:t>
            </a:r>
            <a:r>
              <a:rPr lang="en-US" dirty="0"/>
              <a:t>Math (COMP 2711 or Math 2343)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06109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normAutofit/>
          </a:bodyPr>
          <a:lstStyle/>
          <a:p>
            <a:r>
              <a:rPr lang="en-US" altLang="en-US"/>
              <a:t>How to analyze a big collection?</a:t>
            </a:r>
          </a:p>
        </p:txBody>
      </p:sp>
      <p:sp>
        <p:nvSpPr>
          <p:cNvPr id="805891" name="Rectangle 3"/>
          <p:cNvSpPr>
            <a:spLocks noGrp="1" noChangeArrowheads="1"/>
          </p:cNvSpPr>
          <p:nvPr>
            <p:ph type="body" idx="1"/>
          </p:nvPr>
        </p:nvSpPr>
        <p:spPr/>
        <p:txBody>
          <a:bodyPr/>
          <a:lstStyle/>
          <a:p>
            <a:r>
              <a:rPr lang="en-US" altLang="en-US"/>
              <a:t>Your ideas go here</a:t>
            </a:r>
          </a:p>
        </p:txBody>
      </p:sp>
    </p:spTree>
    <p:extLst>
      <p:ext uri="{BB962C8B-B14F-4D97-AF65-F5344CB8AC3E}">
        <p14:creationId xmlns:p14="http://schemas.microsoft.com/office/powerpoint/2010/main" val="1794769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normAutofit/>
          </a:bodyPr>
          <a:lstStyle/>
          <a:p>
            <a:r>
              <a:rPr lang="en-US" altLang="en-US"/>
              <a:t>Python</a:t>
            </a:r>
          </a:p>
        </p:txBody>
      </p:sp>
      <p:sp>
        <p:nvSpPr>
          <p:cNvPr id="806915" name="Rectangle 3"/>
          <p:cNvSpPr>
            <a:spLocks noGrp="1" noChangeArrowheads="1"/>
          </p:cNvSpPr>
          <p:nvPr>
            <p:ph type="body" idx="1"/>
          </p:nvPr>
        </p:nvSpPr>
        <p:spPr/>
        <p:txBody>
          <a:bodyPr/>
          <a:lstStyle/>
          <a:p>
            <a:r>
              <a:rPr lang="en-US" altLang="en-US" dirty="0"/>
              <a:t>A terrific language</a:t>
            </a:r>
          </a:p>
          <a:p>
            <a:pPr lvl="1"/>
            <a:r>
              <a:rPr lang="en-US" altLang="en-US" dirty="0"/>
              <a:t>Interpreted</a:t>
            </a:r>
          </a:p>
          <a:p>
            <a:pPr lvl="1"/>
            <a:r>
              <a:rPr lang="en-US" altLang="en-US" dirty="0"/>
              <a:t>Object-oriented</a:t>
            </a:r>
          </a:p>
          <a:p>
            <a:pPr lvl="1"/>
            <a:r>
              <a:rPr lang="en-US" altLang="en-US" dirty="0"/>
              <a:t>Easy to interface to other things (web, DBMS, TK)</a:t>
            </a:r>
          </a:p>
          <a:p>
            <a:pPr lvl="1"/>
            <a:r>
              <a:rPr lang="en-US" altLang="en-US" dirty="0"/>
              <a:t>Good stuff from: java, lisp, </a:t>
            </a:r>
            <a:r>
              <a:rPr lang="en-US" altLang="en-US" dirty="0" err="1"/>
              <a:t>tcl</a:t>
            </a:r>
            <a:r>
              <a:rPr lang="en-US" altLang="en-US" dirty="0"/>
              <a:t>, </a:t>
            </a:r>
            <a:r>
              <a:rPr lang="en-US" altLang="en-US" dirty="0" err="1"/>
              <a:t>perl</a:t>
            </a:r>
            <a:endParaRPr lang="en-US" altLang="en-US" dirty="0"/>
          </a:p>
          <a:p>
            <a:pPr lvl="1"/>
            <a:r>
              <a:rPr lang="en-US" altLang="en-US" dirty="0"/>
              <a:t>Easy to learn</a:t>
            </a:r>
          </a:p>
          <a:p>
            <a:pPr lvl="1"/>
            <a:r>
              <a:rPr lang="en-US" altLang="en-US" smtClean="0"/>
              <a:t>FUN</a:t>
            </a:r>
            <a:r>
              <a:rPr lang="en-US" altLang="en-US" dirty="0"/>
              <a:t>!</a:t>
            </a:r>
          </a:p>
        </p:txBody>
      </p:sp>
    </p:spTree>
    <p:extLst>
      <p:ext uri="{BB962C8B-B14F-4D97-AF65-F5344CB8AC3E}">
        <p14:creationId xmlns:p14="http://schemas.microsoft.com/office/powerpoint/2010/main" val="1681461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726695"/>
          </a:xfrm>
        </p:spPr>
        <p:txBody>
          <a:bodyPr>
            <a:normAutofit/>
          </a:bodyPr>
          <a:lstStyle/>
          <a:p>
            <a:r>
              <a:rPr lang="en-US" dirty="0" smtClean="0"/>
              <a:t>Tentative Schedule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92776005"/>
              </p:ext>
            </p:extLst>
          </p:nvPr>
        </p:nvGraphicFramePr>
        <p:xfrm>
          <a:off x="264795" y="726695"/>
          <a:ext cx="8614410" cy="5882652"/>
        </p:xfrm>
        <a:graphic>
          <a:graphicData uri="http://schemas.openxmlformats.org/drawingml/2006/table">
            <a:tbl>
              <a:tblPr firstRow="1" firstCol="1" bandRow="1">
                <a:tableStyleId>{5C22544A-7EE6-4342-B048-85BDC9FD1C3A}</a:tableStyleId>
              </a:tblPr>
              <a:tblGrid>
                <a:gridCol w="819785">
                  <a:extLst>
                    <a:ext uri="{9D8B030D-6E8A-4147-A177-3AD203B41FA5}">
                      <a16:colId xmlns:a16="http://schemas.microsoft.com/office/drawing/2014/main" val="4215990133"/>
                    </a:ext>
                  </a:extLst>
                </a:gridCol>
                <a:gridCol w="1125220">
                  <a:extLst>
                    <a:ext uri="{9D8B030D-6E8A-4147-A177-3AD203B41FA5}">
                      <a16:colId xmlns:a16="http://schemas.microsoft.com/office/drawing/2014/main" val="493550303"/>
                    </a:ext>
                  </a:extLst>
                </a:gridCol>
                <a:gridCol w="2819400">
                  <a:extLst>
                    <a:ext uri="{9D8B030D-6E8A-4147-A177-3AD203B41FA5}">
                      <a16:colId xmlns:a16="http://schemas.microsoft.com/office/drawing/2014/main" val="2475932663"/>
                    </a:ext>
                  </a:extLst>
                </a:gridCol>
                <a:gridCol w="3850005">
                  <a:extLst>
                    <a:ext uri="{9D8B030D-6E8A-4147-A177-3AD203B41FA5}">
                      <a16:colId xmlns:a16="http://schemas.microsoft.com/office/drawing/2014/main" val="1409182272"/>
                    </a:ext>
                  </a:extLst>
                </a:gridCol>
              </a:tblGrid>
              <a:tr h="217876">
                <a:tc>
                  <a:txBody>
                    <a:bodyPr/>
                    <a:lstStyle/>
                    <a:p>
                      <a:pPr marL="0" marR="0" algn="just">
                        <a:spcBef>
                          <a:spcPts val="0"/>
                        </a:spcBef>
                        <a:spcAft>
                          <a:spcPts val="0"/>
                        </a:spcAft>
                      </a:pPr>
                      <a:r>
                        <a:rPr lang="en-US" sz="1400">
                          <a:effectLst/>
                        </a:rPr>
                        <a:t>Week</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Date</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Topic</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Class</a:t>
                      </a:r>
                      <a:endParaRPr lang="en-US" sz="14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80479541"/>
                  </a:ext>
                </a:extLst>
              </a:tr>
              <a:tr h="217876">
                <a:tc rowSpan="2">
                  <a:txBody>
                    <a:bodyPr/>
                    <a:lstStyle/>
                    <a:p>
                      <a:pPr marL="0" marR="0" algn="just">
                        <a:spcBef>
                          <a:spcPts val="0"/>
                        </a:spcBef>
                        <a:spcAft>
                          <a:spcPts val="0"/>
                        </a:spcAft>
                      </a:pPr>
                      <a:r>
                        <a:rPr lang="en-US" sz="1400">
                          <a:effectLst/>
                        </a:rPr>
                        <a:t>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04/09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Introduction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Introduction to the course</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25649688"/>
                  </a:ext>
                </a:extLst>
              </a:tr>
              <a:tr h="217876">
                <a:tc vMerge="1">
                  <a:txBody>
                    <a:bodyPr/>
                    <a:lstStyle/>
                    <a:p>
                      <a:endParaRPr lang="en-US"/>
                    </a:p>
                  </a:txBody>
                  <a:tcPr/>
                </a:tc>
                <a:tc>
                  <a:txBody>
                    <a:bodyPr/>
                    <a:lstStyle/>
                    <a:p>
                      <a:pPr marL="0" marR="0" algn="just">
                        <a:spcBef>
                          <a:spcPts val="0"/>
                        </a:spcBef>
                        <a:spcAft>
                          <a:spcPts val="0"/>
                        </a:spcAft>
                      </a:pPr>
                      <a:r>
                        <a:rPr lang="en-US" sz="1400">
                          <a:effectLst/>
                        </a:rPr>
                        <a:t>06/09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Introduction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Introduction to NLP</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74599473"/>
                  </a:ext>
                </a:extLst>
              </a:tr>
              <a:tr h="217876">
                <a:tc rowSpan="2">
                  <a:txBody>
                    <a:bodyPr/>
                    <a:lstStyle/>
                    <a:p>
                      <a:pPr marL="0" marR="0" algn="just">
                        <a:spcBef>
                          <a:spcPts val="0"/>
                        </a:spcBef>
                        <a:spcAft>
                          <a:spcPts val="0"/>
                        </a:spcAft>
                      </a:pPr>
                      <a:r>
                        <a:rPr lang="en-US" sz="1400">
                          <a:effectLst/>
                        </a:rPr>
                        <a:t>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11/09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Python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Review for Python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82472860"/>
                  </a:ext>
                </a:extLst>
              </a:tr>
              <a:tr h="217876">
                <a:tc vMerge="1">
                  <a:txBody>
                    <a:bodyPr/>
                    <a:lstStyle/>
                    <a:p>
                      <a:endParaRPr lang="en-US"/>
                    </a:p>
                  </a:txBody>
                  <a:tcPr/>
                </a:tc>
                <a:tc>
                  <a:txBody>
                    <a:bodyPr/>
                    <a:lstStyle/>
                    <a:p>
                      <a:pPr marL="0" marR="0" algn="just">
                        <a:spcBef>
                          <a:spcPts val="0"/>
                        </a:spcBef>
                        <a:spcAft>
                          <a:spcPts val="0"/>
                        </a:spcAft>
                      </a:pPr>
                      <a:r>
                        <a:rPr lang="en-US" sz="1400">
                          <a:effectLst/>
                        </a:rPr>
                        <a:t>13/09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Python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Review for NLTK</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45669118"/>
                  </a:ext>
                </a:extLst>
              </a:tr>
              <a:tr h="217876">
                <a:tc rowSpan="2">
                  <a:txBody>
                    <a:bodyPr/>
                    <a:lstStyle/>
                    <a:p>
                      <a:pPr marL="0" marR="0" algn="just">
                        <a:spcBef>
                          <a:spcPts val="0"/>
                        </a:spcBef>
                        <a:spcAft>
                          <a:spcPts val="0"/>
                        </a:spcAft>
                      </a:pPr>
                      <a:r>
                        <a:rPr lang="en-US" sz="1400">
                          <a:effectLst/>
                        </a:rPr>
                        <a:t>3</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18/09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Vector Semantics</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Vector Semantics</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7434054"/>
                  </a:ext>
                </a:extLst>
              </a:tr>
              <a:tr h="217876">
                <a:tc vMerge="1">
                  <a:txBody>
                    <a:bodyPr/>
                    <a:lstStyle/>
                    <a:p>
                      <a:endParaRPr lang="en-US"/>
                    </a:p>
                  </a:txBody>
                  <a:tcPr/>
                </a:tc>
                <a:tc>
                  <a:txBody>
                    <a:bodyPr/>
                    <a:lstStyle/>
                    <a:p>
                      <a:pPr marL="0" marR="0" algn="just">
                        <a:spcBef>
                          <a:spcPts val="0"/>
                        </a:spcBef>
                        <a:spcAft>
                          <a:spcPts val="0"/>
                        </a:spcAft>
                      </a:pPr>
                      <a:r>
                        <a:rPr lang="en-US" sz="1400">
                          <a:effectLst/>
                        </a:rPr>
                        <a:t>20/09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Classification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Introduction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13712996"/>
                  </a:ext>
                </a:extLst>
              </a:tr>
              <a:tr h="217876">
                <a:tc rowSpan="2">
                  <a:txBody>
                    <a:bodyPr/>
                    <a:lstStyle/>
                    <a:p>
                      <a:pPr marL="0" marR="0" algn="just">
                        <a:spcBef>
                          <a:spcPts val="0"/>
                        </a:spcBef>
                        <a:spcAft>
                          <a:spcPts val="0"/>
                        </a:spcAft>
                      </a:pPr>
                      <a:r>
                        <a:rPr lang="en-US" sz="1400">
                          <a:effectLst/>
                        </a:rPr>
                        <a:t>4</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25/09</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No Class</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Day after Chinese Mid-Autumn Day</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1057189"/>
                  </a:ext>
                </a:extLst>
              </a:tr>
              <a:tr h="217876">
                <a:tc vMerge="1">
                  <a:txBody>
                    <a:bodyPr/>
                    <a:lstStyle/>
                    <a:p>
                      <a:endParaRPr lang="en-US"/>
                    </a:p>
                  </a:txBody>
                  <a:tcPr/>
                </a:tc>
                <a:tc>
                  <a:txBody>
                    <a:bodyPr/>
                    <a:lstStyle/>
                    <a:p>
                      <a:pPr marL="0" marR="0" algn="just">
                        <a:spcBef>
                          <a:spcPts val="0"/>
                        </a:spcBef>
                        <a:spcAft>
                          <a:spcPts val="0"/>
                        </a:spcAft>
                      </a:pPr>
                      <a:r>
                        <a:rPr lang="en-US" sz="1400">
                          <a:effectLst/>
                        </a:rPr>
                        <a:t>27/09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Classification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Native Bayes </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39273702"/>
                  </a:ext>
                </a:extLst>
              </a:tr>
              <a:tr h="217876">
                <a:tc rowSpan="2">
                  <a:txBody>
                    <a:bodyPr/>
                    <a:lstStyle/>
                    <a:p>
                      <a:pPr marL="0" marR="0" algn="just">
                        <a:spcBef>
                          <a:spcPts val="0"/>
                        </a:spcBef>
                        <a:spcAft>
                          <a:spcPts val="0"/>
                        </a:spcAft>
                      </a:pPr>
                      <a:r>
                        <a:rPr lang="en-US" sz="1400">
                          <a:effectLst/>
                        </a:rPr>
                        <a:t>5</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02/10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Classification 3</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Perceptron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53968259"/>
                  </a:ext>
                </a:extLst>
              </a:tr>
              <a:tr h="217876">
                <a:tc vMerge="1">
                  <a:txBody>
                    <a:bodyPr/>
                    <a:lstStyle/>
                    <a:p>
                      <a:endParaRPr lang="en-US"/>
                    </a:p>
                  </a:txBody>
                  <a:tcPr/>
                </a:tc>
                <a:tc>
                  <a:txBody>
                    <a:bodyPr/>
                    <a:lstStyle/>
                    <a:p>
                      <a:pPr marL="0" marR="0" algn="just">
                        <a:spcBef>
                          <a:spcPts val="0"/>
                        </a:spcBef>
                        <a:spcAft>
                          <a:spcPts val="0"/>
                        </a:spcAft>
                      </a:pPr>
                      <a:r>
                        <a:rPr lang="en-US" sz="1400">
                          <a:effectLst/>
                        </a:rPr>
                        <a:t>04/10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Classification 4</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Logistic regression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15417824"/>
                  </a:ext>
                </a:extLst>
              </a:tr>
              <a:tr h="217876">
                <a:tc rowSpan="2">
                  <a:txBody>
                    <a:bodyPr/>
                    <a:lstStyle/>
                    <a:p>
                      <a:pPr marL="0" marR="0" algn="just">
                        <a:spcBef>
                          <a:spcPts val="0"/>
                        </a:spcBef>
                        <a:spcAft>
                          <a:spcPts val="0"/>
                        </a:spcAft>
                      </a:pPr>
                      <a:r>
                        <a:rPr lang="en-US" sz="1400">
                          <a:effectLst/>
                        </a:rPr>
                        <a:t>6</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09/10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Optimization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Gradient descent</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42371406"/>
                  </a:ext>
                </a:extLst>
              </a:tr>
              <a:tr h="217876">
                <a:tc vMerge="1">
                  <a:txBody>
                    <a:bodyPr/>
                    <a:lstStyle/>
                    <a:p>
                      <a:endParaRPr lang="en-US"/>
                    </a:p>
                  </a:txBody>
                  <a:tcPr/>
                </a:tc>
                <a:tc>
                  <a:txBody>
                    <a:bodyPr/>
                    <a:lstStyle/>
                    <a:p>
                      <a:pPr marL="0" marR="0" algn="just">
                        <a:spcBef>
                          <a:spcPts val="0"/>
                        </a:spcBef>
                        <a:spcAft>
                          <a:spcPts val="0"/>
                        </a:spcAft>
                      </a:pPr>
                      <a:r>
                        <a:rPr lang="en-US" sz="1400">
                          <a:effectLst/>
                        </a:rPr>
                        <a:t>11/10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Optimization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Stochastic gradient descent</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35119248"/>
                  </a:ext>
                </a:extLst>
              </a:tr>
              <a:tr h="217876">
                <a:tc rowSpan="2">
                  <a:txBody>
                    <a:bodyPr/>
                    <a:lstStyle/>
                    <a:p>
                      <a:pPr marL="0" marR="0" algn="just">
                        <a:spcBef>
                          <a:spcPts val="0"/>
                        </a:spcBef>
                        <a:spcAft>
                          <a:spcPts val="0"/>
                        </a:spcAft>
                      </a:pPr>
                      <a:r>
                        <a:rPr lang="en-US" sz="1400">
                          <a:effectLst/>
                        </a:rPr>
                        <a:t>7</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16/10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Optimization 3</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Neural networks</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1981034"/>
                  </a:ext>
                </a:extLst>
              </a:tr>
              <a:tr h="217876">
                <a:tc vMerge="1">
                  <a:txBody>
                    <a:bodyPr/>
                    <a:lstStyle/>
                    <a:p>
                      <a:endParaRPr lang="en-US"/>
                    </a:p>
                  </a:txBody>
                  <a:tcPr/>
                </a:tc>
                <a:tc>
                  <a:txBody>
                    <a:bodyPr/>
                    <a:lstStyle/>
                    <a:p>
                      <a:pPr marL="0" marR="0" algn="just">
                        <a:spcBef>
                          <a:spcPts val="0"/>
                        </a:spcBef>
                        <a:spcAft>
                          <a:spcPts val="0"/>
                        </a:spcAft>
                      </a:pPr>
                      <a:r>
                        <a:rPr lang="en-US" sz="1400" dirty="0">
                          <a:solidFill>
                            <a:srgbClr val="FF0000"/>
                          </a:solidFill>
                          <a:effectLst/>
                        </a:rPr>
                        <a:t>18/10</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solidFill>
                            <a:srgbClr val="FF0000"/>
                          </a:solidFill>
                          <a:effectLst/>
                        </a:rPr>
                        <a:t>Review for midterm</a:t>
                      </a:r>
                      <a:endParaRPr lang="en-US" sz="140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solidFill>
                            <a:srgbClr val="FF0000"/>
                          </a:solidFill>
                          <a:effectLst/>
                        </a:rPr>
                        <a:t>Review for midterm</a:t>
                      </a:r>
                      <a:endParaRPr lang="en-US" sz="140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31296331"/>
                  </a:ext>
                </a:extLst>
              </a:tr>
              <a:tr h="217876">
                <a:tc rowSpan="2">
                  <a:txBody>
                    <a:bodyPr/>
                    <a:lstStyle/>
                    <a:p>
                      <a:pPr marL="0" marR="0" algn="just">
                        <a:spcBef>
                          <a:spcPts val="0"/>
                        </a:spcBef>
                        <a:spcAft>
                          <a:spcPts val="0"/>
                        </a:spcAft>
                      </a:pPr>
                      <a:r>
                        <a:rPr lang="en-US" sz="1400">
                          <a:effectLst/>
                        </a:rPr>
                        <a:t>8</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solidFill>
                            <a:srgbClr val="FF0000"/>
                          </a:solidFill>
                          <a:effectLst/>
                        </a:rPr>
                        <a:t>23/10</a:t>
                      </a:r>
                      <a:endParaRPr lang="en-US" sz="140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Midterm</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Midterm</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34649472"/>
                  </a:ext>
                </a:extLst>
              </a:tr>
              <a:tr h="217876">
                <a:tc vMerge="1">
                  <a:txBody>
                    <a:bodyPr/>
                    <a:lstStyle/>
                    <a:p>
                      <a:endParaRPr lang="en-US"/>
                    </a:p>
                  </a:txBody>
                  <a:tcPr/>
                </a:tc>
                <a:tc>
                  <a:txBody>
                    <a:bodyPr/>
                    <a:lstStyle/>
                    <a:p>
                      <a:pPr marL="0" marR="0" algn="just">
                        <a:spcBef>
                          <a:spcPts val="0"/>
                        </a:spcBef>
                        <a:spcAft>
                          <a:spcPts val="0"/>
                        </a:spcAft>
                      </a:pPr>
                      <a:r>
                        <a:rPr lang="en-US" sz="1400">
                          <a:effectLst/>
                        </a:rPr>
                        <a:t>25/10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Language Models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Traditional language model</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1764041"/>
                  </a:ext>
                </a:extLst>
              </a:tr>
              <a:tr h="217876">
                <a:tc rowSpan="2">
                  <a:txBody>
                    <a:bodyPr/>
                    <a:lstStyle/>
                    <a:p>
                      <a:pPr marL="0" marR="0" algn="just">
                        <a:spcBef>
                          <a:spcPts val="0"/>
                        </a:spcBef>
                        <a:spcAft>
                          <a:spcPts val="0"/>
                        </a:spcAft>
                      </a:pPr>
                      <a:r>
                        <a:rPr lang="en-US" sz="1400">
                          <a:effectLst/>
                        </a:rPr>
                        <a:t>9</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30/10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Language Models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Neural language model</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87701821"/>
                  </a:ext>
                </a:extLst>
              </a:tr>
              <a:tr h="217876">
                <a:tc vMerge="1">
                  <a:txBody>
                    <a:bodyPr/>
                    <a:lstStyle/>
                    <a:p>
                      <a:endParaRPr lang="en-US"/>
                    </a:p>
                  </a:txBody>
                  <a:tcPr/>
                </a:tc>
                <a:tc>
                  <a:txBody>
                    <a:bodyPr/>
                    <a:lstStyle/>
                    <a:p>
                      <a:pPr marL="0" marR="0" algn="just">
                        <a:spcBef>
                          <a:spcPts val="0"/>
                        </a:spcBef>
                        <a:spcAft>
                          <a:spcPts val="0"/>
                        </a:spcAft>
                      </a:pPr>
                      <a:r>
                        <a:rPr lang="en-US" sz="1400">
                          <a:effectLst/>
                        </a:rPr>
                        <a:t>01/11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Word embeddings </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Word embeddings</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92289509"/>
                  </a:ext>
                </a:extLst>
              </a:tr>
              <a:tr h="217876">
                <a:tc rowSpan="2">
                  <a:txBody>
                    <a:bodyPr/>
                    <a:lstStyle/>
                    <a:p>
                      <a:pPr marL="0" marR="0" algn="just">
                        <a:spcBef>
                          <a:spcPts val="0"/>
                        </a:spcBef>
                        <a:spcAft>
                          <a:spcPts val="0"/>
                        </a:spcAft>
                      </a:pPr>
                      <a:r>
                        <a:rPr lang="en-US" sz="1400">
                          <a:effectLst/>
                        </a:rPr>
                        <a:t>10</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06/11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Applications</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Text generation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9341481"/>
                  </a:ext>
                </a:extLst>
              </a:tr>
              <a:tr h="217876">
                <a:tc vMerge="1">
                  <a:txBody>
                    <a:bodyPr/>
                    <a:lstStyle/>
                    <a:p>
                      <a:endParaRPr lang="en-US"/>
                    </a:p>
                  </a:txBody>
                  <a:tcPr/>
                </a:tc>
                <a:tc>
                  <a:txBody>
                    <a:bodyPr/>
                    <a:lstStyle/>
                    <a:p>
                      <a:pPr marL="0" marR="0" algn="just">
                        <a:spcBef>
                          <a:spcPts val="0"/>
                        </a:spcBef>
                        <a:spcAft>
                          <a:spcPts val="0"/>
                        </a:spcAft>
                      </a:pPr>
                      <a:r>
                        <a:rPr lang="en-US" sz="1400">
                          <a:effectLst/>
                        </a:rPr>
                        <a:t>08/11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Applications</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QA</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89193897"/>
                  </a:ext>
                </a:extLst>
              </a:tr>
              <a:tr h="217876">
                <a:tc rowSpan="2">
                  <a:txBody>
                    <a:bodyPr/>
                    <a:lstStyle/>
                    <a:p>
                      <a:pPr marL="0" marR="0" algn="just">
                        <a:spcBef>
                          <a:spcPts val="0"/>
                        </a:spcBef>
                        <a:spcAft>
                          <a:spcPts val="0"/>
                        </a:spcAft>
                      </a:pPr>
                      <a:r>
                        <a:rPr lang="en-US" sz="1400">
                          <a:effectLst/>
                        </a:rPr>
                        <a:t>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13/11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Applications</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Dialog</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14992160"/>
                  </a:ext>
                </a:extLst>
              </a:tr>
              <a:tr h="217876">
                <a:tc vMerge="1">
                  <a:txBody>
                    <a:bodyPr/>
                    <a:lstStyle/>
                    <a:p>
                      <a:endParaRPr lang="en-US"/>
                    </a:p>
                  </a:txBody>
                  <a:tcPr/>
                </a:tc>
                <a:tc>
                  <a:txBody>
                    <a:bodyPr/>
                    <a:lstStyle/>
                    <a:p>
                      <a:pPr marL="0" marR="0" algn="just">
                        <a:spcBef>
                          <a:spcPts val="0"/>
                        </a:spcBef>
                        <a:spcAft>
                          <a:spcPts val="0"/>
                        </a:spcAft>
                      </a:pPr>
                      <a:r>
                        <a:rPr lang="en-US" sz="1400">
                          <a:effectLst/>
                        </a:rPr>
                        <a:t>15/11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Sequence Models 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Hidden Markov model</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51417037"/>
                  </a:ext>
                </a:extLst>
              </a:tr>
              <a:tr h="217876">
                <a:tc rowSpan="2">
                  <a:txBody>
                    <a:bodyPr/>
                    <a:lstStyle/>
                    <a:p>
                      <a:pPr marL="0" marR="0" algn="just">
                        <a:spcBef>
                          <a:spcPts val="0"/>
                        </a:spcBef>
                        <a:spcAft>
                          <a:spcPts val="0"/>
                        </a:spcAft>
                      </a:pPr>
                      <a:r>
                        <a:rPr lang="en-US" sz="1400">
                          <a:effectLst/>
                        </a:rPr>
                        <a:t>12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20/11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Sequence Models 2</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Maximum entropy model</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20209137"/>
                  </a:ext>
                </a:extLst>
              </a:tr>
              <a:tr h="217876">
                <a:tc vMerge="1">
                  <a:txBody>
                    <a:bodyPr/>
                    <a:lstStyle/>
                    <a:p>
                      <a:endParaRPr lang="en-US"/>
                    </a:p>
                  </a:txBody>
                  <a:tcPr/>
                </a:tc>
                <a:tc>
                  <a:txBody>
                    <a:bodyPr/>
                    <a:lstStyle/>
                    <a:p>
                      <a:pPr marL="0" marR="0" algn="just">
                        <a:spcBef>
                          <a:spcPts val="0"/>
                        </a:spcBef>
                        <a:spcAft>
                          <a:spcPts val="0"/>
                        </a:spcAft>
                      </a:pPr>
                      <a:r>
                        <a:rPr lang="en-US" sz="1400">
                          <a:effectLst/>
                        </a:rPr>
                        <a:t>22/11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Sequence Models 3</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Global models and neural models</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12439994"/>
                  </a:ext>
                </a:extLst>
              </a:tr>
              <a:tr h="217876">
                <a:tc rowSpan="2">
                  <a:txBody>
                    <a:bodyPr/>
                    <a:lstStyle/>
                    <a:p>
                      <a:pPr marL="0" marR="0" algn="just">
                        <a:spcBef>
                          <a:spcPts val="0"/>
                        </a:spcBef>
                        <a:spcAft>
                          <a:spcPts val="0"/>
                        </a:spcAft>
                      </a:pPr>
                      <a:r>
                        <a:rPr lang="en-US" sz="1400">
                          <a:effectLst/>
                        </a:rPr>
                        <a:t>13</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27/11</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Applications</a:t>
                      </a:r>
                      <a:endParaRPr lang="en-US" sz="14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Information extraction</a:t>
                      </a:r>
                      <a:endParaRPr lang="en-US" sz="14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09055013"/>
                  </a:ext>
                </a:extLst>
              </a:tr>
              <a:tr h="217876">
                <a:tc vMerge="1">
                  <a:txBody>
                    <a:bodyPr/>
                    <a:lstStyle/>
                    <a:p>
                      <a:endParaRPr lang="en-US"/>
                    </a:p>
                  </a:txBody>
                  <a:tcPr/>
                </a:tc>
                <a:tc>
                  <a:txBody>
                    <a:bodyPr/>
                    <a:lstStyle/>
                    <a:p>
                      <a:pPr marL="0" marR="0" algn="just">
                        <a:spcBef>
                          <a:spcPts val="0"/>
                        </a:spcBef>
                        <a:spcAft>
                          <a:spcPts val="0"/>
                        </a:spcAft>
                      </a:pPr>
                      <a:r>
                        <a:rPr lang="en-US" sz="1400" dirty="0" smtClean="0">
                          <a:solidFill>
                            <a:srgbClr val="FF0000"/>
                          </a:solidFill>
                          <a:effectLst/>
                        </a:rPr>
                        <a:t>30/11</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Review for final</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tc>
                  <a:txBody>
                    <a:bodyPr/>
                    <a:lstStyle/>
                    <a:p>
                      <a:pPr marL="0" marR="0" algn="just">
                        <a:spcBef>
                          <a:spcPts val="0"/>
                        </a:spcBef>
                        <a:spcAft>
                          <a:spcPts val="0"/>
                        </a:spcAft>
                      </a:pPr>
                      <a:r>
                        <a:rPr lang="en-US" sz="1400" dirty="0">
                          <a:solidFill>
                            <a:srgbClr val="FF0000"/>
                          </a:solidFill>
                          <a:effectLst/>
                        </a:rPr>
                        <a:t>Review for final</a:t>
                      </a:r>
                      <a:endParaRPr lang="en-US" sz="1400" dirty="0">
                        <a:solidFill>
                          <a:srgbClr val="FF0000"/>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06152801"/>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426358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Lab</a:t>
            </a:r>
            <a:endParaRPr lang="en-US" dirty="0"/>
          </a:p>
        </p:txBody>
      </p:sp>
      <p:sp>
        <p:nvSpPr>
          <p:cNvPr id="3" name="Content Placeholder 2"/>
          <p:cNvSpPr>
            <a:spLocks noGrp="1"/>
          </p:cNvSpPr>
          <p:nvPr>
            <p:ph idx="1"/>
          </p:nvPr>
        </p:nvSpPr>
        <p:spPr/>
        <p:txBody>
          <a:bodyPr/>
          <a:lstStyle/>
          <a:p>
            <a:r>
              <a:rPr lang="en-US" dirty="0" smtClean="0"/>
              <a:t>No lab in the first week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400032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Light" pitchFamily="34" charset="0"/>
              </a:rPr>
              <a:t>Course Information</a:t>
            </a:r>
            <a:endParaRPr lang="en-US" dirty="0"/>
          </a:p>
        </p:txBody>
      </p:sp>
      <p:sp>
        <p:nvSpPr>
          <p:cNvPr id="3" name="Content Placeholder 2"/>
          <p:cNvSpPr>
            <a:spLocks noGrp="1"/>
          </p:cNvSpPr>
          <p:nvPr>
            <p:ph idx="1"/>
          </p:nvPr>
        </p:nvSpPr>
        <p:spPr>
          <a:xfrm>
            <a:off x="152400" y="990600"/>
            <a:ext cx="8839200" cy="5867400"/>
          </a:xfrm>
        </p:spPr>
        <p:txBody>
          <a:bodyPr>
            <a:normAutofit/>
          </a:bodyPr>
          <a:lstStyle/>
          <a:p>
            <a:pPr>
              <a:lnSpc>
                <a:spcPct val="80000"/>
              </a:lnSpc>
            </a:pPr>
            <a:r>
              <a:rPr lang="en-US" sz="3000" dirty="0">
                <a:latin typeface="Calibri Light" pitchFamily="34" charset="0"/>
              </a:rPr>
              <a:t>Work and Grading:</a:t>
            </a:r>
          </a:p>
          <a:p>
            <a:pPr lvl="1">
              <a:lnSpc>
                <a:spcPct val="80000"/>
              </a:lnSpc>
            </a:pPr>
            <a:r>
              <a:rPr lang="en-US" dirty="0" smtClean="0">
                <a:latin typeface="Calibri Light" pitchFamily="34" charset="0"/>
              </a:rPr>
              <a:t>Assignments (30%)</a:t>
            </a:r>
          </a:p>
          <a:p>
            <a:pPr lvl="2">
              <a:lnSpc>
                <a:spcPct val="80000"/>
              </a:lnSpc>
            </a:pPr>
            <a:r>
              <a:rPr lang="en-US" dirty="0" smtClean="0">
                <a:latin typeface="Calibri Light" pitchFamily="34" charset="0"/>
              </a:rPr>
              <a:t>Mostly for lab, sometimes a quiz released in Canvas</a:t>
            </a:r>
          </a:p>
          <a:p>
            <a:pPr lvl="2">
              <a:lnSpc>
                <a:spcPct val="80000"/>
              </a:lnSpc>
            </a:pPr>
            <a:r>
              <a:rPr lang="en-US" dirty="0" smtClean="0">
                <a:latin typeface="Calibri Light" pitchFamily="34" charset="0"/>
              </a:rPr>
              <a:t>We are working on the assignment structure</a:t>
            </a:r>
            <a:endParaRPr lang="en-US" dirty="0">
              <a:latin typeface="Calibri Light" pitchFamily="34" charset="0"/>
            </a:endParaRPr>
          </a:p>
          <a:p>
            <a:pPr lvl="1">
              <a:lnSpc>
                <a:spcPct val="80000"/>
              </a:lnSpc>
            </a:pPr>
            <a:r>
              <a:rPr lang="en-US" dirty="0">
                <a:latin typeface="Calibri Light" pitchFamily="34" charset="0"/>
              </a:rPr>
              <a:t>Projects (30</a:t>
            </a:r>
            <a:r>
              <a:rPr lang="en-US" dirty="0" smtClean="0">
                <a:latin typeface="Calibri Light" pitchFamily="34" charset="0"/>
              </a:rPr>
              <a:t>%)</a:t>
            </a:r>
          </a:p>
          <a:p>
            <a:pPr lvl="2"/>
            <a:r>
              <a:rPr lang="en-US" altLang="en-US" dirty="0"/>
              <a:t>Two-three mini-projects </a:t>
            </a:r>
          </a:p>
          <a:p>
            <a:pPr lvl="3"/>
            <a:r>
              <a:rPr lang="en-US" altLang="en-US" dirty="0"/>
              <a:t>Two involve a selected collection</a:t>
            </a:r>
          </a:p>
          <a:p>
            <a:pPr lvl="3"/>
            <a:r>
              <a:rPr lang="en-US" altLang="en-US" dirty="0"/>
              <a:t>The third is your choice, can also be on the selected </a:t>
            </a:r>
            <a:r>
              <a:rPr lang="en-US" altLang="en-US" dirty="0" smtClean="0"/>
              <a:t>collection</a:t>
            </a:r>
          </a:p>
          <a:p>
            <a:pPr lvl="4"/>
            <a:r>
              <a:rPr lang="en-US" altLang="en-US" dirty="0" smtClean="0"/>
              <a:t>For students enrolled in Math4284B, if you are coming from Math department, you can select to do a survey instead of the third project.</a:t>
            </a:r>
            <a:endParaRPr lang="en-US" altLang="en-US" dirty="0"/>
          </a:p>
          <a:p>
            <a:pPr lvl="1">
              <a:lnSpc>
                <a:spcPct val="80000"/>
              </a:lnSpc>
            </a:pPr>
            <a:r>
              <a:rPr lang="en-US" dirty="0" smtClean="0">
                <a:latin typeface="Calibri Light" pitchFamily="34" charset="0"/>
              </a:rPr>
              <a:t>Midterm (10%)</a:t>
            </a:r>
          </a:p>
          <a:p>
            <a:pPr lvl="2">
              <a:lnSpc>
                <a:spcPct val="80000"/>
              </a:lnSpc>
            </a:pPr>
            <a:r>
              <a:rPr lang="en-US" dirty="0" smtClean="0">
                <a:latin typeface="Calibri Light" pitchFamily="34" charset="0"/>
              </a:rPr>
              <a:t>Give you a sense of what we will evaluate</a:t>
            </a:r>
          </a:p>
          <a:p>
            <a:pPr lvl="1">
              <a:lnSpc>
                <a:spcPct val="80000"/>
              </a:lnSpc>
            </a:pPr>
            <a:r>
              <a:rPr lang="en-US" dirty="0" smtClean="0">
                <a:latin typeface="Calibri Light" pitchFamily="34" charset="0"/>
              </a:rPr>
              <a:t>Final </a:t>
            </a:r>
            <a:r>
              <a:rPr lang="en-US" dirty="0">
                <a:latin typeface="Calibri Light" pitchFamily="34" charset="0"/>
              </a:rPr>
              <a:t>exam (30</a:t>
            </a:r>
            <a:r>
              <a:rPr lang="en-US" dirty="0" smtClean="0">
                <a:latin typeface="Calibri Light" pitchFamily="34" charset="0"/>
              </a:rPr>
              <a:t>%)</a:t>
            </a:r>
          </a:p>
          <a:p>
            <a:pPr lvl="2">
              <a:lnSpc>
                <a:spcPct val="80000"/>
              </a:lnSpc>
            </a:pPr>
            <a:r>
              <a:rPr lang="en-US" dirty="0" smtClean="0">
                <a:latin typeface="Calibri Light" pitchFamily="34" charset="0"/>
              </a:rPr>
              <a:t>Distinguish best students</a:t>
            </a:r>
            <a:endParaRPr lang="en-US" dirty="0">
              <a:latin typeface="Calibri Light" pitchFamily="34" charset="0"/>
            </a:endParaRPr>
          </a:p>
          <a:p>
            <a:pPr lvl="1">
              <a:lnSpc>
                <a:spcPct val="80000"/>
              </a:lnSpc>
            </a:pPr>
            <a:r>
              <a:rPr lang="en-US" dirty="0">
                <a:latin typeface="Calibri Light" pitchFamily="34" charset="0"/>
              </a:rPr>
              <a:t>Academic integrity policy</a:t>
            </a:r>
            <a:endParaRPr lang="en-US" sz="3000" dirty="0">
              <a:latin typeface="Calibri Light" pitchFamily="34" charset="0"/>
            </a:endParaRPr>
          </a:p>
          <a:p>
            <a:pPr lvl="2">
              <a:lnSpc>
                <a:spcPct val="80000"/>
              </a:lnSpc>
            </a:pPr>
            <a:r>
              <a:rPr lang="en-US" dirty="0">
                <a:latin typeface="Calibri Light" pitchFamily="34" charset="0"/>
              </a:rPr>
              <a:t>Late submission: score got reduced (time based)</a:t>
            </a:r>
          </a:p>
          <a:p>
            <a:pPr lvl="2">
              <a:lnSpc>
                <a:spcPct val="80000"/>
              </a:lnSpc>
            </a:pPr>
            <a:r>
              <a:rPr lang="en-US" dirty="0">
                <a:latin typeface="Calibri Light" pitchFamily="34" charset="0"/>
              </a:rPr>
              <a:t>Plagiarism: all involved parties will get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712683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a:t>
            </a:r>
            <a:endParaRPr lang="en-US" dirty="0"/>
          </a:p>
        </p:txBody>
      </p:sp>
      <p:sp>
        <p:nvSpPr>
          <p:cNvPr id="3" name="Content Placeholder 2"/>
          <p:cNvSpPr>
            <a:spLocks noGrp="1"/>
          </p:cNvSpPr>
          <p:nvPr>
            <p:ph idx="1"/>
          </p:nvPr>
        </p:nvSpPr>
        <p:spPr/>
        <p:txBody>
          <a:bodyPr/>
          <a:lstStyle/>
          <a:p>
            <a:r>
              <a:rPr lang="en-US" dirty="0"/>
              <a:t>Main reference text: </a:t>
            </a:r>
            <a:endParaRPr lang="en-US" dirty="0" smtClean="0"/>
          </a:p>
          <a:p>
            <a:pPr lvl="1"/>
            <a:r>
              <a:rPr lang="en-US" dirty="0" err="1" smtClean="0"/>
              <a:t>Jurafsky</a:t>
            </a:r>
            <a:r>
              <a:rPr lang="en-US" dirty="0" smtClean="0"/>
              <a:t> </a:t>
            </a:r>
            <a:r>
              <a:rPr lang="en-US" dirty="0"/>
              <a:t>and Martin, 2008, </a:t>
            </a:r>
            <a:r>
              <a:rPr lang="en-US" dirty="0" smtClean="0"/>
              <a:t>some chapters </a:t>
            </a:r>
            <a:r>
              <a:rPr lang="en-US" dirty="0"/>
              <a:t>from new edition (</a:t>
            </a:r>
            <a:r>
              <a:rPr lang="en-US" dirty="0" err="1"/>
              <a:t>Jurafsky</a:t>
            </a:r>
            <a:r>
              <a:rPr lang="en-US" dirty="0"/>
              <a:t> and Martin, forthcoming</a:t>
            </a:r>
            <a:r>
              <a:rPr lang="en-US" dirty="0" smtClean="0"/>
              <a:t>)</a:t>
            </a:r>
            <a:r>
              <a:rPr lang="en-US" dirty="0"/>
              <a:t> when available</a:t>
            </a:r>
          </a:p>
          <a:p>
            <a:pPr lvl="1"/>
            <a:r>
              <a:rPr lang="en-US" dirty="0" smtClean="0"/>
              <a:t>Natural </a:t>
            </a:r>
            <a:r>
              <a:rPr lang="en-US" dirty="0"/>
              <a:t>Language Processing with Python – Analyzing Text with the Natural Language Toolkit Steven Bird, Ewan Klein, and Edward </a:t>
            </a:r>
            <a:r>
              <a:rPr lang="en-US" dirty="0" err="1"/>
              <a:t>Loper</a:t>
            </a:r>
            <a:endParaRPr lang="en-US" dirty="0"/>
          </a:p>
          <a:p>
            <a:endParaRPr lang="en-US" dirty="0" smtClean="0"/>
          </a:p>
          <a:p>
            <a:r>
              <a:rPr lang="en-US" dirty="0" smtClean="0"/>
              <a:t>Course </a:t>
            </a:r>
            <a:r>
              <a:rPr lang="en-US" dirty="0"/>
              <a:t>notes from </a:t>
            </a:r>
            <a:r>
              <a:rPr lang="en-US" dirty="0" smtClean="0"/>
              <a:t>others</a:t>
            </a:r>
          </a:p>
          <a:p>
            <a:pPr lvl="1"/>
            <a:endParaRPr lang="en-US" dirty="0"/>
          </a:p>
          <a:p>
            <a:r>
              <a:rPr lang="en-US" dirty="0" smtClean="0"/>
              <a:t>Research </a:t>
            </a:r>
            <a:r>
              <a:rPr lang="en-US" dirty="0"/>
              <a:t>articles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867923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about this Course</a:t>
            </a:r>
          </a:p>
        </p:txBody>
      </p:sp>
      <p:sp>
        <p:nvSpPr>
          <p:cNvPr id="3" name="Content Placeholder 2"/>
          <p:cNvSpPr>
            <a:spLocks noGrp="1"/>
          </p:cNvSpPr>
          <p:nvPr>
            <p:ph idx="1"/>
          </p:nvPr>
        </p:nvSpPr>
        <p:spPr/>
        <p:txBody>
          <a:bodyPr>
            <a:normAutofit/>
          </a:bodyPr>
          <a:lstStyle/>
          <a:p>
            <a:r>
              <a:rPr lang="en-US" dirty="0" smtClean="0"/>
              <a:t>It’s a data science course</a:t>
            </a:r>
          </a:p>
          <a:p>
            <a:r>
              <a:rPr lang="en-US" dirty="0" smtClean="0"/>
              <a:t>We will have a lot of practice opportunities to make sense of text data</a:t>
            </a:r>
          </a:p>
          <a:p>
            <a:pPr lvl="1"/>
            <a:r>
              <a:rPr lang="en-US" dirty="0" smtClean="0"/>
              <a:t>To understand text data </a:t>
            </a:r>
            <a:r>
              <a:rPr lang="en-US" dirty="0"/>
              <a:t>problems arising in the areas of commerce and industry etc.</a:t>
            </a:r>
          </a:p>
          <a:p>
            <a:pPr lvl="1"/>
            <a:r>
              <a:rPr lang="en-US" dirty="0" smtClean="0"/>
              <a:t>To model text </a:t>
            </a:r>
            <a:r>
              <a:rPr lang="en-US" dirty="0"/>
              <a:t>data problems using different mathematical tools.</a:t>
            </a:r>
          </a:p>
          <a:p>
            <a:pPr lvl="1"/>
            <a:r>
              <a:rPr lang="en-US" altLang="zh-CN" dirty="0" smtClean="0"/>
              <a:t>To d</a:t>
            </a:r>
            <a:r>
              <a:rPr lang="en-US" dirty="0" smtClean="0"/>
              <a:t>esign </a:t>
            </a:r>
            <a:r>
              <a:rPr lang="en-US" dirty="0"/>
              <a:t>and implement efficient algorithms to solve different </a:t>
            </a:r>
            <a:r>
              <a:rPr lang="en-US" dirty="0" smtClean="0"/>
              <a:t>NLP problems</a:t>
            </a:r>
            <a:r>
              <a:rPr lang="en-US" dirty="0"/>
              <a:t>.</a:t>
            </a:r>
          </a:p>
          <a:p>
            <a:pPr lvl="1"/>
            <a:r>
              <a:rPr lang="en-US" dirty="0" smtClean="0"/>
              <a:t>To </a:t>
            </a:r>
            <a:r>
              <a:rPr lang="en-US" dirty="0"/>
              <a:t>interpret the results provided by different algorithms and apply them to the data problems to gain meaningful insights or offer predictions.</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956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Goals of this Course</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dirty="0"/>
              <a:t>Learn about the problems and possibilities of natural language analysis:</a:t>
            </a:r>
          </a:p>
          <a:p>
            <a:pPr lvl="1">
              <a:lnSpc>
                <a:spcPct val="90000"/>
              </a:lnSpc>
            </a:pPr>
            <a:r>
              <a:rPr lang="en-US" altLang="en-US" dirty="0"/>
              <a:t>What are the major issues?</a:t>
            </a:r>
          </a:p>
          <a:p>
            <a:pPr lvl="1">
              <a:lnSpc>
                <a:spcPct val="90000"/>
              </a:lnSpc>
            </a:pPr>
            <a:r>
              <a:rPr lang="en-US" altLang="en-US" dirty="0"/>
              <a:t>What are the major solutions?</a:t>
            </a:r>
          </a:p>
          <a:p>
            <a:pPr lvl="2">
              <a:lnSpc>
                <a:spcPct val="90000"/>
              </a:lnSpc>
            </a:pPr>
            <a:r>
              <a:rPr lang="en-US" altLang="en-US" dirty="0"/>
              <a:t>How do they work</a:t>
            </a:r>
          </a:p>
          <a:p>
            <a:pPr lvl="2">
              <a:lnSpc>
                <a:spcPct val="90000"/>
              </a:lnSpc>
            </a:pPr>
            <a:r>
              <a:rPr lang="en-US" altLang="en-US" dirty="0" smtClean="0"/>
              <a:t>How </a:t>
            </a:r>
            <a:r>
              <a:rPr lang="en-US" altLang="en-US" dirty="0"/>
              <a:t>well do they work</a:t>
            </a:r>
          </a:p>
          <a:p>
            <a:pPr>
              <a:lnSpc>
                <a:spcPct val="90000"/>
              </a:lnSpc>
            </a:pPr>
            <a:r>
              <a:rPr lang="en-US" altLang="en-US" dirty="0" smtClean="0"/>
              <a:t>At </a:t>
            </a:r>
            <a:r>
              <a:rPr lang="en-US" altLang="en-US" dirty="0"/>
              <a:t>the end you should:</a:t>
            </a:r>
          </a:p>
          <a:p>
            <a:pPr lvl="1">
              <a:lnSpc>
                <a:spcPct val="90000"/>
              </a:lnSpc>
            </a:pPr>
            <a:r>
              <a:rPr lang="en-US" altLang="en-US" dirty="0"/>
              <a:t>Agree that language is subtle and interesting!</a:t>
            </a:r>
          </a:p>
          <a:p>
            <a:pPr lvl="1">
              <a:lnSpc>
                <a:spcPct val="90000"/>
              </a:lnSpc>
            </a:pPr>
            <a:r>
              <a:rPr lang="en-US" altLang="en-US" dirty="0"/>
              <a:t>Feel some ownership over the algorithms</a:t>
            </a:r>
          </a:p>
          <a:p>
            <a:pPr lvl="1">
              <a:lnSpc>
                <a:spcPct val="90000"/>
              </a:lnSpc>
            </a:pPr>
            <a:r>
              <a:rPr lang="en-US" altLang="en-US" dirty="0"/>
              <a:t>Be able to assess NLP problems</a:t>
            </a:r>
          </a:p>
          <a:p>
            <a:pPr lvl="2">
              <a:lnSpc>
                <a:spcPct val="90000"/>
              </a:lnSpc>
            </a:pPr>
            <a:r>
              <a:rPr lang="en-US" altLang="en-US" dirty="0"/>
              <a:t>Know which solutions to apply when, and how</a:t>
            </a:r>
          </a:p>
          <a:p>
            <a:pPr lvl="1">
              <a:lnSpc>
                <a:spcPct val="90000"/>
              </a:lnSpc>
            </a:pPr>
            <a:r>
              <a:rPr lang="en-US" altLang="en-US" dirty="0"/>
              <a:t>Be able to read papers in the field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8242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normAutofit/>
          </a:bodyPr>
          <a:lstStyle/>
          <a:p>
            <a:r>
              <a:rPr lang="en-US" altLang="en-US" dirty="0"/>
              <a:t>Today</a:t>
            </a:r>
          </a:p>
        </p:txBody>
      </p:sp>
      <p:sp>
        <p:nvSpPr>
          <p:cNvPr id="809987" name="Rectangle 3"/>
          <p:cNvSpPr>
            <a:spLocks noGrp="1" noChangeArrowheads="1"/>
          </p:cNvSpPr>
          <p:nvPr>
            <p:ph type="body" idx="1"/>
          </p:nvPr>
        </p:nvSpPr>
        <p:spPr/>
        <p:txBody>
          <a:bodyPr/>
          <a:lstStyle/>
          <a:p>
            <a:r>
              <a:rPr lang="en-US" altLang="en-US" dirty="0" smtClean="0"/>
              <a:t>Why </a:t>
            </a:r>
            <a:r>
              <a:rPr lang="en-US" altLang="en-US" dirty="0"/>
              <a:t>NLP is difficult</a:t>
            </a:r>
          </a:p>
          <a:p>
            <a:r>
              <a:rPr lang="en-US" altLang="en-US" dirty="0"/>
              <a:t>How to solve </a:t>
            </a:r>
            <a:r>
              <a:rPr lang="en-US" altLang="en-US" dirty="0" smtClean="0"/>
              <a:t>it (in general)? </a:t>
            </a:r>
          </a:p>
          <a:p>
            <a:r>
              <a:rPr lang="en-US" altLang="en-US" dirty="0" smtClean="0"/>
              <a:t>What </a:t>
            </a:r>
            <a:r>
              <a:rPr lang="en-US" altLang="en-US" dirty="0"/>
              <a:t>we’ll do in this course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00123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Natural Language </a:t>
            </a:r>
            <a:endParaRPr lang="en-US" dirty="0"/>
          </a:p>
        </p:txBody>
      </p:sp>
      <p:sp>
        <p:nvSpPr>
          <p:cNvPr id="3" name="Content Placeholder 2"/>
          <p:cNvSpPr>
            <a:spLocks noGrp="1"/>
          </p:cNvSpPr>
          <p:nvPr>
            <p:ph idx="1"/>
          </p:nvPr>
        </p:nvSpPr>
        <p:spPr/>
        <p:txBody>
          <a:bodyPr/>
          <a:lstStyle/>
          <a:p>
            <a:r>
              <a:rPr lang="en-US" dirty="0" smtClean="0"/>
              <a:t>Understanding language is a very complex thing </a:t>
            </a:r>
          </a:p>
          <a:p>
            <a:r>
              <a:rPr lang="en-US" altLang="zh-CN" dirty="0" smtClean="0"/>
              <a:t>B</a:t>
            </a:r>
            <a:r>
              <a:rPr lang="en-US" dirty="0" smtClean="0"/>
              <a:t>ut something that humans are amazingly good at</a:t>
            </a:r>
            <a:endParaRPr lang="en-US" dirty="0"/>
          </a:p>
        </p:txBody>
      </p:sp>
      <p:pic>
        <p:nvPicPr>
          <p:cNvPr id="1026" name="Picture 2"/>
          <p:cNvPicPr>
            <a:picLocks noChangeAspect="1" noChangeArrowheads="1"/>
          </p:cNvPicPr>
          <p:nvPr/>
        </p:nvPicPr>
        <p:blipFill>
          <a:blip r:embed="rId2" cstate="email"/>
          <a:srcRect/>
          <a:stretch>
            <a:fillRect/>
          </a:stretch>
        </p:blipFill>
        <p:spPr bwMode="auto">
          <a:xfrm>
            <a:off x="1524000" y="2667000"/>
            <a:ext cx="6229350" cy="307657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1579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Artificial Intelligence: </a:t>
            </a:r>
            <a:r>
              <a:rPr lang="en-US" dirty="0" smtClean="0"/>
              <a:t>Turing Test</a:t>
            </a:r>
            <a:endParaRPr lang="en-US" dirty="0"/>
          </a:p>
        </p:txBody>
      </p:sp>
      <p:sp>
        <p:nvSpPr>
          <p:cNvPr id="3" name="Content Placeholder 2"/>
          <p:cNvSpPr>
            <a:spLocks noGrp="1"/>
          </p:cNvSpPr>
          <p:nvPr>
            <p:ph idx="1"/>
          </p:nvPr>
        </p:nvSpPr>
        <p:spPr/>
        <p:txBody>
          <a:bodyPr/>
          <a:lstStyle/>
          <a:p>
            <a:r>
              <a:rPr lang="en-US" dirty="0" smtClean="0"/>
              <a:t>Replacement of “Can machines think?”</a:t>
            </a:r>
          </a:p>
          <a:p>
            <a:pPr lvl="1"/>
            <a:r>
              <a:rPr lang="en-US" dirty="0" smtClean="0"/>
              <a:t>Behavioral test</a:t>
            </a:r>
          </a:p>
          <a:p>
            <a:pPr lvl="1"/>
            <a:r>
              <a:rPr lang="en-US" dirty="0" smtClean="0"/>
              <a:t>not just natural language understanding</a:t>
            </a:r>
          </a:p>
          <a:p>
            <a:r>
              <a:rPr lang="en-US" dirty="0" smtClean="0"/>
              <a:t>Natural language conversation</a:t>
            </a:r>
          </a:p>
          <a:p>
            <a:pPr lvl="1"/>
            <a:r>
              <a:rPr lang="en-US" b="1" i="1" dirty="0" smtClean="0"/>
              <a:t>Imitation game (1950)</a:t>
            </a:r>
          </a:p>
          <a:p>
            <a:pPr lvl="2"/>
            <a:r>
              <a:rPr lang="en-US" dirty="0" smtClean="0"/>
              <a:t>Human?</a:t>
            </a:r>
          </a:p>
          <a:p>
            <a:pPr lvl="2"/>
            <a:r>
              <a:rPr lang="en-US" dirty="0" smtClean="0"/>
              <a:t>Computer?</a:t>
            </a:r>
          </a:p>
        </p:txBody>
      </p:sp>
      <p:pic>
        <p:nvPicPr>
          <p:cNvPr id="7" name="Picture 6" descr="turingtest.png"/>
          <p:cNvPicPr>
            <a:picLocks noChangeAspect="1"/>
          </p:cNvPicPr>
          <p:nvPr/>
        </p:nvPicPr>
        <p:blipFill>
          <a:blip r:embed="rId3" cstate="email"/>
          <a:stretch>
            <a:fillRect/>
          </a:stretch>
        </p:blipFill>
        <p:spPr>
          <a:xfrm>
            <a:off x="5105400" y="3041999"/>
            <a:ext cx="3048000" cy="3816001"/>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
        <p:nvSpPr>
          <p:cNvPr id="54274" name="AutoShape 2" descr="Image result for imitation ga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6265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3042</TotalTime>
  <Words>2011</Words>
  <Application>Microsoft Office PowerPoint</Application>
  <PresentationFormat>On-screen Show (4:3)</PresentationFormat>
  <Paragraphs>483</Paragraphs>
  <Slides>45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宋体</vt:lpstr>
      <vt:lpstr>Arial</vt:lpstr>
      <vt:lpstr>Calibri</vt:lpstr>
      <vt:lpstr>Calibri Light</vt:lpstr>
      <vt:lpstr>Symbol</vt:lpstr>
      <vt:lpstr>Times New Roman</vt:lpstr>
      <vt:lpstr>Wingdings</vt:lpstr>
      <vt:lpstr>Office Theme</vt:lpstr>
      <vt:lpstr>COMP4901K/Math4824B Machine Learning for Natural Language Processing</vt:lpstr>
      <vt:lpstr>Logistics</vt:lpstr>
      <vt:lpstr>Background of this Course</vt:lpstr>
      <vt:lpstr>More about this Course</vt:lpstr>
      <vt:lpstr>More about this Course</vt:lpstr>
      <vt:lpstr>Goals of this Course</vt:lpstr>
      <vt:lpstr>Today</vt:lpstr>
      <vt:lpstr>Natural Language </vt:lpstr>
      <vt:lpstr>Artificial Intelligence: Turing Test</vt:lpstr>
      <vt:lpstr>The AI Winter</vt:lpstr>
      <vt:lpstr>Enabled by Big Data</vt:lpstr>
      <vt:lpstr>Enabled by Big Data</vt:lpstr>
      <vt:lpstr>Google’s new assistant</vt:lpstr>
      <vt:lpstr>Startup Companies</vt:lpstr>
      <vt:lpstr>Number of Exits (Acquisitions and IPOs, 2017)</vt:lpstr>
      <vt:lpstr>What’s Special about Human Language?</vt:lpstr>
      <vt:lpstr>Why is NLP Difficult?</vt:lpstr>
      <vt:lpstr>Words are Ambiguous (have multiple meanings)</vt:lpstr>
      <vt:lpstr>More Examples of Ambiguity</vt:lpstr>
      <vt:lpstr>Language Subtleties </vt:lpstr>
      <vt:lpstr>Levels of Linguistic Analysis</vt:lpstr>
      <vt:lpstr>Analogy with Programming Languages</vt:lpstr>
      <vt:lpstr>How to do natural language processing?</vt:lpstr>
      <vt:lpstr>The Role of Memorization</vt:lpstr>
      <vt:lpstr>The Role of Memorization</vt:lpstr>
      <vt:lpstr>But there is too much to memorize!</vt:lpstr>
      <vt:lpstr>Rules and Memorization</vt:lpstr>
      <vt:lpstr>Representation of Meaning</vt:lpstr>
      <vt:lpstr>How to tackle these problems?</vt:lpstr>
      <vt:lpstr>NLP ?= Machine Learning</vt:lpstr>
      <vt:lpstr>NLP ?= Linguistics</vt:lpstr>
      <vt:lpstr>Desiderata for NLP Methods  (ordered arbitrarily)</vt:lpstr>
      <vt:lpstr>Fields with Connections to NLP</vt:lpstr>
      <vt:lpstr>Fields with Connections to Machine Learning</vt:lpstr>
      <vt:lpstr>This Course: Machine learning for NLP</vt:lpstr>
      <vt:lpstr>Nowadays: Deep learning for NLP</vt:lpstr>
      <vt:lpstr>Real-World Applications of NLP</vt:lpstr>
      <vt:lpstr>What We’ll Do in this Course</vt:lpstr>
      <vt:lpstr>What We’ll Do in this Course</vt:lpstr>
      <vt:lpstr>How to analyze a big collection?</vt:lpstr>
      <vt:lpstr>Python</vt:lpstr>
      <vt:lpstr>Tentative Schedule</vt:lpstr>
      <vt:lpstr>Lab</vt:lpstr>
      <vt:lpstr>Course Information</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Yangqiu Song</dc:title>
  <dc:creator>yqsong</dc:creator>
  <cp:lastModifiedBy>yqsong</cp:lastModifiedBy>
  <cp:revision>108</cp:revision>
  <dcterms:created xsi:type="dcterms:W3CDTF">2006-08-16T00:00:00Z</dcterms:created>
  <dcterms:modified xsi:type="dcterms:W3CDTF">2018-09-04T06:34:31Z</dcterms:modified>
</cp:coreProperties>
</file>