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</p:sldMasterIdLst>
  <p:notesMasterIdLst>
    <p:notesMasterId r:id="rId39"/>
  </p:notesMasterIdLst>
  <p:sldIdLst>
    <p:sldId id="301" r:id="rId2"/>
    <p:sldId id="334" r:id="rId3"/>
    <p:sldId id="335" r:id="rId4"/>
    <p:sldId id="336" r:id="rId5"/>
    <p:sldId id="337" r:id="rId6"/>
    <p:sldId id="339" r:id="rId7"/>
    <p:sldId id="340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21" r:id="rId21"/>
    <p:sldId id="322" r:id="rId22"/>
    <p:sldId id="324" r:id="rId23"/>
    <p:sldId id="315" r:id="rId24"/>
    <p:sldId id="326" r:id="rId25"/>
    <p:sldId id="327" r:id="rId26"/>
    <p:sldId id="328" r:id="rId27"/>
    <p:sldId id="349" r:id="rId28"/>
    <p:sldId id="329" r:id="rId29"/>
    <p:sldId id="330" r:id="rId30"/>
    <p:sldId id="331" r:id="rId31"/>
    <p:sldId id="342" r:id="rId32"/>
    <p:sldId id="343" r:id="rId33"/>
    <p:sldId id="346" r:id="rId34"/>
    <p:sldId id="347" r:id="rId35"/>
    <p:sldId id="348" r:id="rId36"/>
    <p:sldId id="333" r:id="rId37"/>
    <p:sldId id="316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94FE"/>
    <a:srgbClr val="0099FF"/>
    <a:srgbClr val="FEF7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875" autoAdjust="0"/>
  </p:normalViewPr>
  <p:slideViewPr>
    <p:cSldViewPr>
      <p:cViewPr varScale="1">
        <p:scale>
          <a:sx n="67" d="100"/>
          <a:sy n="67" d="100"/>
        </p:scale>
        <p:origin x="126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54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9F9785-B714-4355-9128-4C9AFF94E816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BCD5C7-AD7F-4FAA-B7B9-A09C6EEE6F7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CD5C7-AD7F-4FAA-B7B9-A09C6EEE6F7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739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5A3D35-8E55-4542-B65B-94093E6CC33D}" type="slidenum">
              <a:rPr lang="en-US"/>
              <a:pPr/>
              <a:t>36</a:t>
            </a:fld>
            <a:endParaRPr lang="en-US"/>
          </a:p>
        </p:txBody>
      </p:sp>
      <p:sp>
        <p:nvSpPr>
          <p:cNvPr id="77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5471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67B9E0-A385-418F-9FB5-FFD9CD006870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130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9370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228513-2DDA-4843-9474-408E16A89322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36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6202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171F1D-67DA-4693-9DF5-B6B0E95A808D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30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815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AABF84-32B2-4441-9A07-2B37586262CA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35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794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D5E987-3859-4E28-AF30-EAF4375DCEDE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29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904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E21477-B735-4E0E-8F2D-DB26055F0D41}" type="slidenum">
              <a:rPr lang="en-US"/>
              <a:pPr/>
              <a:t>22</a:t>
            </a:fld>
            <a:endParaRPr lang="en-US"/>
          </a:p>
        </p:txBody>
      </p:sp>
      <p:sp>
        <p:nvSpPr>
          <p:cNvPr id="73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359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B49F8F-8C35-4798-92F5-D09E9873D6B4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29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8755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CD5C7-AD7F-4FAA-B7B9-A09C6EEE6F7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291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CD5C7-AD7F-4FAA-B7B9-A09C6EEE6F73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72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A8DD-A615-40F9-B676-613FEA0BE333}" type="datetime1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Gert Lanckriet, Statistical Learning Theory Tutorial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FED2B-517D-4D70-80D3-32A43F990992}" type="datetime1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Gert Lanckriet, Statistical Learning Theory Tutorial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173A4-B40E-4F2B-B464-A9C326D69AD4}" type="datetime1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Gert Lanckriet, Statistical Learning Theory Tutorial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2578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948B-F8EA-4E23-BC6C-98FD43B229B5}" type="datetime1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Gert Lanckriet, Statistical Learning Theory Tutorial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3927-9605-457D-9757-1B9D363238E9}" type="datetime1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Gert Lanckriet, Statistical Learning Theory Tutorial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267200" cy="5257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419600" cy="5257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9E65D-118B-45D6-882D-0EC732A4469D}" type="datetime1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Gert Lanckriet, Statistical Learning Theory Tutorial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1371600"/>
            <a:ext cx="4421189" cy="803275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" y="2174874"/>
            <a:ext cx="4421189" cy="42259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371600"/>
            <a:ext cx="4422774" cy="803275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422774" cy="4225924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34C25-FB8C-4EF7-935A-C550DA47A822}" type="datetime1">
              <a:rPr lang="en-US" smtClean="0"/>
              <a:t>12/11/2018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Gert Lanckriet, Statistical Learning Theory Tutorial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0EE4-74FA-4517-BB46-B6887C02F628}" type="datetime1">
              <a:rPr lang="en-US" smtClean="0"/>
              <a:t>12/11/2018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Gert Lanckriet, Statistical Learning Theory Tutorial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BEBE-1DC9-420F-B150-3362898953C9}" type="datetime1">
              <a:rPr lang="en-US" smtClean="0"/>
              <a:t>12/11/2018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Gert Lanckriet, Statistical Learning Theory Tutorial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B733-DA39-4EBE-90A4-8D1C6D21D4A7}" type="datetime1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Gert Lanckriet, Statistical Learning Theory Tutorial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3490-353E-4212-AF7E-C252547526AA}" type="datetime1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Gert Lanckriet, Statistical Learning Theory Tutorial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19200"/>
            <a:ext cx="8610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F6075-CD50-445A-82B6-FBFA9E2A9372}" type="datetime1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629400"/>
            <a:ext cx="289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From Gert Lanckriet, Statistical Learning Theory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6294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4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9.wmf"/><Relationship Id="rId18" Type="http://schemas.openxmlformats.org/officeDocument/2006/relationships/oleObject" Target="../embeddings/oleObject15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6.wmf"/><Relationship Id="rId12" Type="http://schemas.openxmlformats.org/officeDocument/2006/relationships/oleObject" Target="../embeddings/oleObject11.bin"/><Relationship Id="rId17" Type="http://schemas.openxmlformats.org/officeDocument/2006/relationships/image" Target="../media/image20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4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8.wmf"/><Relationship Id="rId5" Type="http://schemas.openxmlformats.org/officeDocument/2006/relationships/image" Target="../media/image15.wmf"/><Relationship Id="rId15" Type="http://schemas.openxmlformats.org/officeDocument/2006/relationships/oleObject" Target="../embeddings/oleObject13.bin"/><Relationship Id="rId10" Type="http://schemas.openxmlformats.org/officeDocument/2006/relationships/oleObject" Target="../embeddings/oleObject10.bin"/><Relationship Id="rId19" Type="http://schemas.openxmlformats.org/officeDocument/2006/relationships/image" Target="../media/image21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7.wmf"/><Relationship Id="rId14" Type="http://schemas.openxmlformats.org/officeDocument/2006/relationships/oleObject" Target="../embeddings/oleObject12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8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1.png"/><Relationship Id="rId5" Type="http://schemas.openxmlformats.org/officeDocument/2006/relationships/image" Target="../media/image30.gif"/><Relationship Id="rId4" Type="http://schemas.openxmlformats.org/officeDocument/2006/relationships/image" Target="../media/image29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2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.png"/><Relationship Id="rId5" Type="http://schemas.openxmlformats.org/officeDocument/2006/relationships/tags" Target="../tags/tag5.xml"/><Relationship Id="rId10" Type="http://schemas.openxmlformats.org/officeDocument/2006/relationships/image" Target="../media/image4.png"/><Relationship Id="rId4" Type="http://schemas.openxmlformats.org/officeDocument/2006/relationships/tags" Target="../tags/tag4.xml"/><Relationship Id="rId9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COMP4901K/Math4824B</a:t>
            </a:r>
            <a:br>
              <a:rPr lang="en-US" altLang="zh-CN" sz="3200" dirty="0"/>
            </a:br>
            <a:r>
              <a:rPr lang="en-US" altLang="zh-CN" sz="3200" dirty="0"/>
              <a:t>Machine Learning for Natural Language Processing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>
            <a:normAutofit/>
          </a:bodyPr>
          <a:lstStyle/>
          <a:p>
            <a:r>
              <a:rPr lang="en-US" altLang="zh-CN"/>
              <a:t>Lecture 10: </a:t>
            </a:r>
            <a:r>
              <a:rPr lang="en-US" dirty="0"/>
              <a:t>Perceptron, Error-Driven Classification </a:t>
            </a:r>
          </a:p>
          <a:p>
            <a:r>
              <a:rPr lang="en-US" dirty="0"/>
              <a:t>Instructor: </a:t>
            </a:r>
            <a:r>
              <a:rPr lang="en-US" dirty="0" err="1"/>
              <a:t>Yangqiu</a:t>
            </a:r>
            <a:r>
              <a:rPr lang="en-US" dirty="0"/>
              <a:t> Song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519446"/>
            <a:ext cx="3517310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Slides credits: 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</a:rPr>
              <a:t>Dan Roth, </a:t>
            </a:r>
            <a:r>
              <a:rPr lang="en-US" altLang="en-US" sz="1600" dirty="0">
                <a:solidFill>
                  <a:schemeClr val="bg1">
                    <a:lumMod val="65000"/>
                  </a:schemeClr>
                </a:solidFill>
              </a:rPr>
              <a:t>Barbara Rosario</a:t>
            </a:r>
          </a:p>
        </p:txBody>
      </p:sp>
    </p:spTree>
    <p:extLst>
      <p:ext uri="{BB962C8B-B14F-4D97-AF65-F5344CB8AC3E}">
        <p14:creationId xmlns:p14="http://schemas.microsoft.com/office/powerpoint/2010/main" val="3004412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Classification</a:t>
            </a:r>
          </a:p>
        </p:txBody>
      </p:sp>
      <p:sp>
        <p:nvSpPr>
          <p:cNvPr id="123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solidFill>
                  <a:schemeClr val="hlink"/>
                </a:solidFill>
                <a:cs typeface="Arial" panose="020B0604020202020204" pitchFamily="34" charset="0"/>
              </a:rPr>
              <a:t>Given:</a:t>
            </a:r>
            <a:r>
              <a:rPr lang="en-US" altLang="en-US">
                <a:solidFill>
                  <a:schemeClr val="tx1"/>
                </a:solidFill>
                <a:cs typeface="Arial" panose="020B0604020202020204" pitchFamily="34" charset="0"/>
              </a:rPr>
              <a:t> some data items that belong to a positive   (+1    ) or a negative (-1   ) class</a:t>
            </a:r>
          </a:p>
          <a:p>
            <a:r>
              <a:rPr lang="en-US" altLang="en-US">
                <a:solidFill>
                  <a:schemeClr val="hlink"/>
                </a:solidFill>
                <a:cs typeface="Arial" panose="020B0604020202020204" pitchFamily="34" charset="0"/>
              </a:rPr>
              <a:t>Task:</a:t>
            </a:r>
            <a:r>
              <a:rPr lang="en-US" altLang="en-US">
                <a:solidFill>
                  <a:schemeClr val="tx1"/>
                </a:solidFill>
                <a:cs typeface="Arial" panose="020B0604020202020204" pitchFamily="34" charset="0"/>
              </a:rPr>
              <a:t> Train the classifier and predict the class for a new data item</a:t>
            </a:r>
          </a:p>
          <a:p>
            <a:r>
              <a:rPr lang="en-US" altLang="en-US">
                <a:solidFill>
                  <a:schemeClr val="hlink"/>
                </a:solidFill>
                <a:cs typeface="Arial" panose="020B0604020202020204" pitchFamily="34" charset="0"/>
              </a:rPr>
              <a:t>Geometrically:</a:t>
            </a:r>
            <a:r>
              <a:rPr lang="en-US" altLang="en-US">
                <a:solidFill>
                  <a:schemeClr val="tx1"/>
                </a:solidFill>
                <a:cs typeface="Arial" panose="020B0604020202020204" pitchFamily="34" charset="0"/>
              </a:rPr>
              <a:t> find a separator</a:t>
            </a:r>
          </a:p>
          <a:p>
            <a:endParaRPr lang="en-US" altLang="en-US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233924" name="AutoShape 4"/>
          <p:cNvSpPr>
            <a:spLocks noChangeArrowheads="1"/>
          </p:cNvSpPr>
          <p:nvPr/>
        </p:nvSpPr>
        <p:spPr bwMode="auto">
          <a:xfrm>
            <a:off x="8382000" y="1447800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3925" name="AutoShape 5"/>
          <p:cNvSpPr>
            <a:spLocks noChangeArrowheads="1"/>
          </p:cNvSpPr>
          <p:nvPr/>
        </p:nvSpPr>
        <p:spPr bwMode="auto">
          <a:xfrm>
            <a:off x="3048000" y="1905000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53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" y="18288"/>
            <a:ext cx="9134856" cy="1143000"/>
          </a:xfrm>
        </p:spPr>
        <p:txBody>
          <a:bodyPr/>
          <a:lstStyle/>
          <a:p>
            <a:r>
              <a:rPr lang="en-US" altLang="en-US" dirty="0"/>
              <a:t>Linear versus Non Linear algorithms</a:t>
            </a:r>
          </a:p>
        </p:txBody>
      </p:sp>
      <p:sp>
        <p:nvSpPr>
          <p:cNvPr id="136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A194FE"/>
                </a:solidFill>
              </a:rPr>
              <a:t>Linearly separable data</a:t>
            </a:r>
            <a:r>
              <a:rPr lang="en-US" altLang="en-US" dirty="0">
                <a:solidFill>
                  <a:schemeClr val="tx1"/>
                </a:solidFill>
              </a:rPr>
              <a:t>: if all the data points can be correctly classified by a linear (</a:t>
            </a:r>
            <a:r>
              <a:rPr lang="en-US" altLang="en-US" dirty="0" err="1">
                <a:solidFill>
                  <a:schemeClr val="tx1"/>
                </a:solidFill>
              </a:rPr>
              <a:t>hyperplanar</a:t>
            </a:r>
            <a:r>
              <a:rPr lang="en-US" altLang="en-US" dirty="0">
                <a:solidFill>
                  <a:schemeClr val="tx1"/>
                </a:solidFill>
              </a:rPr>
              <a:t>) decision boundary</a:t>
            </a:r>
          </a:p>
          <a:p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02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-9968" y="475330"/>
            <a:ext cx="9144000" cy="990600"/>
          </a:xfrm>
        </p:spPr>
        <p:txBody>
          <a:bodyPr/>
          <a:lstStyle/>
          <a:p>
            <a:r>
              <a:rPr lang="en-US" altLang="en-US" dirty="0"/>
              <a:t>Linearly separable data</a:t>
            </a:r>
          </a:p>
        </p:txBody>
      </p:sp>
      <p:grpSp>
        <p:nvGrpSpPr>
          <p:cNvPr id="1365067" name="Group 75"/>
          <p:cNvGrpSpPr>
            <a:grpSpLocks/>
          </p:cNvGrpSpPr>
          <p:nvPr/>
        </p:nvGrpSpPr>
        <p:grpSpPr bwMode="auto">
          <a:xfrm>
            <a:off x="7734300" y="5507038"/>
            <a:ext cx="1409700" cy="839787"/>
            <a:chOff x="4872" y="3469"/>
            <a:chExt cx="888" cy="529"/>
          </a:xfrm>
        </p:grpSpPr>
        <p:sp>
          <p:nvSpPr>
            <p:cNvPr id="1364995" name="Text Box 3"/>
            <p:cNvSpPr txBox="1">
              <a:spLocks noChangeArrowheads="1"/>
            </p:cNvSpPr>
            <p:nvPr/>
          </p:nvSpPr>
          <p:spPr bwMode="auto">
            <a:xfrm>
              <a:off x="5081" y="3469"/>
              <a:ext cx="67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/>
                <a:t>Class1</a:t>
              </a:r>
            </a:p>
          </p:txBody>
        </p:sp>
        <p:sp>
          <p:nvSpPr>
            <p:cNvPr id="1364996" name="Text Box 4"/>
            <p:cNvSpPr txBox="1">
              <a:spLocks noChangeArrowheads="1"/>
            </p:cNvSpPr>
            <p:nvPr/>
          </p:nvSpPr>
          <p:spPr bwMode="auto">
            <a:xfrm>
              <a:off x="5081" y="3710"/>
              <a:ext cx="67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/>
                <a:t>Class2</a:t>
              </a:r>
            </a:p>
          </p:txBody>
        </p:sp>
        <p:sp>
          <p:nvSpPr>
            <p:cNvPr id="1364998" name="AutoShape 6"/>
            <p:cNvSpPr>
              <a:spLocks noChangeArrowheads="1"/>
            </p:cNvSpPr>
            <p:nvPr/>
          </p:nvSpPr>
          <p:spPr bwMode="auto">
            <a:xfrm>
              <a:off x="4872" y="3546"/>
              <a:ext cx="113" cy="124"/>
            </a:xfrm>
            <a:prstGeom prst="smileyFace">
              <a:avLst>
                <a:gd name="adj" fmla="val 465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4999" name="AutoShape 7"/>
            <p:cNvSpPr>
              <a:spLocks noChangeArrowheads="1"/>
            </p:cNvSpPr>
            <p:nvPr/>
          </p:nvSpPr>
          <p:spPr bwMode="auto">
            <a:xfrm>
              <a:off x="4886" y="3795"/>
              <a:ext cx="113" cy="124"/>
            </a:xfrm>
            <a:prstGeom prst="smileyFace">
              <a:avLst>
                <a:gd name="adj" fmla="val 4653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65000" name="AutoShape 8"/>
          <p:cNvSpPr>
            <a:spLocks noChangeArrowheads="1"/>
          </p:cNvSpPr>
          <p:nvPr/>
        </p:nvSpPr>
        <p:spPr bwMode="auto">
          <a:xfrm>
            <a:off x="1519238" y="3135313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5001" name="AutoShape 9"/>
          <p:cNvSpPr>
            <a:spLocks noChangeArrowheads="1"/>
          </p:cNvSpPr>
          <p:nvPr/>
        </p:nvSpPr>
        <p:spPr bwMode="auto">
          <a:xfrm>
            <a:off x="1900238" y="2797175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5002" name="AutoShape 10"/>
          <p:cNvSpPr>
            <a:spLocks noChangeArrowheads="1"/>
          </p:cNvSpPr>
          <p:nvPr/>
        </p:nvSpPr>
        <p:spPr bwMode="auto">
          <a:xfrm>
            <a:off x="2347913" y="2835275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5003" name="AutoShape 11"/>
          <p:cNvSpPr>
            <a:spLocks noChangeArrowheads="1"/>
          </p:cNvSpPr>
          <p:nvPr/>
        </p:nvSpPr>
        <p:spPr bwMode="auto">
          <a:xfrm>
            <a:off x="900113" y="4656138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5004" name="AutoShape 12"/>
          <p:cNvSpPr>
            <a:spLocks noChangeArrowheads="1"/>
          </p:cNvSpPr>
          <p:nvPr/>
        </p:nvSpPr>
        <p:spPr bwMode="auto">
          <a:xfrm>
            <a:off x="560388" y="3565525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5005" name="AutoShape 13"/>
          <p:cNvSpPr>
            <a:spLocks noChangeArrowheads="1"/>
          </p:cNvSpPr>
          <p:nvPr/>
        </p:nvSpPr>
        <p:spPr bwMode="auto">
          <a:xfrm>
            <a:off x="2652713" y="3319463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5006" name="AutoShape 14"/>
          <p:cNvSpPr>
            <a:spLocks noChangeArrowheads="1"/>
          </p:cNvSpPr>
          <p:nvPr/>
        </p:nvSpPr>
        <p:spPr bwMode="auto">
          <a:xfrm>
            <a:off x="1447800" y="5156200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5007" name="AutoShape 15"/>
          <p:cNvSpPr>
            <a:spLocks noChangeArrowheads="1"/>
          </p:cNvSpPr>
          <p:nvPr/>
        </p:nvSpPr>
        <p:spPr bwMode="auto">
          <a:xfrm>
            <a:off x="606425" y="2725738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5008" name="AutoShape 16"/>
          <p:cNvSpPr>
            <a:spLocks noChangeArrowheads="1"/>
          </p:cNvSpPr>
          <p:nvPr/>
        </p:nvSpPr>
        <p:spPr bwMode="auto">
          <a:xfrm>
            <a:off x="1003300" y="3333750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5009" name="AutoShape 17"/>
          <p:cNvSpPr>
            <a:spLocks noChangeArrowheads="1"/>
          </p:cNvSpPr>
          <p:nvPr/>
        </p:nvSpPr>
        <p:spPr bwMode="auto">
          <a:xfrm>
            <a:off x="457200" y="4081463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5010" name="AutoShape 18"/>
          <p:cNvSpPr>
            <a:spLocks noChangeArrowheads="1"/>
          </p:cNvSpPr>
          <p:nvPr/>
        </p:nvSpPr>
        <p:spPr bwMode="auto">
          <a:xfrm>
            <a:off x="2635250" y="3906838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5011" name="AutoShape 19"/>
          <p:cNvSpPr>
            <a:spLocks noChangeArrowheads="1"/>
          </p:cNvSpPr>
          <p:nvPr/>
        </p:nvSpPr>
        <p:spPr bwMode="auto">
          <a:xfrm>
            <a:off x="2413000" y="5251450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5012" name="AutoShape 20"/>
          <p:cNvSpPr>
            <a:spLocks noChangeArrowheads="1"/>
          </p:cNvSpPr>
          <p:nvPr/>
        </p:nvSpPr>
        <p:spPr bwMode="auto">
          <a:xfrm>
            <a:off x="2500313" y="4213225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5013" name="AutoShape 21"/>
          <p:cNvSpPr>
            <a:spLocks noChangeArrowheads="1"/>
          </p:cNvSpPr>
          <p:nvPr/>
        </p:nvSpPr>
        <p:spPr bwMode="auto">
          <a:xfrm>
            <a:off x="3305175" y="3433763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5014" name="AutoShape 22"/>
          <p:cNvSpPr>
            <a:spLocks noChangeArrowheads="1"/>
          </p:cNvSpPr>
          <p:nvPr/>
        </p:nvSpPr>
        <p:spPr bwMode="auto">
          <a:xfrm>
            <a:off x="2674938" y="4843463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5015" name="AutoShape 23"/>
          <p:cNvSpPr>
            <a:spLocks noChangeArrowheads="1"/>
          </p:cNvSpPr>
          <p:nvPr/>
        </p:nvSpPr>
        <p:spPr bwMode="auto">
          <a:xfrm>
            <a:off x="1749425" y="4702175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5018" name="AutoShape 26"/>
          <p:cNvSpPr>
            <a:spLocks noChangeArrowheads="1"/>
          </p:cNvSpPr>
          <p:nvPr/>
        </p:nvSpPr>
        <p:spPr bwMode="auto">
          <a:xfrm>
            <a:off x="2189163" y="3640138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5019" name="AutoShape 27"/>
          <p:cNvSpPr>
            <a:spLocks noChangeArrowheads="1"/>
          </p:cNvSpPr>
          <p:nvPr/>
        </p:nvSpPr>
        <p:spPr bwMode="auto">
          <a:xfrm>
            <a:off x="315913" y="6064250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5020" name="AutoShape 28"/>
          <p:cNvSpPr>
            <a:spLocks noChangeArrowheads="1"/>
          </p:cNvSpPr>
          <p:nvPr/>
        </p:nvSpPr>
        <p:spPr bwMode="auto">
          <a:xfrm>
            <a:off x="4300538" y="2682875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5021" name="AutoShape 29"/>
          <p:cNvSpPr>
            <a:spLocks noChangeArrowheads="1"/>
          </p:cNvSpPr>
          <p:nvPr/>
        </p:nvSpPr>
        <p:spPr bwMode="auto">
          <a:xfrm>
            <a:off x="4354513" y="2214563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5022" name="AutoShape 30"/>
          <p:cNvSpPr>
            <a:spLocks noChangeArrowheads="1"/>
          </p:cNvSpPr>
          <p:nvPr/>
        </p:nvSpPr>
        <p:spPr bwMode="auto">
          <a:xfrm>
            <a:off x="4819650" y="2286000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5025" name="AutoShape 33"/>
          <p:cNvSpPr>
            <a:spLocks noChangeArrowheads="1"/>
          </p:cNvSpPr>
          <p:nvPr/>
        </p:nvSpPr>
        <p:spPr bwMode="auto">
          <a:xfrm>
            <a:off x="6430963" y="2590800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5026" name="AutoShape 34"/>
          <p:cNvSpPr>
            <a:spLocks noChangeArrowheads="1"/>
          </p:cNvSpPr>
          <p:nvPr/>
        </p:nvSpPr>
        <p:spPr bwMode="auto">
          <a:xfrm>
            <a:off x="4540250" y="3675063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5027" name="AutoShape 35"/>
          <p:cNvSpPr>
            <a:spLocks noChangeArrowheads="1"/>
          </p:cNvSpPr>
          <p:nvPr/>
        </p:nvSpPr>
        <p:spPr bwMode="auto">
          <a:xfrm>
            <a:off x="5135563" y="3563938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5028" name="AutoShape 36"/>
          <p:cNvSpPr>
            <a:spLocks noChangeArrowheads="1"/>
          </p:cNvSpPr>
          <p:nvPr/>
        </p:nvSpPr>
        <p:spPr bwMode="auto">
          <a:xfrm>
            <a:off x="6594475" y="1987550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5029" name="AutoShape 37"/>
          <p:cNvSpPr>
            <a:spLocks noChangeArrowheads="1"/>
          </p:cNvSpPr>
          <p:nvPr/>
        </p:nvSpPr>
        <p:spPr bwMode="auto">
          <a:xfrm>
            <a:off x="4643438" y="3141663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5030" name="AutoShape 38"/>
          <p:cNvSpPr>
            <a:spLocks noChangeArrowheads="1"/>
          </p:cNvSpPr>
          <p:nvPr/>
        </p:nvSpPr>
        <p:spPr bwMode="auto">
          <a:xfrm>
            <a:off x="5254625" y="3063875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5031" name="AutoShape 39"/>
          <p:cNvSpPr>
            <a:spLocks noChangeArrowheads="1"/>
          </p:cNvSpPr>
          <p:nvPr/>
        </p:nvSpPr>
        <p:spPr bwMode="auto">
          <a:xfrm>
            <a:off x="4427538" y="4146550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5032" name="AutoShape 40"/>
          <p:cNvSpPr>
            <a:spLocks noChangeArrowheads="1"/>
          </p:cNvSpPr>
          <p:nvPr/>
        </p:nvSpPr>
        <p:spPr bwMode="auto">
          <a:xfrm>
            <a:off x="4905375" y="4005263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5033" name="AutoShape 41"/>
          <p:cNvSpPr>
            <a:spLocks noChangeArrowheads="1"/>
          </p:cNvSpPr>
          <p:nvPr/>
        </p:nvSpPr>
        <p:spPr bwMode="auto">
          <a:xfrm>
            <a:off x="7329488" y="3422650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5034" name="AutoShape 42"/>
          <p:cNvSpPr>
            <a:spLocks noChangeArrowheads="1"/>
          </p:cNvSpPr>
          <p:nvPr/>
        </p:nvSpPr>
        <p:spPr bwMode="auto">
          <a:xfrm>
            <a:off x="5895975" y="3019425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5035" name="AutoShape 43"/>
          <p:cNvSpPr>
            <a:spLocks noChangeArrowheads="1"/>
          </p:cNvSpPr>
          <p:nvPr/>
        </p:nvSpPr>
        <p:spPr bwMode="auto">
          <a:xfrm>
            <a:off x="7027863" y="2797175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5036" name="AutoShape 44"/>
          <p:cNvSpPr>
            <a:spLocks noChangeArrowheads="1"/>
          </p:cNvSpPr>
          <p:nvPr/>
        </p:nvSpPr>
        <p:spPr bwMode="auto">
          <a:xfrm>
            <a:off x="5829300" y="4191000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5037" name="AutoShape 45"/>
          <p:cNvSpPr>
            <a:spLocks noChangeArrowheads="1"/>
          </p:cNvSpPr>
          <p:nvPr/>
        </p:nvSpPr>
        <p:spPr bwMode="auto">
          <a:xfrm>
            <a:off x="7202488" y="2319338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5038" name="AutoShape 46"/>
          <p:cNvSpPr>
            <a:spLocks noChangeArrowheads="1"/>
          </p:cNvSpPr>
          <p:nvPr/>
        </p:nvSpPr>
        <p:spPr bwMode="auto">
          <a:xfrm>
            <a:off x="5100638" y="2633663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5040" name="AutoShape 48"/>
          <p:cNvSpPr>
            <a:spLocks noChangeArrowheads="1"/>
          </p:cNvSpPr>
          <p:nvPr/>
        </p:nvSpPr>
        <p:spPr bwMode="auto">
          <a:xfrm>
            <a:off x="3724275" y="5060950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5041" name="AutoShape 49"/>
          <p:cNvSpPr>
            <a:spLocks noChangeArrowheads="1"/>
          </p:cNvSpPr>
          <p:nvPr/>
        </p:nvSpPr>
        <p:spPr bwMode="auto">
          <a:xfrm>
            <a:off x="3452813" y="5475288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5042" name="AutoShape 50"/>
          <p:cNvSpPr>
            <a:spLocks noChangeArrowheads="1"/>
          </p:cNvSpPr>
          <p:nvPr/>
        </p:nvSpPr>
        <p:spPr bwMode="auto">
          <a:xfrm>
            <a:off x="3224213" y="2306638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5043" name="AutoShape 51"/>
          <p:cNvSpPr>
            <a:spLocks noChangeArrowheads="1"/>
          </p:cNvSpPr>
          <p:nvPr/>
        </p:nvSpPr>
        <p:spPr bwMode="auto">
          <a:xfrm>
            <a:off x="1657350" y="3875088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5044" name="AutoShape 52"/>
          <p:cNvSpPr>
            <a:spLocks noChangeArrowheads="1"/>
          </p:cNvSpPr>
          <p:nvPr/>
        </p:nvSpPr>
        <p:spPr bwMode="auto">
          <a:xfrm>
            <a:off x="1182688" y="3940175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5045" name="AutoShape 53"/>
          <p:cNvSpPr>
            <a:spLocks noChangeArrowheads="1"/>
          </p:cNvSpPr>
          <p:nvPr/>
        </p:nvSpPr>
        <p:spPr bwMode="auto">
          <a:xfrm>
            <a:off x="5130800" y="4586288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5046" name="AutoShape 54"/>
          <p:cNvSpPr>
            <a:spLocks noChangeArrowheads="1"/>
          </p:cNvSpPr>
          <p:nvPr/>
        </p:nvSpPr>
        <p:spPr bwMode="auto">
          <a:xfrm>
            <a:off x="5995988" y="4783138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5047" name="AutoShape 55"/>
          <p:cNvSpPr>
            <a:spLocks noChangeArrowheads="1"/>
          </p:cNvSpPr>
          <p:nvPr/>
        </p:nvSpPr>
        <p:spPr bwMode="auto">
          <a:xfrm>
            <a:off x="6780213" y="4489450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5048" name="AutoShape 56"/>
          <p:cNvSpPr>
            <a:spLocks noChangeArrowheads="1"/>
          </p:cNvSpPr>
          <p:nvPr/>
        </p:nvSpPr>
        <p:spPr bwMode="auto">
          <a:xfrm>
            <a:off x="7416800" y="4064000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5049" name="AutoShape 57"/>
          <p:cNvSpPr>
            <a:spLocks noChangeArrowheads="1"/>
          </p:cNvSpPr>
          <p:nvPr/>
        </p:nvSpPr>
        <p:spPr bwMode="auto">
          <a:xfrm>
            <a:off x="7546975" y="2922588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5050" name="AutoShape 58"/>
          <p:cNvSpPr>
            <a:spLocks noChangeArrowheads="1"/>
          </p:cNvSpPr>
          <p:nvPr/>
        </p:nvSpPr>
        <p:spPr bwMode="auto">
          <a:xfrm>
            <a:off x="8037513" y="3917950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5051" name="AutoShape 59"/>
          <p:cNvSpPr>
            <a:spLocks noChangeArrowheads="1"/>
          </p:cNvSpPr>
          <p:nvPr/>
        </p:nvSpPr>
        <p:spPr bwMode="auto">
          <a:xfrm>
            <a:off x="1439863" y="4243388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5052" name="AutoShape 60"/>
          <p:cNvSpPr>
            <a:spLocks noChangeArrowheads="1"/>
          </p:cNvSpPr>
          <p:nvPr/>
        </p:nvSpPr>
        <p:spPr bwMode="auto">
          <a:xfrm>
            <a:off x="5621338" y="2366963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5053" name="AutoShape 61"/>
          <p:cNvSpPr>
            <a:spLocks noChangeArrowheads="1"/>
          </p:cNvSpPr>
          <p:nvPr/>
        </p:nvSpPr>
        <p:spPr bwMode="auto">
          <a:xfrm>
            <a:off x="4624388" y="4799013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5054" name="AutoShape 62"/>
          <p:cNvSpPr>
            <a:spLocks noChangeArrowheads="1"/>
          </p:cNvSpPr>
          <p:nvPr/>
        </p:nvSpPr>
        <p:spPr bwMode="auto">
          <a:xfrm>
            <a:off x="5211763" y="5126038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5055" name="AutoShape 63"/>
          <p:cNvSpPr>
            <a:spLocks noChangeArrowheads="1"/>
          </p:cNvSpPr>
          <p:nvPr/>
        </p:nvSpPr>
        <p:spPr bwMode="auto">
          <a:xfrm>
            <a:off x="6240463" y="5191125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5056" name="AutoShape 64"/>
          <p:cNvSpPr>
            <a:spLocks noChangeArrowheads="1"/>
          </p:cNvSpPr>
          <p:nvPr/>
        </p:nvSpPr>
        <p:spPr bwMode="auto">
          <a:xfrm>
            <a:off x="6273800" y="3429000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5057" name="AutoShape 65"/>
          <p:cNvSpPr>
            <a:spLocks noChangeArrowheads="1"/>
          </p:cNvSpPr>
          <p:nvPr/>
        </p:nvSpPr>
        <p:spPr bwMode="auto">
          <a:xfrm>
            <a:off x="6305550" y="3902075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5058" name="AutoShape 66"/>
          <p:cNvSpPr>
            <a:spLocks noChangeArrowheads="1"/>
          </p:cNvSpPr>
          <p:nvPr/>
        </p:nvSpPr>
        <p:spPr bwMode="auto">
          <a:xfrm>
            <a:off x="6664325" y="3689350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5059" name="AutoShape 67"/>
          <p:cNvSpPr>
            <a:spLocks noChangeArrowheads="1"/>
          </p:cNvSpPr>
          <p:nvPr/>
        </p:nvSpPr>
        <p:spPr bwMode="auto">
          <a:xfrm>
            <a:off x="6581775" y="3330575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5060" name="AutoShape 68"/>
          <p:cNvSpPr>
            <a:spLocks noChangeArrowheads="1"/>
          </p:cNvSpPr>
          <p:nvPr/>
        </p:nvSpPr>
        <p:spPr bwMode="auto">
          <a:xfrm>
            <a:off x="5962650" y="3657600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5061" name="AutoShape 69"/>
          <p:cNvSpPr>
            <a:spLocks noChangeArrowheads="1"/>
          </p:cNvSpPr>
          <p:nvPr/>
        </p:nvSpPr>
        <p:spPr bwMode="auto">
          <a:xfrm>
            <a:off x="3186113" y="2954338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5062" name="AutoShape 70"/>
          <p:cNvSpPr>
            <a:spLocks noChangeArrowheads="1"/>
          </p:cNvSpPr>
          <p:nvPr/>
        </p:nvSpPr>
        <p:spPr bwMode="auto">
          <a:xfrm>
            <a:off x="3448050" y="4586288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65066" name="Group 74"/>
          <p:cNvGrpSpPr>
            <a:grpSpLocks/>
          </p:cNvGrpSpPr>
          <p:nvPr/>
        </p:nvGrpSpPr>
        <p:grpSpPr bwMode="auto">
          <a:xfrm>
            <a:off x="2230438" y="1870075"/>
            <a:ext cx="4070350" cy="4416425"/>
            <a:chOff x="1405" y="1178"/>
            <a:chExt cx="2564" cy="2782"/>
          </a:xfrm>
        </p:grpSpPr>
        <p:sp>
          <p:nvSpPr>
            <p:cNvPr id="1365064" name="Line 72"/>
            <p:cNvSpPr>
              <a:spLocks noChangeShapeType="1"/>
            </p:cNvSpPr>
            <p:nvPr/>
          </p:nvSpPr>
          <p:spPr bwMode="auto">
            <a:xfrm>
              <a:off x="2398" y="1178"/>
              <a:ext cx="432" cy="24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5065" name="Text Box 73"/>
            <p:cNvSpPr txBox="1">
              <a:spLocks noChangeArrowheads="1"/>
            </p:cNvSpPr>
            <p:nvPr/>
          </p:nvSpPr>
          <p:spPr bwMode="auto">
            <a:xfrm>
              <a:off x="1405" y="3672"/>
              <a:ext cx="25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latin typeface="Tahoma" panose="020B0604030504040204" pitchFamily="34" charset="0"/>
                </a:rPr>
                <a:t>Linear Decision boundary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534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042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pattFill prst="pct60">
                  <a:fgClr>
                    <a:schemeClr val="tx1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600">
                <a:solidFill>
                  <a:srgbClr val="00CC00"/>
                </a:solidFill>
                <a:latin typeface="Verdana" panose="020B0604030504040204" pitchFamily="34" charset="0"/>
              </a:defRPr>
            </a:lvl1pPr>
            <a:lvl2pPr>
              <a:defRPr sz="3600">
                <a:solidFill>
                  <a:srgbClr val="00CC00"/>
                </a:solidFill>
                <a:latin typeface="Verdana" panose="020B0604030504040204" pitchFamily="34" charset="0"/>
              </a:defRPr>
            </a:lvl2pPr>
            <a:lvl3pPr>
              <a:defRPr sz="3600">
                <a:solidFill>
                  <a:srgbClr val="00CC00"/>
                </a:solidFill>
                <a:latin typeface="Verdana" panose="020B0604030504040204" pitchFamily="34" charset="0"/>
              </a:defRPr>
            </a:lvl3pPr>
            <a:lvl4pPr>
              <a:defRPr sz="3600">
                <a:solidFill>
                  <a:srgbClr val="00CC00"/>
                </a:solidFill>
                <a:latin typeface="Verdana" panose="020B0604030504040204" pitchFamily="34" charset="0"/>
              </a:defRPr>
            </a:lvl4pPr>
            <a:lvl5pPr>
              <a:defRPr sz="3600">
                <a:solidFill>
                  <a:srgbClr val="00CC00"/>
                </a:solidFill>
                <a:latin typeface="Verdana" panose="020B060403050404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CC00"/>
                </a:solidFill>
                <a:latin typeface="Verdan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CC00"/>
                </a:solidFill>
                <a:latin typeface="Verdan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CC00"/>
                </a:solidFill>
                <a:latin typeface="Verdan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CC00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67043" name="AutoShape 3"/>
          <p:cNvSpPr>
            <a:spLocks noChangeArrowheads="1"/>
          </p:cNvSpPr>
          <p:nvPr/>
        </p:nvSpPr>
        <p:spPr bwMode="auto">
          <a:xfrm>
            <a:off x="1519238" y="3135313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7044" name="AutoShape 4"/>
          <p:cNvSpPr>
            <a:spLocks noChangeArrowheads="1"/>
          </p:cNvSpPr>
          <p:nvPr/>
        </p:nvSpPr>
        <p:spPr bwMode="auto">
          <a:xfrm>
            <a:off x="1900238" y="2797175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7045" name="AutoShape 5"/>
          <p:cNvSpPr>
            <a:spLocks noChangeArrowheads="1"/>
          </p:cNvSpPr>
          <p:nvPr/>
        </p:nvSpPr>
        <p:spPr bwMode="auto">
          <a:xfrm>
            <a:off x="2347913" y="2835275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7046" name="AutoShape 6"/>
          <p:cNvSpPr>
            <a:spLocks noChangeArrowheads="1"/>
          </p:cNvSpPr>
          <p:nvPr/>
        </p:nvSpPr>
        <p:spPr bwMode="auto">
          <a:xfrm>
            <a:off x="900113" y="4656138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7047" name="AutoShape 7"/>
          <p:cNvSpPr>
            <a:spLocks noChangeArrowheads="1"/>
          </p:cNvSpPr>
          <p:nvPr/>
        </p:nvSpPr>
        <p:spPr bwMode="auto">
          <a:xfrm>
            <a:off x="560388" y="3565525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7048" name="AutoShape 8"/>
          <p:cNvSpPr>
            <a:spLocks noChangeArrowheads="1"/>
          </p:cNvSpPr>
          <p:nvPr/>
        </p:nvSpPr>
        <p:spPr bwMode="auto">
          <a:xfrm>
            <a:off x="2652713" y="3319463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7049" name="AutoShape 9"/>
          <p:cNvSpPr>
            <a:spLocks noChangeArrowheads="1"/>
          </p:cNvSpPr>
          <p:nvPr/>
        </p:nvSpPr>
        <p:spPr bwMode="auto">
          <a:xfrm>
            <a:off x="1447800" y="5156200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7050" name="AutoShape 10"/>
          <p:cNvSpPr>
            <a:spLocks noChangeArrowheads="1"/>
          </p:cNvSpPr>
          <p:nvPr/>
        </p:nvSpPr>
        <p:spPr bwMode="auto">
          <a:xfrm>
            <a:off x="606425" y="2725738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7051" name="AutoShape 11"/>
          <p:cNvSpPr>
            <a:spLocks noChangeArrowheads="1"/>
          </p:cNvSpPr>
          <p:nvPr/>
        </p:nvSpPr>
        <p:spPr bwMode="auto">
          <a:xfrm>
            <a:off x="1003300" y="3333750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7052" name="AutoShape 12"/>
          <p:cNvSpPr>
            <a:spLocks noChangeArrowheads="1"/>
          </p:cNvSpPr>
          <p:nvPr/>
        </p:nvSpPr>
        <p:spPr bwMode="auto">
          <a:xfrm>
            <a:off x="457200" y="4081463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7053" name="AutoShape 13"/>
          <p:cNvSpPr>
            <a:spLocks noChangeArrowheads="1"/>
          </p:cNvSpPr>
          <p:nvPr/>
        </p:nvSpPr>
        <p:spPr bwMode="auto">
          <a:xfrm>
            <a:off x="2635250" y="3906838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7054" name="AutoShape 14"/>
          <p:cNvSpPr>
            <a:spLocks noChangeArrowheads="1"/>
          </p:cNvSpPr>
          <p:nvPr/>
        </p:nvSpPr>
        <p:spPr bwMode="auto">
          <a:xfrm>
            <a:off x="2413000" y="5251450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7055" name="AutoShape 15"/>
          <p:cNvSpPr>
            <a:spLocks noChangeArrowheads="1"/>
          </p:cNvSpPr>
          <p:nvPr/>
        </p:nvSpPr>
        <p:spPr bwMode="auto">
          <a:xfrm>
            <a:off x="2500313" y="4213225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7056" name="AutoShape 16"/>
          <p:cNvSpPr>
            <a:spLocks noChangeArrowheads="1"/>
          </p:cNvSpPr>
          <p:nvPr/>
        </p:nvSpPr>
        <p:spPr bwMode="auto">
          <a:xfrm>
            <a:off x="3305175" y="3433763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7057" name="AutoShape 17"/>
          <p:cNvSpPr>
            <a:spLocks noChangeArrowheads="1"/>
          </p:cNvSpPr>
          <p:nvPr/>
        </p:nvSpPr>
        <p:spPr bwMode="auto">
          <a:xfrm>
            <a:off x="2674938" y="4843463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7058" name="AutoShape 18"/>
          <p:cNvSpPr>
            <a:spLocks noChangeArrowheads="1"/>
          </p:cNvSpPr>
          <p:nvPr/>
        </p:nvSpPr>
        <p:spPr bwMode="auto">
          <a:xfrm>
            <a:off x="1749425" y="4702175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7059" name="AutoShape 19"/>
          <p:cNvSpPr>
            <a:spLocks noChangeArrowheads="1"/>
          </p:cNvSpPr>
          <p:nvPr/>
        </p:nvSpPr>
        <p:spPr bwMode="auto">
          <a:xfrm>
            <a:off x="3765550" y="4071938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7060" name="AutoShape 20"/>
          <p:cNvSpPr>
            <a:spLocks noChangeArrowheads="1"/>
          </p:cNvSpPr>
          <p:nvPr/>
        </p:nvSpPr>
        <p:spPr bwMode="auto">
          <a:xfrm>
            <a:off x="3879850" y="2312988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7061" name="AutoShape 21"/>
          <p:cNvSpPr>
            <a:spLocks noChangeArrowheads="1"/>
          </p:cNvSpPr>
          <p:nvPr/>
        </p:nvSpPr>
        <p:spPr bwMode="auto">
          <a:xfrm>
            <a:off x="2189163" y="3640138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7062" name="AutoShape 22"/>
          <p:cNvSpPr>
            <a:spLocks noChangeArrowheads="1"/>
          </p:cNvSpPr>
          <p:nvPr/>
        </p:nvSpPr>
        <p:spPr bwMode="auto">
          <a:xfrm>
            <a:off x="315913" y="6064250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7063" name="AutoShape 23"/>
          <p:cNvSpPr>
            <a:spLocks noChangeArrowheads="1"/>
          </p:cNvSpPr>
          <p:nvPr/>
        </p:nvSpPr>
        <p:spPr bwMode="auto">
          <a:xfrm>
            <a:off x="4300538" y="2682875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7064" name="AutoShape 24"/>
          <p:cNvSpPr>
            <a:spLocks noChangeArrowheads="1"/>
          </p:cNvSpPr>
          <p:nvPr/>
        </p:nvSpPr>
        <p:spPr bwMode="auto">
          <a:xfrm>
            <a:off x="4354513" y="2214563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7065" name="AutoShape 25"/>
          <p:cNvSpPr>
            <a:spLocks noChangeArrowheads="1"/>
          </p:cNvSpPr>
          <p:nvPr/>
        </p:nvSpPr>
        <p:spPr bwMode="auto">
          <a:xfrm>
            <a:off x="4819650" y="2286000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7066" name="AutoShape 26"/>
          <p:cNvSpPr>
            <a:spLocks noChangeArrowheads="1"/>
          </p:cNvSpPr>
          <p:nvPr/>
        </p:nvSpPr>
        <p:spPr bwMode="auto">
          <a:xfrm>
            <a:off x="4073525" y="3729038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7067" name="AutoShape 27"/>
          <p:cNvSpPr>
            <a:spLocks noChangeArrowheads="1"/>
          </p:cNvSpPr>
          <p:nvPr/>
        </p:nvSpPr>
        <p:spPr bwMode="auto">
          <a:xfrm>
            <a:off x="4044950" y="3081338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7068" name="AutoShape 28"/>
          <p:cNvSpPr>
            <a:spLocks noChangeArrowheads="1"/>
          </p:cNvSpPr>
          <p:nvPr/>
        </p:nvSpPr>
        <p:spPr bwMode="auto">
          <a:xfrm>
            <a:off x="6430963" y="2590800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7069" name="AutoShape 29"/>
          <p:cNvSpPr>
            <a:spLocks noChangeArrowheads="1"/>
          </p:cNvSpPr>
          <p:nvPr/>
        </p:nvSpPr>
        <p:spPr bwMode="auto">
          <a:xfrm>
            <a:off x="4540250" y="3675063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7070" name="AutoShape 30"/>
          <p:cNvSpPr>
            <a:spLocks noChangeArrowheads="1"/>
          </p:cNvSpPr>
          <p:nvPr/>
        </p:nvSpPr>
        <p:spPr bwMode="auto">
          <a:xfrm>
            <a:off x="5135563" y="3563938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7071" name="AutoShape 31"/>
          <p:cNvSpPr>
            <a:spLocks noChangeArrowheads="1"/>
          </p:cNvSpPr>
          <p:nvPr/>
        </p:nvSpPr>
        <p:spPr bwMode="auto">
          <a:xfrm>
            <a:off x="6594475" y="1987550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7072" name="AutoShape 32"/>
          <p:cNvSpPr>
            <a:spLocks noChangeArrowheads="1"/>
          </p:cNvSpPr>
          <p:nvPr/>
        </p:nvSpPr>
        <p:spPr bwMode="auto">
          <a:xfrm>
            <a:off x="4643438" y="3141663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7073" name="AutoShape 33"/>
          <p:cNvSpPr>
            <a:spLocks noChangeArrowheads="1"/>
          </p:cNvSpPr>
          <p:nvPr/>
        </p:nvSpPr>
        <p:spPr bwMode="auto">
          <a:xfrm>
            <a:off x="5254625" y="3063875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7074" name="AutoShape 34"/>
          <p:cNvSpPr>
            <a:spLocks noChangeArrowheads="1"/>
          </p:cNvSpPr>
          <p:nvPr/>
        </p:nvSpPr>
        <p:spPr bwMode="auto">
          <a:xfrm>
            <a:off x="4427538" y="4146550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7075" name="AutoShape 35"/>
          <p:cNvSpPr>
            <a:spLocks noChangeArrowheads="1"/>
          </p:cNvSpPr>
          <p:nvPr/>
        </p:nvSpPr>
        <p:spPr bwMode="auto">
          <a:xfrm>
            <a:off x="4905375" y="4005263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7076" name="AutoShape 36"/>
          <p:cNvSpPr>
            <a:spLocks noChangeArrowheads="1"/>
          </p:cNvSpPr>
          <p:nvPr/>
        </p:nvSpPr>
        <p:spPr bwMode="auto">
          <a:xfrm>
            <a:off x="7329488" y="3422650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7077" name="AutoShape 37"/>
          <p:cNvSpPr>
            <a:spLocks noChangeArrowheads="1"/>
          </p:cNvSpPr>
          <p:nvPr/>
        </p:nvSpPr>
        <p:spPr bwMode="auto">
          <a:xfrm>
            <a:off x="5895975" y="3019425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7078" name="AutoShape 38"/>
          <p:cNvSpPr>
            <a:spLocks noChangeArrowheads="1"/>
          </p:cNvSpPr>
          <p:nvPr/>
        </p:nvSpPr>
        <p:spPr bwMode="auto">
          <a:xfrm>
            <a:off x="7027863" y="2797175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7079" name="AutoShape 39"/>
          <p:cNvSpPr>
            <a:spLocks noChangeArrowheads="1"/>
          </p:cNvSpPr>
          <p:nvPr/>
        </p:nvSpPr>
        <p:spPr bwMode="auto">
          <a:xfrm>
            <a:off x="5829300" y="4191000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7080" name="AutoShape 40"/>
          <p:cNvSpPr>
            <a:spLocks noChangeArrowheads="1"/>
          </p:cNvSpPr>
          <p:nvPr/>
        </p:nvSpPr>
        <p:spPr bwMode="auto">
          <a:xfrm>
            <a:off x="7202488" y="2319338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7081" name="AutoShape 41"/>
          <p:cNvSpPr>
            <a:spLocks noChangeArrowheads="1"/>
          </p:cNvSpPr>
          <p:nvPr/>
        </p:nvSpPr>
        <p:spPr bwMode="auto">
          <a:xfrm>
            <a:off x="5100638" y="2633663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7082" name="AutoShape 42"/>
          <p:cNvSpPr>
            <a:spLocks noChangeArrowheads="1"/>
          </p:cNvSpPr>
          <p:nvPr/>
        </p:nvSpPr>
        <p:spPr bwMode="auto">
          <a:xfrm>
            <a:off x="4143375" y="4549775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7083" name="AutoShape 43"/>
          <p:cNvSpPr>
            <a:spLocks noChangeArrowheads="1"/>
          </p:cNvSpPr>
          <p:nvPr/>
        </p:nvSpPr>
        <p:spPr bwMode="auto">
          <a:xfrm>
            <a:off x="3724275" y="5060950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7084" name="AutoShape 44"/>
          <p:cNvSpPr>
            <a:spLocks noChangeArrowheads="1"/>
          </p:cNvSpPr>
          <p:nvPr/>
        </p:nvSpPr>
        <p:spPr bwMode="auto">
          <a:xfrm>
            <a:off x="3452813" y="5475288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7085" name="AutoShape 45"/>
          <p:cNvSpPr>
            <a:spLocks noChangeArrowheads="1"/>
          </p:cNvSpPr>
          <p:nvPr/>
        </p:nvSpPr>
        <p:spPr bwMode="auto">
          <a:xfrm>
            <a:off x="3224213" y="2306638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7086" name="AutoShape 46"/>
          <p:cNvSpPr>
            <a:spLocks noChangeArrowheads="1"/>
          </p:cNvSpPr>
          <p:nvPr/>
        </p:nvSpPr>
        <p:spPr bwMode="auto">
          <a:xfrm>
            <a:off x="1657350" y="3875088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7087" name="AutoShape 47"/>
          <p:cNvSpPr>
            <a:spLocks noChangeArrowheads="1"/>
          </p:cNvSpPr>
          <p:nvPr/>
        </p:nvSpPr>
        <p:spPr bwMode="auto">
          <a:xfrm>
            <a:off x="1182688" y="3940175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7088" name="AutoShape 48"/>
          <p:cNvSpPr>
            <a:spLocks noChangeArrowheads="1"/>
          </p:cNvSpPr>
          <p:nvPr/>
        </p:nvSpPr>
        <p:spPr bwMode="auto">
          <a:xfrm>
            <a:off x="5130800" y="4586288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7089" name="AutoShape 49"/>
          <p:cNvSpPr>
            <a:spLocks noChangeArrowheads="1"/>
          </p:cNvSpPr>
          <p:nvPr/>
        </p:nvSpPr>
        <p:spPr bwMode="auto">
          <a:xfrm>
            <a:off x="5995988" y="4783138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7090" name="AutoShape 50"/>
          <p:cNvSpPr>
            <a:spLocks noChangeArrowheads="1"/>
          </p:cNvSpPr>
          <p:nvPr/>
        </p:nvSpPr>
        <p:spPr bwMode="auto">
          <a:xfrm>
            <a:off x="6780213" y="4489450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7091" name="AutoShape 51"/>
          <p:cNvSpPr>
            <a:spLocks noChangeArrowheads="1"/>
          </p:cNvSpPr>
          <p:nvPr/>
        </p:nvSpPr>
        <p:spPr bwMode="auto">
          <a:xfrm>
            <a:off x="7416800" y="4064000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7092" name="AutoShape 52"/>
          <p:cNvSpPr>
            <a:spLocks noChangeArrowheads="1"/>
          </p:cNvSpPr>
          <p:nvPr/>
        </p:nvSpPr>
        <p:spPr bwMode="auto">
          <a:xfrm>
            <a:off x="7546975" y="2922588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7093" name="AutoShape 53"/>
          <p:cNvSpPr>
            <a:spLocks noChangeArrowheads="1"/>
          </p:cNvSpPr>
          <p:nvPr/>
        </p:nvSpPr>
        <p:spPr bwMode="auto">
          <a:xfrm>
            <a:off x="8037513" y="3917950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7094" name="AutoShape 54"/>
          <p:cNvSpPr>
            <a:spLocks noChangeArrowheads="1"/>
          </p:cNvSpPr>
          <p:nvPr/>
        </p:nvSpPr>
        <p:spPr bwMode="auto">
          <a:xfrm>
            <a:off x="1439863" y="4243388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7095" name="AutoShape 55"/>
          <p:cNvSpPr>
            <a:spLocks noChangeArrowheads="1"/>
          </p:cNvSpPr>
          <p:nvPr/>
        </p:nvSpPr>
        <p:spPr bwMode="auto">
          <a:xfrm>
            <a:off x="5621338" y="2366963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7096" name="AutoShape 56"/>
          <p:cNvSpPr>
            <a:spLocks noChangeArrowheads="1"/>
          </p:cNvSpPr>
          <p:nvPr/>
        </p:nvSpPr>
        <p:spPr bwMode="auto">
          <a:xfrm>
            <a:off x="4624388" y="4799013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7097" name="AutoShape 57"/>
          <p:cNvSpPr>
            <a:spLocks noChangeArrowheads="1"/>
          </p:cNvSpPr>
          <p:nvPr/>
        </p:nvSpPr>
        <p:spPr bwMode="auto">
          <a:xfrm>
            <a:off x="5211763" y="5126038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7098" name="AutoShape 58"/>
          <p:cNvSpPr>
            <a:spLocks noChangeArrowheads="1"/>
          </p:cNvSpPr>
          <p:nvPr/>
        </p:nvSpPr>
        <p:spPr bwMode="auto">
          <a:xfrm>
            <a:off x="6240463" y="5191125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7099" name="AutoShape 59"/>
          <p:cNvSpPr>
            <a:spLocks noChangeArrowheads="1"/>
          </p:cNvSpPr>
          <p:nvPr/>
        </p:nvSpPr>
        <p:spPr bwMode="auto">
          <a:xfrm>
            <a:off x="6273800" y="3429000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7100" name="AutoShape 60"/>
          <p:cNvSpPr>
            <a:spLocks noChangeArrowheads="1"/>
          </p:cNvSpPr>
          <p:nvPr/>
        </p:nvSpPr>
        <p:spPr bwMode="auto">
          <a:xfrm>
            <a:off x="6305550" y="3902075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7101" name="AutoShape 61"/>
          <p:cNvSpPr>
            <a:spLocks noChangeArrowheads="1"/>
          </p:cNvSpPr>
          <p:nvPr/>
        </p:nvSpPr>
        <p:spPr bwMode="auto">
          <a:xfrm>
            <a:off x="6664325" y="3689350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7102" name="AutoShape 62"/>
          <p:cNvSpPr>
            <a:spLocks noChangeArrowheads="1"/>
          </p:cNvSpPr>
          <p:nvPr/>
        </p:nvSpPr>
        <p:spPr bwMode="auto">
          <a:xfrm>
            <a:off x="6581775" y="3330575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7103" name="AutoShape 63"/>
          <p:cNvSpPr>
            <a:spLocks noChangeArrowheads="1"/>
          </p:cNvSpPr>
          <p:nvPr/>
        </p:nvSpPr>
        <p:spPr bwMode="auto">
          <a:xfrm>
            <a:off x="5962650" y="3657600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7104" name="AutoShape 64"/>
          <p:cNvSpPr>
            <a:spLocks noChangeArrowheads="1"/>
          </p:cNvSpPr>
          <p:nvPr/>
        </p:nvSpPr>
        <p:spPr bwMode="auto">
          <a:xfrm>
            <a:off x="3186113" y="2954338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7105" name="AutoShape 65"/>
          <p:cNvSpPr>
            <a:spLocks noChangeArrowheads="1"/>
          </p:cNvSpPr>
          <p:nvPr/>
        </p:nvSpPr>
        <p:spPr bwMode="auto">
          <a:xfrm>
            <a:off x="3548063" y="4625975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7106" name="Line 66"/>
          <p:cNvSpPr>
            <a:spLocks noChangeShapeType="1"/>
          </p:cNvSpPr>
          <p:nvPr/>
        </p:nvSpPr>
        <p:spPr bwMode="auto">
          <a:xfrm>
            <a:off x="2693988" y="2008188"/>
            <a:ext cx="685800" cy="3952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7107" name="Line 67"/>
          <p:cNvSpPr>
            <a:spLocks noChangeShapeType="1"/>
          </p:cNvSpPr>
          <p:nvPr/>
        </p:nvSpPr>
        <p:spPr bwMode="auto">
          <a:xfrm>
            <a:off x="1408113" y="2249488"/>
            <a:ext cx="3346450" cy="3127375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7108" name="Line 68"/>
          <p:cNvSpPr>
            <a:spLocks noChangeShapeType="1"/>
          </p:cNvSpPr>
          <p:nvPr/>
        </p:nvSpPr>
        <p:spPr bwMode="auto">
          <a:xfrm flipH="1">
            <a:off x="5467350" y="1901825"/>
            <a:ext cx="641350" cy="3895725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7109" name="Line 69"/>
          <p:cNvSpPr>
            <a:spLocks noChangeShapeType="1"/>
          </p:cNvSpPr>
          <p:nvPr/>
        </p:nvSpPr>
        <p:spPr bwMode="auto">
          <a:xfrm>
            <a:off x="2560638" y="2578100"/>
            <a:ext cx="5192712" cy="2103438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7110" name="Rectangle 70"/>
          <p:cNvSpPr>
            <a:spLocks noGrp="1" noChangeArrowheads="1"/>
          </p:cNvSpPr>
          <p:nvPr>
            <p:ph type="title"/>
          </p:nvPr>
        </p:nvSpPr>
        <p:spPr>
          <a:xfrm>
            <a:off x="819150" y="463550"/>
            <a:ext cx="7772400" cy="1143000"/>
          </a:xfrm>
          <a:noFill/>
          <a:ln/>
        </p:spPr>
        <p:txBody>
          <a:bodyPr/>
          <a:lstStyle/>
          <a:p>
            <a:r>
              <a:rPr lang="en-US" altLang="en-US"/>
              <a:t>Non linearly separable data</a:t>
            </a:r>
          </a:p>
        </p:txBody>
      </p:sp>
      <p:grpSp>
        <p:nvGrpSpPr>
          <p:cNvPr id="1367111" name="Group 71"/>
          <p:cNvGrpSpPr>
            <a:grpSpLocks/>
          </p:cNvGrpSpPr>
          <p:nvPr/>
        </p:nvGrpSpPr>
        <p:grpSpPr bwMode="auto">
          <a:xfrm>
            <a:off x="7734300" y="5507038"/>
            <a:ext cx="1409700" cy="839787"/>
            <a:chOff x="4872" y="3469"/>
            <a:chExt cx="888" cy="529"/>
          </a:xfrm>
        </p:grpSpPr>
        <p:sp>
          <p:nvSpPr>
            <p:cNvPr id="1367112" name="Text Box 72"/>
            <p:cNvSpPr txBox="1">
              <a:spLocks noChangeArrowheads="1"/>
            </p:cNvSpPr>
            <p:nvPr/>
          </p:nvSpPr>
          <p:spPr bwMode="auto">
            <a:xfrm>
              <a:off x="5081" y="3469"/>
              <a:ext cx="67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/>
                <a:t>Class1</a:t>
              </a:r>
            </a:p>
          </p:txBody>
        </p:sp>
        <p:sp>
          <p:nvSpPr>
            <p:cNvPr id="1367113" name="Text Box 73"/>
            <p:cNvSpPr txBox="1">
              <a:spLocks noChangeArrowheads="1"/>
            </p:cNvSpPr>
            <p:nvPr/>
          </p:nvSpPr>
          <p:spPr bwMode="auto">
            <a:xfrm>
              <a:off x="5081" y="3710"/>
              <a:ext cx="67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/>
                <a:t>Class2</a:t>
              </a:r>
            </a:p>
          </p:txBody>
        </p:sp>
        <p:sp>
          <p:nvSpPr>
            <p:cNvPr id="1367114" name="AutoShape 74"/>
            <p:cNvSpPr>
              <a:spLocks noChangeArrowheads="1"/>
            </p:cNvSpPr>
            <p:nvPr/>
          </p:nvSpPr>
          <p:spPr bwMode="auto">
            <a:xfrm>
              <a:off x="4872" y="3546"/>
              <a:ext cx="113" cy="124"/>
            </a:xfrm>
            <a:prstGeom prst="smileyFace">
              <a:avLst>
                <a:gd name="adj" fmla="val 465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7115" name="AutoShape 75"/>
            <p:cNvSpPr>
              <a:spLocks noChangeArrowheads="1"/>
            </p:cNvSpPr>
            <p:nvPr/>
          </p:nvSpPr>
          <p:spPr bwMode="auto">
            <a:xfrm>
              <a:off x="4886" y="3795"/>
              <a:ext cx="113" cy="124"/>
            </a:xfrm>
            <a:prstGeom prst="smileyFace">
              <a:avLst>
                <a:gd name="adj" fmla="val 4653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206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066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pattFill prst="pct60">
                  <a:fgClr>
                    <a:schemeClr val="tx1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600">
                <a:solidFill>
                  <a:srgbClr val="00CC00"/>
                </a:solidFill>
                <a:latin typeface="Verdana" panose="020B0604030504040204" pitchFamily="34" charset="0"/>
              </a:defRPr>
            </a:lvl1pPr>
            <a:lvl2pPr>
              <a:defRPr sz="3600">
                <a:solidFill>
                  <a:srgbClr val="00CC00"/>
                </a:solidFill>
                <a:latin typeface="Verdana" panose="020B0604030504040204" pitchFamily="34" charset="0"/>
              </a:defRPr>
            </a:lvl2pPr>
            <a:lvl3pPr>
              <a:defRPr sz="3600">
                <a:solidFill>
                  <a:srgbClr val="00CC00"/>
                </a:solidFill>
                <a:latin typeface="Verdana" panose="020B0604030504040204" pitchFamily="34" charset="0"/>
              </a:defRPr>
            </a:lvl3pPr>
            <a:lvl4pPr>
              <a:defRPr sz="3600">
                <a:solidFill>
                  <a:srgbClr val="00CC00"/>
                </a:solidFill>
                <a:latin typeface="Verdana" panose="020B0604030504040204" pitchFamily="34" charset="0"/>
              </a:defRPr>
            </a:lvl4pPr>
            <a:lvl5pPr>
              <a:defRPr sz="3600">
                <a:solidFill>
                  <a:srgbClr val="00CC00"/>
                </a:solidFill>
                <a:latin typeface="Verdana" panose="020B060403050404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CC00"/>
                </a:solidFill>
                <a:latin typeface="Verdan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CC00"/>
                </a:solidFill>
                <a:latin typeface="Verdan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CC00"/>
                </a:solidFill>
                <a:latin typeface="Verdan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CC00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68067" name="AutoShape 3"/>
          <p:cNvSpPr>
            <a:spLocks noChangeArrowheads="1"/>
          </p:cNvSpPr>
          <p:nvPr/>
        </p:nvSpPr>
        <p:spPr bwMode="auto">
          <a:xfrm>
            <a:off x="1519238" y="3135313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8068" name="AutoShape 4"/>
          <p:cNvSpPr>
            <a:spLocks noChangeArrowheads="1"/>
          </p:cNvSpPr>
          <p:nvPr/>
        </p:nvSpPr>
        <p:spPr bwMode="auto">
          <a:xfrm>
            <a:off x="1900238" y="2797175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8069" name="AutoShape 5"/>
          <p:cNvSpPr>
            <a:spLocks noChangeArrowheads="1"/>
          </p:cNvSpPr>
          <p:nvPr/>
        </p:nvSpPr>
        <p:spPr bwMode="auto">
          <a:xfrm>
            <a:off x="2347913" y="2835275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8070" name="AutoShape 6"/>
          <p:cNvSpPr>
            <a:spLocks noChangeArrowheads="1"/>
          </p:cNvSpPr>
          <p:nvPr/>
        </p:nvSpPr>
        <p:spPr bwMode="auto">
          <a:xfrm>
            <a:off x="900113" y="4656138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8071" name="AutoShape 7"/>
          <p:cNvSpPr>
            <a:spLocks noChangeArrowheads="1"/>
          </p:cNvSpPr>
          <p:nvPr/>
        </p:nvSpPr>
        <p:spPr bwMode="auto">
          <a:xfrm>
            <a:off x="560388" y="3565525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8072" name="AutoShape 8"/>
          <p:cNvSpPr>
            <a:spLocks noChangeArrowheads="1"/>
          </p:cNvSpPr>
          <p:nvPr/>
        </p:nvSpPr>
        <p:spPr bwMode="auto">
          <a:xfrm>
            <a:off x="2652713" y="3319463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8073" name="AutoShape 9"/>
          <p:cNvSpPr>
            <a:spLocks noChangeArrowheads="1"/>
          </p:cNvSpPr>
          <p:nvPr/>
        </p:nvSpPr>
        <p:spPr bwMode="auto">
          <a:xfrm>
            <a:off x="1447800" y="5156200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8074" name="AutoShape 10"/>
          <p:cNvSpPr>
            <a:spLocks noChangeArrowheads="1"/>
          </p:cNvSpPr>
          <p:nvPr/>
        </p:nvSpPr>
        <p:spPr bwMode="auto">
          <a:xfrm>
            <a:off x="606425" y="2725738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8075" name="AutoShape 11"/>
          <p:cNvSpPr>
            <a:spLocks noChangeArrowheads="1"/>
          </p:cNvSpPr>
          <p:nvPr/>
        </p:nvSpPr>
        <p:spPr bwMode="auto">
          <a:xfrm>
            <a:off x="1003300" y="3333750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8076" name="AutoShape 12"/>
          <p:cNvSpPr>
            <a:spLocks noChangeArrowheads="1"/>
          </p:cNvSpPr>
          <p:nvPr/>
        </p:nvSpPr>
        <p:spPr bwMode="auto">
          <a:xfrm>
            <a:off x="457200" y="4081463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8077" name="AutoShape 13"/>
          <p:cNvSpPr>
            <a:spLocks noChangeArrowheads="1"/>
          </p:cNvSpPr>
          <p:nvPr/>
        </p:nvSpPr>
        <p:spPr bwMode="auto">
          <a:xfrm>
            <a:off x="2635250" y="3906838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8078" name="AutoShape 14"/>
          <p:cNvSpPr>
            <a:spLocks noChangeArrowheads="1"/>
          </p:cNvSpPr>
          <p:nvPr/>
        </p:nvSpPr>
        <p:spPr bwMode="auto">
          <a:xfrm>
            <a:off x="2413000" y="5251450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8079" name="AutoShape 15"/>
          <p:cNvSpPr>
            <a:spLocks noChangeArrowheads="1"/>
          </p:cNvSpPr>
          <p:nvPr/>
        </p:nvSpPr>
        <p:spPr bwMode="auto">
          <a:xfrm>
            <a:off x="2500313" y="4213225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8080" name="AutoShape 16"/>
          <p:cNvSpPr>
            <a:spLocks noChangeArrowheads="1"/>
          </p:cNvSpPr>
          <p:nvPr/>
        </p:nvSpPr>
        <p:spPr bwMode="auto">
          <a:xfrm>
            <a:off x="3305175" y="3433763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8081" name="AutoShape 17"/>
          <p:cNvSpPr>
            <a:spLocks noChangeArrowheads="1"/>
          </p:cNvSpPr>
          <p:nvPr/>
        </p:nvSpPr>
        <p:spPr bwMode="auto">
          <a:xfrm>
            <a:off x="2674938" y="4843463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8082" name="AutoShape 18"/>
          <p:cNvSpPr>
            <a:spLocks noChangeArrowheads="1"/>
          </p:cNvSpPr>
          <p:nvPr/>
        </p:nvSpPr>
        <p:spPr bwMode="auto">
          <a:xfrm>
            <a:off x="1749425" y="4702175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8083" name="AutoShape 19"/>
          <p:cNvSpPr>
            <a:spLocks noChangeArrowheads="1"/>
          </p:cNvSpPr>
          <p:nvPr/>
        </p:nvSpPr>
        <p:spPr bwMode="auto">
          <a:xfrm>
            <a:off x="3765550" y="4071938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8084" name="AutoShape 20"/>
          <p:cNvSpPr>
            <a:spLocks noChangeArrowheads="1"/>
          </p:cNvSpPr>
          <p:nvPr/>
        </p:nvSpPr>
        <p:spPr bwMode="auto">
          <a:xfrm>
            <a:off x="3879850" y="2312988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8085" name="AutoShape 21"/>
          <p:cNvSpPr>
            <a:spLocks noChangeArrowheads="1"/>
          </p:cNvSpPr>
          <p:nvPr/>
        </p:nvSpPr>
        <p:spPr bwMode="auto">
          <a:xfrm>
            <a:off x="2189163" y="3640138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8086" name="AutoShape 22"/>
          <p:cNvSpPr>
            <a:spLocks noChangeArrowheads="1"/>
          </p:cNvSpPr>
          <p:nvPr/>
        </p:nvSpPr>
        <p:spPr bwMode="auto">
          <a:xfrm>
            <a:off x="315913" y="6064250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8087" name="AutoShape 23"/>
          <p:cNvSpPr>
            <a:spLocks noChangeArrowheads="1"/>
          </p:cNvSpPr>
          <p:nvPr/>
        </p:nvSpPr>
        <p:spPr bwMode="auto">
          <a:xfrm>
            <a:off x="4300538" y="2682875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8088" name="AutoShape 24"/>
          <p:cNvSpPr>
            <a:spLocks noChangeArrowheads="1"/>
          </p:cNvSpPr>
          <p:nvPr/>
        </p:nvSpPr>
        <p:spPr bwMode="auto">
          <a:xfrm>
            <a:off x="4354513" y="2214563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8089" name="AutoShape 25"/>
          <p:cNvSpPr>
            <a:spLocks noChangeArrowheads="1"/>
          </p:cNvSpPr>
          <p:nvPr/>
        </p:nvSpPr>
        <p:spPr bwMode="auto">
          <a:xfrm>
            <a:off x="4819650" y="2286000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8090" name="AutoShape 26"/>
          <p:cNvSpPr>
            <a:spLocks noChangeArrowheads="1"/>
          </p:cNvSpPr>
          <p:nvPr/>
        </p:nvSpPr>
        <p:spPr bwMode="auto">
          <a:xfrm>
            <a:off x="4073525" y="3729038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8091" name="AutoShape 27"/>
          <p:cNvSpPr>
            <a:spLocks noChangeArrowheads="1"/>
          </p:cNvSpPr>
          <p:nvPr/>
        </p:nvSpPr>
        <p:spPr bwMode="auto">
          <a:xfrm>
            <a:off x="4044950" y="3081338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8092" name="AutoShape 28"/>
          <p:cNvSpPr>
            <a:spLocks noChangeArrowheads="1"/>
          </p:cNvSpPr>
          <p:nvPr/>
        </p:nvSpPr>
        <p:spPr bwMode="auto">
          <a:xfrm>
            <a:off x="6430963" y="2590800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8093" name="AutoShape 29"/>
          <p:cNvSpPr>
            <a:spLocks noChangeArrowheads="1"/>
          </p:cNvSpPr>
          <p:nvPr/>
        </p:nvSpPr>
        <p:spPr bwMode="auto">
          <a:xfrm>
            <a:off x="4540250" y="3675063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8094" name="AutoShape 30"/>
          <p:cNvSpPr>
            <a:spLocks noChangeArrowheads="1"/>
          </p:cNvSpPr>
          <p:nvPr/>
        </p:nvSpPr>
        <p:spPr bwMode="auto">
          <a:xfrm>
            <a:off x="5135563" y="3563938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8095" name="AutoShape 31"/>
          <p:cNvSpPr>
            <a:spLocks noChangeArrowheads="1"/>
          </p:cNvSpPr>
          <p:nvPr/>
        </p:nvSpPr>
        <p:spPr bwMode="auto">
          <a:xfrm>
            <a:off x="6594475" y="1987550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8096" name="AutoShape 32"/>
          <p:cNvSpPr>
            <a:spLocks noChangeArrowheads="1"/>
          </p:cNvSpPr>
          <p:nvPr/>
        </p:nvSpPr>
        <p:spPr bwMode="auto">
          <a:xfrm>
            <a:off x="4643438" y="3141663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8097" name="AutoShape 33"/>
          <p:cNvSpPr>
            <a:spLocks noChangeArrowheads="1"/>
          </p:cNvSpPr>
          <p:nvPr/>
        </p:nvSpPr>
        <p:spPr bwMode="auto">
          <a:xfrm>
            <a:off x="5254625" y="3063875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8098" name="AutoShape 34"/>
          <p:cNvSpPr>
            <a:spLocks noChangeArrowheads="1"/>
          </p:cNvSpPr>
          <p:nvPr/>
        </p:nvSpPr>
        <p:spPr bwMode="auto">
          <a:xfrm>
            <a:off x="4427538" y="4146550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8099" name="AutoShape 35"/>
          <p:cNvSpPr>
            <a:spLocks noChangeArrowheads="1"/>
          </p:cNvSpPr>
          <p:nvPr/>
        </p:nvSpPr>
        <p:spPr bwMode="auto">
          <a:xfrm>
            <a:off x="4905375" y="4005263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8100" name="AutoShape 36"/>
          <p:cNvSpPr>
            <a:spLocks noChangeArrowheads="1"/>
          </p:cNvSpPr>
          <p:nvPr/>
        </p:nvSpPr>
        <p:spPr bwMode="auto">
          <a:xfrm>
            <a:off x="7329488" y="3422650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8101" name="AutoShape 37"/>
          <p:cNvSpPr>
            <a:spLocks noChangeArrowheads="1"/>
          </p:cNvSpPr>
          <p:nvPr/>
        </p:nvSpPr>
        <p:spPr bwMode="auto">
          <a:xfrm>
            <a:off x="5895975" y="3019425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8102" name="AutoShape 38"/>
          <p:cNvSpPr>
            <a:spLocks noChangeArrowheads="1"/>
          </p:cNvSpPr>
          <p:nvPr/>
        </p:nvSpPr>
        <p:spPr bwMode="auto">
          <a:xfrm>
            <a:off x="7027863" y="2797175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8103" name="AutoShape 39"/>
          <p:cNvSpPr>
            <a:spLocks noChangeArrowheads="1"/>
          </p:cNvSpPr>
          <p:nvPr/>
        </p:nvSpPr>
        <p:spPr bwMode="auto">
          <a:xfrm>
            <a:off x="5829300" y="4191000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8104" name="AutoShape 40"/>
          <p:cNvSpPr>
            <a:spLocks noChangeArrowheads="1"/>
          </p:cNvSpPr>
          <p:nvPr/>
        </p:nvSpPr>
        <p:spPr bwMode="auto">
          <a:xfrm>
            <a:off x="7202488" y="2319338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8105" name="AutoShape 41"/>
          <p:cNvSpPr>
            <a:spLocks noChangeArrowheads="1"/>
          </p:cNvSpPr>
          <p:nvPr/>
        </p:nvSpPr>
        <p:spPr bwMode="auto">
          <a:xfrm>
            <a:off x="5100638" y="2633663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8106" name="AutoShape 42"/>
          <p:cNvSpPr>
            <a:spLocks noChangeArrowheads="1"/>
          </p:cNvSpPr>
          <p:nvPr/>
        </p:nvSpPr>
        <p:spPr bwMode="auto">
          <a:xfrm>
            <a:off x="4143375" y="4549775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8107" name="AutoShape 43"/>
          <p:cNvSpPr>
            <a:spLocks noChangeArrowheads="1"/>
          </p:cNvSpPr>
          <p:nvPr/>
        </p:nvSpPr>
        <p:spPr bwMode="auto">
          <a:xfrm>
            <a:off x="3724275" y="5060950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8108" name="AutoShape 44"/>
          <p:cNvSpPr>
            <a:spLocks noChangeArrowheads="1"/>
          </p:cNvSpPr>
          <p:nvPr/>
        </p:nvSpPr>
        <p:spPr bwMode="auto">
          <a:xfrm>
            <a:off x="3452813" y="5475288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8109" name="AutoShape 45"/>
          <p:cNvSpPr>
            <a:spLocks noChangeArrowheads="1"/>
          </p:cNvSpPr>
          <p:nvPr/>
        </p:nvSpPr>
        <p:spPr bwMode="auto">
          <a:xfrm>
            <a:off x="3224213" y="2306638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8110" name="AutoShape 46"/>
          <p:cNvSpPr>
            <a:spLocks noChangeArrowheads="1"/>
          </p:cNvSpPr>
          <p:nvPr/>
        </p:nvSpPr>
        <p:spPr bwMode="auto">
          <a:xfrm>
            <a:off x="1657350" y="3875088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8111" name="AutoShape 47"/>
          <p:cNvSpPr>
            <a:spLocks noChangeArrowheads="1"/>
          </p:cNvSpPr>
          <p:nvPr/>
        </p:nvSpPr>
        <p:spPr bwMode="auto">
          <a:xfrm>
            <a:off x="1182688" y="3940175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8112" name="AutoShape 48"/>
          <p:cNvSpPr>
            <a:spLocks noChangeArrowheads="1"/>
          </p:cNvSpPr>
          <p:nvPr/>
        </p:nvSpPr>
        <p:spPr bwMode="auto">
          <a:xfrm>
            <a:off x="5130800" y="4586288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8113" name="AutoShape 49"/>
          <p:cNvSpPr>
            <a:spLocks noChangeArrowheads="1"/>
          </p:cNvSpPr>
          <p:nvPr/>
        </p:nvSpPr>
        <p:spPr bwMode="auto">
          <a:xfrm>
            <a:off x="5995988" y="4783138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8114" name="AutoShape 50"/>
          <p:cNvSpPr>
            <a:spLocks noChangeArrowheads="1"/>
          </p:cNvSpPr>
          <p:nvPr/>
        </p:nvSpPr>
        <p:spPr bwMode="auto">
          <a:xfrm>
            <a:off x="6780213" y="4489450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8115" name="AutoShape 51"/>
          <p:cNvSpPr>
            <a:spLocks noChangeArrowheads="1"/>
          </p:cNvSpPr>
          <p:nvPr/>
        </p:nvSpPr>
        <p:spPr bwMode="auto">
          <a:xfrm>
            <a:off x="7416800" y="4064000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8116" name="AutoShape 52"/>
          <p:cNvSpPr>
            <a:spLocks noChangeArrowheads="1"/>
          </p:cNvSpPr>
          <p:nvPr/>
        </p:nvSpPr>
        <p:spPr bwMode="auto">
          <a:xfrm>
            <a:off x="7546975" y="2922588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8117" name="AutoShape 53"/>
          <p:cNvSpPr>
            <a:spLocks noChangeArrowheads="1"/>
          </p:cNvSpPr>
          <p:nvPr/>
        </p:nvSpPr>
        <p:spPr bwMode="auto">
          <a:xfrm>
            <a:off x="8037513" y="3917950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8118" name="AutoShape 54"/>
          <p:cNvSpPr>
            <a:spLocks noChangeArrowheads="1"/>
          </p:cNvSpPr>
          <p:nvPr/>
        </p:nvSpPr>
        <p:spPr bwMode="auto">
          <a:xfrm>
            <a:off x="1439863" y="4243388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8119" name="AutoShape 55"/>
          <p:cNvSpPr>
            <a:spLocks noChangeArrowheads="1"/>
          </p:cNvSpPr>
          <p:nvPr/>
        </p:nvSpPr>
        <p:spPr bwMode="auto">
          <a:xfrm>
            <a:off x="5621338" y="2366963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8120" name="AutoShape 56"/>
          <p:cNvSpPr>
            <a:spLocks noChangeArrowheads="1"/>
          </p:cNvSpPr>
          <p:nvPr/>
        </p:nvSpPr>
        <p:spPr bwMode="auto">
          <a:xfrm>
            <a:off x="4624388" y="4799013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8121" name="AutoShape 57"/>
          <p:cNvSpPr>
            <a:spLocks noChangeArrowheads="1"/>
          </p:cNvSpPr>
          <p:nvPr/>
        </p:nvSpPr>
        <p:spPr bwMode="auto">
          <a:xfrm>
            <a:off x="5211763" y="5126038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8122" name="AutoShape 58"/>
          <p:cNvSpPr>
            <a:spLocks noChangeArrowheads="1"/>
          </p:cNvSpPr>
          <p:nvPr/>
        </p:nvSpPr>
        <p:spPr bwMode="auto">
          <a:xfrm>
            <a:off x="6240463" y="5191125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8123" name="AutoShape 59"/>
          <p:cNvSpPr>
            <a:spLocks noChangeArrowheads="1"/>
          </p:cNvSpPr>
          <p:nvPr/>
        </p:nvSpPr>
        <p:spPr bwMode="auto">
          <a:xfrm>
            <a:off x="6273800" y="3429000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8124" name="AutoShape 60"/>
          <p:cNvSpPr>
            <a:spLocks noChangeArrowheads="1"/>
          </p:cNvSpPr>
          <p:nvPr/>
        </p:nvSpPr>
        <p:spPr bwMode="auto">
          <a:xfrm>
            <a:off x="6305550" y="3902075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8125" name="AutoShape 61"/>
          <p:cNvSpPr>
            <a:spLocks noChangeArrowheads="1"/>
          </p:cNvSpPr>
          <p:nvPr/>
        </p:nvSpPr>
        <p:spPr bwMode="auto">
          <a:xfrm>
            <a:off x="6664325" y="3689350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8126" name="AutoShape 62"/>
          <p:cNvSpPr>
            <a:spLocks noChangeArrowheads="1"/>
          </p:cNvSpPr>
          <p:nvPr/>
        </p:nvSpPr>
        <p:spPr bwMode="auto">
          <a:xfrm>
            <a:off x="6581775" y="3330575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8127" name="AutoShape 63"/>
          <p:cNvSpPr>
            <a:spLocks noChangeArrowheads="1"/>
          </p:cNvSpPr>
          <p:nvPr/>
        </p:nvSpPr>
        <p:spPr bwMode="auto">
          <a:xfrm>
            <a:off x="5962650" y="3657600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8128" name="AutoShape 64"/>
          <p:cNvSpPr>
            <a:spLocks noChangeArrowheads="1"/>
          </p:cNvSpPr>
          <p:nvPr/>
        </p:nvSpPr>
        <p:spPr bwMode="auto">
          <a:xfrm>
            <a:off x="3186113" y="2954338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8129" name="AutoShape 65"/>
          <p:cNvSpPr>
            <a:spLocks noChangeArrowheads="1"/>
          </p:cNvSpPr>
          <p:nvPr/>
        </p:nvSpPr>
        <p:spPr bwMode="auto">
          <a:xfrm>
            <a:off x="3548063" y="4625975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8130" name="Rectangle 66"/>
          <p:cNvSpPr>
            <a:spLocks noGrp="1" noChangeArrowheads="1"/>
          </p:cNvSpPr>
          <p:nvPr>
            <p:ph type="title"/>
          </p:nvPr>
        </p:nvSpPr>
        <p:spPr>
          <a:xfrm>
            <a:off x="777875" y="323850"/>
            <a:ext cx="7772400" cy="1143000"/>
          </a:xfrm>
          <a:noFill/>
          <a:ln/>
        </p:spPr>
        <p:txBody>
          <a:bodyPr/>
          <a:lstStyle/>
          <a:p>
            <a:r>
              <a:rPr lang="en-US" altLang="en-US"/>
              <a:t>Non linearly separable data</a:t>
            </a:r>
          </a:p>
        </p:txBody>
      </p:sp>
      <p:grpSp>
        <p:nvGrpSpPr>
          <p:cNvPr id="1368131" name="Group 67"/>
          <p:cNvGrpSpPr>
            <a:grpSpLocks/>
          </p:cNvGrpSpPr>
          <p:nvPr/>
        </p:nvGrpSpPr>
        <p:grpSpPr bwMode="auto">
          <a:xfrm>
            <a:off x="1030288" y="2205038"/>
            <a:ext cx="5967412" cy="3917950"/>
            <a:chOff x="649" y="1389"/>
            <a:chExt cx="3759" cy="2468"/>
          </a:xfrm>
        </p:grpSpPr>
        <p:sp>
          <p:nvSpPr>
            <p:cNvPr id="1368132" name="Freeform 68"/>
            <p:cNvSpPr>
              <a:spLocks/>
            </p:cNvSpPr>
            <p:nvPr/>
          </p:nvSpPr>
          <p:spPr bwMode="auto">
            <a:xfrm>
              <a:off x="1306" y="1389"/>
              <a:ext cx="1107" cy="2468"/>
            </a:xfrm>
            <a:custGeom>
              <a:avLst/>
              <a:gdLst>
                <a:gd name="T0" fmla="*/ 0 w 1107"/>
                <a:gd name="T1" fmla="*/ 0 h 2468"/>
                <a:gd name="T2" fmla="*/ 1049 w 1107"/>
                <a:gd name="T3" fmla="*/ 730 h 2468"/>
                <a:gd name="T4" fmla="*/ 350 w 1107"/>
                <a:gd name="T5" fmla="*/ 2468 h 2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07" h="2468">
                  <a:moveTo>
                    <a:pt x="0" y="0"/>
                  </a:moveTo>
                  <a:cubicBezTo>
                    <a:pt x="495" y="159"/>
                    <a:pt x="991" y="319"/>
                    <a:pt x="1049" y="730"/>
                  </a:cubicBezTo>
                  <a:cubicBezTo>
                    <a:pt x="1107" y="1141"/>
                    <a:pt x="466" y="2178"/>
                    <a:pt x="350" y="2468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68133" name="Group 69"/>
            <p:cNvGrpSpPr>
              <a:grpSpLocks/>
            </p:cNvGrpSpPr>
            <p:nvPr/>
          </p:nvGrpSpPr>
          <p:grpSpPr bwMode="auto">
            <a:xfrm>
              <a:off x="649" y="1989"/>
              <a:ext cx="3759" cy="902"/>
              <a:chOff x="649" y="1989"/>
              <a:chExt cx="3759" cy="902"/>
            </a:xfrm>
          </p:grpSpPr>
          <p:sp>
            <p:nvSpPr>
              <p:cNvPr id="1368134" name="Oval 70"/>
              <p:cNvSpPr>
                <a:spLocks noChangeArrowheads="1"/>
              </p:cNvSpPr>
              <p:nvPr/>
            </p:nvSpPr>
            <p:spPr bwMode="auto">
              <a:xfrm>
                <a:off x="649" y="2305"/>
                <a:ext cx="607" cy="58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8135" name="Oval 71"/>
              <p:cNvSpPr>
                <a:spLocks noChangeArrowheads="1"/>
              </p:cNvSpPr>
              <p:nvPr/>
            </p:nvSpPr>
            <p:spPr bwMode="auto">
              <a:xfrm>
                <a:off x="3698" y="1989"/>
                <a:ext cx="710" cy="71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368136" name="Rectangle 72"/>
          <p:cNvSpPr>
            <a:spLocks noChangeArrowheads="1"/>
          </p:cNvSpPr>
          <p:nvPr/>
        </p:nvSpPr>
        <p:spPr bwMode="auto">
          <a:xfrm>
            <a:off x="3935413" y="5675313"/>
            <a:ext cx="3349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latin typeface="Tahoma" panose="020B0604030504040204" pitchFamily="34" charset="0"/>
              </a:rPr>
              <a:t>Non Linear</a:t>
            </a:r>
            <a:r>
              <a:rPr lang="en-US" altLang="en-US">
                <a:latin typeface="Tahoma" panose="020B0604030504040204" pitchFamily="34" charset="0"/>
              </a:rPr>
              <a:t> </a:t>
            </a:r>
            <a:r>
              <a:rPr lang="en-US" altLang="en-US" b="1">
                <a:latin typeface="Tahoma" panose="020B0604030504040204" pitchFamily="34" charset="0"/>
              </a:rPr>
              <a:t>Classifier</a:t>
            </a:r>
          </a:p>
        </p:txBody>
      </p:sp>
      <p:grpSp>
        <p:nvGrpSpPr>
          <p:cNvPr id="1368137" name="Group 73"/>
          <p:cNvGrpSpPr>
            <a:grpSpLocks/>
          </p:cNvGrpSpPr>
          <p:nvPr/>
        </p:nvGrpSpPr>
        <p:grpSpPr bwMode="auto">
          <a:xfrm>
            <a:off x="7734300" y="5507038"/>
            <a:ext cx="1409700" cy="839787"/>
            <a:chOff x="4872" y="3469"/>
            <a:chExt cx="888" cy="529"/>
          </a:xfrm>
        </p:grpSpPr>
        <p:sp>
          <p:nvSpPr>
            <p:cNvPr id="1368138" name="Text Box 74"/>
            <p:cNvSpPr txBox="1">
              <a:spLocks noChangeArrowheads="1"/>
            </p:cNvSpPr>
            <p:nvPr/>
          </p:nvSpPr>
          <p:spPr bwMode="auto">
            <a:xfrm>
              <a:off x="5081" y="3469"/>
              <a:ext cx="67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/>
                <a:t>Class1</a:t>
              </a:r>
            </a:p>
          </p:txBody>
        </p:sp>
        <p:sp>
          <p:nvSpPr>
            <p:cNvPr id="1368139" name="Text Box 75"/>
            <p:cNvSpPr txBox="1">
              <a:spLocks noChangeArrowheads="1"/>
            </p:cNvSpPr>
            <p:nvPr/>
          </p:nvSpPr>
          <p:spPr bwMode="auto">
            <a:xfrm>
              <a:off x="5081" y="3710"/>
              <a:ext cx="67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/>
                <a:t>Class2</a:t>
              </a:r>
            </a:p>
          </p:txBody>
        </p:sp>
        <p:sp>
          <p:nvSpPr>
            <p:cNvPr id="1368140" name="AutoShape 76"/>
            <p:cNvSpPr>
              <a:spLocks noChangeArrowheads="1"/>
            </p:cNvSpPr>
            <p:nvPr/>
          </p:nvSpPr>
          <p:spPr bwMode="auto">
            <a:xfrm>
              <a:off x="4872" y="3546"/>
              <a:ext cx="113" cy="124"/>
            </a:xfrm>
            <a:prstGeom prst="smileyFace">
              <a:avLst>
                <a:gd name="adj" fmla="val 465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8141" name="AutoShape 77"/>
            <p:cNvSpPr>
              <a:spLocks noChangeArrowheads="1"/>
            </p:cNvSpPr>
            <p:nvPr/>
          </p:nvSpPr>
          <p:spPr bwMode="auto">
            <a:xfrm>
              <a:off x="4886" y="3795"/>
              <a:ext cx="113" cy="124"/>
            </a:xfrm>
            <a:prstGeom prst="smileyFace">
              <a:avLst>
                <a:gd name="adj" fmla="val 4653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97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altLang="en-US" dirty="0"/>
              <a:t>Linear versus Non Linear algorithms</a:t>
            </a:r>
          </a:p>
        </p:txBody>
      </p:sp>
      <p:sp>
        <p:nvSpPr>
          <p:cNvPr id="124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altLang="en-US" dirty="0">
                <a:solidFill>
                  <a:schemeClr val="tx1"/>
                </a:solidFill>
                <a:latin typeface="+mj-lt"/>
              </a:rPr>
              <a:t>Linear or Non linear separable data?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  <a:latin typeface="+mj-lt"/>
              </a:rPr>
              <a:t>We can find out </a:t>
            </a:r>
            <a:r>
              <a:rPr lang="en-US" altLang="en-US" dirty="0">
                <a:solidFill>
                  <a:srgbClr val="A194FE"/>
                </a:solidFill>
                <a:latin typeface="+mj-lt"/>
              </a:rPr>
              <a:t>only empirically (we cannot distinguish the data by any theory.)</a:t>
            </a:r>
          </a:p>
          <a:p>
            <a:r>
              <a:rPr lang="en-US" altLang="en-US" dirty="0">
                <a:solidFill>
                  <a:schemeClr val="tx1"/>
                </a:solidFill>
                <a:latin typeface="+mj-lt"/>
              </a:rPr>
              <a:t>Linear algorithms (algorithms that find a linear decision boundary)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  <a:latin typeface="+mj-lt"/>
              </a:rPr>
              <a:t>When we think the data is linearly separable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  <a:latin typeface="+mj-lt"/>
              </a:rPr>
              <a:t>Advantages</a:t>
            </a:r>
          </a:p>
          <a:p>
            <a:pPr lvl="2"/>
            <a:r>
              <a:rPr lang="en-US" altLang="en-US" dirty="0">
                <a:solidFill>
                  <a:schemeClr val="tx1"/>
                </a:solidFill>
                <a:latin typeface="+mj-lt"/>
              </a:rPr>
              <a:t>Simpler, less parameters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  <a:latin typeface="+mj-lt"/>
              </a:rPr>
              <a:t>Disadvantages</a:t>
            </a:r>
          </a:p>
          <a:p>
            <a:pPr lvl="2"/>
            <a:r>
              <a:rPr lang="en-US" altLang="en-US" dirty="0">
                <a:latin typeface="+mj-lt"/>
              </a:rPr>
              <a:t>D</a:t>
            </a:r>
            <a:r>
              <a:rPr lang="en-US" altLang="en-US" dirty="0">
                <a:solidFill>
                  <a:schemeClr val="tx1"/>
                </a:solidFill>
                <a:latin typeface="+mj-lt"/>
              </a:rPr>
              <a:t>ata (like for </a:t>
            </a:r>
            <a:r>
              <a:rPr lang="en-US" altLang="en-US" dirty="0">
                <a:latin typeface="+mj-lt"/>
              </a:rPr>
              <a:t>texts</a:t>
            </a:r>
            <a:r>
              <a:rPr lang="en-US" altLang="en-US" dirty="0">
                <a:solidFill>
                  <a:schemeClr val="tx1"/>
                </a:solidFill>
                <a:latin typeface="+mj-lt"/>
              </a:rPr>
              <a:t>) is usually not linearly separable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  <a:latin typeface="+mj-lt"/>
              </a:rPr>
              <a:t>Examples: Perceptron, Winnow, SVM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8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283" grpId="0" build="p" bldLvl="2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altLang="en-US" dirty="0"/>
              <a:t>Linear versus Non Linear algorithms</a:t>
            </a:r>
          </a:p>
        </p:txBody>
      </p:sp>
      <p:sp>
        <p:nvSpPr>
          <p:cNvPr id="135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+mj-lt"/>
              </a:rPr>
              <a:t>Non Linear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  <a:latin typeface="+mj-lt"/>
              </a:rPr>
              <a:t>When the data is non linearly separable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  <a:latin typeface="+mj-lt"/>
              </a:rPr>
              <a:t>Advantages</a:t>
            </a:r>
          </a:p>
          <a:p>
            <a:pPr lvl="2"/>
            <a:r>
              <a:rPr lang="en-US" altLang="en-US" dirty="0">
                <a:solidFill>
                  <a:schemeClr val="tx1"/>
                </a:solidFill>
                <a:latin typeface="+mj-lt"/>
              </a:rPr>
              <a:t>More accurate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  <a:latin typeface="+mj-lt"/>
              </a:rPr>
              <a:t>Disadvantages</a:t>
            </a:r>
          </a:p>
          <a:p>
            <a:pPr lvl="2"/>
            <a:r>
              <a:rPr lang="en-US" altLang="en-US" dirty="0">
                <a:solidFill>
                  <a:schemeClr val="tx1"/>
                </a:solidFill>
                <a:latin typeface="+mj-lt"/>
              </a:rPr>
              <a:t>More complicated, more parameters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  <a:latin typeface="+mj-lt"/>
              </a:rPr>
              <a:t>Example: Deep learning</a:t>
            </a:r>
          </a:p>
          <a:p>
            <a:pPr lvl="1"/>
            <a:endParaRPr lang="en-US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89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8851" grpId="0" build="p" bldLvl="2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Simple linear algorithms</a:t>
            </a:r>
          </a:p>
        </p:txBody>
      </p:sp>
      <p:sp>
        <p:nvSpPr>
          <p:cNvPr id="129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69900" indent="-469900"/>
            <a:r>
              <a:rPr lang="en-US" altLang="en-US" dirty="0">
                <a:solidFill>
                  <a:schemeClr val="tx1"/>
                </a:solidFill>
                <a:latin typeface="+mj-lt"/>
              </a:rPr>
              <a:t>Perceptron algorithm</a:t>
            </a:r>
          </a:p>
          <a:p>
            <a:pPr marL="908050" lvl="1" indent="-436563"/>
            <a:r>
              <a:rPr lang="en-US" altLang="en-US" dirty="0">
                <a:solidFill>
                  <a:schemeClr val="tx1"/>
                </a:solidFill>
                <a:latin typeface="+mj-lt"/>
              </a:rPr>
              <a:t>Linear</a:t>
            </a:r>
          </a:p>
          <a:p>
            <a:pPr marL="908050" lvl="1" indent="-436563"/>
            <a:r>
              <a:rPr lang="en-US" altLang="en-US" dirty="0">
                <a:solidFill>
                  <a:schemeClr val="tx1"/>
                </a:solidFill>
                <a:latin typeface="+mj-lt"/>
              </a:rPr>
              <a:t>Binary classification</a:t>
            </a:r>
          </a:p>
          <a:p>
            <a:pPr marL="908050" lvl="1" indent="-436563"/>
            <a:r>
              <a:rPr lang="en-US" altLang="en-US" dirty="0">
                <a:solidFill>
                  <a:schemeClr val="tx1"/>
                </a:solidFill>
                <a:latin typeface="+mj-lt"/>
              </a:rPr>
              <a:t>Online (process data sequentially, one data point at the time)</a:t>
            </a:r>
          </a:p>
          <a:p>
            <a:pPr marL="908050" lvl="1" indent="-436563"/>
            <a:r>
              <a:rPr lang="en-US" altLang="en-US" dirty="0">
                <a:solidFill>
                  <a:schemeClr val="tx1"/>
                </a:solidFill>
                <a:latin typeface="+mj-lt"/>
              </a:rPr>
              <a:t>Mistake driven</a:t>
            </a:r>
          </a:p>
          <a:p>
            <a:pPr marL="908050" lvl="1" indent="-436563"/>
            <a:r>
              <a:rPr lang="en-US" altLang="en-US" dirty="0">
                <a:solidFill>
                  <a:schemeClr val="tx1"/>
                </a:solidFill>
                <a:latin typeface="+mj-lt"/>
              </a:rPr>
              <a:t>Simple single layer Neural Networks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13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23888" y="0"/>
            <a:ext cx="7772400" cy="1143000"/>
          </a:xfrm>
        </p:spPr>
        <p:txBody>
          <a:bodyPr/>
          <a:lstStyle/>
          <a:p>
            <a:r>
              <a:rPr lang="en-US" altLang="en-US"/>
              <a:t>Linear binary classification</a:t>
            </a:r>
          </a:p>
        </p:txBody>
      </p:sp>
      <p:sp>
        <p:nvSpPr>
          <p:cNvPr id="1294340" name="Rectangle 4"/>
          <p:cNvSpPr>
            <a:spLocks noChangeArrowheads="1"/>
          </p:cNvSpPr>
          <p:nvPr/>
        </p:nvSpPr>
        <p:spPr bwMode="auto">
          <a:xfrm>
            <a:off x="152400" y="9906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rgbClr val="5400A8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3D3D3D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rgbClr val="4D4D4D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3200" dirty="0">
                <a:latin typeface="+mj-lt"/>
              </a:rPr>
              <a:t> </a:t>
            </a:r>
            <a:r>
              <a:rPr lang="en-US" altLang="en-US" dirty="0">
                <a:solidFill>
                  <a:schemeClr val="hlink"/>
                </a:solidFill>
                <a:latin typeface="+mj-lt"/>
              </a:rPr>
              <a:t>Data:</a:t>
            </a:r>
            <a:r>
              <a:rPr lang="en-US" altLang="en-US" dirty="0">
                <a:latin typeface="+mj-lt"/>
              </a:rPr>
              <a:t> </a:t>
            </a:r>
            <a:r>
              <a:rPr lang="en-US" altLang="en-US" i="1" dirty="0">
                <a:solidFill>
                  <a:schemeClr val="tx1"/>
                </a:solidFill>
                <a:latin typeface="+mj-lt"/>
              </a:rPr>
              <a:t>{(</a:t>
            </a:r>
            <a:r>
              <a:rPr lang="en-US" altLang="en-US" b="1" i="1" dirty="0" err="1">
                <a:solidFill>
                  <a:schemeClr val="tx1"/>
                </a:solidFill>
                <a:latin typeface="+mj-lt"/>
              </a:rPr>
              <a:t>x</a:t>
            </a:r>
            <a:r>
              <a:rPr lang="en-US" altLang="en-US" i="1" baseline="-25000" dirty="0" err="1">
                <a:solidFill>
                  <a:schemeClr val="tx1"/>
                </a:solidFill>
                <a:latin typeface="+mj-lt"/>
              </a:rPr>
              <a:t>i</a:t>
            </a:r>
            <a:r>
              <a:rPr lang="en-US" altLang="en-US" i="1" dirty="0" err="1">
                <a:solidFill>
                  <a:schemeClr val="tx1"/>
                </a:solidFill>
                <a:latin typeface="+mj-lt"/>
              </a:rPr>
              <a:t>,y</a:t>
            </a:r>
            <a:r>
              <a:rPr lang="en-US" altLang="en-US" i="1" baseline="-25000" dirty="0" err="1">
                <a:solidFill>
                  <a:schemeClr val="tx1"/>
                </a:solidFill>
                <a:latin typeface="+mj-lt"/>
              </a:rPr>
              <a:t>i</a:t>
            </a:r>
            <a:r>
              <a:rPr lang="en-US" altLang="en-US" i="1" dirty="0">
                <a:solidFill>
                  <a:schemeClr val="tx1"/>
                </a:solidFill>
                <a:latin typeface="+mj-lt"/>
              </a:rPr>
              <a:t>)}</a:t>
            </a:r>
            <a:r>
              <a:rPr lang="en-US" altLang="en-US" i="1" baseline="-25000" dirty="0" err="1">
                <a:solidFill>
                  <a:schemeClr val="tx1"/>
                </a:solidFill>
                <a:latin typeface="+mj-lt"/>
              </a:rPr>
              <a:t>i</a:t>
            </a:r>
            <a:r>
              <a:rPr lang="en-US" altLang="en-US" i="1" baseline="-25000" dirty="0">
                <a:solidFill>
                  <a:schemeClr val="tx1"/>
                </a:solidFill>
                <a:latin typeface="+mj-lt"/>
              </a:rPr>
              <a:t>=1...n</a:t>
            </a:r>
          </a:p>
          <a:p>
            <a:pPr lvl="1"/>
            <a:r>
              <a:rPr lang="en-US" altLang="en-US" sz="2400" b="1" i="1" dirty="0">
                <a:solidFill>
                  <a:schemeClr val="tx1"/>
                </a:solidFill>
                <a:latin typeface="+mj-lt"/>
              </a:rPr>
              <a:t>x</a:t>
            </a:r>
            <a:r>
              <a:rPr lang="en-US" altLang="en-US" sz="2400" dirty="0">
                <a:solidFill>
                  <a:schemeClr val="tx1"/>
                </a:solidFill>
                <a:latin typeface="+mj-lt"/>
              </a:rPr>
              <a:t> in R</a:t>
            </a:r>
            <a:r>
              <a:rPr lang="en-US" altLang="en-US" sz="2400" baseline="30000" dirty="0">
                <a:solidFill>
                  <a:schemeClr val="tx1"/>
                </a:solidFill>
                <a:latin typeface="+mj-lt"/>
              </a:rPr>
              <a:t>d      </a:t>
            </a:r>
            <a:r>
              <a:rPr lang="en-US" altLang="en-US" sz="2400" dirty="0">
                <a:solidFill>
                  <a:schemeClr val="tx1"/>
                </a:solidFill>
                <a:latin typeface="+mj-lt"/>
              </a:rPr>
              <a:t>(x is a vector in d-dimensional space)</a:t>
            </a:r>
          </a:p>
          <a:p>
            <a:pPr lvl="1"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+mj-lt"/>
              </a:rPr>
              <a:t>    </a:t>
            </a:r>
            <a:r>
              <a:rPr lang="en-US" altLang="en-US" sz="24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</a:t>
            </a:r>
            <a:r>
              <a:rPr lang="en-US" altLang="en-US" sz="2400" dirty="0">
                <a:solidFill>
                  <a:schemeClr val="tx1"/>
                </a:solidFill>
                <a:latin typeface="+mj-lt"/>
              </a:rPr>
              <a:t>feature vector</a:t>
            </a:r>
          </a:p>
          <a:p>
            <a:pPr lvl="1"/>
            <a:r>
              <a:rPr lang="en-US" altLang="en-US" sz="2400" i="1" dirty="0">
                <a:solidFill>
                  <a:schemeClr val="tx1"/>
                </a:solidFill>
                <a:latin typeface="+mj-lt"/>
              </a:rPr>
              <a:t>y</a:t>
            </a:r>
            <a:r>
              <a:rPr lang="en-US" altLang="en-US" sz="2400" dirty="0">
                <a:solidFill>
                  <a:schemeClr val="tx1"/>
                </a:solidFill>
                <a:latin typeface="+mj-lt"/>
              </a:rPr>
              <a:t> in  {-1,+1}</a:t>
            </a:r>
          </a:p>
          <a:p>
            <a:pPr lvl="1"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+mj-lt"/>
              </a:rPr>
              <a:t>    </a:t>
            </a:r>
            <a:r>
              <a:rPr lang="en-US" altLang="en-US" sz="24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</a:t>
            </a:r>
            <a:r>
              <a:rPr lang="en-US" altLang="en-US" sz="2400" dirty="0">
                <a:solidFill>
                  <a:schemeClr val="tx1"/>
                </a:solidFill>
                <a:latin typeface="+mj-lt"/>
              </a:rPr>
              <a:t> label (class, category)</a:t>
            </a:r>
          </a:p>
          <a:p>
            <a:r>
              <a:rPr lang="en-US" altLang="en-US" sz="3200" dirty="0">
                <a:latin typeface="+mj-lt"/>
              </a:rPr>
              <a:t> </a:t>
            </a:r>
            <a:r>
              <a:rPr lang="en-US" altLang="en-US" dirty="0">
                <a:solidFill>
                  <a:schemeClr val="hlink"/>
                </a:solidFill>
                <a:latin typeface="+mj-lt"/>
              </a:rPr>
              <a:t>Question:</a:t>
            </a:r>
            <a:r>
              <a:rPr lang="en-US" altLang="en-US" dirty="0">
                <a:latin typeface="+mj-lt"/>
              </a:rPr>
              <a:t> 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  <a:latin typeface="+mj-lt"/>
              </a:rPr>
              <a:t>Design a linear decision boundary:  </a:t>
            </a:r>
            <a:r>
              <a:rPr lang="en-US" altLang="en-US" b="1" i="1" dirty="0" err="1">
                <a:solidFill>
                  <a:srgbClr val="FF0000"/>
                </a:solidFill>
                <a:latin typeface="+mj-lt"/>
              </a:rPr>
              <a:t>w</a:t>
            </a:r>
            <a:r>
              <a:rPr lang="en-US" altLang="en-US" baseline="30000" dirty="0" err="1">
                <a:solidFill>
                  <a:srgbClr val="FF0000"/>
                </a:solidFill>
              </a:rPr>
              <a:t>T</a:t>
            </a:r>
            <a:r>
              <a:rPr lang="en-US" altLang="en-US" b="1" i="1" dirty="0" err="1">
                <a:solidFill>
                  <a:srgbClr val="FF0000"/>
                </a:solidFill>
                <a:latin typeface="+mj-lt"/>
              </a:rPr>
              <a:t>x</a:t>
            </a:r>
            <a:r>
              <a:rPr lang="en-US" altLang="en-US" b="1" i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en-US" i="1" dirty="0">
                <a:solidFill>
                  <a:srgbClr val="FF0000"/>
                </a:solidFill>
                <a:latin typeface="+mj-lt"/>
              </a:rPr>
              <a:t>+ b</a:t>
            </a:r>
            <a:r>
              <a:rPr lang="en-US" altLang="en-US" b="1" i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+mj-lt"/>
              </a:rPr>
              <a:t>(equation of hyperplane)  such that the classification rule associated with it has </a:t>
            </a:r>
            <a:r>
              <a:rPr lang="en-US" altLang="en-US" b="1" dirty="0">
                <a:solidFill>
                  <a:srgbClr val="A194FE"/>
                </a:solidFill>
                <a:latin typeface="+mj-lt"/>
              </a:rPr>
              <a:t>minimal probability of error </a:t>
            </a:r>
          </a:p>
          <a:p>
            <a:pPr lvl="1"/>
            <a:r>
              <a:rPr lang="en-US" altLang="en-US" b="1" dirty="0">
                <a:solidFill>
                  <a:srgbClr val="FF0000"/>
                </a:solidFill>
                <a:latin typeface="+mj-lt"/>
              </a:rPr>
              <a:t>classification rule</a:t>
            </a:r>
            <a:r>
              <a:rPr lang="en-US" altLang="en-US" dirty="0">
                <a:solidFill>
                  <a:schemeClr val="tx1"/>
                </a:solidFill>
                <a:latin typeface="+mj-lt"/>
              </a:rPr>
              <a:t> </a:t>
            </a:r>
          </a:p>
          <a:p>
            <a:pPr lvl="2"/>
            <a:r>
              <a:rPr lang="en-US" altLang="en-US" i="1" dirty="0">
                <a:solidFill>
                  <a:srgbClr val="FF0000"/>
                </a:solidFill>
                <a:latin typeface="+mj-lt"/>
              </a:rPr>
              <a:t>y</a:t>
            </a:r>
            <a:r>
              <a:rPr lang="en-US" altLang="en-US" dirty="0">
                <a:solidFill>
                  <a:srgbClr val="FF0000"/>
                </a:solidFill>
                <a:latin typeface="+mj-lt"/>
              </a:rPr>
              <a:t> = sign( </a:t>
            </a:r>
            <a:r>
              <a:rPr lang="en-US" altLang="en-US" b="1" i="1" dirty="0" err="1">
                <a:solidFill>
                  <a:srgbClr val="FF0000"/>
                </a:solidFill>
                <a:latin typeface="+mj-lt"/>
              </a:rPr>
              <a:t>w</a:t>
            </a:r>
            <a:r>
              <a:rPr lang="en-US" altLang="en-US" baseline="30000" dirty="0" err="1">
                <a:solidFill>
                  <a:srgbClr val="FF0000"/>
                </a:solidFill>
                <a:latin typeface="+mj-lt"/>
              </a:rPr>
              <a:t>T</a:t>
            </a:r>
            <a:r>
              <a:rPr lang="en-US" altLang="en-US" b="1" i="1" dirty="0" err="1">
                <a:solidFill>
                  <a:srgbClr val="FF0000"/>
                </a:solidFill>
                <a:latin typeface="+mj-lt"/>
              </a:rPr>
              <a:t>x</a:t>
            </a:r>
            <a:r>
              <a:rPr lang="en-US" altLang="en-US" b="1" i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en-US" i="1" dirty="0">
                <a:solidFill>
                  <a:srgbClr val="FF0000"/>
                </a:solidFill>
                <a:latin typeface="+mj-lt"/>
              </a:rPr>
              <a:t>+ b</a:t>
            </a:r>
            <a:r>
              <a:rPr lang="en-US" altLang="en-US" b="1" i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en-US" dirty="0">
                <a:solidFill>
                  <a:srgbClr val="FF0000"/>
                </a:solidFill>
                <a:latin typeface="+mj-lt"/>
              </a:rPr>
              <a:t>) </a:t>
            </a:r>
            <a:r>
              <a:rPr lang="en-US" altLang="en-US" dirty="0">
                <a:solidFill>
                  <a:schemeClr val="tx1"/>
                </a:solidFill>
                <a:latin typeface="+mj-lt"/>
              </a:rPr>
              <a:t>which means:</a:t>
            </a:r>
          </a:p>
          <a:p>
            <a:pPr lvl="2"/>
            <a:r>
              <a:rPr lang="en-US" altLang="en-US" dirty="0">
                <a:solidFill>
                  <a:srgbClr val="0070C0"/>
                </a:solidFill>
                <a:latin typeface="+mj-lt"/>
              </a:rPr>
              <a:t>if </a:t>
            </a:r>
            <a:r>
              <a:rPr lang="en-US" altLang="en-US" b="1" i="1" dirty="0" err="1">
                <a:solidFill>
                  <a:srgbClr val="0070C0"/>
                </a:solidFill>
                <a:latin typeface="+mj-lt"/>
              </a:rPr>
              <a:t>w</a:t>
            </a:r>
            <a:r>
              <a:rPr lang="en-US" altLang="en-US" baseline="30000" dirty="0" err="1">
                <a:solidFill>
                  <a:srgbClr val="0070C0"/>
                </a:solidFill>
                <a:latin typeface="+mj-lt"/>
              </a:rPr>
              <a:t>T</a:t>
            </a:r>
            <a:r>
              <a:rPr lang="en-US" altLang="en-US" b="1" i="1" dirty="0" err="1">
                <a:solidFill>
                  <a:srgbClr val="0070C0"/>
                </a:solidFill>
                <a:latin typeface="+mj-lt"/>
              </a:rPr>
              <a:t>x</a:t>
            </a:r>
            <a:r>
              <a:rPr lang="en-US" altLang="en-US" b="1" i="1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altLang="en-US" i="1" dirty="0">
                <a:solidFill>
                  <a:srgbClr val="0070C0"/>
                </a:solidFill>
                <a:latin typeface="+mj-lt"/>
              </a:rPr>
              <a:t>+ b</a:t>
            </a:r>
            <a:r>
              <a:rPr lang="en-US" altLang="en-US" b="1" i="1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altLang="en-US" dirty="0">
                <a:solidFill>
                  <a:srgbClr val="0070C0"/>
                </a:solidFill>
                <a:latin typeface="+mj-lt"/>
              </a:rPr>
              <a:t>&gt; 0 then </a:t>
            </a:r>
            <a:r>
              <a:rPr lang="en-US" altLang="en-US" i="1" dirty="0">
                <a:solidFill>
                  <a:srgbClr val="0070C0"/>
                </a:solidFill>
                <a:latin typeface="+mj-lt"/>
              </a:rPr>
              <a:t>y</a:t>
            </a:r>
            <a:r>
              <a:rPr lang="en-US" altLang="en-US" dirty="0">
                <a:solidFill>
                  <a:srgbClr val="0070C0"/>
                </a:solidFill>
                <a:latin typeface="+mj-lt"/>
              </a:rPr>
              <a:t> = +1</a:t>
            </a:r>
          </a:p>
          <a:p>
            <a:pPr lvl="2"/>
            <a:r>
              <a:rPr lang="en-US" altLang="en-US" dirty="0">
                <a:solidFill>
                  <a:srgbClr val="0070C0"/>
                </a:solidFill>
                <a:latin typeface="+mj-lt"/>
              </a:rPr>
              <a:t>if </a:t>
            </a:r>
            <a:r>
              <a:rPr lang="en-US" altLang="en-US" b="1" i="1" dirty="0" err="1">
                <a:solidFill>
                  <a:srgbClr val="0070C0"/>
                </a:solidFill>
                <a:latin typeface="+mj-lt"/>
              </a:rPr>
              <a:t>w</a:t>
            </a:r>
            <a:r>
              <a:rPr lang="en-US" altLang="en-US" baseline="30000" dirty="0" err="1">
                <a:solidFill>
                  <a:srgbClr val="0070C0"/>
                </a:solidFill>
                <a:latin typeface="+mj-lt"/>
              </a:rPr>
              <a:t>T</a:t>
            </a:r>
            <a:r>
              <a:rPr lang="en-US" altLang="en-US" b="1" i="1" dirty="0" err="1">
                <a:solidFill>
                  <a:srgbClr val="0070C0"/>
                </a:solidFill>
                <a:latin typeface="+mj-lt"/>
              </a:rPr>
              <a:t>x</a:t>
            </a:r>
            <a:r>
              <a:rPr lang="en-US" altLang="en-US" b="1" i="1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altLang="en-US" i="1" dirty="0">
                <a:solidFill>
                  <a:srgbClr val="0070C0"/>
                </a:solidFill>
                <a:latin typeface="+mj-lt"/>
              </a:rPr>
              <a:t>+ b</a:t>
            </a:r>
            <a:r>
              <a:rPr lang="en-US" altLang="en-US" b="1" i="1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altLang="en-US" dirty="0">
                <a:solidFill>
                  <a:srgbClr val="0070C0"/>
                </a:solidFill>
                <a:latin typeface="+mj-lt"/>
              </a:rPr>
              <a:t>&lt; 0 then </a:t>
            </a:r>
            <a:r>
              <a:rPr lang="en-US" altLang="en-US" i="1" dirty="0">
                <a:solidFill>
                  <a:srgbClr val="0070C0"/>
                </a:solidFill>
                <a:latin typeface="+mj-lt"/>
              </a:rPr>
              <a:t>y</a:t>
            </a:r>
            <a:r>
              <a:rPr lang="en-US" altLang="en-US" dirty="0">
                <a:solidFill>
                  <a:srgbClr val="0070C0"/>
                </a:solidFill>
                <a:latin typeface="+mj-lt"/>
              </a:rPr>
              <a:t> = -1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65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4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4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43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43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4340" grpId="0" build="p" bldLvl="2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Linear binary classification</a:t>
            </a:r>
          </a:p>
        </p:txBody>
      </p:sp>
      <p:sp>
        <p:nvSpPr>
          <p:cNvPr id="129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717" y="1235075"/>
            <a:ext cx="4876800" cy="426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normAutofit/>
          </a:bodyPr>
          <a:lstStyle/>
          <a:p>
            <a:pPr marL="469900" indent="-469900"/>
            <a:r>
              <a:rPr lang="en-US" altLang="en-US" dirty="0">
                <a:solidFill>
                  <a:schemeClr val="tx1"/>
                </a:solidFill>
              </a:rPr>
              <a:t>Find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chemeClr val="tx1"/>
                </a:solidFill>
              </a:rPr>
              <a:t>a good</a:t>
            </a:r>
            <a:r>
              <a:rPr lang="en-US" altLang="en-US" dirty="0">
                <a:solidFill>
                  <a:schemeClr val="hlink"/>
                </a:solidFill>
              </a:rPr>
              <a:t> hyperplane</a:t>
            </a:r>
          </a:p>
          <a:p>
            <a:pPr marL="469900" indent="-469900">
              <a:buFont typeface="Wingdings" panose="05000000000000000000" pitchFamily="2" charset="2"/>
              <a:buNone/>
            </a:pPr>
            <a:r>
              <a:rPr lang="en-US" altLang="en-US" dirty="0"/>
              <a:t>          </a:t>
            </a:r>
            <a:r>
              <a:rPr lang="en-US" altLang="en-US" dirty="0">
                <a:solidFill>
                  <a:schemeClr val="tx1"/>
                </a:solidFill>
              </a:rPr>
              <a:t>(</a:t>
            </a:r>
            <a:r>
              <a:rPr lang="en-US" altLang="en-US" b="1" i="1" dirty="0" err="1">
                <a:solidFill>
                  <a:schemeClr val="tx1"/>
                </a:solidFill>
              </a:rPr>
              <a:t>w</a:t>
            </a:r>
            <a:r>
              <a:rPr lang="en-US" altLang="en-US" i="1" dirty="0" err="1">
                <a:solidFill>
                  <a:schemeClr val="tx1"/>
                </a:solidFill>
              </a:rPr>
              <a:t>,b</a:t>
            </a:r>
            <a:r>
              <a:rPr lang="en-US" altLang="en-US" dirty="0">
                <a:solidFill>
                  <a:schemeClr val="tx1"/>
                </a:solidFill>
              </a:rPr>
              <a:t>) in R</a:t>
            </a:r>
            <a:r>
              <a:rPr lang="en-US" altLang="en-US" baseline="30000" dirty="0">
                <a:solidFill>
                  <a:schemeClr val="tx1"/>
                </a:solidFill>
              </a:rPr>
              <a:t>d+1</a:t>
            </a:r>
          </a:p>
          <a:p>
            <a:pPr marL="469900" indent="-469900"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tx1"/>
                </a:solidFill>
              </a:rPr>
              <a:t>      that correctly classifies data points as much as possible</a:t>
            </a:r>
          </a:p>
          <a:p>
            <a:pPr marL="469900" indent="-469900"/>
            <a:endParaRPr lang="en-US" altLang="en-US" dirty="0">
              <a:solidFill>
                <a:schemeClr val="tx1"/>
              </a:solidFill>
            </a:endParaRPr>
          </a:p>
          <a:p>
            <a:pPr marL="469900" indent="-469900"/>
            <a:r>
              <a:rPr lang="en-US" altLang="en-US" dirty="0">
                <a:solidFill>
                  <a:schemeClr val="tx1"/>
                </a:solidFill>
              </a:rPr>
              <a:t>In </a:t>
            </a:r>
            <a:r>
              <a:rPr lang="en-US" altLang="en-US" dirty="0">
                <a:solidFill>
                  <a:schemeClr val="hlink"/>
                </a:solidFill>
              </a:rPr>
              <a:t>online fashion</a:t>
            </a:r>
            <a:r>
              <a:rPr lang="en-US" altLang="en-US" dirty="0">
                <a:solidFill>
                  <a:schemeClr val="tx1"/>
                </a:solidFill>
              </a:rPr>
              <a:t>: one data point at the time, update weights as necessary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  <p:sp>
        <p:nvSpPr>
          <p:cNvPr id="1292292" name="Oval 4"/>
          <p:cNvSpPr>
            <a:spLocks noChangeArrowheads="1"/>
          </p:cNvSpPr>
          <p:nvPr/>
        </p:nvSpPr>
        <p:spPr bwMode="auto">
          <a:xfrm>
            <a:off x="5441950" y="230187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2293" name="Oval 5"/>
          <p:cNvSpPr>
            <a:spLocks noChangeArrowheads="1"/>
          </p:cNvSpPr>
          <p:nvPr/>
        </p:nvSpPr>
        <p:spPr bwMode="auto">
          <a:xfrm>
            <a:off x="5289550" y="329247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2294" name="Oval 6"/>
          <p:cNvSpPr>
            <a:spLocks noChangeArrowheads="1"/>
          </p:cNvSpPr>
          <p:nvPr/>
        </p:nvSpPr>
        <p:spPr bwMode="auto">
          <a:xfrm>
            <a:off x="5670550" y="298767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2295" name="Oval 7"/>
          <p:cNvSpPr>
            <a:spLocks noChangeArrowheads="1"/>
          </p:cNvSpPr>
          <p:nvPr/>
        </p:nvSpPr>
        <p:spPr bwMode="auto">
          <a:xfrm>
            <a:off x="5289550" y="352107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2296" name="Oval 8"/>
          <p:cNvSpPr>
            <a:spLocks noChangeArrowheads="1"/>
          </p:cNvSpPr>
          <p:nvPr/>
        </p:nvSpPr>
        <p:spPr bwMode="auto">
          <a:xfrm>
            <a:off x="5594350" y="367347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2297" name="Oval 9"/>
          <p:cNvSpPr>
            <a:spLocks noChangeArrowheads="1"/>
          </p:cNvSpPr>
          <p:nvPr/>
        </p:nvSpPr>
        <p:spPr bwMode="auto">
          <a:xfrm>
            <a:off x="5899150" y="352107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2298" name="Oval 10"/>
          <p:cNvSpPr>
            <a:spLocks noChangeArrowheads="1"/>
          </p:cNvSpPr>
          <p:nvPr/>
        </p:nvSpPr>
        <p:spPr bwMode="auto">
          <a:xfrm>
            <a:off x="6203950" y="374967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2299" name="Oval 11"/>
          <p:cNvSpPr>
            <a:spLocks noChangeArrowheads="1"/>
          </p:cNvSpPr>
          <p:nvPr/>
        </p:nvSpPr>
        <p:spPr bwMode="auto">
          <a:xfrm>
            <a:off x="6965950" y="2149475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2300" name="Oval 12"/>
          <p:cNvSpPr>
            <a:spLocks noChangeArrowheads="1"/>
          </p:cNvSpPr>
          <p:nvPr/>
        </p:nvSpPr>
        <p:spPr bwMode="auto">
          <a:xfrm>
            <a:off x="7575550" y="2301875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2301" name="Oval 13"/>
          <p:cNvSpPr>
            <a:spLocks noChangeArrowheads="1"/>
          </p:cNvSpPr>
          <p:nvPr/>
        </p:nvSpPr>
        <p:spPr bwMode="auto">
          <a:xfrm>
            <a:off x="7880350" y="2759075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2302" name="Oval 14"/>
          <p:cNvSpPr>
            <a:spLocks noChangeArrowheads="1"/>
          </p:cNvSpPr>
          <p:nvPr/>
        </p:nvSpPr>
        <p:spPr bwMode="auto">
          <a:xfrm>
            <a:off x="6965950" y="2682875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2303" name="Oval 15"/>
          <p:cNvSpPr>
            <a:spLocks noChangeArrowheads="1"/>
          </p:cNvSpPr>
          <p:nvPr/>
        </p:nvSpPr>
        <p:spPr bwMode="auto">
          <a:xfrm>
            <a:off x="8185150" y="3063875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2304" name="Oval 16"/>
          <p:cNvSpPr>
            <a:spLocks noChangeArrowheads="1"/>
          </p:cNvSpPr>
          <p:nvPr/>
        </p:nvSpPr>
        <p:spPr bwMode="auto">
          <a:xfrm>
            <a:off x="8413750" y="3216275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2305" name="Oval 17"/>
          <p:cNvSpPr>
            <a:spLocks noChangeArrowheads="1"/>
          </p:cNvSpPr>
          <p:nvPr/>
        </p:nvSpPr>
        <p:spPr bwMode="auto">
          <a:xfrm>
            <a:off x="7956550" y="3444875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2306" name="Oval 18"/>
          <p:cNvSpPr>
            <a:spLocks noChangeArrowheads="1"/>
          </p:cNvSpPr>
          <p:nvPr/>
        </p:nvSpPr>
        <p:spPr bwMode="auto">
          <a:xfrm>
            <a:off x="8566150" y="3216275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2307" name="Oval 19"/>
          <p:cNvSpPr>
            <a:spLocks noChangeArrowheads="1"/>
          </p:cNvSpPr>
          <p:nvPr/>
        </p:nvSpPr>
        <p:spPr bwMode="auto">
          <a:xfrm>
            <a:off x="8642350" y="3825875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2308" name="Oval 20"/>
          <p:cNvSpPr>
            <a:spLocks noChangeArrowheads="1"/>
          </p:cNvSpPr>
          <p:nvPr/>
        </p:nvSpPr>
        <p:spPr bwMode="auto">
          <a:xfrm>
            <a:off x="8108950" y="3825875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2309" name="Oval 21"/>
          <p:cNvSpPr>
            <a:spLocks noChangeArrowheads="1"/>
          </p:cNvSpPr>
          <p:nvPr/>
        </p:nvSpPr>
        <p:spPr bwMode="auto">
          <a:xfrm>
            <a:off x="5594350" y="344487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2310" name="Oval 22"/>
          <p:cNvSpPr>
            <a:spLocks noChangeArrowheads="1"/>
          </p:cNvSpPr>
          <p:nvPr/>
        </p:nvSpPr>
        <p:spPr bwMode="auto">
          <a:xfrm>
            <a:off x="5289550" y="275907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2311" name="Oval 23"/>
          <p:cNvSpPr>
            <a:spLocks noChangeArrowheads="1"/>
          </p:cNvSpPr>
          <p:nvPr/>
        </p:nvSpPr>
        <p:spPr bwMode="auto">
          <a:xfrm>
            <a:off x="6051550" y="291147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2312" name="Oval 24"/>
          <p:cNvSpPr>
            <a:spLocks noChangeArrowheads="1"/>
          </p:cNvSpPr>
          <p:nvPr/>
        </p:nvSpPr>
        <p:spPr bwMode="auto">
          <a:xfrm>
            <a:off x="6737350" y="390207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2313" name="Oval 25"/>
          <p:cNvSpPr>
            <a:spLocks noChangeArrowheads="1"/>
          </p:cNvSpPr>
          <p:nvPr/>
        </p:nvSpPr>
        <p:spPr bwMode="auto">
          <a:xfrm>
            <a:off x="5975350" y="329247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2314" name="Oval 26"/>
          <p:cNvSpPr>
            <a:spLocks noChangeArrowheads="1"/>
          </p:cNvSpPr>
          <p:nvPr/>
        </p:nvSpPr>
        <p:spPr bwMode="auto">
          <a:xfrm>
            <a:off x="5899150" y="390207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2315" name="Oval 27"/>
          <p:cNvSpPr>
            <a:spLocks noChangeArrowheads="1"/>
          </p:cNvSpPr>
          <p:nvPr/>
        </p:nvSpPr>
        <p:spPr bwMode="auto">
          <a:xfrm>
            <a:off x="7575550" y="2987675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2316" name="Oval 28"/>
          <p:cNvSpPr>
            <a:spLocks noChangeArrowheads="1"/>
          </p:cNvSpPr>
          <p:nvPr/>
        </p:nvSpPr>
        <p:spPr bwMode="auto">
          <a:xfrm>
            <a:off x="8032750" y="2835275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2317" name="Oval 29"/>
          <p:cNvSpPr>
            <a:spLocks noChangeArrowheads="1"/>
          </p:cNvSpPr>
          <p:nvPr/>
        </p:nvSpPr>
        <p:spPr bwMode="auto">
          <a:xfrm>
            <a:off x="7804150" y="3216275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2318" name="Oval 30"/>
          <p:cNvSpPr>
            <a:spLocks noChangeArrowheads="1"/>
          </p:cNvSpPr>
          <p:nvPr/>
        </p:nvSpPr>
        <p:spPr bwMode="auto">
          <a:xfrm>
            <a:off x="8337550" y="3140075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2319" name="Oval 31"/>
          <p:cNvSpPr>
            <a:spLocks noChangeArrowheads="1"/>
          </p:cNvSpPr>
          <p:nvPr/>
        </p:nvSpPr>
        <p:spPr bwMode="auto">
          <a:xfrm>
            <a:off x="8489950" y="3292475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2320" name="Line 32"/>
          <p:cNvSpPr>
            <a:spLocks noChangeShapeType="1"/>
          </p:cNvSpPr>
          <p:nvPr/>
        </p:nvSpPr>
        <p:spPr bwMode="auto">
          <a:xfrm rot="921216">
            <a:off x="5461000" y="2200275"/>
            <a:ext cx="2820988" cy="20208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2321" name="Text Box 33"/>
          <p:cNvSpPr txBox="1">
            <a:spLocks noChangeArrowheads="1"/>
          </p:cNvSpPr>
          <p:nvPr/>
        </p:nvSpPr>
        <p:spPr bwMode="auto">
          <a:xfrm>
            <a:off x="7143750" y="4648200"/>
            <a:ext cx="108074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1" dirty="0" err="1">
                <a:solidFill>
                  <a:srgbClr val="FF0000"/>
                </a:solidFill>
              </a:rPr>
              <a:t>w</a:t>
            </a:r>
            <a:r>
              <a:rPr lang="en-US" altLang="en-US" baseline="30000" dirty="0" err="1">
                <a:solidFill>
                  <a:srgbClr val="FF0000"/>
                </a:solidFill>
              </a:rPr>
              <a:t>T</a:t>
            </a:r>
            <a:r>
              <a:rPr lang="en-US" altLang="en-US" b="1" i="1" dirty="0" err="1">
                <a:solidFill>
                  <a:srgbClr val="FF0000"/>
                </a:solidFill>
              </a:rPr>
              <a:t>x</a:t>
            </a:r>
            <a:r>
              <a:rPr lang="en-US" altLang="en-US" b="1" i="1" dirty="0">
                <a:solidFill>
                  <a:srgbClr val="FF0000"/>
                </a:solidFill>
              </a:rPr>
              <a:t> </a:t>
            </a:r>
            <a:r>
              <a:rPr lang="en-US" altLang="en-US" i="1" dirty="0">
                <a:solidFill>
                  <a:srgbClr val="FF0000"/>
                </a:solidFill>
              </a:rPr>
              <a:t>+ b=0</a:t>
            </a:r>
            <a:endParaRPr lang="en-US" altLang="en-US" sz="1800" b="1" dirty="0">
              <a:solidFill>
                <a:schemeClr val="accent2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292322" name="Line 34"/>
          <p:cNvSpPr>
            <a:spLocks noChangeShapeType="1"/>
          </p:cNvSpPr>
          <p:nvPr/>
        </p:nvSpPr>
        <p:spPr bwMode="auto">
          <a:xfrm rot="921216" flipV="1">
            <a:off x="4968875" y="3078163"/>
            <a:ext cx="3702050" cy="125412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2323" name="Line 35"/>
          <p:cNvSpPr>
            <a:spLocks noChangeShapeType="1"/>
          </p:cNvSpPr>
          <p:nvPr/>
        </p:nvSpPr>
        <p:spPr bwMode="auto">
          <a:xfrm rot="921216" flipH="1">
            <a:off x="5257800" y="2227263"/>
            <a:ext cx="3265488" cy="1862137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2324" name="Line 36"/>
          <p:cNvSpPr>
            <a:spLocks noChangeShapeType="1"/>
          </p:cNvSpPr>
          <p:nvPr/>
        </p:nvSpPr>
        <p:spPr bwMode="auto">
          <a:xfrm rot="921216" flipH="1">
            <a:off x="6845300" y="1709738"/>
            <a:ext cx="107950" cy="26797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2325" name="Text Box 37"/>
          <p:cNvSpPr txBox="1">
            <a:spLocks noChangeArrowheads="1"/>
          </p:cNvSpPr>
          <p:nvPr/>
        </p:nvSpPr>
        <p:spPr bwMode="auto">
          <a:xfrm>
            <a:off x="5274132" y="5311534"/>
            <a:ext cx="348845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dirty="0">
                <a:solidFill>
                  <a:schemeClr val="hlink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Classification Rule:</a:t>
            </a:r>
          </a:p>
          <a:p>
            <a:r>
              <a:rPr lang="en-US" altLang="en-US" sz="2400" b="1" dirty="0">
                <a:solidFill>
                  <a:schemeClr val="hlink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i="1" dirty="0">
                <a:solidFill>
                  <a:srgbClr val="FF0000"/>
                </a:solidFill>
              </a:rPr>
              <a:t>y</a:t>
            </a:r>
            <a:r>
              <a:rPr lang="en-US" altLang="en-US" sz="2400" dirty="0">
                <a:solidFill>
                  <a:srgbClr val="FF0000"/>
                </a:solidFill>
              </a:rPr>
              <a:t> = sign( </a:t>
            </a:r>
            <a:r>
              <a:rPr lang="en-US" altLang="en-US" sz="2400" b="1" i="1" dirty="0" err="1">
                <a:solidFill>
                  <a:srgbClr val="FF0000"/>
                </a:solidFill>
              </a:rPr>
              <a:t>w</a:t>
            </a:r>
            <a:r>
              <a:rPr lang="en-US" altLang="en-US" sz="2400" baseline="30000" dirty="0" err="1">
                <a:solidFill>
                  <a:srgbClr val="FF0000"/>
                </a:solidFill>
              </a:rPr>
              <a:t>T</a:t>
            </a:r>
            <a:r>
              <a:rPr lang="en-US" altLang="en-US" sz="2400" b="1" i="1" dirty="0" err="1">
                <a:solidFill>
                  <a:srgbClr val="FF0000"/>
                </a:solidFill>
              </a:rPr>
              <a:t>x</a:t>
            </a:r>
            <a:r>
              <a:rPr lang="en-US" altLang="en-US" sz="2400" b="1" i="1" dirty="0">
                <a:solidFill>
                  <a:srgbClr val="FF0000"/>
                </a:solidFill>
              </a:rPr>
              <a:t> </a:t>
            </a:r>
            <a:r>
              <a:rPr lang="en-US" altLang="en-US" sz="2400" i="1" dirty="0">
                <a:solidFill>
                  <a:srgbClr val="FF0000"/>
                </a:solidFill>
              </a:rPr>
              <a:t>+ b</a:t>
            </a:r>
            <a:r>
              <a:rPr lang="en-US" altLang="en-US" sz="2400" b="1" i="1" dirty="0">
                <a:solidFill>
                  <a:srgbClr val="FF0000"/>
                </a:solidFill>
              </a:rPr>
              <a:t> </a:t>
            </a:r>
            <a:r>
              <a:rPr lang="en-US" altLang="en-US" sz="2400" dirty="0">
                <a:solidFill>
                  <a:srgbClr val="FF0000"/>
                </a:solidFill>
              </a:rPr>
              <a:t>)</a:t>
            </a:r>
            <a:endParaRPr lang="en-US" altLang="en-US" sz="2400" b="1" dirty="0">
              <a:solidFill>
                <a:schemeClr val="hlink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072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92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92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92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92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General Pipeline of </a:t>
            </a:r>
            <a:r>
              <a:rPr lang="en-US" altLang="zh-CN" dirty="0"/>
              <a:t>Building a Classifier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836676"/>
            <a:ext cx="7924800" cy="1295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Pre-processing data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5048" y="1370076"/>
            <a:ext cx="14478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Tokenization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2746248" y="1370076"/>
            <a:ext cx="1673352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Stemming/</a:t>
            </a:r>
          </a:p>
          <a:p>
            <a:pPr algn="ctr"/>
            <a:r>
              <a:rPr lang="en-US" dirty="0"/>
              <a:t>normalization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4965192" y="1370076"/>
            <a:ext cx="11430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N-gram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53200" y="1370076"/>
            <a:ext cx="1377696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Stopwords</a:t>
            </a:r>
            <a:r>
              <a:rPr lang="en-US" dirty="0"/>
              <a:t> filtering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7200" y="2473452"/>
            <a:ext cx="7924800" cy="1295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Preparing input data for machine learning 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65048" y="3090672"/>
            <a:ext cx="233172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Feature construction (e.g., VSM)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243834" y="3089148"/>
            <a:ext cx="24384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Feature construction (e.g., word </a:t>
            </a: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</a:rPr>
              <a:t>embeddings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29300" y="3089148"/>
            <a:ext cx="233172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Feature selection</a:t>
            </a:r>
          </a:p>
          <a:p>
            <a:pPr algn="ctr"/>
            <a:r>
              <a:rPr lang="en-US" dirty="0"/>
              <a:t>(e.g., DF filtering)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57200" y="4038600"/>
            <a:ext cx="7924800" cy="1295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Configuration of Data and Metrics for Test 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65048" y="4570476"/>
            <a:ext cx="233172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Training/Dev/Testing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255264" y="4570476"/>
            <a:ext cx="242697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K-Fold Cross Validation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795772" y="4570476"/>
            <a:ext cx="242697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Evaluation Metrics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57200" y="5498592"/>
            <a:ext cx="7924800" cy="1295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 Specification and Selection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65048" y="6096000"/>
            <a:ext cx="233172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Specify models based on assumptions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253740" y="6096000"/>
            <a:ext cx="233172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Evaluate model based on </a:t>
            </a:r>
            <a:r>
              <a:rPr lang="en-US" altLang="zh-CN" dirty="0"/>
              <a:t>C.V. and</a:t>
            </a:r>
            <a:r>
              <a:rPr lang="en-US" dirty="0"/>
              <a:t> metrics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795772" y="6096000"/>
            <a:ext cx="233172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 the model for future use</a:t>
            </a:r>
          </a:p>
        </p:txBody>
      </p:sp>
    </p:spTree>
    <p:extLst>
      <p:ext uri="{BB962C8B-B14F-4D97-AF65-F5344CB8AC3E}">
        <p14:creationId xmlns:p14="http://schemas.microsoft.com/office/powerpoint/2010/main" val="3105345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 learning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On-line, mistake driven algorithm.</a:t>
            </a:r>
          </a:p>
          <a:p>
            <a:r>
              <a:rPr lang="en-US" dirty="0">
                <a:solidFill>
                  <a:srgbClr val="00B0F0"/>
                </a:solidFill>
              </a:rPr>
              <a:t>Rosenblatt (1959) </a:t>
            </a:r>
            <a:r>
              <a:rPr lang="en-US" dirty="0"/>
              <a:t>suggested that when a target output value is provided for a </a:t>
            </a:r>
            <a:r>
              <a:rPr lang="en-US" dirty="0">
                <a:solidFill>
                  <a:srgbClr val="FF0000"/>
                </a:solidFill>
              </a:rPr>
              <a:t>single neuron with fixed input</a:t>
            </a:r>
            <a:r>
              <a:rPr lang="en-US" dirty="0"/>
              <a:t>, it can incrementally change weights and learn to produce the output using the </a:t>
            </a:r>
            <a:r>
              <a:rPr lang="en-US" u="sng" dirty="0"/>
              <a:t>Perceptron learning rule</a:t>
            </a:r>
          </a:p>
          <a:p>
            <a:r>
              <a:rPr lang="en-US" dirty="0"/>
              <a:t>(Perceptron == Linear Threshold Unit)</a:t>
            </a:r>
          </a:p>
          <a:p>
            <a:r>
              <a:rPr lang="en-US" dirty="0"/>
              <a:t>                                                         </a:t>
            </a:r>
          </a:p>
          <a:p>
            <a:r>
              <a:rPr lang="en-US" dirty="0"/>
              <a:t>                                              </a:t>
            </a:r>
            <a:r>
              <a:rPr lang="en-US" sz="2000" b="1" dirty="0">
                <a:solidFill>
                  <a:srgbClr val="A194FE"/>
                </a:solidFill>
              </a:rPr>
              <a:t>Threshold unit:</a:t>
            </a:r>
            <a:endParaRPr lang="en-US" b="1" dirty="0">
              <a:solidFill>
                <a:srgbClr val="A194F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914400" y="4495800"/>
            <a:ext cx="6992937" cy="2209800"/>
            <a:chOff x="519" y="2784"/>
            <a:chExt cx="4405" cy="1232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37" y="3438"/>
              <a:ext cx="48" cy="42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1067" y="3019"/>
              <a:ext cx="48" cy="42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067" y="3187"/>
              <a:ext cx="48" cy="42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067" y="3355"/>
              <a:ext cx="48" cy="42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1067" y="3522"/>
              <a:ext cx="48" cy="42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1067" y="3690"/>
              <a:ext cx="48" cy="42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067" y="3858"/>
              <a:ext cx="48" cy="42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cxnSp>
          <p:nvCxnSpPr>
            <p:cNvPr id="13" name="AutoShape 12"/>
            <p:cNvCxnSpPr>
              <a:cxnSpLocks noChangeShapeType="1"/>
              <a:stCxn id="7" idx="5"/>
              <a:endCxn id="6" idx="1"/>
            </p:cNvCxnSpPr>
            <p:nvPr/>
          </p:nvCxnSpPr>
          <p:spPr bwMode="auto">
            <a:xfrm>
              <a:off x="1108" y="3063"/>
              <a:ext cx="736" cy="37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13"/>
            <p:cNvCxnSpPr>
              <a:cxnSpLocks noChangeShapeType="1"/>
              <a:stCxn id="6" idx="2"/>
              <a:endCxn id="8" idx="6"/>
            </p:cNvCxnSpPr>
            <p:nvPr/>
          </p:nvCxnSpPr>
          <p:spPr bwMode="auto">
            <a:xfrm flipH="1" flipV="1">
              <a:off x="1124" y="3208"/>
              <a:ext cx="704" cy="25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14"/>
            <p:cNvCxnSpPr>
              <a:cxnSpLocks noChangeShapeType="1"/>
              <a:stCxn id="9" idx="6"/>
              <a:endCxn id="6" idx="2"/>
            </p:cNvCxnSpPr>
            <p:nvPr/>
          </p:nvCxnSpPr>
          <p:spPr bwMode="auto">
            <a:xfrm>
              <a:off x="1124" y="3376"/>
              <a:ext cx="704" cy="8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15"/>
            <p:cNvCxnSpPr>
              <a:cxnSpLocks noChangeShapeType="1"/>
              <a:stCxn id="10" idx="6"/>
              <a:endCxn id="6" idx="2"/>
            </p:cNvCxnSpPr>
            <p:nvPr/>
          </p:nvCxnSpPr>
          <p:spPr bwMode="auto">
            <a:xfrm flipV="1">
              <a:off x="1124" y="3459"/>
              <a:ext cx="704" cy="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16"/>
            <p:cNvCxnSpPr>
              <a:cxnSpLocks noChangeShapeType="1"/>
              <a:stCxn id="11" idx="6"/>
              <a:endCxn id="6" idx="2"/>
            </p:cNvCxnSpPr>
            <p:nvPr/>
          </p:nvCxnSpPr>
          <p:spPr bwMode="auto">
            <a:xfrm flipV="1">
              <a:off x="1124" y="3459"/>
              <a:ext cx="704" cy="25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17"/>
            <p:cNvCxnSpPr>
              <a:cxnSpLocks noChangeShapeType="1"/>
              <a:endCxn id="6" idx="3"/>
            </p:cNvCxnSpPr>
            <p:nvPr/>
          </p:nvCxnSpPr>
          <p:spPr bwMode="auto">
            <a:xfrm flipV="1">
              <a:off x="1115" y="3483"/>
              <a:ext cx="729" cy="42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828" y="2885"/>
              <a:ext cx="1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u="none">
                  <a:solidFill>
                    <a:srgbClr val="000066"/>
                  </a:solidFill>
                  <a:latin typeface="Arial Narrow" pitchFamily="34" charset="0"/>
                </a:rPr>
                <a:t>1</a:t>
              </a:r>
              <a:endParaRPr lang="en-US" sz="2800" u="none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826" y="3061"/>
              <a:ext cx="1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u="none">
                  <a:solidFill>
                    <a:srgbClr val="000066"/>
                  </a:solidFill>
                  <a:latin typeface="Arial Narrow" pitchFamily="34" charset="0"/>
                </a:rPr>
                <a:t>2</a:t>
              </a:r>
              <a:endParaRPr lang="en-US" sz="2800" u="none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826" y="3766"/>
              <a:ext cx="1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u="none">
                  <a:solidFill>
                    <a:srgbClr val="000066"/>
                  </a:solidFill>
                  <a:latin typeface="Arial Narrow" pitchFamily="34" charset="0"/>
                </a:rPr>
                <a:t>6</a:t>
              </a:r>
              <a:endParaRPr lang="en-US" sz="2800" u="none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828" y="3262"/>
              <a:ext cx="1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u="none">
                  <a:solidFill>
                    <a:srgbClr val="000066"/>
                  </a:solidFill>
                  <a:latin typeface="Arial Narrow" pitchFamily="34" charset="0"/>
                </a:rPr>
                <a:t>3</a:t>
              </a:r>
              <a:endParaRPr lang="en-US" sz="2800" u="none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23" name="Text Box 22"/>
            <p:cNvSpPr txBox="1">
              <a:spLocks noChangeArrowheads="1"/>
            </p:cNvSpPr>
            <p:nvPr/>
          </p:nvSpPr>
          <p:spPr bwMode="auto">
            <a:xfrm>
              <a:off x="828" y="3430"/>
              <a:ext cx="1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u="none">
                  <a:solidFill>
                    <a:srgbClr val="000066"/>
                  </a:solidFill>
                  <a:latin typeface="Arial Narrow" pitchFamily="34" charset="0"/>
                </a:rPr>
                <a:t>4</a:t>
              </a:r>
              <a:endParaRPr lang="en-US" sz="2800" u="none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828" y="3597"/>
              <a:ext cx="1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u="none">
                  <a:solidFill>
                    <a:srgbClr val="000066"/>
                  </a:solidFill>
                  <a:latin typeface="Arial Narrow" pitchFamily="34" charset="0"/>
                </a:rPr>
                <a:t>5</a:t>
              </a:r>
              <a:endParaRPr lang="en-US" sz="2800" u="none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791" y="3145"/>
              <a:ext cx="1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u="none">
                  <a:solidFill>
                    <a:srgbClr val="000066"/>
                  </a:solidFill>
                  <a:latin typeface="Arial Narrow" pitchFamily="34" charset="0"/>
                </a:rPr>
                <a:t>7</a:t>
              </a:r>
              <a:endParaRPr lang="en-US" sz="2800" u="none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graphicFrame>
          <p:nvGraphicFramePr>
            <p:cNvPr id="26" name="Object 25"/>
            <p:cNvGraphicFramePr>
              <a:graphicFrameLocks noChangeAspect="1"/>
            </p:cNvGraphicFramePr>
            <p:nvPr/>
          </p:nvGraphicFramePr>
          <p:xfrm>
            <a:off x="1328" y="3682"/>
            <a:ext cx="345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0" name="Equation" r:id="rId3" imgW="228600" imgH="228600" progId="Equation.3">
                    <p:embed/>
                  </p:oleObj>
                </mc:Choice>
                <mc:Fallback>
                  <p:oleObj name="Equation" r:id="rId3" imgW="228600" imgH="228600" progId="Equation.3">
                    <p:embed/>
                    <p:pic>
                      <p:nvPicPr>
                        <p:cNvPr id="731161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8" y="3682"/>
                          <a:ext cx="345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26"/>
            <p:cNvGraphicFramePr>
              <a:graphicFrameLocks noChangeAspect="1"/>
            </p:cNvGraphicFramePr>
            <p:nvPr/>
          </p:nvGraphicFramePr>
          <p:xfrm>
            <a:off x="1326" y="2977"/>
            <a:ext cx="325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1" name="Equation" r:id="rId5" imgW="215640" imgH="215640" progId="Equation.3">
                    <p:embed/>
                  </p:oleObj>
                </mc:Choice>
                <mc:Fallback>
                  <p:oleObj name="Equation" r:id="rId5" imgW="215640" imgH="215640" progId="Equation.3">
                    <p:embed/>
                    <p:pic>
                      <p:nvPicPr>
                        <p:cNvPr id="731162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6" y="2977"/>
                          <a:ext cx="325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27"/>
            <p:cNvGraphicFramePr>
              <a:graphicFrameLocks noChangeAspect="1"/>
            </p:cNvGraphicFramePr>
            <p:nvPr/>
          </p:nvGraphicFramePr>
          <p:xfrm>
            <a:off x="1885" y="3288"/>
            <a:ext cx="558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2" name="Equation" r:id="rId7" imgW="368280" imgH="253800" progId="Equation.3">
                    <p:embed/>
                  </p:oleObj>
                </mc:Choice>
                <mc:Fallback>
                  <p:oleObj name="Equation" r:id="rId7" imgW="368280" imgH="253800" progId="Equation.3">
                    <p:embed/>
                    <p:pic>
                      <p:nvPicPr>
                        <p:cNvPr id="731163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5" y="3288"/>
                          <a:ext cx="558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1885" y="3271"/>
              <a:ext cx="530" cy="41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2415" y="3480"/>
              <a:ext cx="8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Oval 30"/>
            <p:cNvSpPr>
              <a:spLocks noChangeArrowheads="1"/>
            </p:cNvSpPr>
            <p:nvPr/>
          </p:nvSpPr>
          <p:spPr bwMode="auto">
            <a:xfrm>
              <a:off x="3233" y="3061"/>
              <a:ext cx="1011" cy="83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>
              <a:off x="3313" y="3480"/>
              <a:ext cx="777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3474" y="3145"/>
              <a:ext cx="2" cy="4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3474" y="3480"/>
              <a:ext cx="233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3721" y="3201"/>
              <a:ext cx="234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 flipV="1">
              <a:off x="3713" y="3201"/>
              <a:ext cx="2" cy="2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3426" y="3187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Text Box 37"/>
            <p:cNvSpPr txBox="1">
              <a:spLocks noChangeArrowheads="1"/>
            </p:cNvSpPr>
            <p:nvPr/>
          </p:nvSpPr>
          <p:spPr bwMode="auto">
            <a:xfrm>
              <a:off x="3281" y="306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u="none">
                  <a:solidFill>
                    <a:srgbClr val="000066"/>
                  </a:solidFill>
                  <a:latin typeface="Arial Narrow" pitchFamily="34" charset="0"/>
                </a:rPr>
                <a:t>T</a:t>
              </a:r>
              <a:endParaRPr lang="en-US" sz="2800" u="none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>
              <a:off x="4244" y="3480"/>
              <a:ext cx="3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40" name="Object 39"/>
            <p:cNvGraphicFramePr>
              <a:graphicFrameLocks noChangeAspect="1"/>
            </p:cNvGraphicFramePr>
            <p:nvPr/>
          </p:nvGraphicFramePr>
          <p:xfrm>
            <a:off x="4715" y="3270"/>
            <a:ext cx="209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3" name="Equation" r:id="rId9" imgW="139680" imgH="177480" progId="Equation.3">
                    <p:embed/>
                  </p:oleObj>
                </mc:Choice>
                <mc:Fallback>
                  <p:oleObj name="Equation" r:id="rId9" imgW="139680" imgH="177480" progId="Equation.3">
                    <p:embed/>
                    <p:pic>
                      <p:nvPicPr>
                        <p:cNvPr id="731175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5" y="3270"/>
                          <a:ext cx="209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40"/>
            <p:cNvGraphicFramePr>
              <a:graphicFrameLocks noChangeAspect="1"/>
            </p:cNvGraphicFramePr>
            <p:nvPr/>
          </p:nvGraphicFramePr>
          <p:xfrm>
            <a:off x="576" y="2784"/>
            <a:ext cx="267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4" name="Equation" r:id="rId11" imgW="177480" imgH="215640" progId="Equation.3">
                    <p:embed/>
                  </p:oleObj>
                </mc:Choice>
                <mc:Fallback>
                  <p:oleObj name="Equation" r:id="rId11" imgW="177480" imgH="215640" progId="Equation.3">
                    <p:embed/>
                    <p:pic>
                      <p:nvPicPr>
                        <p:cNvPr id="731176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2784"/>
                          <a:ext cx="267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41"/>
            <p:cNvGraphicFramePr>
              <a:graphicFrameLocks noChangeAspect="1"/>
            </p:cNvGraphicFramePr>
            <p:nvPr/>
          </p:nvGraphicFramePr>
          <p:xfrm>
            <a:off x="519" y="3682"/>
            <a:ext cx="286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5" name="Equation" r:id="rId13" imgW="190440" imgH="228600" progId="Equation.3">
                    <p:embed/>
                  </p:oleObj>
                </mc:Choice>
                <mc:Fallback>
                  <p:oleObj name="Equation" r:id="rId13" imgW="190440" imgH="228600" progId="Equation.3">
                    <p:embed/>
                    <p:pic>
                      <p:nvPicPr>
                        <p:cNvPr id="731177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9" y="3682"/>
                          <a:ext cx="286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626125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 learning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We learn </a:t>
            </a:r>
            <a:r>
              <a:rPr lang="en-US" i="1" dirty="0">
                <a:latin typeface="+mj-lt"/>
              </a:rPr>
              <a:t>f</a:t>
            </a:r>
            <a:r>
              <a:rPr lang="en-US" dirty="0">
                <a:latin typeface="+mj-lt"/>
              </a:rPr>
              <a:t>:</a:t>
            </a:r>
            <a:r>
              <a:rPr lang="en-US" b="1" dirty="0">
                <a:latin typeface="+mj-lt"/>
              </a:rPr>
              <a:t>X</a:t>
            </a:r>
            <a:r>
              <a:rPr lang="en-US" dirty="0">
                <a:latin typeface="+mj-lt"/>
                <a:sym typeface="Symbol" pitchFamily="18" charset="2"/>
              </a:rPr>
              <a:t>{-1,+1} represented as </a:t>
            </a:r>
            <a:r>
              <a:rPr lang="en-US" i="1" dirty="0">
                <a:latin typeface="+mj-lt"/>
                <a:sym typeface="Symbol" pitchFamily="18" charset="2"/>
              </a:rPr>
              <a:t>f</a:t>
            </a:r>
            <a:r>
              <a:rPr lang="en-US" dirty="0">
                <a:latin typeface="+mj-lt"/>
                <a:sym typeface="Symbol" pitchFamily="18" charset="2"/>
              </a:rPr>
              <a:t> =</a:t>
            </a:r>
            <a:r>
              <a:rPr lang="en-US" dirty="0" err="1">
                <a:latin typeface="+mj-lt"/>
                <a:sym typeface="Symbol" pitchFamily="18" charset="2"/>
              </a:rPr>
              <a:t>sgn</a:t>
            </a:r>
            <a:r>
              <a:rPr lang="en-US" dirty="0">
                <a:latin typeface="+mj-lt"/>
                <a:sym typeface="Symbol" pitchFamily="18" charset="2"/>
              </a:rPr>
              <a:t>{</a:t>
            </a:r>
            <a:r>
              <a:rPr lang="en-US" altLang="en-US" b="1" i="1" dirty="0" err="1">
                <a:latin typeface="+mj-lt"/>
              </a:rPr>
              <a:t>w</a:t>
            </a:r>
            <a:r>
              <a:rPr lang="en-US" altLang="en-US" baseline="30000" dirty="0" err="1">
                <a:latin typeface="+mj-lt"/>
              </a:rPr>
              <a:t>T</a:t>
            </a:r>
            <a:r>
              <a:rPr lang="en-US" altLang="en-US" b="1" i="1" dirty="0" err="1">
                <a:latin typeface="+mj-lt"/>
              </a:rPr>
              <a:t>x</a:t>
            </a:r>
            <a:r>
              <a:rPr lang="en-US" altLang="zh-CN" dirty="0">
                <a:latin typeface="+mj-lt"/>
              </a:rPr>
              <a:t>}</a:t>
            </a:r>
            <a:endParaRPr lang="en-US" dirty="0">
              <a:latin typeface="+mj-lt"/>
              <a:sym typeface="Symbol" pitchFamily="18" charset="2"/>
            </a:endParaRPr>
          </a:p>
          <a:p>
            <a:r>
              <a:rPr lang="en-US" dirty="0">
                <a:latin typeface="+mj-lt"/>
                <a:sym typeface="Symbol" pitchFamily="18" charset="2"/>
              </a:rPr>
              <a:t>Where </a:t>
            </a:r>
            <a:r>
              <a:rPr lang="en-US" b="1" dirty="0"/>
              <a:t>X</a:t>
            </a:r>
            <a:r>
              <a:rPr lang="en-US" dirty="0">
                <a:latin typeface="+mj-lt"/>
                <a:sym typeface="Symbol" pitchFamily="18" charset="2"/>
              </a:rPr>
              <a:t>=  {0,1}</a:t>
            </a:r>
            <a:r>
              <a:rPr lang="en-US" baseline="30000" dirty="0">
                <a:latin typeface="+mj-lt"/>
                <a:sym typeface="Symbol" pitchFamily="18" charset="2"/>
              </a:rPr>
              <a:t>n  </a:t>
            </a:r>
            <a:r>
              <a:rPr lang="en-US" dirty="0">
                <a:latin typeface="+mj-lt"/>
                <a:sym typeface="Symbol" pitchFamily="18" charset="2"/>
              </a:rPr>
              <a:t>or </a:t>
            </a:r>
            <a:r>
              <a:rPr lang="en-US" b="1" dirty="0"/>
              <a:t>X</a:t>
            </a:r>
            <a:r>
              <a:rPr lang="en-US" dirty="0">
                <a:latin typeface="+mj-lt"/>
                <a:sym typeface="Symbol" pitchFamily="18" charset="2"/>
              </a:rPr>
              <a:t>= R</a:t>
            </a:r>
            <a:r>
              <a:rPr lang="en-US" baseline="30000" dirty="0">
                <a:latin typeface="+mj-lt"/>
                <a:sym typeface="Symbol" pitchFamily="18" charset="2"/>
              </a:rPr>
              <a:t>n</a:t>
            </a:r>
            <a:r>
              <a:rPr lang="en-US" dirty="0">
                <a:latin typeface="+mj-lt"/>
                <a:sym typeface="Symbol" pitchFamily="18" charset="2"/>
              </a:rPr>
              <a:t>    and </a:t>
            </a:r>
            <a:r>
              <a:rPr lang="en-US" b="1" i="1" dirty="0">
                <a:latin typeface="+mj-lt"/>
                <a:sym typeface="Symbol" pitchFamily="18" charset="2"/>
              </a:rPr>
              <a:t>w</a:t>
            </a:r>
            <a:r>
              <a:rPr lang="en-US" dirty="0">
                <a:latin typeface="+mj-lt"/>
                <a:sym typeface="Symbol" pitchFamily="18" charset="2"/>
              </a:rPr>
              <a:t> R</a:t>
            </a:r>
            <a:r>
              <a:rPr lang="en-US" baseline="30000" dirty="0">
                <a:latin typeface="+mj-lt"/>
                <a:sym typeface="Symbol" pitchFamily="18" charset="2"/>
              </a:rPr>
              <a:t>n</a:t>
            </a:r>
          </a:p>
          <a:p>
            <a:r>
              <a:rPr lang="en-US" dirty="0">
                <a:latin typeface="+mj-lt"/>
                <a:sym typeface="Symbol" pitchFamily="18" charset="2"/>
              </a:rPr>
              <a:t>Given Labeled examples</a:t>
            </a:r>
            <a:r>
              <a:rPr lang="en-US" dirty="0">
                <a:solidFill>
                  <a:srgbClr val="000066"/>
                </a:solidFill>
                <a:latin typeface="+mj-lt"/>
                <a:sym typeface="Symbol" pitchFamily="18" charset="2"/>
              </a:rPr>
              <a:t>:  {(</a:t>
            </a:r>
            <a:r>
              <a:rPr lang="en-US" b="1" i="1" dirty="0">
                <a:solidFill>
                  <a:srgbClr val="000066"/>
                </a:solidFill>
                <a:latin typeface="+mj-lt"/>
                <a:sym typeface="Symbol" pitchFamily="18" charset="2"/>
              </a:rPr>
              <a:t>x</a:t>
            </a:r>
            <a:r>
              <a:rPr lang="en-US" baseline="-25000" dirty="0">
                <a:solidFill>
                  <a:srgbClr val="000066"/>
                </a:solidFill>
                <a:latin typeface="+mj-lt"/>
                <a:sym typeface="Symbol" pitchFamily="18" charset="2"/>
              </a:rPr>
              <a:t>1</a:t>
            </a:r>
            <a:r>
              <a:rPr lang="en-US" dirty="0">
                <a:solidFill>
                  <a:srgbClr val="000066"/>
                </a:solidFill>
                <a:latin typeface="+mj-lt"/>
                <a:sym typeface="Symbol" pitchFamily="18" charset="2"/>
              </a:rPr>
              <a:t>, </a:t>
            </a:r>
            <a:r>
              <a:rPr lang="en-US" i="1" dirty="0">
                <a:solidFill>
                  <a:srgbClr val="000066"/>
                </a:solidFill>
                <a:latin typeface="+mj-lt"/>
                <a:sym typeface="Symbol" pitchFamily="18" charset="2"/>
              </a:rPr>
              <a:t>y</a:t>
            </a:r>
            <a:r>
              <a:rPr lang="en-US" baseline="-25000" dirty="0">
                <a:solidFill>
                  <a:srgbClr val="000066"/>
                </a:solidFill>
                <a:latin typeface="+mj-lt"/>
                <a:sym typeface="Symbol" pitchFamily="18" charset="2"/>
              </a:rPr>
              <a:t>1</a:t>
            </a:r>
            <a:r>
              <a:rPr lang="en-US" dirty="0">
                <a:solidFill>
                  <a:srgbClr val="000066"/>
                </a:solidFill>
                <a:latin typeface="+mj-lt"/>
                <a:sym typeface="Symbol" pitchFamily="18" charset="2"/>
              </a:rPr>
              <a:t>), (</a:t>
            </a:r>
            <a:r>
              <a:rPr lang="en-US" b="1" i="1" dirty="0">
                <a:solidFill>
                  <a:srgbClr val="000066"/>
                </a:solidFill>
                <a:latin typeface="+mj-lt"/>
                <a:sym typeface="Symbol" pitchFamily="18" charset="2"/>
              </a:rPr>
              <a:t>x</a:t>
            </a:r>
            <a:r>
              <a:rPr lang="en-US" baseline="-25000" dirty="0">
                <a:solidFill>
                  <a:srgbClr val="000066"/>
                </a:solidFill>
                <a:latin typeface="+mj-lt"/>
                <a:sym typeface="Symbol" pitchFamily="18" charset="2"/>
              </a:rPr>
              <a:t>2</a:t>
            </a:r>
            <a:r>
              <a:rPr lang="en-US" dirty="0">
                <a:solidFill>
                  <a:srgbClr val="000066"/>
                </a:solidFill>
                <a:latin typeface="+mj-lt"/>
                <a:sym typeface="Symbol" pitchFamily="18" charset="2"/>
              </a:rPr>
              <a:t>, </a:t>
            </a:r>
            <a:r>
              <a:rPr lang="en-US" i="1" dirty="0">
                <a:solidFill>
                  <a:srgbClr val="000066"/>
                </a:solidFill>
                <a:latin typeface="+mj-lt"/>
                <a:sym typeface="Symbol" pitchFamily="18" charset="2"/>
              </a:rPr>
              <a:t>y</a:t>
            </a:r>
            <a:r>
              <a:rPr lang="en-US" baseline="-25000" dirty="0">
                <a:solidFill>
                  <a:srgbClr val="000066"/>
                </a:solidFill>
                <a:latin typeface="+mj-lt"/>
                <a:sym typeface="Symbol" pitchFamily="18" charset="2"/>
              </a:rPr>
              <a:t>2</a:t>
            </a:r>
            <a:r>
              <a:rPr lang="en-US" dirty="0">
                <a:solidFill>
                  <a:srgbClr val="000066"/>
                </a:solidFill>
                <a:latin typeface="+mj-lt"/>
                <a:sym typeface="Symbol" pitchFamily="18" charset="2"/>
              </a:rPr>
              <a:t>),…(</a:t>
            </a:r>
            <a:r>
              <a:rPr lang="en-US" b="1" i="1" dirty="0" err="1">
                <a:solidFill>
                  <a:srgbClr val="000066"/>
                </a:solidFill>
                <a:latin typeface="+mj-lt"/>
                <a:sym typeface="Symbol" pitchFamily="18" charset="2"/>
              </a:rPr>
              <a:t>x</a:t>
            </a:r>
            <a:r>
              <a:rPr lang="en-US" i="1" baseline="-25000" dirty="0" err="1">
                <a:solidFill>
                  <a:srgbClr val="000066"/>
                </a:solidFill>
                <a:latin typeface="+mj-lt"/>
                <a:sym typeface="Symbol" pitchFamily="18" charset="2"/>
              </a:rPr>
              <a:t>N</a:t>
            </a:r>
            <a:r>
              <a:rPr lang="en-US" i="1" dirty="0">
                <a:solidFill>
                  <a:srgbClr val="000066"/>
                </a:solidFill>
                <a:latin typeface="+mj-lt"/>
                <a:sym typeface="Symbol" pitchFamily="18" charset="2"/>
              </a:rPr>
              <a:t>, </a:t>
            </a:r>
            <a:r>
              <a:rPr lang="en-US" i="1" dirty="0" err="1">
                <a:solidFill>
                  <a:srgbClr val="000066"/>
                </a:solidFill>
                <a:latin typeface="+mj-lt"/>
                <a:sym typeface="Symbol" pitchFamily="18" charset="2"/>
              </a:rPr>
              <a:t>y</a:t>
            </a:r>
            <a:r>
              <a:rPr lang="en-US" i="1" baseline="-25000" dirty="0" err="1">
                <a:solidFill>
                  <a:srgbClr val="000066"/>
                </a:solidFill>
                <a:latin typeface="+mj-lt"/>
                <a:sym typeface="Symbol" pitchFamily="18" charset="2"/>
              </a:rPr>
              <a:t>N</a:t>
            </a:r>
            <a:r>
              <a:rPr lang="en-US" dirty="0">
                <a:solidFill>
                  <a:srgbClr val="000066"/>
                </a:solidFill>
                <a:latin typeface="+mj-lt"/>
                <a:sym typeface="Symbol" pitchFamily="18" charset="2"/>
              </a:rPr>
              <a:t>)}</a:t>
            </a:r>
            <a:endParaRPr lang="en-US" dirty="0">
              <a:latin typeface="+mj-lt"/>
              <a:sym typeface="Symbol" pitchFamily="18" charset="2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3486912" y="3276600"/>
            <a:ext cx="0" cy="2743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3486912" y="6019800"/>
            <a:ext cx="3733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2343912" y="5372100"/>
            <a:ext cx="2438400" cy="1371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V="1">
            <a:off x="3486912" y="5257800"/>
            <a:ext cx="609600" cy="762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658112" y="4962525"/>
            <a:ext cx="104708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 i="1" dirty="0" err="1"/>
              <a:t>w</a:t>
            </a:r>
            <a:r>
              <a:rPr lang="en-US" altLang="en-US" sz="2800" baseline="30000" dirty="0" err="1"/>
              <a:t>T</a:t>
            </a:r>
            <a:r>
              <a:rPr lang="en-US" altLang="en-US" sz="2800" b="1" i="1" dirty="0" err="1"/>
              <a:t>x</a:t>
            </a:r>
            <a:r>
              <a:rPr lang="en-US" altLang="zh-CN" sz="2800" b="1" i="1" dirty="0"/>
              <a:t>=</a:t>
            </a:r>
            <a:r>
              <a:rPr lang="en-US" altLang="zh-CN" sz="2800" dirty="0"/>
              <a:t>0</a:t>
            </a:r>
            <a:endParaRPr lang="en-US" sz="2800" u="none" dirty="0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715512" y="4267200"/>
            <a:ext cx="336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u="none">
                <a:solidFill>
                  <a:srgbClr val="9900CC"/>
                </a:solidFill>
              </a:rPr>
              <a:t>-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4706112" y="4267200"/>
            <a:ext cx="336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u="none">
                <a:solidFill>
                  <a:srgbClr val="9900CC"/>
                </a:solidFill>
              </a:rPr>
              <a:t>-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4096512" y="4343400"/>
            <a:ext cx="336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u="none">
                <a:solidFill>
                  <a:srgbClr val="9900CC"/>
                </a:solidFill>
              </a:rPr>
              <a:t>-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4248912" y="4572000"/>
            <a:ext cx="336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u="none">
                <a:solidFill>
                  <a:srgbClr val="9900CC"/>
                </a:solidFill>
              </a:rPr>
              <a:t>-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4553712" y="4419600"/>
            <a:ext cx="336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u="none">
                <a:solidFill>
                  <a:srgbClr val="9900CC"/>
                </a:solidFill>
              </a:rPr>
              <a:t>-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5010912" y="4953000"/>
            <a:ext cx="336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u="none">
                <a:solidFill>
                  <a:srgbClr val="9900CC"/>
                </a:solidFill>
              </a:rPr>
              <a:t>-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5010912" y="4267200"/>
            <a:ext cx="336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u="none">
                <a:solidFill>
                  <a:srgbClr val="9900CC"/>
                </a:solidFill>
              </a:rPr>
              <a:t>-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5010912" y="4572000"/>
            <a:ext cx="336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u="none">
                <a:solidFill>
                  <a:srgbClr val="9900CC"/>
                </a:solidFill>
              </a:rPr>
              <a:t>-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5620512" y="4495800"/>
            <a:ext cx="336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u="none">
                <a:solidFill>
                  <a:srgbClr val="9900CC"/>
                </a:solidFill>
              </a:rPr>
              <a:t>-</a:t>
            </a: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5849112" y="4800600"/>
            <a:ext cx="336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u="none">
                <a:solidFill>
                  <a:srgbClr val="9900CC"/>
                </a:solidFill>
              </a:rPr>
              <a:t>-</a:t>
            </a: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6458712" y="4724400"/>
            <a:ext cx="336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u="none">
                <a:solidFill>
                  <a:srgbClr val="9900CC"/>
                </a:solidFill>
              </a:rPr>
              <a:t>-</a:t>
            </a: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3928237" y="3854450"/>
            <a:ext cx="336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u="none">
                <a:solidFill>
                  <a:srgbClr val="9900CC"/>
                </a:solidFill>
              </a:rPr>
              <a:t>-</a:t>
            </a: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4477512" y="4038600"/>
            <a:ext cx="336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u="none">
                <a:solidFill>
                  <a:srgbClr val="9900CC"/>
                </a:solidFill>
              </a:rPr>
              <a:t>-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5239512" y="4648200"/>
            <a:ext cx="336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u="none">
                <a:solidFill>
                  <a:srgbClr val="9900CC"/>
                </a:solidFill>
              </a:rPr>
              <a:t>-</a:t>
            </a:r>
          </a:p>
        </p:txBody>
      </p:sp>
      <p:sp>
        <p:nvSpPr>
          <p:cNvPr id="24" name="Oval 22"/>
          <p:cNvSpPr>
            <a:spLocks noChangeArrowheads="1"/>
          </p:cNvSpPr>
          <p:nvPr/>
        </p:nvSpPr>
        <p:spPr bwMode="auto">
          <a:xfrm>
            <a:off x="5010912" y="35814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4080637" y="4006850"/>
            <a:ext cx="336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u="none">
                <a:solidFill>
                  <a:srgbClr val="9900CC"/>
                </a:solidFill>
              </a:rPr>
              <a:t>-</a:t>
            </a:r>
          </a:p>
        </p:txBody>
      </p:sp>
      <p:sp>
        <p:nvSpPr>
          <p:cNvPr id="26" name="Oval 24"/>
          <p:cNvSpPr>
            <a:spLocks noChangeArrowheads="1"/>
          </p:cNvSpPr>
          <p:nvPr/>
        </p:nvSpPr>
        <p:spPr bwMode="auto">
          <a:xfrm>
            <a:off x="4629912" y="36576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25"/>
          <p:cNvSpPr>
            <a:spLocks noChangeArrowheads="1"/>
          </p:cNvSpPr>
          <p:nvPr/>
        </p:nvSpPr>
        <p:spPr bwMode="auto">
          <a:xfrm>
            <a:off x="5163312" y="35052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5315712" y="36576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Oval 27"/>
          <p:cNvSpPr>
            <a:spLocks noChangeArrowheads="1"/>
          </p:cNvSpPr>
          <p:nvPr/>
        </p:nvSpPr>
        <p:spPr bwMode="auto">
          <a:xfrm>
            <a:off x="5772912" y="36576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5925312" y="38862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Oval 29"/>
          <p:cNvSpPr>
            <a:spLocks noChangeArrowheads="1"/>
          </p:cNvSpPr>
          <p:nvPr/>
        </p:nvSpPr>
        <p:spPr bwMode="auto">
          <a:xfrm>
            <a:off x="5772912" y="41148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Oval 30"/>
          <p:cNvSpPr>
            <a:spLocks noChangeArrowheads="1"/>
          </p:cNvSpPr>
          <p:nvPr/>
        </p:nvSpPr>
        <p:spPr bwMode="auto">
          <a:xfrm>
            <a:off x="5239512" y="38862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Oval 31"/>
          <p:cNvSpPr>
            <a:spLocks noChangeArrowheads="1"/>
          </p:cNvSpPr>
          <p:nvPr/>
        </p:nvSpPr>
        <p:spPr bwMode="auto">
          <a:xfrm>
            <a:off x="6382512" y="41148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Oval 32"/>
          <p:cNvSpPr>
            <a:spLocks noChangeArrowheads="1"/>
          </p:cNvSpPr>
          <p:nvPr/>
        </p:nvSpPr>
        <p:spPr bwMode="auto">
          <a:xfrm>
            <a:off x="6077712" y="36576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Oval 33"/>
          <p:cNvSpPr>
            <a:spLocks noChangeArrowheads="1"/>
          </p:cNvSpPr>
          <p:nvPr/>
        </p:nvSpPr>
        <p:spPr bwMode="auto">
          <a:xfrm>
            <a:off x="5544312" y="43434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34"/>
          <p:cNvSpPr>
            <a:spLocks noChangeArrowheads="1"/>
          </p:cNvSpPr>
          <p:nvPr/>
        </p:nvSpPr>
        <p:spPr bwMode="auto">
          <a:xfrm>
            <a:off x="6915912" y="44196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>
            <a:off x="4172712" y="3657600"/>
            <a:ext cx="2438400" cy="1371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Text Box 36"/>
          <p:cNvSpPr txBox="1">
            <a:spLocks noChangeArrowheads="1"/>
          </p:cNvSpPr>
          <p:nvPr/>
        </p:nvSpPr>
        <p:spPr bwMode="auto">
          <a:xfrm>
            <a:off x="3634422" y="3202496"/>
            <a:ext cx="11400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 i="1" dirty="0" err="1"/>
              <a:t>w</a:t>
            </a:r>
            <a:r>
              <a:rPr lang="en-US" altLang="en-US" sz="2800" baseline="30000" dirty="0" err="1"/>
              <a:t>T</a:t>
            </a:r>
            <a:r>
              <a:rPr lang="en-US" altLang="en-US" sz="2800" b="1" i="1" dirty="0" err="1"/>
              <a:t>x</a:t>
            </a:r>
            <a:r>
              <a:rPr lang="en-US" altLang="en-US" sz="2800" b="1" i="1" dirty="0"/>
              <a:t> </a:t>
            </a:r>
            <a:r>
              <a:rPr lang="en-US" sz="2800" u="none" dirty="0"/>
              <a:t>=b</a:t>
            </a:r>
            <a:endParaRPr lang="en-US" sz="2800" u="none" dirty="0">
              <a:latin typeface="Symbol" pitchFamily="18" charset="2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37216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37" grpId="0" animBg="1"/>
      <p:bldP spid="3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Footnote About the Threshold</a:t>
            </a:r>
          </a:p>
        </p:txBody>
      </p:sp>
      <p:sp>
        <p:nvSpPr>
          <p:cNvPr id="11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07415-0B85-4385-A967-976FCBAFAF1D}" type="slidenum">
              <a:rPr lang="en-US"/>
              <a:pPr/>
              <a:t>22</a:t>
            </a:fld>
            <a:endParaRPr lang="en-US"/>
          </a:p>
        </p:txBody>
      </p:sp>
      <p:sp>
        <p:nvSpPr>
          <p:cNvPr id="73523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76200" y="1100137"/>
            <a:ext cx="8991600" cy="4525963"/>
          </a:xfrm>
        </p:spPr>
        <p:txBody>
          <a:bodyPr/>
          <a:lstStyle/>
          <a:p>
            <a:r>
              <a:rPr lang="en-US" dirty="0"/>
              <a:t>On previous slide, Perceptron has no threshold</a:t>
            </a:r>
          </a:p>
          <a:p>
            <a:r>
              <a:rPr lang="en-US" dirty="0"/>
              <a:t>But we don’t lose generality:</a:t>
            </a:r>
          </a:p>
        </p:txBody>
      </p:sp>
      <p:sp>
        <p:nvSpPr>
          <p:cNvPr id="735236" name="Line 4"/>
          <p:cNvSpPr>
            <a:spLocks noChangeShapeType="1"/>
          </p:cNvSpPr>
          <p:nvPr/>
        </p:nvSpPr>
        <p:spPr bwMode="auto">
          <a:xfrm>
            <a:off x="1558925" y="3978275"/>
            <a:ext cx="0" cy="1254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5237" name="Line 5"/>
          <p:cNvSpPr>
            <a:spLocks noChangeShapeType="1"/>
          </p:cNvSpPr>
          <p:nvPr/>
        </p:nvSpPr>
        <p:spPr bwMode="auto">
          <a:xfrm>
            <a:off x="1558925" y="5232400"/>
            <a:ext cx="1497013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35238" name="Group 6"/>
          <p:cNvGrpSpPr>
            <a:grpSpLocks/>
          </p:cNvGrpSpPr>
          <p:nvPr/>
        </p:nvGrpSpPr>
        <p:grpSpPr bwMode="auto">
          <a:xfrm>
            <a:off x="896938" y="3330575"/>
            <a:ext cx="2819400" cy="2209800"/>
            <a:chOff x="576" y="1824"/>
            <a:chExt cx="1776" cy="1392"/>
          </a:xfrm>
        </p:grpSpPr>
        <p:sp>
          <p:nvSpPr>
            <p:cNvPr id="735239" name="Line 7"/>
            <p:cNvSpPr>
              <a:spLocks noChangeShapeType="1"/>
            </p:cNvSpPr>
            <p:nvPr/>
          </p:nvSpPr>
          <p:spPr bwMode="auto">
            <a:xfrm>
              <a:off x="721" y="2194"/>
              <a:ext cx="1395" cy="775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5240" name="Line 8"/>
            <p:cNvSpPr>
              <a:spLocks noChangeShapeType="1"/>
            </p:cNvSpPr>
            <p:nvPr/>
          </p:nvSpPr>
          <p:spPr bwMode="auto">
            <a:xfrm>
              <a:off x="957" y="1824"/>
              <a:ext cx="1395" cy="775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5241" name="Line 9"/>
            <p:cNvSpPr>
              <a:spLocks noChangeShapeType="1"/>
            </p:cNvSpPr>
            <p:nvPr/>
          </p:nvSpPr>
          <p:spPr bwMode="auto">
            <a:xfrm>
              <a:off x="884" y="1947"/>
              <a:ext cx="1396" cy="776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5242" name="Line 10"/>
            <p:cNvSpPr>
              <a:spLocks noChangeShapeType="1"/>
            </p:cNvSpPr>
            <p:nvPr/>
          </p:nvSpPr>
          <p:spPr bwMode="auto">
            <a:xfrm>
              <a:off x="721" y="2864"/>
              <a:ext cx="580" cy="317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5243" name="Line 11"/>
            <p:cNvSpPr>
              <a:spLocks noChangeShapeType="1"/>
            </p:cNvSpPr>
            <p:nvPr/>
          </p:nvSpPr>
          <p:spPr bwMode="auto">
            <a:xfrm>
              <a:off x="721" y="2687"/>
              <a:ext cx="797" cy="44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5244" name="Line 12"/>
            <p:cNvSpPr>
              <a:spLocks noChangeShapeType="1"/>
            </p:cNvSpPr>
            <p:nvPr/>
          </p:nvSpPr>
          <p:spPr bwMode="auto">
            <a:xfrm>
              <a:off x="576" y="2441"/>
              <a:ext cx="1395" cy="775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5245" name="Line 13"/>
            <p:cNvSpPr>
              <a:spLocks noChangeShapeType="1"/>
            </p:cNvSpPr>
            <p:nvPr/>
          </p:nvSpPr>
          <p:spPr bwMode="auto">
            <a:xfrm>
              <a:off x="648" y="2317"/>
              <a:ext cx="1396" cy="776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5246" name="Oval 14"/>
            <p:cNvSpPr>
              <a:spLocks noChangeArrowheads="1"/>
            </p:cNvSpPr>
            <p:nvPr/>
          </p:nvSpPr>
          <p:spPr bwMode="auto">
            <a:xfrm>
              <a:off x="1356" y="2317"/>
              <a:ext cx="22" cy="2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u="none">
                <a:solidFill>
                  <a:srgbClr val="FF0000"/>
                </a:solidFill>
              </a:endParaRPr>
            </a:p>
          </p:txBody>
        </p:sp>
        <p:sp>
          <p:nvSpPr>
            <p:cNvPr id="735247" name="Oval 15"/>
            <p:cNvSpPr>
              <a:spLocks noChangeArrowheads="1"/>
            </p:cNvSpPr>
            <p:nvPr/>
          </p:nvSpPr>
          <p:spPr bwMode="auto">
            <a:xfrm>
              <a:off x="1536" y="2273"/>
              <a:ext cx="22" cy="2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u="none">
                <a:solidFill>
                  <a:srgbClr val="FF0000"/>
                </a:solidFill>
              </a:endParaRPr>
            </a:p>
          </p:txBody>
        </p:sp>
        <p:sp>
          <p:nvSpPr>
            <p:cNvPr id="735248" name="Oval 16"/>
            <p:cNvSpPr>
              <a:spLocks noChangeArrowheads="1"/>
            </p:cNvSpPr>
            <p:nvPr/>
          </p:nvSpPr>
          <p:spPr bwMode="auto">
            <a:xfrm>
              <a:off x="1508" y="2418"/>
              <a:ext cx="23" cy="2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u="none">
                <a:solidFill>
                  <a:srgbClr val="FF0000"/>
                </a:solidFill>
              </a:endParaRPr>
            </a:p>
          </p:txBody>
        </p:sp>
        <p:sp>
          <p:nvSpPr>
            <p:cNvPr id="735249" name="Oval 17"/>
            <p:cNvSpPr>
              <a:spLocks noChangeArrowheads="1"/>
            </p:cNvSpPr>
            <p:nvPr/>
          </p:nvSpPr>
          <p:spPr bwMode="auto">
            <a:xfrm>
              <a:off x="1558" y="2299"/>
              <a:ext cx="23" cy="2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u="none">
                <a:solidFill>
                  <a:srgbClr val="FF0000"/>
                </a:solidFill>
              </a:endParaRPr>
            </a:p>
          </p:txBody>
        </p:sp>
        <p:sp>
          <p:nvSpPr>
            <p:cNvPr id="735250" name="Oval 18"/>
            <p:cNvSpPr>
              <a:spLocks noChangeArrowheads="1"/>
            </p:cNvSpPr>
            <p:nvPr/>
          </p:nvSpPr>
          <p:spPr bwMode="auto">
            <a:xfrm>
              <a:off x="1685" y="2338"/>
              <a:ext cx="22" cy="2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u="none">
                <a:solidFill>
                  <a:srgbClr val="FF0000"/>
                </a:solidFill>
              </a:endParaRPr>
            </a:p>
          </p:txBody>
        </p:sp>
        <p:sp>
          <p:nvSpPr>
            <p:cNvPr id="735251" name="Oval 19"/>
            <p:cNvSpPr>
              <a:spLocks noChangeArrowheads="1"/>
            </p:cNvSpPr>
            <p:nvPr/>
          </p:nvSpPr>
          <p:spPr bwMode="auto">
            <a:xfrm>
              <a:off x="1779" y="2325"/>
              <a:ext cx="21" cy="2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u="none">
                <a:solidFill>
                  <a:srgbClr val="FF0000"/>
                </a:solidFill>
              </a:endParaRPr>
            </a:p>
          </p:txBody>
        </p:sp>
        <p:sp>
          <p:nvSpPr>
            <p:cNvPr id="735252" name="Oval 20"/>
            <p:cNvSpPr>
              <a:spLocks noChangeArrowheads="1"/>
            </p:cNvSpPr>
            <p:nvPr/>
          </p:nvSpPr>
          <p:spPr bwMode="auto">
            <a:xfrm>
              <a:off x="1590" y="2256"/>
              <a:ext cx="22" cy="2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u="none">
                <a:solidFill>
                  <a:srgbClr val="FF0000"/>
                </a:solidFill>
              </a:endParaRPr>
            </a:p>
          </p:txBody>
        </p:sp>
        <p:sp>
          <p:nvSpPr>
            <p:cNvPr id="735253" name="Oval 21"/>
            <p:cNvSpPr>
              <a:spLocks noChangeArrowheads="1"/>
            </p:cNvSpPr>
            <p:nvPr/>
          </p:nvSpPr>
          <p:spPr bwMode="auto">
            <a:xfrm>
              <a:off x="1631" y="2324"/>
              <a:ext cx="22" cy="2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u="none">
                <a:solidFill>
                  <a:srgbClr val="FF0000"/>
                </a:solidFill>
              </a:endParaRPr>
            </a:p>
          </p:txBody>
        </p:sp>
        <p:sp>
          <p:nvSpPr>
            <p:cNvPr id="735254" name="Oval 22"/>
            <p:cNvSpPr>
              <a:spLocks noChangeArrowheads="1"/>
            </p:cNvSpPr>
            <p:nvPr/>
          </p:nvSpPr>
          <p:spPr bwMode="auto">
            <a:xfrm>
              <a:off x="1481" y="2325"/>
              <a:ext cx="22" cy="2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u="none">
                <a:solidFill>
                  <a:srgbClr val="FF0000"/>
                </a:solidFill>
              </a:endParaRPr>
            </a:p>
          </p:txBody>
        </p:sp>
        <p:sp>
          <p:nvSpPr>
            <p:cNvPr id="735255" name="Oval 23"/>
            <p:cNvSpPr>
              <a:spLocks noChangeArrowheads="1"/>
            </p:cNvSpPr>
            <p:nvPr/>
          </p:nvSpPr>
          <p:spPr bwMode="auto">
            <a:xfrm>
              <a:off x="1425" y="2339"/>
              <a:ext cx="22" cy="2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u="none">
                <a:solidFill>
                  <a:srgbClr val="FF0000"/>
                </a:solidFill>
              </a:endParaRPr>
            </a:p>
          </p:txBody>
        </p:sp>
        <p:sp>
          <p:nvSpPr>
            <p:cNvPr id="735256" name="Oval 24"/>
            <p:cNvSpPr>
              <a:spLocks noChangeArrowheads="1"/>
            </p:cNvSpPr>
            <p:nvPr/>
          </p:nvSpPr>
          <p:spPr bwMode="auto">
            <a:xfrm>
              <a:off x="1361" y="2211"/>
              <a:ext cx="22" cy="2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u="none">
                <a:solidFill>
                  <a:srgbClr val="FF0000"/>
                </a:solidFill>
              </a:endParaRPr>
            </a:p>
          </p:txBody>
        </p:sp>
        <p:sp>
          <p:nvSpPr>
            <p:cNvPr id="735257" name="Oval 25"/>
            <p:cNvSpPr>
              <a:spLocks noChangeArrowheads="1"/>
            </p:cNvSpPr>
            <p:nvPr/>
          </p:nvSpPr>
          <p:spPr bwMode="auto">
            <a:xfrm>
              <a:off x="1833" y="2237"/>
              <a:ext cx="22" cy="2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u="none">
                <a:solidFill>
                  <a:srgbClr val="FF0000"/>
                </a:solidFill>
              </a:endParaRPr>
            </a:p>
          </p:txBody>
        </p:sp>
        <p:sp>
          <p:nvSpPr>
            <p:cNvPr id="735258" name="Oval 26"/>
            <p:cNvSpPr>
              <a:spLocks noChangeArrowheads="1"/>
            </p:cNvSpPr>
            <p:nvPr/>
          </p:nvSpPr>
          <p:spPr bwMode="auto">
            <a:xfrm>
              <a:off x="1573" y="2405"/>
              <a:ext cx="22" cy="2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u="none">
                <a:solidFill>
                  <a:srgbClr val="FF0000"/>
                </a:solidFill>
              </a:endParaRPr>
            </a:p>
          </p:txBody>
        </p:sp>
        <p:sp>
          <p:nvSpPr>
            <p:cNvPr id="735259" name="Oval 27"/>
            <p:cNvSpPr>
              <a:spLocks noChangeArrowheads="1"/>
            </p:cNvSpPr>
            <p:nvPr/>
          </p:nvSpPr>
          <p:spPr bwMode="auto">
            <a:xfrm>
              <a:off x="1723" y="2444"/>
              <a:ext cx="22" cy="2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u="none">
                <a:solidFill>
                  <a:srgbClr val="FF0000"/>
                </a:solidFill>
              </a:endParaRPr>
            </a:p>
          </p:txBody>
        </p:sp>
        <p:sp>
          <p:nvSpPr>
            <p:cNvPr id="735260" name="Oval 28"/>
            <p:cNvSpPr>
              <a:spLocks noChangeArrowheads="1"/>
            </p:cNvSpPr>
            <p:nvPr/>
          </p:nvSpPr>
          <p:spPr bwMode="auto">
            <a:xfrm>
              <a:off x="1724" y="2378"/>
              <a:ext cx="22" cy="2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u="none">
                <a:solidFill>
                  <a:srgbClr val="FF0000"/>
                </a:solidFill>
              </a:endParaRPr>
            </a:p>
          </p:txBody>
        </p:sp>
        <p:sp>
          <p:nvSpPr>
            <p:cNvPr id="735261" name="Oval 29"/>
            <p:cNvSpPr>
              <a:spLocks noChangeArrowheads="1"/>
            </p:cNvSpPr>
            <p:nvPr/>
          </p:nvSpPr>
          <p:spPr bwMode="auto">
            <a:xfrm>
              <a:off x="1815" y="2167"/>
              <a:ext cx="22" cy="2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u="none">
                <a:solidFill>
                  <a:srgbClr val="FF0000"/>
                </a:solidFill>
              </a:endParaRPr>
            </a:p>
          </p:txBody>
        </p:sp>
        <p:sp>
          <p:nvSpPr>
            <p:cNvPr id="735262" name="Rectangle 30"/>
            <p:cNvSpPr>
              <a:spLocks noChangeArrowheads="1"/>
            </p:cNvSpPr>
            <p:nvPr/>
          </p:nvSpPr>
          <p:spPr bwMode="auto">
            <a:xfrm>
              <a:off x="1675" y="2630"/>
              <a:ext cx="45" cy="13"/>
            </a:xfrm>
            <a:prstGeom prst="rect">
              <a:avLst/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5263" name="Line 31"/>
            <p:cNvSpPr>
              <a:spLocks noChangeShapeType="1"/>
            </p:cNvSpPr>
            <p:nvPr/>
          </p:nvSpPr>
          <p:spPr bwMode="auto">
            <a:xfrm>
              <a:off x="793" y="2071"/>
              <a:ext cx="1396" cy="77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5264" name="Rectangle 32"/>
            <p:cNvSpPr>
              <a:spLocks noChangeArrowheads="1"/>
            </p:cNvSpPr>
            <p:nvPr/>
          </p:nvSpPr>
          <p:spPr bwMode="auto">
            <a:xfrm>
              <a:off x="1518" y="2564"/>
              <a:ext cx="45" cy="13"/>
            </a:xfrm>
            <a:prstGeom prst="rect">
              <a:avLst/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5265" name="Rectangle 33"/>
            <p:cNvSpPr>
              <a:spLocks noChangeArrowheads="1"/>
            </p:cNvSpPr>
            <p:nvPr/>
          </p:nvSpPr>
          <p:spPr bwMode="auto">
            <a:xfrm>
              <a:off x="1555" y="2635"/>
              <a:ext cx="44" cy="12"/>
            </a:xfrm>
            <a:prstGeom prst="rect">
              <a:avLst/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5266" name="Rectangle 34"/>
            <p:cNvSpPr>
              <a:spLocks noChangeArrowheads="1"/>
            </p:cNvSpPr>
            <p:nvPr/>
          </p:nvSpPr>
          <p:spPr bwMode="auto">
            <a:xfrm>
              <a:off x="1464" y="2635"/>
              <a:ext cx="45" cy="12"/>
            </a:xfrm>
            <a:prstGeom prst="rect">
              <a:avLst/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5267" name="Rectangle 35"/>
            <p:cNvSpPr>
              <a:spLocks noChangeArrowheads="1"/>
            </p:cNvSpPr>
            <p:nvPr/>
          </p:nvSpPr>
          <p:spPr bwMode="auto">
            <a:xfrm>
              <a:off x="1319" y="2458"/>
              <a:ext cx="45" cy="13"/>
            </a:xfrm>
            <a:prstGeom prst="rect">
              <a:avLst/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5268" name="Rectangle 36"/>
            <p:cNvSpPr>
              <a:spLocks noChangeArrowheads="1"/>
            </p:cNvSpPr>
            <p:nvPr/>
          </p:nvSpPr>
          <p:spPr bwMode="auto">
            <a:xfrm>
              <a:off x="1337" y="2546"/>
              <a:ext cx="45" cy="13"/>
            </a:xfrm>
            <a:prstGeom prst="rect">
              <a:avLst/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5269" name="Rectangle 37"/>
            <p:cNvSpPr>
              <a:spLocks noChangeArrowheads="1"/>
            </p:cNvSpPr>
            <p:nvPr/>
          </p:nvSpPr>
          <p:spPr bwMode="auto">
            <a:xfrm>
              <a:off x="1446" y="2582"/>
              <a:ext cx="44" cy="13"/>
            </a:xfrm>
            <a:prstGeom prst="rect">
              <a:avLst/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5270" name="Rectangle 38"/>
            <p:cNvSpPr>
              <a:spLocks noChangeArrowheads="1"/>
            </p:cNvSpPr>
            <p:nvPr/>
          </p:nvSpPr>
          <p:spPr bwMode="auto">
            <a:xfrm>
              <a:off x="1138" y="2370"/>
              <a:ext cx="44" cy="13"/>
            </a:xfrm>
            <a:prstGeom prst="rect">
              <a:avLst/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5271" name="Rectangle 39"/>
            <p:cNvSpPr>
              <a:spLocks noChangeArrowheads="1"/>
            </p:cNvSpPr>
            <p:nvPr/>
          </p:nvSpPr>
          <p:spPr bwMode="auto">
            <a:xfrm>
              <a:off x="1102" y="2423"/>
              <a:ext cx="44" cy="13"/>
            </a:xfrm>
            <a:prstGeom prst="rect">
              <a:avLst/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5272" name="Rectangle 40"/>
            <p:cNvSpPr>
              <a:spLocks noChangeArrowheads="1"/>
            </p:cNvSpPr>
            <p:nvPr/>
          </p:nvSpPr>
          <p:spPr bwMode="auto">
            <a:xfrm>
              <a:off x="1210" y="2405"/>
              <a:ext cx="45" cy="13"/>
            </a:xfrm>
            <a:prstGeom prst="rect">
              <a:avLst/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5273" name="Rectangle 41"/>
            <p:cNvSpPr>
              <a:spLocks noChangeArrowheads="1"/>
            </p:cNvSpPr>
            <p:nvPr/>
          </p:nvSpPr>
          <p:spPr bwMode="auto">
            <a:xfrm>
              <a:off x="1210" y="2546"/>
              <a:ext cx="45" cy="13"/>
            </a:xfrm>
            <a:prstGeom prst="rect">
              <a:avLst/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5274" name="Rectangle 42"/>
            <p:cNvSpPr>
              <a:spLocks noChangeArrowheads="1"/>
            </p:cNvSpPr>
            <p:nvPr/>
          </p:nvSpPr>
          <p:spPr bwMode="auto">
            <a:xfrm>
              <a:off x="1247" y="2476"/>
              <a:ext cx="44" cy="13"/>
            </a:xfrm>
            <a:prstGeom prst="rect">
              <a:avLst/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5275" name="Rectangle 43"/>
            <p:cNvSpPr>
              <a:spLocks noChangeArrowheads="1"/>
            </p:cNvSpPr>
            <p:nvPr/>
          </p:nvSpPr>
          <p:spPr bwMode="auto">
            <a:xfrm>
              <a:off x="1428" y="2476"/>
              <a:ext cx="44" cy="13"/>
            </a:xfrm>
            <a:prstGeom prst="rect">
              <a:avLst/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5276" name="Rectangle 44"/>
            <p:cNvSpPr>
              <a:spLocks noChangeArrowheads="1"/>
            </p:cNvSpPr>
            <p:nvPr/>
          </p:nvSpPr>
          <p:spPr bwMode="auto">
            <a:xfrm>
              <a:off x="1265" y="2670"/>
              <a:ext cx="44" cy="13"/>
            </a:xfrm>
            <a:prstGeom prst="rect">
              <a:avLst/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5277" name="Rectangle 45"/>
            <p:cNvSpPr>
              <a:spLocks noChangeArrowheads="1"/>
            </p:cNvSpPr>
            <p:nvPr/>
          </p:nvSpPr>
          <p:spPr bwMode="auto">
            <a:xfrm>
              <a:off x="1591" y="2564"/>
              <a:ext cx="44" cy="13"/>
            </a:xfrm>
            <a:prstGeom prst="rect">
              <a:avLst/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5278" name="Rectangle 46"/>
            <p:cNvSpPr>
              <a:spLocks noChangeArrowheads="1"/>
            </p:cNvSpPr>
            <p:nvPr/>
          </p:nvSpPr>
          <p:spPr bwMode="auto">
            <a:xfrm>
              <a:off x="1120" y="2300"/>
              <a:ext cx="44" cy="13"/>
            </a:xfrm>
            <a:prstGeom prst="rect">
              <a:avLst/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5279" name="Rectangle 47"/>
            <p:cNvSpPr>
              <a:spLocks noChangeArrowheads="1"/>
            </p:cNvSpPr>
            <p:nvPr/>
          </p:nvSpPr>
          <p:spPr bwMode="auto">
            <a:xfrm>
              <a:off x="1301" y="2405"/>
              <a:ext cx="44" cy="13"/>
            </a:xfrm>
            <a:prstGeom prst="rect">
              <a:avLst/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5280" name="Rectangle 48"/>
            <p:cNvSpPr>
              <a:spLocks noChangeArrowheads="1"/>
            </p:cNvSpPr>
            <p:nvPr/>
          </p:nvSpPr>
          <p:spPr bwMode="auto">
            <a:xfrm>
              <a:off x="1192" y="2687"/>
              <a:ext cx="45" cy="13"/>
            </a:xfrm>
            <a:prstGeom prst="rect">
              <a:avLst/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5281" name="Rectangle 49"/>
            <p:cNvSpPr>
              <a:spLocks noChangeArrowheads="1"/>
            </p:cNvSpPr>
            <p:nvPr/>
          </p:nvSpPr>
          <p:spPr bwMode="auto">
            <a:xfrm>
              <a:off x="1192" y="2458"/>
              <a:ext cx="45" cy="13"/>
            </a:xfrm>
            <a:prstGeom prst="rect">
              <a:avLst/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35282" name="Line 50"/>
          <p:cNvSpPr>
            <a:spLocks noChangeShapeType="1"/>
          </p:cNvSpPr>
          <p:nvPr/>
        </p:nvSpPr>
        <p:spPr bwMode="auto">
          <a:xfrm flipV="1">
            <a:off x="1558925" y="4840288"/>
            <a:ext cx="230188" cy="39211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735283" name="Object 51"/>
          <p:cNvGraphicFramePr>
            <a:graphicFrameLocks noChangeAspect="1"/>
          </p:cNvGraphicFramePr>
          <p:nvPr>
            <p:extLst/>
          </p:nvPr>
        </p:nvGraphicFramePr>
        <p:xfrm>
          <a:off x="3840163" y="4243388"/>
          <a:ext cx="884237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0" name="Equation" r:id="rId4" imgW="215640" imgH="152280" progId="Equation.3">
                  <p:embed/>
                </p:oleObj>
              </mc:Choice>
              <mc:Fallback>
                <p:oleObj name="Equation" r:id="rId4" imgW="215640" imgH="152280" progId="Equation.3">
                  <p:embed/>
                  <p:pic>
                    <p:nvPicPr>
                      <p:cNvPr id="735283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0163" y="4243388"/>
                        <a:ext cx="884237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5284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8374020"/>
              </p:ext>
            </p:extLst>
          </p:nvPr>
        </p:nvGraphicFramePr>
        <p:xfrm>
          <a:off x="3341688" y="2971800"/>
          <a:ext cx="1812925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1" name="Equation" r:id="rId6" imgW="977760" imgH="507960" progId="Equation.3">
                  <p:embed/>
                </p:oleObj>
              </mc:Choice>
              <mc:Fallback>
                <p:oleObj name="Equation" r:id="rId6" imgW="977760" imgH="507960" progId="Equation.3">
                  <p:embed/>
                  <p:pic>
                    <p:nvPicPr>
                      <p:cNvPr id="735284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1688" y="2971800"/>
                        <a:ext cx="1812925" cy="94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5285" name="Object 53"/>
          <p:cNvGraphicFramePr>
            <a:graphicFrameLocks noChangeAspect="1"/>
          </p:cNvGraphicFramePr>
          <p:nvPr/>
        </p:nvGraphicFramePr>
        <p:xfrm>
          <a:off x="1277938" y="3787775"/>
          <a:ext cx="2476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2" name="Equation" r:id="rId8" imgW="164880" imgH="228600" progId="Equation.3">
                  <p:embed/>
                </p:oleObj>
              </mc:Choice>
              <mc:Fallback>
                <p:oleObj name="Equation" r:id="rId8" imgW="164880" imgH="228600" progId="Equation.3">
                  <p:embed/>
                  <p:pic>
                    <p:nvPicPr>
                      <p:cNvPr id="735285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938" y="3787775"/>
                        <a:ext cx="24765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5286" name="Object 54"/>
          <p:cNvGraphicFramePr>
            <a:graphicFrameLocks noChangeAspect="1"/>
          </p:cNvGraphicFramePr>
          <p:nvPr/>
        </p:nvGraphicFramePr>
        <p:xfrm>
          <a:off x="3116263" y="5016500"/>
          <a:ext cx="2286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3" name="Equation" r:id="rId10" imgW="152280" imgH="215640" progId="Equation.3">
                  <p:embed/>
                </p:oleObj>
              </mc:Choice>
              <mc:Fallback>
                <p:oleObj name="Equation" r:id="rId10" imgW="152280" imgH="215640" progId="Equation.3">
                  <p:embed/>
                  <p:pic>
                    <p:nvPicPr>
                      <p:cNvPr id="735286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6263" y="5016500"/>
                        <a:ext cx="22860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5287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7663294"/>
              </p:ext>
            </p:extLst>
          </p:nvPr>
        </p:nvGraphicFramePr>
        <p:xfrm>
          <a:off x="500063" y="3487738"/>
          <a:ext cx="750887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4" name="Equation" r:id="rId12" imgW="533160" imgH="203040" progId="Equation.3">
                  <p:embed/>
                </p:oleObj>
              </mc:Choice>
              <mc:Fallback>
                <p:oleObj name="Equation" r:id="rId12" imgW="533160" imgH="203040" progId="Equation.3">
                  <p:embed/>
                  <p:pic>
                    <p:nvPicPr>
                      <p:cNvPr id="735287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3487738"/>
                        <a:ext cx="750887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35288" name="Group 56"/>
          <p:cNvGrpSpPr>
            <a:grpSpLocks/>
          </p:cNvGrpSpPr>
          <p:nvPr/>
        </p:nvGrpSpPr>
        <p:grpSpPr bwMode="auto">
          <a:xfrm>
            <a:off x="4706938" y="2978150"/>
            <a:ext cx="3884612" cy="2867025"/>
            <a:chOff x="2965" y="1876"/>
            <a:chExt cx="2447" cy="1806"/>
          </a:xfrm>
        </p:grpSpPr>
        <p:sp>
          <p:nvSpPr>
            <p:cNvPr id="735289" name="AutoShape 57"/>
            <p:cNvSpPr>
              <a:spLocks noChangeAspect="1" noChangeArrowheads="1"/>
            </p:cNvSpPr>
            <p:nvPr/>
          </p:nvSpPr>
          <p:spPr bwMode="auto">
            <a:xfrm>
              <a:off x="3242" y="3128"/>
              <a:ext cx="1552" cy="554"/>
            </a:xfrm>
            <a:prstGeom prst="parallelogram">
              <a:avLst>
                <a:gd name="adj" fmla="val 82331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5290" name="Line 58"/>
            <p:cNvSpPr>
              <a:spLocks noChangeShapeType="1"/>
            </p:cNvSpPr>
            <p:nvPr/>
          </p:nvSpPr>
          <p:spPr bwMode="auto">
            <a:xfrm flipH="1">
              <a:off x="3445" y="3073"/>
              <a:ext cx="407" cy="177"/>
            </a:xfrm>
            <a:prstGeom prst="line">
              <a:avLst/>
            </a:prstGeom>
            <a:noFill/>
            <a:ln w="31750">
              <a:solidFill>
                <a:srgbClr val="8787E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5291" name="Line 59"/>
            <p:cNvSpPr>
              <a:spLocks noChangeAspect="1" noChangeShapeType="1"/>
            </p:cNvSpPr>
            <p:nvPr/>
          </p:nvSpPr>
          <p:spPr bwMode="auto">
            <a:xfrm flipV="1">
              <a:off x="3686" y="2463"/>
              <a:ext cx="1053" cy="499"/>
            </a:xfrm>
            <a:prstGeom prst="line">
              <a:avLst/>
            </a:prstGeom>
            <a:noFill/>
            <a:ln w="31750">
              <a:solidFill>
                <a:srgbClr val="8787E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35292" name="Group 60"/>
            <p:cNvGrpSpPr>
              <a:grpSpLocks noChangeAspect="1"/>
            </p:cNvGrpSpPr>
            <p:nvPr/>
          </p:nvGrpSpPr>
          <p:grpSpPr bwMode="auto">
            <a:xfrm rot="5400000">
              <a:off x="3803" y="1957"/>
              <a:ext cx="818" cy="1608"/>
              <a:chOff x="576" y="1824"/>
              <a:chExt cx="1776" cy="1392"/>
            </a:xfrm>
          </p:grpSpPr>
          <p:sp>
            <p:nvSpPr>
              <p:cNvPr id="735293" name="Line 61"/>
              <p:cNvSpPr>
                <a:spLocks noChangeAspect="1" noChangeShapeType="1"/>
              </p:cNvSpPr>
              <p:nvPr/>
            </p:nvSpPr>
            <p:spPr bwMode="auto">
              <a:xfrm>
                <a:off x="721" y="2194"/>
                <a:ext cx="1395" cy="775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5294" name="Line 62"/>
              <p:cNvSpPr>
                <a:spLocks noChangeAspect="1" noChangeShapeType="1"/>
              </p:cNvSpPr>
              <p:nvPr/>
            </p:nvSpPr>
            <p:spPr bwMode="auto">
              <a:xfrm>
                <a:off x="957" y="1824"/>
                <a:ext cx="1395" cy="775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5295" name="Line 63"/>
              <p:cNvSpPr>
                <a:spLocks noChangeAspect="1" noChangeShapeType="1"/>
              </p:cNvSpPr>
              <p:nvPr/>
            </p:nvSpPr>
            <p:spPr bwMode="auto">
              <a:xfrm>
                <a:off x="884" y="1947"/>
                <a:ext cx="1396" cy="776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5296" name="Line 64"/>
              <p:cNvSpPr>
                <a:spLocks noChangeAspect="1" noChangeShapeType="1"/>
              </p:cNvSpPr>
              <p:nvPr/>
            </p:nvSpPr>
            <p:spPr bwMode="auto">
              <a:xfrm>
                <a:off x="721" y="2864"/>
                <a:ext cx="580" cy="317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5297" name="Line 65"/>
              <p:cNvSpPr>
                <a:spLocks noChangeAspect="1" noChangeShapeType="1"/>
              </p:cNvSpPr>
              <p:nvPr/>
            </p:nvSpPr>
            <p:spPr bwMode="auto">
              <a:xfrm>
                <a:off x="721" y="2687"/>
                <a:ext cx="797" cy="441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5298" name="Line 66"/>
              <p:cNvSpPr>
                <a:spLocks noChangeAspect="1" noChangeShapeType="1"/>
              </p:cNvSpPr>
              <p:nvPr/>
            </p:nvSpPr>
            <p:spPr bwMode="auto">
              <a:xfrm>
                <a:off x="576" y="2441"/>
                <a:ext cx="1395" cy="775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5299" name="Line 67"/>
              <p:cNvSpPr>
                <a:spLocks noChangeAspect="1" noChangeShapeType="1"/>
              </p:cNvSpPr>
              <p:nvPr/>
            </p:nvSpPr>
            <p:spPr bwMode="auto">
              <a:xfrm>
                <a:off x="648" y="2317"/>
                <a:ext cx="1396" cy="776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5300" name="Oval 68"/>
              <p:cNvSpPr>
                <a:spLocks noChangeAspect="1" noChangeArrowheads="1"/>
              </p:cNvSpPr>
              <p:nvPr/>
            </p:nvSpPr>
            <p:spPr bwMode="auto">
              <a:xfrm>
                <a:off x="1356" y="2317"/>
                <a:ext cx="22" cy="2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 anchor="ctr"/>
              <a:lstStyle/>
              <a:p>
                <a:pPr algn="ctr"/>
                <a:endParaRPr lang="en-US" sz="2400" u="none">
                  <a:solidFill>
                    <a:srgbClr val="FF0000"/>
                  </a:solidFill>
                </a:endParaRPr>
              </a:p>
            </p:txBody>
          </p:sp>
          <p:sp>
            <p:nvSpPr>
              <p:cNvPr id="735301" name="Oval 69"/>
              <p:cNvSpPr>
                <a:spLocks noChangeAspect="1" noChangeArrowheads="1"/>
              </p:cNvSpPr>
              <p:nvPr/>
            </p:nvSpPr>
            <p:spPr bwMode="auto">
              <a:xfrm>
                <a:off x="1536" y="2273"/>
                <a:ext cx="22" cy="2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 anchor="ctr"/>
              <a:lstStyle/>
              <a:p>
                <a:pPr algn="ctr"/>
                <a:endParaRPr lang="en-US" sz="2400" u="none">
                  <a:solidFill>
                    <a:srgbClr val="FF0000"/>
                  </a:solidFill>
                </a:endParaRPr>
              </a:p>
            </p:txBody>
          </p:sp>
          <p:sp>
            <p:nvSpPr>
              <p:cNvPr id="735302" name="Oval 70"/>
              <p:cNvSpPr>
                <a:spLocks noChangeAspect="1" noChangeArrowheads="1"/>
              </p:cNvSpPr>
              <p:nvPr/>
            </p:nvSpPr>
            <p:spPr bwMode="auto">
              <a:xfrm>
                <a:off x="1508" y="2418"/>
                <a:ext cx="23" cy="27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 anchor="ctr"/>
              <a:lstStyle/>
              <a:p>
                <a:pPr algn="ctr"/>
                <a:endParaRPr lang="en-US" sz="2400" u="none">
                  <a:solidFill>
                    <a:srgbClr val="FF0000"/>
                  </a:solidFill>
                </a:endParaRPr>
              </a:p>
            </p:txBody>
          </p:sp>
          <p:sp>
            <p:nvSpPr>
              <p:cNvPr id="735303" name="Oval 71"/>
              <p:cNvSpPr>
                <a:spLocks noChangeAspect="1" noChangeArrowheads="1"/>
              </p:cNvSpPr>
              <p:nvPr/>
            </p:nvSpPr>
            <p:spPr bwMode="auto">
              <a:xfrm>
                <a:off x="1558" y="2299"/>
                <a:ext cx="23" cy="2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 anchor="ctr"/>
              <a:lstStyle/>
              <a:p>
                <a:pPr algn="ctr"/>
                <a:endParaRPr lang="en-US" sz="2400" u="none">
                  <a:solidFill>
                    <a:srgbClr val="FF0000"/>
                  </a:solidFill>
                </a:endParaRPr>
              </a:p>
            </p:txBody>
          </p:sp>
          <p:sp>
            <p:nvSpPr>
              <p:cNvPr id="735304" name="Oval 72"/>
              <p:cNvSpPr>
                <a:spLocks noChangeAspect="1" noChangeArrowheads="1"/>
              </p:cNvSpPr>
              <p:nvPr/>
            </p:nvSpPr>
            <p:spPr bwMode="auto">
              <a:xfrm>
                <a:off x="1685" y="2338"/>
                <a:ext cx="22" cy="2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 anchor="ctr"/>
              <a:lstStyle/>
              <a:p>
                <a:pPr algn="ctr"/>
                <a:endParaRPr lang="en-US" sz="2400" u="none">
                  <a:solidFill>
                    <a:srgbClr val="FF0000"/>
                  </a:solidFill>
                </a:endParaRPr>
              </a:p>
            </p:txBody>
          </p:sp>
          <p:sp>
            <p:nvSpPr>
              <p:cNvPr id="735305" name="Oval 73"/>
              <p:cNvSpPr>
                <a:spLocks noChangeAspect="1" noChangeArrowheads="1"/>
              </p:cNvSpPr>
              <p:nvPr/>
            </p:nvSpPr>
            <p:spPr bwMode="auto">
              <a:xfrm>
                <a:off x="1779" y="2325"/>
                <a:ext cx="21" cy="27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 anchor="ctr"/>
              <a:lstStyle/>
              <a:p>
                <a:pPr algn="ctr"/>
                <a:endParaRPr lang="en-US" sz="2400" u="none">
                  <a:solidFill>
                    <a:srgbClr val="FF0000"/>
                  </a:solidFill>
                </a:endParaRPr>
              </a:p>
            </p:txBody>
          </p:sp>
          <p:sp>
            <p:nvSpPr>
              <p:cNvPr id="735306" name="Oval 74"/>
              <p:cNvSpPr>
                <a:spLocks noChangeAspect="1" noChangeArrowheads="1"/>
              </p:cNvSpPr>
              <p:nvPr/>
            </p:nvSpPr>
            <p:spPr bwMode="auto">
              <a:xfrm>
                <a:off x="1590" y="2256"/>
                <a:ext cx="22" cy="2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 anchor="ctr"/>
              <a:lstStyle/>
              <a:p>
                <a:pPr algn="ctr"/>
                <a:endParaRPr lang="en-US" sz="2400" u="none">
                  <a:solidFill>
                    <a:srgbClr val="FF0000"/>
                  </a:solidFill>
                </a:endParaRPr>
              </a:p>
            </p:txBody>
          </p:sp>
          <p:sp>
            <p:nvSpPr>
              <p:cNvPr id="735307" name="Oval 75"/>
              <p:cNvSpPr>
                <a:spLocks noChangeAspect="1" noChangeArrowheads="1"/>
              </p:cNvSpPr>
              <p:nvPr/>
            </p:nvSpPr>
            <p:spPr bwMode="auto">
              <a:xfrm>
                <a:off x="1631" y="2324"/>
                <a:ext cx="22" cy="27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 anchor="ctr"/>
              <a:lstStyle/>
              <a:p>
                <a:pPr algn="ctr"/>
                <a:endParaRPr lang="en-US" sz="2400" u="none">
                  <a:solidFill>
                    <a:srgbClr val="FF0000"/>
                  </a:solidFill>
                </a:endParaRPr>
              </a:p>
            </p:txBody>
          </p:sp>
          <p:sp>
            <p:nvSpPr>
              <p:cNvPr id="735308" name="Oval 76"/>
              <p:cNvSpPr>
                <a:spLocks noChangeAspect="1" noChangeArrowheads="1"/>
              </p:cNvSpPr>
              <p:nvPr/>
            </p:nvSpPr>
            <p:spPr bwMode="auto">
              <a:xfrm>
                <a:off x="1481" y="2325"/>
                <a:ext cx="22" cy="27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 anchor="ctr"/>
              <a:lstStyle/>
              <a:p>
                <a:pPr algn="ctr"/>
                <a:endParaRPr lang="en-US" sz="2400" u="none">
                  <a:solidFill>
                    <a:srgbClr val="FF0000"/>
                  </a:solidFill>
                </a:endParaRPr>
              </a:p>
            </p:txBody>
          </p:sp>
          <p:sp>
            <p:nvSpPr>
              <p:cNvPr id="735309" name="Oval 77"/>
              <p:cNvSpPr>
                <a:spLocks noChangeAspect="1" noChangeArrowheads="1"/>
              </p:cNvSpPr>
              <p:nvPr/>
            </p:nvSpPr>
            <p:spPr bwMode="auto">
              <a:xfrm>
                <a:off x="1425" y="2339"/>
                <a:ext cx="22" cy="2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 anchor="ctr"/>
              <a:lstStyle/>
              <a:p>
                <a:pPr algn="ctr"/>
                <a:endParaRPr lang="en-US" sz="2400" u="none">
                  <a:solidFill>
                    <a:srgbClr val="FF0000"/>
                  </a:solidFill>
                </a:endParaRPr>
              </a:p>
            </p:txBody>
          </p:sp>
          <p:sp>
            <p:nvSpPr>
              <p:cNvPr id="735310" name="Oval 78"/>
              <p:cNvSpPr>
                <a:spLocks noChangeAspect="1" noChangeArrowheads="1"/>
              </p:cNvSpPr>
              <p:nvPr/>
            </p:nvSpPr>
            <p:spPr bwMode="auto">
              <a:xfrm>
                <a:off x="1361" y="2211"/>
                <a:ext cx="22" cy="27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 anchor="ctr"/>
              <a:lstStyle/>
              <a:p>
                <a:pPr algn="ctr"/>
                <a:endParaRPr lang="en-US" sz="2400" u="none">
                  <a:solidFill>
                    <a:srgbClr val="FF0000"/>
                  </a:solidFill>
                </a:endParaRPr>
              </a:p>
            </p:txBody>
          </p:sp>
          <p:sp>
            <p:nvSpPr>
              <p:cNvPr id="735311" name="Oval 79"/>
              <p:cNvSpPr>
                <a:spLocks noChangeAspect="1" noChangeArrowheads="1"/>
              </p:cNvSpPr>
              <p:nvPr/>
            </p:nvSpPr>
            <p:spPr bwMode="auto">
              <a:xfrm>
                <a:off x="1833" y="2237"/>
                <a:ext cx="22" cy="2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 anchor="ctr"/>
              <a:lstStyle/>
              <a:p>
                <a:pPr algn="ctr"/>
                <a:endParaRPr lang="en-US" sz="2400" u="none">
                  <a:solidFill>
                    <a:srgbClr val="FF0000"/>
                  </a:solidFill>
                </a:endParaRPr>
              </a:p>
            </p:txBody>
          </p:sp>
          <p:sp>
            <p:nvSpPr>
              <p:cNvPr id="735312" name="Oval 80"/>
              <p:cNvSpPr>
                <a:spLocks noChangeAspect="1" noChangeArrowheads="1"/>
              </p:cNvSpPr>
              <p:nvPr/>
            </p:nvSpPr>
            <p:spPr bwMode="auto">
              <a:xfrm>
                <a:off x="1573" y="2405"/>
                <a:ext cx="22" cy="27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 anchor="ctr"/>
              <a:lstStyle/>
              <a:p>
                <a:pPr algn="ctr"/>
                <a:endParaRPr lang="en-US" sz="2400" u="none">
                  <a:solidFill>
                    <a:srgbClr val="FF0000"/>
                  </a:solidFill>
                </a:endParaRPr>
              </a:p>
            </p:txBody>
          </p:sp>
          <p:sp>
            <p:nvSpPr>
              <p:cNvPr id="735313" name="Oval 81"/>
              <p:cNvSpPr>
                <a:spLocks noChangeAspect="1" noChangeArrowheads="1"/>
              </p:cNvSpPr>
              <p:nvPr/>
            </p:nvSpPr>
            <p:spPr bwMode="auto">
              <a:xfrm>
                <a:off x="1723" y="2444"/>
                <a:ext cx="22" cy="2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 anchor="ctr"/>
              <a:lstStyle/>
              <a:p>
                <a:pPr algn="ctr"/>
                <a:endParaRPr lang="en-US" sz="2400" u="none">
                  <a:solidFill>
                    <a:srgbClr val="FF0000"/>
                  </a:solidFill>
                </a:endParaRPr>
              </a:p>
            </p:txBody>
          </p:sp>
          <p:sp>
            <p:nvSpPr>
              <p:cNvPr id="735314" name="Oval 82"/>
              <p:cNvSpPr>
                <a:spLocks noChangeAspect="1" noChangeArrowheads="1"/>
              </p:cNvSpPr>
              <p:nvPr/>
            </p:nvSpPr>
            <p:spPr bwMode="auto">
              <a:xfrm>
                <a:off x="1724" y="2378"/>
                <a:ext cx="22" cy="2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 anchor="ctr"/>
              <a:lstStyle/>
              <a:p>
                <a:pPr algn="ctr"/>
                <a:endParaRPr lang="en-US" sz="2400" u="none">
                  <a:solidFill>
                    <a:srgbClr val="FF0000"/>
                  </a:solidFill>
                </a:endParaRPr>
              </a:p>
            </p:txBody>
          </p:sp>
          <p:sp>
            <p:nvSpPr>
              <p:cNvPr id="735315" name="Oval 83"/>
              <p:cNvSpPr>
                <a:spLocks noChangeAspect="1" noChangeArrowheads="1"/>
              </p:cNvSpPr>
              <p:nvPr/>
            </p:nvSpPr>
            <p:spPr bwMode="auto">
              <a:xfrm>
                <a:off x="1815" y="2167"/>
                <a:ext cx="22" cy="27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 anchor="ctr"/>
              <a:lstStyle/>
              <a:p>
                <a:pPr algn="ctr"/>
                <a:endParaRPr lang="en-US" sz="2400" u="none">
                  <a:solidFill>
                    <a:srgbClr val="FF0000"/>
                  </a:solidFill>
                </a:endParaRPr>
              </a:p>
            </p:txBody>
          </p:sp>
          <p:sp>
            <p:nvSpPr>
              <p:cNvPr id="735316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1675" y="2630"/>
                <a:ext cx="45" cy="13"/>
              </a:xfrm>
              <a:prstGeom prst="rect">
                <a:avLst/>
              </a:prstGeom>
              <a:solidFill>
                <a:srgbClr val="99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5317" name="Line 85"/>
              <p:cNvSpPr>
                <a:spLocks noChangeAspect="1" noChangeShapeType="1"/>
              </p:cNvSpPr>
              <p:nvPr/>
            </p:nvSpPr>
            <p:spPr bwMode="auto">
              <a:xfrm>
                <a:off x="793" y="2071"/>
                <a:ext cx="1396" cy="775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5318" name="Rectangle 86"/>
              <p:cNvSpPr>
                <a:spLocks noChangeAspect="1" noChangeArrowheads="1"/>
              </p:cNvSpPr>
              <p:nvPr/>
            </p:nvSpPr>
            <p:spPr bwMode="auto">
              <a:xfrm>
                <a:off x="1518" y="2564"/>
                <a:ext cx="45" cy="13"/>
              </a:xfrm>
              <a:prstGeom prst="rect">
                <a:avLst/>
              </a:prstGeom>
              <a:solidFill>
                <a:srgbClr val="99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5319" name="Rectangle 87"/>
              <p:cNvSpPr>
                <a:spLocks noChangeAspect="1" noChangeArrowheads="1"/>
              </p:cNvSpPr>
              <p:nvPr/>
            </p:nvSpPr>
            <p:spPr bwMode="auto">
              <a:xfrm>
                <a:off x="1555" y="2635"/>
                <a:ext cx="44" cy="12"/>
              </a:xfrm>
              <a:prstGeom prst="rect">
                <a:avLst/>
              </a:prstGeom>
              <a:solidFill>
                <a:srgbClr val="99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5320" name="Rectangle 88"/>
              <p:cNvSpPr>
                <a:spLocks noChangeAspect="1" noChangeArrowheads="1"/>
              </p:cNvSpPr>
              <p:nvPr/>
            </p:nvSpPr>
            <p:spPr bwMode="auto">
              <a:xfrm>
                <a:off x="1464" y="2635"/>
                <a:ext cx="45" cy="12"/>
              </a:xfrm>
              <a:prstGeom prst="rect">
                <a:avLst/>
              </a:prstGeom>
              <a:solidFill>
                <a:srgbClr val="99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5321" name="Rectangle 89"/>
              <p:cNvSpPr>
                <a:spLocks noChangeAspect="1" noChangeArrowheads="1"/>
              </p:cNvSpPr>
              <p:nvPr/>
            </p:nvSpPr>
            <p:spPr bwMode="auto">
              <a:xfrm>
                <a:off x="1319" y="2458"/>
                <a:ext cx="45" cy="13"/>
              </a:xfrm>
              <a:prstGeom prst="rect">
                <a:avLst/>
              </a:prstGeom>
              <a:solidFill>
                <a:srgbClr val="99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5322" name="Rectangle 90"/>
              <p:cNvSpPr>
                <a:spLocks noChangeAspect="1" noChangeArrowheads="1"/>
              </p:cNvSpPr>
              <p:nvPr/>
            </p:nvSpPr>
            <p:spPr bwMode="auto">
              <a:xfrm>
                <a:off x="1337" y="2546"/>
                <a:ext cx="45" cy="13"/>
              </a:xfrm>
              <a:prstGeom prst="rect">
                <a:avLst/>
              </a:prstGeom>
              <a:solidFill>
                <a:srgbClr val="99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5323" name="Rectangle 91"/>
              <p:cNvSpPr>
                <a:spLocks noChangeAspect="1" noChangeArrowheads="1"/>
              </p:cNvSpPr>
              <p:nvPr/>
            </p:nvSpPr>
            <p:spPr bwMode="auto">
              <a:xfrm>
                <a:off x="1446" y="2582"/>
                <a:ext cx="44" cy="13"/>
              </a:xfrm>
              <a:prstGeom prst="rect">
                <a:avLst/>
              </a:prstGeom>
              <a:solidFill>
                <a:srgbClr val="99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5324" name="Rectangle 92"/>
              <p:cNvSpPr>
                <a:spLocks noChangeAspect="1" noChangeArrowheads="1"/>
              </p:cNvSpPr>
              <p:nvPr/>
            </p:nvSpPr>
            <p:spPr bwMode="auto">
              <a:xfrm>
                <a:off x="1138" y="2370"/>
                <a:ext cx="44" cy="13"/>
              </a:xfrm>
              <a:prstGeom prst="rect">
                <a:avLst/>
              </a:prstGeom>
              <a:solidFill>
                <a:srgbClr val="99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5325" name="Rectangle 93"/>
              <p:cNvSpPr>
                <a:spLocks noChangeAspect="1" noChangeArrowheads="1"/>
              </p:cNvSpPr>
              <p:nvPr/>
            </p:nvSpPr>
            <p:spPr bwMode="auto">
              <a:xfrm>
                <a:off x="1102" y="2423"/>
                <a:ext cx="44" cy="13"/>
              </a:xfrm>
              <a:prstGeom prst="rect">
                <a:avLst/>
              </a:prstGeom>
              <a:solidFill>
                <a:srgbClr val="99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5326" name="Rectangle 94"/>
              <p:cNvSpPr>
                <a:spLocks noChangeAspect="1" noChangeArrowheads="1"/>
              </p:cNvSpPr>
              <p:nvPr/>
            </p:nvSpPr>
            <p:spPr bwMode="auto">
              <a:xfrm>
                <a:off x="1210" y="2405"/>
                <a:ext cx="45" cy="13"/>
              </a:xfrm>
              <a:prstGeom prst="rect">
                <a:avLst/>
              </a:prstGeom>
              <a:solidFill>
                <a:srgbClr val="99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5327" name="Rectangle 95"/>
              <p:cNvSpPr>
                <a:spLocks noChangeAspect="1" noChangeArrowheads="1"/>
              </p:cNvSpPr>
              <p:nvPr/>
            </p:nvSpPr>
            <p:spPr bwMode="auto">
              <a:xfrm>
                <a:off x="1210" y="2546"/>
                <a:ext cx="45" cy="13"/>
              </a:xfrm>
              <a:prstGeom prst="rect">
                <a:avLst/>
              </a:prstGeom>
              <a:solidFill>
                <a:srgbClr val="99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5328" name="Rectangle 96"/>
              <p:cNvSpPr>
                <a:spLocks noChangeAspect="1" noChangeArrowheads="1"/>
              </p:cNvSpPr>
              <p:nvPr/>
            </p:nvSpPr>
            <p:spPr bwMode="auto">
              <a:xfrm>
                <a:off x="1247" y="2476"/>
                <a:ext cx="44" cy="13"/>
              </a:xfrm>
              <a:prstGeom prst="rect">
                <a:avLst/>
              </a:prstGeom>
              <a:solidFill>
                <a:srgbClr val="99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5329" name="Rectangle 97"/>
              <p:cNvSpPr>
                <a:spLocks noChangeAspect="1" noChangeArrowheads="1"/>
              </p:cNvSpPr>
              <p:nvPr/>
            </p:nvSpPr>
            <p:spPr bwMode="auto">
              <a:xfrm>
                <a:off x="1428" y="2476"/>
                <a:ext cx="44" cy="13"/>
              </a:xfrm>
              <a:prstGeom prst="rect">
                <a:avLst/>
              </a:prstGeom>
              <a:solidFill>
                <a:srgbClr val="99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5330" name="Rectangle 98"/>
              <p:cNvSpPr>
                <a:spLocks noChangeAspect="1" noChangeArrowheads="1"/>
              </p:cNvSpPr>
              <p:nvPr/>
            </p:nvSpPr>
            <p:spPr bwMode="auto">
              <a:xfrm>
                <a:off x="1265" y="2670"/>
                <a:ext cx="44" cy="13"/>
              </a:xfrm>
              <a:prstGeom prst="rect">
                <a:avLst/>
              </a:prstGeom>
              <a:solidFill>
                <a:srgbClr val="99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5331" name="Rectangle 99"/>
              <p:cNvSpPr>
                <a:spLocks noChangeAspect="1" noChangeArrowheads="1"/>
              </p:cNvSpPr>
              <p:nvPr/>
            </p:nvSpPr>
            <p:spPr bwMode="auto">
              <a:xfrm>
                <a:off x="1591" y="2564"/>
                <a:ext cx="44" cy="13"/>
              </a:xfrm>
              <a:prstGeom prst="rect">
                <a:avLst/>
              </a:prstGeom>
              <a:solidFill>
                <a:srgbClr val="99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5332" name="Rectangle 100"/>
              <p:cNvSpPr>
                <a:spLocks noChangeAspect="1" noChangeArrowheads="1"/>
              </p:cNvSpPr>
              <p:nvPr/>
            </p:nvSpPr>
            <p:spPr bwMode="auto">
              <a:xfrm>
                <a:off x="1120" y="2300"/>
                <a:ext cx="44" cy="13"/>
              </a:xfrm>
              <a:prstGeom prst="rect">
                <a:avLst/>
              </a:prstGeom>
              <a:solidFill>
                <a:srgbClr val="99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5333" name="Rectangle 101"/>
              <p:cNvSpPr>
                <a:spLocks noChangeAspect="1" noChangeArrowheads="1"/>
              </p:cNvSpPr>
              <p:nvPr/>
            </p:nvSpPr>
            <p:spPr bwMode="auto">
              <a:xfrm>
                <a:off x="1301" y="2405"/>
                <a:ext cx="44" cy="13"/>
              </a:xfrm>
              <a:prstGeom prst="rect">
                <a:avLst/>
              </a:prstGeom>
              <a:solidFill>
                <a:srgbClr val="99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5334" name="Rectangle 102"/>
              <p:cNvSpPr>
                <a:spLocks noChangeAspect="1" noChangeArrowheads="1"/>
              </p:cNvSpPr>
              <p:nvPr/>
            </p:nvSpPr>
            <p:spPr bwMode="auto">
              <a:xfrm>
                <a:off x="1192" y="2687"/>
                <a:ext cx="45" cy="13"/>
              </a:xfrm>
              <a:prstGeom prst="rect">
                <a:avLst/>
              </a:prstGeom>
              <a:solidFill>
                <a:srgbClr val="99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5335" name="Rectangle 103"/>
              <p:cNvSpPr>
                <a:spLocks noChangeAspect="1" noChangeArrowheads="1"/>
              </p:cNvSpPr>
              <p:nvPr/>
            </p:nvSpPr>
            <p:spPr bwMode="auto">
              <a:xfrm>
                <a:off x="1192" y="2458"/>
                <a:ext cx="45" cy="13"/>
              </a:xfrm>
              <a:prstGeom prst="rect">
                <a:avLst/>
              </a:prstGeom>
              <a:solidFill>
                <a:srgbClr val="99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35336" name="Line 104"/>
            <p:cNvSpPr>
              <a:spLocks noChangeAspect="1" noChangeShapeType="1"/>
            </p:cNvSpPr>
            <p:nvPr/>
          </p:nvSpPr>
          <p:spPr bwMode="auto">
            <a:xfrm>
              <a:off x="3686" y="2050"/>
              <a:ext cx="0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5337" name="Line 105"/>
            <p:cNvSpPr>
              <a:spLocks noChangeAspect="1" noChangeShapeType="1"/>
            </p:cNvSpPr>
            <p:nvPr/>
          </p:nvSpPr>
          <p:spPr bwMode="auto">
            <a:xfrm>
              <a:off x="3686" y="2962"/>
              <a:ext cx="1089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5338" name="Line 106"/>
            <p:cNvSpPr>
              <a:spLocks noChangeAspect="1" noChangeShapeType="1"/>
            </p:cNvSpPr>
            <p:nvPr/>
          </p:nvSpPr>
          <p:spPr bwMode="auto">
            <a:xfrm flipH="1">
              <a:off x="3187" y="2962"/>
              <a:ext cx="499" cy="5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5339" name="Line 107"/>
            <p:cNvSpPr>
              <a:spLocks noChangeAspect="1" noChangeShapeType="1"/>
            </p:cNvSpPr>
            <p:nvPr/>
          </p:nvSpPr>
          <p:spPr bwMode="auto">
            <a:xfrm>
              <a:off x="3686" y="2970"/>
              <a:ext cx="166" cy="26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5340" name="AutoShape 108"/>
            <p:cNvSpPr>
              <a:spLocks noChangeAspect="1" noChangeArrowheads="1"/>
            </p:cNvSpPr>
            <p:nvPr/>
          </p:nvSpPr>
          <p:spPr bwMode="auto">
            <a:xfrm>
              <a:off x="2965" y="2297"/>
              <a:ext cx="2447" cy="874"/>
            </a:xfrm>
            <a:prstGeom prst="parallelogram">
              <a:avLst>
                <a:gd name="adj" fmla="val 82282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5341" name="Line 109"/>
            <p:cNvSpPr>
              <a:spLocks noChangeAspect="1" noChangeShapeType="1"/>
            </p:cNvSpPr>
            <p:nvPr/>
          </p:nvSpPr>
          <p:spPr bwMode="auto">
            <a:xfrm flipH="1">
              <a:off x="3439" y="2962"/>
              <a:ext cx="247" cy="288"/>
            </a:xfrm>
            <a:prstGeom prst="line">
              <a:avLst/>
            </a:prstGeom>
            <a:noFill/>
            <a:ln w="31750">
              <a:solidFill>
                <a:srgbClr val="8787E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735342" name="Object 110"/>
            <p:cNvGraphicFramePr>
              <a:graphicFrameLocks noChangeAspect="1"/>
            </p:cNvGraphicFramePr>
            <p:nvPr/>
          </p:nvGraphicFramePr>
          <p:xfrm>
            <a:off x="4885" y="2866"/>
            <a:ext cx="15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65" name="Equation" r:id="rId14" imgW="164880" imgH="228600" progId="Equation.3">
                    <p:embed/>
                  </p:oleObj>
                </mc:Choice>
                <mc:Fallback>
                  <p:oleObj name="Equation" r:id="rId14" imgW="164880" imgH="228600" progId="Equation.3">
                    <p:embed/>
                    <p:pic>
                      <p:nvPicPr>
                        <p:cNvPr id="735342" name="Object 1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5" y="2866"/>
                          <a:ext cx="15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5343" name="Object 111"/>
            <p:cNvGraphicFramePr>
              <a:graphicFrameLocks noChangeAspect="1"/>
            </p:cNvGraphicFramePr>
            <p:nvPr/>
          </p:nvGraphicFramePr>
          <p:xfrm>
            <a:off x="3061" y="3442"/>
            <a:ext cx="144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66" name="Equation" r:id="rId15" imgW="152280" imgH="215640" progId="Equation.3">
                    <p:embed/>
                  </p:oleObj>
                </mc:Choice>
                <mc:Fallback>
                  <p:oleObj name="Equation" r:id="rId15" imgW="152280" imgH="215640" progId="Equation.3">
                    <p:embed/>
                    <p:pic>
                      <p:nvPicPr>
                        <p:cNvPr id="735343" name="Object 1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1" y="3442"/>
                          <a:ext cx="144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5344" name="Object 1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21429275"/>
                </p:ext>
              </p:extLst>
            </p:nvPr>
          </p:nvGraphicFramePr>
          <p:xfrm>
            <a:off x="3649" y="1876"/>
            <a:ext cx="120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67" name="Equation" r:id="rId16" imgW="126720" imgH="177480" progId="Equation.3">
                    <p:embed/>
                  </p:oleObj>
                </mc:Choice>
                <mc:Fallback>
                  <p:oleObj name="Equation" r:id="rId16" imgW="126720" imgH="177480" progId="Equation.3">
                    <p:embed/>
                    <p:pic>
                      <p:nvPicPr>
                        <p:cNvPr id="735344" name="Object 1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9" y="1876"/>
                          <a:ext cx="120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5345" name="Object 1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76346736"/>
                </p:ext>
              </p:extLst>
            </p:nvPr>
          </p:nvGraphicFramePr>
          <p:xfrm>
            <a:off x="4384" y="1909"/>
            <a:ext cx="100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68" name="Equation" r:id="rId18" imgW="1130040" imgH="279360" progId="Equation.3">
                    <p:embed/>
                  </p:oleObj>
                </mc:Choice>
                <mc:Fallback>
                  <p:oleObj name="Equation" r:id="rId18" imgW="1130040" imgH="279360" progId="Equation.3">
                    <p:embed/>
                    <p:pic>
                      <p:nvPicPr>
                        <p:cNvPr id="735345" name="Object 1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4" y="1909"/>
                          <a:ext cx="1000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5346" name="Line 114"/>
            <p:cNvSpPr>
              <a:spLocks noChangeShapeType="1"/>
            </p:cNvSpPr>
            <p:nvPr/>
          </p:nvSpPr>
          <p:spPr bwMode="auto">
            <a:xfrm flipH="1">
              <a:off x="4656" y="2160"/>
              <a:ext cx="9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794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5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-1" y="-13126"/>
            <a:ext cx="9142413" cy="1143000"/>
          </a:xfrm>
        </p:spPr>
        <p:txBody>
          <a:bodyPr/>
          <a:lstStyle/>
          <a:p>
            <a:r>
              <a:rPr lang="en-US" altLang="en-US" dirty="0"/>
              <a:t>Perceptron algorithm</a:t>
            </a:r>
          </a:p>
        </p:txBody>
      </p:sp>
      <p:sp>
        <p:nvSpPr>
          <p:cNvPr id="128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814" y="1000124"/>
            <a:ext cx="5946775" cy="5400675"/>
          </a:xfrm>
        </p:spPr>
        <p:txBody>
          <a:bodyPr>
            <a:noAutofit/>
          </a:bodyPr>
          <a:lstStyle/>
          <a:p>
            <a:r>
              <a:rPr lang="en-US" altLang="en-US" dirty="0">
                <a:solidFill>
                  <a:schemeClr val="hlink"/>
                </a:solidFill>
                <a:latin typeface="+mj-lt"/>
              </a:rPr>
              <a:t>Initialize:</a:t>
            </a:r>
            <a:r>
              <a:rPr lang="en-US" altLang="en-US" dirty="0">
                <a:latin typeface="+mj-lt"/>
              </a:rPr>
              <a:t> </a:t>
            </a:r>
            <a:r>
              <a:rPr lang="en-US" altLang="en-US" b="1" i="1" dirty="0">
                <a:solidFill>
                  <a:schemeClr val="tx1"/>
                </a:solidFill>
                <a:latin typeface="+mj-lt"/>
              </a:rPr>
              <a:t>w</a:t>
            </a:r>
            <a:r>
              <a:rPr lang="en-US" altLang="en-US" baseline="-25000" dirty="0">
                <a:solidFill>
                  <a:schemeClr val="tx1"/>
                </a:solidFill>
                <a:latin typeface="+mj-lt"/>
              </a:rPr>
              <a:t>1</a:t>
            </a:r>
            <a:r>
              <a:rPr lang="en-US" altLang="en-US" dirty="0">
                <a:solidFill>
                  <a:schemeClr val="tx1"/>
                </a:solidFill>
                <a:latin typeface="+mj-lt"/>
              </a:rPr>
              <a:t> =</a:t>
            </a:r>
            <a:r>
              <a:rPr lang="en-US" altLang="en-US" b="1" dirty="0">
                <a:solidFill>
                  <a:schemeClr val="tx1"/>
                </a:solidFill>
                <a:latin typeface="+mj-lt"/>
              </a:rPr>
              <a:t> 0 </a:t>
            </a:r>
            <a:r>
              <a:rPr lang="en-US" altLang="zh-CN" dirty="0">
                <a:solidFill>
                  <a:schemeClr val="tx1"/>
                </a:solidFill>
                <a:latin typeface="+mj-lt"/>
              </a:rPr>
              <a:t>in</a:t>
            </a:r>
            <a:r>
              <a:rPr lang="en-US" dirty="0">
                <a:sym typeface="Symbol" pitchFamily="18" charset="2"/>
              </a:rPr>
              <a:t> R</a:t>
            </a:r>
            <a:r>
              <a:rPr lang="en-US" baseline="30000" dirty="0">
                <a:sym typeface="Symbol" pitchFamily="18" charset="2"/>
              </a:rPr>
              <a:t>n</a:t>
            </a:r>
            <a:endParaRPr lang="en-US" altLang="en-US" dirty="0">
              <a:solidFill>
                <a:schemeClr val="tx1"/>
              </a:solidFill>
              <a:latin typeface="+mj-lt"/>
            </a:endParaRPr>
          </a:p>
          <a:p>
            <a:r>
              <a:rPr lang="en-US" altLang="en-US" dirty="0">
                <a:solidFill>
                  <a:schemeClr val="hlink"/>
                </a:solidFill>
                <a:latin typeface="+mj-lt"/>
              </a:rPr>
              <a:t>Updating rule</a:t>
            </a:r>
            <a:r>
              <a:rPr lang="en-US" altLang="en-US" dirty="0">
                <a:latin typeface="+mj-lt"/>
              </a:rPr>
              <a:t> </a:t>
            </a:r>
          </a:p>
          <a:p>
            <a:r>
              <a:rPr lang="en-US" altLang="en-US" dirty="0">
                <a:solidFill>
                  <a:schemeClr val="tx1"/>
                </a:solidFill>
                <a:latin typeface="+mj-lt"/>
              </a:rPr>
              <a:t>For each data point </a:t>
            </a:r>
            <a:r>
              <a:rPr lang="en-US" altLang="en-US" b="1" i="1" dirty="0">
                <a:solidFill>
                  <a:schemeClr val="tx1"/>
                </a:solidFill>
                <a:latin typeface="+mj-lt"/>
              </a:rPr>
              <a:t>x</a:t>
            </a:r>
          </a:p>
          <a:p>
            <a:pPr lvl="1"/>
            <a:r>
              <a:rPr lang="en-US" altLang="en-US" dirty="0">
                <a:latin typeface="+mj-lt"/>
              </a:rPr>
              <a:t>Predict the label </a:t>
            </a:r>
            <a:r>
              <a:rPr lang="en-US" altLang="en-US" i="1" dirty="0">
                <a:latin typeface="+mj-lt"/>
              </a:rPr>
              <a:t>y</a:t>
            </a:r>
            <a:r>
              <a:rPr lang="en-US" altLang="en-US" dirty="0">
                <a:latin typeface="+mj-lt"/>
              </a:rPr>
              <a:t>’=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sgn</a:t>
            </a:r>
            <a:r>
              <a:rPr lang="en-US" dirty="0">
                <a:sym typeface="Symbol" pitchFamily="18" charset="2"/>
              </a:rPr>
              <a:t>{</a:t>
            </a:r>
            <a:r>
              <a:rPr lang="en-US" altLang="en-US" b="1" i="1" dirty="0" err="1"/>
              <a:t>w</a:t>
            </a:r>
            <a:r>
              <a:rPr lang="en-US" altLang="en-US" baseline="30000" dirty="0" err="1"/>
              <a:t>T</a:t>
            </a:r>
            <a:r>
              <a:rPr lang="en-US" altLang="en-US" b="1" i="1" dirty="0" err="1"/>
              <a:t>x</a:t>
            </a:r>
            <a:r>
              <a:rPr lang="en-US" altLang="zh-CN" dirty="0"/>
              <a:t>}</a:t>
            </a:r>
            <a:endParaRPr lang="en-US" altLang="en-US" dirty="0">
              <a:latin typeface="+mj-lt"/>
            </a:endParaRPr>
          </a:p>
          <a:p>
            <a:pPr lvl="1"/>
            <a:r>
              <a:rPr lang="en-US" altLang="en-US" dirty="0">
                <a:latin typeface="+mj-lt"/>
              </a:rPr>
              <a:t>i</a:t>
            </a:r>
            <a:r>
              <a:rPr lang="en-US" altLang="en-US" dirty="0">
                <a:solidFill>
                  <a:schemeClr val="tx1"/>
                </a:solidFill>
                <a:latin typeface="+mj-lt"/>
              </a:rPr>
              <a:t>f </a:t>
            </a:r>
            <a:r>
              <a:rPr lang="en-US" altLang="zh-CN" dirty="0">
                <a:solidFill>
                  <a:schemeClr val="tx1"/>
                </a:solidFill>
                <a:latin typeface="+mj-lt"/>
              </a:rPr>
              <a:t>y’</a:t>
            </a:r>
            <a:r>
              <a:rPr lang="en-US" altLang="en-US" dirty="0">
                <a:solidFill>
                  <a:schemeClr val="tx1"/>
                </a:solidFill>
                <a:latin typeface="+mj-lt"/>
              </a:rPr>
              <a:t>!= </a:t>
            </a:r>
            <a:r>
              <a:rPr lang="en-US" altLang="en-US" i="1" dirty="0">
                <a:solidFill>
                  <a:schemeClr val="tx1"/>
                </a:solidFill>
                <a:latin typeface="+mj-lt"/>
              </a:rPr>
              <a:t>y, </a:t>
            </a:r>
            <a:r>
              <a:rPr lang="en-US" altLang="en-US" dirty="0">
                <a:solidFill>
                  <a:schemeClr val="tx1"/>
                </a:solidFill>
                <a:latin typeface="+mj-lt"/>
              </a:rPr>
              <a:t>update the weight vector</a:t>
            </a:r>
          </a:p>
          <a:p>
            <a:pPr lvl="1"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+mj-lt"/>
              </a:rPr>
              <a:t>     </a:t>
            </a:r>
            <a:r>
              <a:rPr lang="en-US" altLang="en-US" b="1" i="1" dirty="0">
                <a:solidFill>
                  <a:srgbClr val="FF0000"/>
                </a:solidFill>
              </a:rPr>
              <a:t>w</a:t>
            </a:r>
            <a:r>
              <a:rPr lang="en-US" altLang="en-US" i="1" baseline="-25000" dirty="0">
                <a:solidFill>
                  <a:srgbClr val="FF0000"/>
                </a:solidFill>
                <a:latin typeface="+mj-lt"/>
              </a:rPr>
              <a:t>k</a:t>
            </a:r>
            <a:r>
              <a:rPr lang="en-US" altLang="en-US" baseline="-25000" dirty="0">
                <a:solidFill>
                  <a:srgbClr val="FF0000"/>
                </a:solidFill>
                <a:latin typeface="+mj-lt"/>
              </a:rPr>
              <a:t>+1</a:t>
            </a:r>
            <a:r>
              <a:rPr lang="en-US" altLang="en-US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en-US" dirty="0">
                <a:solidFill>
                  <a:srgbClr val="FF0000"/>
                </a:solidFill>
                <a:latin typeface="+mj-lt"/>
                <a:sym typeface="Wingdings" panose="05000000000000000000" pitchFamily="2" charset="2"/>
              </a:rPr>
              <a:t></a:t>
            </a:r>
            <a:r>
              <a:rPr lang="en-US" altLang="en-US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en-US" b="1" i="1" dirty="0" err="1">
                <a:solidFill>
                  <a:srgbClr val="FF0000"/>
                </a:solidFill>
              </a:rPr>
              <a:t>w</a:t>
            </a:r>
            <a:r>
              <a:rPr lang="en-US" altLang="en-US" i="1" baseline="-25000" dirty="0" err="1">
                <a:solidFill>
                  <a:srgbClr val="FF0000"/>
                </a:solidFill>
                <a:latin typeface="+mj-lt"/>
              </a:rPr>
              <a:t>k</a:t>
            </a:r>
            <a:r>
              <a:rPr lang="en-US" altLang="en-US" i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en-US" dirty="0">
                <a:solidFill>
                  <a:srgbClr val="FF0000"/>
                </a:solidFill>
                <a:latin typeface="+mj-lt"/>
              </a:rPr>
              <a:t>+</a:t>
            </a:r>
            <a:r>
              <a:rPr lang="en-US" altLang="en-US" i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zh-CN" i="1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altLang="zh-CN" i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en-US" i="1" dirty="0" err="1">
                <a:solidFill>
                  <a:srgbClr val="FF0000"/>
                </a:solidFill>
                <a:latin typeface="+mj-lt"/>
              </a:rPr>
              <a:t>y</a:t>
            </a:r>
            <a:r>
              <a:rPr lang="en-US" altLang="en-US" i="1" baseline="-25000" dirty="0" err="1">
                <a:solidFill>
                  <a:srgbClr val="FF0000"/>
                </a:solidFill>
                <a:latin typeface="+mj-lt"/>
              </a:rPr>
              <a:t>i</a:t>
            </a:r>
            <a:r>
              <a:rPr lang="en-US" altLang="en-US" b="1" i="1" dirty="0" err="1">
                <a:solidFill>
                  <a:srgbClr val="FF0000"/>
                </a:solidFill>
                <a:latin typeface="+mj-lt"/>
              </a:rPr>
              <a:t>x</a:t>
            </a:r>
            <a:r>
              <a:rPr lang="en-US" altLang="en-US" i="1" baseline="-25000" dirty="0" err="1">
                <a:solidFill>
                  <a:srgbClr val="FF0000"/>
                </a:solidFill>
                <a:latin typeface="+mj-lt"/>
              </a:rPr>
              <a:t>i</a:t>
            </a:r>
            <a:endParaRPr lang="en-US" altLang="en-US" i="1" baseline="-25000" dirty="0">
              <a:solidFill>
                <a:srgbClr val="FF0000"/>
              </a:solidFill>
              <a:latin typeface="+mj-lt"/>
            </a:endParaRPr>
          </a:p>
          <a:p>
            <a:pPr lvl="1">
              <a:buNone/>
            </a:pPr>
            <a:r>
              <a:rPr lang="en-US" altLang="en-US" dirty="0">
                <a:solidFill>
                  <a:schemeClr val="tx1"/>
                </a:solidFill>
                <a:latin typeface="+mj-lt"/>
              </a:rPr>
              <a:t>     </a:t>
            </a:r>
            <a:r>
              <a:rPr lang="en-US" dirty="0">
                <a:sym typeface="Symbol" pitchFamily="18" charset="2"/>
              </a:rPr>
              <a:t>(</a:t>
            </a:r>
            <a:r>
              <a:rPr lang="en-US" altLang="zh-CN" sz="2000" i="1" dirty="0">
                <a:solidFill>
                  <a:srgbClr val="0070C0"/>
                </a:solidFill>
              </a:rPr>
              <a:t>a</a:t>
            </a:r>
            <a:r>
              <a:rPr lang="en-US" dirty="0">
                <a:sym typeface="Symbol" pitchFamily="18" charset="2"/>
              </a:rPr>
              <a:t> - a constant, learning rate)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  <a:latin typeface="+mj-lt"/>
              </a:rPr>
              <a:t>else</a:t>
            </a:r>
          </a:p>
          <a:p>
            <a:pPr lvl="1"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+mj-lt"/>
              </a:rPr>
              <a:t>	</a:t>
            </a:r>
            <a:r>
              <a:rPr lang="en-US" altLang="en-US" b="1" i="1" dirty="0"/>
              <a:t>w</a:t>
            </a:r>
            <a:r>
              <a:rPr lang="en-US" altLang="en-US" i="1" baseline="-25000" dirty="0">
                <a:solidFill>
                  <a:schemeClr val="tx1"/>
                </a:solidFill>
                <a:latin typeface="+mj-lt"/>
              </a:rPr>
              <a:t>k</a:t>
            </a:r>
            <a:r>
              <a:rPr lang="en-US" altLang="en-US" baseline="-25000" dirty="0">
                <a:solidFill>
                  <a:schemeClr val="tx1"/>
                </a:solidFill>
                <a:latin typeface="+mj-lt"/>
              </a:rPr>
              <a:t>+1</a:t>
            </a:r>
            <a:r>
              <a:rPr lang="en-US" alt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</a:t>
            </a:r>
            <a:r>
              <a:rPr lang="en-US" alt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en-US" b="1" i="1" dirty="0" err="1"/>
              <a:t>w</a:t>
            </a:r>
            <a:r>
              <a:rPr lang="en-US" altLang="en-US" i="1" baseline="-25000" dirty="0" err="1">
                <a:solidFill>
                  <a:schemeClr val="tx1"/>
                </a:solidFill>
                <a:latin typeface="+mj-lt"/>
              </a:rPr>
              <a:t>k</a:t>
            </a:r>
            <a:endParaRPr lang="en-US" altLang="en-US" i="1" baseline="-25000" dirty="0">
              <a:solidFill>
                <a:schemeClr val="tx1"/>
              </a:solidFill>
              <a:latin typeface="+mj-lt"/>
            </a:endParaRPr>
          </a:p>
          <a:p>
            <a:pPr marL="342900" lvl="1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en-US" dirty="0"/>
              <a:t>Function: </a:t>
            </a:r>
            <a:r>
              <a:rPr lang="en-US" altLang="en-US" i="1" dirty="0"/>
              <a:t>y</a:t>
            </a:r>
            <a:r>
              <a:rPr lang="en-US" altLang="en-US" dirty="0"/>
              <a:t>’=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sgn</a:t>
            </a:r>
            <a:r>
              <a:rPr lang="en-US" dirty="0">
                <a:sym typeface="Symbol" pitchFamily="18" charset="2"/>
              </a:rPr>
              <a:t>{</a:t>
            </a:r>
            <a:r>
              <a:rPr lang="en-US" altLang="en-US" b="1" i="1" dirty="0" err="1"/>
              <a:t>w</a:t>
            </a:r>
            <a:r>
              <a:rPr lang="en-US" altLang="en-US" baseline="30000" dirty="0" err="1"/>
              <a:t>T</a:t>
            </a:r>
            <a:r>
              <a:rPr lang="en-US" altLang="en-US" b="1" i="1" dirty="0" err="1"/>
              <a:t>x</a:t>
            </a:r>
            <a:r>
              <a:rPr lang="en-US" altLang="zh-CN" dirty="0"/>
              <a:t>}</a:t>
            </a:r>
            <a:endParaRPr lang="en-US" altLang="en-US" dirty="0"/>
          </a:p>
          <a:p>
            <a:pPr lvl="1"/>
            <a:r>
              <a:rPr lang="en-US" altLang="en-US" dirty="0">
                <a:latin typeface="+mj-lt"/>
              </a:rPr>
              <a:t>i</a:t>
            </a:r>
            <a:r>
              <a:rPr lang="en-US" altLang="en-US" dirty="0">
                <a:solidFill>
                  <a:schemeClr val="tx1"/>
                </a:solidFill>
                <a:latin typeface="+mj-lt"/>
              </a:rPr>
              <a:t>f </a:t>
            </a:r>
            <a:r>
              <a:rPr lang="en-US" altLang="en-US" b="1" i="1" dirty="0" err="1">
                <a:solidFill>
                  <a:schemeClr val="tx1"/>
                </a:solidFill>
                <a:latin typeface="+mj-lt"/>
              </a:rPr>
              <a:t>w</a:t>
            </a:r>
            <a:r>
              <a:rPr lang="en-US" altLang="en-US" baseline="30000" dirty="0" err="1"/>
              <a:t>T</a:t>
            </a:r>
            <a:r>
              <a:rPr lang="en-US" altLang="en-US" b="1" i="1" dirty="0" err="1">
                <a:solidFill>
                  <a:schemeClr val="tx1"/>
                </a:solidFill>
                <a:latin typeface="+mj-lt"/>
              </a:rPr>
              <a:t>x</a:t>
            </a:r>
            <a:r>
              <a:rPr lang="en-US" altLang="en-US" dirty="0">
                <a:solidFill>
                  <a:schemeClr val="tx1"/>
                </a:solidFill>
                <a:latin typeface="+mj-lt"/>
              </a:rPr>
              <a:t> &gt; 0</a:t>
            </a:r>
            <a:r>
              <a:rPr lang="en-US" altLang="en-US" dirty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 return +1</a:t>
            </a:r>
          </a:p>
          <a:p>
            <a:pPr lvl="1"/>
            <a:r>
              <a:rPr lang="en-US" altLang="en-US" dirty="0">
                <a:latin typeface="+mj-lt"/>
                <a:sym typeface="Symbol" panose="05050102010706020507" pitchFamily="18" charset="2"/>
              </a:rPr>
              <a:t>e</a:t>
            </a:r>
            <a:r>
              <a:rPr lang="en-US" altLang="en-US" dirty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lse return -1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 baseline="-25000" dirty="0">
              <a:latin typeface="+mj-lt"/>
            </a:endParaRPr>
          </a:p>
        </p:txBody>
      </p:sp>
      <p:sp>
        <p:nvSpPr>
          <p:cNvPr id="1289220" name="Oval 4"/>
          <p:cNvSpPr>
            <a:spLocks noChangeArrowheads="1"/>
          </p:cNvSpPr>
          <p:nvPr/>
        </p:nvSpPr>
        <p:spPr bwMode="auto">
          <a:xfrm>
            <a:off x="5441950" y="230187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+mj-lt"/>
            </a:endParaRPr>
          </a:p>
        </p:txBody>
      </p:sp>
      <p:sp>
        <p:nvSpPr>
          <p:cNvPr id="1289221" name="Oval 5"/>
          <p:cNvSpPr>
            <a:spLocks noChangeArrowheads="1"/>
          </p:cNvSpPr>
          <p:nvPr/>
        </p:nvSpPr>
        <p:spPr bwMode="auto">
          <a:xfrm>
            <a:off x="5289550" y="329247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289222" name="Oval 6"/>
          <p:cNvSpPr>
            <a:spLocks noChangeArrowheads="1"/>
          </p:cNvSpPr>
          <p:nvPr/>
        </p:nvSpPr>
        <p:spPr bwMode="auto">
          <a:xfrm>
            <a:off x="5670550" y="298767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+mj-lt"/>
            </a:endParaRPr>
          </a:p>
        </p:txBody>
      </p:sp>
      <p:sp>
        <p:nvSpPr>
          <p:cNvPr id="1289223" name="Oval 7"/>
          <p:cNvSpPr>
            <a:spLocks noChangeArrowheads="1"/>
          </p:cNvSpPr>
          <p:nvPr/>
        </p:nvSpPr>
        <p:spPr bwMode="auto">
          <a:xfrm>
            <a:off x="5289550" y="352107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289224" name="Oval 8"/>
          <p:cNvSpPr>
            <a:spLocks noChangeArrowheads="1"/>
          </p:cNvSpPr>
          <p:nvPr/>
        </p:nvSpPr>
        <p:spPr bwMode="auto">
          <a:xfrm>
            <a:off x="5594350" y="367347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+mj-lt"/>
            </a:endParaRPr>
          </a:p>
        </p:txBody>
      </p:sp>
      <p:sp>
        <p:nvSpPr>
          <p:cNvPr id="1289225" name="Oval 9"/>
          <p:cNvSpPr>
            <a:spLocks noChangeArrowheads="1"/>
          </p:cNvSpPr>
          <p:nvPr/>
        </p:nvSpPr>
        <p:spPr bwMode="auto">
          <a:xfrm>
            <a:off x="5899150" y="352107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+mj-lt"/>
            </a:endParaRPr>
          </a:p>
        </p:txBody>
      </p:sp>
      <p:sp>
        <p:nvSpPr>
          <p:cNvPr id="1289226" name="Oval 10"/>
          <p:cNvSpPr>
            <a:spLocks noChangeArrowheads="1"/>
          </p:cNvSpPr>
          <p:nvPr/>
        </p:nvSpPr>
        <p:spPr bwMode="auto">
          <a:xfrm>
            <a:off x="6203950" y="374967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+mj-lt"/>
            </a:endParaRPr>
          </a:p>
        </p:txBody>
      </p:sp>
      <p:sp>
        <p:nvSpPr>
          <p:cNvPr id="1289227" name="Oval 11"/>
          <p:cNvSpPr>
            <a:spLocks noChangeArrowheads="1"/>
          </p:cNvSpPr>
          <p:nvPr/>
        </p:nvSpPr>
        <p:spPr bwMode="auto">
          <a:xfrm>
            <a:off x="6965950" y="2149475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+mj-lt"/>
            </a:endParaRPr>
          </a:p>
        </p:txBody>
      </p:sp>
      <p:sp>
        <p:nvSpPr>
          <p:cNvPr id="1289228" name="Oval 12"/>
          <p:cNvSpPr>
            <a:spLocks noChangeArrowheads="1"/>
          </p:cNvSpPr>
          <p:nvPr/>
        </p:nvSpPr>
        <p:spPr bwMode="auto">
          <a:xfrm>
            <a:off x="7575550" y="2301875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+mj-lt"/>
            </a:endParaRPr>
          </a:p>
        </p:txBody>
      </p:sp>
      <p:sp>
        <p:nvSpPr>
          <p:cNvPr id="1289229" name="Oval 13"/>
          <p:cNvSpPr>
            <a:spLocks noChangeArrowheads="1"/>
          </p:cNvSpPr>
          <p:nvPr/>
        </p:nvSpPr>
        <p:spPr bwMode="auto">
          <a:xfrm>
            <a:off x="7880350" y="2759075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+mj-lt"/>
            </a:endParaRPr>
          </a:p>
        </p:txBody>
      </p:sp>
      <p:sp>
        <p:nvSpPr>
          <p:cNvPr id="1289230" name="Oval 14"/>
          <p:cNvSpPr>
            <a:spLocks noChangeArrowheads="1"/>
          </p:cNvSpPr>
          <p:nvPr/>
        </p:nvSpPr>
        <p:spPr bwMode="auto">
          <a:xfrm>
            <a:off x="6965950" y="2682875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+mj-lt"/>
            </a:endParaRPr>
          </a:p>
        </p:txBody>
      </p:sp>
      <p:sp>
        <p:nvSpPr>
          <p:cNvPr id="1289231" name="Oval 15"/>
          <p:cNvSpPr>
            <a:spLocks noChangeArrowheads="1"/>
          </p:cNvSpPr>
          <p:nvPr/>
        </p:nvSpPr>
        <p:spPr bwMode="auto">
          <a:xfrm>
            <a:off x="8185150" y="3063875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+mj-lt"/>
            </a:endParaRPr>
          </a:p>
        </p:txBody>
      </p:sp>
      <p:sp>
        <p:nvSpPr>
          <p:cNvPr id="1289232" name="Oval 16"/>
          <p:cNvSpPr>
            <a:spLocks noChangeArrowheads="1"/>
          </p:cNvSpPr>
          <p:nvPr/>
        </p:nvSpPr>
        <p:spPr bwMode="auto">
          <a:xfrm>
            <a:off x="8413750" y="3216275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+mj-lt"/>
            </a:endParaRPr>
          </a:p>
        </p:txBody>
      </p:sp>
      <p:sp>
        <p:nvSpPr>
          <p:cNvPr id="1289233" name="Oval 17"/>
          <p:cNvSpPr>
            <a:spLocks noChangeArrowheads="1"/>
          </p:cNvSpPr>
          <p:nvPr/>
        </p:nvSpPr>
        <p:spPr bwMode="auto">
          <a:xfrm>
            <a:off x="7956550" y="3444875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+mj-lt"/>
            </a:endParaRPr>
          </a:p>
        </p:txBody>
      </p:sp>
      <p:sp>
        <p:nvSpPr>
          <p:cNvPr id="1289234" name="Oval 18"/>
          <p:cNvSpPr>
            <a:spLocks noChangeArrowheads="1"/>
          </p:cNvSpPr>
          <p:nvPr/>
        </p:nvSpPr>
        <p:spPr bwMode="auto">
          <a:xfrm>
            <a:off x="8566150" y="3216275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+mj-lt"/>
            </a:endParaRPr>
          </a:p>
        </p:txBody>
      </p:sp>
      <p:sp>
        <p:nvSpPr>
          <p:cNvPr id="1289235" name="Oval 19"/>
          <p:cNvSpPr>
            <a:spLocks noChangeArrowheads="1"/>
          </p:cNvSpPr>
          <p:nvPr/>
        </p:nvSpPr>
        <p:spPr bwMode="auto">
          <a:xfrm>
            <a:off x="8642350" y="3825875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+mj-lt"/>
            </a:endParaRPr>
          </a:p>
        </p:txBody>
      </p:sp>
      <p:sp>
        <p:nvSpPr>
          <p:cNvPr id="1289236" name="Oval 20"/>
          <p:cNvSpPr>
            <a:spLocks noChangeArrowheads="1"/>
          </p:cNvSpPr>
          <p:nvPr/>
        </p:nvSpPr>
        <p:spPr bwMode="auto">
          <a:xfrm>
            <a:off x="8108950" y="3825875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+mj-lt"/>
            </a:endParaRPr>
          </a:p>
        </p:txBody>
      </p:sp>
      <p:sp>
        <p:nvSpPr>
          <p:cNvPr id="1289237" name="Oval 21"/>
          <p:cNvSpPr>
            <a:spLocks noChangeArrowheads="1"/>
          </p:cNvSpPr>
          <p:nvPr/>
        </p:nvSpPr>
        <p:spPr bwMode="auto">
          <a:xfrm>
            <a:off x="5594350" y="344487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+mj-lt"/>
            </a:endParaRPr>
          </a:p>
        </p:txBody>
      </p:sp>
      <p:sp>
        <p:nvSpPr>
          <p:cNvPr id="1289238" name="Oval 22"/>
          <p:cNvSpPr>
            <a:spLocks noChangeArrowheads="1"/>
          </p:cNvSpPr>
          <p:nvPr/>
        </p:nvSpPr>
        <p:spPr bwMode="auto">
          <a:xfrm>
            <a:off x="5289550" y="275907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289239" name="Oval 23"/>
          <p:cNvSpPr>
            <a:spLocks noChangeArrowheads="1"/>
          </p:cNvSpPr>
          <p:nvPr/>
        </p:nvSpPr>
        <p:spPr bwMode="auto">
          <a:xfrm>
            <a:off x="6051550" y="291147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+mj-lt"/>
            </a:endParaRPr>
          </a:p>
        </p:txBody>
      </p:sp>
      <p:sp>
        <p:nvSpPr>
          <p:cNvPr id="1289240" name="Oval 24"/>
          <p:cNvSpPr>
            <a:spLocks noChangeArrowheads="1"/>
          </p:cNvSpPr>
          <p:nvPr/>
        </p:nvSpPr>
        <p:spPr bwMode="auto">
          <a:xfrm>
            <a:off x="6737350" y="390207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+mj-lt"/>
            </a:endParaRPr>
          </a:p>
        </p:txBody>
      </p:sp>
      <p:sp>
        <p:nvSpPr>
          <p:cNvPr id="1289241" name="Oval 25"/>
          <p:cNvSpPr>
            <a:spLocks noChangeArrowheads="1"/>
          </p:cNvSpPr>
          <p:nvPr/>
        </p:nvSpPr>
        <p:spPr bwMode="auto">
          <a:xfrm>
            <a:off x="5975350" y="329247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+mj-lt"/>
            </a:endParaRPr>
          </a:p>
        </p:txBody>
      </p:sp>
      <p:sp>
        <p:nvSpPr>
          <p:cNvPr id="1289242" name="Oval 26"/>
          <p:cNvSpPr>
            <a:spLocks noChangeArrowheads="1"/>
          </p:cNvSpPr>
          <p:nvPr/>
        </p:nvSpPr>
        <p:spPr bwMode="auto">
          <a:xfrm>
            <a:off x="5899150" y="390207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+mj-lt"/>
            </a:endParaRPr>
          </a:p>
        </p:txBody>
      </p:sp>
      <p:sp>
        <p:nvSpPr>
          <p:cNvPr id="1289243" name="Oval 27"/>
          <p:cNvSpPr>
            <a:spLocks noChangeArrowheads="1"/>
          </p:cNvSpPr>
          <p:nvPr/>
        </p:nvSpPr>
        <p:spPr bwMode="auto">
          <a:xfrm>
            <a:off x="7575550" y="2987675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+mj-lt"/>
            </a:endParaRPr>
          </a:p>
        </p:txBody>
      </p:sp>
      <p:sp>
        <p:nvSpPr>
          <p:cNvPr id="1289244" name="Oval 28"/>
          <p:cNvSpPr>
            <a:spLocks noChangeArrowheads="1"/>
          </p:cNvSpPr>
          <p:nvPr/>
        </p:nvSpPr>
        <p:spPr bwMode="auto">
          <a:xfrm>
            <a:off x="8032750" y="2835275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+mj-lt"/>
            </a:endParaRPr>
          </a:p>
        </p:txBody>
      </p:sp>
      <p:sp>
        <p:nvSpPr>
          <p:cNvPr id="1289245" name="Oval 29"/>
          <p:cNvSpPr>
            <a:spLocks noChangeArrowheads="1"/>
          </p:cNvSpPr>
          <p:nvPr/>
        </p:nvSpPr>
        <p:spPr bwMode="auto">
          <a:xfrm>
            <a:off x="7848600" y="3216275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+mj-lt"/>
            </a:endParaRPr>
          </a:p>
        </p:txBody>
      </p:sp>
      <p:sp>
        <p:nvSpPr>
          <p:cNvPr id="1289246" name="Oval 30"/>
          <p:cNvSpPr>
            <a:spLocks noChangeArrowheads="1"/>
          </p:cNvSpPr>
          <p:nvPr/>
        </p:nvSpPr>
        <p:spPr bwMode="auto">
          <a:xfrm>
            <a:off x="8337550" y="3140075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+mj-lt"/>
            </a:endParaRPr>
          </a:p>
        </p:txBody>
      </p:sp>
      <p:sp>
        <p:nvSpPr>
          <p:cNvPr id="1289247" name="Oval 31"/>
          <p:cNvSpPr>
            <a:spLocks noChangeArrowheads="1"/>
          </p:cNvSpPr>
          <p:nvPr/>
        </p:nvSpPr>
        <p:spPr bwMode="auto">
          <a:xfrm>
            <a:off x="8489950" y="3292475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+mj-lt"/>
            </a:endParaRPr>
          </a:p>
        </p:txBody>
      </p:sp>
      <p:sp>
        <p:nvSpPr>
          <p:cNvPr id="1289248" name="Line 32"/>
          <p:cNvSpPr>
            <a:spLocks noChangeShapeType="1"/>
          </p:cNvSpPr>
          <p:nvPr/>
        </p:nvSpPr>
        <p:spPr bwMode="auto">
          <a:xfrm rot="921216">
            <a:off x="5461000" y="2200275"/>
            <a:ext cx="2820988" cy="20208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289249" name="Oval 33"/>
          <p:cNvSpPr>
            <a:spLocks noChangeArrowheads="1"/>
          </p:cNvSpPr>
          <p:nvPr/>
        </p:nvSpPr>
        <p:spPr bwMode="auto">
          <a:xfrm>
            <a:off x="6248400" y="1905000"/>
            <a:ext cx="152400" cy="152400"/>
          </a:xfrm>
          <a:prstGeom prst="ellipse">
            <a:avLst/>
          </a:prstGeom>
          <a:solidFill>
            <a:schemeClr val="accent1"/>
          </a:solidFill>
          <a:ln w="60325">
            <a:solidFill>
              <a:srgbClr val="0033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+mj-lt"/>
            </a:endParaRPr>
          </a:p>
        </p:txBody>
      </p:sp>
      <p:sp>
        <p:nvSpPr>
          <p:cNvPr id="1289250" name="Line 34"/>
          <p:cNvSpPr>
            <a:spLocks noChangeShapeType="1"/>
          </p:cNvSpPr>
          <p:nvPr/>
        </p:nvSpPr>
        <p:spPr bwMode="auto">
          <a:xfrm flipV="1">
            <a:off x="6858000" y="2649538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>
              <a:latin typeface="+mj-lt"/>
            </a:endParaRPr>
          </a:p>
        </p:txBody>
      </p:sp>
      <p:sp>
        <p:nvSpPr>
          <p:cNvPr id="1289251" name="Text Box 35"/>
          <p:cNvSpPr txBox="1">
            <a:spLocks noChangeArrowheads="1"/>
          </p:cNvSpPr>
          <p:nvPr/>
        </p:nvSpPr>
        <p:spPr bwMode="auto">
          <a:xfrm>
            <a:off x="6934200" y="2209800"/>
            <a:ext cx="4860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i="1" dirty="0" err="1">
                <a:latin typeface="+mj-lt"/>
                <a:cs typeface="Arial" panose="020B0604020202020204" pitchFamily="34" charset="0"/>
              </a:rPr>
              <a:t>w</a:t>
            </a:r>
            <a:r>
              <a:rPr lang="en-US" altLang="en-US" sz="2400" i="1" baseline="-25000" dirty="0" err="1">
                <a:latin typeface="+mj-lt"/>
                <a:cs typeface="Arial" panose="020B0604020202020204" pitchFamily="34" charset="0"/>
              </a:rPr>
              <a:t>k</a:t>
            </a:r>
            <a:endParaRPr lang="en-US" altLang="en-US" sz="2400" b="1" baseline="-25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289252" name="Text Box 36"/>
          <p:cNvSpPr txBox="1">
            <a:spLocks noChangeArrowheads="1"/>
          </p:cNvSpPr>
          <p:nvPr/>
        </p:nvSpPr>
        <p:spPr bwMode="auto">
          <a:xfrm>
            <a:off x="6477000" y="3048000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>
                <a:latin typeface="+mj-lt"/>
                <a:cs typeface="Arial" panose="020B0604020202020204" pitchFamily="34" charset="0"/>
              </a:rPr>
              <a:t>0</a:t>
            </a:r>
            <a:endParaRPr lang="en-US" altLang="en-US" sz="2400" b="1" baseline="-2500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289253" name="Text Box 37"/>
          <p:cNvSpPr txBox="1">
            <a:spLocks noChangeArrowheads="1"/>
          </p:cNvSpPr>
          <p:nvPr/>
        </p:nvSpPr>
        <p:spPr bwMode="auto">
          <a:xfrm>
            <a:off x="8056563" y="2209800"/>
            <a:ext cx="4892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+1</a:t>
            </a:r>
            <a:endParaRPr lang="en-US" altLang="en-US" sz="2400" b="1" baseline="-25000">
              <a:solidFill>
                <a:srgbClr val="FF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289254" name="Text Box 38"/>
          <p:cNvSpPr txBox="1">
            <a:spLocks noChangeArrowheads="1"/>
          </p:cNvSpPr>
          <p:nvPr/>
        </p:nvSpPr>
        <p:spPr bwMode="auto">
          <a:xfrm>
            <a:off x="5715000" y="4191000"/>
            <a:ext cx="4315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-1</a:t>
            </a:r>
            <a:endParaRPr lang="en-US" altLang="en-US" sz="2400" b="1" baseline="-25000">
              <a:solidFill>
                <a:schemeClr val="accent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289255" name="Text Box 39"/>
          <p:cNvSpPr txBox="1">
            <a:spLocks noChangeArrowheads="1"/>
          </p:cNvSpPr>
          <p:nvPr/>
        </p:nvSpPr>
        <p:spPr bwMode="auto">
          <a:xfrm>
            <a:off x="7372350" y="4572000"/>
            <a:ext cx="15760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i="1" dirty="0" err="1">
                <a:latin typeface="+mj-lt"/>
                <a:cs typeface="Arial" panose="020B0604020202020204" pitchFamily="34" charset="0"/>
              </a:rPr>
              <a:t>w</a:t>
            </a:r>
            <a:r>
              <a:rPr lang="en-US" altLang="en-US" sz="2400" i="1" baseline="-25000" dirty="0" err="1">
                <a:latin typeface="+mj-lt"/>
                <a:cs typeface="Arial" panose="020B0604020202020204" pitchFamily="34" charset="0"/>
              </a:rPr>
              <a:t>k</a:t>
            </a:r>
            <a:r>
              <a:rPr lang="en-US" altLang="en-US" sz="2400" b="1" i="1" dirty="0">
                <a:latin typeface="+mj-lt"/>
                <a:cs typeface="Arial" panose="020B0604020202020204" pitchFamily="34" charset="0"/>
              </a:rPr>
              <a:t> x</a:t>
            </a:r>
            <a:r>
              <a:rPr lang="en-US" altLang="en-US" sz="2400" b="1" dirty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2400" dirty="0">
                <a:latin typeface="+mj-lt"/>
                <a:cs typeface="Arial" panose="020B0604020202020204" pitchFamily="34" charset="0"/>
              </a:rPr>
              <a:t>+ </a:t>
            </a:r>
            <a:r>
              <a:rPr lang="en-US" altLang="en-US" sz="2400" i="1" dirty="0">
                <a:latin typeface="+mj-lt"/>
                <a:cs typeface="Arial" panose="020B0604020202020204" pitchFamily="34" charset="0"/>
              </a:rPr>
              <a:t>b</a:t>
            </a:r>
            <a:r>
              <a:rPr lang="en-US" altLang="en-US" sz="2400" dirty="0">
                <a:latin typeface="+mj-lt"/>
                <a:cs typeface="Arial" panose="020B0604020202020204" pitchFamily="34" charset="0"/>
              </a:rPr>
              <a:t> = 0</a:t>
            </a:r>
          </a:p>
        </p:txBody>
      </p:sp>
      <p:grpSp>
        <p:nvGrpSpPr>
          <p:cNvPr id="1289256" name="Group 40"/>
          <p:cNvGrpSpPr>
            <a:grpSpLocks/>
          </p:cNvGrpSpPr>
          <p:nvPr/>
        </p:nvGrpSpPr>
        <p:grpSpPr bwMode="auto">
          <a:xfrm>
            <a:off x="5446715" y="2192338"/>
            <a:ext cx="2970213" cy="3236911"/>
            <a:chOff x="3431" y="1381"/>
            <a:chExt cx="1871" cy="2039"/>
          </a:xfrm>
        </p:grpSpPr>
        <p:grpSp>
          <p:nvGrpSpPr>
            <p:cNvPr id="1289257" name="Group 41"/>
            <p:cNvGrpSpPr>
              <a:grpSpLocks/>
            </p:cNvGrpSpPr>
            <p:nvPr/>
          </p:nvGrpSpPr>
          <p:grpSpPr bwMode="auto">
            <a:xfrm>
              <a:off x="3431" y="1381"/>
              <a:ext cx="1777" cy="1273"/>
              <a:chOff x="3431" y="1381"/>
              <a:chExt cx="1777" cy="1273"/>
            </a:xfrm>
          </p:grpSpPr>
          <p:grpSp>
            <p:nvGrpSpPr>
              <p:cNvPr id="1289258" name="Group 42"/>
              <p:cNvGrpSpPr>
                <a:grpSpLocks/>
              </p:cNvGrpSpPr>
              <p:nvPr/>
            </p:nvGrpSpPr>
            <p:grpSpPr bwMode="auto">
              <a:xfrm rot="1300087">
                <a:off x="3431" y="1381"/>
                <a:ext cx="1777" cy="1273"/>
                <a:chOff x="3536" y="1482"/>
                <a:chExt cx="1777" cy="1273"/>
              </a:xfrm>
            </p:grpSpPr>
            <p:sp>
              <p:nvSpPr>
                <p:cNvPr id="1289259" name="Line 43"/>
                <p:cNvSpPr>
                  <a:spLocks noChangeShapeType="1"/>
                </p:cNvSpPr>
                <p:nvPr/>
              </p:nvSpPr>
              <p:spPr bwMode="auto">
                <a:xfrm rot="921216">
                  <a:off x="3536" y="1482"/>
                  <a:ext cx="1777" cy="1273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2400">
                    <a:latin typeface="+mj-lt"/>
                  </a:endParaRPr>
                </a:p>
              </p:txBody>
            </p:sp>
            <p:sp>
              <p:nvSpPr>
                <p:cNvPr id="1289260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4416" y="1765"/>
                  <a:ext cx="384" cy="336"/>
                </a:xfrm>
                <a:prstGeom prst="line">
                  <a:avLst/>
                </a:prstGeom>
                <a:noFill/>
                <a:ln w="9525">
                  <a:solidFill>
                    <a:srgbClr val="008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2400">
                    <a:latin typeface="+mj-lt"/>
                  </a:endParaRPr>
                </a:p>
              </p:txBody>
            </p:sp>
          </p:grpSp>
          <p:sp>
            <p:nvSpPr>
              <p:cNvPr id="1289261" name="Line 45"/>
              <p:cNvSpPr>
                <a:spLocks noChangeShapeType="1"/>
              </p:cNvSpPr>
              <p:nvPr/>
            </p:nvSpPr>
            <p:spPr bwMode="auto">
              <a:xfrm>
                <a:off x="4704" y="1680"/>
                <a:ext cx="96" cy="144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400">
                  <a:latin typeface="+mj-lt"/>
                </a:endParaRPr>
              </a:p>
            </p:txBody>
          </p:sp>
          <p:sp>
            <p:nvSpPr>
              <p:cNvPr id="1289262" name="Text Box 46"/>
              <p:cNvSpPr txBox="1">
                <a:spLocks noChangeArrowheads="1"/>
              </p:cNvSpPr>
              <p:nvPr/>
            </p:nvSpPr>
            <p:spPr bwMode="auto">
              <a:xfrm>
                <a:off x="4416" y="1872"/>
                <a:ext cx="43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i="1" dirty="0">
                    <a:solidFill>
                      <a:srgbClr val="008000"/>
                    </a:solidFill>
                    <a:latin typeface="+mj-lt"/>
                    <a:cs typeface="Arial" panose="020B0604020202020204" pitchFamily="34" charset="0"/>
                  </a:rPr>
                  <a:t>w</a:t>
                </a:r>
                <a:r>
                  <a:rPr lang="en-US" altLang="en-US" sz="2400" i="1" baseline="-25000" dirty="0">
                    <a:solidFill>
                      <a:srgbClr val="008000"/>
                    </a:solidFill>
                    <a:latin typeface="+mj-lt"/>
                    <a:cs typeface="Arial" panose="020B0604020202020204" pitchFamily="34" charset="0"/>
                  </a:rPr>
                  <a:t>k</a:t>
                </a:r>
                <a:r>
                  <a:rPr lang="en-US" altLang="en-US" sz="2400" baseline="-25000" dirty="0">
                    <a:solidFill>
                      <a:srgbClr val="008000"/>
                    </a:solidFill>
                    <a:latin typeface="+mj-lt"/>
                    <a:cs typeface="Arial" panose="020B0604020202020204" pitchFamily="34" charset="0"/>
                  </a:rPr>
                  <a:t>+1</a:t>
                </a:r>
                <a:endParaRPr lang="en-US" altLang="en-US" sz="2400" b="1" baseline="-25000" dirty="0">
                  <a:solidFill>
                    <a:srgbClr val="008000"/>
                  </a:solidFill>
                  <a:latin typeface="+mj-lt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289263" name="Text Box 47"/>
            <p:cNvSpPr txBox="1">
              <a:spLocks noChangeArrowheads="1"/>
            </p:cNvSpPr>
            <p:nvPr/>
          </p:nvSpPr>
          <p:spPr bwMode="auto">
            <a:xfrm>
              <a:off x="4136" y="3129"/>
              <a:ext cx="116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i="1" dirty="0">
                  <a:solidFill>
                    <a:srgbClr val="008000"/>
                  </a:solidFill>
                  <a:latin typeface="+mj-lt"/>
                  <a:cs typeface="Arial" panose="020B0604020202020204" pitchFamily="34" charset="0"/>
                </a:rPr>
                <a:t>w</a:t>
              </a:r>
              <a:r>
                <a:rPr lang="en-US" altLang="en-US" sz="2400" i="1" baseline="-25000" dirty="0">
                  <a:solidFill>
                    <a:srgbClr val="008000"/>
                  </a:solidFill>
                  <a:latin typeface="+mj-lt"/>
                  <a:cs typeface="Arial" panose="020B0604020202020204" pitchFamily="34" charset="0"/>
                </a:rPr>
                <a:t>k</a:t>
              </a:r>
              <a:r>
                <a:rPr lang="en-US" altLang="en-US" sz="2400" baseline="-25000" dirty="0">
                  <a:solidFill>
                    <a:srgbClr val="008000"/>
                  </a:solidFill>
                  <a:latin typeface="+mj-lt"/>
                  <a:cs typeface="Arial" panose="020B0604020202020204" pitchFamily="34" charset="0"/>
                </a:rPr>
                <a:t>+1</a:t>
              </a:r>
              <a:r>
                <a:rPr lang="en-US" altLang="en-US" sz="2400" b="1" dirty="0">
                  <a:solidFill>
                    <a:srgbClr val="008000"/>
                  </a:solidFill>
                  <a:latin typeface="+mj-lt"/>
                  <a:cs typeface="Arial" panose="020B0604020202020204" pitchFamily="34" charset="0"/>
                </a:rPr>
                <a:t> </a:t>
              </a:r>
              <a:r>
                <a:rPr lang="en-US" altLang="en-US" sz="2400" b="1" i="1" dirty="0">
                  <a:solidFill>
                    <a:srgbClr val="008000"/>
                  </a:solidFill>
                  <a:latin typeface="+mj-lt"/>
                  <a:cs typeface="Arial" panose="020B0604020202020204" pitchFamily="34" charset="0"/>
                </a:rPr>
                <a:t>x</a:t>
              </a:r>
              <a:r>
                <a:rPr lang="en-US" altLang="en-US" sz="2400" b="1" dirty="0">
                  <a:solidFill>
                    <a:srgbClr val="008000"/>
                  </a:solidFill>
                  <a:latin typeface="+mj-lt"/>
                  <a:cs typeface="Arial" panose="020B0604020202020204" pitchFamily="34" charset="0"/>
                </a:rPr>
                <a:t>  </a:t>
              </a:r>
              <a:r>
                <a:rPr lang="en-US" altLang="en-US" sz="2400" dirty="0">
                  <a:solidFill>
                    <a:srgbClr val="008000"/>
                  </a:solidFill>
                  <a:latin typeface="+mj-lt"/>
                  <a:cs typeface="Arial" panose="020B0604020202020204" pitchFamily="34" charset="0"/>
                </a:rPr>
                <a:t>+ </a:t>
              </a:r>
              <a:r>
                <a:rPr lang="en-US" altLang="en-US" sz="2400" i="1" dirty="0">
                  <a:solidFill>
                    <a:srgbClr val="008000"/>
                  </a:solidFill>
                  <a:latin typeface="+mj-lt"/>
                  <a:cs typeface="Arial" panose="020B0604020202020204" pitchFamily="34" charset="0"/>
                </a:rPr>
                <a:t>b</a:t>
              </a:r>
              <a:r>
                <a:rPr lang="en-US" altLang="en-US" sz="2400" dirty="0">
                  <a:solidFill>
                    <a:srgbClr val="008000"/>
                  </a:solidFill>
                  <a:latin typeface="+mj-lt"/>
                  <a:cs typeface="Arial" panose="020B0604020202020204" pitchFamily="34" charset="0"/>
                </a:rPr>
                <a:t> = 0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95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89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289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 in action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24</a:t>
            </a:fld>
            <a:endParaRPr lang="en-US" dirty="0"/>
          </a:p>
        </p:txBody>
      </p:sp>
      <p:pic>
        <p:nvPicPr>
          <p:cNvPr id="7" name="Picture 6" descr="Figure4.7a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0" y="1316689"/>
            <a:ext cx="2705100" cy="2705100"/>
          </a:xfrm>
          <a:prstGeom prst="rect">
            <a:avLst/>
          </a:prstGeom>
        </p:spPr>
      </p:pic>
      <p:pic>
        <p:nvPicPr>
          <p:cNvPr id="8" name="Picture 7" descr="Figure4.7b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123" y="1337005"/>
            <a:ext cx="2705100" cy="270510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09600" y="1337005"/>
            <a:ext cx="2705100" cy="2705100"/>
            <a:chOff x="609600" y="1337005"/>
            <a:chExt cx="2705100" cy="2705100"/>
          </a:xfrm>
        </p:grpSpPr>
        <p:pic>
          <p:nvPicPr>
            <p:cNvPr id="11" name="Picture 10" descr="Figure4.7a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" y="1337005"/>
              <a:ext cx="2705100" cy="2705100"/>
            </a:xfrm>
            <a:prstGeom prst="rect">
              <a:avLst/>
            </a:prstGeom>
          </p:spPr>
        </p:pic>
        <p:sp>
          <p:nvSpPr>
            <p:cNvPr id="12" name="Donut 11"/>
            <p:cNvSpPr/>
            <p:nvPr/>
          </p:nvSpPr>
          <p:spPr>
            <a:xfrm>
              <a:off x="2291460" y="1679854"/>
              <a:ext cx="208314" cy="208302"/>
            </a:xfrm>
            <a:prstGeom prst="donut">
              <a:avLst>
                <a:gd name="adj" fmla="val 36299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 rot="1380000">
              <a:off x="2178025" y="1809305"/>
              <a:ext cx="155448" cy="7722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 rot="1380000">
            <a:off x="1727179" y="2628455"/>
            <a:ext cx="155448" cy="7722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ular Callout 16"/>
          <p:cNvSpPr/>
          <p:nvPr/>
        </p:nvSpPr>
        <p:spPr>
          <a:xfrm>
            <a:off x="424656" y="2227816"/>
            <a:ext cx="908845" cy="801925"/>
          </a:xfrm>
          <a:prstGeom prst="wedgeRoundRectCallout">
            <a:avLst>
              <a:gd name="adj1" fmla="val 88781"/>
              <a:gd name="adj2" fmla="val -31531"/>
              <a:gd name="adj3" fmla="val 16667"/>
            </a:avLst>
          </a:prstGeom>
          <a:solidFill>
            <a:srgbClr val="FFFFCC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none" dirty="0" err="1">
                <a:solidFill>
                  <a:srgbClr val="000000"/>
                </a:solidFill>
              </a:rPr>
              <a:t>wx</a:t>
            </a:r>
            <a:r>
              <a:rPr lang="en-US" sz="1200" u="none" dirty="0">
                <a:solidFill>
                  <a:srgbClr val="000000"/>
                </a:solidFill>
              </a:rPr>
              <a:t> = 0</a:t>
            </a:r>
            <a:endParaRPr lang="en-US" sz="1200" b="1" u="none" dirty="0">
              <a:solidFill>
                <a:srgbClr val="000000"/>
              </a:solidFill>
            </a:endParaRPr>
          </a:p>
          <a:p>
            <a:pPr algn="ctr"/>
            <a:r>
              <a:rPr lang="en-US" sz="1200" u="none" dirty="0">
                <a:solidFill>
                  <a:srgbClr val="000000"/>
                </a:solidFill>
              </a:rPr>
              <a:t>Current decision boundary</a:t>
            </a:r>
          </a:p>
        </p:txBody>
      </p:sp>
      <p:sp>
        <p:nvSpPr>
          <p:cNvPr id="18" name="Rounded Rectangular Callout 17"/>
          <p:cNvSpPr/>
          <p:nvPr/>
        </p:nvSpPr>
        <p:spPr>
          <a:xfrm>
            <a:off x="1939240" y="3006346"/>
            <a:ext cx="1136541" cy="597279"/>
          </a:xfrm>
          <a:prstGeom prst="wedgeRoundRectCallout">
            <a:avLst>
              <a:gd name="adj1" fmla="val -47151"/>
              <a:gd name="adj2" fmla="val -69065"/>
              <a:gd name="adj3" fmla="val 16667"/>
            </a:avLst>
          </a:prstGeom>
          <a:solidFill>
            <a:srgbClr val="FFFFCC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182880" rIns="0" bIns="45720" rtlCol="0" anchor="ctr"/>
          <a:lstStyle/>
          <a:p>
            <a:pPr algn="ctr"/>
            <a:r>
              <a:rPr lang="en-US" sz="1200" b="1" u="none" dirty="0">
                <a:solidFill>
                  <a:srgbClr val="000000"/>
                </a:solidFill>
              </a:rPr>
              <a:t>w</a:t>
            </a:r>
            <a:br>
              <a:rPr lang="en-US" sz="1200" b="1" u="none" dirty="0">
                <a:solidFill>
                  <a:srgbClr val="000000"/>
                </a:solidFill>
              </a:rPr>
            </a:br>
            <a:r>
              <a:rPr lang="en-US" sz="1200" u="none" dirty="0">
                <a:solidFill>
                  <a:srgbClr val="000000"/>
                </a:solidFill>
              </a:rPr>
              <a:t>Current weight vector</a:t>
            </a:r>
            <a:br>
              <a:rPr lang="en-US" sz="1200" b="1" u="none" dirty="0">
                <a:solidFill>
                  <a:srgbClr val="000000"/>
                </a:solidFill>
              </a:rPr>
            </a:br>
            <a:endParaRPr lang="en-US" sz="1200" b="1" u="none" dirty="0">
              <a:solidFill>
                <a:srgbClr val="000000"/>
              </a:solidFill>
            </a:endParaRPr>
          </a:p>
        </p:txBody>
      </p:sp>
      <p:sp>
        <p:nvSpPr>
          <p:cNvPr id="19" name="Rounded Rectangular Callout 18"/>
          <p:cNvSpPr/>
          <p:nvPr/>
        </p:nvSpPr>
        <p:spPr>
          <a:xfrm>
            <a:off x="817563" y="1316688"/>
            <a:ext cx="1430337" cy="571467"/>
          </a:xfrm>
          <a:prstGeom prst="wedgeRoundRectCallout">
            <a:avLst>
              <a:gd name="adj1" fmla="val 57691"/>
              <a:gd name="adj2" fmla="val 26387"/>
              <a:gd name="adj3" fmla="val 16667"/>
            </a:avLst>
          </a:prstGeom>
          <a:solidFill>
            <a:srgbClr val="FFFFCC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u="none" dirty="0">
                <a:solidFill>
                  <a:srgbClr val="000000"/>
                </a:solidFill>
              </a:rPr>
              <a:t>x </a:t>
            </a:r>
            <a:r>
              <a:rPr lang="en-US" sz="1200" u="none" dirty="0">
                <a:solidFill>
                  <a:srgbClr val="000000"/>
                </a:solidFill>
              </a:rPr>
              <a:t>(with y = +1)</a:t>
            </a:r>
          </a:p>
          <a:p>
            <a:pPr algn="ctr"/>
            <a:r>
              <a:rPr lang="en-US" sz="1200" u="none" dirty="0">
                <a:solidFill>
                  <a:srgbClr val="000000"/>
                </a:solidFill>
              </a:rPr>
              <a:t>next item to be classified</a:t>
            </a:r>
          </a:p>
        </p:txBody>
      </p:sp>
      <p:sp>
        <p:nvSpPr>
          <p:cNvPr id="20" name="Rounded Rectangular Callout 19"/>
          <p:cNvSpPr/>
          <p:nvPr/>
        </p:nvSpPr>
        <p:spPr>
          <a:xfrm>
            <a:off x="3455247" y="1874498"/>
            <a:ext cx="1430337" cy="293610"/>
          </a:xfrm>
          <a:prstGeom prst="wedgeRoundRectCallout">
            <a:avLst>
              <a:gd name="adj1" fmla="val 57691"/>
              <a:gd name="adj2" fmla="val 26387"/>
              <a:gd name="adj3" fmla="val 16667"/>
            </a:avLst>
          </a:prstGeom>
          <a:solidFill>
            <a:srgbClr val="FFFFCC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u="none" dirty="0">
                <a:solidFill>
                  <a:srgbClr val="000000"/>
                </a:solidFill>
              </a:rPr>
              <a:t>x </a:t>
            </a:r>
            <a:r>
              <a:rPr lang="en-US" sz="1200" u="none" dirty="0">
                <a:solidFill>
                  <a:srgbClr val="000000"/>
                </a:solidFill>
              </a:rPr>
              <a:t>as a vector</a:t>
            </a:r>
            <a:endParaRPr lang="en-US" sz="1200" b="1" u="none" dirty="0">
              <a:solidFill>
                <a:srgbClr val="000000"/>
              </a:solidFill>
            </a:endParaRPr>
          </a:p>
        </p:txBody>
      </p:sp>
      <p:sp>
        <p:nvSpPr>
          <p:cNvPr id="21" name="Rounded Rectangular Callout 20"/>
          <p:cNvSpPr/>
          <p:nvPr/>
        </p:nvSpPr>
        <p:spPr>
          <a:xfrm>
            <a:off x="4665940" y="3302130"/>
            <a:ext cx="1430337" cy="371401"/>
          </a:xfrm>
          <a:prstGeom prst="wedgeRoundRectCallout">
            <a:avLst>
              <a:gd name="adj1" fmla="val -58305"/>
              <a:gd name="adj2" fmla="val -145706"/>
              <a:gd name="adj3" fmla="val 16667"/>
            </a:avLst>
          </a:prstGeom>
          <a:solidFill>
            <a:srgbClr val="FFFFCC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u="none" dirty="0">
                <a:solidFill>
                  <a:srgbClr val="000000"/>
                </a:solidFill>
              </a:rPr>
              <a:t>x </a:t>
            </a:r>
            <a:r>
              <a:rPr lang="en-US" sz="1200" u="none" dirty="0">
                <a:solidFill>
                  <a:srgbClr val="000000"/>
                </a:solidFill>
              </a:rPr>
              <a:t>as a vector added to </a:t>
            </a:r>
            <a:r>
              <a:rPr lang="en-US" sz="1200" b="1" u="none" dirty="0">
                <a:solidFill>
                  <a:srgbClr val="000000"/>
                </a:solidFill>
              </a:rPr>
              <a:t>w</a:t>
            </a:r>
          </a:p>
        </p:txBody>
      </p:sp>
      <p:sp>
        <p:nvSpPr>
          <p:cNvPr id="22" name="Rounded Rectangular Callout 21"/>
          <p:cNvSpPr/>
          <p:nvPr/>
        </p:nvSpPr>
        <p:spPr>
          <a:xfrm>
            <a:off x="7777955" y="1964112"/>
            <a:ext cx="908845" cy="801925"/>
          </a:xfrm>
          <a:prstGeom prst="wedgeRoundRectCallout">
            <a:avLst>
              <a:gd name="adj1" fmla="val -45693"/>
              <a:gd name="adj2" fmla="val 74051"/>
              <a:gd name="adj3" fmla="val 16667"/>
            </a:avLst>
          </a:prstGeom>
          <a:solidFill>
            <a:srgbClr val="FFFFCC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none" dirty="0" err="1">
                <a:solidFill>
                  <a:srgbClr val="000000"/>
                </a:solidFill>
              </a:rPr>
              <a:t>wx</a:t>
            </a:r>
            <a:r>
              <a:rPr lang="en-US" sz="1200" u="none" dirty="0">
                <a:solidFill>
                  <a:srgbClr val="000000"/>
                </a:solidFill>
              </a:rPr>
              <a:t> = 0</a:t>
            </a:r>
            <a:endParaRPr lang="en-US" sz="1200" b="1" u="none" dirty="0">
              <a:solidFill>
                <a:srgbClr val="000000"/>
              </a:solidFill>
            </a:endParaRPr>
          </a:p>
          <a:p>
            <a:pPr algn="ctr"/>
            <a:r>
              <a:rPr lang="en-US" sz="1200" u="none" dirty="0">
                <a:solidFill>
                  <a:srgbClr val="000000"/>
                </a:solidFill>
              </a:rPr>
              <a:t>New</a:t>
            </a:r>
            <a:br>
              <a:rPr lang="en-US" sz="1200" u="none" dirty="0">
                <a:solidFill>
                  <a:srgbClr val="000000"/>
                </a:solidFill>
              </a:rPr>
            </a:br>
            <a:r>
              <a:rPr lang="en-US" sz="1200" u="none" dirty="0">
                <a:solidFill>
                  <a:srgbClr val="000000"/>
                </a:solidFill>
              </a:rPr>
              <a:t>decision boundary</a:t>
            </a:r>
          </a:p>
        </p:txBody>
      </p:sp>
      <p:sp>
        <p:nvSpPr>
          <p:cNvPr id="23" name="Rounded Rectangular Callout 22"/>
          <p:cNvSpPr/>
          <p:nvPr/>
        </p:nvSpPr>
        <p:spPr>
          <a:xfrm>
            <a:off x="6413575" y="3003490"/>
            <a:ext cx="1136541" cy="597279"/>
          </a:xfrm>
          <a:prstGeom prst="wedgeRoundRectCallout">
            <a:avLst>
              <a:gd name="adj1" fmla="val 21334"/>
              <a:gd name="adj2" fmla="val -87356"/>
              <a:gd name="adj3" fmla="val 16667"/>
            </a:avLst>
          </a:prstGeom>
          <a:solidFill>
            <a:srgbClr val="FFFFCC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182880" rIns="0" bIns="45720" rtlCol="0" anchor="ctr"/>
          <a:lstStyle/>
          <a:p>
            <a:pPr algn="ctr"/>
            <a:r>
              <a:rPr lang="en-US" sz="1200" b="1" u="none" dirty="0">
                <a:solidFill>
                  <a:srgbClr val="000000"/>
                </a:solidFill>
              </a:rPr>
              <a:t>w </a:t>
            </a:r>
            <a:br>
              <a:rPr lang="en-US" sz="1200" b="1" u="none" dirty="0">
                <a:solidFill>
                  <a:srgbClr val="000000"/>
                </a:solidFill>
              </a:rPr>
            </a:br>
            <a:r>
              <a:rPr lang="en-US" sz="1200" u="none" dirty="0">
                <a:solidFill>
                  <a:srgbClr val="000000"/>
                </a:solidFill>
              </a:rPr>
              <a:t>New</a:t>
            </a:r>
            <a:r>
              <a:rPr lang="en-US" sz="1200" b="1" u="none" dirty="0">
                <a:solidFill>
                  <a:srgbClr val="000000"/>
                </a:solidFill>
              </a:rPr>
              <a:t> </a:t>
            </a:r>
            <a:r>
              <a:rPr lang="en-US" sz="1200" u="none" dirty="0">
                <a:solidFill>
                  <a:srgbClr val="000000"/>
                </a:solidFill>
              </a:rPr>
              <a:t>weight vector</a:t>
            </a:r>
            <a:br>
              <a:rPr lang="en-US" sz="1200" b="1" u="none" dirty="0">
                <a:solidFill>
                  <a:srgbClr val="000000"/>
                </a:solidFill>
              </a:rPr>
            </a:br>
            <a:endParaRPr lang="en-US" sz="1200" b="1" u="none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3331" y="5841999"/>
            <a:ext cx="3036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(Figures from Bishop 2006)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7544020" y="5599091"/>
            <a:ext cx="1428456" cy="485815"/>
            <a:chOff x="51913" y="1190585"/>
            <a:chExt cx="971256" cy="485815"/>
          </a:xfrm>
        </p:grpSpPr>
        <p:sp>
          <p:nvSpPr>
            <p:cNvPr id="2" name="Oval 1"/>
            <p:cNvSpPr/>
            <p:nvPr/>
          </p:nvSpPr>
          <p:spPr>
            <a:xfrm>
              <a:off x="152400" y="1337005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152400" y="1489405"/>
              <a:ext cx="45719" cy="45719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02962" y="1190585"/>
              <a:ext cx="7633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none" dirty="0">
                  <a:solidFill>
                    <a:srgbClr val="FF0000"/>
                  </a:solidFill>
                  <a:latin typeface="+mn-lt"/>
                </a:rPr>
                <a:t>Positive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94416" y="1368623"/>
              <a:ext cx="8287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none" dirty="0">
                  <a:solidFill>
                    <a:srgbClr val="0000FF"/>
                  </a:solidFill>
                  <a:latin typeface="+mn-lt"/>
                </a:rPr>
                <a:t>Negative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1913" y="1219200"/>
              <a:ext cx="9144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955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 in action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25</a:t>
            </a:fld>
            <a:endParaRPr lang="en-US" dirty="0"/>
          </a:p>
        </p:txBody>
      </p:sp>
      <p:pic>
        <p:nvPicPr>
          <p:cNvPr id="9" name="Picture 8" descr="Figure4.7c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616" y="1731344"/>
            <a:ext cx="2705100" cy="2705100"/>
          </a:xfrm>
          <a:prstGeom prst="rect">
            <a:avLst/>
          </a:prstGeom>
        </p:spPr>
      </p:pic>
      <p:pic>
        <p:nvPicPr>
          <p:cNvPr id="10" name="Picture 9" descr="Figure4.7d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163" y="1731344"/>
            <a:ext cx="2705100" cy="2705100"/>
          </a:xfrm>
          <a:prstGeom prst="rect">
            <a:avLst/>
          </a:prstGeom>
        </p:spPr>
      </p:pic>
      <p:pic>
        <p:nvPicPr>
          <p:cNvPr id="11" name="Picture 10" descr="Figure4.7b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36" y="1731344"/>
            <a:ext cx="2705100" cy="2705100"/>
          </a:xfrm>
          <a:prstGeom prst="rect">
            <a:avLst/>
          </a:prstGeom>
        </p:spPr>
      </p:pic>
      <p:sp>
        <p:nvSpPr>
          <p:cNvPr id="12" name="Rounded Rectangular Callout 11"/>
          <p:cNvSpPr/>
          <p:nvPr/>
        </p:nvSpPr>
        <p:spPr>
          <a:xfrm>
            <a:off x="424656" y="2227816"/>
            <a:ext cx="908845" cy="801925"/>
          </a:xfrm>
          <a:prstGeom prst="wedgeRoundRectCallout">
            <a:avLst>
              <a:gd name="adj1" fmla="val 86563"/>
              <a:gd name="adj2" fmla="val -12259"/>
              <a:gd name="adj3" fmla="val 16667"/>
            </a:avLst>
          </a:prstGeom>
          <a:solidFill>
            <a:srgbClr val="FFFFCC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none" dirty="0" err="1">
                <a:solidFill>
                  <a:srgbClr val="000000"/>
                </a:solidFill>
              </a:rPr>
              <a:t>wx</a:t>
            </a:r>
            <a:r>
              <a:rPr lang="en-US" sz="1200" u="none" dirty="0">
                <a:solidFill>
                  <a:srgbClr val="000000"/>
                </a:solidFill>
              </a:rPr>
              <a:t> = 0</a:t>
            </a:r>
            <a:endParaRPr lang="en-US" sz="1200" b="1" u="none" dirty="0">
              <a:solidFill>
                <a:srgbClr val="000000"/>
              </a:solidFill>
            </a:endParaRPr>
          </a:p>
          <a:p>
            <a:pPr algn="ctr"/>
            <a:r>
              <a:rPr lang="en-US" sz="1200" u="none" dirty="0">
                <a:solidFill>
                  <a:srgbClr val="000000"/>
                </a:solidFill>
              </a:rPr>
              <a:t>Current decision boundary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1939240" y="3228087"/>
            <a:ext cx="1136541" cy="597279"/>
          </a:xfrm>
          <a:prstGeom prst="wedgeRoundRectCallout">
            <a:avLst>
              <a:gd name="adj1" fmla="val -47151"/>
              <a:gd name="adj2" fmla="val -69065"/>
              <a:gd name="adj3" fmla="val 16667"/>
            </a:avLst>
          </a:prstGeom>
          <a:solidFill>
            <a:srgbClr val="FFFFCC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182880" rIns="0" bIns="45720" rtlCol="0" anchor="ctr"/>
          <a:lstStyle/>
          <a:p>
            <a:pPr algn="ctr"/>
            <a:r>
              <a:rPr lang="en-US" sz="1200" b="1" u="none" dirty="0">
                <a:solidFill>
                  <a:srgbClr val="000000"/>
                </a:solidFill>
              </a:rPr>
              <a:t>w</a:t>
            </a:r>
            <a:br>
              <a:rPr lang="en-US" sz="1200" b="1" u="none" dirty="0">
                <a:solidFill>
                  <a:srgbClr val="000000"/>
                </a:solidFill>
              </a:rPr>
            </a:br>
            <a:r>
              <a:rPr lang="en-US" sz="1200" u="none" dirty="0">
                <a:solidFill>
                  <a:srgbClr val="000000"/>
                </a:solidFill>
              </a:rPr>
              <a:t>Current weight vector</a:t>
            </a:r>
            <a:br>
              <a:rPr lang="en-US" sz="1200" b="1" u="none" dirty="0">
                <a:solidFill>
                  <a:srgbClr val="000000"/>
                </a:solidFill>
              </a:rPr>
            </a:br>
            <a:endParaRPr lang="en-US" sz="1200" b="1" u="none" dirty="0">
              <a:solidFill>
                <a:srgbClr val="000000"/>
              </a:solidFill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1578279" y="1445610"/>
            <a:ext cx="1430337" cy="571467"/>
          </a:xfrm>
          <a:prstGeom prst="wedgeRoundRectCallout">
            <a:avLst>
              <a:gd name="adj1" fmla="val 19637"/>
              <a:gd name="adj2" fmla="val 145145"/>
              <a:gd name="adj3" fmla="val 16667"/>
            </a:avLst>
          </a:prstGeom>
          <a:solidFill>
            <a:srgbClr val="FFFFCC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u="none" dirty="0">
                <a:solidFill>
                  <a:srgbClr val="000000"/>
                </a:solidFill>
              </a:rPr>
              <a:t>x </a:t>
            </a:r>
            <a:r>
              <a:rPr lang="en-US" sz="1200" u="none" dirty="0">
                <a:solidFill>
                  <a:srgbClr val="000000"/>
                </a:solidFill>
              </a:rPr>
              <a:t>(with y = +1)</a:t>
            </a:r>
          </a:p>
          <a:p>
            <a:pPr algn="ctr"/>
            <a:r>
              <a:rPr lang="en-US" sz="1200" u="none" dirty="0">
                <a:solidFill>
                  <a:srgbClr val="000000"/>
                </a:solidFill>
              </a:rPr>
              <a:t>next item to be classified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3455247" y="1874498"/>
            <a:ext cx="1430337" cy="293610"/>
          </a:xfrm>
          <a:prstGeom prst="wedgeRoundRectCallout">
            <a:avLst>
              <a:gd name="adj1" fmla="val 37019"/>
              <a:gd name="adj2" fmla="val 259819"/>
              <a:gd name="adj3" fmla="val 16667"/>
            </a:avLst>
          </a:prstGeom>
          <a:solidFill>
            <a:srgbClr val="FFFFCC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u="none" dirty="0">
                <a:solidFill>
                  <a:srgbClr val="000000"/>
                </a:solidFill>
              </a:rPr>
              <a:t>x </a:t>
            </a:r>
            <a:r>
              <a:rPr lang="en-US" sz="1200" u="none" dirty="0">
                <a:solidFill>
                  <a:srgbClr val="000000"/>
                </a:solidFill>
              </a:rPr>
              <a:t>as a vector</a:t>
            </a:r>
            <a:endParaRPr lang="en-US" sz="1200" b="1" u="none" dirty="0">
              <a:solidFill>
                <a:srgbClr val="000000"/>
              </a:solidFill>
            </a:endParaRPr>
          </a:p>
        </p:txBody>
      </p:sp>
      <p:sp>
        <p:nvSpPr>
          <p:cNvPr id="16" name="Rounded Rectangular Callout 15"/>
          <p:cNvSpPr/>
          <p:nvPr/>
        </p:nvSpPr>
        <p:spPr>
          <a:xfrm>
            <a:off x="3725165" y="3302129"/>
            <a:ext cx="1430337" cy="371401"/>
          </a:xfrm>
          <a:prstGeom prst="wedgeRoundRectCallout">
            <a:avLst>
              <a:gd name="adj1" fmla="val 11227"/>
              <a:gd name="adj2" fmla="val -129423"/>
              <a:gd name="adj3" fmla="val 16667"/>
            </a:avLst>
          </a:prstGeom>
          <a:solidFill>
            <a:srgbClr val="FFFFCC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u="none" dirty="0">
                <a:solidFill>
                  <a:srgbClr val="000000"/>
                </a:solidFill>
              </a:rPr>
              <a:t>x </a:t>
            </a:r>
            <a:r>
              <a:rPr lang="en-US" sz="1200" u="none" dirty="0">
                <a:solidFill>
                  <a:srgbClr val="000000"/>
                </a:solidFill>
              </a:rPr>
              <a:t>as a vector added to </a:t>
            </a:r>
            <a:r>
              <a:rPr lang="en-US" sz="1200" b="1" u="none" dirty="0">
                <a:solidFill>
                  <a:srgbClr val="000000"/>
                </a:solidFill>
              </a:rPr>
              <a:t>w</a:t>
            </a:r>
          </a:p>
        </p:txBody>
      </p:sp>
      <p:sp>
        <p:nvSpPr>
          <p:cNvPr id="17" name="Rounded Rectangular Callout 16"/>
          <p:cNvSpPr/>
          <p:nvPr/>
        </p:nvSpPr>
        <p:spPr>
          <a:xfrm>
            <a:off x="6474308" y="1016675"/>
            <a:ext cx="908845" cy="801925"/>
          </a:xfrm>
          <a:prstGeom prst="wedgeRoundRectCallout">
            <a:avLst>
              <a:gd name="adj1" fmla="val -45693"/>
              <a:gd name="adj2" fmla="val 74051"/>
              <a:gd name="adj3" fmla="val 16667"/>
            </a:avLst>
          </a:prstGeom>
          <a:solidFill>
            <a:srgbClr val="FFFFCC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none" dirty="0" err="1">
                <a:solidFill>
                  <a:srgbClr val="000000"/>
                </a:solidFill>
              </a:rPr>
              <a:t>wx</a:t>
            </a:r>
            <a:r>
              <a:rPr lang="en-US" sz="1200" u="none" dirty="0">
                <a:solidFill>
                  <a:srgbClr val="000000"/>
                </a:solidFill>
              </a:rPr>
              <a:t> = 0</a:t>
            </a:r>
            <a:endParaRPr lang="en-US" sz="1200" b="1" u="none" dirty="0">
              <a:solidFill>
                <a:srgbClr val="000000"/>
              </a:solidFill>
            </a:endParaRPr>
          </a:p>
          <a:p>
            <a:pPr algn="ctr"/>
            <a:r>
              <a:rPr lang="en-US" sz="1200" u="none" dirty="0">
                <a:solidFill>
                  <a:srgbClr val="000000"/>
                </a:solidFill>
              </a:rPr>
              <a:t>New</a:t>
            </a:r>
            <a:br>
              <a:rPr lang="en-US" sz="1200" u="none" dirty="0">
                <a:solidFill>
                  <a:srgbClr val="000000"/>
                </a:solidFill>
              </a:rPr>
            </a:br>
            <a:r>
              <a:rPr lang="en-US" sz="1200" u="none" dirty="0">
                <a:solidFill>
                  <a:srgbClr val="000000"/>
                </a:solidFill>
              </a:rPr>
              <a:t>decision boundary</a:t>
            </a:r>
          </a:p>
        </p:txBody>
      </p:sp>
      <p:sp>
        <p:nvSpPr>
          <p:cNvPr id="18" name="Rounded Rectangular Callout 17"/>
          <p:cNvSpPr/>
          <p:nvPr/>
        </p:nvSpPr>
        <p:spPr>
          <a:xfrm>
            <a:off x="5906037" y="4523796"/>
            <a:ext cx="1136541" cy="597279"/>
          </a:xfrm>
          <a:prstGeom prst="wedgeRoundRectCallout">
            <a:avLst>
              <a:gd name="adj1" fmla="val 49123"/>
              <a:gd name="adj2" fmla="val -307857"/>
              <a:gd name="adj3" fmla="val 16667"/>
            </a:avLst>
          </a:prstGeom>
          <a:solidFill>
            <a:srgbClr val="FFFFCC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182880" rIns="0" bIns="45720" rtlCol="0" anchor="ctr"/>
          <a:lstStyle/>
          <a:p>
            <a:pPr algn="ctr"/>
            <a:r>
              <a:rPr lang="en-US" sz="1200" b="1" u="none" dirty="0">
                <a:solidFill>
                  <a:srgbClr val="000000"/>
                </a:solidFill>
              </a:rPr>
              <a:t>w </a:t>
            </a:r>
            <a:br>
              <a:rPr lang="en-US" sz="1200" b="1" u="none" dirty="0">
                <a:solidFill>
                  <a:srgbClr val="000000"/>
                </a:solidFill>
              </a:rPr>
            </a:br>
            <a:r>
              <a:rPr lang="en-US" sz="1200" u="none" dirty="0">
                <a:solidFill>
                  <a:srgbClr val="000000"/>
                </a:solidFill>
              </a:rPr>
              <a:t>New</a:t>
            </a:r>
            <a:r>
              <a:rPr lang="en-US" sz="1200" b="1" u="none" dirty="0">
                <a:solidFill>
                  <a:srgbClr val="000000"/>
                </a:solidFill>
              </a:rPr>
              <a:t> </a:t>
            </a:r>
            <a:r>
              <a:rPr lang="en-US" sz="1200" u="none" dirty="0">
                <a:solidFill>
                  <a:srgbClr val="000000"/>
                </a:solidFill>
              </a:rPr>
              <a:t>weight vector</a:t>
            </a:r>
            <a:br>
              <a:rPr lang="en-US" sz="1200" b="1" u="none" dirty="0">
                <a:solidFill>
                  <a:srgbClr val="000000"/>
                </a:solidFill>
              </a:rPr>
            </a:br>
            <a:endParaRPr lang="en-US" sz="1200" b="1" u="none" dirty="0">
              <a:solidFill>
                <a:srgbClr val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73331" y="5841999"/>
            <a:ext cx="3036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(Figures from Bishop 2006)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7543800" y="5599091"/>
            <a:ext cx="1428456" cy="485815"/>
            <a:chOff x="51913" y="1190585"/>
            <a:chExt cx="971256" cy="485815"/>
          </a:xfrm>
        </p:grpSpPr>
        <p:sp>
          <p:nvSpPr>
            <p:cNvPr id="21" name="Oval 20"/>
            <p:cNvSpPr/>
            <p:nvPr/>
          </p:nvSpPr>
          <p:spPr>
            <a:xfrm>
              <a:off x="152400" y="1337005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52400" y="1489405"/>
              <a:ext cx="45719" cy="45719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02962" y="1190585"/>
              <a:ext cx="7633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none" dirty="0">
                  <a:solidFill>
                    <a:srgbClr val="FF0000"/>
                  </a:solidFill>
                  <a:latin typeface="+mn-lt"/>
                </a:rPr>
                <a:t>Positive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94416" y="1368623"/>
              <a:ext cx="8287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none" dirty="0">
                  <a:solidFill>
                    <a:srgbClr val="0000FF"/>
                  </a:solidFill>
                  <a:latin typeface="+mn-lt"/>
                </a:rPr>
                <a:t>Negative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1913" y="1219200"/>
              <a:ext cx="9144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895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 learning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algn="just">
              <a:spcBef>
                <a:spcPts val="0"/>
              </a:spcBef>
            </a:pPr>
            <a:r>
              <a:rPr lang="en-US" dirty="0"/>
              <a:t>If  x is Boolean, only weights of </a:t>
            </a:r>
            <a:r>
              <a:rPr lang="en-US" dirty="0">
                <a:solidFill>
                  <a:schemeClr val="accent6"/>
                </a:solidFill>
              </a:rPr>
              <a:t>active features </a:t>
            </a:r>
            <a:r>
              <a:rPr lang="en-US" dirty="0"/>
              <a:t>are updated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5103643"/>
              </p:ext>
            </p:extLst>
          </p:nvPr>
        </p:nvGraphicFramePr>
        <p:xfrm>
          <a:off x="1905000" y="2667000"/>
          <a:ext cx="4721191" cy="2895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1" name="Equation" r:id="rId3" imgW="1574640" imgH="965160" progId="Equation.3">
                  <p:embed/>
                </p:oleObj>
              </mc:Choice>
              <mc:Fallback>
                <p:oleObj name="Equation" r:id="rId3" imgW="1574640" imgH="96516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667000"/>
                        <a:ext cx="4721191" cy="2895966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68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 learning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9473989"/>
              </p:ext>
            </p:extLst>
          </p:nvPr>
        </p:nvGraphicFramePr>
        <p:xfrm>
          <a:off x="847725" y="1068388"/>
          <a:ext cx="7448550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Equation" r:id="rId3" imgW="3124080" imgH="419040" progId="Equation.3">
                  <p:embed/>
                </p:oleObj>
              </mc:Choice>
              <mc:Fallback>
                <p:oleObj name="Equation" r:id="rId3" imgW="3124080" imgH="419040" progId="Equation.3">
                  <p:embed/>
                  <p:pic>
                    <p:nvPicPr>
                      <p:cNvPr id="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725" y="1068388"/>
                        <a:ext cx="7448550" cy="87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667000"/>
            <a:ext cx="3124200" cy="2978167"/>
          </a:xfrm>
          <a:prstGeom prst="rect">
            <a:avLst/>
          </a:prstGeom>
          <a:ln w="19050">
            <a:solidFill>
              <a:srgbClr val="FFC000"/>
            </a:solidFill>
          </a:ln>
        </p:spPr>
      </p:pic>
      <p:pic>
        <p:nvPicPr>
          <p:cNvPr id="7" name="Picture 2" descr="http://deeplearning.net/software/theano/_images/logistic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438400"/>
            <a:ext cx="5248656" cy="3499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006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 Learnability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>
                <a:cs typeface="Arial" pitchFamily="34" charset="0"/>
              </a:rPr>
              <a:t>Obviously can’t learn what it can’t represent Only linearly separable functions</a:t>
            </a:r>
          </a:p>
          <a:p>
            <a:pPr>
              <a:lnSpc>
                <a:spcPct val="80000"/>
              </a:lnSpc>
            </a:pPr>
            <a:endParaRPr lang="en-US" sz="2000" dirty="0">
              <a:cs typeface="Arial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accent2"/>
                </a:solidFill>
                <a:cs typeface="Arial" pitchFamily="34" charset="0"/>
              </a:rPr>
              <a:t>Minsky and </a:t>
            </a:r>
            <a:r>
              <a:rPr lang="en-US" sz="2400" dirty="0" err="1">
                <a:solidFill>
                  <a:schemeClr val="accent2"/>
                </a:solidFill>
                <a:cs typeface="Arial" pitchFamily="34" charset="0"/>
              </a:rPr>
              <a:t>Papert</a:t>
            </a:r>
            <a:r>
              <a:rPr lang="en-US" sz="2400" dirty="0">
                <a:solidFill>
                  <a:schemeClr val="accent2"/>
                </a:solidFill>
                <a:cs typeface="Arial" pitchFamily="34" charset="0"/>
              </a:rPr>
              <a:t> (1969)</a:t>
            </a:r>
            <a:r>
              <a:rPr lang="en-US" sz="2400" dirty="0">
                <a:solidFill>
                  <a:schemeClr val="hlink"/>
                </a:solidFill>
                <a:cs typeface="Arial" pitchFamily="34" charset="0"/>
              </a:rPr>
              <a:t> </a:t>
            </a:r>
            <a:r>
              <a:rPr lang="en-US" sz="2400" dirty="0">
                <a:cs typeface="Arial" pitchFamily="34" charset="0"/>
              </a:rPr>
              <a:t>wrote an influential book demonstrating Perceptron’s representational limitations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cs typeface="Arial" pitchFamily="34" charset="0"/>
              </a:rPr>
              <a:t>Parity functions can’t be learned (XOR)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cs typeface="Arial" pitchFamily="34" charset="0"/>
              </a:rPr>
              <a:t>In vision, if patterns are represented with local features, can’t represent symmetry, connectivity</a:t>
            </a:r>
          </a:p>
          <a:p>
            <a:pPr>
              <a:lnSpc>
                <a:spcPct val="80000"/>
              </a:lnSpc>
            </a:pPr>
            <a:endParaRPr lang="en-US" sz="2400" dirty="0">
              <a:cs typeface="Arial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cs typeface="Arial" pitchFamily="34" charset="0"/>
              </a:rPr>
              <a:t>Research on Neural Networks stopped for years</a:t>
            </a:r>
          </a:p>
          <a:p>
            <a:pPr>
              <a:lnSpc>
                <a:spcPct val="80000"/>
              </a:lnSpc>
            </a:pPr>
            <a:endParaRPr lang="en-US" sz="2400" dirty="0">
              <a:cs typeface="Arial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cs typeface="Arial" pitchFamily="34" charset="0"/>
              </a:rPr>
              <a:t>Rosenblatt himself (1959) asked,</a:t>
            </a:r>
          </a:p>
          <a:p>
            <a:pPr>
              <a:lnSpc>
                <a:spcPct val="80000"/>
              </a:lnSpc>
            </a:pPr>
            <a:endParaRPr lang="en-US" sz="2400" dirty="0">
              <a:cs typeface="Arial" pitchFamily="34" charset="0"/>
            </a:endParaRP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Char char="•"/>
            </a:pPr>
            <a:r>
              <a:rPr lang="en-US" sz="2000" i="1" dirty="0">
                <a:solidFill>
                  <a:schemeClr val="accent2"/>
                </a:solidFill>
                <a:cs typeface="Arial" pitchFamily="34" charset="0"/>
              </a:rPr>
              <a:t>“What pattern recognition problems can be transformed so as to become linearly separable?” </a:t>
            </a:r>
            <a:endParaRPr lang="en-US" sz="2000" dirty="0"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83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838200" y="1219200"/>
            <a:ext cx="7716838" cy="4953000"/>
            <a:chOff x="192" y="768"/>
            <a:chExt cx="5341" cy="3552"/>
          </a:xfrm>
        </p:grpSpPr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3360" y="960"/>
              <a:ext cx="0" cy="20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192" y="942"/>
              <a:ext cx="0" cy="20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92" y="3024"/>
              <a:ext cx="217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94" y="768"/>
              <a:ext cx="2250" cy="2048"/>
            </a:xfrm>
            <a:custGeom>
              <a:avLst/>
              <a:gdLst>
                <a:gd name="T0" fmla="*/ 0 w 4224"/>
                <a:gd name="T1" fmla="*/ 2832 h 2832"/>
                <a:gd name="T2" fmla="*/ 336 w 4224"/>
                <a:gd name="T3" fmla="*/ 1824 h 2832"/>
                <a:gd name="T4" fmla="*/ 1488 w 4224"/>
                <a:gd name="T5" fmla="*/ 2256 h 2832"/>
                <a:gd name="T6" fmla="*/ 1488 w 4224"/>
                <a:gd name="T7" fmla="*/ 1584 h 2832"/>
                <a:gd name="T8" fmla="*/ 1776 w 4224"/>
                <a:gd name="T9" fmla="*/ 912 h 2832"/>
                <a:gd name="T10" fmla="*/ 2112 w 4224"/>
                <a:gd name="T11" fmla="*/ 1152 h 2832"/>
                <a:gd name="T12" fmla="*/ 2160 w 4224"/>
                <a:gd name="T13" fmla="*/ 960 h 2832"/>
                <a:gd name="T14" fmla="*/ 2352 w 4224"/>
                <a:gd name="T15" fmla="*/ 960 h 2832"/>
                <a:gd name="T16" fmla="*/ 2400 w 4224"/>
                <a:gd name="T17" fmla="*/ 672 h 2832"/>
                <a:gd name="T18" fmla="*/ 2832 w 4224"/>
                <a:gd name="T19" fmla="*/ 672 h 2832"/>
                <a:gd name="T20" fmla="*/ 4176 w 4224"/>
                <a:gd name="T21" fmla="*/ 768 h 2832"/>
                <a:gd name="T22" fmla="*/ 3120 w 4224"/>
                <a:gd name="T23" fmla="*/ 0 h 2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24" h="2832">
                  <a:moveTo>
                    <a:pt x="0" y="2832"/>
                  </a:moveTo>
                  <a:cubicBezTo>
                    <a:pt x="44" y="2376"/>
                    <a:pt x="88" y="1920"/>
                    <a:pt x="336" y="1824"/>
                  </a:cubicBezTo>
                  <a:cubicBezTo>
                    <a:pt x="584" y="1728"/>
                    <a:pt x="1296" y="2296"/>
                    <a:pt x="1488" y="2256"/>
                  </a:cubicBezTo>
                  <a:cubicBezTo>
                    <a:pt x="1680" y="2216"/>
                    <a:pt x="1440" y="1808"/>
                    <a:pt x="1488" y="1584"/>
                  </a:cubicBezTo>
                  <a:cubicBezTo>
                    <a:pt x="1536" y="1360"/>
                    <a:pt x="1672" y="984"/>
                    <a:pt x="1776" y="912"/>
                  </a:cubicBezTo>
                  <a:cubicBezTo>
                    <a:pt x="1880" y="840"/>
                    <a:pt x="2048" y="1144"/>
                    <a:pt x="2112" y="1152"/>
                  </a:cubicBezTo>
                  <a:cubicBezTo>
                    <a:pt x="2176" y="1160"/>
                    <a:pt x="2120" y="992"/>
                    <a:pt x="2160" y="960"/>
                  </a:cubicBezTo>
                  <a:cubicBezTo>
                    <a:pt x="2200" y="928"/>
                    <a:pt x="2312" y="1008"/>
                    <a:pt x="2352" y="960"/>
                  </a:cubicBezTo>
                  <a:cubicBezTo>
                    <a:pt x="2392" y="912"/>
                    <a:pt x="2320" y="720"/>
                    <a:pt x="2400" y="672"/>
                  </a:cubicBezTo>
                  <a:cubicBezTo>
                    <a:pt x="2480" y="624"/>
                    <a:pt x="2536" y="656"/>
                    <a:pt x="2832" y="672"/>
                  </a:cubicBezTo>
                  <a:cubicBezTo>
                    <a:pt x="3128" y="688"/>
                    <a:pt x="4128" y="880"/>
                    <a:pt x="4176" y="768"/>
                  </a:cubicBezTo>
                  <a:cubicBezTo>
                    <a:pt x="4224" y="656"/>
                    <a:pt x="3296" y="128"/>
                    <a:pt x="3120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908" y="2260"/>
              <a:ext cx="51" cy="7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u="none">
                <a:solidFill>
                  <a:srgbClr val="FF0000"/>
                </a:solidFill>
              </a:endParaRPr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087" y="1601"/>
              <a:ext cx="51" cy="6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u="none">
                <a:solidFill>
                  <a:srgbClr val="FF0000"/>
                </a:solidFill>
              </a:endParaRPr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933" y="1080"/>
              <a:ext cx="52" cy="7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u="none">
                <a:solidFill>
                  <a:srgbClr val="FF0000"/>
                </a:solidFill>
              </a:endParaRPr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1010" y="1670"/>
              <a:ext cx="51" cy="7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u="none">
                <a:solidFill>
                  <a:srgbClr val="FF0000"/>
                </a:solidFill>
              </a:endParaRPr>
            </a:p>
          </p:txBody>
        </p:sp>
        <p:sp>
          <p:nvSpPr>
            <p:cNvPr id="14" name="Oval 11"/>
            <p:cNvSpPr>
              <a:spLocks noChangeArrowheads="1"/>
            </p:cNvSpPr>
            <p:nvPr/>
          </p:nvSpPr>
          <p:spPr bwMode="auto">
            <a:xfrm>
              <a:off x="1164" y="1393"/>
              <a:ext cx="51" cy="6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u="none">
                <a:solidFill>
                  <a:srgbClr val="FF0000"/>
                </a:solidFill>
              </a:endParaRPr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1087" y="2260"/>
              <a:ext cx="51" cy="7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u="none">
                <a:solidFill>
                  <a:srgbClr val="FF0000"/>
                </a:solidFill>
              </a:endParaRPr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1394" y="1462"/>
              <a:ext cx="51" cy="7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u="none">
                <a:solidFill>
                  <a:srgbClr val="FF0000"/>
                </a:solidFill>
              </a:endParaRPr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1240" y="1358"/>
              <a:ext cx="51" cy="6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u="none">
                <a:solidFill>
                  <a:srgbClr val="FF0000"/>
                </a:solidFill>
              </a:endParaRPr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831" y="1740"/>
              <a:ext cx="51" cy="6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u="none">
                <a:solidFill>
                  <a:srgbClr val="FF0000"/>
                </a:solidFill>
              </a:endParaRPr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703" y="1775"/>
              <a:ext cx="51" cy="6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u="none">
                <a:solidFill>
                  <a:srgbClr val="FF0000"/>
                </a:solidFill>
              </a:endParaRPr>
            </a:p>
          </p:txBody>
        </p:sp>
        <p:sp>
          <p:nvSpPr>
            <p:cNvPr id="20" name="Oval 17"/>
            <p:cNvSpPr>
              <a:spLocks noChangeArrowheads="1"/>
            </p:cNvSpPr>
            <p:nvPr/>
          </p:nvSpPr>
          <p:spPr bwMode="auto">
            <a:xfrm>
              <a:off x="550" y="1983"/>
              <a:ext cx="51" cy="6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u="none">
                <a:solidFill>
                  <a:srgbClr val="FF0000"/>
                </a:solidFill>
              </a:endParaRPr>
            </a:p>
          </p:txBody>
        </p:sp>
        <p:sp>
          <p:nvSpPr>
            <p:cNvPr id="21" name="Oval 18"/>
            <p:cNvSpPr>
              <a:spLocks noChangeArrowheads="1"/>
            </p:cNvSpPr>
            <p:nvPr/>
          </p:nvSpPr>
          <p:spPr bwMode="auto">
            <a:xfrm>
              <a:off x="1777" y="907"/>
              <a:ext cx="51" cy="6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u="none">
                <a:solidFill>
                  <a:srgbClr val="FF0000"/>
                </a:solidFill>
              </a:endParaRPr>
            </a:p>
          </p:txBody>
        </p:sp>
        <p:sp>
          <p:nvSpPr>
            <p:cNvPr id="22" name="Oval 19"/>
            <p:cNvSpPr>
              <a:spLocks noChangeArrowheads="1"/>
            </p:cNvSpPr>
            <p:nvPr/>
          </p:nvSpPr>
          <p:spPr bwMode="auto">
            <a:xfrm>
              <a:off x="2135" y="1254"/>
              <a:ext cx="51" cy="6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u="none">
                <a:solidFill>
                  <a:srgbClr val="FF0000"/>
                </a:solidFill>
              </a:endParaRPr>
            </a:p>
          </p:txBody>
        </p:sp>
        <p:sp>
          <p:nvSpPr>
            <p:cNvPr id="23" name="Oval 20"/>
            <p:cNvSpPr>
              <a:spLocks noChangeArrowheads="1"/>
            </p:cNvSpPr>
            <p:nvPr/>
          </p:nvSpPr>
          <p:spPr bwMode="auto">
            <a:xfrm>
              <a:off x="1726" y="1115"/>
              <a:ext cx="51" cy="6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u="none">
                <a:solidFill>
                  <a:srgbClr val="FF0000"/>
                </a:solidFill>
              </a:endParaRPr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1573" y="1150"/>
              <a:ext cx="51" cy="6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u="none">
                <a:solidFill>
                  <a:srgbClr val="FF0000"/>
                </a:solidFill>
              </a:endParaRPr>
            </a:p>
          </p:txBody>
        </p:sp>
        <p:sp>
          <p:nvSpPr>
            <p:cNvPr id="25" name="Oval 22"/>
            <p:cNvSpPr>
              <a:spLocks noChangeArrowheads="1"/>
            </p:cNvSpPr>
            <p:nvPr/>
          </p:nvSpPr>
          <p:spPr bwMode="auto">
            <a:xfrm>
              <a:off x="1854" y="1080"/>
              <a:ext cx="51" cy="7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u="none">
                <a:solidFill>
                  <a:srgbClr val="FF0000"/>
                </a:solidFill>
              </a:endParaRPr>
            </a:p>
          </p:txBody>
        </p:sp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1189" y="1670"/>
              <a:ext cx="102" cy="35"/>
            </a:xfrm>
            <a:prstGeom prst="rect">
              <a:avLst/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345" y="2469"/>
              <a:ext cx="103" cy="34"/>
            </a:xfrm>
            <a:prstGeom prst="rect">
              <a:avLst/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1956" y="1323"/>
              <a:ext cx="102" cy="35"/>
            </a:xfrm>
            <a:prstGeom prst="rect">
              <a:avLst/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1061" y="2087"/>
              <a:ext cx="103" cy="35"/>
            </a:xfrm>
            <a:prstGeom prst="rect">
              <a:avLst/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1598" y="1323"/>
              <a:ext cx="102" cy="35"/>
            </a:xfrm>
            <a:prstGeom prst="rect">
              <a:avLst/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1266" y="1462"/>
              <a:ext cx="102" cy="35"/>
            </a:xfrm>
            <a:prstGeom prst="rect">
              <a:avLst/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29"/>
            <p:cNvSpPr>
              <a:spLocks noChangeArrowheads="1"/>
            </p:cNvSpPr>
            <p:nvPr/>
          </p:nvSpPr>
          <p:spPr bwMode="auto">
            <a:xfrm>
              <a:off x="806" y="2295"/>
              <a:ext cx="102" cy="35"/>
            </a:xfrm>
            <a:prstGeom prst="rect">
              <a:avLst/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30"/>
            <p:cNvSpPr>
              <a:spLocks noChangeArrowheads="1"/>
            </p:cNvSpPr>
            <p:nvPr/>
          </p:nvSpPr>
          <p:spPr bwMode="auto">
            <a:xfrm>
              <a:off x="1777" y="1358"/>
              <a:ext cx="102" cy="35"/>
            </a:xfrm>
            <a:prstGeom prst="rect">
              <a:avLst/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1"/>
            <p:cNvSpPr>
              <a:spLocks noChangeArrowheads="1"/>
            </p:cNvSpPr>
            <p:nvPr/>
          </p:nvSpPr>
          <p:spPr bwMode="auto">
            <a:xfrm>
              <a:off x="2161" y="872"/>
              <a:ext cx="102" cy="35"/>
            </a:xfrm>
            <a:prstGeom prst="rect">
              <a:avLst/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Rectangle 32"/>
            <p:cNvSpPr>
              <a:spLocks noChangeArrowheads="1"/>
            </p:cNvSpPr>
            <p:nvPr/>
          </p:nvSpPr>
          <p:spPr bwMode="auto">
            <a:xfrm>
              <a:off x="1496" y="1497"/>
              <a:ext cx="102" cy="35"/>
            </a:xfrm>
            <a:prstGeom prst="rect">
              <a:avLst/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2058" y="803"/>
              <a:ext cx="103" cy="34"/>
            </a:xfrm>
            <a:prstGeom prst="rect">
              <a:avLst/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Rectangle 34"/>
            <p:cNvSpPr>
              <a:spLocks noChangeArrowheads="1"/>
            </p:cNvSpPr>
            <p:nvPr/>
          </p:nvSpPr>
          <p:spPr bwMode="auto">
            <a:xfrm>
              <a:off x="1138" y="1809"/>
              <a:ext cx="102" cy="35"/>
            </a:xfrm>
            <a:prstGeom prst="rect">
              <a:avLst/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Rectangle 35"/>
            <p:cNvSpPr>
              <a:spLocks noChangeArrowheads="1"/>
            </p:cNvSpPr>
            <p:nvPr/>
          </p:nvSpPr>
          <p:spPr bwMode="auto">
            <a:xfrm>
              <a:off x="473" y="2156"/>
              <a:ext cx="102" cy="35"/>
            </a:xfrm>
            <a:prstGeom prst="rect">
              <a:avLst/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u="none"/>
            </a:p>
          </p:txBody>
        </p:sp>
        <p:sp>
          <p:nvSpPr>
            <p:cNvPr id="39" name="Rectangle 36"/>
            <p:cNvSpPr>
              <a:spLocks noChangeArrowheads="1"/>
            </p:cNvSpPr>
            <p:nvPr/>
          </p:nvSpPr>
          <p:spPr bwMode="auto">
            <a:xfrm>
              <a:off x="2135" y="1601"/>
              <a:ext cx="102" cy="35"/>
            </a:xfrm>
            <a:prstGeom prst="rect">
              <a:avLst/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Rectangle 37"/>
            <p:cNvSpPr>
              <a:spLocks noChangeArrowheads="1"/>
            </p:cNvSpPr>
            <p:nvPr/>
          </p:nvSpPr>
          <p:spPr bwMode="auto">
            <a:xfrm>
              <a:off x="2109" y="1427"/>
              <a:ext cx="103" cy="35"/>
            </a:xfrm>
            <a:prstGeom prst="rect">
              <a:avLst/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Rectangle 38"/>
            <p:cNvSpPr>
              <a:spLocks noChangeArrowheads="1"/>
            </p:cNvSpPr>
            <p:nvPr/>
          </p:nvSpPr>
          <p:spPr bwMode="auto">
            <a:xfrm>
              <a:off x="1010" y="2399"/>
              <a:ext cx="102" cy="35"/>
            </a:xfrm>
            <a:prstGeom prst="rect">
              <a:avLst/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Rectangle 39"/>
            <p:cNvSpPr>
              <a:spLocks noChangeArrowheads="1"/>
            </p:cNvSpPr>
            <p:nvPr/>
          </p:nvSpPr>
          <p:spPr bwMode="auto">
            <a:xfrm>
              <a:off x="2391" y="1532"/>
              <a:ext cx="102" cy="34"/>
            </a:xfrm>
            <a:prstGeom prst="rect">
              <a:avLst/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Rectangle 40"/>
            <p:cNvSpPr>
              <a:spLocks noChangeArrowheads="1"/>
            </p:cNvSpPr>
            <p:nvPr/>
          </p:nvSpPr>
          <p:spPr bwMode="auto">
            <a:xfrm>
              <a:off x="320" y="2677"/>
              <a:ext cx="102" cy="35"/>
            </a:xfrm>
            <a:prstGeom prst="rect">
              <a:avLst/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Text Box 41"/>
            <p:cNvSpPr txBox="1">
              <a:spLocks noChangeArrowheads="1"/>
            </p:cNvSpPr>
            <p:nvPr/>
          </p:nvSpPr>
          <p:spPr bwMode="auto">
            <a:xfrm>
              <a:off x="1151" y="2202"/>
              <a:ext cx="128" cy="4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sz="3200" u="none">
                <a:latin typeface="Comic Sans MS" pitchFamily="66" charset="0"/>
              </a:endParaRPr>
            </a:p>
          </p:txBody>
        </p:sp>
        <p:sp>
          <p:nvSpPr>
            <p:cNvPr id="45" name="Text Box 42"/>
            <p:cNvSpPr txBox="1">
              <a:spLocks noChangeArrowheads="1"/>
            </p:cNvSpPr>
            <p:nvPr/>
          </p:nvSpPr>
          <p:spPr bwMode="auto">
            <a:xfrm>
              <a:off x="340" y="988"/>
              <a:ext cx="128" cy="4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sz="3200" u="none">
                <a:latin typeface="Comic Sans MS" pitchFamily="66" charset="0"/>
              </a:endParaRPr>
            </a:p>
          </p:txBody>
        </p:sp>
        <p:sp>
          <p:nvSpPr>
            <p:cNvPr id="46" name="Line 43"/>
            <p:cNvSpPr>
              <a:spLocks noChangeShapeType="1"/>
            </p:cNvSpPr>
            <p:nvPr/>
          </p:nvSpPr>
          <p:spPr bwMode="auto">
            <a:xfrm>
              <a:off x="3360" y="3024"/>
              <a:ext cx="217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44"/>
            <p:cNvSpPr>
              <a:spLocks noChangeShapeType="1"/>
            </p:cNvSpPr>
            <p:nvPr/>
          </p:nvSpPr>
          <p:spPr bwMode="auto">
            <a:xfrm flipH="1">
              <a:off x="2352" y="3024"/>
              <a:ext cx="1008" cy="86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Oval 45"/>
            <p:cNvSpPr>
              <a:spLocks noChangeArrowheads="1"/>
            </p:cNvSpPr>
            <p:nvPr/>
          </p:nvSpPr>
          <p:spPr bwMode="auto">
            <a:xfrm>
              <a:off x="3456" y="1200"/>
              <a:ext cx="51" cy="6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u="none">
                <a:solidFill>
                  <a:srgbClr val="FF0000"/>
                </a:solidFill>
              </a:endParaRPr>
            </a:p>
          </p:txBody>
        </p:sp>
        <p:sp>
          <p:nvSpPr>
            <p:cNvPr id="49" name="Oval 46"/>
            <p:cNvSpPr>
              <a:spLocks noChangeArrowheads="1"/>
            </p:cNvSpPr>
            <p:nvPr/>
          </p:nvSpPr>
          <p:spPr bwMode="auto">
            <a:xfrm>
              <a:off x="4080" y="960"/>
              <a:ext cx="51" cy="6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u="none">
                <a:solidFill>
                  <a:srgbClr val="FF0000"/>
                </a:solidFill>
              </a:endParaRPr>
            </a:p>
          </p:txBody>
        </p:sp>
        <p:sp>
          <p:nvSpPr>
            <p:cNvPr id="50" name="Oval 47"/>
            <p:cNvSpPr>
              <a:spLocks noChangeArrowheads="1"/>
            </p:cNvSpPr>
            <p:nvPr/>
          </p:nvSpPr>
          <p:spPr bwMode="auto">
            <a:xfrm>
              <a:off x="3696" y="1296"/>
              <a:ext cx="51" cy="6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u="none">
                <a:solidFill>
                  <a:srgbClr val="FF0000"/>
                </a:solidFill>
              </a:endParaRPr>
            </a:p>
          </p:txBody>
        </p:sp>
        <p:sp>
          <p:nvSpPr>
            <p:cNvPr id="51" name="Oval 48"/>
            <p:cNvSpPr>
              <a:spLocks noChangeArrowheads="1"/>
            </p:cNvSpPr>
            <p:nvPr/>
          </p:nvSpPr>
          <p:spPr bwMode="auto">
            <a:xfrm>
              <a:off x="4224" y="1291"/>
              <a:ext cx="51" cy="6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u="none">
                <a:solidFill>
                  <a:srgbClr val="FF0000"/>
                </a:solidFill>
              </a:endParaRPr>
            </a:p>
          </p:txBody>
        </p:sp>
        <p:sp>
          <p:nvSpPr>
            <p:cNvPr id="52" name="Oval 49"/>
            <p:cNvSpPr>
              <a:spLocks noChangeArrowheads="1"/>
            </p:cNvSpPr>
            <p:nvPr/>
          </p:nvSpPr>
          <p:spPr bwMode="auto">
            <a:xfrm>
              <a:off x="3840" y="1536"/>
              <a:ext cx="51" cy="6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u="none">
                <a:solidFill>
                  <a:srgbClr val="FF0000"/>
                </a:solidFill>
              </a:endParaRPr>
            </a:p>
          </p:txBody>
        </p:sp>
        <p:sp>
          <p:nvSpPr>
            <p:cNvPr id="53" name="Oval 50"/>
            <p:cNvSpPr>
              <a:spLocks noChangeArrowheads="1"/>
            </p:cNvSpPr>
            <p:nvPr/>
          </p:nvSpPr>
          <p:spPr bwMode="auto">
            <a:xfrm>
              <a:off x="3504" y="1728"/>
              <a:ext cx="51" cy="6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u="none">
                <a:solidFill>
                  <a:srgbClr val="FF0000"/>
                </a:solidFill>
              </a:endParaRPr>
            </a:p>
          </p:txBody>
        </p:sp>
        <p:sp>
          <p:nvSpPr>
            <p:cNvPr id="54" name="Oval 51"/>
            <p:cNvSpPr>
              <a:spLocks noChangeArrowheads="1"/>
            </p:cNvSpPr>
            <p:nvPr/>
          </p:nvSpPr>
          <p:spPr bwMode="auto">
            <a:xfrm>
              <a:off x="3984" y="1632"/>
              <a:ext cx="51" cy="6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u="none">
                <a:solidFill>
                  <a:srgbClr val="FF0000"/>
                </a:solidFill>
              </a:endParaRPr>
            </a:p>
          </p:txBody>
        </p:sp>
        <p:sp>
          <p:nvSpPr>
            <p:cNvPr id="55" name="Oval 52"/>
            <p:cNvSpPr>
              <a:spLocks noChangeArrowheads="1"/>
            </p:cNvSpPr>
            <p:nvPr/>
          </p:nvSpPr>
          <p:spPr bwMode="auto">
            <a:xfrm>
              <a:off x="3024" y="2304"/>
              <a:ext cx="51" cy="6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u="none">
                <a:solidFill>
                  <a:srgbClr val="FF0000"/>
                </a:solidFill>
              </a:endParaRPr>
            </a:p>
          </p:txBody>
        </p:sp>
        <p:sp>
          <p:nvSpPr>
            <p:cNvPr id="56" name="Oval 53"/>
            <p:cNvSpPr>
              <a:spLocks noChangeArrowheads="1"/>
            </p:cNvSpPr>
            <p:nvPr/>
          </p:nvSpPr>
          <p:spPr bwMode="auto">
            <a:xfrm>
              <a:off x="3696" y="1824"/>
              <a:ext cx="51" cy="6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u="none">
                <a:solidFill>
                  <a:srgbClr val="FF0000"/>
                </a:solidFill>
              </a:endParaRPr>
            </a:p>
          </p:txBody>
        </p:sp>
        <p:sp>
          <p:nvSpPr>
            <p:cNvPr id="57" name="Oval 54"/>
            <p:cNvSpPr>
              <a:spLocks noChangeArrowheads="1"/>
            </p:cNvSpPr>
            <p:nvPr/>
          </p:nvSpPr>
          <p:spPr bwMode="auto">
            <a:xfrm>
              <a:off x="3360" y="1968"/>
              <a:ext cx="51" cy="6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u="none">
                <a:solidFill>
                  <a:srgbClr val="FF0000"/>
                </a:solidFill>
              </a:endParaRPr>
            </a:p>
          </p:txBody>
        </p:sp>
        <p:sp>
          <p:nvSpPr>
            <p:cNvPr id="58" name="Oval 55"/>
            <p:cNvSpPr>
              <a:spLocks noChangeArrowheads="1"/>
            </p:cNvSpPr>
            <p:nvPr/>
          </p:nvSpPr>
          <p:spPr bwMode="auto">
            <a:xfrm>
              <a:off x="3264" y="2256"/>
              <a:ext cx="51" cy="6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u="none">
                <a:solidFill>
                  <a:srgbClr val="FF0000"/>
                </a:solidFill>
              </a:endParaRPr>
            </a:p>
          </p:txBody>
        </p:sp>
        <p:sp>
          <p:nvSpPr>
            <p:cNvPr id="59" name="Oval 56"/>
            <p:cNvSpPr>
              <a:spLocks noChangeArrowheads="1"/>
            </p:cNvSpPr>
            <p:nvPr/>
          </p:nvSpPr>
          <p:spPr bwMode="auto">
            <a:xfrm>
              <a:off x="3552" y="2160"/>
              <a:ext cx="51" cy="6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u="none">
                <a:solidFill>
                  <a:srgbClr val="FF0000"/>
                </a:solidFill>
              </a:endParaRPr>
            </a:p>
          </p:txBody>
        </p:sp>
        <p:sp>
          <p:nvSpPr>
            <p:cNvPr id="60" name="AutoShape 57"/>
            <p:cNvSpPr>
              <a:spLocks noChangeArrowheads="1"/>
            </p:cNvSpPr>
            <p:nvPr/>
          </p:nvSpPr>
          <p:spPr bwMode="auto">
            <a:xfrm rot="-2730640">
              <a:off x="2033" y="2384"/>
              <a:ext cx="3119" cy="753"/>
            </a:xfrm>
            <a:prstGeom prst="parallelogram">
              <a:avLst>
                <a:gd name="adj" fmla="val 103552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432" y="2544"/>
              <a:ext cx="103" cy="34"/>
            </a:xfrm>
            <a:prstGeom prst="rect">
              <a:avLst/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4416" y="2880"/>
              <a:ext cx="103" cy="34"/>
            </a:xfrm>
            <a:prstGeom prst="rect">
              <a:avLst/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4560" y="2784"/>
              <a:ext cx="103" cy="34"/>
            </a:xfrm>
            <a:prstGeom prst="rect">
              <a:avLst/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4608" y="3072"/>
              <a:ext cx="103" cy="34"/>
            </a:xfrm>
            <a:prstGeom prst="rect">
              <a:avLst/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Rectangle 62"/>
            <p:cNvSpPr>
              <a:spLocks noChangeArrowheads="1"/>
            </p:cNvSpPr>
            <p:nvPr/>
          </p:nvSpPr>
          <p:spPr bwMode="auto">
            <a:xfrm>
              <a:off x="3792" y="3024"/>
              <a:ext cx="103" cy="34"/>
            </a:xfrm>
            <a:prstGeom prst="rect">
              <a:avLst/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Rectangle 63"/>
            <p:cNvSpPr>
              <a:spLocks noChangeArrowheads="1"/>
            </p:cNvSpPr>
            <p:nvPr/>
          </p:nvSpPr>
          <p:spPr bwMode="auto">
            <a:xfrm>
              <a:off x="4176" y="2784"/>
              <a:ext cx="103" cy="34"/>
            </a:xfrm>
            <a:prstGeom prst="rect">
              <a:avLst/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Rectangle 64"/>
            <p:cNvSpPr>
              <a:spLocks noChangeArrowheads="1"/>
            </p:cNvSpPr>
            <p:nvPr/>
          </p:nvSpPr>
          <p:spPr bwMode="auto">
            <a:xfrm>
              <a:off x="4896" y="3360"/>
              <a:ext cx="103" cy="34"/>
            </a:xfrm>
            <a:prstGeom prst="rect">
              <a:avLst/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4128" y="3264"/>
              <a:ext cx="103" cy="34"/>
            </a:xfrm>
            <a:prstGeom prst="rect">
              <a:avLst/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4608" y="2592"/>
              <a:ext cx="103" cy="34"/>
            </a:xfrm>
            <a:prstGeom prst="rect">
              <a:avLst/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4320" y="3456"/>
              <a:ext cx="103" cy="34"/>
            </a:xfrm>
            <a:prstGeom prst="rect">
              <a:avLst/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3840" y="3552"/>
              <a:ext cx="103" cy="34"/>
            </a:xfrm>
            <a:prstGeom prst="rect">
              <a:avLst/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4512" y="3312"/>
              <a:ext cx="103" cy="34"/>
            </a:xfrm>
            <a:prstGeom prst="rect">
              <a:avLst/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3840" y="3264"/>
              <a:ext cx="103" cy="34"/>
            </a:xfrm>
            <a:prstGeom prst="rect">
              <a:avLst/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Rectangle 71"/>
            <p:cNvSpPr>
              <a:spLocks noChangeArrowheads="1"/>
            </p:cNvSpPr>
            <p:nvPr/>
          </p:nvSpPr>
          <p:spPr bwMode="auto">
            <a:xfrm>
              <a:off x="4032" y="3792"/>
              <a:ext cx="103" cy="34"/>
            </a:xfrm>
            <a:prstGeom prst="rect">
              <a:avLst/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Rectangle 72"/>
            <p:cNvSpPr>
              <a:spLocks noChangeArrowheads="1"/>
            </p:cNvSpPr>
            <p:nvPr/>
          </p:nvSpPr>
          <p:spPr bwMode="auto">
            <a:xfrm>
              <a:off x="3264" y="3792"/>
              <a:ext cx="103" cy="34"/>
            </a:xfrm>
            <a:prstGeom prst="rect">
              <a:avLst/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Rectangle 73"/>
            <p:cNvSpPr>
              <a:spLocks noChangeArrowheads="1"/>
            </p:cNvSpPr>
            <p:nvPr/>
          </p:nvSpPr>
          <p:spPr bwMode="auto">
            <a:xfrm>
              <a:off x="3408" y="3600"/>
              <a:ext cx="103" cy="34"/>
            </a:xfrm>
            <a:prstGeom prst="rect">
              <a:avLst/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Rectangle 74"/>
            <p:cNvSpPr>
              <a:spLocks noChangeArrowheads="1"/>
            </p:cNvSpPr>
            <p:nvPr/>
          </p:nvSpPr>
          <p:spPr bwMode="auto">
            <a:xfrm>
              <a:off x="3504" y="3696"/>
              <a:ext cx="103" cy="34"/>
            </a:xfrm>
            <a:prstGeom prst="rect">
              <a:avLst/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Rectangle 75"/>
            <p:cNvSpPr>
              <a:spLocks noChangeArrowheads="1"/>
            </p:cNvSpPr>
            <p:nvPr/>
          </p:nvSpPr>
          <p:spPr bwMode="auto">
            <a:xfrm>
              <a:off x="3600" y="3792"/>
              <a:ext cx="103" cy="34"/>
            </a:xfrm>
            <a:prstGeom prst="rect">
              <a:avLst/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79" name="Object 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4505768"/>
              </p:ext>
            </p:extLst>
          </p:nvPr>
        </p:nvGraphicFramePr>
        <p:xfrm>
          <a:off x="3816548" y="2678112"/>
          <a:ext cx="1382713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9" name="Clip" r:id="rId3" imgW="4592880" imgH="1759680" progId="MS_ClipArt_Gallery.2">
                  <p:embed/>
                </p:oleObj>
              </mc:Choice>
              <mc:Fallback>
                <p:oleObj name="Clip" r:id="rId3" imgW="4592880" imgH="1759680" progId="MS_ClipArt_Gallery.2">
                  <p:embed/>
                  <p:pic>
                    <p:nvPicPr>
                      <p:cNvPr id="751694" name="Object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6548" y="2678112"/>
                        <a:ext cx="1382713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5131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>
                <a:cs typeface="Calibri"/>
              </a:rPr>
              <a:t>Tuning on Held-Out Data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64319" y="914400"/>
            <a:ext cx="6632232" cy="5714995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+mj-lt"/>
                <a:cs typeface="Calibri"/>
              </a:rPr>
              <a:t>Now we’ve got two kinds of unknowns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solidFill>
                  <a:srgbClr val="FF0000"/>
                </a:solidFill>
                <a:latin typeface="+mj-lt"/>
                <a:cs typeface="Calibri"/>
              </a:rPr>
              <a:t>Parameters</a:t>
            </a:r>
            <a:r>
              <a:rPr lang="en-US" sz="2400" dirty="0">
                <a:latin typeface="+mj-lt"/>
                <a:cs typeface="Calibri"/>
              </a:rPr>
              <a:t>: the probabilities P(X|Y), P(Y)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err="1">
                <a:solidFill>
                  <a:srgbClr val="FF0000"/>
                </a:solidFill>
                <a:latin typeface="+mj-lt"/>
                <a:cs typeface="Calibri"/>
              </a:rPr>
              <a:t>Hyperparameters</a:t>
            </a:r>
            <a:r>
              <a:rPr lang="en-US" sz="2400" dirty="0">
                <a:latin typeface="+mj-lt"/>
                <a:cs typeface="Calibri"/>
              </a:rPr>
              <a:t>: e.g. the amount / type of smoothing to do, k, </a:t>
            </a:r>
            <a:r>
              <a:rPr lang="en-US" sz="2400" dirty="0">
                <a:latin typeface="+mj-lt"/>
                <a:cs typeface="Calibri"/>
                <a:sym typeface="Symbol" pitchFamily="18" charset="2"/>
              </a:rPr>
              <a:t>. (</a:t>
            </a:r>
            <a:r>
              <a:rPr lang="en-US" sz="2400" dirty="0" err="1">
                <a:latin typeface="+mj-lt"/>
                <a:cs typeface="Calibri"/>
                <a:sym typeface="Symbol" pitchFamily="18" charset="2"/>
              </a:rPr>
              <a:t>eg</a:t>
            </a:r>
            <a:r>
              <a:rPr lang="en-US" sz="2400" dirty="0">
                <a:latin typeface="+mj-lt"/>
                <a:cs typeface="Calibri"/>
                <a:sym typeface="Symbol" pitchFamily="18" charset="2"/>
              </a:rPr>
              <a:t>: if k=0, we are prone to overfit training data. We need some other data to tune k.</a:t>
            </a:r>
          </a:p>
          <a:p>
            <a:pPr marL="457200" lvl="1" indent="0" eaLnBrk="1" hangingPunct="1">
              <a:lnSpc>
                <a:spcPct val="80000"/>
              </a:lnSpc>
              <a:buNone/>
            </a:pPr>
            <a:r>
              <a:rPr lang="en-US" dirty="0">
                <a:solidFill>
                  <a:srgbClr val="A194FE"/>
                </a:solidFill>
                <a:latin typeface="+mj-lt"/>
                <a:cs typeface="Calibri"/>
                <a:sym typeface="Symbol" pitchFamily="18" charset="2"/>
              </a:rPr>
              <a:t>Hyperparameters are parameters that cannot be learnt from training data.</a:t>
            </a:r>
            <a:endParaRPr lang="en-US" sz="2400" dirty="0">
              <a:latin typeface="+mj-lt"/>
              <a:cs typeface="Calibri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+mj-lt"/>
                <a:cs typeface="Calibri"/>
                <a:sym typeface="Symbol" pitchFamily="18" charset="2"/>
              </a:rPr>
              <a:t>What should we learn where?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latin typeface="+mj-lt"/>
                <a:cs typeface="Calibri"/>
                <a:sym typeface="Symbol" pitchFamily="18" charset="2"/>
              </a:rPr>
              <a:t>Learn </a:t>
            </a:r>
            <a:r>
              <a:rPr lang="en-US" sz="2400" dirty="0">
                <a:solidFill>
                  <a:srgbClr val="FF0000"/>
                </a:solidFill>
                <a:latin typeface="+mj-lt"/>
                <a:cs typeface="Calibri"/>
                <a:sym typeface="Symbol" pitchFamily="18" charset="2"/>
              </a:rPr>
              <a:t>parameters</a:t>
            </a:r>
            <a:r>
              <a:rPr lang="en-US" sz="2400" dirty="0">
                <a:latin typeface="+mj-lt"/>
                <a:cs typeface="Calibri"/>
                <a:sym typeface="Symbol" pitchFamily="18" charset="2"/>
              </a:rPr>
              <a:t> from </a:t>
            </a:r>
            <a:r>
              <a:rPr lang="en-US" sz="2400" dirty="0">
                <a:solidFill>
                  <a:srgbClr val="00B0F0"/>
                </a:solidFill>
                <a:latin typeface="+mj-lt"/>
                <a:cs typeface="Calibri"/>
                <a:sym typeface="Symbol" pitchFamily="18" charset="2"/>
              </a:rPr>
              <a:t>training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latin typeface="+mj-lt"/>
                <a:cs typeface="Calibri"/>
                <a:sym typeface="Symbol" pitchFamily="18" charset="2"/>
              </a:rPr>
              <a:t>Tune </a:t>
            </a:r>
            <a:r>
              <a:rPr lang="en-US" sz="2400" dirty="0" err="1">
                <a:solidFill>
                  <a:srgbClr val="FF0000"/>
                </a:solidFill>
                <a:latin typeface="+mj-lt"/>
                <a:cs typeface="Calibri"/>
                <a:sym typeface="Symbol" pitchFamily="18" charset="2"/>
              </a:rPr>
              <a:t>hyperparameters</a:t>
            </a:r>
            <a:r>
              <a:rPr lang="en-US" sz="2400" dirty="0">
                <a:latin typeface="+mj-lt"/>
                <a:cs typeface="Calibri"/>
                <a:sym typeface="Symbol" pitchFamily="18" charset="2"/>
              </a:rPr>
              <a:t> on different data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>
                <a:latin typeface="+mj-lt"/>
                <a:cs typeface="Calibri"/>
                <a:sym typeface="Symbol" pitchFamily="18" charset="2"/>
              </a:rPr>
              <a:t>Why?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latin typeface="+mj-lt"/>
                <a:cs typeface="Calibri"/>
                <a:sym typeface="Symbol" pitchFamily="18" charset="2"/>
              </a:rPr>
              <a:t>For each value of the </a:t>
            </a:r>
            <a:r>
              <a:rPr lang="en-US" sz="2400" dirty="0" err="1">
                <a:latin typeface="+mj-lt"/>
                <a:cs typeface="Calibri"/>
                <a:sym typeface="Symbol" pitchFamily="18" charset="2"/>
              </a:rPr>
              <a:t>hyperparameters</a:t>
            </a:r>
            <a:r>
              <a:rPr lang="en-US" sz="2400" dirty="0">
                <a:latin typeface="+mj-lt"/>
                <a:cs typeface="Calibri"/>
                <a:sym typeface="Symbol" pitchFamily="18" charset="2"/>
              </a:rPr>
              <a:t>, train and test on the </a:t>
            </a:r>
            <a:r>
              <a:rPr lang="en-US" sz="2400" dirty="0">
                <a:solidFill>
                  <a:srgbClr val="00B0F0"/>
                </a:solidFill>
                <a:latin typeface="+mj-lt"/>
                <a:cs typeface="Calibri"/>
                <a:sym typeface="Symbol" pitchFamily="18" charset="2"/>
              </a:rPr>
              <a:t>held-out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latin typeface="+mj-lt"/>
                <a:cs typeface="Calibri"/>
                <a:sym typeface="Symbol" pitchFamily="18" charset="2"/>
              </a:rPr>
              <a:t>Choose the best value and do a final test on the test data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979920" y="2124075"/>
            <a:ext cx="1943100" cy="1854994"/>
            <a:chOff x="6979920" y="2124075"/>
            <a:chExt cx="1943100" cy="1854994"/>
          </a:xfrm>
        </p:grpSpPr>
        <p:sp>
          <p:nvSpPr>
            <p:cNvPr id="31748" name="Line 4"/>
            <p:cNvSpPr>
              <a:spLocks noChangeShapeType="1"/>
            </p:cNvSpPr>
            <p:nvPr/>
          </p:nvSpPr>
          <p:spPr bwMode="auto">
            <a:xfrm>
              <a:off x="7299007" y="3649265"/>
              <a:ext cx="16240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>
                <a:latin typeface="+mj-lt"/>
                <a:cs typeface="Calibri"/>
              </a:endParaRPr>
            </a:p>
          </p:txBody>
        </p:sp>
        <p:sp>
          <p:nvSpPr>
            <p:cNvPr id="31749" name="Line 5"/>
            <p:cNvSpPr>
              <a:spLocks noChangeShapeType="1"/>
            </p:cNvSpPr>
            <p:nvPr/>
          </p:nvSpPr>
          <p:spPr bwMode="auto">
            <a:xfrm flipV="1">
              <a:off x="7299007" y="2269331"/>
              <a:ext cx="0" cy="13799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>
                <a:latin typeface="+mj-lt"/>
                <a:cs typeface="Calibri"/>
              </a:endParaRPr>
            </a:p>
          </p:txBody>
        </p:sp>
        <p:pic>
          <p:nvPicPr>
            <p:cNvPr id="31750" name="Picture 13" descr="txp_fig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8057436" y="3811190"/>
              <a:ext cx="113109" cy="1678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751" name="Picture 7" descr="txp_fig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979920" y="2428875"/>
              <a:ext cx="157163" cy="988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752" name="Freeform 8"/>
            <p:cNvSpPr>
              <a:spLocks/>
            </p:cNvSpPr>
            <p:nvPr/>
          </p:nvSpPr>
          <p:spPr bwMode="auto">
            <a:xfrm>
              <a:off x="7322820" y="2295525"/>
              <a:ext cx="1600200" cy="1314450"/>
            </a:xfrm>
            <a:custGeom>
              <a:avLst/>
              <a:gdLst>
                <a:gd name="T0" fmla="*/ 0 w 1344"/>
                <a:gd name="T1" fmla="*/ 0 h 1104"/>
                <a:gd name="T2" fmla="*/ 2147483647 w 1344"/>
                <a:gd name="T3" fmla="*/ 2147483647 h 1104"/>
                <a:gd name="T4" fmla="*/ 2147483647 w 1344"/>
                <a:gd name="T5" fmla="*/ 2147483647 h 1104"/>
                <a:gd name="T6" fmla="*/ 2147483647 w 1344"/>
                <a:gd name="T7" fmla="*/ 2147483647 h 11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44"/>
                <a:gd name="T13" fmla="*/ 0 h 1104"/>
                <a:gd name="T14" fmla="*/ 1344 w 1344"/>
                <a:gd name="T15" fmla="*/ 1104 h 11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44" h="1104">
                  <a:moveTo>
                    <a:pt x="0" y="0"/>
                  </a:moveTo>
                  <a:cubicBezTo>
                    <a:pt x="132" y="0"/>
                    <a:pt x="264" y="0"/>
                    <a:pt x="432" y="48"/>
                  </a:cubicBezTo>
                  <a:cubicBezTo>
                    <a:pt x="600" y="96"/>
                    <a:pt x="856" y="112"/>
                    <a:pt x="1008" y="288"/>
                  </a:cubicBezTo>
                  <a:cubicBezTo>
                    <a:pt x="1160" y="464"/>
                    <a:pt x="1252" y="784"/>
                    <a:pt x="1344" y="1104"/>
                  </a:cubicBezTo>
                </a:path>
              </a:pathLst>
            </a:custGeom>
            <a:noFill/>
            <a:ln w="38100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>
                <a:latin typeface="+mj-lt"/>
                <a:cs typeface="Calibri"/>
              </a:endParaRPr>
            </a:p>
          </p:txBody>
        </p:sp>
        <p:pic>
          <p:nvPicPr>
            <p:cNvPr id="31753" name="Picture 9" descr="txp_fig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8065770" y="2124075"/>
              <a:ext cx="852488" cy="2024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754" name="Freeform 10"/>
            <p:cNvSpPr>
              <a:spLocks/>
            </p:cNvSpPr>
            <p:nvPr/>
          </p:nvSpPr>
          <p:spPr bwMode="auto">
            <a:xfrm>
              <a:off x="7325201" y="2521744"/>
              <a:ext cx="1597819" cy="1088231"/>
            </a:xfrm>
            <a:custGeom>
              <a:avLst/>
              <a:gdLst>
                <a:gd name="T0" fmla="*/ 0 w 1342"/>
                <a:gd name="T1" fmla="*/ 2147483647 h 914"/>
                <a:gd name="T2" fmla="*/ 2147483647 w 1342"/>
                <a:gd name="T3" fmla="*/ 2147483647 h 914"/>
                <a:gd name="T4" fmla="*/ 2147483647 w 1342"/>
                <a:gd name="T5" fmla="*/ 2147483647 h 914"/>
                <a:gd name="T6" fmla="*/ 2147483647 w 1342"/>
                <a:gd name="T7" fmla="*/ 2147483647 h 9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42"/>
                <a:gd name="T13" fmla="*/ 0 h 914"/>
                <a:gd name="T14" fmla="*/ 1342 w 1342"/>
                <a:gd name="T15" fmla="*/ 914 h 9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42" h="914">
                  <a:moveTo>
                    <a:pt x="0" y="235"/>
                  </a:moveTo>
                  <a:cubicBezTo>
                    <a:pt x="64" y="197"/>
                    <a:pt x="228" y="8"/>
                    <a:pt x="388" y="4"/>
                  </a:cubicBezTo>
                  <a:cubicBezTo>
                    <a:pt x="548" y="0"/>
                    <a:pt x="799" y="62"/>
                    <a:pt x="958" y="214"/>
                  </a:cubicBezTo>
                  <a:cubicBezTo>
                    <a:pt x="1117" y="366"/>
                    <a:pt x="1262" y="768"/>
                    <a:pt x="1342" y="914"/>
                  </a:cubicBezTo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>
                <a:latin typeface="+mj-lt"/>
                <a:cs typeface="Calibri"/>
              </a:endParaRPr>
            </a:p>
          </p:txBody>
        </p:sp>
        <p:pic>
          <p:nvPicPr>
            <p:cNvPr id="31755" name="Picture 11" descr="txp_fig"/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7374017" y="3042046"/>
              <a:ext cx="920353" cy="1678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756" name="Picture 12" descr="txp_fig"/>
            <p:cNvPicPr>
              <a:picLocks noChangeAspect="1" noChangeArrowheads="1"/>
            </p:cNvPicPr>
            <p:nvPr>
              <p:custDataLst>
                <p:tags r:id="rId5"/>
              </p:custDataLst>
            </p:nvPr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8122920" y="3267074"/>
              <a:ext cx="438150" cy="157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757" name="Freeform 13"/>
            <p:cNvSpPr>
              <a:spLocks/>
            </p:cNvSpPr>
            <p:nvPr/>
          </p:nvSpPr>
          <p:spPr bwMode="auto">
            <a:xfrm>
              <a:off x="7322820" y="2514600"/>
              <a:ext cx="1597819" cy="1097756"/>
            </a:xfrm>
            <a:custGeom>
              <a:avLst/>
              <a:gdLst>
                <a:gd name="T0" fmla="*/ 0 w 1342"/>
                <a:gd name="T1" fmla="*/ 2147483647 h 922"/>
                <a:gd name="T2" fmla="*/ 2147483647 w 1342"/>
                <a:gd name="T3" fmla="*/ 2147483647 h 922"/>
                <a:gd name="T4" fmla="*/ 2147483647 w 1342"/>
                <a:gd name="T5" fmla="*/ 2147483647 h 922"/>
                <a:gd name="T6" fmla="*/ 2147483647 w 1342"/>
                <a:gd name="T7" fmla="*/ 2147483647 h 9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42"/>
                <a:gd name="T13" fmla="*/ 0 h 922"/>
                <a:gd name="T14" fmla="*/ 1342 w 1342"/>
                <a:gd name="T15" fmla="*/ 922 h 9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42" h="922">
                  <a:moveTo>
                    <a:pt x="0" y="243"/>
                  </a:moveTo>
                  <a:cubicBezTo>
                    <a:pt x="93" y="203"/>
                    <a:pt x="406" y="8"/>
                    <a:pt x="557" y="4"/>
                  </a:cubicBezTo>
                  <a:cubicBezTo>
                    <a:pt x="708" y="0"/>
                    <a:pt x="776" y="67"/>
                    <a:pt x="907" y="220"/>
                  </a:cubicBezTo>
                  <a:cubicBezTo>
                    <a:pt x="1038" y="373"/>
                    <a:pt x="1252" y="776"/>
                    <a:pt x="1342" y="922"/>
                  </a:cubicBezTo>
                </a:path>
              </a:pathLst>
            </a:cu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>
                <a:latin typeface="+mj-lt"/>
                <a:cs typeface="Calibri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39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 Convergence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Perceptron Convergence Theorem:</a:t>
            </a:r>
          </a:p>
          <a:p>
            <a:pPr lvl="1"/>
            <a:r>
              <a:rPr lang="en-US" dirty="0"/>
              <a:t>If there exist a set of weights that are consistent with the data (i.e., the data is </a:t>
            </a:r>
            <a:r>
              <a:rPr lang="en-US" b="1" dirty="0">
                <a:solidFill>
                  <a:srgbClr val="00B0F0"/>
                </a:solidFill>
              </a:rPr>
              <a:t>linearly separable</a:t>
            </a:r>
            <a:r>
              <a:rPr lang="en-US" dirty="0"/>
              <a:t>), the perceptron learning algorithm will </a:t>
            </a:r>
            <a:r>
              <a:rPr lang="en-US" b="1" dirty="0">
                <a:solidFill>
                  <a:srgbClr val="A194FE"/>
                </a:solidFill>
              </a:rPr>
              <a:t>converge</a:t>
            </a:r>
          </a:p>
          <a:p>
            <a:pPr lvl="2"/>
            <a:r>
              <a:rPr lang="en-US" dirty="0"/>
              <a:t>How long would it take to converge ?</a:t>
            </a:r>
          </a:p>
          <a:p>
            <a:endParaRPr lang="en-US" dirty="0"/>
          </a:p>
          <a:p>
            <a:r>
              <a:rPr lang="en-US" dirty="0"/>
              <a:t>Perceptron Cycling Theorem: </a:t>
            </a:r>
          </a:p>
          <a:p>
            <a:pPr lvl="1"/>
            <a:r>
              <a:rPr lang="en-US" dirty="0"/>
              <a:t>If the training data is </a:t>
            </a:r>
            <a:r>
              <a:rPr lang="en-US" b="1" dirty="0">
                <a:solidFill>
                  <a:srgbClr val="00B0F0"/>
                </a:solidFill>
              </a:rPr>
              <a:t>not linearly separable </a:t>
            </a:r>
            <a:r>
              <a:rPr lang="en-US" dirty="0"/>
              <a:t>the perceptron learning algorithm will eventually </a:t>
            </a:r>
            <a:r>
              <a:rPr lang="en-US" b="1" dirty="0">
                <a:solidFill>
                  <a:srgbClr val="A194FE"/>
                </a:solidFill>
              </a:rPr>
              <a:t>repeat the same set of weights and therefore enter an infinite loop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How to provide robustness, more expressivity ?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8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Perceptron-Mistake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990600"/>
                <a:ext cx="8686800" cy="586740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altLang="zh-CN" sz="2400" dirty="0"/>
                  <a:t>Assume that a weight vector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sz="2400" dirty="0"/>
                  <a:t>. Upon receiving an example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sz="2400" dirty="0"/>
                  <a:t>, we predict according to a linear threshold function.</a:t>
                </a:r>
              </a:p>
              <a:p>
                <a:r>
                  <a:rPr lang="en-US" sz="2400" b="1" dirty="0"/>
                  <a:t>Theorem [Novikoff,1963] </a:t>
                </a:r>
              </a:p>
              <a:p>
                <a:pPr lvl="1"/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be a sequence of labeled examples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sz="2000" dirty="0"/>
                  <a:t>,</a:t>
                </a:r>
                <a:r>
                  <a:rPr lang="en-US" altLang="zh-CN" sz="20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∈{−1,+1}</m:t>
                    </m:r>
                  </m:oMath>
                </a14:m>
                <a:r>
                  <a:rPr lang="en-US" sz="2000" dirty="0"/>
                  <a:t> for all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/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000" dirty="0"/>
                  <a:t> be such that </a:t>
                </a:r>
                <a14:m>
                  <m:oMath xmlns:m="http://schemas.openxmlformats.org/officeDocument/2006/math">
                    <m:r>
                      <a:rPr lang="en-US" altLang="zh-CN" sz="2000" b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𝒖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p>
                    </m:sSup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000" b="0" dirty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000" dirty="0"/>
                  <a:t> for all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/>
                <a:r>
                  <a:rPr lang="en-US" sz="2000" dirty="0"/>
                  <a:t>Perceptron makes </a:t>
                </a:r>
                <a:r>
                  <a:rPr lang="en-US" sz="2000" b="1" dirty="0">
                    <a:solidFill>
                      <a:srgbClr val="A194FE"/>
                    </a:solidFill>
                  </a:rPr>
                  <a:t>at most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/>
                  <a:t>  </a:t>
                </a:r>
                <a:r>
                  <a:rPr lang="en-US" sz="2000" b="1" dirty="0">
                    <a:solidFill>
                      <a:srgbClr val="A194FE"/>
                    </a:solidFill>
                  </a:rPr>
                  <a:t>mistakes on this example sequence</a:t>
                </a:r>
                <a:r>
                  <a:rPr lang="en-US" sz="2000" dirty="0"/>
                  <a:t>.</a:t>
                </a:r>
              </a:p>
              <a:p>
                <a:r>
                  <a:rPr lang="en-US" sz="2400" dirty="0"/>
                  <a:t>Assumptions:</a:t>
                </a:r>
              </a:p>
              <a:p>
                <a:pPr lvl="1"/>
                <a:r>
                  <a:rPr lang="en-US" sz="2000" dirty="0"/>
                  <a:t>This theorem assumes that all examples are bounded by some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; 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, find the largest one, and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 is at least this size. </a:t>
                </a:r>
              </a:p>
              <a:p>
                <a:pPr lvl="1"/>
                <a:r>
                  <a:rPr lang="en-US" sz="2000" dirty="0"/>
                  <a:t>The theorem further assumes that there exists some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2000" dirty="0"/>
                  <a:t> that separates the data.</a:t>
                </a:r>
              </a:p>
              <a:p>
                <a:pPr lvl="1"/>
                <a:r>
                  <a:rPr lang="en-US" sz="2000" dirty="0"/>
                  <a:t>Requiring that </a:t>
                </a:r>
                <a14:m>
                  <m:oMath xmlns:m="http://schemas.openxmlformats.org/officeDocument/2006/math">
                    <m:r>
                      <a:rPr lang="en-US" altLang="zh-CN" sz="2000" b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/>
                  <a:t> is simply a constant that could be arbitrarily scaled.</a:t>
                </a:r>
              </a:p>
              <a:p>
                <a:pPr lvl="1"/>
                <a:r>
                  <a:rPr lang="en-US" sz="2200" dirty="0"/>
                  <a:t>Finally, the theorem assumes that there exists some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200" dirty="0"/>
                  <a:t> such that the inequality is satisfied.</a:t>
                </a:r>
              </a:p>
              <a:p>
                <a:pPr lvl="2"/>
                <a:r>
                  <a:rPr lang="en-US" sz="1900" dirty="0"/>
                  <a:t>We refer to  as the </a:t>
                </a:r>
                <a:r>
                  <a:rPr lang="en-US" sz="1900" dirty="0">
                    <a:solidFill>
                      <a:srgbClr val="0099FF"/>
                    </a:solidFill>
                  </a:rPr>
                  <a:t>complexity parameter</a:t>
                </a:r>
                <a:r>
                  <a:rPr lang="en-US" sz="1900" dirty="0"/>
                  <a:t>: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sz="1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900" dirty="0">
                    <a:solidFill>
                      <a:srgbClr val="0099FF"/>
                    </a:solidFill>
                  </a:rPr>
                  <a:t>is very large, finding a hyperplane is much easier</a:t>
                </a:r>
                <a:endParaRPr lang="en-US" sz="9500" dirty="0">
                  <a:solidFill>
                    <a:srgbClr val="0099FF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990600"/>
                <a:ext cx="8686800" cy="5867400"/>
              </a:xfrm>
              <a:blipFill>
                <a:blip r:embed="rId2"/>
                <a:stretch>
                  <a:fillRect l="-842" t="-728" r="-7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9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609600"/>
                <a:ext cx="8686800" cy="624840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Let</a:t>
                </a:r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dirty="0"/>
                  <a:t> be the hypothesis before the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mistake. </a:t>
                </a:r>
              </a:p>
              <a:p>
                <a:r>
                  <a:rPr lang="en-US" dirty="0"/>
                  <a:t>Assume that the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mistake occurs on the input example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b="1" i="1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  <m:r>
                      <a:rPr lang="en-US" altLang="zh-CN" b="1" i="1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altLang="zh-CN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  <m:r>
                      <a:rPr lang="en-US" altLang="zh-CN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 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∵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𝒖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p>
                    </m:sSup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dirty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b>
                                      <m:r>
                                        <a:rPr lang="en-US" altLang="zh-CN" b="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b="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  <m:sup/>
                                  </m:sSub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b>
                                      <m:r>
                                        <a:rPr lang="en-US" altLang="zh-CN" b="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/>
                                  </m:sSub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altLang="zh-CN" dirty="0">
                    <a:ea typeface="Cambria Math" panose="02040503050406030204" pitchFamily="18" charset="0"/>
                  </a:rPr>
                  <a:t>             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/>
                                </m:sSubSup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∵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dirty="0"/>
                  <a:t>)  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                      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altLang="zh-CN" dirty="0">
                    <a:ea typeface="Cambria Math" panose="02040503050406030204" pitchFamily="18" charset="0"/>
                  </a:rPr>
                  <a:t>Therefore,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/>
                            </m:sSubSup>
                          </m:e>
                        </m:d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  <m:r>
                      <a:rPr lang="en-US" altLang="zh-CN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dirty="0"/>
                  <a:t>(Second inequality: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1" i="1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zh-CN" b="1" i="1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</a:rPr>
                      <m:t>|⋅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</a:rPr>
                      <m:t>|⋅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</a:rPr>
                      <m:t>|⋅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)</a:t>
                </a:r>
              </a:p>
              <a:p>
                <a:pPr marL="0" indent="0" algn="ctr">
                  <a:buNone/>
                </a:pP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609600"/>
                <a:ext cx="8686800" cy="6248400"/>
              </a:xfrm>
              <a:blipFill>
                <a:blip r:embed="rId2"/>
                <a:stretch>
                  <a:fillRect l="-491" t="-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6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Issues and Extensions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ym typeface="Symbol" pitchFamily="18" charset="2"/>
              </a:rPr>
              <a:t>There are many extensions that can be made to these basic algorithms.</a:t>
            </a:r>
          </a:p>
          <a:p>
            <a:r>
              <a:rPr lang="en-US" sz="2400" dirty="0">
                <a:sym typeface="Symbol" pitchFamily="18" charset="2"/>
              </a:rPr>
              <a:t>Some are necessary for them to perform well</a:t>
            </a:r>
          </a:p>
          <a:p>
            <a:pPr lvl="1"/>
            <a:r>
              <a:rPr lang="en-US" sz="2000" dirty="0">
                <a:sym typeface="Symbol" pitchFamily="18" charset="2"/>
              </a:rPr>
              <a:t>Regularization (</a:t>
            </a:r>
            <a:r>
              <a:rPr lang="en-US" altLang="zh-CN" sz="2000" dirty="0">
                <a:sym typeface="Symbol" pitchFamily="18" charset="2"/>
              </a:rPr>
              <a:t>later soon</a:t>
            </a:r>
            <a:r>
              <a:rPr lang="en-US" sz="2000" dirty="0">
                <a:sym typeface="Symbol" pitchFamily="18" charset="2"/>
              </a:rPr>
              <a:t>)</a:t>
            </a:r>
          </a:p>
          <a:p>
            <a:r>
              <a:rPr lang="en-US" sz="2400" dirty="0">
                <a:sym typeface="Symbol" pitchFamily="18" charset="2"/>
              </a:rPr>
              <a:t>Some are for ease of use and tuning</a:t>
            </a:r>
          </a:p>
          <a:p>
            <a:pPr lvl="1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Symbol" pitchFamily="18" charset="2"/>
              </a:rPr>
              <a:t>Converting the output of a Perceptron to a conditional probability</a:t>
            </a:r>
          </a:p>
          <a:p>
            <a:pPr marL="457200" lvl="1" indent="0" algn="ctr">
              <a:buNone/>
            </a:pPr>
            <a:r>
              <a:rPr lang="en-US" sz="2000" dirty="0">
                <a:solidFill>
                  <a:srgbClr val="FF0000"/>
                </a:solidFill>
                <a:sym typeface="Symbol" pitchFamily="18" charset="2"/>
              </a:rPr>
              <a:t>P(y = +1 |x) = [1+ </a:t>
            </a:r>
            <a:r>
              <a:rPr lang="en-US" sz="2000" dirty="0" err="1">
                <a:solidFill>
                  <a:srgbClr val="FF0000"/>
                </a:solidFill>
                <a:sym typeface="Symbol" pitchFamily="18" charset="2"/>
              </a:rPr>
              <a:t>exp</a:t>
            </a:r>
            <a:r>
              <a:rPr lang="en-US" sz="2000" dirty="0">
                <a:solidFill>
                  <a:srgbClr val="FF0000"/>
                </a:solidFill>
                <a:sym typeface="Symbol" pitchFamily="18" charset="2"/>
              </a:rPr>
              <a:t>(-</a:t>
            </a:r>
            <a:r>
              <a:rPr lang="en-US" sz="2000" dirty="0" err="1">
                <a:solidFill>
                  <a:srgbClr val="FF0000"/>
                </a:solidFill>
                <a:sym typeface="Symbol" pitchFamily="18" charset="2"/>
              </a:rPr>
              <a:t>Awx</a:t>
            </a:r>
            <a:r>
              <a:rPr lang="en-US" sz="2000" dirty="0">
                <a:solidFill>
                  <a:srgbClr val="FF0000"/>
                </a:solidFill>
                <a:latin typeface="Calibri"/>
                <a:sym typeface="Symbol" pitchFamily="18" charset="2"/>
              </a:rPr>
              <a:t>)]</a:t>
            </a:r>
            <a:r>
              <a:rPr lang="en-US" sz="2000" baseline="30000" dirty="0">
                <a:solidFill>
                  <a:srgbClr val="FF0000"/>
                </a:solidFill>
                <a:latin typeface="Calibri"/>
                <a:sym typeface="Symbol" pitchFamily="18" charset="2"/>
              </a:rPr>
              <a:t>-</a:t>
            </a:r>
            <a:r>
              <a:rPr lang="en-US" sz="2000" baseline="30000" dirty="0">
                <a:solidFill>
                  <a:srgbClr val="FF0000"/>
                </a:solidFill>
                <a:sym typeface="Symbol" pitchFamily="18" charset="2"/>
              </a:rPr>
              <a:t>1</a:t>
            </a:r>
          </a:p>
          <a:p>
            <a:pPr lvl="1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Symbol" pitchFamily="18" charset="2"/>
              </a:rPr>
              <a:t>Can tune the parameter A </a:t>
            </a:r>
          </a:p>
          <a:p>
            <a:r>
              <a:rPr lang="en-US" sz="2400" dirty="0">
                <a:sym typeface="Symbol" pitchFamily="18" charset="2"/>
              </a:rPr>
              <a:t>Multiclass classification </a:t>
            </a:r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6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 Via Averaged 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 </a:t>
            </a:r>
            <a:r>
              <a:rPr lang="en-US" sz="2400" b="1" dirty="0">
                <a:solidFill>
                  <a:schemeClr val="accent1"/>
                </a:solidFill>
              </a:rPr>
              <a:t>Averaged Perceptron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/>
              <a:t>Algorithm is motivated by the following considerations:</a:t>
            </a:r>
          </a:p>
          <a:p>
            <a:pPr lvl="1"/>
            <a:r>
              <a:rPr lang="en-US" sz="2000" dirty="0"/>
              <a:t>In the mistake bound model:</a:t>
            </a:r>
            <a:r>
              <a:rPr lang="en-US" sz="1800" dirty="0"/>
              <a:t> We don’t know when we will make the mistakes. 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sz="2400" b="1" dirty="0">
                <a:solidFill>
                  <a:schemeClr val="accent1"/>
                </a:solidFill>
              </a:rPr>
              <a:t>Averaged Perceptron </a:t>
            </a:r>
            <a:r>
              <a:rPr lang="en-US" sz="2400" dirty="0"/>
              <a:t>returns </a:t>
            </a:r>
            <a:r>
              <a:rPr lang="en-US" sz="2400" dirty="0">
                <a:solidFill>
                  <a:srgbClr val="0099FF"/>
                </a:solidFill>
              </a:rPr>
              <a:t>a weighted average of a number of earlier hypotheses</a:t>
            </a:r>
            <a:r>
              <a:rPr lang="en-US" sz="2400" dirty="0"/>
              <a:t>; the weights are a function of </a:t>
            </a:r>
            <a:r>
              <a:rPr lang="en-US" sz="2400" dirty="0">
                <a:solidFill>
                  <a:srgbClr val="0099FF"/>
                </a:solidFill>
              </a:rPr>
              <a:t>the length of no-mistakes stretch</a:t>
            </a:r>
            <a:r>
              <a:rPr lang="en-US" sz="2400" dirty="0"/>
              <a:t>. 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7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AC60274D-D9B1-48A6-8282-9765B6ABCCCD}"/>
              </a:ext>
            </a:extLst>
          </p:cNvPr>
          <p:cNvSpPr/>
          <p:nvPr/>
        </p:nvSpPr>
        <p:spPr>
          <a:xfrm>
            <a:off x="1828800" y="5867400"/>
            <a:ext cx="3200400" cy="304800"/>
          </a:xfrm>
          <a:prstGeom prst="roundRect">
            <a:avLst/>
          </a:prstGeom>
          <a:solidFill>
            <a:srgbClr val="FEF798"/>
          </a:solidFill>
          <a:ln>
            <a:solidFill>
              <a:srgbClr val="FEF7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Regularization Via Averaged 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b="1" dirty="0"/>
              <a:t>Training: </a:t>
            </a:r>
          </a:p>
          <a:p>
            <a:pPr marL="0" indent="0">
              <a:buNone/>
            </a:pPr>
            <a:r>
              <a:rPr lang="en-US" sz="1800" b="1" dirty="0"/>
              <a:t>[</a:t>
            </a:r>
            <a:r>
              <a:rPr lang="en-US" sz="1800" b="1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m</a:t>
            </a:r>
            <a:r>
              <a:rPr lang="en-US" sz="1800" b="1" dirty="0"/>
              <a:t>: #(examples); </a:t>
            </a:r>
            <a:r>
              <a:rPr lang="en-US" sz="1800" b="1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k</a:t>
            </a:r>
            <a:r>
              <a:rPr lang="en-US" sz="1800" b="1" dirty="0"/>
              <a:t>: #(mistakes) = #(hypotheses); </a:t>
            </a:r>
            <a:r>
              <a:rPr lang="en-US" sz="1800" dirty="0">
                <a:solidFill>
                  <a:schemeClr val="accent2">
                    <a:lumMod val="75000"/>
                    <a:lumOff val="25000"/>
                  </a:schemeClr>
                </a:solidFill>
                <a:latin typeface="Calibri"/>
              </a:rPr>
              <a:t>c</a:t>
            </a:r>
            <a:r>
              <a:rPr lang="en-US" sz="1800" b="1" baseline="-25000" dirty="0">
                <a:solidFill>
                  <a:schemeClr val="accent2">
                    <a:lumMod val="75000"/>
                    <a:lumOff val="25000"/>
                  </a:schemeClr>
                </a:solidFill>
                <a:latin typeface="Calibri"/>
              </a:rPr>
              <a:t>i</a:t>
            </a:r>
            <a:r>
              <a:rPr lang="en-US" sz="1800" b="1" dirty="0"/>
              <a:t>: consistency count for </a:t>
            </a:r>
            <a:r>
              <a:rPr lang="en-US" altLang="zh-CN" sz="1800" b="1" dirty="0" err="1">
                <a:latin typeface="Calibri"/>
              </a:rPr>
              <a:t>w</a:t>
            </a:r>
            <a:r>
              <a:rPr lang="en-US" sz="1800" b="1" baseline="-25000" dirty="0" err="1">
                <a:latin typeface="Calibri"/>
              </a:rPr>
              <a:t>i</a:t>
            </a:r>
            <a:r>
              <a:rPr lang="en-US" sz="1800" b="1" dirty="0"/>
              <a:t> ]</a:t>
            </a:r>
          </a:p>
          <a:p>
            <a:r>
              <a:rPr lang="en-US" sz="1800" dirty="0"/>
              <a:t>    </a:t>
            </a:r>
            <a:r>
              <a:rPr lang="en-US" sz="1800" dirty="0">
                <a:solidFill>
                  <a:schemeClr val="accent1"/>
                </a:solidFill>
              </a:rPr>
              <a:t>Input: </a:t>
            </a:r>
            <a:r>
              <a:rPr lang="en-US" sz="1800" dirty="0"/>
              <a:t>a labeled training set {(</a:t>
            </a:r>
            <a:r>
              <a:rPr lang="en-US" sz="1800" b="1" dirty="0">
                <a:latin typeface="Calibri"/>
              </a:rPr>
              <a:t>x</a:t>
            </a:r>
            <a:r>
              <a:rPr lang="en-US" sz="1800" baseline="-25000" dirty="0">
                <a:latin typeface="Calibri"/>
              </a:rPr>
              <a:t>1</a:t>
            </a:r>
            <a:r>
              <a:rPr lang="en-US" sz="1800" dirty="0"/>
              <a:t>, </a:t>
            </a:r>
            <a:r>
              <a:rPr lang="en-US" sz="1800" dirty="0">
                <a:latin typeface="Calibri"/>
              </a:rPr>
              <a:t>y</a:t>
            </a:r>
            <a:r>
              <a:rPr lang="en-US" sz="1800" baseline="-25000" dirty="0">
                <a:latin typeface="Calibri"/>
              </a:rPr>
              <a:t>1</a:t>
            </a:r>
            <a:r>
              <a:rPr lang="en-US" sz="1800" dirty="0"/>
              <a:t>),…(</a:t>
            </a:r>
            <a:r>
              <a:rPr lang="en-US" sz="1800" b="1" dirty="0" err="1">
                <a:latin typeface="Calibri"/>
              </a:rPr>
              <a:t>x</a:t>
            </a:r>
            <a:r>
              <a:rPr lang="en-US" sz="1800" baseline="-25000" dirty="0" err="1">
                <a:latin typeface="Calibri"/>
              </a:rPr>
              <a:t>m</a:t>
            </a:r>
            <a:r>
              <a:rPr lang="en-US" sz="1800" dirty="0"/>
              <a:t>, </a:t>
            </a:r>
            <a:r>
              <a:rPr lang="en-US" sz="1800" dirty="0" err="1">
                <a:latin typeface="Calibri"/>
              </a:rPr>
              <a:t>y</a:t>
            </a:r>
            <a:r>
              <a:rPr lang="en-US" sz="1800" baseline="-25000" dirty="0" err="1">
                <a:latin typeface="Calibri"/>
              </a:rPr>
              <a:t>m</a:t>
            </a:r>
            <a:r>
              <a:rPr lang="en-US" sz="1800" dirty="0"/>
              <a:t>)}</a:t>
            </a:r>
          </a:p>
          <a:p>
            <a:r>
              <a:rPr lang="en-US" sz="1800" dirty="0"/>
              <a:t>                Number of epochs T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    Output: </a:t>
            </a:r>
            <a:r>
              <a:rPr lang="en-US" sz="1800" dirty="0"/>
              <a:t>a list of weighted </a:t>
            </a:r>
            <a:r>
              <a:rPr lang="en-US" sz="1800" dirty="0" err="1"/>
              <a:t>perceptrons</a:t>
            </a:r>
            <a:r>
              <a:rPr lang="en-US" sz="1800" dirty="0"/>
              <a:t> {(</a:t>
            </a:r>
            <a:r>
              <a:rPr lang="en-US" sz="1800" b="1" dirty="0"/>
              <a:t>w</a:t>
            </a:r>
            <a:r>
              <a:rPr lang="en-US" sz="1800" baseline="-25000" dirty="0"/>
              <a:t>1</a:t>
            </a:r>
            <a:r>
              <a:rPr lang="en-US" sz="1800" dirty="0"/>
              <a:t>, c</a:t>
            </a:r>
            <a:r>
              <a:rPr lang="en-US" sz="1800" baseline="-25000" dirty="0"/>
              <a:t>1</a:t>
            </a:r>
            <a:r>
              <a:rPr lang="en-US" sz="1800" dirty="0"/>
              <a:t>),…,(</a:t>
            </a:r>
            <a:r>
              <a:rPr lang="en-US" sz="1800" b="1" dirty="0" err="1"/>
              <a:t>w</a:t>
            </a:r>
            <a:r>
              <a:rPr lang="en-US" sz="1800" baseline="-25000" dirty="0" err="1"/>
              <a:t>k</a:t>
            </a:r>
            <a:r>
              <a:rPr lang="en-US" sz="1800" dirty="0"/>
              <a:t>, </a:t>
            </a:r>
            <a:r>
              <a:rPr lang="en-US" sz="1800" dirty="0" err="1"/>
              <a:t>c</a:t>
            </a:r>
            <a:r>
              <a:rPr lang="en-US" sz="1800" baseline="-25000" dirty="0" err="1"/>
              <a:t>k</a:t>
            </a:r>
            <a:r>
              <a:rPr lang="en-US" sz="1800" dirty="0"/>
              <a:t>)}</a:t>
            </a:r>
          </a:p>
          <a:p>
            <a:r>
              <a:rPr lang="en-US" sz="1800" dirty="0"/>
              <a:t>Initialize: k=0; </a:t>
            </a:r>
            <a:r>
              <a:rPr lang="en-US" sz="1800" b="1" dirty="0">
                <a:latin typeface="Calibri"/>
              </a:rPr>
              <a:t>w</a:t>
            </a:r>
            <a:r>
              <a:rPr lang="en-US" sz="1800" baseline="-25000" dirty="0">
                <a:latin typeface="Calibri"/>
              </a:rPr>
              <a:t>1</a:t>
            </a:r>
            <a:r>
              <a:rPr lang="en-US" sz="1800" dirty="0"/>
              <a:t> = 0, </a:t>
            </a:r>
            <a:r>
              <a:rPr lang="en-US" sz="1800" dirty="0">
                <a:latin typeface="Calibri"/>
              </a:rPr>
              <a:t>c</a:t>
            </a:r>
            <a:r>
              <a:rPr lang="en-US" sz="1800" baseline="-25000" dirty="0">
                <a:latin typeface="Calibri"/>
              </a:rPr>
              <a:t>1</a:t>
            </a:r>
            <a:r>
              <a:rPr lang="en-US" sz="1800" dirty="0"/>
              <a:t> = 0</a:t>
            </a:r>
          </a:p>
          <a:p>
            <a:r>
              <a:rPr lang="en-US" sz="1800" dirty="0"/>
              <a:t>Repeat T times:</a:t>
            </a:r>
          </a:p>
          <a:p>
            <a:pPr lvl="1"/>
            <a:r>
              <a:rPr lang="en-US" sz="1800" dirty="0"/>
              <a:t>For </a:t>
            </a:r>
            <a:r>
              <a:rPr lang="en-US" sz="1800" dirty="0" err="1"/>
              <a:t>i</a:t>
            </a:r>
            <a:r>
              <a:rPr lang="en-US" sz="1800" dirty="0"/>
              <a:t> =1,…m:</a:t>
            </a:r>
          </a:p>
          <a:p>
            <a:pPr lvl="1"/>
            <a:r>
              <a:rPr lang="en-US" sz="1800" dirty="0"/>
              <a:t>Compute prediction y’ = </a:t>
            </a:r>
            <a:r>
              <a:rPr lang="en-US" sz="1800" dirty="0">
                <a:latin typeface="Calibri"/>
              </a:rPr>
              <a:t>sign(</a:t>
            </a:r>
            <a:r>
              <a:rPr lang="en-US" sz="1800" b="1" dirty="0" err="1">
                <a:latin typeface="Calibri"/>
              </a:rPr>
              <a:t>w</a:t>
            </a:r>
            <a:r>
              <a:rPr lang="en-US" sz="1800" baseline="-25000" dirty="0" err="1">
                <a:latin typeface="Calibri"/>
              </a:rPr>
              <a:t>k</a:t>
            </a:r>
            <a:r>
              <a:rPr lang="en-US" altLang="en-US" baseline="30000" dirty="0" err="1"/>
              <a:t>T</a:t>
            </a:r>
            <a:r>
              <a:rPr lang="en-US" sz="1800" dirty="0"/>
              <a:t> </a:t>
            </a:r>
            <a:r>
              <a:rPr lang="en-US" sz="1800" dirty="0">
                <a:latin typeface="Calibri"/>
              </a:rPr>
              <a:t>x</a:t>
            </a:r>
            <a:r>
              <a:rPr lang="en-US" sz="1800" baseline="-25000" dirty="0">
                <a:latin typeface="Calibri"/>
              </a:rPr>
              <a:t>i</a:t>
            </a:r>
            <a:r>
              <a:rPr lang="en-US" sz="1800" dirty="0"/>
              <a:t> )</a:t>
            </a:r>
          </a:p>
          <a:p>
            <a:pPr lvl="1"/>
            <a:r>
              <a:rPr lang="en-US" sz="1800" dirty="0"/>
              <a:t>If y’ = y,   then </a:t>
            </a:r>
            <a:r>
              <a:rPr lang="en-US" sz="1800" dirty="0" err="1">
                <a:latin typeface="Calibri"/>
              </a:rPr>
              <a:t>c</a:t>
            </a:r>
            <a:r>
              <a:rPr lang="en-US" sz="1800" baseline="-25000" dirty="0" err="1">
                <a:latin typeface="Calibri"/>
              </a:rPr>
              <a:t>k</a:t>
            </a:r>
            <a:r>
              <a:rPr lang="en-US" sz="1800" dirty="0"/>
              <a:t> = </a:t>
            </a:r>
            <a:r>
              <a:rPr lang="en-US" sz="1800" dirty="0" err="1">
                <a:latin typeface="Calibri"/>
              </a:rPr>
              <a:t>c</a:t>
            </a:r>
            <a:r>
              <a:rPr lang="en-US" sz="1800" baseline="-25000" dirty="0" err="1">
                <a:latin typeface="Calibri"/>
              </a:rPr>
              <a:t>k</a:t>
            </a:r>
            <a:r>
              <a:rPr lang="en-US" sz="1800" dirty="0"/>
              <a:t> + 1</a:t>
            </a:r>
          </a:p>
          <a:p>
            <a:pPr marL="457200" lvl="1" indent="0">
              <a:buNone/>
            </a:pPr>
            <a:r>
              <a:rPr lang="en-US" sz="1800" dirty="0"/>
              <a:t>                      else: </a:t>
            </a:r>
            <a:r>
              <a:rPr lang="en-US" sz="1800" b="1" dirty="0">
                <a:latin typeface="Calibri"/>
              </a:rPr>
              <a:t>w</a:t>
            </a:r>
            <a:r>
              <a:rPr lang="en-US" sz="1800" baseline="-25000" dirty="0">
                <a:latin typeface="Calibri"/>
              </a:rPr>
              <a:t>k+1</a:t>
            </a:r>
            <a:r>
              <a:rPr lang="en-US" sz="1800" dirty="0"/>
              <a:t> =  </a:t>
            </a:r>
            <a:r>
              <a:rPr lang="en-US" sz="1800" b="1" dirty="0" err="1">
                <a:latin typeface="Calibri"/>
              </a:rPr>
              <a:t>w</a:t>
            </a:r>
            <a:r>
              <a:rPr lang="en-US" sz="1800" baseline="-25000" dirty="0" err="1">
                <a:latin typeface="Calibri"/>
              </a:rPr>
              <a:t>k</a:t>
            </a:r>
            <a:r>
              <a:rPr lang="en-US" sz="1800" dirty="0"/>
              <a:t> + </a:t>
            </a:r>
            <a:r>
              <a:rPr lang="en-US" sz="1800" b="1" dirty="0" err="1">
                <a:latin typeface="Calibri"/>
              </a:rPr>
              <a:t>w</a:t>
            </a:r>
            <a:r>
              <a:rPr lang="en-US" sz="1800" baseline="-25000" dirty="0" err="1">
                <a:latin typeface="Calibri"/>
              </a:rPr>
              <a:t>i</a:t>
            </a:r>
            <a:r>
              <a:rPr lang="en-US" sz="1800" dirty="0"/>
              <a:t> </a:t>
            </a:r>
            <a:r>
              <a:rPr lang="en-US" sz="1800" b="1" dirty="0"/>
              <a:t>x</a:t>
            </a:r>
            <a:r>
              <a:rPr lang="en-US" sz="1800" dirty="0"/>
              <a:t> ; </a:t>
            </a:r>
            <a:r>
              <a:rPr lang="en-US" sz="1800" dirty="0">
                <a:latin typeface="Calibri"/>
              </a:rPr>
              <a:t>c</a:t>
            </a:r>
            <a:r>
              <a:rPr lang="en-US" sz="1800" baseline="-25000" dirty="0">
                <a:latin typeface="Calibri"/>
              </a:rPr>
              <a:t>k+1</a:t>
            </a:r>
            <a:r>
              <a:rPr lang="en-US" sz="1800" dirty="0"/>
              <a:t> = 1; k = k+1 </a:t>
            </a:r>
            <a:r>
              <a:rPr lang="en-US" sz="1800" dirty="0">
                <a:solidFill>
                  <a:srgbClr val="A194FE"/>
                </a:solidFill>
              </a:rPr>
              <a:t>k: </a:t>
            </a:r>
            <a:r>
              <a:rPr lang="zh-CN" altLang="en-US" sz="1800" dirty="0">
                <a:solidFill>
                  <a:srgbClr val="A194FE"/>
                </a:solidFill>
              </a:rPr>
              <a:t>当前已经有了几个</a:t>
            </a:r>
            <a:r>
              <a:rPr lang="en-US" altLang="zh-CN" sz="1800" dirty="0">
                <a:solidFill>
                  <a:srgbClr val="A194FE"/>
                </a:solidFill>
              </a:rPr>
              <a:t>perceptron</a:t>
            </a:r>
            <a:r>
              <a:rPr lang="en-US" altLang="zh-CN" sz="1800" dirty="0"/>
              <a:t>.</a:t>
            </a:r>
            <a:endParaRPr lang="en-US" sz="1800" dirty="0"/>
          </a:p>
          <a:p>
            <a:pPr marL="457200" lvl="1" indent="0">
              <a:buNone/>
            </a:pPr>
            <a:r>
              <a:rPr lang="en-US" altLang="zh-CN" sz="1800" dirty="0"/>
              <a:t># weight</a:t>
            </a:r>
            <a:r>
              <a:rPr lang="zh-CN" altLang="en-US" sz="1800" dirty="0"/>
              <a:t>是从</a:t>
            </a:r>
            <a:r>
              <a:rPr lang="en-US" altLang="zh-CN" sz="1800" dirty="0"/>
              <a:t>1</a:t>
            </a:r>
            <a:r>
              <a:rPr lang="zh-CN" altLang="en-US" sz="1800" dirty="0"/>
              <a:t>开始，就是说就算一上来就错了也是</a:t>
            </a:r>
            <a:r>
              <a:rPr lang="en-US" altLang="zh-CN" sz="1800" dirty="0"/>
              <a:t>1</a:t>
            </a:r>
            <a:r>
              <a:rPr lang="zh-CN" altLang="en-US" sz="1800" dirty="0"/>
              <a:t>，没有</a:t>
            </a:r>
            <a:r>
              <a:rPr lang="en-US" altLang="zh-CN" sz="1800" dirty="0"/>
              <a:t>w</a:t>
            </a:r>
            <a:r>
              <a:rPr lang="zh-CN" altLang="en-US" sz="1800" dirty="0"/>
              <a:t>的</a:t>
            </a:r>
            <a:r>
              <a:rPr lang="en-US" altLang="zh-CN" sz="1800" dirty="0"/>
              <a:t>weight</a:t>
            </a:r>
            <a:r>
              <a:rPr lang="zh-CN" altLang="en-US" sz="1800" dirty="0"/>
              <a:t>是</a:t>
            </a:r>
            <a:r>
              <a:rPr lang="en-US" altLang="zh-CN" sz="1800" dirty="0"/>
              <a:t>0</a:t>
            </a:r>
            <a:endParaRPr lang="en-US" sz="1800" dirty="0"/>
          </a:p>
          <a:p>
            <a:r>
              <a:rPr lang="en-US" sz="1800" b="1" dirty="0"/>
              <a:t>Prediction:</a:t>
            </a:r>
          </a:p>
          <a:p>
            <a:r>
              <a:rPr lang="en-US" sz="1800" dirty="0"/>
              <a:t>    </a:t>
            </a:r>
            <a:r>
              <a:rPr lang="en-US" sz="1800" dirty="0">
                <a:solidFill>
                  <a:schemeClr val="accent1"/>
                </a:solidFill>
              </a:rPr>
              <a:t>Given: </a:t>
            </a:r>
            <a:r>
              <a:rPr lang="en-US" sz="1800" dirty="0"/>
              <a:t>a list of weighted </a:t>
            </a:r>
            <a:r>
              <a:rPr lang="en-US" sz="1800" dirty="0" err="1"/>
              <a:t>perceptrons</a:t>
            </a:r>
            <a:r>
              <a:rPr lang="en-US" sz="1800" dirty="0"/>
              <a:t> {(</a:t>
            </a:r>
            <a:r>
              <a:rPr lang="en-US" sz="1800" b="1" dirty="0"/>
              <a:t>w</a:t>
            </a:r>
            <a:r>
              <a:rPr lang="en-US" sz="1800" baseline="-25000" dirty="0"/>
              <a:t>1</a:t>
            </a:r>
            <a:r>
              <a:rPr lang="en-US" sz="1800" dirty="0"/>
              <a:t>, c</a:t>
            </a:r>
            <a:r>
              <a:rPr lang="en-US" sz="1800" baseline="-25000" dirty="0"/>
              <a:t>1</a:t>
            </a:r>
            <a:r>
              <a:rPr lang="en-US" sz="1800" dirty="0"/>
              <a:t>),…(</a:t>
            </a:r>
            <a:r>
              <a:rPr lang="en-US" sz="1800" b="1" dirty="0" err="1"/>
              <a:t>w</a:t>
            </a:r>
            <a:r>
              <a:rPr lang="en-US" sz="1800" baseline="-25000" dirty="0" err="1"/>
              <a:t>k</a:t>
            </a:r>
            <a:r>
              <a:rPr lang="en-US" sz="1800" dirty="0"/>
              <a:t>, </a:t>
            </a:r>
            <a:r>
              <a:rPr lang="en-US" sz="1800" dirty="0" err="1"/>
              <a:t>c</a:t>
            </a:r>
            <a:r>
              <a:rPr lang="en-US" sz="1800" baseline="-25000" dirty="0" err="1"/>
              <a:t>k</a:t>
            </a:r>
            <a:r>
              <a:rPr lang="en-US" sz="1800" dirty="0"/>
              <a:t>)} ; a new example </a:t>
            </a:r>
            <a:r>
              <a:rPr lang="en-US" sz="1800" b="1" dirty="0"/>
              <a:t>x</a:t>
            </a:r>
          </a:p>
          <a:p>
            <a:pPr marL="0" indent="0">
              <a:buNone/>
            </a:pPr>
            <a:r>
              <a:rPr lang="en-US" sz="1800" dirty="0"/>
              <a:t>             </a:t>
            </a:r>
            <a:r>
              <a:rPr lang="en-US" sz="1800" dirty="0">
                <a:solidFill>
                  <a:schemeClr val="accent1"/>
                </a:solidFill>
              </a:rPr>
              <a:t>Predict</a:t>
            </a:r>
            <a:r>
              <a:rPr lang="en-US" sz="1800" dirty="0"/>
              <a:t> the label(</a:t>
            </a:r>
            <a:r>
              <a:rPr lang="en-US" sz="1800" b="1" dirty="0"/>
              <a:t>x</a:t>
            </a:r>
            <a:r>
              <a:rPr lang="en-US" sz="1800" dirty="0"/>
              <a:t>) as follows: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                               </a:t>
            </a:r>
            <a:r>
              <a:rPr lang="en-US" sz="1800" b="1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y(x)=  sign [ </a:t>
            </a:r>
            <a:r>
              <a:rPr lang="en-US" sz="1800" b="1" dirty="0">
                <a:solidFill>
                  <a:schemeClr val="accent2">
                    <a:lumMod val="75000"/>
                    <a:lumOff val="25000"/>
                  </a:schemeClr>
                </a:solidFill>
                <a:latin typeface="Symbol"/>
                <a:sym typeface="Symbol"/>
              </a:rPr>
              <a:t></a:t>
            </a:r>
            <a:r>
              <a:rPr lang="en-US" sz="1800" b="1" baseline="-25000" dirty="0">
                <a:solidFill>
                  <a:schemeClr val="accent2">
                    <a:lumMod val="75000"/>
                    <a:lumOff val="25000"/>
                  </a:schemeClr>
                </a:solidFill>
                <a:latin typeface="Symbol"/>
                <a:sym typeface="Symbol"/>
              </a:rPr>
              <a:t>1, </a:t>
            </a:r>
            <a:r>
              <a:rPr lang="en-US" sz="1800" b="1" baseline="-25000" dirty="0">
                <a:solidFill>
                  <a:schemeClr val="accent2">
                    <a:lumMod val="75000"/>
                    <a:lumOff val="25000"/>
                  </a:schemeClr>
                </a:solidFill>
                <a:sym typeface="Symbol"/>
              </a:rPr>
              <a:t>k</a:t>
            </a:r>
            <a:r>
              <a:rPr lang="en-US" sz="1800" b="1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b="1" dirty="0">
                <a:solidFill>
                  <a:schemeClr val="accent2">
                    <a:lumMod val="75000"/>
                    <a:lumOff val="25000"/>
                  </a:schemeClr>
                </a:solidFill>
                <a:latin typeface="Calibri"/>
              </a:rPr>
              <a:t>c</a:t>
            </a:r>
            <a:r>
              <a:rPr lang="en-US" sz="1800" b="1" baseline="-25000" dirty="0">
                <a:solidFill>
                  <a:schemeClr val="accent2">
                    <a:lumMod val="75000"/>
                    <a:lumOff val="25000"/>
                  </a:schemeClr>
                </a:solidFill>
                <a:latin typeface="Calibri"/>
              </a:rPr>
              <a:t>i</a:t>
            </a:r>
            <a:r>
              <a:rPr lang="en-US" sz="1800" b="1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b="1" dirty="0">
                <a:solidFill>
                  <a:schemeClr val="accent2">
                    <a:lumMod val="75000"/>
                    <a:lumOff val="25000"/>
                  </a:schemeClr>
                </a:solidFill>
                <a:latin typeface="Calibri"/>
              </a:rPr>
              <a:t>sign(</a:t>
            </a:r>
            <a:r>
              <a:rPr lang="en-US" sz="1800" b="1" dirty="0" err="1">
                <a:solidFill>
                  <a:schemeClr val="accent2">
                    <a:lumMod val="75000"/>
                    <a:lumOff val="25000"/>
                  </a:schemeClr>
                </a:solidFill>
                <a:latin typeface="Calibri"/>
              </a:rPr>
              <a:t>w</a:t>
            </a:r>
            <a:r>
              <a:rPr lang="en-US" sz="1800" b="1" baseline="-25000" dirty="0" err="1">
                <a:solidFill>
                  <a:schemeClr val="accent2">
                    <a:lumMod val="75000"/>
                    <a:lumOff val="25000"/>
                  </a:schemeClr>
                </a:solidFill>
                <a:latin typeface="Calibri"/>
              </a:rPr>
              <a:t>i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en-US" sz="1800" b="1" baseline="30000" dirty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800" b="1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x) ] </a:t>
            </a:r>
          </a:p>
          <a:p>
            <a:pPr marL="457200" lvl="1" indent="0">
              <a:buNone/>
            </a:pPr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  <a:p>
            <a:endParaRPr lang="en-US" sz="1400" dirty="0"/>
          </a:p>
          <a:p>
            <a:endParaRPr lang="en-US" sz="1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8238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2098" name="Picture 2" descr="perceptron-proo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" y="838200"/>
            <a:ext cx="8153400" cy="518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2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Perceptron-Mistake Bound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25492-36F1-4404-B32F-14A6F42D90C0}" type="slidenum">
              <a:rPr lang="en-US"/>
              <a:pPr/>
              <a:t>36</a:t>
            </a:fld>
            <a:endParaRPr lang="en-US"/>
          </a:p>
        </p:txBody>
      </p:sp>
      <p:sp>
        <p:nvSpPr>
          <p:cNvPr id="772103" name="Text Box 7"/>
          <p:cNvSpPr txBox="1">
            <a:spLocks noChangeArrowheads="1"/>
          </p:cNvSpPr>
          <p:nvPr/>
        </p:nvSpPr>
        <p:spPr bwMode="auto">
          <a:xfrm>
            <a:off x="746760" y="1864646"/>
            <a:ext cx="1600200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cs typeface="Times New Roman" pitchFamily="18" charset="0"/>
              </a:rPr>
              <a:t>Assumptions</a:t>
            </a:r>
          </a:p>
          <a:p>
            <a:endParaRPr lang="en-US" sz="500" dirty="0">
              <a:solidFill>
                <a:srgbClr val="0000FF"/>
              </a:solidFill>
              <a:cs typeface="Times New Roman" pitchFamily="18" charset="0"/>
            </a:endParaRPr>
          </a:p>
          <a:p>
            <a:r>
              <a:rPr lang="en-US" sz="1800" i="1" u="none" dirty="0">
                <a:solidFill>
                  <a:srgbClr val="0000FF"/>
                </a:solidFill>
                <a:cs typeface="Times New Roman" pitchFamily="18" charset="0"/>
              </a:rPr>
              <a:t>v</a:t>
            </a:r>
            <a:r>
              <a:rPr lang="en-US" sz="1800" i="1" u="none" baseline="-25000" dirty="0">
                <a:solidFill>
                  <a:srgbClr val="0000FF"/>
                </a:solidFill>
                <a:cs typeface="Times New Roman" pitchFamily="18" charset="0"/>
              </a:rPr>
              <a:t>1</a:t>
            </a:r>
            <a:r>
              <a:rPr lang="en-US" sz="1800" u="none" dirty="0">
                <a:solidFill>
                  <a:srgbClr val="0000FF"/>
                </a:solidFill>
                <a:cs typeface="Times New Roman" pitchFamily="18" charset="0"/>
              </a:rPr>
              <a:t> = </a:t>
            </a:r>
            <a:r>
              <a:rPr lang="en-US" sz="1800" b="1" u="none" dirty="0">
                <a:solidFill>
                  <a:srgbClr val="0000FF"/>
                </a:solidFill>
                <a:cs typeface="Times New Roman" pitchFamily="18" charset="0"/>
              </a:rPr>
              <a:t>0</a:t>
            </a:r>
          </a:p>
          <a:p>
            <a:endParaRPr lang="en-US" sz="500" b="1" u="none" dirty="0">
              <a:solidFill>
                <a:srgbClr val="0000FF"/>
              </a:solidFill>
              <a:cs typeface="Times New Roman" pitchFamily="18" charset="0"/>
            </a:endParaRPr>
          </a:p>
          <a:p>
            <a:r>
              <a:rPr lang="en-US" sz="1800" b="1" u="none" dirty="0">
                <a:solidFill>
                  <a:srgbClr val="0000FF"/>
                </a:solidFill>
                <a:cs typeface="Times New Roman" pitchFamily="18" charset="0"/>
              </a:rPr>
              <a:t>||u|| = 1</a:t>
            </a:r>
          </a:p>
          <a:p>
            <a:r>
              <a:rPr lang="en-US" sz="1800" i="1" u="none" dirty="0" err="1">
                <a:solidFill>
                  <a:srgbClr val="0000FF"/>
                </a:solidFill>
              </a:rPr>
              <a:t>y</a:t>
            </a:r>
            <a:r>
              <a:rPr lang="en-US" sz="1800" i="1" u="none" baseline="-25000" dirty="0" err="1">
                <a:solidFill>
                  <a:srgbClr val="0000FF"/>
                </a:solidFill>
              </a:rPr>
              <a:t>i</a:t>
            </a:r>
            <a:r>
              <a:rPr lang="en-US" sz="1800" i="1" u="none" dirty="0">
                <a:solidFill>
                  <a:srgbClr val="0000FF"/>
                </a:solidFill>
              </a:rPr>
              <a:t> u </a:t>
            </a:r>
            <a:r>
              <a:rPr lang="en-US" altLang="en-US" baseline="30000" dirty="0"/>
              <a:t>T</a:t>
            </a:r>
            <a:r>
              <a:rPr lang="en-US" sz="1800" u="none" dirty="0">
                <a:solidFill>
                  <a:srgbClr val="0000FF"/>
                </a:solidFill>
              </a:rPr>
              <a:t> x</a:t>
            </a:r>
            <a:r>
              <a:rPr lang="en-US" sz="1800" u="none" baseline="-25000" dirty="0">
                <a:solidFill>
                  <a:srgbClr val="0000FF"/>
                </a:solidFill>
              </a:rPr>
              <a:t>i</a:t>
            </a:r>
            <a:r>
              <a:rPr lang="en-US" sz="1800" u="none" dirty="0">
                <a:solidFill>
                  <a:srgbClr val="0000FF"/>
                </a:solidFill>
              </a:rPr>
              <a:t> </a:t>
            </a:r>
            <a:r>
              <a:rPr lang="en-US" sz="1800" u="none" dirty="0">
                <a:solidFill>
                  <a:srgbClr val="0000FF"/>
                </a:solidFill>
                <a:sym typeface="Symbol" pitchFamily="18" charset="2"/>
              </a:rPr>
              <a:t></a:t>
            </a:r>
            <a:r>
              <a:rPr lang="en-US" sz="1800" u="none" dirty="0">
                <a:solidFill>
                  <a:srgbClr val="0000FF"/>
                </a:solidFill>
              </a:rPr>
              <a:t> </a:t>
            </a:r>
            <a:r>
              <a:rPr lang="en-US" sz="1800" i="1" u="none" dirty="0">
                <a:solidFill>
                  <a:srgbClr val="0000FF"/>
                </a:solidFill>
                <a:sym typeface="Symbol" pitchFamily="18" charset="2"/>
              </a:rPr>
              <a:t></a:t>
            </a:r>
          </a:p>
        </p:txBody>
      </p:sp>
      <p:sp>
        <p:nvSpPr>
          <p:cNvPr id="772104" name="Rectangle 8"/>
          <p:cNvSpPr>
            <a:spLocks noChangeArrowheads="1"/>
          </p:cNvSpPr>
          <p:nvPr/>
        </p:nvSpPr>
        <p:spPr bwMode="auto">
          <a:xfrm>
            <a:off x="6245352" y="5231088"/>
            <a:ext cx="1430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u="none" dirty="0">
                <a:solidFill>
                  <a:srgbClr val="FF0000"/>
                </a:solidFill>
              </a:rPr>
              <a:t>k &lt; R</a:t>
            </a:r>
            <a:r>
              <a:rPr lang="en-US" sz="2400" u="none" baseline="30000" dirty="0">
                <a:solidFill>
                  <a:srgbClr val="FF0000"/>
                </a:solidFill>
              </a:rPr>
              <a:t>2</a:t>
            </a:r>
            <a:r>
              <a:rPr lang="en-US" sz="2400" u="none" dirty="0">
                <a:solidFill>
                  <a:srgbClr val="FF0000"/>
                </a:solidFill>
              </a:rPr>
              <a:t> / </a:t>
            </a:r>
            <a:r>
              <a:rPr lang="en-US" sz="2400" i="1" u="none" dirty="0">
                <a:solidFill>
                  <a:srgbClr val="FF0000"/>
                </a:solidFill>
                <a:sym typeface="Symbol" pitchFamily="18" charset="2"/>
              </a:rPr>
              <a:t> </a:t>
            </a:r>
            <a:r>
              <a:rPr lang="en-US" sz="2400" u="none" baseline="30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72105" name="AutoShape 9"/>
          <p:cNvSpPr>
            <a:spLocks noChangeArrowheads="1"/>
          </p:cNvSpPr>
          <p:nvPr/>
        </p:nvSpPr>
        <p:spPr bwMode="auto">
          <a:xfrm>
            <a:off x="5422392" y="5347621"/>
            <a:ext cx="685800" cy="2286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43144" y="1544145"/>
            <a:ext cx="3810000" cy="1477328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u="none" dirty="0">
                <a:latin typeface="+mj-lt"/>
              </a:rPr>
              <a:t>Note that </a:t>
            </a:r>
            <a:r>
              <a:rPr lang="en-US" b="1" u="none" dirty="0">
                <a:solidFill>
                  <a:srgbClr val="0099FF"/>
                </a:solidFill>
                <a:latin typeface="+mj-lt"/>
              </a:rPr>
              <a:t>the bound does not </a:t>
            </a:r>
          </a:p>
          <a:p>
            <a:r>
              <a:rPr lang="en-US" b="1" u="none" dirty="0">
                <a:latin typeface="+mj-lt"/>
              </a:rPr>
              <a:t>         </a:t>
            </a:r>
            <a:r>
              <a:rPr lang="en-US" b="1" u="none" dirty="0">
                <a:solidFill>
                  <a:srgbClr val="0099FF"/>
                </a:solidFill>
                <a:latin typeface="+mj-lt"/>
              </a:rPr>
              <a:t>depend on the </a:t>
            </a:r>
            <a:r>
              <a:rPr lang="en-US" b="1" u="none" dirty="0">
                <a:solidFill>
                  <a:srgbClr val="0000FF"/>
                </a:solidFill>
                <a:latin typeface="+mj-lt"/>
              </a:rPr>
              <a:t>dimensionality </a:t>
            </a:r>
          </a:p>
          <a:p>
            <a:r>
              <a:rPr lang="en-US" b="1" u="none" dirty="0">
                <a:latin typeface="+mj-lt"/>
              </a:rPr>
              <a:t>         </a:t>
            </a:r>
            <a:r>
              <a:rPr lang="en-US" b="1" u="none" dirty="0">
                <a:solidFill>
                  <a:srgbClr val="0099FF"/>
                </a:solidFill>
                <a:latin typeface="+mj-lt"/>
              </a:rPr>
              <a:t>nor on the </a:t>
            </a:r>
            <a:r>
              <a:rPr lang="en-US" b="1" u="none" dirty="0">
                <a:solidFill>
                  <a:srgbClr val="0000FF"/>
                </a:solidFill>
                <a:latin typeface="+mj-lt"/>
              </a:rPr>
              <a:t>number of examples</a:t>
            </a:r>
            <a:r>
              <a:rPr lang="en-US" u="none" dirty="0">
                <a:latin typeface="+mj-lt"/>
              </a:rPr>
              <a:t>.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en-US" u="none" dirty="0">
                <a:latin typeface="+mj-lt"/>
              </a:rPr>
              <a:t>Note that we place </a:t>
            </a:r>
            <a:r>
              <a:rPr lang="en-US" u="none" dirty="0">
                <a:solidFill>
                  <a:srgbClr val="0000FF"/>
                </a:solidFill>
                <a:latin typeface="+mj-lt"/>
              </a:rPr>
              <a:t>weight vectors</a:t>
            </a:r>
            <a:r>
              <a:rPr lang="en-US" u="none" dirty="0">
                <a:latin typeface="+mj-lt"/>
              </a:rPr>
              <a:t> </a:t>
            </a:r>
          </a:p>
          <a:p>
            <a:r>
              <a:rPr lang="en-US" u="none" dirty="0">
                <a:latin typeface="+mj-lt"/>
              </a:rPr>
              <a:t>         and </a:t>
            </a:r>
            <a:r>
              <a:rPr lang="en-US" u="none" dirty="0">
                <a:solidFill>
                  <a:srgbClr val="0000FF"/>
                </a:solidFill>
                <a:latin typeface="+mj-lt"/>
              </a:rPr>
              <a:t>examples</a:t>
            </a:r>
            <a:r>
              <a:rPr lang="en-US" u="none" dirty="0">
                <a:latin typeface="+mj-lt"/>
              </a:rPr>
              <a:t> in the same space.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2346960" y="5642896"/>
            <a:ext cx="5334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861560" y="5642896"/>
            <a:ext cx="5334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914400" y="6488667"/>
            <a:ext cx="8000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Second inequality: </a:t>
            </a:r>
            <a:r>
              <a:rPr lang="en-US" dirty="0" err="1"/>
              <a:t>u</a:t>
            </a:r>
            <a:r>
              <a:rPr lang="en-US" altLang="en-US" baseline="30000" dirty="0" err="1"/>
              <a:t>T</a:t>
            </a:r>
            <a:r>
              <a:rPr lang="en-US" dirty="0"/>
              <a:t> v = ||u|| ||v|| cos(</a:t>
            </a:r>
            <a:r>
              <a:rPr lang="en-US" dirty="0" err="1"/>
              <a:t>u,v</a:t>
            </a:r>
            <a:r>
              <a:rPr lang="en-US" dirty="0"/>
              <a:t>) &lt;=||u|| ||v|| &lt;= ||v||</a:t>
            </a:r>
          </a:p>
        </p:txBody>
      </p:sp>
    </p:spTree>
    <p:extLst>
      <p:ext uri="{BB962C8B-B14F-4D97-AF65-F5344CB8AC3E}">
        <p14:creationId xmlns:p14="http://schemas.microsoft.com/office/powerpoint/2010/main" val="232242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2103" grpId="0"/>
      <p:bldP spid="772104" grpId="0"/>
      <p:bldP spid="772105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Perceptron algorithm</a:t>
            </a:r>
          </a:p>
        </p:txBody>
      </p:sp>
      <p:sp>
        <p:nvSpPr>
          <p:cNvPr id="130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69900" indent="-469900"/>
            <a:r>
              <a:rPr lang="en-US" altLang="en-US" dirty="0">
                <a:solidFill>
                  <a:schemeClr val="hlink"/>
                </a:solidFill>
                <a:latin typeface="+mj-lt"/>
              </a:rPr>
              <a:t>Online</a:t>
            </a:r>
            <a:r>
              <a:rPr lang="en-US" altLang="en-US" dirty="0">
                <a:latin typeface="+mj-lt"/>
              </a:rPr>
              <a:t>: </a:t>
            </a:r>
            <a:r>
              <a:rPr lang="en-US" altLang="en-US" dirty="0">
                <a:solidFill>
                  <a:schemeClr val="tx1"/>
                </a:solidFill>
                <a:latin typeface="+mj-lt"/>
              </a:rPr>
              <a:t>can adjust to changing target, over time</a:t>
            </a:r>
          </a:p>
          <a:p>
            <a:pPr marL="469900" indent="-469900"/>
            <a:r>
              <a:rPr lang="en-US" altLang="en-US" dirty="0">
                <a:solidFill>
                  <a:schemeClr val="hlink"/>
                </a:solidFill>
                <a:latin typeface="+mj-lt"/>
              </a:rPr>
              <a:t>Advantages</a:t>
            </a:r>
            <a:endParaRPr lang="en-US" altLang="en-US" dirty="0">
              <a:solidFill>
                <a:schemeClr val="tx1"/>
              </a:solidFill>
              <a:latin typeface="+mj-lt"/>
            </a:endParaRPr>
          </a:p>
          <a:p>
            <a:pPr marL="908050" lvl="1" indent="-436563"/>
            <a:r>
              <a:rPr lang="en-US" altLang="en-US" dirty="0">
                <a:solidFill>
                  <a:schemeClr val="tx1"/>
                </a:solidFill>
                <a:latin typeface="+mj-lt"/>
              </a:rPr>
              <a:t>Simple and computationally efficient</a:t>
            </a:r>
          </a:p>
          <a:p>
            <a:pPr marL="908050" lvl="1" indent="-436563"/>
            <a:r>
              <a:rPr lang="en-US" altLang="en-US" dirty="0">
                <a:solidFill>
                  <a:schemeClr val="tx1"/>
                </a:solidFill>
                <a:latin typeface="+mj-lt"/>
              </a:rPr>
              <a:t>Guaranteed to learn a linearly separable problem </a:t>
            </a:r>
            <a:br>
              <a:rPr lang="en-US" altLang="en-US" dirty="0">
                <a:solidFill>
                  <a:schemeClr val="tx1"/>
                </a:solidFill>
                <a:latin typeface="+mj-lt"/>
              </a:rPr>
            </a:br>
            <a:r>
              <a:rPr lang="en-US" altLang="en-US" dirty="0">
                <a:solidFill>
                  <a:schemeClr val="tx1"/>
                </a:solidFill>
                <a:latin typeface="+mj-lt"/>
              </a:rPr>
              <a:t>(convergence, global optimum)</a:t>
            </a:r>
          </a:p>
          <a:p>
            <a:pPr marL="469900" indent="-469900"/>
            <a:r>
              <a:rPr lang="en-US" altLang="en-US" dirty="0">
                <a:solidFill>
                  <a:schemeClr val="hlink"/>
                </a:solidFill>
                <a:latin typeface="+mj-lt"/>
              </a:rPr>
              <a:t>Limitations</a:t>
            </a:r>
          </a:p>
          <a:p>
            <a:pPr marL="908050" lvl="1" indent="-436563"/>
            <a:r>
              <a:rPr lang="en-US" altLang="en-US" dirty="0">
                <a:solidFill>
                  <a:schemeClr val="tx1"/>
                </a:solidFill>
                <a:latin typeface="+mj-lt"/>
              </a:rPr>
              <a:t>Only linear separations</a:t>
            </a:r>
          </a:p>
          <a:p>
            <a:pPr marL="908050" lvl="1" indent="-436563"/>
            <a:r>
              <a:rPr lang="en-US" altLang="en-US" dirty="0">
                <a:solidFill>
                  <a:schemeClr val="tx1"/>
                </a:solidFill>
                <a:latin typeface="+mj-lt"/>
              </a:rPr>
              <a:t>Only converges for linearly separable data</a:t>
            </a:r>
          </a:p>
          <a:p>
            <a:pPr marL="908050" lvl="1" indent="-436563"/>
            <a:r>
              <a:rPr lang="en-US" altLang="en-US" dirty="0">
                <a:solidFill>
                  <a:schemeClr val="tx1"/>
                </a:solidFill>
                <a:latin typeface="+mj-lt"/>
              </a:rPr>
              <a:t>Not really “efficient with many features”</a:t>
            </a:r>
          </a:p>
          <a:p>
            <a:pPr marL="469900" indent="-469900"/>
            <a:endParaRPr lang="en-US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82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cs typeface="Calibri"/>
              </a:rPr>
              <a:t>Important Concepts</a:t>
            </a:r>
          </a:p>
        </p:txBody>
      </p:sp>
      <p:sp>
        <p:nvSpPr>
          <p:cNvPr id="1283075" name="Rectangle 3"/>
          <p:cNvSpPr>
            <a:spLocks noGrp="1" noChangeArrowheads="1"/>
          </p:cNvSpPr>
          <p:nvPr>
            <p:ph idx="1"/>
          </p:nvPr>
        </p:nvSpPr>
        <p:spPr>
          <a:xfrm>
            <a:off x="0" y="1295400"/>
            <a:ext cx="7543800" cy="5410200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+mj-lt"/>
                <a:cs typeface="Calibri"/>
              </a:rPr>
              <a:t>Data: labeled instances, e.g. emails marked spam/not spam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latin typeface="+mj-lt"/>
                <a:cs typeface="Calibri"/>
              </a:rPr>
              <a:t>Training set (tune parameters)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latin typeface="+mj-lt"/>
                <a:cs typeface="Calibri"/>
              </a:rPr>
              <a:t>Held out set (development set/validation set)</a:t>
            </a:r>
          </a:p>
          <a:p>
            <a:pPr marL="457200" lvl="1" indent="0" eaLnBrk="1" hangingPunct="1">
              <a:lnSpc>
                <a:spcPct val="80000"/>
              </a:lnSpc>
              <a:buNone/>
            </a:pPr>
            <a:r>
              <a:rPr lang="en-US" dirty="0">
                <a:latin typeface="+mj-lt"/>
                <a:cs typeface="Calibri"/>
              </a:rPr>
              <a:t>			</a:t>
            </a:r>
            <a:r>
              <a:rPr lang="en-US" sz="2400" dirty="0">
                <a:latin typeface="+mj-lt"/>
                <a:cs typeface="Calibri"/>
              </a:rPr>
              <a:t>(tune hyperparameters)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latin typeface="+mj-lt"/>
                <a:cs typeface="Calibri"/>
              </a:rPr>
              <a:t>Test set</a:t>
            </a:r>
          </a:p>
          <a:p>
            <a:pPr lvl="1" eaLnBrk="1" hangingPunct="1">
              <a:lnSpc>
                <a:spcPct val="80000"/>
              </a:lnSpc>
            </a:pPr>
            <a:endParaRPr lang="en-US" sz="1050" dirty="0">
              <a:latin typeface="+mj-lt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+mj-lt"/>
                <a:cs typeface="Calibri"/>
              </a:rPr>
              <a:t>Features: attribute-value pairs which characterize each x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000" dirty="0">
              <a:latin typeface="+mj-lt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+mj-lt"/>
                <a:cs typeface="Calibri"/>
              </a:rPr>
              <a:t>Experimentation cycle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latin typeface="+mj-lt"/>
                <a:cs typeface="Calibri"/>
              </a:rPr>
              <a:t>Learn parameters (e.g. model probabilities) on training set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latin typeface="+mj-lt"/>
                <a:cs typeface="Calibri"/>
              </a:rPr>
              <a:t>(Tune </a:t>
            </a:r>
            <a:r>
              <a:rPr lang="en-US" sz="2400" dirty="0" err="1">
                <a:latin typeface="+mj-lt"/>
                <a:cs typeface="Calibri"/>
              </a:rPr>
              <a:t>hyperparameters</a:t>
            </a:r>
            <a:r>
              <a:rPr lang="en-US" sz="2400" dirty="0">
                <a:latin typeface="+mj-lt"/>
                <a:cs typeface="Calibri"/>
              </a:rPr>
              <a:t> on held-out set)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latin typeface="+mj-lt"/>
                <a:cs typeface="Calibri"/>
              </a:rPr>
              <a:t>Compute accuracy of test set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latin typeface="+mj-lt"/>
                <a:cs typeface="Calibri"/>
              </a:rPr>
              <a:t>Very important: never “peek” at the test set!</a:t>
            </a:r>
          </a:p>
          <a:p>
            <a:pPr lvl="1" eaLnBrk="1" hangingPunct="1">
              <a:lnSpc>
                <a:spcPct val="80000"/>
              </a:lnSpc>
            </a:pPr>
            <a:endParaRPr lang="en-US" sz="1000" dirty="0">
              <a:latin typeface="+mj-lt"/>
              <a:cs typeface="Calibri"/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7696200" y="1676400"/>
            <a:ext cx="1257300" cy="1943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350" dirty="0">
                <a:latin typeface="+mj-lt"/>
                <a:cs typeface="Calibri"/>
              </a:rPr>
              <a:t>Training</a:t>
            </a:r>
          </a:p>
          <a:p>
            <a:pPr algn="ctr"/>
            <a:r>
              <a:rPr lang="en-US" sz="1350" dirty="0">
                <a:latin typeface="+mj-lt"/>
                <a:cs typeface="Calibri"/>
              </a:rPr>
              <a:t>Data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7696200" y="3676650"/>
            <a:ext cx="1257300" cy="74295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350" dirty="0">
                <a:latin typeface="+mj-lt"/>
                <a:cs typeface="Calibri"/>
              </a:rPr>
              <a:t>Held-Out</a:t>
            </a:r>
          </a:p>
          <a:p>
            <a:pPr algn="ctr"/>
            <a:r>
              <a:rPr lang="en-US" sz="1350" dirty="0">
                <a:latin typeface="+mj-lt"/>
                <a:cs typeface="Calibri"/>
              </a:rPr>
              <a:t>Data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7696200" y="4476750"/>
            <a:ext cx="1257300" cy="685800"/>
          </a:xfrm>
          <a:prstGeom prst="rect">
            <a:avLst/>
          </a:prstGeom>
          <a:solidFill>
            <a:srgbClr val="BDE6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350">
                <a:latin typeface="+mj-lt"/>
                <a:cs typeface="Calibri"/>
              </a:rPr>
              <a:t>Test</a:t>
            </a:r>
          </a:p>
          <a:p>
            <a:pPr algn="ctr"/>
            <a:r>
              <a:rPr lang="en-US" sz="1350">
                <a:latin typeface="+mj-lt"/>
                <a:cs typeface="Calibri"/>
              </a:rPr>
              <a:t>Data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996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Cross validation</a:t>
            </a:r>
          </a:p>
          <a:p>
            <a:pPr lvl="1"/>
            <a:r>
              <a:rPr lang="en-US" sz="2800" dirty="0"/>
              <a:t>Avoid noise in train/test separation</a:t>
            </a:r>
          </a:p>
          <a:p>
            <a:pPr lvl="1"/>
            <a:r>
              <a:rPr lang="en-US" sz="2800" i="1" dirty="0"/>
              <a:t>k</a:t>
            </a:r>
            <a:r>
              <a:rPr lang="en-US" sz="2800" dirty="0"/>
              <a:t>-fold cross-validation</a:t>
            </a:r>
          </a:p>
        </p:txBody>
      </p:sp>
      <p:pic>
        <p:nvPicPr>
          <p:cNvPr id="3074" name="Picture 2" descr="https://chrisjmccormick.files.wordpress.com/2013/07/10_fold_c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266" y="3259667"/>
            <a:ext cx="6152093" cy="3292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97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What to Do About Errors?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47800"/>
            <a:ext cx="8610600" cy="4952999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3600" dirty="0"/>
              <a:t>Need more features– words aren’t enough!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800" dirty="0"/>
              <a:t>Have you emailed the </a:t>
            </a:r>
            <a:r>
              <a:rPr lang="en-US" sz="2800" dirty="0">
                <a:solidFill>
                  <a:srgbClr val="FF0000"/>
                </a:solidFill>
              </a:rPr>
              <a:t>sender</a:t>
            </a:r>
            <a:r>
              <a:rPr lang="en-US" sz="2800" dirty="0"/>
              <a:t> before?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800" dirty="0"/>
              <a:t>Have </a:t>
            </a:r>
            <a:r>
              <a:rPr lang="en-US" sz="2800" dirty="0">
                <a:solidFill>
                  <a:srgbClr val="FF0000"/>
                </a:solidFill>
              </a:rPr>
              <a:t>1K other people </a:t>
            </a:r>
            <a:r>
              <a:rPr lang="en-US" sz="2800" dirty="0"/>
              <a:t>just gotten the same email?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800" dirty="0"/>
              <a:t>Is the </a:t>
            </a:r>
            <a:r>
              <a:rPr lang="en-US" sz="2800" dirty="0">
                <a:solidFill>
                  <a:srgbClr val="FF0000"/>
                </a:solidFill>
              </a:rPr>
              <a:t>sending information consistent</a:t>
            </a:r>
            <a:r>
              <a:rPr lang="en-US" sz="2800" dirty="0"/>
              <a:t>?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800" dirty="0"/>
              <a:t>Is the email in </a:t>
            </a:r>
            <a:r>
              <a:rPr lang="en-US" sz="2800" dirty="0">
                <a:solidFill>
                  <a:srgbClr val="FF0000"/>
                </a:solidFill>
              </a:rPr>
              <a:t>ALL CAPS</a:t>
            </a:r>
            <a:r>
              <a:rPr lang="en-US" sz="2800" dirty="0"/>
              <a:t>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800" dirty="0"/>
              <a:t>Do </a:t>
            </a:r>
            <a:r>
              <a:rPr lang="en-US" sz="2800" dirty="0">
                <a:solidFill>
                  <a:srgbClr val="FF0000"/>
                </a:solidFill>
              </a:rPr>
              <a:t>inline URLs </a:t>
            </a:r>
            <a:r>
              <a:rPr lang="en-US" sz="2800" dirty="0"/>
              <a:t>point where they say they point?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800" dirty="0"/>
              <a:t>Does the </a:t>
            </a:r>
            <a:r>
              <a:rPr lang="en-US" sz="2800" dirty="0">
                <a:solidFill>
                  <a:srgbClr val="FF0000"/>
                </a:solidFill>
              </a:rPr>
              <a:t>email address you by (your) name</a:t>
            </a:r>
            <a:r>
              <a:rPr lang="en-US" sz="2800" dirty="0"/>
              <a:t>?</a:t>
            </a:r>
          </a:p>
          <a:p>
            <a:pPr eaLnBrk="1" hangingPunct="1">
              <a:lnSpc>
                <a:spcPct val="80000"/>
              </a:lnSpc>
            </a:pPr>
            <a:endParaRPr lang="en-US" sz="3600" dirty="0"/>
          </a:p>
          <a:p>
            <a:pPr eaLnBrk="1" hangingPunct="1">
              <a:lnSpc>
                <a:spcPct val="80000"/>
              </a:lnSpc>
            </a:pPr>
            <a:r>
              <a:rPr lang="en-US" sz="3600" dirty="0"/>
              <a:t>Can add these information sources as new variables in the NB(naïve </a:t>
            </a:r>
            <a:r>
              <a:rPr lang="en-US" sz="3600" dirty="0" err="1"/>
              <a:t>bayes</a:t>
            </a:r>
            <a:r>
              <a:rPr lang="en-US" sz="3600" dirty="0"/>
              <a:t>) model</a:t>
            </a:r>
          </a:p>
          <a:p>
            <a:pPr eaLnBrk="1" hangingPunct="1">
              <a:lnSpc>
                <a:spcPct val="80000"/>
              </a:lnSpc>
            </a:pPr>
            <a:endParaRPr lang="en-US" sz="3600" dirty="0"/>
          </a:p>
          <a:p>
            <a:pPr eaLnBrk="1" hangingPunct="1">
              <a:lnSpc>
                <a:spcPct val="80000"/>
              </a:lnSpc>
            </a:pPr>
            <a:endParaRPr lang="en-US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63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/>
              <a:t>Summary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Bayes rule lets us do diagnostic queries with causal probabilities</a:t>
            </a: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The naïve Bayes assumption takes </a:t>
            </a: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features to be independent given the class label</a:t>
            </a: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We can build classifiers out of a naïve Bayes model using training data</a:t>
            </a: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  <a:p>
            <a:pPr eaLnBrk="1" hangingPunct="1">
              <a:lnSpc>
                <a:spcPct val="80000"/>
              </a:lnSpc>
            </a:pPr>
            <a:r>
              <a:rPr lang="en-US" sz="2800" dirty="0">
                <a:solidFill>
                  <a:srgbClr val="A194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Smoothing estimates is important in real systems</a:t>
            </a: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57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Today</a:t>
            </a:r>
          </a:p>
        </p:txBody>
      </p:sp>
      <p:sp>
        <p:nvSpPr>
          <p:cNvPr id="1083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58200" cy="5562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  <a:latin typeface="+mj-lt"/>
              </a:rPr>
              <a:t>Algorithms for Di</a:t>
            </a:r>
            <a:r>
              <a:rPr lang="en-US" altLang="zh-CN" dirty="0">
                <a:solidFill>
                  <a:schemeClr val="tx1"/>
                </a:solidFill>
                <a:latin typeface="+mj-lt"/>
              </a:rPr>
              <a:t>scriminative </a:t>
            </a:r>
            <a:r>
              <a:rPr lang="en-US" altLang="en-US" dirty="0">
                <a:solidFill>
                  <a:schemeClr val="tx1"/>
                </a:solidFill>
                <a:latin typeface="+mj-lt"/>
              </a:rPr>
              <a:t>Classification </a:t>
            </a:r>
          </a:p>
          <a:p>
            <a:pPr>
              <a:lnSpc>
                <a:spcPct val="90000"/>
              </a:lnSpc>
            </a:pPr>
            <a:r>
              <a:rPr lang="en-US" altLang="en-US" sz="4400" b="1" dirty="0">
                <a:solidFill>
                  <a:srgbClr val="A194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Binary classification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  <a:latin typeface="+mj-lt"/>
              </a:rPr>
              <a:t>Perceptron</a:t>
            </a:r>
          </a:p>
          <a:p>
            <a:pPr lvl="1">
              <a:lnSpc>
                <a:spcPct val="90000"/>
              </a:lnSpc>
            </a:pPr>
            <a:endParaRPr lang="en-US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91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Classification: examples</a:t>
            </a:r>
          </a:p>
        </p:txBody>
      </p:sp>
      <p:sp>
        <p:nvSpPr>
          <p:cNvPr id="123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Spam filtering (</a:t>
            </a:r>
            <a:r>
              <a:rPr lang="en-US" altLang="en-US" dirty="0">
                <a:solidFill>
                  <a:srgbClr val="FF0000"/>
                </a:solidFill>
              </a:rPr>
              <a:t>spam</a:t>
            </a:r>
            <a:r>
              <a:rPr lang="en-US" altLang="en-US" dirty="0">
                <a:solidFill>
                  <a:schemeClr val="tx1"/>
                </a:solidFill>
              </a:rPr>
              <a:t>, </a:t>
            </a:r>
            <a:r>
              <a:rPr lang="en-US" altLang="en-US" dirty="0">
                <a:solidFill>
                  <a:srgbClr val="FF0000"/>
                </a:solidFill>
              </a:rPr>
              <a:t>not spam</a:t>
            </a:r>
            <a:r>
              <a:rPr lang="en-US" alt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Customer service message classification (</a:t>
            </a:r>
            <a:r>
              <a:rPr lang="en-US" altLang="en-US" dirty="0">
                <a:solidFill>
                  <a:srgbClr val="FF0000"/>
                </a:solidFill>
              </a:rPr>
              <a:t>urgent</a:t>
            </a:r>
            <a:r>
              <a:rPr lang="en-US" altLang="en-US" dirty="0">
                <a:solidFill>
                  <a:schemeClr val="tx1"/>
                </a:solidFill>
              </a:rPr>
              <a:t> vs. </a:t>
            </a:r>
            <a:r>
              <a:rPr lang="en-US" altLang="en-US" dirty="0">
                <a:solidFill>
                  <a:srgbClr val="FF0000"/>
                </a:solidFill>
              </a:rPr>
              <a:t>not urgent</a:t>
            </a:r>
            <a:r>
              <a:rPr lang="en-US" alt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Information retrieval (</a:t>
            </a:r>
            <a:r>
              <a:rPr lang="en-US" altLang="en-US" dirty="0">
                <a:solidFill>
                  <a:srgbClr val="FF0000"/>
                </a:solidFill>
              </a:rPr>
              <a:t>relevant</a:t>
            </a:r>
            <a:r>
              <a:rPr lang="en-US" altLang="en-US" dirty="0">
                <a:solidFill>
                  <a:schemeClr val="tx1"/>
                </a:solidFill>
              </a:rPr>
              <a:t>, </a:t>
            </a:r>
            <a:r>
              <a:rPr lang="en-US" altLang="en-US" dirty="0">
                <a:solidFill>
                  <a:srgbClr val="FF0000"/>
                </a:solidFill>
              </a:rPr>
              <a:t>not relevant</a:t>
            </a:r>
            <a:r>
              <a:rPr lang="en-US" altLang="en-US" dirty="0">
                <a:solidFill>
                  <a:schemeClr val="tx1"/>
                </a:solidFill>
              </a:rPr>
              <a:t>)</a:t>
            </a:r>
          </a:p>
          <a:p>
            <a:r>
              <a:rPr lang="en-GB" altLang="en-US" dirty="0">
                <a:solidFill>
                  <a:schemeClr val="tx1"/>
                </a:solidFill>
              </a:rPr>
              <a:t>Sentiment classification (</a:t>
            </a:r>
            <a:r>
              <a:rPr lang="en-GB" altLang="en-US" dirty="0">
                <a:solidFill>
                  <a:srgbClr val="FF0000"/>
                </a:solidFill>
              </a:rPr>
              <a:t>positive</a:t>
            </a:r>
            <a:r>
              <a:rPr lang="en-GB" altLang="en-US" dirty="0">
                <a:solidFill>
                  <a:schemeClr val="tx1"/>
                </a:solidFill>
              </a:rPr>
              <a:t>, </a:t>
            </a:r>
            <a:r>
              <a:rPr lang="en-GB" altLang="en-US" dirty="0">
                <a:solidFill>
                  <a:srgbClr val="FF0000"/>
                </a:solidFill>
              </a:rPr>
              <a:t>negative</a:t>
            </a:r>
            <a:r>
              <a:rPr lang="en-GB" altLang="en-US" dirty="0">
                <a:solidFill>
                  <a:schemeClr val="tx1"/>
                </a:solidFill>
              </a:rPr>
              <a:t>)</a:t>
            </a:r>
          </a:p>
          <a:p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704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graphicx}&#10;\begin{document}&#10;\def\argmax{\mathop{\rm arg\,max}}&#10;\rotatebox{0}{$k$}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"/>
  <p:tag name="PICTUREFILESIZE" val="91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graphicx}&#10;\begin{document}&#10;\def\argmax{\mathop{\rm arg\,max}}&#10;\rotatebox{90}{accuracy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288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graphicx}&#10;\usepackage{color}&#10;\begin{document}&#10;\def\argmax{\mathop{\rm arg\,max}}&#10;\textcolor{blue}{training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16m"/>
  <p:tag name="ORIGWIDTH" val="76"/>
  <p:tag name="PICTUREFILESIZE" val="566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graphicx}&#10;\usepackage[usenames]{color}&#10;\begin{document}&#10;\def\argmax{\mathop{\rm arg\,max}}&#10;\textcolor{OliveGreen}{held-out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16m"/>
  <p:tag name="ORIGWIDTH" val="82"/>
  <p:tag name="PICTUREFILESIZE" val="56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graphicx}&#10;\usepackage[usenames]{color}&#10;\begin{document}&#10;\def\argmax{\mathop{\rm arg\,max}}&#10;\textcolor{BrickRed}{test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16m"/>
  <p:tag name="ORIGWIDTH" val="39"/>
  <p:tag name="PICTUREFILESIZE" val="360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14021</TotalTime>
  <Words>2225</Words>
  <Application>Microsoft Office PowerPoint</Application>
  <PresentationFormat>全屏显示(4:3)</PresentationFormat>
  <Paragraphs>399</Paragraphs>
  <Slides>37</Slides>
  <Notes>11</Notes>
  <HiddenSlides>1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37</vt:i4>
      </vt:variant>
    </vt:vector>
  </HeadingPairs>
  <TitlesOfParts>
    <vt:vector size="50" baseType="lpstr">
      <vt:lpstr>Arial</vt:lpstr>
      <vt:lpstr>Arial Narrow</vt:lpstr>
      <vt:lpstr>Calibri</vt:lpstr>
      <vt:lpstr>Calibri Light</vt:lpstr>
      <vt:lpstr>Cambria Math</vt:lpstr>
      <vt:lpstr>Comic Sans MS</vt:lpstr>
      <vt:lpstr>Symbol</vt:lpstr>
      <vt:lpstr>Tahoma</vt:lpstr>
      <vt:lpstr>Verdana</vt:lpstr>
      <vt:lpstr>Wingdings</vt:lpstr>
      <vt:lpstr>Office Theme</vt:lpstr>
      <vt:lpstr>Equation</vt:lpstr>
      <vt:lpstr>Clip</vt:lpstr>
      <vt:lpstr>COMP4901K/Math4824B Machine Learning for Natural Language Processing</vt:lpstr>
      <vt:lpstr>A General Pipeline of Building a Classifier</vt:lpstr>
      <vt:lpstr>Tuning on Held-Out Data</vt:lpstr>
      <vt:lpstr>Important Concepts</vt:lpstr>
      <vt:lpstr>Cross validation</vt:lpstr>
      <vt:lpstr>What to Do About Errors?</vt:lpstr>
      <vt:lpstr>Summary</vt:lpstr>
      <vt:lpstr>Today</vt:lpstr>
      <vt:lpstr>Binary Classification: examples</vt:lpstr>
      <vt:lpstr>Binary Classification</vt:lpstr>
      <vt:lpstr>Linear versus Non Linear algorithms</vt:lpstr>
      <vt:lpstr>Linearly separable data</vt:lpstr>
      <vt:lpstr>Non linearly separable data</vt:lpstr>
      <vt:lpstr>Non linearly separable data</vt:lpstr>
      <vt:lpstr>Linear versus Non Linear algorithms</vt:lpstr>
      <vt:lpstr>Linear versus Non Linear algorithms</vt:lpstr>
      <vt:lpstr>Simple linear algorithms</vt:lpstr>
      <vt:lpstr>Linear binary classification</vt:lpstr>
      <vt:lpstr>Linear binary classification</vt:lpstr>
      <vt:lpstr>Perceptron learning rule</vt:lpstr>
      <vt:lpstr>Perceptron learning rule</vt:lpstr>
      <vt:lpstr>Footnote About the Threshold</vt:lpstr>
      <vt:lpstr>Perceptron algorithm</vt:lpstr>
      <vt:lpstr>Perceptron in action</vt:lpstr>
      <vt:lpstr>Perceptron in action</vt:lpstr>
      <vt:lpstr>Perceptron learning rule</vt:lpstr>
      <vt:lpstr>Perceptron learning rule</vt:lpstr>
      <vt:lpstr>Perceptron Learnability</vt:lpstr>
      <vt:lpstr>PowerPoint 演示文稿</vt:lpstr>
      <vt:lpstr>Perceptron Convergence</vt:lpstr>
      <vt:lpstr>Perceptron-Mistake Bound</vt:lpstr>
      <vt:lpstr>Proof</vt:lpstr>
      <vt:lpstr>Practical Issues and Extensions</vt:lpstr>
      <vt:lpstr>Regularization Via Averaged Perceptron</vt:lpstr>
      <vt:lpstr>Regularization Via Averaged Perceptron</vt:lpstr>
      <vt:lpstr>Perceptron-Mistake Bound</vt:lpstr>
      <vt:lpstr>Perceptron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Yangqiu Song</dc:title>
  <dc:creator>yqsong</dc:creator>
  <cp:lastModifiedBy>YS CHANG</cp:lastModifiedBy>
  <cp:revision>244</cp:revision>
  <dcterms:created xsi:type="dcterms:W3CDTF">2006-08-16T00:00:00Z</dcterms:created>
  <dcterms:modified xsi:type="dcterms:W3CDTF">2018-12-11T14:51:49Z</dcterms:modified>
</cp:coreProperties>
</file>