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notesMasterIdLst>
    <p:notesMasterId r:id="rId18"/>
  </p:notesMasterIdLst>
  <p:sldIdLst>
    <p:sldId id="301" r:id="rId2"/>
    <p:sldId id="321" r:id="rId3"/>
    <p:sldId id="350" r:id="rId4"/>
    <p:sldId id="322" r:id="rId5"/>
    <p:sldId id="324" r:id="rId6"/>
    <p:sldId id="315" r:id="rId7"/>
    <p:sldId id="326" r:id="rId8"/>
    <p:sldId id="327" r:id="rId9"/>
    <p:sldId id="331" r:id="rId10"/>
    <p:sldId id="342" r:id="rId11"/>
    <p:sldId id="343" r:id="rId12"/>
    <p:sldId id="351" r:id="rId13"/>
    <p:sldId id="346" r:id="rId14"/>
    <p:sldId id="347" r:id="rId15"/>
    <p:sldId id="348" r:id="rId16"/>
    <p:sldId id="31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875" autoAdjust="0"/>
  </p:normalViewPr>
  <p:slideViewPr>
    <p:cSldViewPr>
      <p:cViewPr varScale="1">
        <p:scale>
          <a:sx n="68" d="100"/>
          <a:sy n="68" d="100"/>
        </p:scale>
        <p:origin x="1240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54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9F9785-B714-4355-9128-4C9AFF94E816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CD5C7-AD7F-4FAA-B7B9-A09C6EEE6F7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CD5C7-AD7F-4FAA-B7B9-A09C6EEE6F7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73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BCD5C7-AD7F-4FAA-B7B9-A09C6EEE6F7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73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E21477-B735-4E0E-8F2D-DB26055F0D41}" type="slidenum">
              <a:rPr lang="en-US"/>
              <a:pPr/>
              <a:t>5</a:t>
            </a:fld>
            <a:endParaRPr lang="en-US"/>
          </a:p>
        </p:txBody>
      </p:sp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59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B49F8F-8C35-4798-92F5-D09E9873D6B4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29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8755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CD5C7-AD7F-4FAA-B7B9-A09C6EEE6F7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91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CD5C7-AD7F-4FAA-B7B9-A09C6EEE6F7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72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67B9E0-A385-418F-9FB5-FFD9CD006870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30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9370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A8DD-A615-40F9-B676-613FEA0BE333}" type="datetime1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Gert Lanckriet, Statistical Learning Theory Tutorial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FED2B-517D-4D70-80D3-32A43F990992}" type="datetime1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Gert Lanckriet, Statistical Learning Theory Tutorial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173A4-B40E-4F2B-B464-A9C326D69AD4}" type="datetime1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Gert Lanckriet, Statistical Learning Theory Tutorial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2578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948B-F8EA-4E23-BC6C-98FD43B229B5}" type="datetime1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Gert Lanckriet, Statistical Learning Theory Tutorial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3927-9605-457D-9757-1B9D363238E9}" type="datetime1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Gert Lanckriet, Statistical Learning Theory Tutorial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267200" cy="5257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419600" cy="5257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9E65D-118B-45D6-882D-0EC732A4469D}" type="datetime1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Gert Lanckriet, Statistical Learning Theory Tutorial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1371600"/>
            <a:ext cx="4421189" cy="803275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" y="2174874"/>
            <a:ext cx="4421189" cy="42259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371600"/>
            <a:ext cx="4422774" cy="803275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422774" cy="4225924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34C25-FB8C-4EF7-935A-C550DA47A822}" type="datetime1">
              <a:rPr lang="en-US" smtClean="0"/>
              <a:t>10/19/2018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Gert Lanckriet, Statistical Learning Theory Tutorial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0EE4-74FA-4517-BB46-B6887C02F628}" type="datetime1">
              <a:rPr lang="en-US" smtClean="0"/>
              <a:t>10/19/2018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Gert Lanckriet, Statistical Learning Theory Tutorial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BEBE-1DC9-420F-B150-3362898953C9}" type="datetime1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Gert Lanckriet, Statistical Learning Theory Tutorial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B733-DA39-4EBE-90A4-8D1C6D21D4A7}" type="datetime1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Gert Lanckriet, Statistical Learning Theory Tutorial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3490-353E-4212-AF7E-C252547526AA}" type="datetime1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Gert Lanckriet, Statistical Learning Theory Tutorial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19200"/>
            <a:ext cx="8610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F6075-CD50-445A-82B6-FBFA9E2A9372}" type="datetime1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From Gert Lanckriet, Statistical Learning Theory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e.iitb.ac.in/~shivaram/teaching/old/cs344+386-s2017/resources/classnote-1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3.wmf"/><Relationship Id="rId18" Type="http://schemas.openxmlformats.org/officeDocument/2006/relationships/oleObject" Target="../embeddings/oleObject15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14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4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5" Type="http://schemas.openxmlformats.org/officeDocument/2006/relationships/oleObject" Target="../embeddings/oleObject13.bin"/><Relationship Id="rId10" Type="http://schemas.openxmlformats.org/officeDocument/2006/relationships/oleObject" Target="../embeddings/oleObject10.bin"/><Relationship Id="rId19" Type="http://schemas.openxmlformats.org/officeDocument/2006/relationships/image" Target="../media/image15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1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COMP4901K/Math4824B</a:t>
            </a:r>
            <a:br>
              <a:rPr lang="en-US" altLang="zh-CN" sz="3200" dirty="0"/>
            </a:br>
            <a:r>
              <a:rPr lang="en-US" altLang="zh-CN" sz="3200" dirty="0"/>
              <a:t>Machine Learning for Natural Language Processing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>
            <a:normAutofit/>
          </a:bodyPr>
          <a:lstStyle/>
          <a:p>
            <a:r>
              <a:rPr lang="en-US" altLang="zh-CN"/>
              <a:t>Lecture 10: </a:t>
            </a:r>
            <a:r>
              <a:rPr lang="en-US" dirty="0"/>
              <a:t>Perceptron, Error-Driven Classification </a:t>
            </a:r>
          </a:p>
          <a:p>
            <a:r>
              <a:rPr lang="en-US" dirty="0"/>
              <a:t>Instructor: </a:t>
            </a:r>
            <a:r>
              <a:rPr lang="en-US" dirty="0" err="1"/>
              <a:t>Yangqiu</a:t>
            </a:r>
            <a:r>
              <a:rPr lang="en-US" dirty="0"/>
              <a:t> Song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519446"/>
            <a:ext cx="3517310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Slides credits: 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</a:rPr>
              <a:t>Dan Roth, </a:t>
            </a:r>
            <a:r>
              <a:rPr lang="en-US" altLang="en-US" sz="1600" dirty="0">
                <a:solidFill>
                  <a:schemeClr val="bg1">
                    <a:lumMod val="65000"/>
                  </a:schemeClr>
                </a:solidFill>
              </a:rPr>
              <a:t>Barbara Rosario</a:t>
            </a:r>
          </a:p>
        </p:txBody>
      </p:sp>
    </p:spTree>
    <p:extLst>
      <p:ext uri="{BB962C8B-B14F-4D97-AF65-F5344CB8AC3E}">
        <p14:creationId xmlns:p14="http://schemas.microsoft.com/office/powerpoint/2010/main" val="3004412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Perceptron-Mistake Bound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990600"/>
                <a:ext cx="8686800" cy="58674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zh-CN" sz="2400" dirty="0"/>
                  <a:t>Assume that a weight vector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400" dirty="0"/>
                  <a:t>. Upon receiving an example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2400" dirty="0"/>
                  <a:t>, we predict according to a linear threshold function.</a:t>
                </a:r>
              </a:p>
              <a:p>
                <a:r>
                  <a:rPr lang="en-US" sz="2400" b="1" dirty="0"/>
                  <a:t>Theorem [Novikoff,1963] </a:t>
                </a:r>
              </a:p>
              <a:p>
                <a:pPr lvl="1"/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be a sequence of labeled examples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000" dirty="0"/>
                  <a:t>,</a:t>
                </a:r>
                <a:r>
                  <a:rPr lang="en-US" altLang="zh-CN" sz="20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∈{−1,+1}</m:t>
                    </m:r>
                  </m:oMath>
                </a14:m>
                <a:r>
                  <a:rPr lang="en-US" sz="2000" dirty="0"/>
                  <a:t> for all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/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000" dirty="0"/>
                  <a:t> be such that </a:t>
                </a:r>
                <a14:m>
                  <m:oMath xmlns:m="http://schemas.openxmlformats.org/officeDocument/2006/math">
                    <m:r>
                      <a:rPr lang="en-US" altLang="zh-CN" sz="2000" b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p>
                    </m:sSup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000" b="0" dirty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000" dirty="0"/>
                  <a:t> for all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/>
                <a:r>
                  <a:rPr lang="en-US" sz="2000" dirty="0"/>
                  <a:t>Perceptron makes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/>
                  <a:t> mistakes on this example sequence.</a:t>
                </a:r>
              </a:p>
              <a:p>
                <a:r>
                  <a:rPr lang="en-US" sz="2400" dirty="0"/>
                  <a:t>Assumptions:</a:t>
                </a:r>
              </a:p>
              <a:p>
                <a:pPr lvl="1"/>
                <a:r>
                  <a:rPr lang="en-US" sz="2000" dirty="0"/>
                  <a:t>This theorem assumes that all examples are bounded by some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; 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, find the largest one, and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is at least this size. </a:t>
                </a:r>
              </a:p>
              <a:p>
                <a:pPr lvl="1"/>
                <a:r>
                  <a:rPr lang="en-US" sz="2000" dirty="0"/>
                  <a:t>The theorem further assumes that there exists some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2000" dirty="0"/>
                  <a:t> that separates the data.</a:t>
                </a:r>
              </a:p>
              <a:p>
                <a:pPr lvl="1"/>
                <a:r>
                  <a:rPr lang="en-US" sz="2000" dirty="0"/>
                  <a:t>Requiring that </a:t>
                </a:r>
                <a14:m>
                  <m:oMath xmlns:m="http://schemas.openxmlformats.org/officeDocument/2006/math">
                    <m:r>
                      <a:rPr lang="en-US" altLang="zh-CN" sz="2000" b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 is simply a constant that could be arbitrarily scaled.</a:t>
                </a:r>
              </a:p>
              <a:p>
                <a:pPr lvl="1"/>
                <a:r>
                  <a:rPr lang="en-US" sz="2200" dirty="0"/>
                  <a:t>Finally, the theorem assumes that there exists some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200" dirty="0"/>
                  <a:t> such that the inequality is satisfied.</a:t>
                </a:r>
              </a:p>
              <a:p>
                <a:pPr lvl="2"/>
                <a:r>
                  <a:rPr lang="en-US" sz="1900" dirty="0"/>
                  <a:t>We refer to  as the </a:t>
                </a:r>
                <a:r>
                  <a:rPr lang="en-US" sz="1900" dirty="0">
                    <a:solidFill>
                      <a:srgbClr val="0099FF"/>
                    </a:solidFill>
                  </a:rPr>
                  <a:t>complexity parameter</a:t>
                </a:r>
                <a:r>
                  <a:rPr lang="en-US" sz="1900" dirty="0"/>
                  <a:t>: </a:t>
                </a:r>
                <a14:m>
                  <m:oMath xmlns:m="http://schemas.openxmlformats.org/officeDocument/2006/math">
                    <m:r>
                      <a:rPr lang="en-US" altLang="zh-CN" sz="1800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1800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00" dirty="0">
                    <a:solidFill>
                      <a:srgbClr val="0099FF"/>
                    </a:solidFill>
                  </a:rPr>
                  <a:t>is very large, finding a hyperplane is much easier</a:t>
                </a:r>
                <a:endParaRPr lang="en-US" sz="9500" dirty="0">
                  <a:solidFill>
                    <a:srgbClr val="0099FF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990600"/>
                <a:ext cx="8686800" cy="5867400"/>
              </a:xfrm>
              <a:blipFill>
                <a:blip r:embed="rId2"/>
                <a:stretch>
                  <a:fillRect l="-842" t="-624" r="-702" b="-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9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609600"/>
                <a:ext cx="8686800" cy="62484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Let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dirty="0"/>
                  <a:t> be the hypothesis before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mistake. </a:t>
                </a:r>
              </a:p>
              <a:p>
                <a:r>
                  <a:rPr lang="en-US" dirty="0"/>
                  <a:t>Assume that the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mistake occurs on the input example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b="1" i="1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r>
                      <a:rPr lang="en-US" altLang="zh-CN" b="1" i="1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altLang="zh-CN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r>
                      <a:rPr lang="en-US" altLang="zh-CN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 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∵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p>
                    </m:sSup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dirty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en-US" altLang="zh-CN" b="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b="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/>
                                  </m:sSub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en-US" altLang="zh-CN" b="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/>
                                  </m:sSub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zh-CN" dirty="0">
                    <a:ea typeface="Cambria Math" panose="02040503050406030204" pitchFamily="18" charset="0"/>
                  </a:rPr>
                  <a:t>            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/>
                                </m:sSubSup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∵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dirty="0"/>
                  <a:t>)  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                    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zh-CN" dirty="0">
                    <a:ea typeface="Cambria Math" panose="02040503050406030204" pitchFamily="18" charset="0"/>
                  </a:rPr>
                  <a:t>Therefore,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/>
                            </m:sSubSup>
                          </m:e>
                        </m:d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r>
                      <a:rPr lang="en-US" altLang="zh-CN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dirty="0"/>
                  <a:t>(Second inequality: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1" i="1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zh-CN" b="1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|⋅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|⋅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|⋅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)</a:t>
                </a:r>
              </a:p>
              <a:p>
                <a:pPr marL="0" indent="0" algn="ctr">
                  <a:buNone/>
                </a:pP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609600"/>
                <a:ext cx="8686800" cy="6248400"/>
              </a:xfrm>
              <a:blipFill>
                <a:blip r:embed="rId2"/>
                <a:stretch>
                  <a:fillRect l="-491" t="-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6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 to further read</a:t>
            </a:r>
          </a:p>
          <a:p>
            <a:pPr lvl="1"/>
            <a:r>
              <a:rPr lang="en-US" dirty="0">
                <a:hlinkClick r:id="rId2"/>
              </a:rPr>
              <a:t>https://www.cse.iitb.ac.in/~shivaram/teaching/old/cs344+386-s2017/resources/classnote-1.pdf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041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Issues and 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ym typeface="Symbol" pitchFamily="18" charset="2"/>
              </a:rPr>
              <a:t>There are many extensions that can be made to these basic algorithms.</a:t>
            </a:r>
          </a:p>
          <a:p>
            <a:r>
              <a:rPr lang="en-US" sz="2400" dirty="0">
                <a:sym typeface="Symbol" pitchFamily="18" charset="2"/>
              </a:rPr>
              <a:t>Some are necessary for them to perform well</a:t>
            </a:r>
          </a:p>
          <a:p>
            <a:pPr lvl="1"/>
            <a:r>
              <a:rPr lang="en-US" sz="2000" dirty="0">
                <a:sym typeface="Symbol" pitchFamily="18" charset="2"/>
              </a:rPr>
              <a:t>Regularization (</a:t>
            </a:r>
            <a:r>
              <a:rPr lang="en-US" altLang="zh-CN" sz="2000" dirty="0">
                <a:sym typeface="Symbol" pitchFamily="18" charset="2"/>
              </a:rPr>
              <a:t>later soon</a:t>
            </a:r>
            <a:r>
              <a:rPr lang="en-US" sz="2000" dirty="0">
                <a:sym typeface="Symbol" pitchFamily="18" charset="2"/>
              </a:rPr>
              <a:t>)</a:t>
            </a:r>
          </a:p>
          <a:p>
            <a:r>
              <a:rPr lang="en-US" sz="2400" dirty="0">
                <a:sym typeface="Symbol" pitchFamily="18" charset="2"/>
              </a:rPr>
              <a:t>Some are for ease of use and tuning</a:t>
            </a:r>
          </a:p>
          <a:p>
            <a:pPr lvl="1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Symbol" pitchFamily="18" charset="2"/>
              </a:rPr>
              <a:t>Converting the output of a Perceptron to a </a:t>
            </a:r>
            <a:r>
              <a:rPr lang="en-US" sz="2000" dirty="0">
                <a:solidFill>
                  <a:srgbClr val="0099FF"/>
                </a:solidFill>
                <a:sym typeface="Symbol" pitchFamily="18" charset="2"/>
              </a:rPr>
              <a:t>conditional probability</a:t>
            </a:r>
          </a:p>
          <a:p>
            <a:pPr marL="457200" lvl="1" indent="0" algn="ctr">
              <a:buNone/>
            </a:pPr>
            <a:r>
              <a:rPr lang="en-US" sz="2000" dirty="0">
                <a:solidFill>
                  <a:srgbClr val="FF0000"/>
                </a:solidFill>
                <a:sym typeface="Symbol" pitchFamily="18" charset="2"/>
              </a:rPr>
              <a:t>P(y = +1 |x) = [1+ </a:t>
            </a:r>
            <a:r>
              <a:rPr lang="en-US" sz="2000" dirty="0" err="1">
                <a:solidFill>
                  <a:srgbClr val="FF0000"/>
                </a:solidFill>
                <a:sym typeface="Symbol" pitchFamily="18" charset="2"/>
              </a:rPr>
              <a:t>exp</a:t>
            </a:r>
            <a:r>
              <a:rPr lang="en-US" sz="2000" dirty="0">
                <a:solidFill>
                  <a:srgbClr val="FF0000"/>
                </a:solidFill>
                <a:sym typeface="Symbol" pitchFamily="18" charset="2"/>
              </a:rPr>
              <a:t>(-</a:t>
            </a:r>
            <a:r>
              <a:rPr lang="en-US" altLang="zh-CN" sz="1800" i="1" dirty="0">
                <a:solidFill>
                  <a:srgbClr val="0070C0"/>
                </a:solidFill>
              </a:rPr>
              <a:t> a </a:t>
            </a:r>
            <a:r>
              <a:rPr lang="en-US" sz="2000" dirty="0" err="1">
                <a:solidFill>
                  <a:srgbClr val="FF0000"/>
                </a:solidFill>
                <a:sym typeface="Symbol" pitchFamily="18" charset="2"/>
              </a:rPr>
              <a:t>wx</a:t>
            </a:r>
            <a:r>
              <a:rPr lang="en-US" sz="2000" dirty="0">
                <a:solidFill>
                  <a:srgbClr val="FF0000"/>
                </a:solidFill>
                <a:latin typeface="Calibri"/>
                <a:sym typeface="Symbol" pitchFamily="18" charset="2"/>
              </a:rPr>
              <a:t>)]</a:t>
            </a:r>
            <a:r>
              <a:rPr lang="en-US" sz="2000" baseline="30000" dirty="0">
                <a:solidFill>
                  <a:srgbClr val="FF0000"/>
                </a:solidFill>
                <a:latin typeface="Calibri"/>
                <a:sym typeface="Symbol" pitchFamily="18" charset="2"/>
              </a:rPr>
              <a:t>-</a:t>
            </a:r>
            <a:r>
              <a:rPr lang="en-US" sz="2000" baseline="30000" dirty="0">
                <a:solidFill>
                  <a:srgbClr val="FF0000"/>
                </a:solidFill>
                <a:sym typeface="Symbol" pitchFamily="18" charset="2"/>
              </a:rPr>
              <a:t>1</a:t>
            </a:r>
          </a:p>
          <a:p>
            <a:pPr lvl="1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Symbol" pitchFamily="18" charset="2"/>
              </a:rPr>
              <a:t>Can tune the </a:t>
            </a:r>
            <a:r>
              <a:rPr lang="en-US" sz="2000" b="1" u="sng" dirty="0">
                <a:solidFill>
                  <a:schemeClr val="tx1">
                    <a:lumMod val="75000"/>
                    <a:lumOff val="25000"/>
                  </a:schemeClr>
                </a:solidFill>
                <a:sym typeface="Symbol" pitchFamily="18" charset="2"/>
              </a:rPr>
              <a:t>hyper-parameter </a:t>
            </a:r>
            <a:r>
              <a:rPr lang="en-US" altLang="zh-CN" sz="1800" b="1" i="1" u="sng" dirty="0">
                <a:solidFill>
                  <a:srgbClr val="0070C0"/>
                </a:solidFill>
              </a:rPr>
              <a:t>a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sym typeface="Symbol" pitchFamily="18" charset="2"/>
              </a:rPr>
              <a:t> </a:t>
            </a:r>
          </a:p>
          <a:p>
            <a:r>
              <a:rPr lang="en-US" sz="2400" dirty="0">
                <a:sym typeface="Symbol" pitchFamily="18" charset="2"/>
              </a:rPr>
              <a:t>Multiclass classification </a:t>
            </a: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 Via Averaged 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 </a:t>
            </a:r>
            <a:r>
              <a:rPr lang="en-US" sz="2400" dirty="0">
                <a:solidFill>
                  <a:schemeClr val="accent1"/>
                </a:solidFill>
              </a:rPr>
              <a:t>Averaged Perceptron </a:t>
            </a:r>
            <a:r>
              <a:rPr lang="en-US" sz="2400" dirty="0"/>
              <a:t>Algorithm is motivated by the following considerations:</a:t>
            </a:r>
          </a:p>
          <a:p>
            <a:pPr lvl="1"/>
            <a:r>
              <a:rPr lang="en-US" sz="2000" dirty="0"/>
              <a:t>In the mistake bound model:</a:t>
            </a:r>
            <a:r>
              <a:rPr lang="en-US" sz="1800" dirty="0"/>
              <a:t> We don’t know when we will make the mistakes. 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Averaged Perceptron </a:t>
            </a:r>
            <a:r>
              <a:rPr lang="en-US" sz="2400" dirty="0"/>
              <a:t>returns a weighted average of a number of earlier hypotheses; the weights are a function of the length of no-mistakes stretch.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7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Regularization Via Averaged 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/>
              <a:t>Training: </a:t>
            </a:r>
          </a:p>
          <a:p>
            <a:pPr marL="0" indent="0">
              <a:buNone/>
            </a:pPr>
            <a:r>
              <a:rPr lang="en-US" sz="1800" b="1" dirty="0"/>
              <a:t>[</a:t>
            </a:r>
            <a:r>
              <a:rPr lang="en-US" sz="1800" b="1" i="1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m</a:t>
            </a:r>
            <a:r>
              <a:rPr lang="en-US" sz="1800" b="1" dirty="0"/>
              <a:t>: #(examples); </a:t>
            </a:r>
            <a:r>
              <a:rPr lang="en-US" sz="1800" i="1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k</a:t>
            </a:r>
            <a:r>
              <a:rPr lang="en-US" sz="1800" b="1" dirty="0"/>
              <a:t>: #(mistakes) = #(hypotheses); </a:t>
            </a:r>
            <a:r>
              <a:rPr lang="en-US" sz="1800" i="1" dirty="0" err="1">
                <a:solidFill>
                  <a:schemeClr val="accent2">
                    <a:lumMod val="75000"/>
                    <a:lumOff val="25000"/>
                  </a:schemeClr>
                </a:solidFill>
                <a:latin typeface="Calibri"/>
              </a:rPr>
              <a:t>c</a:t>
            </a:r>
            <a:r>
              <a:rPr lang="en-US" sz="1800" i="1" baseline="-25000" dirty="0" err="1">
                <a:solidFill>
                  <a:schemeClr val="accent2">
                    <a:lumMod val="75000"/>
                    <a:lumOff val="25000"/>
                  </a:schemeClr>
                </a:solidFill>
                <a:latin typeface="Calibri"/>
              </a:rPr>
              <a:t>k</a:t>
            </a:r>
            <a:r>
              <a:rPr lang="en-US" sz="1800" b="1" dirty="0"/>
              <a:t>: consistency count for </a:t>
            </a:r>
            <a:r>
              <a:rPr lang="en-US" altLang="zh-CN" sz="1800" b="1" i="1" dirty="0" err="1">
                <a:latin typeface="Calibri"/>
              </a:rPr>
              <a:t>w</a:t>
            </a:r>
            <a:r>
              <a:rPr lang="en-US" sz="1800" i="1" baseline="-25000" dirty="0" err="1">
                <a:latin typeface="Calibri"/>
              </a:rPr>
              <a:t>k</a:t>
            </a:r>
            <a:r>
              <a:rPr lang="en-US" sz="1800" b="1" dirty="0"/>
              <a:t> ]</a:t>
            </a:r>
          </a:p>
          <a:p>
            <a:r>
              <a:rPr lang="en-US" sz="1800" dirty="0"/>
              <a:t>    </a:t>
            </a:r>
            <a:r>
              <a:rPr lang="en-US" sz="1800" dirty="0">
                <a:solidFill>
                  <a:schemeClr val="accent1"/>
                </a:solidFill>
              </a:rPr>
              <a:t>Input: </a:t>
            </a:r>
            <a:r>
              <a:rPr lang="en-US" sz="1800" dirty="0"/>
              <a:t>a labeled training set {(</a:t>
            </a:r>
            <a:r>
              <a:rPr lang="en-US" sz="1800" b="1" i="1" dirty="0">
                <a:latin typeface="Calibri"/>
              </a:rPr>
              <a:t>x</a:t>
            </a:r>
            <a:r>
              <a:rPr lang="en-US" sz="1800" baseline="-25000" dirty="0">
                <a:latin typeface="Calibri"/>
              </a:rPr>
              <a:t>1</a:t>
            </a:r>
            <a:r>
              <a:rPr lang="en-US" sz="1800" dirty="0"/>
              <a:t>, </a:t>
            </a:r>
            <a:r>
              <a:rPr lang="en-US" sz="1800" i="1" dirty="0">
                <a:latin typeface="Calibri"/>
              </a:rPr>
              <a:t>y</a:t>
            </a:r>
            <a:r>
              <a:rPr lang="en-US" sz="1800" baseline="-25000" dirty="0">
                <a:latin typeface="Calibri"/>
              </a:rPr>
              <a:t>1</a:t>
            </a:r>
            <a:r>
              <a:rPr lang="en-US" sz="1800" dirty="0"/>
              <a:t>),…(</a:t>
            </a:r>
            <a:r>
              <a:rPr lang="en-US" sz="1800" b="1" i="1" dirty="0" err="1">
                <a:latin typeface="Calibri"/>
              </a:rPr>
              <a:t>x</a:t>
            </a:r>
            <a:r>
              <a:rPr lang="en-US" sz="1800" baseline="-25000" dirty="0" err="1">
                <a:latin typeface="Calibri"/>
              </a:rPr>
              <a:t>m</a:t>
            </a:r>
            <a:r>
              <a:rPr lang="en-US" sz="1800" dirty="0"/>
              <a:t>, </a:t>
            </a:r>
            <a:r>
              <a:rPr lang="en-US" sz="1800" i="1" dirty="0" err="1">
                <a:latin typeface="Calibri"/>
              </a:rPr>
              <a:t>y</a:t>
            </a:r>
            <a:r>
              <a:rPr lang="en-US" sz="1800" baseline="-25000" dirty="0" err="1">
                <a:latin typeface="Calibri"/>
              </a:rPr>
              <a:t>m</a:t>
            </a:r>
            <a:r>
              <a:rPr lang="en-US" sz="1800" dirty="0"/>
              <a:t>)}</a:t>
            </a:r>
          </a:p>
          <a:p>
            <a:r>
              <a:rPr lang="en-US" sz="1800" dirty="0"/>
              <a:t>                Number of epochs T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    Output: </a:t>
            </a:r>
            <a:r>
              <a:rPr lang="en-US" sz="1800" dirty="0"/>
              <a:t>a list of weighted </a:t>
            </a:r>
            <a:r>
              <a:rPr lang="en-US" sz="1800" dirty="0" err="1"/>
              <a:t>perceptrons</a:t>
            </a:r>
            <a:r>
              <a:rPr lang="en-US" sz="1800" dirty="0"/>
              <a:t> {(</a:t>
            </a:r>
            <a:r>
              <a:rPr lang="en-US" sz="1800" b="1" i="1" dirty="0"/>
              <a:t>w</a:t>
            </a:r>
            <a:r>
              <a:rPr lang="en-US" sz="1800" baseline="-25000" dirty="0"/>
              <a:t>1</a:t>
            </a:r>
            <a:r>
              <a:rPr lang="en-US" sz="1800" dirty="0"/>
              <a:t>, </a:t>
            </a:r>
            <a:r>
              <a:rPr lang="en-US" sz="1800" i="1" dirty="0"/>
              <a:t>c</a:t>
            </a:r>
            <a:r>
              <a:rPr lang="en-US" sz="1800" baseline="-25000" dirty="0"/>
              <a:t>1</a:t>
            </a:r>
            <a:r>
              <a:rPr lang="en-US" sz="1800" dirty="0"/>
              <a:t>),…,(</a:t>
            </a:r>
            <a:r>
              <a:rPr lang="en-US" sz="1800" b="1" i="1" dirty="0" err="1"/>
              <a:t>w</a:t>
            </a:r>
            <a:r>
              <a:rPr lang="en-US" sz="1800" baseline="-25000" dirty="0" err="1"/>
              <a:t>k</a:t>
            </a:r>
            <a:r>
              <a:rPr lang="en-US" sz="1800" dirty="0"/>
              <a:t>, </a:t>
            </a:r>
            <a:r>
              <a:rPr lang="en-US" sz="1800" i="1" dirty="0" err="1"/>
              <a:t>c</a:t>
            </a:r>
            <a:r>
              <a:rPr lang="en-US" sz="1800" baseline="-25000" dirty="0" err="1"/>
              <a:t>k</a:t>
            </a:r>
            <a:r>
              <a:rPr lang="en-US" sz="1800" dirty="0"/>
              <a:t>)}</a:t>
            </a:r>
          </a:p>
          <a:p>
            <a:r>
              <a:rPr lang="en-US" sz="1800" dirty="0"/>
              <a:t>Initialize: </a:t>
            </a:r>
            <a:r>
              <a:rPr lang="en-US" sz="1800" i="1" dirty="0"/>
              <a:t>k</a:t>
            </a:r>
            <a:r>
              <a:rPr lang="en-US" sz="1800" dirty="0"/>
              <a:t>=0; </a:t>
            </a:r>
            <a:r>
              <a:rPr lang="en-US" sz="1800" b="1" i="1" dirty="0">
                <a:latin typeface="Calibri"/>
              </a:rPr>
              <a:t>w</a:t>
            </a:r>
            <a:r>
              <a:rPr lang="en-US" sz="1800" baseline="-25000" dirty="0">
                <a:latin typeface="Calibri"/>
              </a:rPr>
              <a:t>1</a:t>
            </a:r>
            <a:r>
              <a:rPr lang="en-US" sz="1800" dirty="0"/>
              <a:t> = 0, </a:t>
            </a:r>
            <a:r>
              <a:rPr lang="en-US" sz="1800" i="1" dirty="0">
                <a:latin typeface="Calibri"/>
              </a:rPr>
              <a:t>c</a:t>
            </a:r>
            <a:r>
              <a:rPr lang="en-US" sz="1800" baseline="-25000" dirty="0">
                <a:latin typeface="Calibri"/>
              </a:rPr>
              <a:t>1</a:t>
            </a:r>
            <a:r>
              <a:rPr lang="en-US" sz="1800" dirty="0"/>
              <a:t> = 0</a:t>
            </a:r>
          </a:p>
          <a:p>
            <a:r>
              <a:rPr lang="en-US" sz="1800" dirty="0"/>
              <a:t>Repeat T times:</a:t>
            </a:r>
          </a:p>
          <a:p>
            <a:pPr lvl="1"/>
            <a:r>
              <a:rPr lang="en-US" sz="1800" dirty="0"/>
              <a:t>For </a:t>
            </a:r>
            <a:r>
              <a:rPr lang="en-US" sz="1800" dirty="0" err="1"/>
              <a:t>i</a:t>
            </a:r>
            <a:r>
              <a:rPr lang="en-US" sz="1800" dirty="0"/>
              <a:t> =1,…m:</a:t>
            </a:r>
          </a:p>
          <a:p>
            <a:pPr lvl="1"/>
            <a:r>
              <a:rPr lang="en-US" sz="1800" dirty="0"/>
              <a:t>Compute prediction </a:t>
            </a:r>
            <a:r>
              <a:rPr lang="en-US" sz="1800" i="1" dirty="0"/>
              <a:t>y</a:t>
            </a:r>
            <a:r>
              <a:rPr lang="en-US" sz="1800" dirty="0"/>
              <a:t>’ = </a:t>
            </a:r>
            <a:r>
              <a:rPr lang="en-US" sz="1800" dirty="0">
                <a:latin typeface="Calibri"/>
              </a:rPr>
              <a:t>sign(</a:t>
            </a:r>
            <a:r>
              <a:rPr lang="en-US" sz="1800" b="1" i="1" dirty="0" err="1">
                <a:latin typeface="Calibri"/>
              </a:rPr>
              <a:t>w</a:t>
            </a:r>
            <a:r>
              <a:rPr lang="en-US" sz="1800" baseline="-25000" dirty="0" err="1">
                <a:latin typeface="Calibri"/>
              </a:rPr>
              <a:t>k</a:t>
            </a:r>
            <a:r>
              <a:rPr lang="en-US" altLang="en-US" baseline="30000" dirty="0" err="1"/>
              <a:t>T</a:t>
            </a:r>
            <a:r>
              <a:rPr lang="en-US" sz="1800" dirty="0"/>
              <a:t> </a:t>
            </a:r>
            <a:r>
              <a:rPr lang="en-US" sz="1800" i="1" dirty="0">
                <a:latin typeface="Calibri"/>
              </a:rPr>
              <a:t>x</a:t>
            </a:r>
            <a:r>
              <a:rPr lang="en-US" sz="1800" baseline="-25000" dirty="0">
                <a:latin typeface="Calibri"/>
              </a:rPr>
              <a:t>i</a:t>
            </a:r>
            <a:r>
              <a:rPr lang="en-US" sz="1800" dirty="0"/>
              <a:t> )</a:t>
            </a:r>
          </a:p>
          <a:p>
            <a:pPr lvl="1"/>
            <a:r>
              <a:rPr lang="en-US" sz="1800" dirty="0"/>
              <a:t>If </a:t>
            </a:r>
            <a:r>
              <a:rPr lang="en-US" sz="1800" i="1" dirty="0"/>
              <a:t>y</a:t>
            </a:r>
            <a:r>
              <a:rPr lang="en-US" sz="1800" dirty="0"/>
              <a:t>’ = </a:t>
            </a:r>
            <a:r>
              <a:rPr lang="en-US" sz="1800" i="1" dirty="0"/>
              <a:t>y</a:t>
            </a:r>
            <a:r>
              <a:rPr lang="en-US" sz="1800" dirty="0"/>
              <a:t>,   then </a:t>
            </a:r>
            <a:r>
              <a:rPr lang="en-US" sz="1800" i="1" dirty="0" err="1">
                <a:latin typeface="Calibri"/>
              </a:rPr>
              <a:t>c</a:t>
            </a:r>
            <a:r>
              <a:rPr lang="en-US" sz="1800" baseline="-25000" dirty="0" err="1">
                <a:latin typeface="Calibri"/>
              </a:rPr>
              <a:t>k</a:t>
            </a:r>
            <a:r>
              <a:rPr lang="en-US" sz="1800" dirty="0"/>
              <a:t> = </a:t>
            </a:r>
            <a:r>
              <a:rPr lang="en-US" sz="1800" i="1" dirty="0" err="1">
                <a:latin typeface="Calibri"/>
              </a:rPr>
              <a:t>c</a:t>
            </a:r>
            <a:r>
              <a:rPr lang="en-US" sz="1800" baseline="-25000" dirty="0" err="1">
                <a:latin typeface="Calibri"/>
              </a:rPr>
              <a:t>k</a:t>
            </a:r>
            <a:r>
              <a:rPr lang="en-US" sz="1800" dirty="0"/>
              <a:t> + 1</a:t>
            </a:r>
          </a:p>
          <a:p>
            <a:pPr marL="457200" lvl="1" indent="0">
              <a:buNone/>
            </a:pPr>
            <a:r>
              <a:rPr lang="en-US" sz="1800" dirty="0"/>
              <a:t>                      else: </a:t>
            </a:r>
            <a:r>
              <a:rPr lang="en-US" sz="1800" b="1" i="1" dirty="0">
                <a:latin typeface="Calibri"/>
              </a:rPr>
              <a:t>w</a:t>
            </a:r>
            <a:r>
              <a:rPr lang="en-US" sz="1800" baseline="-25000" dirty="0">
                <a:latin typeface="Calibri"/>
              </a:rPr>
              <a:t>k+1</a:t>
            </a:r>
            <a:r>
              <a:rPr lang="en-US" sz="1800" dirty="0"/>
              <a:t> =  </a:t>
            </a:r>
            <a:r>
              <a:rPr lang="en-US" sz="1800" b="1" i="1" dirty="0" err="1">
                <a:latin typeface="Calibri"/>
              </a:rPr>
              <a:t>w</a:t>
            </a:r>
            <a:r>
              <a:rPr lang="en-US" sz="1800" baseline="-25000" dirty="0" err="1">
                <a:latin typeface="Calibri"/>
              </a:rPr>
              <a:t>k</a:t>
            </a:r>
            <a:r>
              <a:rPr lang="en-US" sz="1800" dirty="0"/>
              <a:t> + </a:t>
            </a:r>
            <a:r>
              <a:rPr lang="en-US" sz="1800" b="1" i="1" dirty="0" err="1">
                <a:latin typeface="Calibri"/>
              </a:rPr>
              <a:t>w</a:t>
            </a:r>
            <a:r>
              <a:rPr lang="en-US" sz="1800" baseline="-25000" dirty="0" err="1">
                <a:latin typeface="Calibri"/>
              </a:rPr>
              <a:t>i</a:t>
            </a:r>
            <a:r>
              <a:rPr lang="en-US" sz="1800" dirty="0"/>
              <a:t> </a:t>
            </a:r>
            <a:r>
              <a:rPr lang="en-US" sz="1800" b="1" i="1" dirty="0"/>
              <a:t>x</a:t>
            </a:r>
            <a:r>
              <a:rPr lang="en-US" sz="1800" dirty="0"/>
              <a:t> ; </a:t>
            </a:r>
            <a:r>
              <a:rPr lang="en-US" sz="1800" i="1" dirty="0">
                <a:latin typeface="Calibri"/>
              </a:rPr>
              <a:t>c</a:t>
            </a:r>
            <a:r>
              <a:rPr lang="en-US" sz="1800" i="1" baseline="-25000" dirty="0">
                <a:latin typeface="Calibri"/>
              </a:rPr>
              <a:t>k</a:t>
            </a:r>
            <a:r>
              <a:rPr lang="en-US" sz="1800" baseline="-25000" dirty="0">
                <a:latin typeface="Calibri"/>
              </a:rPr>
              <a:t>+1</a:t>
            </a:r>
            <a:r>
              <a:rPr lang="en-US" sz="1800" dirty="0"/>
              <a:t> = 1; </a:t>
            </a:r>
            <a:r>
              <a:rPr lang="en-US" sz="1800" i="1" dirty="0"/>
              <a:t>k</a:t>
            </a:r>
            <a:r>
              <a:rPr lang="en-US" sz="1800" dirty="0"/>
              <a:t> = </a:t>
            </a:r>
            <a:r>
              <a:rPr lang="en-US" sz="1800" i="1" dirty="0"/>
              <a:t>k</a:t>
            </a:r>
            <a:r>
              <a:rPr lang="en-US" sz="1800" dirty="0"/>
              <a:t>+1</a:t>
            </a:r>
          </a:p>
          <a:p>
            <a:r>
              <a:rPr lang="en-US" sz="1800" b="1" dirty="0"/>
              <a:t>Prediction:</a:t>
            </a:r>
          </a:p>
          <a:p>
            <a:r>
              <a:rPr lang="en-US" sz="1800" dirty="0"/>
              <a:t>    </a:t>
            </a:r>
            <a:r>
              <a:rPr lang="en-US" sz="1800" dirty="0">
                <a:solidFill>
                  <a:schemeClr val="accent1"/>
                </a:solidFill>
              </a:rPr>
              <a:t>Given: </a:t>
            </a:r>
            <a:r>
              <a:rPr lang="en-US" sz="1800" dirty="0"/>
              <a:t>a list of weighted </a:t>
            </a:r>
            <a:r>
              <a:rPr lang="en-US" sz="1800" dirty="0" err="1"/>
              <a:t>perceptrons</a:t>
            </a:r>
            <a:r>
              <a:rPr lang="en-US" sz="1800" dirty="0"/>
              <a:t> {(</a:t>
            </a:r>
            <a:r>
              <a:rPr lang="en-US" sz="1800" b="1" i="1" dirty="0"/>
              <a:t>w</a:t>
            </a:r>
            <a:r>
              <a:rPr lang="en-US" sz="1800" baseline="-25000" dirty="0"/>
              <a:t>1</a:t>
            </a:r>
            <a:r>
              <a:rPr lang="en-US" sz="1800" dirty="0"/>
              <a:t>, </a:t>
            </a:r>
            <a:r>
              <a:rPr lang="en-US" sz="1800" i="1" dirty="0"/>
              <a:t>c</a:t>
            </a:r>
            <a:r>
              <a:rPr lang="en-US" sz="1800" baseline="-25000" dirty="0"/>
              <a:t>1</a:t>
            </a:r>
            <a:r>
              <a:rPr lang="en-US" sz="1800" dirty="0"/>
              <a:t>),…(</a:t>
            </a:r>
            <a:r>
              <a:rPr lang="en-US" sz="1800" b="1" i="1" dirty="0" err="1"/>
              <a:t>w</a:t>
            </a:r>
            <a:r>
              <a:rPr lang="en-US" sz="1800" baseline="-25000" dirty="0" err="1"/>
              <a:t>k</a:t>
            </a:r>
            <a:r>
              <a:rPr lang="en-US" sz="1800" dirty="0"/>
              <a:t>, </a:t>
            </a:r>
            <a:r>
              <a:rPr lang="en-US" sz="1800" i="1" dirty="0" err="1"/>
              <a:t>c</a:t>
            </a:r>
            <a:r>
              <a:rPr lang="en-US" sz="1800" baseline="-25000" dirty="0" err="1"/>
              <a:t>k</a:t>
            </a:r>
            <a:r>
              <a:rPr lang="en-US" sz="1800" dirty="0"/>
              <a:t>)} ; a new example </a:t>
            </a:r>
            <a:r>
              <a:rPr lang="en-US" sz="1800" b="1" i="1" dirty="0"/>
              <a:t>x</a:t>
            </a:r>
          </a:p>
          <a:p>
            <a:pPr marL="0" indent="0">
              <a:buNone/>
            </a:pPr>
            <a:r>
              <a:rPr lang="en-US" sz="1800" dirty="0"/>
              <a:t>             </a:t>
            </a:r>
            <a:r>
              <a:rPr lang="en-US" sz="1800" dirty="0">
                <a:solidFill>
                  <a:schemeClr val="accent1"/>
                </a:solidFill>
              </a:rPr>
              <a:t>Predict</a:t>
            </a:r>
            <a:r>
              <a:rPr lang="en-US" sz="1800" dirty="0"/>
              <a:t> the label(</a:t>
            </a:r>
            <a:r>
              <a:rPr lang="en-US" sz="1800" b="1" i="1" dirty="0"/>
              <a:t>x</a:t>
            </a:r>
            <a:r>
              <a:rPr lang="en-US" sz="1800" dirty="0"/>
              <a:t>) as follows: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                               </a:t>
            </a:r>
            <a:r>
              <a:rPr lang="en-US" sz="1800" i="1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y</a:t>
            </a:r>
            <a:r>
              <a:rPr lang="en-US" sz="1800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1800" b="1" i="1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x</a:t>
            </a:r>
            <a:r>
              <a:rPr lang="en-US" sz="1800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)=  sign [ </a:t>
            </a:r>
            <a:r>
              <a:rPr lang="en-US" sz="1800" dirty="0">
                <a:solidFill>
                  <a:schemeClr val="accent2">
                    <a:lumMod val="75000"/>
                    <a:lumOff val="25000"/>
                  </a:schemeClr>
                </a:solidFill>
                <a:latin typeface="Symbol"/>
                <a:sym typeface="Symbol"/>
              </a:rPr>
              <a:t></a:t>
            </a:r>
            <a:r>
              <a:rPr lang="en-US" sz="1800" baseline="-25000" dirty="0">
                <a:solidFill>
                  <a:schemeClr val="accent2">
                    <a:lumMod val="75000"/>
                    <a:lumOff val="25000"/>
                  </a:schemeClr>
                </a:solidFill>
                <a:latin typeface="Symbol"/>
                <a:sym typeface="Symbol"/>
              </a:rPr>
              <a:t>1, </a:t>
            </a:r>
            <a:r>
              <a:rPr lang="en-US" sz="1800" i="1" baseline="-25000" dirty="0">
                <a:solidFill>
                  <a:schemeClr val="accent2">
                    <a:lumMod val="75000"/>
                    <a:lumOff val="25000"/>
                  </a:schemeClr>
                </a:solidFill>
                <a:sym typeface="Symbol"/>
              </a:rPr>
              <a:t>k</a:t>
            </a:r>
            <a:r>
              <a:rPr lang="en-US" sz="1800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i="1" dirty="0" err="1">
                <a:solidFill>
                  <a:schemeClr val="accent2">
                    <a:lumMod val="75000"/>
                    <a:lumOff val="25000"/>
                  </a:schemeClr>
                </a:solidFill>
                <a:latin typeface="Calibri"/>
              </a:rPr>
              <a:t>c</a:t>
            </a:r>
            <a:r>
              <a:rPr lang="en-US" sz="1800" i="1" baseline="-25000" dirty="0" err="1">
                <a:solidFill>
                  <a:schemeClr val="accent2">
                    <a:lumMod val="75000"/>
                    <a:lumOff val="25000"/>
                  </a:schemeClr>
                </a:solidFill>
                <a:latin typeface="Calibri"/>
              </a:rPr>
              <a:t>k</a:t>
            </a:r>
            <a:r>
              <a:rPr lang="en-US" sz="1800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>
                <a:solidFill>
                  <a:schemeClr val="accent2">
                    <a:lumMod val="75000"/>
                    <a:lumOff val="25000"/>
                  </a:schemeClr>
                </a:solidFill>
                <a:latin typeface="Calibri"/>
              </a:rPr>
              <a:t>sign(</a:t>
            </a:r>
            <a:r>
              <a:rPr lang="en-US" sz="1800" b="1" i="1" dirty="0" err="1">
                <a:solidFill>
                  <a:schemeClr val="accent2">
                    <a:lumMod val="75000"/>
                    <a:lumOff val="25000"/>
                  </a:schemeClr>
                </a:solidFill>
                <a:latin typeface="Calibri"/>
              </a:rPr>
              <a:t>w</a:t>
            </a:r>
            <a:r>
              <a:rPr lang="en-US" sz="1800" i="1" baseline="-25000" dirty="0" err="1">
                <a:solidFill>
                  <a:schemeClr val="accent2">
                    <a:lumMod val="75000"/>
                    <a:lumOff val="25000"/>
                  </a:schemeClr>
                </a:solidFill>
                <a:latin typeface="Calibri"/>
              </a:rPr>
              <a:t>k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en-US" sz="1800" baseline="30000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800" b="1" i="1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x</a:t>
            </a:r>
            <a:r>
              <a:rPr lang="en-US" sz="1800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) ] </a:t>
            </a:r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  <a:p>
            <a:endParaRPr lang="en-US" sz="1400" dirty="0"/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23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Perceptron algorithm</a:t>
            </a:r>
          </a:p>
        </p:txBody>
      </p:sp>
      <p:sp>
        <p:nvSpPr>
          <p:cNvPr id="130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9900" indent="-469900"/>
            <a:r>
              <a:rPr lang="en-US" altLang="en-US" dirty="0">
                <a:solidFill>
                  <a:schemeClr val="hlink"/>
                </a:solidFill>
                <a:latin typeface="+mj-lt"/>
              </a:rPr>
              <a:t>Online</a:t>
            </a:r>
            <a:r>
              <a:rPr lang="en-US" altLang="en-US" dirty="0">
                <a:latin typeface="+mj-lt"/>
              </a:rPr>
              <a:t>: </a:t>
            </a:r>
            <a:r>
              <a:rPr lang="en-US" altLang="en-US" dirty="0">
                <a:solidFill>
                  <a:schemeClr val="tx1"/>
                </a:solidFill>
                <a:latin typeface="+mj-lt"/>
              </a:rPr>
              <a:t>can adjust to changing target, over time</a:t>
            </a:r>
          </a:p>
          <a:p>
            <a:pPr marL="469900" indent="-469900"/>
            <a:r>
              <a:rPr lang="en-US" altLang="en-US" dirty="0">
                <a:solidFill>
                  <a:schemeClr val="hlink"/>
                </a:solidFill>
                <a:latin typeface="+mj-lt"/>
              </a:rPr>
              <a:t>Advantages</a:t>
            </a:r>
            <a:endParaRPr lang="en-US" altLang="en-US" dirty="0">
              <a:solidFill>
                <a:schemeClr val="tx1"/>
              </a:solidFill>
              <a:latin typeface="+mj-lt"/>
            </a:endParaRPr>
          </a:p>
          <a:p>
            <a:pPr marL="908050" lvl="1" indent="-436563"/>
            <a:r>
              <a:rPr lang="en-US" altLang="en-US" dirty="0">
                <a:solidFill>
                  <a:schemeClr val="tx1"/>
                </a:solidFill>
                <a:latin typeface="+mj-lt"/>
              </a:rPr>
              <a:t>Simple and computationally efficient</a:t>
            </a:r>
          </a:p>
          <a:p>
            <a:pPr marL="908050" lvl="1" indent="-436563"/>
            <a:r>
              <a:rPr lang="en-US" altLang="en-US" dirty="0">
                <a:solidFill>
                  <a:schemeClr val="tx1"/>
                </a:solidFill>
                <a:latin typeface="+mj-lt"/>
              </a:rPr>
              <a:t>Guaranteed to learn a linearly separable problem </a:t>
            </a:r>
            <a:br>
              <a:rPr lang="en-US" altLang="en-US" dirty="0">
                <a:solidFill>
                  <a:schemeClr val="tx1"/>
                </a:solidFill>
                <a:latin typeface="+mj-lt"/>
              </a:rPr>
            </a:br>
            <a:r>
              <a:rPr lang="en-US" altLang="en-US" dirty="0">
                <a:solidFill>
                  <a:schemeClr val="tx1"/>
                </a:solidFill>
                <a:latin typeface="+mj-lt"/>
              </a:rPr>
              <a:t>(convergence, global optimum)</a:t>
            </a:r>
          </a:p>
          <a:p>
            <a:pPr marL="469900" indent="-469900"/>
            <a:r>
              <a:rPr lang="en-US" altLang="en-US" dirty="0">
                <a:solidFill>
                  <a:schemeClr val="hlink"/>
                </a:solidFill>
                <a:latin typeface="+mj-lt"/>
              </a:rPr>
              <a:t>Limitations</a:t>
            </a:r>
          </a:p>
          <a:p>
            <a:pPr marL="908050" lvl="1" indent="-436563"/>
            <a:r>
              <a:rPr lang="en-US" altLang="en-US" dirty="0">
                <a:solidFill>
                  <a:schemeClr val="tx1"/>
                </a:solidFill>
                <a:latin typeface="+mj-lt"/>
              </a:rPr>
              <a:t>Only linear separations</a:t>
            </a:r>
          </a:p>
          <a:p>
            <a:pPr marL="908050" lvl="1" indent="-436563"/>
            <a:r>
              <a:rPr lang="en-US" altLang="en-US" dirty="0">
                <a:solidFill>
                  <a:schemeClr val="tx1"/>
                </a:solidFill>
                <a:latin typeface="+mj-lt"/>
              </a:rPr>
              <a:t>Only converges for linearly separable data</a:t>
            </a:r>
          </a:p>
          <a:p>
            <a:pPr marL="908050" lvl="1" indent="-436563"/>
            <a:r>
              <a:rPr lang="en-US" altLang="en-US" dirty="0">
                <a:solidFill>
                  <a:schemeClr val="tx1"/>
                </a:solidFill>
                <a:latin typeface="+mj-lt"/>
              </a:rPr>
              <a:t>Not really “efficient with many features”</a:t>
            </a:r>
          </a:p>
          <a:p>
            <a:pPr marL="469900" indent="-469900"/>
            <a:endParaRPr lang="en-US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82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learning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On-line, mistake driven algorithm.</a:t>
            </a:r>
          </a:p>
          <a:p>
            <a:r>
              <a:rPr lang="en-US" dirty="0">
                <a:solidFill>
                  <a:srgbClr val="00B0F0"/>
                </a:solidFill>
              </a:rPr>
              <a:t>Rosenblatt (1959) </a:t>
            </a:r>
            <a:r>
              <a:rPr lang="en-US" dirty="0"/>
              <a:t>suggested that when a target output value is provided for a </a:t>
            </a:r>
            <a:r>
              <a:rPr lang="en-US" dirty="0">
                <a:solidFill>
                  <a:srgbClr val="FF0000"/>
                </a:solidFill>
              </a:rPr>
              <a:t>single neuron with fixed input</a:t>
            </a:r>
            <a:r>
              <a:rPr lang="en-US" dirty="0"/>
              <a:t>, it can incrementally change weights and learn to produce the output using the </a:t>
            </a:r>
            <a:r>
              <a:rPr lang="en-US" u="sng" dirty="0"/>
              <a:t>Perceptron learning rule</a:t>
            </a:r>
          </a:p>
          <a:p>
            <a:r>
              <a:rPr lang="en-US" dirty="0"/>
              <a:t>(Perceptron == Linear Threshold Unit)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914400" y="4495800"/>
            <a:ext cx="6992937" cy="2209800"/>
            <a:chOff x="519" y="2784"/>
            <a:chExt cx="4405" cy="1232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37" y="3438"/>
              <a:ext cx="48" cy="42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1067" y="3019"/>
              <a:ext cx="48" cy="42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067" y="3187"/>
              <a:ext cx="48" cy="42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067" y="3355"/>
              <a:ext cx="48" cy="42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067" y="3522"/>
              <a:ext cx="48" cy="42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1067" y="3690"/>
              <a:ext cx="48" cy="42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067" y="3858"/>
              <a:ext cx="48" cy="42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cxnSp>
          <p:nvCxnSpPr>
            <p:cNvPr id="13" name="AutoShape 12"/>
            <p:cNvCxnSpPr>
              <a:cxnSpLocks noChangeShapeType="1"/>
              <a:stCxn id="7" idx="5"/>
              <a:endCxn id="6" idx="1"/>
            </p:cNvCxnSpPr>
            <p:nvPr/>
          </p:nvCxnSpPr>
          <p:spPr bwMode="auto">
            <a:xfrm>
              <a:off x="1108" y="3063"/>
              <a:ext cx="736" cy="37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13"/>
            <p:cNvCxnSpPr>
              <a:cxnSpLocks noChangeShapeType="1"/>
              <a:stCxn id="6" idx="2"/>
              <a:endCxn id="8" idx="6"/>
            </p:cNvCxnSpPr>
            <p:nvPr/>
          </p:nvCxnSpPr>
          <p:spPr bwMode="auto">
            <a:xfrm flipH="1" flipV="1">
              <a:off x="1124" y="3208"/>
              <a:ext cx="704" cy="25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14"/>
            <p:cNvCxnSpPr>
              <a:cxnSpLocks noChangeShapeType="1"/>
              <a:stCxn id="9" idx="6"/>
              <a:endCxn id="6" idx="2"/>
            </p:cNvCxnSpPr>
            <p:nvPr/>
          </p:nvCxnSpPr>
          <p:spPr bwMode="auto">
            <a:xfrm>
              <a:off x="1124" y="3376"/>
              <a:ext cx="704" cy="8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15"/>
            <p:cNvCxnSpPr>
              <a:cxnSpLocks noChangeShapeType="1"/>
              <a:stCxn id="10" idx="6"/>
              <a:endCxn id="6" idx="2"/>
            </p:cNvCxnSpPr>
            <p:nvPr/>
          </p:nvCxnSpPr>
          <p:spPr bwMode="auto">
            <a:xfrm flipV="1">
              <a:off x="1124" y="3459"/>
              <a:ext cx="704" cy="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6"/>
            <p:cNvCxnSpPr>
              <a:cxnSpLocks noChangeShapeType="1"/>
              <a:stCxn id="11" idx="6"/>
              <a:endCxn id="6" idx="2"/>
            </p:cNvCxnSpPr>
            <p:nvPr/>
          </p:nvCxnSpPr>
          <p:spPr bwMode="auto">
            <a:xfrm flipV="1">
              <a:off x="1124" y="3459"/>
              <a:ext cx="704" cy="25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7"/>
            <p:cNvCxnSpPr>
              <a:cxnSpLocks noChangeShapeType="1"/>
              <a:endCxn id="6" idx="3"/>
            </p:cNvCxnSpPr>
            <p:nvPr/>
          </p:nvCxnSpPr>
          <p:spPr bwMode="auto">
            <a:xfrm flipV="1">
              <a:off x="1115" y="3483"/>
              <a:ext cx="729" cy="42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828" y="2885"/>
              <a:ext cx="1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u="none">
                  <a:solidFill>
                    <a:srgbClr val="000066"/>
                  </a:solidFill>
                  <a:latin typeface="Arial Narrow" pitchFamily="34" charset="0"/>
                </a:rPr>
                <a:t>1</a:t>
              </a:r>
              <a:endParaRPr lang="en-US" sz="2800" u="none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826" y="3061"/>
              <a:ext cx="1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u="none">
                  <a:solidFill>
                    <a:srgbClr val="000066"/>
                  </a:solidFill>
                  <a:latin typeface="Arial Narrow" pitchFamily="34" charset="0"/>
                </a:rPr>
                <a:t>2</a:t>
              </a:r>
              <a:endParaRPr lang="en-US" sz="2800" u="none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826" y="3766"/>
              <a:ext cx="1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u="none">
                  <a:solidFill>
                    <a:srgbClr val="000066"/>
                  </a:solidFill>
                  <a:latin typeface="Arial Narrow" pitchFamily="34" charset="0"/>
                </a:rPr>
                <a:t>6</a:t>
              </a:r>
              <a:endParaRPr lang="en-US" sz="2800" u="none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828" y="3262"/>
              <a:ext cx="1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u="none">
                  <a:solidFill>
                    <a:srgbClr val="000066"/>
                  </a:solidFill>
                  <a:latin typeface="Arial Narrow" pitchFamily="34" charset="0"/>
                </a:rPr>
                <a:t>3</a:t>
              </a:r>
              <a:endParaRPr lang="en-US" sz="2800" u="none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828" y="3430"/>
              <a:ext cx="1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u="none">
                  <a:solidFill>
                    <a:srgbClr val="000066"/>
                  </a:solidFill>
                  <a:latin typeface="Arial Narrow" pitchFamily="34" charset="0"/>
                </a:rPr>
                <a:t>4</a:t>
              </a:r>
              <a:endParaRPr lang="en-US" sz="2800" u="none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828" y="3597"/>
              <a:ext cx="1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u="none">
                  <a:solidFill>
                    <a:srgbClr val="000066"/>
                  </a:solidFill>
                  <a:latin typeface="Arial Narrow" pitchFamily="34" charset="0"/>
                </a:rPr>
                <a:t>5</a:t>
              </a:r>
              <a:endParaRPr lang="en-US" sz="2800" u="none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791" y="3145"/>
              <a:ext cx="1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u="none">
                  <a:solidFill>
                    <a:srgbClr val="000066"/>
                  </a:solidFill>
                  <a:latin typeface="Arial Narrow" pitchFamily="34" charset="0"/>
                </a:rPr>
                <a:t>7</a:t>
              </a:r>
              <a:endParaRPr lang="en-US" sz="2800" u="none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graphicFrame>
          <p:nvGraphicFramePr>
            <p:cNvPr id="26" name="Object 25"/>
            <p:cNvGraphicFramePr>
              <a:graphicFrameLocks noChangeAspect="1"/>
            </p:cNvGraphicFramePr>
            <p:nvPr/>
          </p:nvGraphicFramePr>
          <p:xfrm>
            <a:off x="1328" y="3682"/>
            <a:ext cx="345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8" name="Equation" r:id="rId3" imgW="228600" imgH="228600" progId="Equation.3">
                    <p:embed/>
                  </p:oleObj>
                </mc:Choice>
                <mc:Fallback>
                  <p:oleObj name="Equation" r:id="rId3" imgW="228600" imgH="228600" progId="Equation.3">
                    <p:embed/>
                    <p:pic>
                      <p:nvPicPr>
                        <p:cNvPr id="731161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8" y="3682"/>
                          <a:ext cx="345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26"/>
            <p:cNvGraphicFramePr>
              <a:graphicFrameLocks noChangeAspect="1"/>
            </p:cNvGraphicFramePr>
            <p:nvPr/>
          </p:nvGraphicFramePr>
          <p:xfrm>
            <a:off x="1326" y="2977"/>
            <a:ext cx="325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9" name="Equation" r:id="rId5" imgW="215640" imgH="215640" progId="Equation.3">
                    <p:embed/>
                  </p:oleObj>
                </mc:Choice>
                <mc:Fallback>
                  <p:oleObj name="Equation" r:id="rId5" imgW="215640" imgH="215640" progId="Equation.3">
                    <p:embed/>
                    <p:pic>
                      <p:nvPicPr>
                        <p:cNvPr id="731162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6" y="2977"/>
                          <a:ext cx="325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27"/>
            <p:cNvGraphicFramePr>
              <a:graphicFrameLocks noChangeAspect="1"/>
            </p:cNvGraphicFramePr>
            <p:nvPr/>
          </p:nvGraphicFramePr>
          <p:xfrm>
            <a:off x="1885" y="3288"/>
            <a:ext cx="558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0" name="Equation" r:id="rId7" imgW="368280" imgH="253800" progId="Equation.3">
                    <p:embed/>
                  </p:oleObj>
                </mc:Choice>
                <mc:Fallback>
                  <p:oleObj name="Equation" r:id="rId7" imgW="368280" imgH="253800" progId="Equation.3">
                    <p:embed/>
                    <p:pic>
                      <p:nvPicPr>
                        <p:cNvPr id="731163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5" y="3288"/>
                          <a:ext cx="558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1885" y="3271"/>
              <a:ext cx="530" cy="41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2415" y="3480"/>
              <a:ext cx="8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3233" y="3061"/>
              <a:ext cx="1011" cy="83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3313" y="3480"/>
              <a:ext cx="777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3474" y="3145"/>
              <a:ext cx="2" cy="4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3474" y="3480"/>
              <a:ext cx="233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3721" y="3201"/>
              <a:ext cx="234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 flipV="1">
              <a:off x="3713" y="3201"/>
              <a:ext cx="2" cy="2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3426" y="3187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Text Box 37"/>
            <p:cNvSpPr txBox="1">
              <a:spLocks noChangeArrowheads="1"/>
            </p:cNvSpPr>
            <p:nvPr/>
          </p:nvSpPr>
          <p:spPr bwMode="auto">
            <a:xfrm>
              <a:off x="3281" y="306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u="none">
                  <a:solidFill>
                    <a:srgbClr val="000066"/>
                  </a:solidFill>
                  <a:latin typeface="Arial Narrow" pitchFamily="34" charset="0"/>
                </a:rPr>
                <a:t>T</a:t>
              </a:r>
              <a:endParaRPr lang="en-US" sz="2800" u="none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4244" y="3480"/>
              <a:ext cx="3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40" name="Object 39"/>
            <p:cNvGraphicFramePr>
              <a:graphicFrameLocks noChangeAspect="1"/>
            </p:cNvGraphicFramePr>
            <p:nvPr/>
          </p:nvGraphicFramePr>
          <p:xfrm>
            <a:off x="4715" y="3270"/>
            <a:ext cx="209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1" name="Equation" r:id="rId9" imgW="139680" imgH="177480" progId="Equation.3">
                    <p:embed/>
                  </p:oleObj>
                </mc:Choice>
                <mc:Fallback>
                  <p:oleObj name="Equation" r:id="rId9" imgW="139680" imgH="177480" progId="Equation.3">
                    <p:embed/>
                    <p:pic>
                      <p:nvPicPr>
                        <p:cNvPr id="731175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5" y="3270"/>
                          <a:ext cx="209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40"/>
            <p:cNvGraphicFramePr>
              <a:graphicFrameLocks noChangeAspect="1"/>
            </p:cNvGraphicFramePr>
            <p:nvPr/>
          </p:nvGraphicFramePr>
          <p:xfrm>
            <a:off x="576" y="2784"/>
            <a:ext cx="267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2" name="Equation" r:id="rId11" imgW="177480" imgH="215640" progId="Equation.3">
                    <p:embed/>
                  </p:oleObj>
                </mc:Choice>
                <mc:Fallback>
                  <p:oleObj name="Equation" r:id="rId11" imgW="177480" imgH="215640" progId="Equation.3">
                    <p:embed/>
                    <p:pic>
                      <p:nvPicPr>
                        <p:cNvPr id="731176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2784"/>
                          <a:ext cx="267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41"/>
            <p:cNvGraphicFramePr>
              <a:graphicFrameLocks noChangeAspect="1"/>
            </p:cNvGraphicFramePr>
            <p:nvPr/>
          </p:nvGraphicFramePr>
          <p:xfrm>
            <a:off x="519" y="3682"/>
            <a:ext cx="286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3" name="Equation" r:id="rId13" imgW="190440" imgH="228600" progId="Equation.3">
                    <p:embed/>
                  </p:oleObj>
                </mc:Choice>
                <mc:Fallback>
                  <p:oleObj name="Equation" r:id="rId13" imgW="190440" imgH="228600" progId="Equation.3">
                    <p:embed/>
                    <p:pic>
                      <p:nvPicPr>
                        <p:cNvPr id="731177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" y="3682"/>
                          <a:ext cx="286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62612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23888" y="0"/>
            <a:ext cx="7772400" cy="1143000"/>
          </a:xfrm>
        </p:spPr>
        <p:txBody>
          <a:bodyPr/>
          <a:lstStyle/>
          <a:p>
            <a:r>
              <a:rPr lang="en-US" altLang="en-US"/>
              <a:t>Linear binary classification</a:t>
            </a:r>
          </a:p>
        </p:txBody>
      </p:sp>
      <p:sp>
        <p:nvSpPr>
          <p:cNvPr id="1294340" name="Rectangle 4"/>
          <p:cNvSpPr>
            <a:spLocks noChangeArrowheads="1"/>
          </p:cNvSpPr>
          <p:nvPr/>
        </p:nvSpPr>
        <p:spPr bwMode="auto">
          <a:xfrm>
            <a:off x="152400" y="9906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rgbClr val="5400A8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000">
                <a:solidFill>
                  <a:srgbClr val="3D3D3D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rgbClr val="4D4D4D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3200" dirty="0">
                <a:latin typeface="+mj-lt"/>
              </a:rPr>
              <a:t> </a:t>
            </a:r>
            <a:r>
              <a:rPr lang="en-US" altLang="en-US" dirty="0">
                <a:solidFill>
                  <a:schemeClr val="hlink"/>
                </a:solidFill>
                <a:latin typeface="+mj-lt"/>
              </a:rPr>
              <a:t>Data:</a:t>
            </a:r>
            <a:r>
              <a:rPr lang="en-US" altLang="en-US" dirty="0">
                <a:latin typeface="+mj-lt"/>
              </a:rPr>
              <a:t> </a:t>
            </a:r>
            <a:r>
              <a:rPr lang="en-US" altLang="en-US" i="1" dirty="0">
                <a:solidFill>
                  <a:schemeClr val="tx1"/>
                </a:solidFill>
                <a:latin typeface="+mj-lt"/>
              </a:rPr>
              <a:t>{(</a:t>
            </a:r>
            <a:r>
              <a:rPr lang="en-US" altLang="en-US" b="1" i="1" dirty="0" err="1">
                <a:solidFill>
                  <a:schemeClr val="tx1"/>
                </a:solidFill>
                <a:latin typeface="+mj-lt"/>
              </a:rPr>
              <a:t>x</a:t>
            </a:r>
            <a:r>
              <a:rPr lang="en-US" altLang="en-US" i="1" baseline="-25000" dirty="0" err="1">
                <a:solidFill>
                  <a:schemeClr val="tx1"/>
                </a:solidFill>
                <a:latin typeface="+mj-lt"/>
              </a:rPr>
              <a:t>i</a:t>
            </a:r>
            <a:r>
              <a:rPr lang="en-US" altLang="en-US" i="1" dirty="0" err="1">
                <a:solidFill>
                  <a:schemeClr val="tx1"/>
                </a:solidFill>
                <a:latin typeface="+mj-lt"/>
              </a:rPr>
              <a:t>,y</a:t>
            </a:r>
            <a:r>
              <a:rPr lang="en-US" altLang="en-US" i="1" baseline="-25000" dirty="0" err="1">
                <a:solidFill>
                  <a:schemeClr val="tx1"/>
                </a:solidFill>
                <a:latin typeface="+mj-lt"/>
              </a:rPr>
              <a:t>i</a:t>
            </a:r>
            <a:r>
              <a:rPr lang="en-US" altLang="en-US" i="1" dirty="0">
                <a:solidFill>
                  <a:schemeClr val="tx1"/>
                </a:solidFill>
                <a:latin typeface="+mj-lt"/>
              </a:rPr>
              <a:t>)}</a:t>
            </a:r>
            <a:r>
              <a:rPr lang="en-US" altLang="en-US" i="1" baseline="-25000" dirty="0" err="1">
                <a:solidFill>
                  <a:schemeClr val="tx1"/>
                </a:solidFill>
                <a:latin typeface="+mj-lt"/>
              </a:rPr>
              <a:t>i</a:t>
            </a:r>
            <a:r>
              <a:rPr lang="en-US" altLang="en-US" i="1" baseline="-25000" dirty="0">
                <a:solidFill>
                  <a:schemeClr val="tx1"/>
                </a:solidFill>
                <a:latin typeface="+mj-lt"/>
              </a:rPr>
              <a:t>=1...n</a:t>
            </a:r>
          </a:p>
          <a:p>
            <a:pPr lvl="1"/>
            <a:r>
              <a:rPr lang="en-US" altLang="en-US" sz="2400" b="1" i="1" dirty="0">
                <a:solidFill>
                  <a:schemeClr val="tx1"/>
                </a:solidFill>
                <a:latin typeface="+mj-lt"/>
              </a:rPr>
              <a:t>x</a:t>
            </a:r>
            <a:r>
              <a:rPr lang="en-US" altLang="en-US" sz="2400" dirty="0">
                <a:solidFill>
                  <a:schemeClr val="tx1"/>
                </a:solidFill>
                <a:latin typeface="+mj-lt"/>
              </a:rPr>
              <a:t> in R</a:t>
            </a:r>
            <a:r>
              <a:rPr lang="en-US" altLang="en-US" sz="2400" baseline="30000" dirty="0">
                <a:solidFill>
                  <a:schemeClr val="tx1"/>
                </a:solidFill>
                <a:latin typeface="+mj-lt"/>
              </a:rPr>
              <a:t>d      </a:t>
            </a:r>
            <a:r>
              <a:rPr lang="en-US" altLang="en-US" sz="2400" dirty="0">
                <a:solidFill>
                  <a:schemeClr val="tx1"/>
                </a:solidFill>
                <a:latin typeface="+mj-lt"/>
              </a:rPr>
              <a:t>(x is a vector in d-dimensional space)</a:t>
            </a:r>
          </a:p>
          <a:p>
            <a:pPr lvl="1"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+mj-lt"/>
              </a:rPr>
              <a:t>    </a:t>
            </a:r>
            <a:r>
              <a:rPr lang="en-US" altLang="en-US" sz="24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</a:t>
            </a:r>
            <a:r>
              <a:rPr lang="en-US" altLang="en-US" sz="2400" dirty="0">
                <a:solidFill>
                  <a:schemeClr val="tx1"/>
                </a:solidFill>
                <a:latin typeface="+mj-lt"/>
              </a:rPr>
              <a:t>feature vector</a:t>
            </a:r>
          </a:p>
          <a:p>
            <a:pPr lvl="1"/>
            <a:r>
              <a:rPr lang="en-US" altLang="en-US" sz="2400" i="1" dirty="0">
                <a:solidFill>
                  <a:schemeClr val="tx1"/>
                </a:solidFill>
                <a:latin typeface="+mj-lt"/>
              </a:rPr>
              <a:t>y</a:t>
            </a:r>
            <a:r>
              <a:rPr lang="en-US" altLang="en-US" sz="2400" dirty="0">
                <a:solidFill>
                  <a:schemeClr val="tx1"/>
                </a:solidFill>
                <a:latin typeface="+mj-lt"/>
              </a:rPr>
              <a:t> in  {-1,+1}</a:t>
            </a:r>
          </a:p>
          <a:p>
            <a:pPr lvl="1"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+mj-lt"/>
              </a:rPr>
              <a:t>    </a:t>
            </a:r>
            <a:r>
              <a:rPr lang="en-US" altLang="en-US" sz="24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</a:t>
            </a:r>
            <a:r>
              <a:rPr lang="en-US" altLang="en-US" sz="2400" dirty="0">
                <a:solidFill>
                  <a:schemeClr val="tx1"/>
                </a:solidFill>
                <a:latin typeface="+mj-lt"/>
              </a:rPr>
              <a:t> label (class, category)</a:t>
            </a:r>
          </a:p>
          <a:p>
            <a:r>
              <a:rPr lang="en-US" altLang="en-US" sz="3200" dirty="0">
                <a:latin typeface="+mj-lt"/>
              </a:rPr>
              <a:t> </a:t>
            </a:r>
            <a:r>
              <a:rPr lang="en-US" altLang="en-US" dirty="0">
                <a:solidFill>
                  <a:schemeClr val="hlink"/>
                </a:solidFill>
                <a:latin typeface="+mj-lt"/>
              </a:rPr>
              <a:t>Question:</a:t>
            </a:r>
            <a:r>
              <a:rPr lang="en-US" altLang="en-US" dirty="0">
                <a:latin typeface="+mj-lt"/>
              </a:rPr>
              <a:t> 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  <a:latin typeface="+mj-lt"/>
              </a:rPr>
              <a:t>Design a linear decision boundary:  </a:t>
            </a:r>
            <a:r>
              <a:rPr lang="en-US" altLang="en-US" b="1" i="1" dirty="0" err="1">
                <a:solidFill>
                  <a:srgbClr val="FF0000"/>
                </a:solidFill>
                <a:latin typeface="+mj-lt"/>
              </a:rPr>
              <a:t>w</a:t>
            </a:r>
            <a:r>
              <a:rPr lang="en-US" altLang="en-US" baseline="30000" dirty="0" err="1">
                <a:solidFill>
                  <a:srgbClr val="FF0000"/>
                </a:solidFill>
              </a:rPr>
              <a:t>T</a:t>
            </a:r>
            <a:r>
              <a:rPr lang="en-US" altLang="en-US" b="1" i="1" dirty="0" err="1">
                <a:solidFill>
                  <a:srgbClr val="FF0000"/>
                </a:solidFill>
                <a:latin typeface="+mj-lt"/>
              </a:rPr>
              <a:t>x</a:t>
            </a:r>
            <a:r>
              <a:rPr lang="en-US" altLang="en-US" b="1" i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en-US" i="1" dirty="0">
                <a:solidFill>
                  <a:srgbClr val="FF0000"/>
                </a:solidFill>
                <a:latin typeface="+mj-lt"/>
              </a:rPr>
              <a:t>+ b</a:t>
            </a:r>
            <a:r>
              <a:rPr lang="en-US" altLang="en-US" b="1" i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+mj-lt"/>
              </a:rPr>
              <a:t>(equation of hyperplane)  such that the classification rule associated with it has minimal probability of error </a:t>
            </a:r>
          </a:p>
          <a:p>
            <a:pPr lvl="1"/>
            <a:r>
              <a:rPr lang="en-US" altLang="en-US" b="1" dirty="0">
                <a:solidFill>
                  <a:srgbClr val="FF0000"/>
                </a:solidFill>
                <a:latin typeface="+mj-lt"/>
              </a:rPr>
              <a:t>classification rule</a:t>
            </a:r>
            <a:r>
              <a:rPr lang="en-US" altLang="en-US" dirty="0">
                <a:solidFill>
                  <a:schemeClr val="tx1"/>
                </a:solidFill>
                <a:latin typeface="+mj-lt"/>
              </a:rPr>
              <a:t> </a:t>
            </a:r>
          </a:p>
          <a:p>
            <a:pPr lvl="2"/>
            <a:r>
              <a:rPr lang="en-US" altLang="en-US" i="1" dirty="0">
                <a:solidFill>
                  <a:srgbClr val="FF0000"/>
                </a:solidFill>
                <a:latin typeface="+mj-lt"/>
              </a:rPr>
              <a:t>y</a:t>
            </a:r>
            <a:r>
              <a:rPr lang="en-US" altLang="en-US" dirty="0">
                <a:solidFill>
                  <a:srgbClr val="FF0000"/>
                </a:solidFill>
                <a:latin typeface="+mj-lt"/>
              </a:rPr>
              <a:t> = sign( </a:t>
            </a:r>
            <a:r>
              <a:rPr lang="en-US" altLang="en-US" b="1" i="1" dirty="0" err="1">
                <a:solidFill>
                  <a:srgbClr val="FF0000"/>
                </a:solidFill>
                <a:latin typeface="+mj-lt"/>
              </a:rPr>
              <a:t>w</a:t>
            </a:r>
            <a:r>
              <a:rPr lang="en-US" altLang="en-US" baseline="30000" dirty="0" err="1">
                <a:solidFill>
                  <a:srgbClr val="FF0000"/>
                </a:solidFill>
                <a:latin typeface="+mj-lt"/>
              </a:rPr>
              <a:t>T</a:t>
            </a:r>
            <a:r>
              <a:rPr lang="en-US" altLang="en-US" b="1" i="1" dirty="0" err="1">
                <a:solidFill>
                  <a:srgbClr val="FF0000"/>
                </a:solidFill>
                <a:latin typeface="+mj-lt"/>
              </a:rPr>
              <a:t>x</a:t>
            </a:r>
            <a:r>
              <a:rPr lang="en-US" altLang="en-US" b="1" i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en-US" i="1" dirty="0">
                <a:solidFill>
                  <a:srgbClr val="FF0000"/>
                </a:solidFill>
                <a:latin typeface="+mj-lt"/>
              </a:rPr>
              <a:t>+ b</a:t>
            </a:r>
            <a:r>
              <a:rPr lang="en-US" altLang="en-US" b="1" i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+mj-lt"/>
              </a:rPr>
              <a:t>) </a:t>
            </a:r>
            <a:r>
              <a:rPr lang="en-US" altLang="en-US" dirty="0">
                <a:solidFill>
                  <a:schemeClr val="tx1"/>
                </a:solidFill>
                <a:latin typeface="+mj-lt"/>
              </a:rPr>
              <a:t>which means:</a:t>
            </a:r>
          </a:p>
          <a:p>
            <a:pPr lvl="2"/>
            <a:r>
              <a:rPr lang="en-US" altLang="en-US" dirty="0">
                <a:solidFill>
                  <a:srgbClr val="0070C0"/>
                </a:solidFill>
                <a:latin typeface="+mj-lt"/>
              </a:rPr>
              <a:t>if </a:t>
            </a:r>
            <a:r>
              <a:rPr lang="en-US" altLang="en-US" b="1" i="1" dirty="0" err="1">
                <a:solidFill>
                  <a:srgbClr val="0070C0"/>
                </a:solidFill>
                <a:latin typeface="+mj-lt"/>
              </a:rPr>
              <a:t>w</a:t>
            </a:r>
            <a:r>
              <a:rPr lang="en-US" altLang="en-US" baseline="30000" dirty="0" err="1">
                <a:solidFill>
                  <a:srgbClr val="0070C0"/>
                </a:solidFill>
                <a:latin typeface="+mj-lt"/>
              </a:rPr>
              <a:t>T</a:t>
            </a:r>
            <a:r>
              <a:rPr lang="en-US" altLang="en-US" b="1" i="1" dirty="0" err="1">
                <a:solidFill>
                  <a:srgbClr val="0070C0"/>
                </a:solidFill>
                <a:latin typeface="+mj-lt"/>
              </a:rPr>
              <a:t>x</a:t>
            </a:r>
            <a:r>
              <a:rPr lang="en-US" altLang="en-US" b="1" i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en-US" i="1" dirty="0">
                <a:solidFill>
                  <a:srgbClr val="0070C0"/>
                </a:solidFill>
                <a:latin typeface="+mj-lt"/>
              </a:rPr>
              <a:t>+ b</a:t>
            </a:r>
            <a:r>
              <a:rPr lang="en-US" altLang="en-US" b="1" i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en-US" dirty="0">
                <a:solidFill>
                  <a:srgbClr val="0070C0"/>
                </a:solidFill>
                <a:latin typeface="+mj-lt"/>
              </a:rPr>
              <a:t>&gt; 0 then </a:t>
            </a:r>
            <a:r>
              <a:rPr lang="en-US" altLang="en-US" i="1" dirty="0">
                <a:solidFill>
                  <a:srgbClr val="0070C0"/>
                </a:solidFill>
                <a:latin typeface="+mj-lt"/>
              </a:rPr>
              <a:t>y</a:t>
            </a:r>
            <a:r>
              <a:rPr lang="en-US" altLang="en-US" dirty="0">
                <a:solidFill>
                  <a:srgbClr val="0070C0"/>
                </a:solidFill>
                <a:latin typeface="+mj-lt"/>
              </a:rPr>
              <a:t> = +1</a:t>
            </a:r>
          </a:p>
          <a:p>
            <a:pPr lvl="2"/>
            <a:r>
              <a:rPr lang="en-US" altLang="en-US" dirty="0">
                <a:solidFill>
                  <a:srgbClr val="0070C0"/>
                </a:solidFill>
                <a:latin typeface="+mj-lt"/>
              </a:rPr>
              <a:t>if </a:t>
            </a:r>
            <a:r>
              <a:rPr lang="en-US" altLang="en-US" b="1" i="1" dirty="0" err="1">
                <a:solidFill>
                  <a:srgbClr val="0070C0"/>
                </a:solidFill>
                <a:latin typeface="+mj-lt"/>
              </a:rPr>
              <a:t>w</a:t>
            </a:r>
            <a:r>
              <a:rPr lang="en-US" altLang="en-US" baseline="30000" dirty="0" err="1">
                <a:solidFill>
                  <a:srgbClr val="0070C0"/>
                </a:solidFill>
                <a:latin typeface="+mj-lt"/>
              </a:rPr>
              <a:t>T</a:t>
            </a:r>
            <a:r>
              <a:rPr lang="en-US" altLang="en-US" b="1" i="1" dirty="0" err="1">
                <a:solidFill>
                  <a:srgbClr val="0070C0"/>
                </a:solidFill>
                <a:latin typeface="+mj-lt"/>
              </a:rPr>
              <a:t>x</a:t>
            </a:r>
            <a:r>
              <a:rPr lang="en-US" altLang="en-US" b="1" i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en-US" i="1" dirty="0">
                <a:solidFill>
                  <a:srgbClr val="0070C0"/>
                </a:solidFill>
                <a:latin typeface="+mj-lt"/>
              </a:rPr>
              <a:t>+ b</a:t>
            </a:r>
            <a:r>
              <a:rPr lang="en-US" altLang="en-US" b="1" i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en-US" dirty="0">
                <a:solidFill>
                  <a:srgbClr val="0070C0"/>
                </a:solidFill>
                <a:latin typeface="+mj-lt"/>
              </a:rPr>
              <a:t>&lt; 0 then </a:t>
            </a:r>
            <a:r>
              <a:rPr lang="en-US" altLang="en-US" i="1" dirty="0">
                <a:solidFill>
                  <a:srgbClr val="0070C0"/>
                </a:solidFill>
                <a:latin typeface="+mj-lt"/>
              </a:rPr>
              <a:t>y</a:t>
            </a:r>
            <a:r>
              <a:rPr lang="en-US" altLang="en-US" dirty="0">
                <a:solidFill>
                  <a:srgbClr val="0070C0"/>
                </a:solidFill>
                <a:latin typeface="+mj-lt"/>
              </a:rPr>
              <a:t> = -1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8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4340" grpId="0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learning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We learn </a:t>
            </a:r>
            <a:r>
              <a:rPr lang="en-US" i="1" dirty="0">
                <a:latin typeface="+mj-lt"/>
              </a:rPr>
              <a:t>f</a:t>
            </a:r>
            <a:r>
              <a:rPr lang="en-US" dirty="0">
                <a:latin typeface="+mj-lt"/>
              </a:rPr>
              <a:t>:</a:t>
            </a:r>
            <a:r>
              <a:rPr lang="en-US" b="1" dirty="0">
                <a:latin typeface="+mj-lt"/>
              </a:rPr>
              <a:t>X</a:t>
            </a:r>
            <a:r>
              <a:rPr lang="en-US" dirty="0">
                <a:latin typeface="+mj-lt"/>
                <a:sym typeface="Symbol" pitchFamily="18" charset="2"/>
              </a:rPr>
              <a:t>{-1,+1} represented as </a:t>
            </a:r>
            <a:r>
              <a:rPr lang="en-US" i="1" dirty="0">
                <a:latin typeface="+mj-lt"/>
                <a:sym typeface="Symbol" pitchFamily="18" charset="2"/>
              </a:rPr>
              <a:t>f</a:t>
            </a:r>
            <a:r>
              <a:rPr lang="en-US" dirty="0">
                <a:latin typeface="+mj-lt"/>
                <a:sym typeface="Symbol" pitchFamily="18" charset="2"/>
              </a:rPr>
              <a:t> =</a:t>
            </a:r>
            <a:r>
              <a:rPr lang="en-US" dirty="0" err="1">
                <a:latin typeface="+mj-lt"/>
                <a:sym typeface="Symbol" pitchFamily="18" charset="2"/>
              </a:rPr>
              <a:t>sgn</a:t>
            </a:r>
            <a:r>
              <a:rPr lang="en-US" dirty="0">
                <a:latin typeface="+mj-lt"/>
                <a:sym typeface="Symbol" pitchFamily="18" charset="2"/>
              </a:rPr>
              <a:t>{</a:t>
            </a:r>
            <a:r>
              <a:rPr lang="en-US" altLang="en-US" b="1" i="1" dirty="0" err="1">
                <a:latin typeface="+mj-lt"/>
              </a:rPr>
              <a:t>w</a:t>
            </a:r>
            <a:r>
              <a:rPr lang="en-US" altLang="en-US" baseline="30000" dirty="0" err="1">
                <a:latin typeface="+mj-lt"/>
              </a:rPr>
              <a:t>T</a:t>
            </a:r>
            <a:r>
              <a:rPr lang="en-US" altLang="en-US" b="1" i="1" dirty="0" err="1">
                <a:latin typeface="+mj-lt"/>
              </a:rPr>
              <a:t>x</a:t>
            </a:r>
            <a:r>
              <a:rPr lang="en-US" altLang="zh-CN" dirty="0">
                <a:latin typeface="+mj-lt"/>
              </a:rPr>
              <a:t>}</a:t>
            </a:r>
            <a:endParaRPr lang="en-US" dirty="0">
              <a:latin typeface="+mj-lt"/>
              <a:sym typeface="Symbol" pitchFamily="18" charset="2"/>
            </a:endParaRPr>
          </a:p>
          <a:p>
            <a:r>
              <a:rPr lang="en-US" dirty="0">
                <a:latin typeface="+mj-lt"/>
                <a:sym typeface="Symbol" pitchFamily="18" charset="2"/>
              </a:rPr>
              <a:t>Where </a:t>
            </a:r>
            <a:r>
              <a:rPr lang="en-US" b="1" dirty="0"/>
              <a:t>X</a:t>
            </a:r>
            <a:r>
              <a:rPr lang="en-US" dirty="0">
                <a:latin typeface="+mj-lt"/>
                <a:sym typeface="Symbol" pitchFamily="18" charset="2"/>
              </a:rPr>
              <a:t>=  {0,1}</a:t>
            </a:r>
            <a:r>
              <a:rPr lang="en-US" baseline="30000" dirty="0">
                <a:latin typeface="+mj-lt"/>
                <a:sym typeface="Symbol" pitchFamily="18" charset="2"/>
              </a:rPr>
              <a:t>n  </a:t>
            </a:r>
            <a:r>
              <a:rPr lang="en-US" dirty="0">
                <a:latin typeface="+mj-lt"/>
                <a:sym typeface="Symbol" pitchFamily="18" charset="2"/>
              </a:rPr>
              <a:t>or </a:t>
            </a:r>
            <a:r>
              <a:rPr lang="en-US" b="1" dirty="0"/>
              <a:t>X</a:t>
            </a:r>
            <a:r>
              <a:rPr lang="en-US" dirty="0">
                <a:latin typeface="+mj-lt"/>
                <a:sym typeface="Symbol" pitchFamily="18" charset="2"/>
              </a:rPr>
              <a:t>= R</a:t>
            </a:r>
            <a:r>
              <a:rPr lang="en-US" baseline="30000" dirty="0">
                <a:latin typeface="+mj-lt"/>
                <a:sym typeface="Symbol" pitchFamily="18" charset="2"/>
              </a:rPr>
              <a:t>n</a:t>
            </a:r>
            <a:r>
              <a:rPr lang="en-US" dirty="0">
                <a:latin typeface="+mj-lt"/>
                <a:sym typeface="Symbol" pitchFamily="18" charset="2"/>
              </a:rPr>
              <a:t>    and </a:t>
            </a:r>
            <a:r>
              <a:rPr lang="en-US" b="1" i="1" dirty="0">
                <a:latin typeface="+mj-lt"/>
                <a:sym typeface="Symbol" pitchFamily="18" charset="2"/>
              </a:rPr>
              <a:t>w</a:t>
            </a:r>
            <a:r>
              <a:rPr lang="en-US" dirty="0">
                <a:latin typeface="+mj-lt"/>
                <a:sym typeface="Symbol" pitchFamily="18" charset="2"/>
              </a:rPr>
              <a:t> R</a:t>
            </a:r>
            <a:r>
              <a:rPr lang="en-US" baseline="30000" dirty="0">
                <a:latin typeface="+mj-lt"/>
                <a:sym typeface="Symbol" pitchFamily="18" charset="2"/>
              </a:rPr>
              <a:t>n</a:t>
            </a:r>
          </a:p>
          <a:p>
            <a:r>
              <a:rPr lang="en-US" dirty="0">
                <a:latin typeface="+mj-lt"/>
                <a:sym typeface="Symbol" pitchFamily="18" charset="2"/>
              </a:rPr>
              <a:t>Given Labeled examples</a:t>
            </a:r>
            <a:r>
              <a:rPr lang="en-US" dirty="0">
                <a:solidFill>
                  <a:srgbClr val="000066"/>
                </a:solidFill>
                <a:latin typeface="+mj-lt"/>
                <a:sym typeface="Symbol" pitchFamily="18" charset="2"/>
              </a:rPr>
              <a:t>:  {(</a:t>
            </a:r>
            <a:r>
              <a:rPr lang="en-US" b="1" i="1" dirty="0">
                <a:solidFill>
                  <a:srgbClr val="000066"/>
                </a:solidFill>
                <a:latin typeface="+mj-lt"/>
                <a:sym typeface="Symbol" pitchFamily="18" charset="2"/>
              </a:rPr>
              <a:t>x</a:t>
            </a:r>
            <a:r>
              <a:rPr lang="en-US" baseline="-25000" dirty="0">
                <a:solidFill>
                  <a:srgbClr val="000066"/>
                </a:solidFill>
                <a:latin typeface="+mj-lt"/>
                <a:sym typeface="Symbol" pitchFamily="18" charset="2"/>
              </a:rPr>
              <a:t>1</a:t>
            </a:r>
            <a:r>
              <a:rPr lang="en-US" dirty="0">
                <a:solidFill>
                  <a:srgbClr val="000066"/>
                </a:solidFill>
                <a:latin typeface="+mj-lt"/>
                <a:sym typeface="Symbol" pitchFamily="18" charset="2"/>
              </a:rPr>
              <a:t>, </a:t>
            </a:r>
            <a:r>
              <a:rPr lang="en-US" i="1" dirty="0">
                <a:solidFill>
                  <a:srgbClr val="000066"/>
                </a:solidFill>
                <a:latin typeface="+mj-lt"/>
                <a:sym typeface="Symbol" pitchFamily="18" charset="2"/>
              </a:rPr>
              <a:t>y</a:t>
            </a:r>
            <a:r>
              <a:rPr lang="en-US" baseline="-25000" dirty="0">
                <a:solidFill>
                  <a:srgbClr val="000066"/>
                </a:solidFill>
                <a:latin typeface="+mj-lt"/>
                <a:sym typeface="Symbol" pitchFamily="18" charset="2"/>
              </a:rPr>
              <a:t>1</a:t>
            </a:r>
            <a:r>
              <a:rPr lang="en-US" dirty="0">
                <a:solidFill>
                  <a:srgbClr val="000066"/>
                </a:solidFill>
                <a:latin typeface="+mj-lt"/>
                <a:sym typeface="Symbol" pitchFamily="18" charset="2"/>
              </a:rPr>
              <a:t>), (</a:t>
            </a:r>
            <a:r>
              <a:rPr lang="en-US" b="1" i="1" dirty="0">
                <a:solidFill>
                  <a:srgbClr val="000066"/>
                </a:solidFill>
                <a:latin typeface="+mj-lt"/>
                <a:sym typeface="Symbol" pitchFamily="18" charset="2"/>
              </a:rPr>
              <a:t>x</a:t>
            </a:r>
            <a:r>
              <a:rPr lang="en-US" baseline="-25000" dirty="0">
                <a:solidFill>
                  <a:srgbClr val="000066"/>
                </a:solidFill>
                <a:latin typeface="+mj-lt"/>
                <a:sym typeface="Symbol" pitchFamily="18" charset="2"/>
              </a:rPr>
              <a:t>2</a:t>
            </a:r>
            <a:r>
              <a:rPr lang="en-US" dirty="0">
                <a:solidFill>
                  <a:srgbClr val="000066"/>
                </a:solidFill>
                <a:latin typeface="+mj-lt"/>
                <a:sym typeface="Symbol" pitchFamily="18" charset="2"/>
              </a:rPr>
              <a:t>, </a:t>
            </a:r>
            <a:r>
              <a:rPr lang="en-US" i="1" dirty="0">
                <a:solidFill>
                  <a:srgbClr val="000066"/>
                </a:solidFill>
                <a:latin typeface="+mj-lt"/>
                <a:sym typeface="Symbol" pitchFamily="18" charset="2"/>
              </a:rPr>
              <a:t>y</a:t>
            </a:r>
            <a:r>
              <a:rPr lang="en-US" baseline="-25000" dirty="0">
                <a:solidFill>
                  <a:srgbClr val="000066"/>
                </a:solidFill>
                <a:latin typeface="+mj-lt"/>
                <a:sym typeface="Symbol" pitchFamily="18" charset="2"/>
              </a:rPr>
              <a:t>2</a:t>
            </a:r>
            <a:r>
              <a:rPr lang="en-US" dirty="0">
                <a:solidFill>
                  <a:srgbClr val="000066"/>
                </a:solidFill>
                <a:latin typeface="+mj-lt"/>
                <a:sym typeface="Symbol" pitchFamily="18" charset="2"/>
              </a:rPr>
              <a:t>),…(</a:t>
            </a:r>
            <a:r>
              <a:rPr lang="en-US" b="1" i="1" dirty="0" err="1">
                <a:solidFill>
                  <a:srgbClr val="000066"/>
                </a:solidFill>
                <a:latin typeface="+mj-lt"/>
                <a:sym typeface="Symbol" pitchFamily="18" charset="2"/>
              </a:rPr>
              <a:t>x</a:t>
            </a:r>
            <a:r>
              <a:rPr lang="en-US" i="1" baseline="-25000" dirty="0" err="1">
                <a:solidFill>
                  <a:srgbClr val="000066"/>
                </a:solidFill>
                <a:latin typeface="+mj-lt"/>
                <a:sym typeface="Symbol" pitchFamily="18" charset="2"/>
              </a:rPr>
              <a:t>N</a:t>
            </a:r>
            <a:r>
              <a:rPr lang="en-US" i="1" dirty="0">
                <a:solidFill>
                  <a:srgbClr val="000066"/>
                </a:solidFill>
                <a:latin typeface="+mj-lt"/>
                <a:sym typeface="Symbol" pitchFamily="18" charset="2"/>
              </a:rPr>
              <a:t>, </a:t>
            </a:r>
            <a:r>
              <a:rPr lang="en-US" i="1" dirty="0" err="1">
                <a:solidFill>
                  <a:srgbClr val="000066"/>
                </a:solidFill>
                <a:latin typeface="+mj-lt"/>
                <a:sym typeface="Symbol" pitchFamily="18" charset="2"/>
              </a:rPr>
              <a:t>y</a:t>
            </a:r>
            <a:r>
              <a:rPr lang="en-US" i="1" baseline="-25000" dirty="0" err="1">
                <a:solidFill>
                  <a:srgbClr val="000066"/>
                </a:solidFill>
                <a:latin typeface="+mj-lt"/>
                <a:sym typeface="Symbol" pitchFamily="18" charset="2"/>
              </a:rPr>
              <a:t>N</a:t>
            </a:r>
            <a:r>
              <a:rPr lang="en-US" dirty="0">
                <a:solidFill>
                  <a:srgbClr val="000066"/>
                </a:solidFill>
                <a:latin typeface="+mj-lt"/>
                <a:sym typeface="Symbol" pitchFamily="18" charset="2"/>
              </a:rPr>
              <a:t>)}</a:t>
            </a:r>
            <a:endParaRPr lang="en-US" dirty="0">
              <a:latin typeface="+mj-lt"/>
              <a:sym typeface="Symbol" pitchFamily="18" charset="2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3486912" y="3276600"/>
            <a:ext cx="0" cy="2743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3486912" y="6019800"/>
            <a:ext cx="3733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2343912" y="5372100"/>
            <a:ext cx="2438400" cy="1371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V="1">
            <a:off x="3486912" y="5257800"/>
            <a:ext cx="609600" cy="762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658112" y="4962525"/>
            <a:ext cx="10470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i="1" dirty="0" err="1"/>
              <a:t>w</a:t>
            </a:r>
            <a:r>
              <a:rPr lang="en-US" altLang="en-US" sz="2800" baseline="30000" dirty="0" err="1"/>
              <a:t>T</a:t>
            </a:r>
            <a:r>
              <a:rPr lang="en-US" altLang="en-US" sz="2800" b="1" i="1" dirty="0" err="1"/>
              <a:t>x</a:t>
            </a:r>
            <a:r>
              <a:rPr lang="en-US" altLang="zh-CN" sz="2800" b="1" i="1" dirty="0"/>
              <a:t>=</a:t>
            </a:r>
            <a:r>
              <a:rPr lang="en-US" altLang="zh-CN" sz="2800" dirty="0"/>
              <a:t>0</a:t>
            </a:r>
            <a:endParaRPr lang="en-US" sz="2800" u="none" dirty="0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715512" y="4267200"/>
            <a:ext cx="336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u="none">
                <a:solidFill>
                  <a:srgbClr val="9900CC"/>
                </a:solidFill>
              </a:rPr>
              <a:t>-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4706112" y="4267200"/>
            <a:ext cx="336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u="none">
                <a:solidFill>
                  <a:srgbClr val="9900CC"/>
                </a:solidFill>
              </a:rPr>
              <a:t>-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4096512" y="4343400"/>
            <a:ext cx="336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u="none">
                <a:solidFill>
                  <a:srgbClr val="9900CC"/>
                </a:solidFill>
              </a:rPr>
              <a:t>-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4248912" y="4572000"/>
            <a:ext cx="336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u="none">
                <a:solidFill>
                  <a:srgbClr val="9900CC"/>
                </a:solidFill>
              </a:rPr>
              <a:t>-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553712" y="4419600"/>
            <a:ext cx="336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u="none">
                <a:solidFill>
                  <a:srgbClr val="9900CC"/>
                </a:solidFill>
              </a:rPr>
              <a:t>-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5010912" y="4953000"/>
            <a:ext cx="336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u="none">
                <a:solidFill>
                  <a:srgbClr val="9900CC"/>
                </a:solidFill>
              </a:rPr>
              <a:t>-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5010912" y="4267200"/>
            <a:ext cx="336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u="none">
                <a:solidFill>
                  <a:srgbClr val="9900CC"/>
                </a:solidFill>
              </a:rPr>
              <a:t>-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5010912" y="4572000"/>
            <a:ext cx="336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u="none">
                <a:solidFill>
                  <a:srgbClr val="9900CC"/>
                </a:solidFill>
              </a:rPr>
              <a:t>-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5620512" y="4495800"/>
            <a:ext cx="336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u="none">
                <a:solidFill>
                  <a:srgbClr val="9900CC"/>
                </a:solidFill>
              </a:rPr>
              <a:t>-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5849112" y="4800600"/>
            <a:ext cx="336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u="none">
                <a:solidFill>
                  <a:srgbClr val="9900CC"/>
                </a:solidFill>
              </a:rPr>
              <a:t>-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6458712" y="4724400"/>
            <a:ext cx="336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u="none">
                <a:solidFill>
                  <a:srgbClr val="9900CC"/>
                </a:solidFill>
              </a:rPr>
              <a:t>-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3928237" y="3854450"/>
            <a:ext cx="336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u="none">
                <a:solidFill>
                  <a:srgbClr val="9900CC"/>
                </a:solidFill>
              </a:rPr>
              <a:t>-</a:t>
            </a: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4477512" y="4038600"/>
            <a:ext cx="336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u="none">
                <a:solidFill>
                  <a:srgbClr val="9900CC"/>
                </a:solidFill>
              </a:rPr>
              <a:t>-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239512" y="4648200"/>
            <a:ext cx="336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u="none">
                <a:solidFill>
                  <a:srgbClr val="9900CC"/>
                </a:solidFill>
              </a:rPr>
              <a:t>-</a:t>
            </a:r>
          </a:p>
        </p:txBody>
      </p:sp>
      <p:sp>
        <p:nvSpPr>
          <p:cNvPr id="24" name="Oval 22"/>
          <p:cNvSpPr>
            <a:spLocks noChangeArrowheads="1"/>
          </p:cNvSpPr>
          <p:nvPr/>
        </p:nvSpPr>
        <p:spPr bwMode="auto">
          <a:xfrm>
            <a:off x="5010912" y="3581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4080637" y="4006850"/>
            <a:ext cx="336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u="none">
                <a:solidFill>
                  <a:srgbClr val="9900CC"/>
                </a:solidFill>
              </a:rPr>
              <a:t>-</a:t>
            </a:r>
          </a:p>
        </p:txBody>
      </p:sp>
      <p:sp>
        <p:nvSpPr>
          <p:cNvPr id="26" name="Oval 24"/>
          <p:cNvSpPr>
            <a:spLocks noChangeArrowheads="1"/>
          </p:cNvSpPr>
          <p:nvPr/>
        </p:nvSpPr>
        <p:spPr bwMode="auto">
          <a:xfrm>
            <a:off x="4629912" y="3657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5"/>
          <p:cNvSpPr>
            <a:spLocks noChangeArrowheads="1"/>
          </p:cNvSpPr>
          <p:nvPr/>
        </p:nvSpPr>
        <p:spPr bwMode="auto">
          <a:xfrm>
            <a:off x="5163312" y="35052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5315712" y="3657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Oval 27"/>
          <p:cNvSpPr>
            <a:spLocks noChangeArrowheads="1"/>
          </p:cNvSpPr>
          <p:nvPr/>
        </p:nvSpPr>
        <p:spPr bwMode="auto">
          <a:xfrm>
            <a:off x="5772912" y="3657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5925312" y="38862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5772912" y="4114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5239512" y="38862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Oval 31"/>
          <p:cNvSpPr>
            <a:spLocks noChangeArrowheads="1"/>
          </p:cNvSpPr>
          <p:nvPr/>
        </p:nvSpPr>
        <p:spPr bwMode="auto">
          <a:xfrm>
            <a:off x="6382512" y="4114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Oval 32"/>
          <p:cNvSpPr>
            <a:spLocks noChangeArrowheads="1"/>
          </p:cNvSpPr>
          <p:nvPr/>
        </p:nvSpPr>
        <p:spPr bwMode="auto">
          <a:xfrm>
            <a:off x="6077712" y="3657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Oval 33"/>
          <p:cNvSpPr>
            <a:spLocks noChangeArrowheads="1"/>
          </p:cNvSpPr>
          <p:nvPr/>
        </p:nvSpPr>
        <p:spPr bwMode="auto">
          <a:xfrm>
            <a:off x="5544312" y="4343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34"/>
          <p:cNvSpPr>
            <a:spLocks noChangeArrowheads="1"/>
          </p:cNvSpPr>
          <p:nvPr/>
        </p:nvSpPr>
        <p:spPr bwMode="auto">
          <a:xfrm>
            <a:off x="6915912" y="4419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4172712" y="3657600"/>
            <a:ext cx="2438400" cy="1371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3634422" y="3202496"/>
            <a:ext cx="11400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i="1" dirty="0" err="1"/>
              <a:t>w</a:t>
            </a:r>
            <a:r>
              <a:rPr lang="en-US" altLang="en-US" sz="2800" baseline="30000" dirty="0" err="1"/>
              <a:t>T</a:t>
            </a:r>
            <a:r>
              <a:rPr lang="en-US" altLang="en-US" sz="2800" b="1" i="1" dirty="0" err="1"/>
              <a:t>x</a:t>
            </a:r>
            <a:r>
              <a:rPr lang="en-US" altLang="en-US" sz="2800" b="1" i="1" dirty="0"/>
              <a:t> </a:t>
            </a:r>
            <a:r>
              <a:rPr lang="en-US" sz="2800" u="none" dirty="0"/>
              <a:t>=b</a:t>
            </a:r>
            <a:endParaRPr lang="en-US" sz="2800" u="none" dirty="0">
              <a:latin typeface="Symbol" pitchFamily="18" charset="2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3721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37" grpId="0" animBg="1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Footnote About the Threshold</a:t>
            </a:r>
          </a:p>
        </p:txBody>
      </p:sp>
      <p:sp>
        <p:nvSpPr>
          <p:cNvPr id="11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07415-0B85-4385-A967-976FCBAFAF1D}" type="slidenum">
              <a:rPr lang="en-US"/>
              <a:pPr/>
              <a:t>5</a:t>
            </a:fld>
            <a:endParaRPr lang="en-US"/>
          </a:p>
        </p:txBody>
      </p:sp>
      <p:sp>
        <p:nvSpPr>
          <p:cNvPr id="7352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6200" y="1100137"/>
            <a:ext cx="8991600" cy="4525963"/>
          </a:xfrm>
        </p:spPr>
        <p:txBody>
          <a:bodyPr/>
          <a:lstStyle/>
          <a:p>
            <a:r>
              <a:rPr lang="en-US" dirty="0"/>
              <a:t>On previous slide, Perceptron has no threshold</a:t>
            </a:r>
          </a:p>
          <a:p>
            <a:r>
              <a:rPr lang="en-US" dirty="0"/>
              <a:t>But we don’t lose generality:</a:t>
            </a:r>
          </a:p>
        </p:txBody>
      </p:sp>
      <p:sp>
        <p:nvSpPr>
          <p:cNvPr id="735236" name="Line 4"/>
          <p:cNvSpPr>
            <a:spLocks noChangeShapeType="1"/>
          </p:cNvSpPr>
          <p:nvPr/>
        </p:nvSpPr>
        <p:spPr bwMode="auto">
          <a:xfrm>
            <a:off x="1558925" y="3978275"/>
            <a:ext cx="0" cy="1254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5237" name="Line 5"/>
          <p:cNvSpPr>
            <a:spLocks noChangeShapeType="1"/>
          </p:cNvSpPr>
          <p:nvPr/>
        </p:nvSpPr>
        <p:spPr bwMode="auto">
          <a:xfrm>
            <a:off x="1558925" y="5232400"/>
            <a:ext cx="1497013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35238" name="Group 6"/>
          <p:cNvGrpSpPr>
            <a:grpSpLocks/>
          </p:cNvGrpSpPr>
          <p:nvPr/>
        </p:nvGrpSpPr>
        <p:grpSpPr bwMode="auto">
          <a:xfrm>
            <a:off x="896938" y="3330575"/>
            <a:ext cx="2819400" cy="2209800"/>
            <a:chOff x="576" y="1824"/>
            <a:chExt cx="1776" cy="1392"/>
          </a:xfrm>
        </p:grpSpPr>
        <p:sp>
          <p:nvSpPr>
            <p:cNvPr id="735239" name="Line 7"/>
            <p:cNvSpPr>
              <a:spLocks noChangeShapeType="1"/>
            </p:cNvSpPr>
            <p:nvPr/>
          </p:nvSpPr>
          <p:spPr bwMode="auto">
            <a:xfrm>
              <a:off x="721" y="2194"/>
              <a:ext cx="1395" cy="775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240" name="Line 8"/>
            <p:cNvSpPr>
              <a:spLocks noChangeShapeType="1"/>
            </p:cNvSpPr>
            <p:nvPr/>
          </p:nvSpPr>
          <p:spPr bwMode="auto">
            <a:xfrm>
              <a:off x="957" y="1824"/>
              <a:ext cx="1395" cy="775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241" name="Line 9"/>
            <p:cNvSpPr>
              <a:spLocks noChangeShapeType="1"/>
            </p:cNvSpPr>
            <p:nvPr/>
          </p:nvSpPr>
          <p:spPr bwMode="auto">
            <a:xfrm>
              <a:off x="884" y="1947"/>
              <a:ext cx="1396" cy="776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242" name="Line 10"/>
            <p:cNvSpPr>
              <a:spLocks noChangeShapeType="1"/>
            </p:cNvSpPr>
            <p:nvPr/>
          </p:nvSpPr>
          <p:spPr bwMode="auto">
            <a:xfrm>
              <a:off x="721" y="2864"/>
              <a:ext cx="580" cy="317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243" name="Line 11"/>
            <p:cNvSpPr>
              <a:spLocks noChangeShapeType="1"/>
            </p:cNvSpPr>
            <p:nvPr/>
          </p:nvSpPr>
          <p:spPr bwMode="auto">
            <a:xfrm>
              <a:off x="721" y="2687"/>
              <a:ext cx="797" cy="44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244" name="Line 12"/>
            <p:cNvSpPr>
              <a:spLocks noChangeShapeType="1"/>
            </p:cNvSpPr>
            <p:nvPr/>
          </p:nvSpPr>
          <p:spPr bwMode="auto">
            <a:xfrm>
              <a:off x="576" y="2441"/>
              <a:ext cx="1395" cy="775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245" name="Line 13"/>
            <p:cNvSpPr>
              <a:spLocks noChangeShapeType="1"/>
            </p:cNvSpPr>
            <p:nvPr/>
          </p:nvSpPr>
          <p:spPr bwMode="auto">
            <a:xfrm>
              <a:off x="648" y="2317"/>
              <a:ext cx="1396" cy="776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246" name="Oval 14"/>
            <p:cNvSpPr>
              <a:spLocks noChangeArrowheads="1"/>
            </p:cNvSpPr>
            <p:nvPr/>
          </p:nvSpPr>
          <p:spPr bwMode="auto">
            <a:xfrm>
              <a:off x="1356" y="2317"/>
              <a:ext cx="22" cy="2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735247" name="Oval 15"/>
            <p:cNvSpPr>
              <a:spLocks noChangeArrowheads="1"/>
            </p:cNvSpPr>
            <p:nvPr/>
          </p:nvSpPr>
          <p:spPr bwMode="auto">
            <a:xfrm>
              <a:off x="1536" y="2273"/>
              <a:ext cx="22" cy="2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735248" name="Oval 16"/>
            <p:cNvSpPr>
              <a:spLocks noChangeArrowheads="1"/>
            </p:cNvSpPr>
            <p:nvPr/>
          </p:nvSpPr>
          <p:spPr bwMode="auto">
            <a:xfrm>
              <a:off x="1508" y="2418"/>
              <a:ext cx="23" cy="2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735249" name="Oval 17"/>
            <p:cNvSpPr>
              <a:spLocks noChangeArrowheads="1"/>
            </p:cNvSpPr>
            <p:nvPr/>
          </p:nvSpPr>
          <p:spPr bwMode="auto">
            <a:xfrm>
              <a:off x="1558" y="2299"/>
              <a:ext cx="23" cy="2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735250" name="Oval 18"/>
            <p:cNvSpPr>
              <a:spLocks noChangeArrowheads="1"/>
            </p:cNvSpPr>
            <p:nvPr/>
          </p:nvSpPr>
          <p:spPr bwMode="auto">
            <a:xfrm>
              <a:off x="1685" y="2338"/>
              <a:ext cx="22" cy="2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735251" name="Oval 19"/>
            <p:cNvSpPr>
              <a:spLocks noChangeArrowheads="1"/>
            </p:cNvSpPr>
            <p:nvPr/>
          </p:nvSpPr>
          <p:spPr bwMode="auto">
            <a:xfrm>
              <a:off x="1779" y="2325"/>
              <a:ext cx="21" cy="2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735252" name="Oval 20"/>
            <p:cNvSpPr>
              <a:spLocks noChangeArrowheads="1"/>
            </p:cNvSpPr>
            <p:nvPr/>
          </p:nvSpPr>
          <p:spPr bwMode="auto">
            <a:xfrm>
              <a:off x="1590" y="2256"/>
              <a:ext cx="22" cy="2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735253" name="Oval 21"/>
            <p:cNvSpPr>
              <a:spLocks noChangeArrowheads="1"/>
            </p:cNvSpPr>
            <p:nvPr/>
          </p:nvSpPr>
          <p:spPr bwMode="auto">
            <a:xfrm>
              <a:off x="1631" y="2324"/>
              <a:ext cx="22" cy="2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735254" name="Oval 22"/>
            <p:cNvSpPr>
              <a:spLocks noChangeArrowheads="1"/>
            </p:cNvSpPr>
            <p:nvPr/>
          </p:nvSpPr>
          <p:spPr bwMode="auto">
            <a:xfrm>
              <a:off x="1481" y="2325"/>
              <a:ext cx="22" cy="2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735255" name="Oval 23"/>
            <p:cNvSpPr>
              <a:spLocks noChangeArrowheads="1"/>
            </p:cNvSpPr>
            <p:nvPr/>
          </p:nvSpPr>
          <p:spPr bwMode="auto">
            <a:xfrm>
              <a:off x="1425" y="2339"/>
              <a:ext cx="22" cy="2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735256" name="Oval 24"/>
            <p:cNvSpPr>
              <a:spLocks noChangeArrowheads="1"/>
            </p:cNvSpPr>
            <p:nvPr/>
          </p:nvSpPr>
          <p:spPr bwMode="auto">
            <a:xfrm>
              <a:off x="1361" y="2211"/>
              <a:ext cx="22" cy="2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735257" name="Oval 25"/>
            <p:cNvSpPr>
              <a:spLocks noChangeArrowheads="1"/>
            </p:cNvSpPr>
            <p:nvPr/>
          </p:nvSpPr>
          <p:spPr bwMode="auto">
            <a:xfrm>
              <a:off x="1833" y="2237"/>
              <a:ext cx="22" cy="2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735258" name="Oval 26"/>
            <p:cNvSpPr>
              <a:spLocks noChangeArrowheads="1"/>
            </p:cNvSpPr>
            <p:nvPr/>
          </p:nvSpPr>
          <p:spPr bwMode="auto">
            <a:xfrm>
              <a:off x="1573" y="2405"/>
              <a:ext cx="22" cy="2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735259" name="Oval 27"/>
            <p:cNvSpPr>
              <a:spLocks noChangeArrowheads="1"/>
            </p:cNvSpPr>
            <p:nvPr/>
          </p:nvSpPr>
          <p:spPr bwMode="auto">
            <a:xfrm>
              <a:off x="1723" y="2444"/>
              <a:ext cx="22" cy="2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735260" name="Oval 28"/>
            <p:cNvSpPr>
              <a:spLocks noChangeArrowheads="1"/>
            </p:cNvSpPr>
            <p:nvPr/>
          </p:nvSpPr>
          <p:spPr bwMode="auto">
            <a:xfrm>
              <a:off x="1724" y="2378"/>
              <a:ext cx="22" cy="2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735261" name="Oval 29"/>
            <p:cNvSpPr>
              <a:spLocks noChangeArrowheads="1"/>
            </p:cNvSpPr>
            <p:nvPr/>
          </p:nvSpPr>
          <p:spPr bwMode="auto">
            <a:xfrm>
              <a:off x="1815" y="2167"/>
              <a:ext cx="22" cy="2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735262" name="Rectangle 30"/>
            <p:cNvSpPr>
              <a:spLocks noChangeArrowheads="1"/>
            </p:cNvSpPr>
            <p:nvPr/>
          </p:nvSpPr>
          <p:spPr bwMode="auto">
            <a:xfrm>
              <a:off x="1675" y="2630"/>
              <a:ext cx="45" cy="13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263" name="Line 31"/>
            <p:cNvSpPr>
              <a:spLocks noChangeShapeType="1"/>
            </p:cNvSpPr>
            <p:nvPr/>
          </p:nvSpPr>
          <p:spPr bwMode="auto">
            <a:xfrm>
              <a:off x="793" y="2071"/>
              <a:ext cx="1396" cy="77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264" name="Rectangle 32"/>
            <p:cNvSpPr>
              <a:spLocks noChangeArrowheads="1"/>
            </p:cNvSpPr>
            <p:nvPr/>
          </p:nvSpPr>
          <p:spPr bwMode="auto">
            <a:xfrm>
              <a:off x="1518" y="2564"/>
              <a:ext cx="45" cy="13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265" name="Rectangle 33"/>
            <p:cNvSpPr>
              <a:spLocks noChangeArrowheads="1"/>
            </p:cNvSpPr>
            <p:nvPr/>
          </p:nvSpPr>
          <p:spPr bwMode="auto">
            <a:xfrm>
              <a:off x="1555" y="2635"/>
              <a:ext cx="44" cy="12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266" name="Rectangle 34"/>
            <p:cNvSpPr>
              <a:spLocks noChangeArrowheads="1"/>
            </p:cNvSpPr>
            <p:nvPr/>
          </p:nvSpPr>
          <p:spPr bwMode="auto">
            <a:xfrm>
              <a:off x="1464" y="2635"/>
              <a:ext cx="45" cy="12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267" name="Rectangle 35"/>
            <p:cNvSpPr>
              <a:spLocks noChangeArrowheads="1"/>
            </p:cNvSpPr>
            <p:nvPr/>
          </p:nvSpPr>
          <p:spPr bwMode="auto">
            <a:xfrm>
              <a:off x="1319" y="2458"/>
              <a:ext cx="45" cy="13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268" name="Rectangle 36"/>
            <p:cNvSpPr>
              <a:spLocks noChangeArrowheads="1"/>
            </p:cNvSpPr>
            <p:nvPr/>
          </p:nvSpPr>
          <p:spPr bwMode="auto">
            <a:xfrm>
              <a:off x="1337" y="2546"/>
              <a:ext cx="45" cy="13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269" name="Rectangle 37"/>
            <p:cNvSpPr>
              <a:spLocks noChangeArrowheads="1"/>
            </p:cNvSpPr>
            <p:nvPr/>
          </p:nvSpPr>
          <p:spPr bwMode="auto">
            <a:xfrm>
              <a:off x="1446" y="2582"/>
              <a:ext cx="44" cy="13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270" name="Rectangle 38"/>
            <p:cNvSpPr>
              <a:spLocks noChangeArrowheads="1"/>
            </p:cNvSpPr>
            <p:nvPr/>
          </p:nvSpPr>
          <p:spPr bwMode="auto">
            <a:xfrm>
              <a:off x="1138" y="2370"/>
              <a:ext cx="44" cy="13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271" name="Rectangle 39"/>
            <p:cNvSpPr>
              <a:spLocks noChangeArrowheads="1"/>
            </p:cNvSpPr>
            <p:nvPr/>
          </p:nvSpPr>
          <p:spPr bwMode="auto">
            <a:xfrm>
              <a:off x="1102" y="2423"/>
              <a:ext cx="44" cy="13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272" name="Rectangle 40"/>
            <p:cNvSpPr>
              <a:spLocks noChangeArrowheads="1"/>
            </p:cNvSpPr>
            <p:nvPr/>
          </p:nvSpPr>
          <p:spPr bwMode="auto">
            <a:xfrm>
              <a:off x="1210" y="2405"/>
              <a:ext cx="45" cy="13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273" name="Rectangle 41"/>
            <p:cNvSpPr>
              <a:spLocks noChangeArrowheads="1"/>
            </p:cNvSpPr>
            <p:nvPr/>
          </p:nvSpPr>
          <p:spPr bwMode="auto">
            <a:xfrm>
              <a:off x="1210" y="2546"/>
              <a:ext cx="45" cy="13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274" name="Rectangle 42"/>
            <p:cNvSpPr>
              <a:spLocks noChangeArrowheads="1"/>
            </p:cNvSpPr>
            <p:nvPr/>
          </p:nvSpPr>
          <p:spPr bwMode="auto">
            <a:xfrm>
              <a:off x="1247" y="2476"/>
              <a:ext cx="44" cy="13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275" name="Rectangle 43"/>
            <p:cNvSpPr>
              <a:spLocks noChangeArrowheads="1"/>
            </p:cNvSpPr>
            <p:nvPr/>
          </p:nvSpPr>
          <p:spPr bwMode="auto">
            <a:xfrm>
              <a:off x="1428" y="2476"/>
              <a:ext cx="44" cy="13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276" name="Rectangle 44"/>
            <p:cNvSpPr>
              <a:spLocks noChangeArrowheads="1"/>
            </p:cNvSpPr>
            <p:nvPr/>
          </p:nvSpPr>
          <p:spPr bwMode="auto">
            <a:xfrm>
              <a:off x="1265" y="2670"/>
              <a:ext cx="44" cy="13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277" name="Rectangle 45"/>
            <p:cNvSpPr>
              <a:spLocks noChangeArrowheads="1"/>
            </p:cNvSpPr>
            <p:nvPr/>
          </p:nvSpPr>
          <p:spPr bwMode="auto">
            <a:xfrm>
              <a:off x="1591" y="2564"/>
              <a:ext cx="44" cy="13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278" name="Rectangle 46"/>
            <p:cNvSpPr>
              <a:spLocks noChangeArrowheads="1"/>
            </p:cNvSpPr>
            <p:nvPr/>
          </p:nvSpPr>
          <p:spPr bwMode="auto">
            <a:xfrm>
              <a:off x="1120" y="2300"/>
              <a:ext cx="44" cy="13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279" name="Rectangle 47"/>
            <p:cNvSpPr>
              <a:spLocks noChangeArrowheads="1"/>
            </p:cNvSpPr>
            <p:nvPr/>
          </p:nvSpPr>
          <p:spPr bwMode="auto">
            <a:xfrm>
              <a:off x="1301" y="2405"/>
              <a:ext cx="44" cy="13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280" name="Rectangle 48"/>
            <p:cNvSpPr>
              <a:spLocks noChangeArrowheads="1"/>
            </p:cNvSpPr>
            <p:nvPr/>
          </p:nvSpPr>
          <p:spPr bwMode="auto">
            <a:xfrm>
              <a:off x="1192" y="2687"/>
              <a:ext cx="45" cy="13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281" name="Rectangle 49"/>
            <p:cNvSpPr>
              <a:spLocks noChangeArrowheads="1"/>
            </p:cNvSpPr>
            <p:nvPr/>
          </p:nvSpPr>
          <p:spPr bwMode="auto">
            <a:xfrm>
              <a:off x="1192" y="2458"/>
              <a:ext cx="45" cy="13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5282" name="Line 50"/>
          <p:cNvSpPr>
            <a:spLocks noChangeShapeType="1"/>
          </p:cNvSpPr>
          <p:nvPr/>
        </p:nvSpPr>
        <p:spPr bwMode="auto">
          <a:xfrm flipV="1">
            <a:off x="1558925" y="4840288"/>
            <a:ext cx="230188" cy="3921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735283" name="Object 51"/>
          <p:cNvGraphicFramePr>
            <a:graphicFrameLocks noChangeAspect="1"/>
          </p:cNvGraphicFramePr>
          <p:nvPr>
            <p:extLst/>
          </p:nvPr>
        </p:nvGraphicFramePr>
        <p:xfrm>
          <a:off x="3840163" y="4243388"/>
          <a:ext cx="884237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" name="Equation" r:id="rId4" imgW="215640" imgH="152280" progId="Equation.3">
                  <p:embed/>
                </p:oleObj>
              </mc:Choice>
              <mc:Fallback>
                <p:oleObj name="Equation" r:id="rId4" imgW="215640" imgH="152280" progId="Equation.3">
                  <p:embed/>
                  <p:pic>
                    <p:nvPicPr>
                      <p:cNvPr id="735283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0163" y="4243388"/>
                        <a:ext cx="884237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5284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8374020"/>
              </p:ext>
            </p:extLst>
          </p:nvPr>
        </p:nvGraphicFramePr>
        <p:xfrm>
          <a:off x="3341688" y="2971800"/>
          <a:ext cx="1812925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" name="Equation" r:id="rId6" imgW="977760" imgH="507960" progId="Equation.3">
                  <p:embed/>
                </p:oleObj>
              </mc:Choice>
              <mc:Fallback>
                <p:oleObj name="Equation" r:id="rId6" imgW="977760" imgH="507960" progId="Equation.3">
                  <p:embed/>
                  <p:pic>
                    <p:nvPicPr>
                      <p:cNvPr id="735284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1688" y="2971800"/>
                        <a:ext cx="1812925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5285" name="Object 53"/>
          <p:cNvGraphicFramePr>
            <a:graphicFrameLocks noChangeAspect="1"/>
          </p:cNvGraphicFramePr>
          <p:nvPr/>
        </p:nvGraphicFramePr>
        <p:xfrm>
          <a:off x="1277938" y="3787775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" name="Equation" r:id="rId8" imgW="164880" imgH="228600" progId="Equation.3">
                  <p:embed/>
                </p:oleObj>
              </mc:Choice>
              <mc:Fallback>
                <p:oleObj name="Equation" r:id="rId8" imgW="164880" imgH="228600" progId="Equation.3">
                  <p:embed/>
                  <p:pic>
                    <p:nvPicPr>
                      <p:cNvPr id="735285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3787775"/>
                        <a:ext cx="24765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5286" name="Object 54"/>
          <p:cNvGraphicFramePr>
            <a:graphicFrameLocks noChangeAspect="1"/>
          </p:cNvGraphicFramePr>
          <p:nvPr/>
        </p:nvGraphicFramePr>
        <p:xfrm>
          <a:off x="3116263" y="5016500"/>
          <a:ext cx="2286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" name="Equation" r:id="rId10" imgW="152280" imgH="215640" progId="Equation.3">
                  <p:embed/>
                </p:oleObj>
              </mc:Choice>
              <mc:Fallback>
                <p:oleObj name="Equation" r:id="rId10" imgW="152280" imgH="215640" progId="Equation.3">
                  <p:embed/>
                  <p:pic>
                    <p:nvPicPr>
                      <p:cNvPr id="735286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6263" y="5016500"/>
                        <a:ext cx="22860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5287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7663294"/>
              </p:ext>
            </p:extLst>
          </p:nvPr>
        </p:nvGraphicFramePr>
        <p:xfrm>
          <a:off x="500063" y="3487738"/>
          <a:ext cx="750887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0" name="Equation" r:id="rId12" imgW="533160" imgH="203040" progId="Equation.3">
                  <p:embed/>
                </p:oleObj>
              </mc:Choice>
              <mc:Fallback>
                <p:oleObj name="Equation" r:id="rId12" imgW="533160" imgH="203040" progId="Equation.3">
                  <p:embed/>
                  <p:pic>
                    <p:nvPicPr>
                      <p:cNvPr id="735287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3487738"/>
                        <a:ext cx="750887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5288" name="Group 56"/>
          <p:cNvGrpSpPr>
            <a:grpSpLocks/>
          </p:cNvGrpSpPr>
          <p:nvPr/>
        </p:nvGrpSpPr>
        <p:grpSpPr bwMode="auto">
          <a:xfrm>
            <a:off x="4706938" y="2978150"/>
            <a:ext cx="3884612" cy="2867025"/>
            <a:chOff x="2965" y="1876"/>
            <a:chExt cx="2447" cy="1806"/>
          </a:xfrm>
        </p:grpSpPr>
        <p:sp>
          <p:nvSpPr>
            <p:cNvPr id="735289" name="AutoShape 57"/>
            <p:cNvSpPr>
              <a:spLocks noChangeAspect="1" noChangeArrowheads="1"/>
            </p:cNvSpPr>
            <p:nvPr/>
          </p:nvSpPr>
          <p:spPr bwMode="auto">
            <a:xfrm>
              <a:off x="3242" y="3128"/>
              <a:ext cx="1552" cy="554"/>
            </a:xfrm>
            <a:prstGeom prst="parallelogram">
              <a:avLst>
                <a:gd name="adj" fmla="val 82331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290" name="Line 58"/>
            <p:cNvSpPr>
              <a:spLocks noChangeShapeType="1"/>
            </p:cNvSpPr>
            <p:nvPr/>
          </p:nvSpPr>
          <p:spPr bwMode="auto">
            <a:xfrm flipH="1">
              <a:off x="3445" y="3073"/>
              <a:ext cx="407" cy="177"/>
            </a:xfrm>
            <a:prstGeom prst="line">
              <a:avLst/>
            </a:prstGeom>
            <a:noFill/>
            <a:ln w="31750">
              <a:solidFill>
                <a:srgbClr val="8787E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5291" name="Line 59"/>
            <p:cNvSpPr>
              <a:spLocks noChangeAspect="1" noChangeShapeType="1"/>
            </p:cNvSpPr>
            <p:nvPr/>
          </p:nvSpPr>
          <p:spPr bwMode="auto">
            <a:xfrm flipV="1">
              <a:off x="3686" y="2463"/>
              <a:ext cx="1053" cy="499"/>
            </a:xfrm>
            <a:prstGeom prst="line">
              <a:avLst/>
            </a:prstGeom>
            <a:noFill/>
            <a:ln w="31750">
              <a:solidFill>
                <a:srgbClr val="8787E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35292" name="Group 60"/>
            <p:cNvGrpSpPr>
              <a:grpSpLocks noChangeAspect="1"/>
            </p:cNvGrpSpPr>
            <p:nvPr/>
          </p:nvGrpSpPr>
          <p:grpSpPr bwMode="auto">
            <a:xfrm rot="5400000">
              <a:off x="3803" y="1957"/>
              <a:ext cx="818" cy="1608"/>
              <a:chOff x="576" y="1824"/>
              <a:chExt cx="1776" cy="1392"/>
            </a:xfrm>
          </p:grpSpPr>
          <p:sp>
            <p:nvSpPr>
              <p:cNvPr id="735293" name="Line 61"/>
              <p:cNvSpPr>
                <a:spLocks noChangeAspect="1" noChangeShapeType="1"/>
              </p:cNvSpPr>
              <p:nvPr/>
            </p:nvSpPr>
            <p:spPr bwMode="auto">
              <a:xfrm>
                <a:off x="721" y="2194"/>
                <a:ext cx="1395" cy="775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294" name="Line 62"/>
              <p:cNvSpPr>
                <a:spLocks noChangeAspect="1" noChangeShapeType="1"/>
              </p:cNvSpPr>
              <p:nvPr/>
            </p:nvSpPr>
            <p:spPr bwMode="auto">
              <a:xfrm>
                <a:off x="957" y="1824"/>
                <a:ext cx="1395" cy="775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295" name="Line 63"/>
              <p:cNvSpPr>
                <a:spLocks noChangeAspect="1" noChangeShapeType="1"/>
              </p:cNvSpPr>
              <p:nvPr/>
            </p:nvSpPr>
            <p:spPr bwMode="auto">
              <a:xfrm>
                <a:off x="884" y="1947"/>
                <a:ext cx="1396" cy="776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296" name="Line 64"/>
              <p:cNvSpPr>
                <a:spLocks noChangeAspect="1" noChangeShapeType="1"/>
              </p:cNvSpPr>
              <p:nvPr/>
            </p:nvSpPr>
            <p:spPr bwMode="auto">
              <a:xfrm>
                <a:off x="721" y="2864"/>
                <a:ext cx="580" cy="317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297" name="Line 65"/>
              <p:cNvSpPr>
                <a:spLocks noChangeAspect="1" noChangeShapeType="1"/>
              </p:cNvSpPr>
              <p:nvPr/>
            </p:nvSpPr>
            <p:spPr bwMode="auto">
              <a:xfrm>
                <a:off x="721" y="2687"/>
                <a:ext cx="797" cy="441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298" name="Line 66"/>
              <p:cNvSpPr>
                <a:spLocks noChangeAspect="1" noChangeShapeType="1"/>
              </p:cNvSpPr>
              <p:nvPr/>
            </p:nvSpPr>
            <p:spPr bwMode="auto">
              <a:xfrm>
                <a:off x="576" y="2441"/>
                <a:ext cx="1395" cy="775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299" name="Line 67"/>
              <p:cNvSpPr>
                <a:spLocks noChangeAspect="1" noChangeShapeType="1"/>
              </p:cNvSpPr>
              <p:nvPr/>
            </p:nvSpPr>
            <p:spPr bwMode="auto">
              <a:xfrm>
                <a:off x="648" y="2317"/>
                <a:ext cx="1396" cy="776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300" name="Oval 68"/>
              <p:cNvSpPr>
                <a:spLocks noChangeAspect="1" noChangeArrowheads="1"/>
              </p:cNvSpPr>
              <p:nvPr/>
            </p:nvSpPr>
            <p:spPr bwMode="auto">
              <a:xfrm>
                <a:off x="1356" y="2317"/>
                <a:ext cx="22" cy="2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/>
              <a:p>
                <a:pPr algn="ctr"/>
                <a:endParaRPr lang="en-US" sz="2400" u="none">
                  <a:solidFill>
                    <a:srgbClr val="FF0000"/>
                  </a:solidFill>
                </a:endParaRPr>
              </a:p>
            </p:txBody>
          </p:sp>
          <p:sp>
            <p:nvSpPr>
              <p:cNvPr id="735301" name="Oval 69"/>
              <p:cNvSpPr>
                <a:spLocks noChangeAspect="1" noChangeArrowheads="1"/>
              </p:cNvSpPr>
              <p:nvPr/>
            </p:nvSpPr>
            <p:spPr bwMode="auto">
              <a:xfrm>
                <a:off x="1536" y="2273"/>
                <a:ext cx="22" cy="2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/>
              <a:p>
                <a:pPr algn="ctr"/>
                <a:endParaRPr lang="en-US" sz="2400" u="none">
                  <a:solidFill>
                    <a:srgbClr val="FF0000"/>
                  </a:solidFill>
                </a:endParaRPr>
              </a:p>
            </p:txBody>
          </p:sp>
          <p:sp>
            <p:nvSpPr>
              <p:cNvPr id="735302" name="Oval 70"/>
              <p:cNvSpPr>
                <a:spLocks noChangeAspect="1" noChangeArrowheads="1"/>
              </p:cNvSpPr>
              <p:nvPr/>
            </p:nvSpPr>
            <p:spPr bwMode="auto">
              <a:xfrm>
                <a:off x="1508" y="2418"/>
                <a:ext cx="23" cy="27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/>
              <a:p>
                <a:pPr algn="ctr"/>
                <a:endParaRPr lang="en-US" sz="2400" u="none">
                  <a:solidFill>
                    <a:srgbClr val="FF0000"/>
                  </a:solidFill>
                </a:endParaRPr>
              </a:p>
            </p:txBody>
          </p:sp>
          <p:sp>
            <p:nvSpPr>
              <p:cNvPr id="735303" name="Oval 71"/>
              <p:cNvSpPr>
                <a:spLocks noChangeAspect="1" noChangeArrowheads="1"/>
              </p:cNvSpPr>
              <p:nvPr/>
            </p:nvSpPr>
            <p:spPr bwMode="auto">
              <a:xfrm>
                <a:off x="1558" y="2299"/>
                <a:ext cx="23" cy="2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/>
              <a:p>
                <a:pPr algn="ctr"/>
                <a:endParaRPr lang="en-US" sz="2400" u="none">
                  <a:solidFill>
                    <a:srgbClr val="FF0000"/>
                  </a:solidFill>
                </a:endParaRPr>
              </a:p>
            </p:txBody>
          </p:sp>
          <p:sp>
            <p:nvSpPr>
              <p:cNvPr id="735304" name="Oval 72"/>
              <p:cNvSpPr>
                <a:spLocks noChangeAspect="1" noChangeArrowheads="1"/>
              </p:cNvSpPr>
              <p:nvPr/>
            </p:nvSpPr>
            <p:spPr bwMode="auto">
              <a:xfrm>
                <a:off x="1685" y="2338"/>
                <a:ext cx="22" cy="2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/>
              <a:p>
                <a:pPr algn="ctr"/>
                <a:endParaRPr lang="en-US" sz="2400" u="none">
                  <a:solidFill>
                    <a:srgbClr val="FF0000"/>
                  </a:solidFill>
                </a:endParaRPr>
              </a:p>
            </p:txBody>
          </p:sp>
          <p:sp>
            <p:nvSpPr>
              <p:cNvPr id="735305" name="Oval 73"/>
              <p:cNvSpPr>
                <a:spLocks noChangeAspect="1" noChangeArrowheads="1"/>
              </p:cNvSpPr>
              <p:nvPr/>
            </p:nvSpPr>
            <p:spPr bwMode="auto">
              <a:xfrm>
                <a:off x="1779" y="2325"/>
                <a:ext cx="21" cy="27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/>
              <a:p>
                <a:pPr algn="ctr"/>
                <a:endParaRPr lang="en-US" sz="2400" u="none">
                  <a:solidFill>
                    <a:srgbClr val="FF0000"/>
                  </a:solidFill>
                </a:endParaRPr>
              </a:p>
            </p:txBody>
          </p:sp>
          <p:sp>
            <p:nvSpPr>
              <p:cNvPr id="735306" name="Oval 74"/>
              <p:cNvSpPr>
                <a:spLocks noChangeAspect="1" noChangeArrowheads="1"/>
              </p:cNvSpPr>
              <p:nvPr/>
            </p:nvSpPr>
            <p:spPr bwMode="auto">
              <a:xfrm>
                <a:off x="1590" y="2256"/>
                <a:ext cx="22" cy="2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/>
              <a:p>
                <a:pPr algn="ctr"/>
                <a:endParaRPr lang="en-US" sz="2400" u="none">
                  <a:solidFill>
                    <a:srgbClr val="FF0000"/>
                  </a:solidFill>
                </a:endParaRPr>
              </a:p>
            </p:txBody>
          </p:sp>
          <p:sp>
            <p:nvSpPr>
              <p:cNvPr id="735307" name="Oval 75"/>
              <p:cNvSpPr>
                <a:spLocks noChangeAspect="1" noChangeArrowheads="1"/>
              </p:cNvSpPr>
              <p:nvPr/>
            </p:nvSpPr>
            <p:spPr bwMode="auto">
              <a:xfrm>
                <a:off x="1631" y="2324"/>
                <a:ext cx="22" cy="27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/>
              <a:p>
                <a:pPr algn="ctr"/>
                <a:endParaRPr lang="en-US" sz="2400" u="none">
                  <a:solidFill>
                    <a:srgbClr val="FF0000"/>
                  </a:solidFill>
                </a:endParaRPr>
              </a:p>
            </p:txBody>
          </p:sp>
          <p:sp>
            <p:nvSpPr>
              <p:cNvPr id="735308" name="Oval 76"/>
              <p:cNvSpPr>
                <a:spLocks noChangeAspect="1" noChangeArrowheads="1"/>
              </p:cNvSpPr>
              <p:nvPr/>
            </p:nvSpPr>
            <p:spPr bwMode="auto">
              <a:xfrm>
                <a:off x="1481" y="2325"/>
                <a:ext cx="22" cy="27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/>
              <a:p>
                <a:pPr algn="ctr"/>
                <a:endParaRPr lang="en-US" sz="2400" u="none">
                  <a:solidFill>
                    <a:srgbClr val="FF0000"/>
                  </a:solidFill>
                </a:endParaRPr>
              </a:p>
            </p:txBody>
          </p:sp>
          <p:sp>
            <p:nvSpPr>
              <p:cNvPr id="735309" name="Oval 77"/>
              <p:cNvSpPr>
                <a:spLocks noChangeAspect="1" noChangeArrowheads="1"/>
              </p:cNvSpPr>
              <p:nvPr/>
            </p:nvSpPr>
            <p:spPr bwMode="auto">
              <a:xfrm>
                <a:off x="1425" y="2339"/>
                <a:ext cx="22" cy="2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/>
              <a:p>
                <a:pPr algn="ctr"/>
                <a:endParaRPr lang="en-US" sz="2400" u="none">
                  <a:solidFill>
                    <a:srgbClr val="FF0000"/>
                  </a:solidFill>
                </a:endParaRPr>
              </a:p>
            </p:txBody>
          </p:sp>
          <p:sp>
            <p:nvSpPr>
              <p:cNvPr id="735310" name="Oval 78"/>
              <p:cNvSpPr>
                <a:spLocks noChangeAspect="1" noChangeArrowheads="1"/>
              </p:cNvSpPr>
              <p:nvPr/>
            </p:nvSpPr>
            <p:spPr bwMode="auto">
              <a:xfrm>
                <a:off x="1361" y="2211"/>
                <a:ext cx="22" cy="27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/>
              <a:p>
                <a:pPr algn="ctr"/>
                <a:endParaRPr lang="en-US" sz="2400" u="none">
                  <a:solidFill>
                    <a:srgbClr val="FF0000"/>
                  </a:solidFill>
                </a:endParaRPr>
              </a:p>
            </p:txBody>
          </p:sp>
          <p:sp>
            <p:nvSpPr>
              <p:cNvPr id="735311" name="Oval 79"/>
              <p:cNvSpPr>
                <a:spLocks noChangeAspect="1" noChangeArrowheads="1"/>
              </p:cNvSpPr>
              <p:nvPr/>
            </p:nvSpPr>
            <p:spPr bwMode="auto">
              <a:xfrm>
                <a:off x="1833" y="2237"/>
                <a:ext cx="22" cy="2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/>
              <a:p>
                <a:pPr algn="ctr"/>
                <a:endParaRPr lang="en-US" sz="2400" u="none">
                  <a:solidFill>
                    <a:srgbClr val="FF0000"/>
                  </a:solidFill>
                </a:endParaRPr>
              </a:p>
            </p:txBody>
          </p:sp>
          <p:sp>
            <p:nvSpPr>
              <p:cNvPr id="735312" name="Oval 80"/>
              <p:cNvSpPr>
                <a:spLocks noChangeAspect="1" noChangeArrowheads="1"/>
              </p:cNvSpPr>
              <p:nvPr/>
            </p:nvSpPr>
            <p:spPr bwMode="auto">
              <a:xfrm>
                <a:off x="1573" y="2405"/>
                <a:ext cx="22" cy="27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/>
              <a:p>
                <a:pPr algn="ctr"/>
                <a:endParaRPr lang="en-US" sz="2400" u="none">
                  <a:solidFill>
                    <a:srgbClr val="FF0000"/>
                  </a:solidFill>
                </a:endParaRPr>
              </a:p>
            </p:txBody>
          </p:sp>
          <p:sp>
            <p:nvSpPr>
              <p:cNvPr id="735313" name="Oval 81"/>
              <p:cNvSpPr>
                <a:spLocks noChangeAspect="1" noChangeArrowheads="1"/>
              </p:cNvSpPr>
              <p:nvPr/>
            </p:nvSpPr>
            <p:spPr bwMode="auto">
              <a:xfrm>
                <a:off x="1723" y="2444"/>
                <a:ext cx="22" cy="2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/>
              <a:p>
                <a:pPr algn="ctr"/>
                <a:endParaRPr lang="en-US" sz="2400" u="none">
                  <a:solidFill>
                    <a:srgbClr val="FF0000"/>
                  </a:solidFill>
                </a:endParaRPr>
              </a:p>
            </p:txBody>
          </p:sp>
          <p:sp>
            <p:nvSpPr>
              <p:cNvPr id="735314" name="Oval 82"/>
              <p:cNvSpPr>
                <a:spLocks noChangeAspect="1" noChangeArrowheads="1"/>
              </p:cNvSpPr>
              <p:nvPr/>
            </p:nvSpPr>
            <p:spPr bwMode="auto">
              <a:xfrm>
                <a:off x="1724" y="2378"/>
                <a:ext cx="22" cy="2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/>
              <a:p>
                <a:pPr algn="ctr"/>
                <a:endParaRPr lang="en-US" sz="2400" u="none">
                  <a:solidFill>
                    <a:srgbClr val="FF0000"/>
                  </a:solidFill>
                </a:endParaRPr>
              </a:p>
            </p:txBody>
          </p:sp>
          <p:sp>
            <p:nvSpPr>
              <p:cNvPr id="735315" name="Oval 83"/>
              <p:cNvSpPr>
                <a:spLocks noChangeAspect="1" noChangeArrowheads="1"/>
              </p:cNvSpPr>
              <p:nvPr/>
            </p:nvSpPr>
            <p:spPr bwMode="auto">
              <a:xfrm>
                <a:off x="1815" y="2167"/>
                <a:ext cx="22" cy="27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/>
              <a:p>
                <a:pPr algn="ctr"/>
                <a:endParaRPr lang="en-US" sz="2400" u="none">
                  <a:solidFill>
                    <a:srgbClr val="FF0000"/>
                  </a:solidFill>
                </a:endParaRPr>
              </a:p>
            </p:txBody>
          </p:sp>
          <p:sp>
            <p:nvSpPr>
              <p:cNvPr id="735316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1675" y="2630"/>
                <a:ext cx="45" cy="13"/>
              </a:xfrm>
              <a:prstGeom prst="rect">
                <a:avLst/>
              </a:prstGeom>
              <a:solidFill>
                <a:srgbClr val="99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317" name="Line 85"/>
              <p:cNvSpPr>
                <a:spLocks noChangeAspect="1" noChangeShapeType="1"/>
              </p:cNvSpPr>
              <p:nvPr/>
            </p:nvSpPr>
            <p:spPr bwMode="auto">
              <a:xfrm>
                <a:off x="793" y="2071"/>
                <a:ext cx="1396" cy="775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318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1518" y="2564"/>
                <a:ext cx="45" cy="13"/>
              </a:xfrm>
              <a:prstGeom prst="rect">
                <a:avLst/>
              </a:prstGeom>
              <a:solidFill>
                <a:srgbClr val="99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319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1555" y="2635"/>
                <a:ext cx="44" cy="12"/>
              </a:xfrm>
              <a:prstGeom prst="rect">
                <a:avLst/>
              </a:prstGeom>
              <a:solidFill>
                <a:srgbClr val="99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320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1464" y="2635"/>
                <a:ext cx="45" cy="12"/>
              </a:xfrm>
              <a:prstGeom prst="rect">
                <a:avLst/>
              </a:prstGeom>
              <a:solidFill>
                <a:srgbClr val="99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321" name="Rectangle 89"/>
              <p:cNvSpPr>
                <a:spLocks noChangeAspect="1" noChangeArrowheads="1"/>
              </p:cNvSpPr>
              <p:nvPr/>
            </p:nvSpPr>
            <p:spPr bwMode="auto">
              <a:xfrm>
                <a:off x="1319" y="2458"/>
                <a:ext cx="45" cy="13"/>
              </a:xfrm>
              <a:prstGeom prst="rect">
                <a:avLst/>
              </a:prstGeom>
              <a:solidFill>
                <a:srgbClr val="99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322" name="Rectangle 90"/>
              <p:cNvSpPr>
                <a:spLocks noChangeAspect="1" noChangeArrowheads="1"/>
              </p:cNvSpPr>
              <p:nvPr/>
            </p:nvSpPr>
            <p:spPr bwMode="auto">
              <a:xfrm>
                <a:off x="1337" y="2546"/>
                <a:ext cx="45" cy="13"/>
              </a:xfrm>
              <a:prstGeom prst="rect">
                <a:avLst/>
              </a:prstGeom>
              <a:solidFill>
                <a:srgbClr val="99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323" name="Rectangle 91"/>
              <p:cNvSpPr>
                <a:spLocks noChangeAspect="1" noChangeArrowheads="1"/>
              </p:cNvSpPr>
              <p:nvPr/>
            </p:nvSpPr>
            <p:spPr bwMode="auto">
              <a:xfrm>
                <a:off x="1446" y="2582"/>
                <a:ext cx="44" cy="13"/>
              </a:xfrm>
              <a:prstGeom prst="rect">
                <a:avLst/>
              </a:prstGeom>
              <a:solidFill>
                <a:srgbClr val="99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324" name="Rectangle 92"/>
              <p:cNvSpPr>
                <a:spLocks noChangeAspect="1" noChangeArrowheads="1"/>
              </p:cNvSpPr>
              <p:nvPr/>
            </p:nvSpPr>
            <p:spPr bwMode="auto">
              <a:xfrm>
                <a:off x="1138" y="2370"/>
                <a:ext cx="44" cy="13"/>
              </a:xfrm>
              <a:prstGeom prst="rect">
                <a:avLst/>
              </a:prstGeom>
              <a:solidFill>
                <a:srgbClr val="99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325" name="Rectangle 93"/>
              <p:cNvSpPr>
                <a:spLocks noChangeAspect="1" noChangeArrowheads="1"/>
              </p:cNvSpPr>
              <p:nvPr/>
            </p:nvSpPr>
            <p:spPr bwMode="auto">
              <a:xfrm>
                <a:off x="1102" y="2423"/>
                <a:ext cx="44" cy="13"/>
              </a:xfrm>
              <a:prstGeom prst="rect">
                <a:avLst/>
              </a:prstGeom>
              <a:solidFill>
                <a:srgbClr val="99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326" name="Rectangle 94"/>
              <p:cNvSpPr>
                <a:spLocks noChangeAspect="1" noChangeArrowheads="1"/>
              </p:cNvSpPr>
              <p:nvPr/>
            </p:nvSpPr>
            <p:spPr bwMode="auto">
              <a:xfrm>
                <a:off x="1210" y="2405"/>
                <a:ext cx="45" cy="13"/>
              </a:xfrm>
              <a:prstGeom prst="rect">
                <a:avLst/>
              </a:prstGeom>
              <a:solidFill>
                <a:srgbClr val="99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327" name="Rectangle 95"/>
              <p:cNvSpPr>
                <a:spLocks noChangeAspect="1" noChangeArrowheads="1"/>
              </p:cNvSpPr>
              <p:nvPr/>
            </p:nvSpPr>
            <p:spPr bwMode="auto">
              <a:xfrm>
                <a:off x="1210" y="2546"/>
                <a:ext cx="45" cy="13"/>
              </a:xfrm>
              <a:prstGeom prst="rect">
                <a:avLst/>
              </a:prstGeom>
              <a:solidFill>
                <a:srgbClr val="99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328" name="Rectangle 96"/>
              <p:cNvSpPr>
                <a:spLocks noChangeAspect="1" noChangeArrowheads="1"/>
              </p:cNvSpPr>
              <p:nvPr/>
            </p:nvSpPr>
            <p:spPr bwMode="auto">
              <a:xfrm>
                <a:off x="1247" y="2476"/>
                <a:ext cx="44" cy="13"/>
              </a:xfrm>
              <a:prstGeom prst="rect">
                <a:avLst/>
              </a:prstGeom>
              <a:solidFill>
                <a:srgbClr val="99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329" name="Rectangle 97"/>
              <p:cNvSpPr>
                <a:spLocks noChangeAspect="1" noChangeArrowheads="1"/>
              </p:cNvSpPr>
              <p:nvPr/>
            </p:nvSpPr>
            <p:spPr bwMode="auto">
              <a:xfrm>
                <a:off x="1428" y="2476"/>
                <a:ext cx="44" cy="13"/>
              </a:xfrm>
              <a:prstGeom prst="rect">
                <a:avLst/>
              </a:prstGeom>
              <a:solidFill>
                <a:srgbClr val="99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330" name="Rectangle 98"/>
              <p:cNvSpPr>
                <a:spLocks noChangeAspect="1" noChangeArrowheads="1"/>
              </p:cNvSpPr>
              <p:nvPr/>
            </p:nvSpPr>
            <p:spPr bwMode="auto">
              <a:xfrm>
                <a:off x="1265" y="2670"/>
                <a:ext cx="44" cy="13"/>
              </a:xfrm>
              <a:prstGeom prst="rect">
                <a:avLst/>
              </a:prstGeom>
              <a:solidFill>
                <a:srgbClr val="99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331" name="Rectangle 99"/>
              <p:cNvSpPr>
                <a:spLocks noChangeAspect="1" noChangeArrowheads="1"/>
              </p:cNvSpPr>
              <p:nvPr/>
            </p:nvSpPr>
            <p:spPr bwMode="auto">
              <a:xfrm>
                <a:off x="1591" y="2564"/>
                <a:ext cx="44" cy="13"/>
              </a:xfrm>
              <a:prstGeom prst="rect">
                <a:avLst/>
              </a:prstGeom>
              <a:solidFill>
                <a:srgbClr val="99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332" name="Rectangle 100"/>
              <p:cNvSpPr>
                <a:spLocks noChangeAspect="1" noChangeArrowheads="1"/>
              </p:cNvSpPr>
              <p:nvPr/>
            </p:nvSpPr>
            <p:spPr bwMode="auto">
              <a:xfrm>
                <a:off x="1120" y="2300"/>
                <a:ext cx="44" cy="13"/>
              </a:xfrm>
              <a:prstGeom prst="rect">
                <a:avLst/>
              </a:prstGeom>
              <a:solidFill>
                <a:srgbClr val="99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333" name="Rectangle 101"/>
              <p:cNvSpPr>
                <a:spLocks noChangeAspect="1" noChangeArrowheads="1"/>
              </p:cNvSpPr>
              <p:nvPr/>
            </p:nvSpPr>
            <p:spPr bwMode="auto">
              <a:xfrm>
                <a:off x="1301" y="2405"/>
                <a:ext cx="44" cy="13"/>
              </a:xfrm>
              <a:prstGeom prst="rect">
                <a:avLst/>
              </a:prstGeom>
              <a:solidFill>
                <a:srgbClr val="99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334" name="Rectangle 102"/>
              <p:cNvSpPr>
                <a:spLocks noChangeAspect="1" noChangeArrowheads="1"/>
              </p:cNvSpPr>
              <p:nvPr/>
            </p:nvSpPr>
            <p:spPr bwMode="auto">
              <a:xfrm>
                <a:off x="1192" y="2687"/>
                <a:ext cx="45" cy="13"/>
              </a:xfrm>
              <a:prstGeom prst="rect">
                <a:avLst/>
              </a:prstGeom>
              <a:solidFill>
                <a:srgbClr val="99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335" name="Rectangle 103"/>
              <p:cNvSpPr>
                <a:spLocks noChangeAspect="1" noChangeArrowheads="1"/>
              </p:cNvSpPr>
              <p:nvPr/>
            </p:nvSpPr>
            <p:spPr bwMode="auto">
              <a:xfrm>
                <a:off x="1192" y="2458"/>
                <a:ext cx="45" cy="13"/>
              </a:xfrm>
              <a:prstGeom prst="rect">
                <a:avLst/>
              </a:prstGeom>
              <a:solidFill>
                <a:srgbClr val="99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35336" name="Line 104"/>
            <p:cNvSpPr>
              <a:spLocks noChangeAspect="1" noChangeShapeType="1"/>
            </p:cNvSpPr>
            <p:nvPr/>
          </p:nvSpPr>
          <p:spPr bwMode="auto">
            <a:xfrm>
              <a:off x="3686" y="2050"/>
              <a:ext cx="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337" name="Line 105"/>
            <p:cNvSpPr>
              <a:spLocks noChangeAspect="1" noChangeShapeType="1"/>
            </p:cNvSpPr>
            <p:nvPr/>
          </p:nvSpPr>
          <p:spPr bwMode="auto">
            <a:xfrm>
              <a:off x="3686" y="2962"/>
              <a:ext cx="108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338" name="Line 106"/>
            <p:cNvSpPr>
              <a:spLocks noChangeAspect="1" noChangeShapeType="1"/>
            </p:cNvSpPr>
            <p:nvPr/>
          </p:nvSpPr>
          <p:spPr bwMode="auto">
            <a:xfrm flipH="1">
              <a:off x="3187" y="2962"/>
              <a:ext cx="499" cy="5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339" name="Line 107"/>
            <p:cNvSpPr>
              <a:spLocks noChangeAspect="1" noChangeShapeType="1"/>
            </p:cNvSpPr>
            <p:nvPr/>
          </p:nvSpPr>
          <p:spPr bwMode="auto">
            <a:xfrm>
              <a:off x="3686" y="2970"/>
              <a:ext cx="166" cy="26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5340" name="AutoShape 108"/>
            <p:cNvSpPr>
              <a:spLocks noChangeAspect="1" noChangeArrowheads="1"/>
            </p:cNvSpPr>
            <p:nvPr/>
          </p:nvSpPr>
          <p:spPr bwMode="auto">
            <a:xfrm>
              <a:off x="2965" y="2297"/>
              <a:ext cx="2447" cy="874"/>
            </a:xfrm>
            <a:prstGeom prst="parallelogram">
              <a:avLst>
                <a:gd name="adj" fmla="val 82282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341" name="Line 109"/>
            <p:cNvSpPr>
              <a:spLocks noChangeAspect="1" noChangeShapeType="1"/>
            </p:cNvSpPr>
            <p:nvPr/>
          </p:nvSpPr>
          <p:spPr bwMode="auto">
            <a:xfrm flipH="1">
              <a:off x="3439" y="2962"/>
              <a:ext cx="247" cy="288"/>
            </a:xfrm>
            <a:prstGeom prst="line">
              <a:avLst/>
            </a:prstGeom>
            <a:noFill/>
            <a:ln w="31750">
              <a:solidFill>
                <a:srgbClr val="8787E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735342" name="Object 110"/>
            <p:cNvGraphicFramePr>
              <a:graphicFrameLocks noChangeAspect="1"/>
            </p:cNvGraphicFramePr>
            <p:nvPr/>
          </p:nvGraphicFramePr>
          <p:xfrm>
            <a:off x="4885" y="2866"/>
            <a:ext cx="15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1" name="Equation" r:id="rId14" imgW="164880" imgH="228600" progId="Equation.3">
                    <p:embed/>
                  </p:oleObj>
                </mc:Choice>
                <mc:Fallback>
                  <p:oleObj name="Equation" r:id="rId14" imgW="164880" imgH="228600" progId="Equation.3">
                    <p:embed/>
                    <p:pic>
                      <p:nvPicPr>
                        <p:cNvPr id="735342" name="Object 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5" y="2866"/>
                          <a:ext cx="15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5343" name="Object 111"/>
            <p:cNvGraphicFramePr>
              <a:graphicFrameLocks noChangeAspect="1"/>
            </p:cNvGraphicFramePr>
            <p:nvPr/>
          </p:nvGraphicFramePr>
          <p:xfrm>
            <a:off x="3061" y="3442"/>
            <a:ext cx="144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2" name="Equation" r:id="rId15" imgW="152280" imgH="215640" progId="Equation.3">
                    <p:embed/>
                  </p:oleObj>
                </mc:Choice>
                <mc:Fallback>
                  <p:oleObj name="Equation" r:id="rId15" imgW="152280" imgH="215640" progId="Equation.3">
                    <p:embed/>
                    <p:pic>
                      <p:nvPicPr>
                        <p:cNvPr id="735343" name="Object 1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3442"/>
                          <a:ext cx="144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5344" name="Object 1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21429275"/>
                </p:ext>
              </p:extLst>
            </p:nvPr>
          </p:nvGraphicFramePr>
          <p:xfrm>
            <a:off x="3649" y="1876"/>
            <a:ext cx="120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3" name="Equation" r:id="rId16" imgW="126720" imgH="177480" progId="Equation.3">
                    <p:embed/>
                  </p:oleObj>
                </mc:Choice>
                <mc:Fallback>
                  <p:oleObj name="Equation" r:id="rId16" imgW="126720" imgH="177480" progId="Equation.3">
                    <p:embed/>
                    <p:pic>
                      <p:nvPicPr>
                        <p:cNvPr id="735344" name="Object 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9" y="1876"/>
                          <a:ext cx="120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5345" name="Object 1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76346736"/>
                </p:ext>
              </p:extLst>
            </p:nvPr>
          </p:nvGraphicFramePr>
          <p:xfrm>
            <a:off x="4384" y="1909"/>
            <a:ext cx="100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4" name="Equation" r:id="rId18" imgW="1130040" imgH="279360" progId="Equation.3">
                    <p:embed/>
                  </p:oleObj>
                </mc:Choice>
                <mc:Fallback>
                  <p:oleObj name="Equation" r:id="rId18" imgW="1130040" imgH="279360" progId="Equation.3">
                    <p:embed/>
                    <p:pic>
                      <p:nvPicPr>
                        <p:cNvPr id="735345" name="Object 1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4" y="1909"/>
                          <a:ext cx="1000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5346" name="Line 114"/>
            <p:cNvSpPr>
              <a:spLocks noChangeShapeType="1"/>
            </p:cNvSpPr>
            <p:nvPr/>
          </p:nvSpPr>
          <p:spPr bwMode="auto">
            <a:xfrm flipH="1">
              <a:off x="4656" y="2160"/>
              <a:ext cx="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794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5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-1" y="-13126"/>
            <a:ext cx="9142413" cy="1143000"/>
          </a:xfrm>
        </p:spPr>
        <p:txBody>
          <a:bodyPr/>
          <a:lstStyle/>
          <a:p>
            <a:r>
              <a:rPr lang="en-US" altLang="en-US" dirty="0"/>
              <a:t>Perceptron algorithm</a:t>
            </a:r>
          </a:p>
        </p:txBody>
      </p:sp>
      <p:sp>
        <p:nvSpPr>
          <p:cNvPr id="128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814" y="1000124"/>
            <a:ext cx="5946775" cy="5400675"/>
          </a:xfrm>
        </p:spPr>
        <p:txBody>
          <a:bodyPr>
            <a:noAutofit/>
          </a:bodyPr>
          <a:lstStyle/>
          <a:p>
            <a:r>
              <a:rPr lang="en-US" altLang="en-US" dirty="0">
                <a:solidFill>
                  <a:schemeClr val="hlink"/>
                </a:solidFill>
                <a:latin typeface="+mj-lt"/>
              </a:rPr>
              <a:t>Initialize:</a:t>
            </a:r>
            <a:r>
              <a:rPr lang="en-US" altLang="en-US" dirty="0">
                <a:latin typeface="+mj-lt"/>
              </a:rPr>
              <a:t> </a:t>
            </a:r>
            <a:r>
              <a:rPr lang="en-US" altLang="en-US" b="1" i="1" dirty="0">
                <a:solidFill>
                  <a:schemeClr val="tx1"/>
                </a:solidFill>
                <a:latin typeface="+mj-lt"/>
              </a:rPr>
              <a:t>w</a:t>
            </a:r>
            <a:r>
              <a:rPr lang="en-US" altLang="en-US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altLang="en-US" dirty="0">
                <a:solidFill>
                  <a:schemeClr val="tx1"/>
                </a:solidFill>
                <a:latin typeface="+mj-lt"/>
              </a:rPr>
              <a:t> =</a:t>
            </a:r>
            <a:r>
              <a:rPr lang="en-US" altLang="en-US" b="1" dirty="0">
                <a:solidFill>
                  <a:schemeClr val="tx1"/>
                </a:solidFill>
                <a:latin typeface="+mj-lt"/>
              </a:rPr>
              <a:t> 0 </a:t>
            </a:r>
            <a:r>
              <a:rPr lang="en-US" altLang="zh-CN" dirty="0">
                <a:solidFill>
                  <a:schemeClr val="tx1"/>
                </a:solidFill>
                <a:latin typeface="+mj-lt"/>
              </a:rPr>
              <a:t>in</a:t>
            </a:r>
            <a:r>
              <a:rPr lang="en-US" dirty="0">
                <a:sym typeface="Symbol" pitchFamily="18" charset="2"/>
              </a:rPr>
              <a:t> R</a:t>
            </a:r>
            <a:r>
              <a:rPr lang="en-US" baseline="30000" dirty="0">
                <a:sym typeface="Symbol" pitchFamily="18" charset="2"/>
              </a:rPr>
              <a:t>n</a:t>
            </a:r>
            <a:endParaRPr lang="en-US" altLang="en-US" dirty="0">
              <a:solidFill>
                <a:schemeClr val="tx1"/>
              </a:solidFill>
              <a:latin typeface="+mj-lt"/>
            </a:endParaRPr>
          </a:p>
          <a:p>
            <a:r>
              <a:rPr lang="en-US" altLang="en-US" dirty="0">
                <a:solidFill>
                  <a:schemeClr val="hlink"/>
                </a:solidFill>
                <a:latin typeface="+mj-lt"/>
              </a:rPr>
              <a:t>Updating rule</a:t>
            </a:r>
            <a:r>
              <a:rPr lang="en-US" altLang="en-US" dirty="0">
                <a:latin typeface="+mj-lt"/>
              </a:rPr>
              <a:t> </a:t>
            </a:r>
          </a:p>
          <a:p>
            <a:r>
              <a:rPr lang="en-US" altLang="en-US" dirty="0">
                <a:solidFill>
                  <a:schemeClr val="tx1"/>
                </a:solidFill>
                <a:latin typeface="+mj-lt"/>
              </a:rPr>
              <a:t>For each data point </a:t>
            </a:r>
            <a:r>
              <a:rPr lang="en-US" altLang="en-US" b="1" i="1" dirty="0">
                <a:solidFill>
                  <a:schemeClr val="tx1"/>
                </a:solidFill>
                <a:latin typeface="+mj-lt"/>
              </a:rPr>
              <a:t>x</a:t>
            </a:r>
          </a:p>
          <a:p>
            <a:pPr lvl="1"/>
            <a:r>
              <a:rPr lang="en-US" altLang="en-US" dirty="0">
                <a:latin typeface="+mj-lt"/>
              </a:rPr>
              <a:t>Predict the label </a:t>
            </a:r>
            <a:r>
              <a:rPr lang="en-US" altLang="en-US" i="1" dirty="0">
                <a:latin typeface="+mj-lt"/>
              </a:rPr>
              <a:t>y</a:t>
            </a:r>
            <a:r>
              <a:rPr lang="en-US" altLang="en-US" dirty="0">
                <a:latin typeface="+mj-lt"/>
              </a:rPr>
              <a:t>’=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sgn</a:t>
            </a:r>
            <a:r>
              <a:rPr lang="en-US" dirty="0">
                <a:sym typeface="Symbol" pitchFamily="18" charset="2"/>
              </a:rPr>
              <a:t>{</a:t>
            </a:r>
            <a:r>
              <a:rPr lang="en-US" altLang="en-US" b="1" i="1" dirty="0" err="1"/>
              <a:t>w</a:t>
            </a:r>
            <a:r>
              <a:rPr lang="en-US" altLang="en-US" baseline="30000" dirty="0" err="1"/>
              <a:t>T</a:t>
            </a:r>
            <a:r>
              <a:rPr lang="en-US" altLang="en-US" b="1" i="1" dirty="0" err="1"/>
              <a:t>x</a:t>
            </a:r>
            <a:r>
              <a:rPr lang="en-US" altLang="zh-CN" dirty="0"/>
              <a:t>}</a:t>
            </a:r>
            <a:endParaRPr lang="en-US" altLang="en-US" dirty="0">
              <a:latin typeface="+mj-lt"/>
            </a:endParaRPr>
          </a:p>
          <a:p>
            <a:pPr lvl="1"/>
            <a:r>
              <a:rPr lang="en-US" altLang="en-US" dirty="0">
                <a:latin typeface="+mj-lt"/>
              </a:rPr>
              <a:t>i</a:t>
            </a:r>
            <a:r>
              <a:rPr lang="en-US" altLang="en-US" dirty="0">
                <a:solidFill>
                  <a:schemeClr val="tx1"/>
                </a:solidFill>
                <a:latin typeface="+mj-lt"/>
              </a:rPr>
              <a:t>f </a:t>
            </a:r>
            <a:r>
              <a:rPr lang="en-US" altLang="zh-CN" dirty="0">
                <a:solidFill>
                  <a:schemeClr val="tx1"/>
                </a:solidFill>
                <a:latin typeface="+mj-lt"/>
              </a:rPr>
              <a:t>y’</a:t>
            </a:r>
            <a:r>
              <a:rPr lang="en-US" altLang="en-US" dirty="0">
                <a:solidFill>
                  <a:schemeClr val="tx1"/>
                </a:solidFill>
                <a:latin typeface="+mj-lt"/>
              </a:rPr>
              <a:t>!= </a:t>
            </a:r>
            <a:r>
              <a:rPr lang="en-US" altLang="en-US" i="1" dirty="0">
                <a:solidFill>
                  <a:schemeClr val="tx1"/>
                </a:solidFill>
                <a:latin typeface="+mj-lt"/>
              </a:rPr>
              <a:t>y, </a:t>
            </a:r>
            <a:r>
              <a:rPr lang="en-US" altLang="en-US" dirty="0">
                <a:solidFill>
                  <a:schemeClr val="tx1"/>
                </a:solidFill>
                <a:latin typeface="+mj-lt"/>
              </a:rPr>
              <a:t>update the weight vector</a:t>
            </a:r>
          </a:p>
          <a:p>
            <a:pPr lvl="1"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+mj-lt"/>
              </a:rPr>
              <a:t>     </a:t>
            </a:r>
            <a:r>
              <a:rPr lang="en-US" altLang="en-US" b="1" i="1" dirty="0">
                <a:solidFill>
                  <a:srgbClr val="FF0000"/>
                </a:solidFill>
              </a:rPr>
              <a:t>w</a:t>
            </a:r>
            <a:r>
              <a:rPr lang="en-US" altLang="en-US" i="1" baseline="-25000" dirty="0">
                <a:solidFill>
                  <a:srgbClr val="FF0000"/>
                </a:solidFill>
                <a:latin typeface="+mj-lt"/>
              </a:rPr>
              <a:t>k</a:t>
            </a:r>
            <a:r>
              <a:rPr lang="en-US" altLang="en-US" baseline="-25000" dirty="0">
                <a:solidFill>
                  <a:srgbClr val="FF0000"/>
                </a:solidFill>
                <a:latin typeface="+mj-lt"/>
              </a:rPr>
              <a:t>+1</a:t>
            </a:r>
            <a:r>
              <a:rPr lang="en-US" altLang="en-US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+mj-lt"/>
                <a:sym typeface="Wingdings" panose="05000000000000000000" pitchFamily="2" charset="2"/>
              </a:rPr>
              <a:t></a:t>
            </a:r>
            <a:r>
              <a:rPr lang="en-US" altLang="en-US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en-US" b="1" i="1" dirty="0" err="1">
                <a:solidFill>
                  <a:srgbClr val="FF0000"/>
                </a:solidFill>
              </a:rPr>
              <a:t>w</a:t>
            </a:r>
            <a:r>
              <a:rPr lang="en-US" altLang="en-US" i="1" baseline="-25000" dirty="0" err="1">
                <a:solidFill>
                  <a:srgbClr val="FF0000"/>
                </a:solidFill>
                <a:latin typeface="+mj-lt"/>
              </a:rPr>
              <a:t>k</a:t>
            </a:r>
            <a:r>
              <a:rPr lang="en-US" altLang="en-US" i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+mj-lt"/>
              </a:rPr>
              <a:t>+</a:t>
            </a:r>
            <a:r>
              <a:rPr lang="en-US" altLang="en-US" i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zh-CN" i="1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altLang="zh-CN" i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en-US" i="1" dirty="0" err="1">
                <a:solidFill>
                  <a:srgbClr val="FF0000"/>
                </a:solidFill>
                <a:latin typeface="+mj-lt"/>
              </a:rPr>
              <a:t>y</a:t>
            </a:r>
            <a:r>
              <a:rPr lang="en-US" altLang="en-US" i="1" baseline="-25000" dirty="0" err="1">
                <a:solidFill>
                  <a:srgbClr val="FF0000"/>
                </a:solidFill>
                <a:latin typeface="+mj-lt"/>
              </a:rPr>
              <a:t>i</a:t>
            </a:r>
            <a:r>
              <a:rPr lang="en-US" altLang="en-US" b="1" i="1" dirty="0" err="1">
                <a:solidFill>
                  <a:srgbClr val="FF0000"/>
                </a:solidFill>
                <a:latin typeface="+mj-lt"/>
              </a:rPr>
              <a:t>x</a:t>
            </a:r>
            <a:r>
              <a:rPr lang="en-US" altLang="en-US" i="1" baseline="-25000" dirty="0" err="1">
                <a:solidFill>
                  <a:srgbClr val="FF0000"/>
                </a:solidFill>
                <a:latin typeface="+mj-lt"/>
              </a:rPr>
              <a:t>i</a:t>
            </a:r>
            <a:endParaRPr lang="en-US" altLang="en-US" i="1" baseline="-25000" dirty="0">
              <a:solidFill>
                <a:srgbClr val="FF0000"/>
              </a:solidFill>
              <a:latin typeface="+mj-lt"/>
            </a:endParaRPr>
          </a:p>
          <a:p>
            <a:pPr lvl="1">
              <a:buNone/>
            </a:pPr>
            <a:r>
              <a:rPr lang="en-US" altLang="en-US" dirty="0">
                <a:solidFill>
                  <a:schemeClr val="tx1"/>
                </a:solidFill>
                <a:latin typeface="+mj-lt"/>
              </a:rPr>
              <a:t>     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altLang="zh-CN" sz="2000" i="1" dirty="0">
                <a:solidFill>
                  <a:srgbClr val="0070C0"/>
                </a:solidFill>
              </a:rPr>
              <a:t>a</a:t>
            </a:r>
            <a:r>
              <a:rPr lang="en-US" dirty="0">
                <a:sym typeface="Symbol" pitchFamily="18" charset="2"/>
              </a:rPr>
              <a:t> - a constant, learning rate)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  <a:latin typeface="+mj-lt"/>
              </a:rPr>
              <a:t>else</a:t>
            </a:r>
          </a:p>
          <a:p>
            <a:pPr lvl="1"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+mj-lt"/>
              </a:rPr>
              <a:t>	</a:t>
            </a:r>
            <a:r>
              <a:rPr lang="en-US" altLang="en-US" b="1" i="1" dirty="0"/>
              <a:t>w</a:t>
            </a:r>
            <a:r>
              <a:rPr lang="en-US" altLang="en-US" i="1" baseline="-25000" dirty="0">
                <a:solidFill>
                  <a:schemeClr val="tx1"/>
                </a:solidFill>
                <a:latin typeface="+mj-lt"/>
              </a:rPr>
              <a:t>k</a:t>
            </a:r>
            <a:r>
              <a:rPr lang="en-US" altLang="en-US" baseline="-25000" dirty="0">
                <a:solidFill>
                  <a:schemeClr val="tx1"/>
                </a:solidFill>
                <a:latin typeface="+mj-lt"/>
              </a:rPr>
              <a:t>+1</a:t>
            </a:r>
            <a:r>
              <a:rPr lang="en-US" alt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</a:t>
            </a:r>
            <a:r>
              <a:rPr lang="en-US" alt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en-US" b="1" i="1" dirty="0" err="1"/>
              <a:t>w</a:t>
            </a:r>
            <a:r>
              <a:rPr lang="en-US" altLang="en-US" i="1" baseline="-25000" dirty="0" err="1">
                <a:solidFill>
                  <a:schemeClr val="tx1"/>
                </a:solidFill>
                <a:latin typeface="+mj-lt"/>
              </a:rPr>
              <a:t>k</a:t>
            </a:r>
            <a:endParaRPr lang="en-US" altLang="en-US" i="1" baseline="-25000" dirty="0">
              <a:solidFill>
                <a:schemeClr val="tx1"/>
              </a:solidFill>
              <a:latin typeface="+mj-lt"/>
            </a:endParaRPr>
          </a:p>
          <a:p>
            <a:pPr marL="342900" lvl="1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dirty="0"/>
              <a:t>Function: </a:t>
            </a:r>
            <a:r>
              <a:rPr lang="en-US" altLang="en-US" i="1" dirty="0"/>
              <a:t>y</a:t>
            </a:r>
            <a:r>
              <a:rPr lang="en-US" altLang="en-US" dirty="0"/>
              <a:t>’=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sgn</a:t>
            </a:r>
            <a:r>
              <a:rPr lang="en-US" dirty="0">
                <a:sym typeface="Symbol" pitchFamily="18" charset="2"/>
              </a:rPr>
              <a:t>{</a:t>
            </a:r>
            <a:r>
              <a:rPr lang="en-US" altLang="en-US" b="1" i="1" dirty="0" err="1"/>
              <a:t>w</a:t>
            </a:r>
            <a:r>
              <a:rPr lang="en-US" altLang="en-US" baseline="30000" dirty="0" err="1"/>
              <a:t>T</a:t>
            </a:r>
            <a:r>
              <a:rPr lang="en-US" altLang="en-US" b="1" i="1" dirty="0" err="1"/>
              <a:t>x</a:t>
            </a:r>
            <a:r>
              <a:rPr lang="en-US" altLang="zh-CN" dirty="0"/>
              <a:t>}</a:t>
            </a:r>
            <a:endParaRPr lang="en-US" altLang="en-US" dirty="0"/>
          </a:p>
          <a:p>
            <a:pPr lvl="1"/>
            <a:r>
              <a:rPr lang="en-US" altLang="en-US" dirty="0">
                <a:latin typeface="+mj-lt"/>
              </a:rPr>
              <a:t>i</a:t>
            </a:r>
            <a:r>
              <a:rPr lang="en-US" altLang="en-US" dirty="0">
                <a:solidFill>
                  <a:schemeClr val="tx1"/>
                </a:solidFill>
                <a:latin typeface="+mj-lt"/>
              </a:rPr>
              <a:t>f </a:t>
            </a:r>
            <a:r>
              <a:rPr lang="en-US" altLang="en-US" b="1" i="1" dirty="0" err="1">
                <a:solidFill>
                  <a:schemeClr val="tx1"/>
                </a:solidFill>
                <a:latin typeface="+mj-lt"/>
              </a:rPr>
              <a:t>w</a:t>
            </a:r>
            <a:r>
              <a:rPr lang="en-US" altLang="en-US" baseline="30000" dirty="0" err="1"/>
              <a:t>T</a:t>
            </a:r>
            <a:r>
              <a:rPr lang="en-US" altLang="en-US" b="1" i="1" dirty="0" err="1">
                <a:solidFill>
                  <a:schemeClr val="tx1"/>
                </a:solidFill>
                <a:latin typeface="+mj-lt"/>
              </a:rPr>
              <a:t>x</a:t>
            </a:r>
            <a:r>
              <a:rPr lang="en-US" altLang="en-US" dirty="0">
                <a:solidFill>
                  <a:schemeClr val="tx1"/>
                </a:solidFill>
                <a:latin typeface="+mj-lt"/>
              </a:rPr>
              <a:t> &gt; 0</a:t>
            </a:r>
            <a:r>
              <a:rPr lang="en-US" altLang="en-US" dirty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 return +1</a:t>
            </a:r>
          </a:p>
          <a:p>
            <a:pPr lvl="1"/>
            <a:r>
              <a:rPr lang="en-US" altLang="en-US" dirty="0">
                <a:latin typeface="+mj-lt"/>
                <a:sym typeface="Symbol" panose="05050102010706020507" pitchFamily="18" charset="2"/>
              </a:rPr>
              <a:t>e</a:t>
            </a:r>
            <a:r>
              <a:rPr lang="en-US" altLang="en-US" dirty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lse return -1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baseline="-25000" dirty="0">
              <a:latin typeface="+mj-lt"/>
            </a:endParaRPr>
          </a:p>
        </p:txBody>
      </p:sp>
      <p:sp>
        <p:nvSpPr>
          <p:cNvPr id="1289220" name="Oval 4"/>
          <p:cNvSpPr>
            <a:spLocks noChangeArrowheads="1"/>
          </p:cNvSpPr>
          <p:nvPr/>
        </p:nvSpPr>
        <p:spPr bwMode="auto">
          <a:xfrm>
            <a:off x="5441950" y="230187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+mj-lt"/>
            </a:endParaRPr>
          </a:p>
        </p:txBody>
      </p:sp>
      <p:sp>
        <p:nvSpPr>
          <p:cNvPr id="1289221" name="Oval 5"/>
          <p:cNvSpPr>
            <a:spLocks noChangeArrowheads="1"/>
          </p:cNvSpPr>
          <p:nvPr/>
        </p:nvSpPr>
        <p:spPr bwMode="auto">
          <a:xfrm>
            <a:off x="5289550" y="329247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289222" name="Oval 6"/>
          <p:cNvSpPr>
            <a:spLocks noChangeArrowheads="1"/>
          </p:cNvSpPr>
          <p:nvPr/>
        </p:nvSpPr>
        <p:spPr bwMode="auto">
          <a:xfrm>
            <a:off x="5670550" y="298767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+mj-lt"/>
            </a:endParaRPr>
          </a:p>
        </p:txBody>
      </p:sp>
      <p:sp>
        <p:nvSpPr>
          <p:cNvPr id="1289223" name="Oval 7"/>
          <p:cNvSpPr>
            <a:spLocks noChangeArrowheads="1"/>
          </p:cNvSpPr>
          <p:nvPr/>
        </p:nvSpPr>
        <p:spPr bwMode="auto">
          <a:xfrm>
            <a:off x="5289550" y="352107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289224" name="Oval 8"/>
          <p:cNvSpPr>
            <a:spLocks noChangeArrowheads="1"/>
          </p:cNvSpPr>
          <p:nvPr/>
        </p:nvSpPr>
        <p:spPr bwMode="auto">
          <a:xfrm>
            <a:off x="5594350" y="367347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+mj-lt"/>
            </a:endParaRPr>
          </a:p>
        </p:txBody>
      </p:sp>
      <p:sp>
        <p:nvSpPr>
          <p:cNvPr id="1289225" name="Oval 9"/>
          <p:cNvSpPr>
            <a:spLocks noChangeArrowheads="1"/>
          </p:cNvSpPr>
          <p:nvPr/>
        </p:nvSpPr>
        <p:spPr bwMode="auto">
          <a:xfrm>
            <a:off x="5899150" y="352107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+mj-lt"/>
            </a:endParaRPr>
          </a:p>
        </p:txBody>
      </p:sp>
      <p:sp>
        <p:nvSpPr>
          <p:cNvPr id="1289226" name="Oval 10"/>
          <p:cNvSpPr>
            <a:spLocks noChangeArrowheads="1"/>
          </p:cNvSpPr>
          <p:nvPr/>
        </p:nvSpPr>
        <p:spPr bwMode="auto">
          <a:xfrm>
            <a:off x="6203950" y="374967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+mj-lt"/>
            </a:endParaRPr>
          </a:p>
        </p:txBody>
      </p:sp>
      <p:sp>
        <p:nvSpPr>
          <p:cNvPr id="1289227" name="Oval 11"/>
          <p:cNvSpPr>
            <a:spLocks noChangeArrowheads="1"/>
          </p:cNvSpPr>
          <p:nvPr/>
        </p:nvSpPr>
        <p:spPr bwMode="auto">
          <a:xfrm>
            <a:off x="6965950" y="2149475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+mj-lt"/>
            </a:endParaRPr>
          </a:p>
        </p:txBody>
      </p:sp>
      <p:sp>
        <p:nvSpPr>
          <p:cNvPr id="1289228" name="Oval 12"/>
          <p:cNvSpPr>
            <a:spLocks noChangeArrowheads="1"/>
          </p:cNvSpPr>
          <p:nvPr/>
        </p:nvSpPr>
        <p:spPr bwMode="auto">
          <a:xfrm>
            <a:off x="7575550" y="2301875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+mj-lt"/>
            </a:endParaRPr>
          </a:p>
        </p:txBody>
      </p:sp>
      <p:sp>
        <p:nvSpPr>
          <p:cNvPr id="1289229" name="Oval 13"/>
          <p:cNvSpPr>
            <a:spLocks noChangeArrowheads="1"/>
          </p:cNvSpPr>
          <p:nvPr/>
        </p:nvSpPr>
        <p:spPr bwMode="auto">
          <a:xfrm>
            <a:off x="7880350" y="2759075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+mj-lt"/>
            </a:endParaRPr>
          </a:p>
        </p:txBody>
      </p:sp>
      <p:sp>
        <p:nvSpPr>
          <p:cNvPr id="1289230" name="Oval 14"/>
          <p:cNvSpPr>
            <a:spLocks noChangeArrowheads="1"/>
          </p:cNvSpPr>
          <p:nvPr/>
        </p:nvSpPr>
        <p:spPr bwMode="auto">
          <a:xfrm>
            <a:off x="6965950" y="2682875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+mj-lt"/>
            </a:endParaRPr>
          </a:p>
        </p:txBody>
      </p:sp>
      <p:sp>
        <p:nvSpPr>
          <p:cNvPr id="1289231" name="Oval 15"/>
          <p:cNvSpPr>
            <a:spLocks noChangeArrowheads="1"/>
          </p:cNvSpPr>
          <p:nvPr/>
        </p:nvSpPr>
        <p:spPr bwMode="auto">
          <a:xfrm>
            <a:off x="8185150" y="3063875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+mj-lt"/>
            </a:endParaRPr>
          </a:p>
        </p:txBody>
      </p:sp>
      <p:sp>
        <p:nvSpPr>
          <p:cNvPr id="1289232" name="Oval 16"/>
          <p:cNvSpPr>
            <a:spLocks noChangeArrowheads="1"/>
          </p:cNvSpPr>
          <p:nvPr/>
        </p:nvSpPr>
        <p:spPr bwMode="auto">
          <a:xfrm>
            <a:off x="8413750" y="3216275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+mj-lt"/>
            </a:endParaRPr>
          </a:p>
        </p:txBody>
      </p:sp>
      <p:sp>
        <p:nvSpPr>
          <p:cNvPr id="1289233" name="Oval 17"/>
          <p:cNvSpPr>
            <a:spLocks noChangeArrowheads="1"/>
          </p:cNvSpPr>
          <p:nvPr/>
        </p:nvSpPr>
        <p:spPr bwMode="auto">
          <a:xfrm>
            <a:off x="7956550" y="3444875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+mj-lt"/>
            </a:endParaRPr>
          </a:p>
        </p:txBody>
      </p:sp>
      <p:sp>
        <p:nvSpPr>
          <p:cNvPr id="1289234" name="Oval 18"/>
          <p:cNvSpPr>
            <a:spLocks noChangeArrowheads="1"/>
          </p:cNvSpPr>
          <p:nvPr/>
        </p:nvSpPr>
        <p:spPr bwMode="auto">
          <a:xfrm>
            <a:off x="8566150" y="3216275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+mj-lt"/>
            </a:endParaRPr>
          </a:p>
        </p:txBody>
      </p:sp>
      <p:sp>
        <p:nvSpPr>
          <p:cNvPr id="1289235" name="Oval 19"/>
          <p:cNvSpPr>
            <a:spLocks noChangeArrowheads="1"/>
          </p:cNvSpPr>
          <p:nvPr/>
        </p:nvSpPr>
        <p:spPr bwMode="auto">
          <a:xfrm>
            <a:off x="8642350" y="3825875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+mj-lt"/>
            </a:endParaRPr>
          </a:p>
        </p:txBody>
      </p:sp>
      <p:sp>
        <p:nvSpPr>
          <p:cNvPr id="1289236" name="Oval 20"/>
          <p:cNvSpPr>
            <a:spLocks noChangeArrowheads="1"/>
          </p:cNvSpPr>
          <p:nvPr/>
        </p:nvSpPr>
        <p:spPr bwMode="auto">
          <a:xfrm>
            <a:off x="8108950" y="3825875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+mj-lt"/>
            </a:endParaRPr>
          </a:p>
        </p:txBody>
      </p:sp>
      <p:sp>
        <p:nvSpPr>
          <p:cNvPr id="1289237" name="Oval 21"/>
          <p:cNvSpPr>
            <a:spLocks noChangeArrowheads="1"/>
          </p:cNvSpPr>
          <p:nvPr/>
        </p:nvSpPr>
        <p:spPr bwMode="auto">
          <a:xfrm>
            <a:off x="5594350" y="344487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+mj-lt"/>
            </a:endParaRPr>
          </a:p>
        </p:txBody>
      </p:sp>
      <p:sp>
        <p:nvSpPr>
          <p:cNvPr id="1289238" name="Oval 22"/>
          <p:cNvSpPr>
            <a:spLocks noChangeArrowheads="1"/>
          </p:cNvSpPr>
          <p:nvPr/>
        </p:nvSpPr>
        <p:spPr bwMode="auto">
          <a:xfrm>
            <a:off x="5289550" y="275907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289239" name="Oval 23"/>
          <p:cNvSpPr>
            <a:spLocks noChangeArrowheads="1"/>
          </p:cNvSpPr>
          <p:nvPr/>
        </p:nvSpPr>
        <p:spPr bwMode="auto">
          <a:xfrm>
            <a:off x="6051550" y="291147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+mj-lt"/>
            </a:endParaRPr>
          </a:p>
        </p:txBody>
      </p:sp>
      <p:sp>
        <p:nvSpPr>
          <p:cNvPr id="1289240" name="Oval 24"/>
          <p:cNvSpPr>
            <a:spLocks noChangeArrowheads="1"/>
          </p:cNvSpPr>
          <p:nvPr/>
        </p:nvSpPr>
        <p:spPr bwMode="auto">
          <a:xfrm>
            <a:off x="6737350" y="390207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+mj-lt"/>
            </a:endParaRPr>
          </a:p>
        </p:txBody>
      </p:sp>
      <p:sp>
        <p:nvSpPr>
          <p:cNvPr id="1289241" name="Oval 25"/>
          <p:cNvSpPr>
            <a:spLocks noChangeArrowheads="1"/>
          </p:cNvSpPr>
          <p:nvPr/>
        </p:nvSpPr>
        <p:spPr bwMode="auto">
          <a:xfrm>
            <a:off x="5975350" y="329247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+mj-lt"/>
            </a:endParaRPr>
          </a:p>
        </p:txBody>
      </p:sp>
      <p:sp>
        <p:nvSpPr>
          <p:cNvPr id="1289242" name="Oval 26"/>
          <p:cNvSpPr>
            <a:spLocks noChangeArrowheads="1"/>
          </p:cNvSpPr>
          <p:nvPr/>
        </p:nvSpPr>
        <p:spPr bwMode="auto">
          <a:xfrm>
            <a:off x="5899150" y="390207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+mj-lt"/>
            </a:endParaRPr>
          </a:p>
        </p:txBody>
      </p:sp>
      <p:sp>
        <p:nvSpPr>
          <p:cNvPr id="1289243" name="Oval 27"/>
          <p:cNvSpPr>
            <a:spLocks noChangeArrowheads="1"/>
          </p:cNvSpPr>
          <p:nvPr/>
        </p:nvSpPr>
        <p:spPr bwMode="auto">
          <a:xfrm>
            <a:off x="7575550" y="2987675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+mj-lt"/>
            </a:endParaRPr>
          </a:p>
        </p:txBody>
      </p:sp>
      <p:sp>
        <p:nvSpPr>
          <p:cNvPr id="1289244" name="Oval 28"/>
          <p:cNvSpPr>
            <a:spLocks noChangeArrowheads="1"/>
          </p:cNvSpPr>
          <p:nvPr/>
        </p:nvSpPr>
        <p:spPr bwMode="auto">
          <a:xfrm>
            <a:off x="8032750" y="2835275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+mj-lt"/>
            </a:endParaRPr>
          </a:p>
        </p:txBody>
      </p:sp>
      <p:sp>
        <p:nvSpPr>
          <p:cNvPr id="1289245" name="Oval 29"/>
          <p:cNvSpPr>
            <a:spLocks noChangeArrowheads="1"/>
          </p:cNvSpPr>
          <p:nvPr/>
        </p:nvSpPr>
        <p:spPr bwMode="auto">
          <a:xfrm>
            <a:off x="7848600" y="3216275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+mj-lt"/>
            </a:endParaRPr>
          </a:p>
        </p:txBody>
      </p:sp>
      <p:sp>
        <p:nvSpPr>
          <p:cNvPr id="1289246" name="Oval 30"/>
          <p:cNvSpPr>
            <a:spLocks noChangeArrowheads="1"/>
          </p:cNvSpPr>
          <p:nvPr/>
        </p:nvSpPr>
        <p:spPr bwMode="auto">
          <a:xfrm>
            <a:off x="8337550" y="3140075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+mj-lt"/>
            </a:endParaRPr>
          </a:p>
        </p:txBody>
      </p:sp>
      <p:sp>
        <p:nvSpPr>
          <p:cNvPr id="1289247" name="Oval 31"/>
          <p:cNvSpPr>
            <a:spLocks noChangeArrowheads="1"/>
          </p:cNvSpPr>
          <p:nvPr/>
        </p:nvSpPr>
        <p:spPr bwMode="auto">
          <a:xfrm>
            <a:off x="8489950" y="3292475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+mj-lt"/>
            </a:endParaRPr>
          </a:p>
        </p:txBody>
      </p:sp>
      <p:sp>
        <p:nvSpPr>
          <p:cNvPr id="1289248" name="Line 32"/>
          <p:cNvSpPr>
            <a:spLocks noChangeShapeType="1"/>
          </p:cNvSpPr>
          <p:nvPr/>
        </p:nvSpPr>
        <p:spPr bwMode="auto">
          <a:xfrm rot="921216">
            <a:off x="5461000" y="2200275"/>
            <a:ext cx="2820988" cy="20208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289249" name="Oval 33"/>
          <p:cNvSpPr>
            <a:spLocks noChangeArrowheads="1"/>
          </p:cNvSpPr>
          <p:nvPr/>
        </p:nvSpPr>
        <p:spPr bwMode="auto">
          <a:xfrm>
            <a:off x="6248400" y="1905000"/>
            <a:ext cx="152400" cy="152400"/>
          </a:xfrm>
          <a:prstGeom prst="ellipse">
            <a:avLst/>
          </a:prstGeom>
          <a:solidFill>
            <a:schemeClr val="accent1"/>
          </a:solidFill>
          <a:ln w="60325">
            <a:solidFill>
              <a:srgbClr val="0033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+mj-lt"/>
            </a:endParaRPr>
          </a:p>
        </p:txBody>
      </p:sp>
      <p:sp>
        <p:nvSpPr>
          <p:cNvPr id="1289250" name="Line 34"/>
          <p:cNvSpPr>
            <a:spLocks noChangeShapeType="1"/>
          </p:cNvSpPr>
          <p:nvPr/>
        </p:nvSpPr>
        <p:spPr bwMode="auto">
          <a:xfrm flipV="1">
            <a:off x="6858000" y="2649538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>
              <a:latin typeface="+mj-lt"/>
            </a:endParaRPr>
          </a:p>
        </p:txBody>
      </p:sp>
      <p:sp>
        <p:nvSpPr>
          <p:cNvPr id="1289251" name="Text Box 35"/>
          <p:cNvSpPr txBox="1">
            <a:spLocks noChangeArrowheads="1"/>
          </p:cNvSpPr>
          <p:nvPr/>
        </p:nvSpPr>
        <p:spPr bwMode="auto">
          <a:xfrm>
            <a:off x="6934200" y="2209800"/>
            <a:ext cx="4860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1" dirty="0" err="1">
                <a:latin typeface="+mj-lt"/>
                <a:cs typeface="Arial" panose="020B0604020202020204" pitchFamily="34" charset="0"/>
              </a:rPr>
              <a:t>w</a:t>
            </a:r>
            <a:r>
              <a:rPr lang="en-US" altLang="en-US" sz="2400" i="1" baseline="-25000" dirty="0" err="1">
                <a:latin typeface="+mj-lt"/>
                <a:cs typeface="Arial" panose="020B0604020202020204" pitchFamily="34" charset="0"/>
              </a:rPr>
              <a:t>k</a:t>
            </a:r>
            <a:endParaRPr lang="en-US" altLang="en-US" sz="2400" b="1" baseline="-25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289252" name="Text Box 36"/>
          <p:cNvSpPr txBox="1">
            <a:spLocks noChangeArrowheads="1"/>
          </p:cNvSpPr>
          <p:nvPr/>
        </p:nvSpPr>
        <p:spPr bwMode="auto">
          <a:xfrm>
            <a:off x="6477000" y="3048000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>
                <a:latin typeface="+mj-lt"/>
                <a:cs typeface="Arial" panose="020B0604020202020204" pitchFamily="34" charset="0"/>
              </a:rPr>
              <a:t>0</a:t>
            </a:r>
            <a:endParaRPr lang="en-US" altLang="en-US" sz="2400" b="1" baseline="-2500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289253" name="Text Box 37"/>
          <p:cNvSpPr txBox="1">
            <a:spLocks noChangeArrowheads="1"/>
          </p:cNvSpPr>
          <p:nvPr/>
        </p:nvSpPr>
        <p:spPr bwMode="auto">
          <a:xfrm>
            <a:off x="8056563" y="2209800"/>
            <a:ext cx="4892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+1</a:t>
            </a:r>
            <a:endParaRPr lang="en-US" altLang="en-US" sz="2400" b="1" baseline="-25000">
              <a:solidFill>
                <a:srgbClr val="FF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289254" name="Text Box 38"/>
          <p:cNvSpPr txBox="1">
            <a:spLocks noChangeArrowheads="1"/>
          </p:cNvSpPr>
          <p:nvPr/>
        </p:nvSpPr>
        <p:spPr bwMode="auto">
          <a:xfrm>
            <a:off x="5715000" y="4191000"/>
            <a:ext cx="4315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-1</a:t>
            </a:r>
            <a:endParaRPr lang="en-US" altLang="en-US" sz="2400" b="1" baseline="-25000">
              <a:solidFill>
                <a:schemeClr val="accent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289255" name="Text Box 39"/>
          <p:cNvSpPr txBox="1">
            <a:spLocks noChangeArrowheads="1"/>
          </p:cNvSpPr>
          <p:nvPr/>
        </p:nvSpPr>
        <p:spPr bwMode="auto">
          <a:xfrm>
            <a:off x="7372350" y="4572000"/>
            <a:ext cx="15760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1" dirty="0" err="1">
                <a:latin typeface="+mj-lt"/>
                <a:cs typeface="Arial" panose="020B0604020202020204" pitchFamily="34" charset="0"/>
              </a:rPr>
              <a:t>w</a:t>
            </a:r>
            <a:r>
              <a:rPr lang="en-US" altLang="en-US" sz="2400" i="1" baseline="-25000" dirty="0" err="1">
                <a:latin typeface="+mj-lt"/>
                <a:cs typeface="Arial" panose="020B0604020202020204" pitchFamily="34" charset="0"/>
              </a:rPr>
              <a:t>k</a:t>
            </a:r>
            <a:r>
              <a:rPr lang="en-US" altLang="en-US" sz="2400" b="1" i="1" dirty="0">
                <a:latin typeface="+mj-lt"/>
                <a:cs typeface="Arial" panose="020B0604020202020204" pitchFamily="34" charset="0"/>
              </a:rPr>
              <a:t> x</a:t>
            </a:r>
            <a:r>
              <a:rPr lang="en-US" altLang="en-US" sz="2400" b="1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latin typeface="+mj-lt"/>
                <a:cs typeface="Arial" panose="020B0604020202020204" pitchFamily="34" charset="0"/>
              </a:rPr>
              <a:t>+ </a:t>
            </a:r>
            <a:r>
              <a:rPr lang="en-US" altLang="en-US" sz="2400" i="1" dirty="0">
                <a:latin typeface="+mj-lt"/>
                <a:cs typeface="Arial" panose="020B0604020202020204" pitchFamily="34" charset="0"/>
              </a:rPr>
              <a:t>b</a:t>
            </a:r>
            <a:r>
              <a:rPr lang="en-US" altLang="en-US" sz="2400" dirty="0">
                <a:latin typeface="+mj-lt"/>
                <a:cs typeface="Arial" panose="020B0604020202020204" pitchFamily="34" charset="0"/>
              </a:rPr>
              <a:t> = 0</a:t>
            </a:r>
          </a:p>
        </p:txBody>
      </p:sp>
      <p:grpSp>
        <p:nvGrpSpPr>
          <p:cNvPr id="1289256" name="Group 40"/>
          <p:cNvGrpSpPr>
            <a:grpSpLocks/>
          </p:cNvGrpSpPr>
          <p:nvPr/>
        </p:nvGrpSpPr>
        <p:grpSpPr bwMode="auto">
          <a:xfrm>
            <a:off x="5446715" y="2192338"/>
            <a:ext cx="2970213" cy="3236911"/>
            <a:chOff x="3431" y="1381"/>
            <a:chExt cx="1871" cy="2039"/>
          </a:xfrm>
        </p:grpSpPr>
        <p:grpSp>
          <p:nvGrpSpPr>
            <p:cNvPr id="1289257" name="Group 41"/>
            <p:cNvGrpSpPr>
              <a:grpSpLocks/>
            </p:cNvGrpSpPr>
            <p:nvPr/>
          </p:nvGrpSpPr>
          <p:grpSpPr bwMode="auto">
            <a:xfrm>
              <a:off x="3431" y="1381"/>
              <a:ext cx="1777" cy="1273"/>
              <a:chOff x="3431" y="1381"/>
              <a:chExt cx="1777" cy="1273"/>
            </a:xfrm>
          </p:grpSpPr>
          <p:grpSp>
            <p:nvGrpSpPr>
              <p:cNvPr id="1289258" name="Group 42"/>
              <p:cNvGrpSpPr>
                <a:grpSpLocks/>
              </p:cNvGrpSpPr>
              <p:nvPr/>
            </p:nvGrpSpPr>
            <p:grpSpPr bwMode="auto">
              <a:xfrm rot="1300087">
                <a:off x="3431" y="1381"/>
                <a:ext cx="1777" cy="1273"/>
                <a:chOff x="3536" y="1482"/>
                <a:chExt cx="1777" cy="1273"/>
              </a:xfrm>
            </p:grpSpPr>
            <p:sp>
              <p:nvSpPr>
                <p:cNvPr id="1289259" name="Line 43"/>
                <p:cNvSpPr>
                  <a:spLocks noChangeShapeType="1"/>
                </p:cNvSpPr>
                <p:nvPr/>
              </p:nvSpPr>
              <p:spPr bwMode="auto">
                <a:xfrm rot="921216">
                  <a:off x="3536" y="1482"/>
                  <a:ext cx="1777" cy="1273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400">
                    <a:latin typeface="+mj-lt"/>
                  </a:endParaRPr>
                </a:p>
              </p:txBody>
            </p:sp>
            <p:sp>
              <p:nvSpPr>
                <p:cNvPr id="1289260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4416" y="1765"/>
                  <a:ext cx="384" cy="336"/>
                </a:xfrm>
                <a:prstGeom prst="line">
                  <a:avLst/>
                </a:prstGeom>
                <a:noFill/>
                <a:ln w="9525">
                  <a:solidFill>
                    <a:srgbClr val="008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400">
                    <a:latin typeface="+mj-lt"/>
                  </a:endParaRPr>
                </a:p>
              </p:txBody>
            </p:sp>
          </p:grpSp>
          <p:sp>
            <p:nvSpPr>
              <p:cNvPr id="1289261" name="Line 45"/>
              <p:cNvSpPr>
                <a:spLocks noChangeShapeType="1"/>
              </p:cNvSpPr>
              <p:nvPr/>
            </p:nvSpPr>
            <p:spPr bwMode="auto">
              <a:xfrm>
                <a:off x="4704" y="1680"/>
                <a:ext cx="96" cy="144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400">
                  <a:latin typeface="+mj-lt"/>
                </a:endParaRPr>
              </a:p>
            </p:txBody>
          </p:sp>
          <p:sp>
            <p:nvSpPr>
              <p:cNvPr id="1289262" name="Text Box 46"/>
              <p:cNvSpPr txBox="1">
                <a:spLocks noChangeArrowheads="1"/>
              </p:cNvSpPr>
              <p:nvPr/>
            </p:nvSpPr>
            <p:spPr bwMode="auto">
              <a:xfrm>
                <a:off x="4416" y="1872"/>
                <a:ext cx="43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i="1" dirty="0">
                    <a:solidFill>
                      <a:srgbClr val="008000"/>
                    </a:solidFill>
                    <a:latin typeface="+mj-lt"/>
                    <a:cs typeface="Arial" panose="020B0604020202020204" pitchFamily="34" charset="0"/>
                  </a:rPr>
                  <a:t>w</a:t>
                </a:r>
                <a:r>
                  <a:rPr lang="en-US" altLang="en-US" sz="2400" i="1" baseline="-25000" dirty="0">
                    <a:solidFill>
                      <a:srgbClr val="008000"/>
                    </a:solidFill>
                    <a:latin typeface="+mj-lt"/>
                    <a:cs typeface="Arial" panose="020B0604020202020204" pitchFamily="34" charset="0"/>
                  </a:rPr>
                  <a:t>k</a:t>
                </a:r>
                <a:r>
                  <a:rPr lang="en-US" altLang="en-US" sz="2400" baseline="-25000" dirty="0">
                    <a:solidFill>
                      <a:srgbClr val="008000"/>
                    </a:solidFill>
                    <a:latin typeface="+mj-lt"/>
                    <a:cs typeface="Arial" panose="020B0604020202020204" pitchFamily="34" charset="0"/>
                  </a:rPr>
                  <a:t>+1</a:t>
                </a:r>
                <a:endParaRPr lang="en-US" altLang="en-US" sz="2400" b="1" baseline="-25000" dirty="0">
                  <a:solidFill>
                    <a:srgbClr val="008000"/>
                  </a:solidFill>
                  <a:latin typeface="+mj-lt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89263" name="Text Box 47"/>
            <p:cNvSpPr txBox="1">
              <a:spLocks noChangeArrowheads="1"/>
            </p:cNvSpPr>
            <p:nvPr/>
          </p:nvSpPr>
          <p:spPr bwMode="auto">
            <a:xfrm>
              <a:off x="4136" y="3129"/>
              <a:ext cx="116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i="1" dirty="0">
                  <a:solidFill>
                    <a:srgbClr val="008000"/>
                  </a:solidFill>
                  <a:latin typeface="+mj-lt"/>
                  <a:cs typeface="Arial" panose="020B0604020202020204" pitchFamily="34" charset="0"/>
                </a:rPr>
                <a:t>w</a:t>
              </a:r>
              <a:r>
                <a:rPr lang="en-US" altLang="en-US" sz="2400" i="1" baseline="-25000" dirty="0">
                  <a:solidFill>
                    <a:srgbClr val="008000"/>
                  </a:solidFill>
                  <a:latin typeface="+mj-lt"/>
                  <a:cs typeface="Arial" panose="020B0604020202020204" pitchFamily="34" charset="0"/>
                </a:rPr>
                <a:t>k</a:t>
              </a:r>
              <a:r>
                <a:rPr lang="en-US" altLang="en-US" sz="2400" baseline="-25000" dirty="0">
                  <a:solidFill>
                    <a:srgbClr val="008000"/>
                  </a:solidFill>
                  <a:latin typeface="+mj-lt"/>
                  <a:cs typeface="Arial" panose="020B0604020202020204" pitchFamily="34" charset="0"/>
                </a:rPr>
                <a:t>+1</a:t>
              </a:r>
              <a:r>
                <a:rPr lang="en-US" altLang="en-US" sz="2400" b="1" dirty="0">
                  <a:solidFill>
                    <a:srgbClr val="008000"/>
                  </a:solidFill>
                  <a:latin typeface="+mj-lt"/>
                  <a:cs typeface="Arial" panose="020B0604020202020204" pitchFamily="34" charset="0"/>
                </a:rPr>
                <a:t> </a:t>
              </a:r>
              <a:r>
                <a:rPr lang="en-US" altLang="en-US" sz="2400" b="1" i="1" dirty="0">
                  <a:solidFill>
                    <a:srgbClr val="008000"/>
                  </a:solidFill>
                  <a:latin typeface="+mj-lt"/>
                  <a:cs typeface="Arial" panose="020B0604020202020204" pitchFamily="34" charset="0"/>
                </a:rPr>
                <a:t>x</a:t>
              </a:r>
              <a:r>
                <a:rPr lang="en-US" altLang="en-US" sz="2400" b="1" dirty="0">
                  <a:solidFill>
                    <a:srgbClr val="008000"/>
                  </a:solidFill>
                  <a:latin typeface="+mj-lt"/>
                  <a:cs typeface="Arial" panose="020B0604020202020204" pitchFamily="34" charset="0"/>
                </a:rPr>
                <a:t>  </a:t>
              </a:r>
              <a:r>
                <a:rPr lang="en-US" altLang="en-US" sz="2400" dirty="0">
                  <a:solidFill>
                    <a:srgbClr val="008000"/>
                  </a:solidFill>
                  <a:latin typeface="+mj-lt"/>
                  <a:cs typeface="Arial" panose="020B0604020202020204" pitchFamily="34" charset="0"/>
                </a:rPr>
                <a:t>+ </a:t>
              </a:r>
              <a:r>
                <a:rPr lang="en-US" altLang="en-US" sz="2400" i="1" dirty="0">
                  <a:solidFill>
                    <a:srgbClr val="008000"/>
                  </a:solidFill>
                  <a:latin typeface="+mj-lt"/>
                  <a:cs typeface="Arial" panose="020B0604020202020204" pitchFamily="34" charset="0"/>
                </a:rPr>
                <a:t>b</a:t>
              </a:r>
              <a:r>
                <a:rPr lang="en-US" altLang="en-US" sz="2400" dirty="0">
                  <a:solidFill>
                    <a:srgbClr val="008000"/>
                  </a:solidFill>
                  <a:latin typeface="+mj-lt"/>
                  <a:cs typeface="Arial" panose="020B0604020202020204" pitchFamily="34" charset="0"/>
                </a:rPr>
                <a:t> = 0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9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8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8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in action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 descr="Figure4.7a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1316689"/>
            <a:ext cx="2705100" cy="2705100"/>
          </a:xfrm>
          <a:prstGeom prst="rect">
            <a:avLst/>
          </a:prstGeom>
        </p:spPr>
      </p:pic>
      <p:pic>
        <p:nvPicPr>
          <p:cNvPr id="8" name="Picture 7" descr="Figure4.7b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123" y="1337005"/>
            <a:ext cx="2705100" cy="27051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09600" y="1337005"/>
            <a:ext cx="2705100" cy="2705100"/>
            <a:chOff x="609600" y="1337005"/>
            <a:chExt cx="2705100" cy="2705100"/>
          </a:xfrm>
        </p:grpSpPr>
        <p:pic>
          <p:nvPicPr>
            <p:cNvPr id="11" name="Picture 10" descr="Figure4.7a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1337005"/>
              <a:ext cx="2705100" cy="2705100"/>
            </a:xfrm>
            <a:prstGeom prst="rect">
              <a:avLst/>
            </a:prstGeom>
          </p:spPr>
        </p:pic>
        <p:sp>
          <p:nvSpPr>
            <p:cNvPr id="12" name="Donut 11"/>
            <p:cNvSpPr/>
            <p:nvPr/>
          </p:nvSpPr>
          <p:spPr>
            <a:xfrm>
              <a:off x="2291460" y="1679854"/>
              <a:ext cx="208314" cy="208302"/>
            </a:xfrm>
            <a:prstGeom prst="donut">
              <a:avLst>
                <a:gd name="adj" fmla="val 36299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 rot="1380000">
              <a:off x="2178025" y="1809305"/>
              <a:ext cx="155448" cy="7722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 rot="1380000">
            <a:off x="1727179" y="2628455"/>
            <a:ext cx="155448" cy="7722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ular Callout 16"/>
          <p:cNvSpPr/>
          <p:nvPr/>
        </p:nvSpPr>
        <p:spPr>
          <a:xfrm>
            <a:off x="424656" y="2227816"/>
            <a:ext cx="908845" cy="801925"/>
          </a:xfrm>
          <a:prstGeom prst="wedgeRoundRectCallout">
            <a:avLst>
              <a:gd name="adj1" fmla="val 88781"/>
              <a:gd name="adj2" fmla="val -31531"/>
              <a:gd name="adj3" fmla="val 16667"/>
            </a:avLst>
          </a:prstGeom>
          <a:solidFill>
            <a:srgbClr val="FFFFCC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none" dirty="0" err="1">
                <a:solidFill>
                  <a:srgbClr val="000000"/>
                </a:solidFill>
              </a:rPr>
              <a:t>wx</a:t>
            </a:r>
            <a:r>
              <a:rPr lang="en-US" sz="1200" u="none" dirty="0">
                <a:solidFill>
                  <a:srgbClr val="000000"/>
                </a:solidFill>
              </a:rPr>
              <a:t> = 0</a:t>
            </a:r>
            <a:endParaRPr lang="en-US" sz="1200" b="1" u="none" dirty="0">
              <a:solidFill>
                <a:srgbClr val="000000"/>
              </a:solidFill>
            </a:endParaRPr>
          </a:p>
          <a:p>
            <a:pPr algn="ctr"/>
            <a:r>
              <a:rPr lang="en-US" sz="1200" u="none" dirty="0">
                <a:solidFill>
                  <a:srgbClr val="000000"/>
                </a:solidFill>
              </a:rPr>
              <a:t>Current decision boundary</a:t>
            </a:r>
          </a:p>
        </p:txBody>
      </p:sp>
      <p:sp>
        <p:nvSpPr>
          <p:cNvPr id="18" name="Rounded Rectangular Callout 17"/>
          <p:cNvSpPr/>
          <p:nvPr/>
        </p:nvSpPr>
        <p:spPr>
          <a:xfrm>
            <a:off x="1939240" y="3006346"/>
            <a:ext cx="1136541" cy="597279"/>
          </a:xfrm>
          <a:prstGeom prst="wedgeRoundRectCallout">
            <a:avLst>
              <a:gd name="adj1" fmla="val -47151"/>
              <a:gd name="adj2" fmla="val -69065"/>
              <a:gd name="adj3" fmla="val 16667"/>
            </a:avLst>
          </a:prstGeom>
          <a:solidFill>
            <a:srgbClr val="FFFFCC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182880" rIns="0" bIns="45720" rtlCol="0" anchor="ctr"/>
          <a:lstStyle/>
          <a:p>
            <a:pPr algn="ctr"/>
            <a:r>
              <a:rPr lang="en-US" sz="1200" b="1" u="none" dirty="0">
                <a:solidFill>
                  <a:srgbClr val="000000"/>
                </a:solidFill>
              </a:rPr>
              <a:t>w</a:t>
            </a:r>
            <a:br>
              <a:rPr lang="en-US" sz="1200" b="1" u="none" dirty="0">
                <a:solidFill>
                  <a:srgbClr val="000000"/>
                </a:solidFill>
              </a:rPr>
            </a:br>
            <a:r>
              <a:rPr lang="en-US" sz="1200" u="none" dirty="0">
                <a:solidFill>
                  <a:srgbClr val="000000"/>
                </a:solidFill>
              </a:rPr>
              <a:t>Current weight vector</a:t>
            </a:r>
            <a:br>
              <a:rPr lang="en-US" sz="1200" b="1" u="none" dirty="0">
                <a:solidFill>
                  <a:srgbClr val="000000"/>
                </a:solidFill>
              </a:rPr>
            </a:br>
            <a:endParaRPr lang="en-US" sz="1200" b="1" u="none" dirty="0">
              <a:solidFill>
                <a:srgbClr val="000000"/>
              </a:solidFill>
            </a:endParaRPr>
          </a:p>
        </p:txBody>
      </p:sp>
      <p:sp>
        <p:nvSpPr>
          <p:cNvPr id="19" name="Rounded Rectangular Callout 18"/>
          <p:cNvSpPr/>
          <p:nvPr/>
        </p:nvSpPr>
        <p:spPr>
          <a:xfrm>
            <a:off x="817563" y="1316688"/>
            <a:ext cx="1430337" cy="571467"/>
          </a:xfrm>
          <a:prstGeom prst="wedgeRoundRectCallout">
            <a:avLst>
              <a:gd name="adj1" fmla="val 57691"/>
              <a:gd name="adj2" fmla="val 26387"/>
              <a:gd name="adj3" fmla="val 16667"/>
            </a:avLst>
          </a:prstGeom>
          <a:solidFill>
            <a:srgbClr val="FFFFCC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u="none" dirty="0">
                <a:solidFill>
                  <a:srgbClr val="000000"/>
                </a:solidFill>
              </a:rPr>
              <a:t>x </a:t>
            </a:r>
            <a:r>
              <a:rPr lang="en-US" sz="1200" u="none" dirty="0">
                <a:solidFill>
                  <a:srgbClr val="000000"/>
                </a:solidFill>
              </a:rPr>
              <a:t>(with y = +1)</a:t>
            </a:r>
          </a:p>
          <a:p>
            <a:pPr algn="ctr"/>
            <a:r>
              <a:rPr lang="en-US" sz="1200" u="none" dirty="0">
                <a:solidFill>
                  <a:srgbClr val="000000"/>
                </a:solidFill>
              </a:rPr>
              <a:t>next item to be classified</a:t>
            </a:r>
          </a:p>
        </p:txBody>
      </p:sp>
      <p:sp>
        <p:nvSpPr>
          <p:cNvPr id="20" name="Rounded Rectangular Callout 19"/>
          <p:cNvSpPr/>
          <p:nvPr/>
        </p:nvSpPr>
        <p:spPr>
          <a:xfrm>
            <a:off x="3455247" y="1874498"/>
            <a:ext cx="1430337" cy="293610"/>
          </a:xfrm>
          <a:prstGeom prst="wedgeRoundRectCallout">
            <a:avLst>
              <a:gd name="adj1" fmla="val 57691"/>
              <a:gd name="adj2" fmla="val 26387"/>
              <a:gd name="adj3" fmla="val 16667"/>
            </a:avLst>
          </a:prstGeom>
          <a:solidFill>
            <a:srgbClr val="FFFFCC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u="none" dirty="0">
                <a:solidFill>
                  <a:srgbClr val="000000"/>
                </a:solidFill>
              </a:rPr>
              <a:t>x </a:t>
            </a:r>
            <a:r>
              <a:rPr lang="en-US" sz="1200" u="none" dirty="0">
                <a:solidFill>
                  <a:srgbClr val="000000"/>
                </a:solidFill>
              </a:rPr>
              <a:t>as a vector</a:t>
            </a:r>
            <a:endParaRPr lang="en-US" sz="1200" b="1" u="none" dirty="0">
              <a:solidFill>
                <a:srgbClr val="000000"/>
              </a:solidFill>
            </a:endParaRPr>
          </a:p>
        </p:txBody>
      </p:sp>
      <p:sp>
        <p:nvSpPr>
          <p:cNvPr id="21" name="Rounded Rectangular Callout 20"/>
          <p:cNvSpPr/>
          <p:nvPr/>
        </p:nvSpPr>
        <p:spPr>
          <a:xfrm>
            <a:off x="4665940" y="3302130"/>
            <a:ext cx="1430337" cy="371401"/>
          </a:xfrm>
          <a:prstGeom prst="wedgeRoundRectCallout">
            <a:avLst>
              <a:gd name="adj1" fmla="val -58305"/>
              <a:gd name="adj2" fmla="val -145706"/>
              <a:gd name="adj3" fmla="val 16667"/>
            </a:avLst>
          </a:prstGeom>
          <a:solidFill>
            <a:srgbClr val="FFFFCC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u="none" dirty="0">
                <a:solidFill>
                  <a:srgbClr val="000000"/>
                </a:solidFill>
              </a:rPr>
              <a:t>x </a:t>
            </a:r>
            <a:r>
              <a:rPr lang="en-US" sz="1200" u="none" dirty="0">
                <a:solidFill>
                  <a:srgbClr val="000000"/>
                </a:solidFill>
              </a:rPr>
              <a:t>as a vector added to </a:t>
            </a:r>
            <a:r>
              <a:rPr lang="en-US" sz="1200" b="1" u="none" dirty="0">
                <a:solidFill>
                  <a:srgbClr val="000000"/>
                </a:solidFill>
              </a:rPr>
              <a:t>w</a:t>
            </a:r>
          </a:p>
        </p:txBody>
      </p:sp>
      <p:sp>
        <p:nvSpPr>
          <p:cNvPr id="22" name="Rounded Rectangular Callout 21"/>
          <p:cNvSpPr/>
          <p:nvPr/>
        </p:nvSpPr>
        <p:spPr>
          <a:xfrm>
            <a:off x="7777955" y="1964112"/>
            <a:ext cx="908845" cy="801925"/>
          </a:xfrm>
          <a:prstGeom prst="wedgeRoundRectCallout">
            <a:avLst>
              <a:gd name="adj1" fmla="val -45693"/>
              <a:gd name="adj2" fmla="val 74051"/>
              <a:gd name="adj3" fmla="val 16667"/>
            </a:avLst>
          </a:prstGeom>
          <a:solidFill>
            <a:srgbClr val="FFFFCC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none" dirty="0" err="1">
                <a:solidFill>
                  <a:srgbClr val="000000"/>
                </a:solidFill>
              </a:rPr>
              <a:t>wx</a:t>
            </a:r>
            <a:r>
              <a:rPr lang="en-US" sz="1200" u="none" dirty="0">
                <a:solidFill>
                  <a:srgbClr val="000000"/>
                </a:solidFill>
              </a:rPr>
              <a:t> = 0</a:t>
            </a:r>
            <a:endParaRPr lang="en-US" sz="1200" b="1" u="none" dirty="0">
              <a:solidFill>
                <a:srgbClr val="000000"/>
              </a:solidFill>
            </a:endParaRPr>
          </a:p>
          <a:p>
            <a:pPr algn="ctr"/>
            <a:r>
              <a:rPr lang="en-US" sz="1200" u="none" dirty="0">
                <a:solidFill>
                  <a:srgbClr val="000000"/>
                </a:solidFill>
              </a:rPr>
              <a:t>New</a:t>
            </a:r>
            <a:br>
              <a:rPr lang="en-US" sz="1200" u="none" dirty="0">
                <a:solidFill>
                  <a:srgbClr val="000000"/>
                </a:solidFill>
              </a:rPr>
            </a:br>
            <a:r>
              <a:rPr lang="en-US" sz="1200" u="none" dirty="0">
                <a:solidFill>
                  <a:srgbClr val="000000"/>
                </a:solidFill>
              </a:rPr>
              <a:t>decision boundary</a:t>
            </a:r>
          </a:p>
        </p:txBody>
      </p:sp>
      <p:sp>
        <p:nvSpPr>
          <p:cNvPr id="23" name="Rounded Rectangular Callout 22"/>
          <p:cNvSpPr/>
          <p:nvPr/>
        </p:nvSpPr>
        <p:spPr>
          <a:xfrm>
            <a:off x="6413575" y="3003490"/>
            <a:ext cx="1136541" cy="597279"/>
          </a:xfrm>
          <a:prstGeom prst="wedgeRoundRectCallout">
            <a:avLst>
              <a:gd name="adj1" fmla="val 21334"/>
              <a:gd name="adj2" fmla="val -87356"/>
              <a:gd name="adj3" fmla="val 16667"/>
            </a:avLst>
          </a:prstGeom>
          <a:solidFill>
            <a:srgbClr val="FFFFCC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182880" rIns="0" bIns="45720" rtlCol="0" anchor="ctr"/>
          <a:lstStyle/>
          <a:p>
            <a:pPr algn="ctr"/>
            <a:r>
              <a:rPr lang="en-US" sz="1200" b="1" u="none" dirty="0">
                <a:solidFill>
                  <a:srgbClr val="000000"/>
                </a:solidFill>
              </a:rPr>
              <a:t>w </a:t>
            </a:r>
            <a:br>
              <a:rPr lang="en-US" sz="1200" b="1" u="none" dirty="0">
                <a:solidFill>
                  <a:srgbClr val="000000"/>
                </a:solidFill>
              </a:rPr>
            </a:br>
            <a:r>
              <a:rPr lang="en-US" sz="1200" u="none" dirty="0">
                <a:solidFill>
                  <a:srgbClr val="000000"/>
                </a:solidFill>
              </a:rPr>
              <a:t>New</a:t>
            </a:r>
            <a:r>
              <a:rPr lang="en-US" sz="1200" b="1" u="none" dirty="0">
                <a:solidFill>
                  <a:srgbClr val="000000"/>
                </a:solidFill>
              </a:rPr>
              <a:t> </a:t>
            </a:r>
            <a:r>
              <a:rPr lang="en-US" sz="1200" u="none" dirty="0">
                <a:solidFill>
                  <a:srgbClr val="000000"/>
                </a:solidFill>
              </a:rPr>
              <a:t>weight vector</a:t>
            </a:r>
            <a:br>
              <a:rPr lang="en-US" sz="1200" b="1" u="none" dirty="0">
                <a:solidFill>
                  <a:srgbClr val="000000"/>
                </a:solidFill>
              </a:rPr>
            </a:br>
            <a:endParaRPr lang="en-US" sz="1200" b="1" u="none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3331" y="5841999"/>
            <a:ext cx="303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(Figures from Bishop 2006)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7544020" y="5599091"/>
            <a:ext cx="1428456" cy="485815"/>
            <a:chOff x="51913" y="1190585"/>
            <a:chExt cx="971256" cy="485815"/>
          </a:xfrm>
        </p:grpSpPr>
        <p:sp>
          <p:nvSpPr>
            <p:cNvPr id="2" name="Oval 1"/>
            <p:cNvSpPr/>
            <p:nvPr/>
          </p:nvSpPr>
          <p:spPr>
            <a:xfrm>
              <a:off x="152400" y="1337005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52400" y="1489405"/>
              <a:ext cx="45719" cy="4571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02962" y="1190585"/>
              <a:ext cx="7633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none" dirty="0">
                  <a:solidFill>
                    <a:srgbClr val="FF0000"/>
                  </a:solidFill>
                  <a:latin typeface="+mn-lt"/>
                </a:rPr>
                <a:t>Positive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94416" y="1368623"/>
              <a:ext cx="8287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none" dirty="0">
                  <a:solidFill>
                    <a:srgbClr val="0000FF"/>
                  </a:solidFill>
                  <a:latin typeface="+mn-lt"/>
                </a:rPr>
                <a:t>Negative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913" y="1219200"/>
              <a:ext cx="9144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955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in action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8</a:t>
            </a:fld>
            <a:endParaRPr lang="en-US" dirty="0"/>
          </a:p>
        </p:txBody>
      </p:sp>
      <p:pic>
        <p:nvPicPr>
          <p:cNvPr id="9" name="Picture 8" descr="Figure4.7c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616" y="1731344"/>
            <a:ext cx="2705100" cy="2705100"/>
          </a:xfrm>
          <a:prstGeom prst="rect">
            <a:avLst/>
          </a:prstGeom>
        </p:spPr>
      </p:pic>
      <p:pic>
        <p:nvPicPr>
          <p:cNvPr id="10" name="Picture 9" descr="Figure4.7d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163" y="1731344"/>
            <a:ext cx="2705100" cy="2705100"/>
          </a:xfrm>
          <a:prstGeom prst="rect">
            <a:avLst/>
          </a:prstGeom>
        </p:spPr>
      </p:pic>
      <p:pic>
        <p:nvPicPr>
          <p:cNvPr id="11" name="Picture 10" descr="Figure4.7b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36" y="1731344"/>
            <a:ext cx="2705100" cy="2705100"/>
          </a:xfrm>
          <a:prstGeom prst="rect">
            <a:avLst/>
          </a:prstGeom>
        </p:spPr>
      </p:pic>
      <p:sp>
        <p:nvSpPr>
          <p:cNvPr id="12" name="Rounded Rectangular Callout 11"/>
          <p:cNvSpPr/>
          <p:nvPr/>
        </p:nvSpPr>
        <p:spPr>
          <a:xfrm>
            <a:off x="424656" y="2227816"/>
            <a:ext cx="908845" cy="801925"/>
          </a:xfrm>
          <a:prstGeom prst="wedgeRoundRectCallout">
            <a:avLst>
              <a:gd name="adj1" fmla="val 86563"/>
              <a:gd name="adj2" fmla="val -12259"/>
              <a:gd name="adj3" fmla="val 16667"/>
            </a:avLst>
          </a:prstGeom>
          <a:solidFill>
            <a:srgbClr val="FFFFCC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none" dirty="0" err="1">
                <a:solidFill>
                  <a:srgbClr val="000000"/>
                </a:solidFill>
              </a:rPr>
              <a:t>wx</a:t>
            </a:r>
            <a:r>
              <a:rPr lang="en-US" sz="1200" u="none" dirty="0">
                <a:solidFill>
                  <a:srgbClr val="000000"/>
                </a:solidFill>
              </a:rPr>
              <a:t> = 0</a:t>
            </a:r>
            <a:endParaRPr lang="en-US" sz="1200" b="1" u="none" dirty="0">
              <a:solidFill>
                <a:srgbClr val="000000"/>
              </a:solidFill>
            </a:endParaRPr>
          </a:p>
          <a:p>
            <a:pPr algn="ctr"/>
            <a:r>
              <a:rPr lang="en-US" sz="1200" u="none" dirty="0">
                <a:solidFill>
                  <a:srgbClr val="000000"/>
                </a:solidFill>
              </a:rPr>
              <a:t>Current decision boundary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1939240" y="3228087"/>
            <a:ext cx="1136541" cy="597279"/>
          </a:xfrm>
          <a:prstGeom prst="wedgeRoundRectCallout">
            <a:avLst>
              <a:gd name="adj1" fmla="val -47151"/>
              <a:gd name="adj2" fmla="val -69065"/>
              <a:gd name="adj3" fmla="val 16667"/>
            </a:avLst>
          </a:prstGeom>
          <a:solidFill>
            <a:srgbClr val="FFFFCC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182880" rIns="0" bIns="45720" rtlCol="0" anchor="ctr"/>
          <a:lstStyle/>
          <a:p>
            <a:pPr algn="ctr"/>
            <a:r>
              <a:rPr lang="en-US" sz="1200" b="1" u="none" dirty="0">
                <a:solidFill>
                  <a:srgbClr val="000000"/>
                </a:solidFill>
              </a:rPr>
              <a:t>w</a:t>
            </a:r>
            <a:br>
              <a:rPr lang="en-US" sz="1200" b="1" u="none" dirty="0">
                <a:solidFill>
                  <a:srgbClr val="000000"/>
                </a:solidFill>
              </a:rPr>
            </a:br>
            <a:r>
              <a:rPr lang="en-US" sz="1200" u="none" dirty="0">
                <a:solidFill>
                  <a:srgbClr val="000000"/>
                </a:solidFill>
              </a:rPr>
              <a:t>Current weight vector</a:t>
            </a:r>
            <a:br>
              <a:rPr lang="en-US" sz="1200" b="1" u="none" dirty="0">
                <a:solidFill>
                  <a:srgbClr val="000000"/>
                </a:solidFill>
              </a:rPr>
            </a:br>
            <a:endParaRPr lang="en-US" sz="1200" b="1" u="none" dirty="0">
              <a:solidFill>
                <a:srgbClr val="000000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1578279" y="1445610"/>
            <a:ext cx="1430337" cy="571467"/>
          </a:xfrm>
          <a:prstGeom prst="wedgeRoundRectCallout">
            <a:avLst>
              <a:gd name="adj1" fmla="val 19637"/>
              <a:gd name="adj2" fmla="val 145145"/>
              <a:gd name="adj3" fmla="val 16667"/>
            </a:avLst>
          </a:prstGeom>
          <a:solidFill>
            <a:srgbClr val="FFFFCC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u="none" dirty="0">
                <a:solidFill>
                  <a:srgbClr val="000000"/>
                </a:solidFill>
              </a:rPr>
              <a:t>x </a:t>
            </a:r>
            <a:r>
              <a:rPr lang="en-US" sz="1200" u="none" dirty="0">
                <a:solidFill>
                  <a:srgbClr val="000000"/>
                </a:solidFill>
              </a:rPr>
              <a:t>(with y = +1)</a:t>
            </a:r>
          </a:p>
          <a:p>
            <a:pPr algn="ctr"/>
            <a:r>
              <a:rPr lang="en-US" sz="1200" u="none" dirty="0">
                <a:solidFill>
                  <a:srgbClr val="000000"/>
                </a:solidFill>
              </a:rPr>
              <a:t>next item to be classified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3455247" y="1874498"/>
            <a:ext cx="1430337" cy="293610"/>
          </a:xfrm>
          <a:prstGeom prst="wedgeRoundRectCallout">
            <a:avLst>
              <a:gd name="adj1" fmla="val 37019"/>
              <a:gd name="adj2" fmla="val 259819"/>
              <a:gd name="adj3" fmla="val 16667"/>
            </a:avLst>
          </a:prstGeom>
          <a:solidFill>
            <a:srgbClr val="FFFFCC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u="none" dirty="0">
                <a:solidFill>
                  <a:srgbClr val="000000"/>
                </a:solidFill>
              </a:rPr>
              <a:t>x </a:t>
            </a:r>
            <a:r>
              <a:rPr lang="en-US" sz="1200" u="none" dirty="0">
                <a:solidFill>
                  <a:srgbClr val="000000"/>
                </a:solidFill>
              </a:rPr>
              <a:t>as a vector</a:t>
            </a:r>
            <a:endParaRPr lang="en-US" sz="1200" b="1" u="none" dirty="0">
              <a:solidFill>
                <a:srgbClr val="000000"/>
              </a:solidFill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3725165" y="3302129"/>
            <a:ext cx="1430337" cy="371401"/>
          </a:xfrm>
          <a:prstGeom prst="wedgeRoundRectCallout">
            <a:avLst>
              <a:gd name="adj1" fmla="val 11227"/>
              <a:gd name="adj2" fmla="val -129423"/>
              <a:gd name="adj3" fmla="val 16667"/>
            </a:avLst>
          </a:prstGeom>
          <a:solidFill>
            <a:srgbClr val="FFFFCC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u="none" dirty="0">
                <a:solidFill>
                  <a:srgbClr val="000000"/>
                </a:solidFill>
              </a:rPr>
              <a:t>x </a:t>
            </a:r>
            <a:r>
              <a:rPr lang="en-US" sz="1200" u="none" dirty="0">
                <a:solidFill>
                  <a:srgbClr val="000000"/>
                </a:solidFill>
              </a:rPr>
              <a:t>as a vector added to </a:t>
            </a:r>
            <a:r>
              <a:rPr lang="en-US" sz="1200" b="1" u="none" dirty="0">
                <a:solidFill>
                  <a:srgbClr val="000000"/>
                </a:solidFill>
              </a:rPr>
              <a:t>w</a:t>
            </a:r>
          </a:p>
        </p:txBody>
      </p:sp>
      <p:sp>
        <p:nvSpPr>
          <p:cNvPr id="17" name="Rounded Rectangular Callout 16"/>
          <p:cNvSpPr/>
          <p:nvPr/>
        </p:nvSpPr>
        <p:spPr>
          <a:xfrm>
            <a:off x="6474308" y="1016675"/>
            <a:ext cx="908845" cy="801925"/>
          </a:xfrm>
          <a:prstGeom prst="wedgeRoundRectCallout">
            <a:avLst>
              <a:gd name="adj1" fmla="val -45693"/>
              <a:gd name="adj2" fmla="val 74051"/>
              <a:gd name="adj3" fmla="val 16667"/>
            </a:avLst>
          </a:prstGeom>
          <a:solidFill>
            <a:srgbClr val="FFFFCC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none" dirty="0" err="1">
                <a:solidFill>
                  <a:srgbClr val="000000"/>
                </a:solidFill>
              </a:rPr>
              <a:t>wx</a:t>
            </a:r>
            <a:r>
              <a:rPr lang="en-US" sz="1200" u="none" dirty="0">
                <a:solidFill>
                  <a:srgbClr val="000000"/>
                </a:solidFill>
              </a:rPr>
              <a:t> = 0</a:t>
            </a:r>
            <a:endParaRPr lang="en-US" sz="1200" b="1" u="none" dirty="0">
              <a:solidFill>
                <a:srgbClr val="000000"/>
              </a:solidFill>
            </a:endParaRPr>
          </a:p>
          <a:p>
            <a:pPr algn="ctr"/>
            <a:r>
              <a:rPr lang="en-US" sz="1200" u="none" dirty="0">
                <a:solidFill>
                  <a:srgbClr val="000000"/>
                </a:solidFill>
              </a:rPr>
              <a:t>New</a:t>
            </a:r>
            <a:br>
              <a:rPr lang="en-US" sz="1200" u="none" dirty="0">
                <a:solidFill>
                  <a:srgbClr val="000000"/>
                </a:solidFill>
              </a:rPr>
            </a:br>
            <a:r>
              <a:rPr lang="en-US" sz="1200" u="none" dirty="0">
                <a:solidFill>
                  <a:srgbClr val="000000"/>
                </a:solidFill>
              </a:rPr>
              <a:t>decision boundary</a:t>
            </a:r>
          </a:p>
        </p:txBody>
      </p:sp>
      <p:sp>
        <p:nvSpPr>
          <p:cNvPr id="18" name="Rounded Rectangular Callout 17"/>
          <p:cNvSpPr/>
          <p:nvPr/>
        </p:nvSpPr>
        <p:spPr>
          <a:xfrm>
            <a:off x="5906037" y="4523796"/>
            <a:ext cx="1136541" cy="597279"/>
          </a:xfrm>
          <a:prstGeom prst="wedgeRoundRectCallout">
            <a:avLst>
              <a:gd name="adj1" fmla="val 49123"/>
              <a:gd name="adj2" fmla="val -307857"/>
              <a:gd name="adj3" fmla="val 16667"/>
            </a:avLst>
          </a:prstGeom>
          <a:solidFill>
            <a:srgbClr val="FFFFCC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182880" rIns="0" bIns="45720" rtlCol="0" anchor="ctr"/>
          <a:lstStyle/>
          <a:p>
            <a:pPr algn="ctr"/>
            <a:r>
              <a:rPr lang="en-US" sz="1200" b="1" u="none" dirty="0">
                <a:solidFill>
                  <a:srgbClr val="000000"/>
                </a:solidFill>
              </a:rPr>
              <a:t>w </a:t>
            </a:r>
            <a:br>
              <a:rPr lang="en-US" sz="1200" b="1" u="none" dirty="0">
                <a:solidFill>
                  <a:srgbClr val="000000"/>
                </a:solidFill>
              </a:rPr>
            </a:br>
            <a:r>
              <a:rPr lang="en-US" sz="1200" u="none" dirty="0">
                <a:solidFill>
                  <a:srgbClr val="000000"/>
                </a:solidFill>
              </a:rPr>
              <a:t>New</a:t>
            </a:r>
            <a:r>
              <a:rPr lang="en-US" sz="1200" b="1" u="none" dirty="0">
                <a:solidFill>
                  <a:srgbClr val="000000"/>
                </a:solidFill>
              </a:rPr>
              <a:t> </a:t>
            </a:r>
            <a:r>
              <a:rPr lang="en-US" sz="1200" u="none" dirty="0">
                <a:solidFill>
                  <a:srgbClr val="000000"/>
                </a:solidFill>
              </a:rPr>
              <a:t>weight vector</a:t>
            </a:r>
            <a:br>
              <a:rPr lang="en-US" sz="1200" b="1" u="none" dirty="0">
                <a:solidFill>
                  <a:srgbClr val="000000"/>
                </a:solidFill>
              </a:rPr>
            </a:br>
            <a:endParaRPr lang="en-US" sz="1200" b="1" u="none" dirty="0">
              <a:solidFill>
                <a:srgbClr val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3331" y="5841999"/>
            <a:ext cx="303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(Figures from Bishop 2006)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543800" y="5599091"/>
            <a:ext cx="1428456" cy="485815"/>
            <a:chOff x="51913" y="1190585"/>
            <a:chExt cx="971256" cy="485815"/>
          </a:xfrm>
        </p:grpSpPr>
        <p:sp>
          <p:nvSpPr>
            <p:cNvPr id="21" name="Oval 20"/>
            <p:cNvSpPr/>
            <p:nvPr/>
          </p:nvSpPr>
          <p:spPr>
            <a:xfrm>
              <a:off x="152400" y="1337005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52400" y="1489405"/>
              <a:ext cx="45719" cy="4571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2962" y="1190585"/>
              <a:ext cx="7633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none" dirty="0">
                  <a:solidFill>
                    <a:srgbClr val="FF0000"/>
                  </a:solidFill>
                  <a:latin typeface="+mn-lt"/>
                </a:rPr>
                <a:t>Positive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94416" y="1368623"/>
              <a:ext cx="8287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none" dirty="0">
                  <a:solidFill>
                    <a:srgbClr val="0000FF"/>
                  </a:solidFill>
                  <a:latin typeface="+mn-lt"/>
                </a:rPr>
                <a:t>Negative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1913" y="1219200"/>
              <a:ext cx="9144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895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Convergence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Perceptron Convergence Theorem:</a:t>
            </a:r>
          </a:p>
          <a:p>
            <a:pPr lvl="1"/>
            <a:r>
              <a:rPr lang="en-US" dirty="0"/>
              <a:t>If there exist a set of weights that are consistent with the data (i.e., the data is linearly separable), the perceptron learning algorithm will converge</a:t>
            </a:r>
          </a:p>
          <a:p>
            <a:pPr lvl="2"/>
            <a:r>
              <a:rPr lang="en-US" dirty="0"/>
              <a:t>How long would it take to converge ?</a:t>
            </a:r>
          </a:p>
          <a:p>
            <a:endParaRPr lang="en-US" dirty="0"/>
          </a:p>
          <a:p>
            <a:r>
              <a:rPr lang="en-US" dirty="0"/>
              <a:t>Perceptron Cycling Theorem: </a:t>
            </a:r>
          </a:p>
          <a:p>
            <a:pPr lvl="1"/>
            <a:r>
              <a:rPr lang="en-US" dirty="0"/>
              <a:t>If the training data is not linearly separable the perceptron learning algorithm will eventually repeat the  same set of weights and therefore enter an infinite loop.</a:t>
            </a:r>
          </a:p>
          <a:p>
            <a:pPr lvl="2"/>
            <a:r>
              <a:rPr lang="en-US" dirty="0"/>
              <a:t>How to provide robustness, more expressivity 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8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14105</TotalTime>
  <Words>1295</Words>
  <Application>Microsoft Office PowerPoint</Application>
  <PresentationFormat>全屏显示(4:3)</PresentationFormat>
  <Paragraphs>207</Paragraphs>
  <Slides>16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宋体</vt:lpstr>
      <vt:lpstr>Arial</vt:lpstr>
      <vt:lpstr>Arial Narrow</vt:lpstr>
      <vt:lpstr>Calibri</vt:lpstr>
      <vt:lpstr>Calibri Light</vt:lpstr>
      <vt:lpstr>Cambria Math</vt:lpstr>
      <vt:lpstr>Symbol</vt:lpstr>
      <vt:lpstr>Verdana</vt:lpstr>
      <vt:lpstr>Wingdings</vt:lpstr>
      <vt:lpstr>Office Theme</vt:lpstr>
      <vt:lpstr>Equation</vt:lpstr>
      <vt:lpstr>COMP4901K/Math4824B Machine Learning for Natural Language Processing</vt:lpstr>
      <vt:lpstr>Perceptron learning rule</vt:lpstr>
      <vt:lpstr>Linear binary classification</vt:lpstr>
      <vt:lpstr>Perceptron learning rule</vt:lpstr>
      <vt:lpstr>Footnote About the Threshold</vt:lpstr>
      <vt:lpstr>Perceptron algorithm</vt:lpstr>
      <vt:lpstr>Perceptron in action</vt:lpstr>
      <vt:lpstr>Perceptron in action</vt:lpstr>
      <vt:lpstr>Perceptron Convergence</vt:lpstr>
      <vt:lpstr>Perceptron-Mistake Bound</vt:lpstr>
      <vt:lpstr>Proof</vt:lpstr>
      <vt:lpstr>PowerPoint 演示文稿</vt:lpstr>
      <vt:lpstr>Practical Issues and Extensions</vt:lpstr>
      <vt:lpstr>Regularization Via Averaged Perceptron</vt:lpstr>
      <vt:lpstr>Regularization Via Averaged Perceptron</vt:lpstr>
      <vt:lpstr>Perceptron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Yangqiu Song</dc:title>
  <dc:creator>yqsong</dc:creator>
  <cp:lastModifiedBy>CHANG YS</cp:lastModifiedBy>
  <cp:revision>241</cp:revision>
  <dcterms:created xsi:type="dcterms:W3CDTF">2006-08-16T00:00:00Z</dcterms:created>
  <dcterms:modified xsi:type="dcterms:W3CDTF">2018-10-19T08:48:19Z</dcterms:modified>
</cp:coreProperties>
</file>