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45"/>
  </p:notesMasterIdLst>
  <p:sldIdLst>
    <p:sldId id="301" r:id="rId2"/>
    <p:sldId id="374" r:id="rId3"/>
    <p:sldId id="341" r:id="rId4"/>
    <p:sldId id="342" r:id="rId5"/>
    <p:sldId id="343" r:id="rId6"/>
    <p:sldId id="344" r:id="rId7"/>
    <p:sldId id="345" r:id="rId8"/>
    <p:sldId id="347" r:id="rId9"/>
    <p:sldId id="346" r:id="rId10"/>
    <p:sldId id="348" r:id="rId11"/>
    <p:sldId id="316" r:id="rId12"/>
    <p:sldId id="317" r:id="rId13"/>
    <p:sldId id="318" r:id="rId14"/>
    <p:sldId id="319" r:id="rId15"/>
    <p:sldId id="320" r:id="rId16"/>
    <p:sldId id="321" r:id="rId17"/>
    <p:sldId id="322" r:id="rId18"/>
    <p:sldId id="349" r:id="rId19"/>
    <p:sldId id="350" r:id="rId20"/>
    <p:sldId id="351" r:id="rId21"/>
    <p:sldId id="326" r:id="rId22"/>
    <p:sldId id="353" r:id="rId23"/>
    <p:sldId id="357" r:id="rId24"/>
    <p:sldId id="364" r:id="rId25"/>
    <p:sldId id="362" r:id="rId26"/>
    <p:sldId id="363" r:id="rId27"/>
    <p:sldId id="359" r:id="rId28"/>
    <p:sldId id="360" r:id="rId29"/>
    <p:sldId id="361" r:id="rId30"/>
    <p:sldId id="369" r:id="rId31"/>
    <p:sldId id="354" r:id="rId32"/>
    <p:sldId id="358" r:id="rId33"/>
    <p:sldId id="370" r:id="rId34"/>
    <p:sldId id="373" r:id="rId35"/>
    <p:sldId id="334" r:id="rId36"/>
    <p:sldId id="367" r:id="rId37"/>
    <p:sldId id="371" r:id="rId38"/>
    <p:sldId id="372" r:id="rId39"/>
    <p:sldId id="335" r:id="rId40"/>
    <p:sldId id="336" r:id="rId41"/>
    <p:sldId id="366" r:id="rId42"/>
    <p:sldId id="338" r:id="rId43"/>
    <p:sldId id="368"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FFFF8B"/>
    <a:srgbClr val="CCFFFF"/>
    <a:srgbClr val="B8F1FE"/>
    <a:srgbClr val="A7E8FF"/>
    <a:srgbClr val="9966FF"/>
    <a:srgbClr val="FFFFCC"/>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875" autoAdjust="0"/>
  </p:normalViewPr>
  <p:slideViewPr>
    <p:cSldViewPr>
      <p:cViewPr varScale="1">
        <p:scale>
          <a:sx n="67" d="100"/>
          <a:sy n="67" d="100"/>
        </p:scale>
        <p:origin x="1260" y="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154"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9F9785-B714-4355-9128-4C9AFF94E816}" type="datetimeFigureOut">
              <a:rPr lang="en-US" smtClean="0"/>
              <a:pPr/>
              <a:t>12/11/2018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BCD5C7-AD7F-4FAA-B7B9-A09C6EEE6F7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BCD5C7-AD7F-4FAA-B7B9-A09C6EEE6F73}" type="slidenum">
              <a:rPr lang="en-US" smtClean="0"/>
              <a:pPr/>
              <a:t>1</a:t>
            </a:fld>
            <a:endParaRPr lang="en-US"/>
          </a:p>
        </p:txBody>
      </p:sp>
    </p:spTree>
    <p:extLst>
      <p:ext uri="{BB962C8B-B14F-4D97-AF65-F5344CB8AC3E}">
        <p14:creationId xmlns:p14="http://schemas.microsoft.com/office/powerpoint/2010/main" val="2645873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extLst/>
        </p:spPr>
        <p:txBody>
          <a:bodyPr/>
          <a:lstStyle>
            <a:lvl1pPr eaLnBrk="0" hangingPunct="0">
              <a:defRPr>
                <a:solidFill>
                  <a:schemeClr val="tx1"/>
                </a:solidFill>
                <a:latin typeface="Gill Sans MT" pitchFamily="34" charset="0"/>
              </a:defRPr>
            </a:lvl1pPr>
            <a:lvl2pPr marL="742950" indent="-285750" eaLnBrk="0" hangingPunct="0">
              <a:defRPr>
                <a:solidFill>
                  <a:schemeClr val="tx1"/>
                </a:solidFill>
                <a:latin typeface="Gill Sans MT" pitchFamily="34" charset="0"/>
              </a:defRPr>
            </a:lvl2pPr>
            <a:lvl3pPr marL="1143000" indent="-228600" eaLnBrk="0" hangingPunct="0">
              <a:defRPr>
                <a:solidFill>
                  <a:schemeClr val="tx1"/>
                </a:solidFill>
                <a:latin typeface="Gill Sans MT" pitchFamily="34" charset="0"/>
              </a:defRPr>
            </a:lvl3pPr>
            <a:lvl4pPr marL="1600200" indent="-228600" eaLnBrk="0" hangingPunct="0">
              <a:defRPr>
                <a:solidFill>
                  <a:schemeClr val="tx1"/>
                </a:solidFill>
                <a:latin typeface="Gill Sans MT" pitchFamily="34" charset="0"/>
              </a:defRPr>
            </a:lvl4pPr>
            <a:lvl5pPr marL="2057400" indent="-228600" eaLnBrk="0" hangingPunct="0">
              <a:defRPr>
                <a:solidFill>
                  <a:schemeClr val="tx1"/>
                </a:solidFill>
                <a:latin typeface="Gill Sans MT" pitchFamily="34" charset="0"/>
              </a:defRPr>
            </a:lvl5pPr>
            <a:lvl6pPr marL="2514600" indent="-228600" eaLnBrk="0" fontAlgn="base" hangingPunct="0">
              <a:spcBef>
                <a:spcPct val="0"/>
              </a:spcBef>
              <a:spcAft>
                <a:spcPct val="0"/>
              </a:spcAft>
              <a:defRPr>
                <a:solidFill>
                  <a:schemeClr val="tx1"/>
                </a:solidFill>
                <a:latin typeface="Gill Sans MT" pitchFamily="34" charset="0"/>
              </a:defRPr>
            </a:lvl6pPr>
            <a:lvl7pPr marL="2971800" indent="-228600" eaLnBrk="0" fontAlgn="base" hangingPunct="0">
              <a:spcBef>
                <a:spcPct val="0"/>
              </a:spcBef>
              <a:spcAft>
                <a:spcPct val="0"/>
              </a:spcAft>
              <a:defRPr>
                <a:solidFill>
                  <a:schemeClr val="tx1"/>
                </a:solidFill>
                <a:latin typeface="Gill Sans MT" pitchFamily="34" charset="0"/>
              </a:defRPr>
            </a:lvl7pPr>
            <a:lvl8pPr marL="3429000" indent="-228600" eaLnBrk="0" fontAlgn="base" hangingPunct="0">
              <a:spcBef>
                <a:spcPct val="0"/>
              </a:spcBef>
              <a:spcAft>
                <a:spcPct val="0"/>
              </a:spcAft>
              <a:defRPr>
                <a:solidFill>
                  <a:schemeClr val="tx1"/>
                </a:solidFill>
                <a:latin typeface="Gill Sans MT" pitchFamily="34" charset="0"/>
              </a:defRPr>
            </a:lvl8pPr>
            <a:lvl9pPr marL="3886200" indent="-228600" eaLnBrk="0" fontAlgn="base" hangingPunct="0">
              <a:spcBef>
                <a:spcPct val="0"/>
              </a:spcBef>
              <a:spcAft>
                <a:spcPct val="0"/>
              </a:spcAft>
              <a:defRPr>
                <a:solidFill>
                  <a:schemeClr val="tx1"/>
                </a:solidFill>
                <a:latin typeface="Gill Sans MT" pitchFamily="34" charset="0"/>
              </a:defRPr>
            </a:lvl9pPr>
          </a:lstStyle>
          <a:p>
            <a:pPr eaLnBrk="1" hangingPunct="1">
              <a:defRPr/>
            </a:pPr>
            <a:fld id="{56E49F24-BCD7-4F3A-B1DE-5BE79BB2D22D}" type="slidenum">
              <a:rPr lang="en-US" smtClean="0">
                <a:latin typeface="Arial" pitchFamily="34" charset="0"/>
              </a:rPr>
              <a:pPr eaLnBrk="1" hangingPunct="1">
                <a:defRPr/>
              </a:pPr>
              <a:t>16</a:t>
            </a:fld>
            <a:endParaRPr lang="en-US">
              <a:latin typeface="Arial"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a:p>
            <a:pPr eaLnBrk="1" hangingPunct="1"/>
            <a:endParaRPr lang="en-US">
              <a:latin typeface="Arial" pitchFamily="34" charset="0"/>
            </a:endParaRPr>
          </a:p>
        </p:txBody>
      </p:sp>
    </p:spTree>
    <p:extLst>
      <p:ext uri="{BB962C8B-B14F-4D97-AF65-F5344CB8AC3E}">
        <p14:creationId xmlns:p14="http://schemas.microsoft.com/office/powerpoint/2010/main" val="3895302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extLst/>
        </p:spPr>
        <p:txBody>
          <a:bodyPr/>
          <a:lstStyle>
            <a:lvl1pPr eaLnBrk="0" hangingPunct="0">
              <a:defRPr>
                <a:solidFill>
                  <a:schemeClr val="tx1"/>
                </a:solidFill>
                <a:latin typeface="Gill Sans MT" pitchFamily="34" charset="0"/>
              </a:defRPr>
            </a:lvl1pPr>
            <a:lvl2pPr marL="742950" indent="-285750" eaLnBrk="0" hangingPunct="0">
              <a:defRPr>
                <a:solidFill>
                  <a:schemeClr val="tx1"/>
                </a:solidFill>
                <a:latin typeface="Gill Sans MT" pitchFamily="34" charset="0"/>
              </a:defRPr>
            </a:lvl2pPr>
            <a:lvl3pPr marL="1143000" indent="-228600" eaLnBrk="0" hangingPunct="0">
              <a:defRPr>
                <a:solidFill>
                  <a:schemeClr val="tx1"/>
                </a:solidFill>
                <a:latin typeface="Gill Sans MT" pitchFamily="34" charset="0"/>
              </a:defRPr>
            </a:lvl3pPr>
            <a:lvl4pPr marL="1600200" indent="-228600" eaLnBrk="0" hangingPunct="0">
              <a:defRPr>
                <a:solidFill>
                  <a:schemeClr val="tx1"/>
                </a:solidFill>
                <a:latin typeface="Gill Sans MT" pitchFamily="34" charset="0"/>
              </a:defRPr>
            </a:lvl4pPr>
            <a:lvl5pPr marL="2057400" indent="-228600" eaLnBrk="0" hangingPunct="0">
              <a:defRPr>
                <a:solidFill>
                  <a:schemeClr val="tx1"/>
                </a:solidFill>
                <a:latin typeface="Gill Sans MT" pitchFamily="34" charset="0"/>
              </a:defRPr>
            </a:lvl5pPr>
            <a:lvl6pPr marL="2514600" indent="-228600" eaLnBrk="0" fontAlgn="base" hangingPunct="0">
              <a:spcBef>
                <a:spcPct val="0"/>
              </a:spcBef>
              <a:spcAft>
                <a:spcPct val="0"/>
              </a:spcAft>
              <a:defRPr>
                <a:solidFill>
                  <a:schemeClr val="tx1"/>
                </a:solidFill>
                <a:latin typeface="Gill Sans MT" pitchFamily="34" charset="0"/>
              </a:defRPr>
            </a:lvl6pPr>
            <a:lvl7pPr marL="2971800" indent="-228600" eaLnBrk="0" fontAlgn="base" hangingPunct="0">
              <a:spcBef>
                <a:spcPct val="0"/>
              </a:spcBef>
              <a:spcAft>
                <a:spcPct val="0"/>
              </a:spcAft>
              <a:defRPr>
                <a:solidFill>
                  <a:schemeClr val="tx1"/>
                </a:solidFill>
                <a:latin typeface="Gill Sans MT" pitchFamily="34" charset="0"/>
              </a:defRPr>
            </a:lvl7pPr>
            <a:lvl8pPr marL="3429000" indent="-228600" eaLnBrk="0" fontAlgn="base" hangingPunct="0">
              <a:spcBef>
                <a:spcPct val="0"/>
              </a:spcBef>
              <a:spcAft>
                <a:spcPct val="0"/>
              </a:spcAft>
              <a:defRPr>
                <a:solidFill>
                  <a:schemeClr val="tx1"/>
                </a:solidFill>
                <a:latin typeface="Gill Sans MT" pitchFamily="34" charset="0"/>
              </a:defRPr>
            </a:lvl8pPr>
            <a:lvl9pPr marL="3886200" indent="-228600" eaLnBrk="0" fontAlgn="base" hangingPunct="0">
              <a:spcBef>
                <a:spcPct val="0"/>
              </a:spcBef>
              <a:spcAft>
                <a:spcPct val="0"/>
              </a:spcAft>
              <a:defRPr>
                <a:solidFill>
                  <a:schemeClr val="tx1"/>
                </a:solidFill>
                <a:latin typeface="Gill Sans MT" pitchFamily="34" charset="0"/>
              </a:defRPr>
            </a:lvl9pPr>
          </a:lstStyle>
          <a:p>
            <a:pPr eaLnBrk="1" hangingPunct="1">
              <a:defRPr/>
            </a:pPr>
            <a:fld id="{56E49F24-BCD7-4F3A-B1DE-5BE79BB2D22D}" type="slidenum">
              <a:rPr lang="en-US" smtClean="0">
                <a:latin typeface="Arial" pitchFamily="34" charset="0"/>
              </a:rPr>
              <a:pPr eaLnBrk="1" hangingPunct="1">
                <a:defRPr/>
              </a:pPr>
              <a:t>17</a:t>
            </a:fld>
            <a:endParaRPr lang="en-US">
              <a:latin typeface="Arial"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a:p>
            <a:pPr eaLnBrk="1" hangingPunct="1"/>
            <a:endParaRPr lang="en-US">
              <a:latin typeface="Arial" pitchFamily="34" charset="0"/>
            </a:endParaRPr>
          </a:p>
        </p:txBody>
      </p:sp>
    </p:spTree>
    <p:extLst>
      <p:ext uri="{BB962C8B-B14F-4D97-AF65-F5344CB8AC3E}">
        <p14:creationId xmlns:p14="http://schemas.microsoft.com/office/powerpoint/2010/main" val="1552507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extLst/>
        </p:spPr>
        <p:txBody>
          <a:bodyPr/>
          <a:lstStyle>
            <a:lvl1pPr eaLnBrk="0" hangingPunct="0">
              <a:defRPr>
                <a:solidFill>
                  <a:schemeClr val="tx1"/>
                </a:solidFill>
                <a:latin typeface="Gill Sans MT" pitchFamily="34" charset="0"/>
              </a:defRPr>
            </a:lvl1pPr>
            <a:lvl2pPr marL="742950" indent="-285750" eaLnBrk="0" hangingPunct="0">
              <a:defRPr>
                <a:solidFill>
                  <a:schemeClr val="tx1"/>
                </a:solidFill>
                <a:latin typeface="Gill Sans MT" pitchFamily="34" charset="0"/>
              </a:defRPr>
            </a:lvl2pPr>
            <a:lvl3pPr marL="1143000" indent="-228600" eaLnBrk="0" hangingPunct="0">
              <a:defRPr>
                <a:solidFill>
                  <a:schemeClr val="tx1"/>
                </a:solidFill>
                <a:latin typeface="Gill Sans MT" pitchFamily="34" charset="0"/>
              </a:defRPr>
            </a:lvl3pPr>
            <a:lvl4pPr marL="1600200" indent="-228600" eaLnBrk="0" hangingPunct="0">
              <a:defRPr>
                <a:solidFill>
                  <a:schemeClr val="tx1"/>
                </a:solidFill>
                <a:latin typeface="Gill Sans MT" pitchFamily="34" charset="0"/>
              </a:defRPr>
            </a:lvl4pPr>
            <a:lvl5pPr marL="2057400" indent="-228600" eaLnBrk="0" hangingPunct="0">
              <a:defRPr>
                <a:solidFill>
                  <a:schemeClr val="tx1"/>
                </a:solidFill>
                <a:latin typeface="Gill Sans MT" pitchFamily="34" charset="0"/>
              </a:defRPr>
            </a:lvl5pPr>
            <a:lvl6pPr marL="2514600" indent="-228600" eaLnBrk="0" fontAlgn="base" hangingPunct="0">
              <a:spcBef>
                <a:spcPct val="0"/>
              </a:spcBef>
              <a:spcAft>
                <a:spcPct val="0"/>
              </a:spcAft>
              <a:defRPr>
                <a:solidFill>
                  <a:schemeClr val="tx1"/>
                </a:solidFill>
                <a:latin typeface="Gill Sans MT" pitchFamily="34" charset="0"/>
              </a:defRPr>
            </a:lvl6pPr>
            <a:lvl7pPr marL="2971800" indent="-228600" eaLnBrk="0" fontAlgn="base" hangingPunct="0">
              <a:spcBef>
                <a:spcPct val="0"/>
              </a:spcBef>
              <a:spcAft>
                <a:spcPct val="0"/>
              </a:spcAft>
              <a:defRPr>
                <a:solidFill>
                  <a:schemeClr val="tx1"/>
                </a:solidFill>
                <a:latin typeface="Gill Sans MT" pitchFamily="34" charset="0"/>
              </a:defRPr>
            </a:lvl7pPr>
            <a:lvl8pPr marL="3429000" indent="-228600" eaLnBrk="0" fontAlgn="base" hangingPunct="0">
              <a:spcBef>
                <a:spcPct val="0"/>
              </a:spcBef>
              <a:spcAft>
                <a:spcPct val="0"/>
              </a:spcAft>
              <a:defRPr>
                <a:solidFill>
                  <a:schemeClr val="tx1"/>
                </a:solidFill>
                <a:latin typeface="Gill Sans MT" pitchFamily="34" charset="0"/>
              </a:defRPr>
            </a:lvl8pPr>
            <a:lvl9pPr marL="3886200" indent="-228600" eaLnBrk="0" fontAlgn="base" hangingPunct="0">
              <a:spcBef>
                <a:spcPct val="0"/>
              </a:spcBef>
              <a:spcAft>
                <a:spcPct val="0"/>
              </a:spcAft>
              <a:defRPr>
                <a:solidFill>
                  <a:schemeClr val="tx1"/>
                </a:solidFill>
                <a:latin typeface="Gill Sans MT" pitchFamily="34" charset="0"/>
              </a:defRPr>
            </a:lvl9pPr>
          </a:lstStyle>
          <a:p>
            <a:pPr eaLnBrk="1" hangingPunct="1">
              <a:defRPr/>
            </a:pPr>
            <a:fld id="{56E49F24-BCD7-4F3A-B1DE-5BE79BB2D22D}" type="slidenum">
              <a:rPr lang="en-US" smtClean="0">
                <a:latin typeface="Arial" pitchFamily="34" charset="0"/>
              </a:rPr>
              <a:pPr eaLnBrk="1" hangingPunct="1">
                <a:defRPr/>
              </a:pPr>
              <a:t>26</a:t>
            </a:fld>
            <a:endParaRPr lang="en-US">
              <a:latin typeface="Arial"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itchFamily="34" charset="0"/>
            </a:endParaRPr>
          </a:p>
          <a:p>
            <a:pPr eaLnBrk="1" hangingPunct="1"/>
            <a:endParaRPr lang="en-US" dirty="0">
              <a:latin typeface="Arial" pitchFamily="34" charset="0"/>
            </a:endParaRPr>
          </a:p>
        </p:txBody>
      </p:sp>
    </p:spTree>
    <p:extLst>
      <p:ext uri="{BB962C8B-B14F-4D97-AF65-F5344CB8AC3E}">
        <p14:creationId xmlns:p14="http://schemas.microsoft.com/office/powerpoint/2010/main" val="3838117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extLst/>
        </p:spPr>
        <p:txBody>
          <a:bodyPr/>
          <a:lstStyle>
            <a:lvl1pPr eaLnBrk="0" hangingPunct="0">
              <a:defRPr>
                <a:solidFill>
                  <a:schemeClr val="tx1"/>
                </a:solidFill>
                <a:latin typeface="Gill Sans MT" pitchFamily="34" charset="0"/>
              </a:defRPr>
            </a:lvl1pPr>
            <a:lvl2pPr marL="742950" indent="-285750" eaLnBrk="0" hangingPunct="0">
              <a:defRPr>
                <a:solidFill>
                  <a:schemeClr val="tx1"/>
                </a:solidFill>
                <a:latin typeface="Gill Sans MT" pitchFamily="34" charset="0"/>
              </a:defRPr>
            </a:lvl2pPr>
            <a:lvl3pPr marL="1143000" indent="-228600" eaLnBrk="0" hangingPunct="0">
              <a:defRPr>
                <a:solidFill>
                  <a:schemeClr val="tx1"/>
                </a:solidFill>
                <a:latin typeface="Gill Sans MT" pitchFamily="34" charset="0"/>
              </a:defRPr>
            </a:lvl3pPr>
            <a:lvl4pPr marL="1600200" indent="-228600" eaLnBrk="0" hangingPunct="0">
              <a:defRPr>
                <a:solidFill>
                  <a:schemeClr val="tx1"/>
                </a:solidFill>
                <a:latin typeface="Gill Sans MT" pitchFamily="34" charset="0"/>
              </a:defRPr>
            </a:lvl4pPr>
            <a:lvl5pPr marL="2057400" indent="-228600" eaLnBrk="0" hangingPunct="0">
              <a:defRPr>
                <a:solidFill>
                  <a:schemeClr val="tx1"/>
                </a:solidFill>
                <a:latin typeface="Gill Sans MT" pitchFamily="34" charset="0"/>
              </a:defRPr>
            </a:lvl5pPr>
            <a:lvl6pPr marL="2514600" indent="-228600" eaLnBrk="0" fontAlgn="base" hangingPunct="0">
              <a:spcBef>
                <a:spcPct val="0"/>
              </a:spcBef>
              <a:spcAft>
                <a:spcPct val="0"/>
              </a:spcAft>
              <a:defRPr>
                <a:solidFill>
                  <a:schemeClr val="tx1"/>
                </a:solidFill>
                <a:latin typeface="Gill Sans MT" pitchFamily="34" charset="0"/>
              </a:defRPr>
            </a:lvl6pPr>
            <a:lvl7pPr marL="2971800" indent="-228600" eaLnBrk="0" fontAlgn="base" hangingPunct="0">
              <a:spcBef>
                <a:spcPct val="0"/>
              </a:spcBef>
              <a:spcAft>
                <a:spcPct val="0"/>
              </a:spcAft>
              <a:defRPr>
                <a:solidFill>
                  <a:schemeClr val="tx1"/>
                </a:solidFill>
                <a:latin typeface="Gill Sans MT" pitchFamily="34" charset="0"/>
              </a:defRPr>
            </a:lvl7pPr>
            <a:lvl8pPr marL="3429000" indent="-228600" eaLnBrk="0" fontAlgn="base" hangingPunct="0">
              <a:spcBef>
                <a:spcPct val="0"/>
              </a:spcBef>
              <a:spcAft>
                <a:spcPct val="0"/>
              </a:spcAft>
              <a:defRPr>
                <a:solidFill>
                  <a:schemeClr val="tx1"/>
                </a:solidFill>
                <a:latin typeface="Gill Sans MT" pitchFamily="34" charset="0"/>
              </a:defRPr>
            </a:lvl8pPr>
            <a:lvl9pPr marL="3886200" indent="-228600" eaLnBrk="0" fontAlgn="base" hangingPunct="0">
              <a:spcBef>
                <a:spcPct val="0"/>
              </a:spcBef>
              <a:spcAft>
                <a:spcPct val="0"/>
              </a:spcAft>
              <a:defRPr>
                <a:solidFill>
                  <a:schemeClr val="tx1"/>
                </a:solidFill>
                <a:latin typeface="Gill Sans MT" pitchFamily="34" charset="0"/>
              </a:defRPr>
            </a:lvl9pPr>
          </a:lstStyle>
          <a:p>
            <a:pPr eaLnBrk="1" hangingPunct="1">
              <a:defRPr/>
            </a:pPr>
            <a:fld id="{56E49F24-BCD7-4F3A-B1DE-5BE79BB2D22D}" type="slidenum">
              <a:rPr lang="en-US" smtClean="0">
                <a:latin typeface="Arial" pitchFamily="34" charset="0"/>
              </a:rPr>
              <a:pPr eaLnBrk="1" hangingPunct="1">
                <a:defRPr/>
              </a:pPr>
              <a:t>30</a:t>
            </a:fld>
            <a:endParaRPr lang="en-US">
              <a:latin typeface="Arial"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itchFamily="34" charset="0"/>
            </a:endParaRPr>
          </a:p>
          <a:p>
            <a:pPr eaLnBrk="1" hangingPunct="1"/>
            <a:endParaRPr lang="en-US" dirty="0">
              <a:latin typeface="Arial" pitchFamily="34" charset="0"/>
            </a:endParaRPr>
          </a:p>
        </p:txBody>
      </p:sp>
    </p:spTree>
    <p:extLst>
      <p:ext uri="{BB962C8B-B14F-4D97-AF65-F5344CB8AC3E}">
        <p14:creationId xmlns:p14="http://schemas.microsoft.com/office/powerpoint/2010/main" val="1547977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extLst/>
        </p:spPr>
        <p:txBody>
          <a:bodyPr/>
          <a:lstStyle>
            <a:lvl1pPr eaLnBrk="0" hangingPunct="0">
              <a:defRPr>
                <a:solidFill>
                  <a:schemeClr val="tx1"/>
                </a:solidFill>
                <a:latin typeface="Gill Sans MT" pitchFamily="34" charset="0"/>
              </a:defRPr>
            </a:lvl1pPr>
            <a:lvl2pPr marL="742950" indent="-285750" eaLnBrk="0" hangingPunct="0">
              <a:defRPr>
                <a:solidFill>
                  <a:schemeClr val="tx1"/>
                </a:solidFill>
                <a:latin typeface="Gill Sans MT" pitchFamily="34" charset="0"/>
              </a:defRPr>
            </a:lvl2pPr>
            <a:lvl3pPr marL="1143000" indent="-228600" eaLnBrk="0" hangingPunct="0">
              <a:defRPr>
                <a:solidFill>
                  <a:schemeClr val="tx1"/>
                </a:solidFill>
                <a:latin typeface="Gill Sans MT" pitchFamily="34" charset="0"/>
              </a:defRPr>
            </a:lvl3pPr>
            <a:lvl4pPr marL="1600200" indent="-228600" eaLnBrk="0" hangingPunct="0">
              <a:defRPr>
                <a:solidFill>
                  <a:schemeClr val="tx1"/>
                </a:solidFill>
                <a:latin typeface="Gill Sans MT" pitchFamily="34" charset="0"/>
              </a:defRPr>
            </a:lvl4pPr>
            <a:lvl5pPr marL="2057400" indent="-228600" eaLnBrk="0" hangingPunct="0">
              <a:defRPr>
                <a:solidFill>
                  <a:schemeClr val="tx1"/>
                </a:solidFill>
                <a:latin typeface="Gill Sans MT" pitchFamily="34" charset="0"/>
              </a:defRPr>
            </a:lvl5pPr>
            <a:lvl6pPr marL="2514600" indent="-228600" eaLnBrk="0" fontAlgn="base" hangingPunct="0">
              <a:spcBef>
                <a:spcPct val="0"/>
              </a:spcBef>
              <a:spcAft>
                <a:spcPct val="0"/>
              </a:spcAft>
              <a:defRPr>
                <a:solidFill>
                  <a:schemeClr val="tx1"/>
                </a:solidFill>
                <a:latin typeface="Gill Sans MT" pitchFamily="34" charset="0"/>
              </a:defRPr>
            </a:lvl6pPr>
            <a:lvl7pPr marL="2971800" indent="-228600" eaLnBrk="0" fontAlgn="base" hangingPunct="0">
              <a:spcBef>
                <a:spcPct val="0"/>
              </a:spcBef>
              <a:spcAft>
                <a:spcPct val="0"/>
              </a:spcAft>
              <a:defRPr>
                <a:solidFill>
                  <a:schemeClr val="tx1"/>
                </a:solidFill>
                <a:latin typeface="Gill Sans MT" pitchFamily="34" charset="0"/>
              </a:defRPr>
            </a:lvl7pPr>
            <a:lvl8pPr marL="3429000" indent="-228600" eaLnBrk="0" fontAlgn="base" hangingPunct="0">
              <a:spcBef>
                <a:spcPct val="0"/>
              </a:spcBef>
              <a:spcAft>
                <a:spcPct val="0"/>
              </a:spcAft>
              <a:defRPr>
                <a:solidFill>
                  <a:schemeClr val="tx1"/>
                </a:solidFill>
                <a:latin typeface="Gill Sans MT" pitchFamily="34" charset="0"/>
              </a:defRPr>
            </a:lvl8pPr>
            <a:lvl9pPr marL="3886200" indent="-228600" eaLnBrk="0" fontAlgn="base" hangingPunct="0">
              <a:spcBef>
                <a:spcPct val="0"/>
              </a:spcBef>
              <a:spcAft>
                <a:spcPct val="0"/>
              </a:spcAft>
              <a:defRPr>
                <a:solidFill>
                  <a:schemeClr val="tx1"/>
                </a:solidFill>
                <a:latin typeface="Gill Sans MT" pitchFamily="34" charset="0"/>
              </a:defRPr>
            </a:lvl9pPr>
          </a:lstStyle>
          <a:p>
            <a:pPr eaLnBrk="1" hangingPunct="1">
              <a:defRPr/>
            </a:pPr>
            <a:fld id="{56E49F24-BCD7-4F3A-B1DE-5BE79BB2D22D}" type="slidenum">
              <a:rPr lang="en-US" smtClean="0">
                <a:latin typeface="Arial" pitchFamily="34" charset="0"/>
              </a:rPr>
              <a:pPr eaLnBrk="1" hangingPunct="1">
                <a:defRPr/>
              </a:pPr>
              <a:t>31</a:t>
            </a:fld>
            <a:endParaRPr lang="en-US">
              <a:latin typeface="Arial"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a:p>
            <a:pPr eaLnBrk="1" hangingPunct="1"/>
            <a:endParaRPr lang="en-US">
              <a:latin typeface="Arial" pitchFamily="34" charset="0"/>
            </a:endParaRPr>
          </a:p>
        </p:txBody>
      </p:sp>
    </p:spTree>
    <p:extLst>
      <p:ext uri="{BB962C8B-B14F-4D97-AF65-F5344CB8AC3E}">
        <p14:creationId xmlns:p14="http://schemas.microsoft.com/office/powerpoint/2010/main" val="426865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extLst/>
        </p:spPr>
        <p:txBody>
          <a:bodyPr/>
          <a:lstStyle>
            <a:lvl1pPr eaLnBrk="0" hangingPunct="0">
              <a:defRPr>
                <a:solidFill>
                  <a:schemeClr val="tx1"/>
                </a:solidFill>
                <a:latin typeface="Gill Sans MT" pitchFamily="34" charset="0"/>
              </a:defRPr>
            </a:lvl1pPr>
            <a:lvl2pPr marL="742950" indent="-285750" eaLnBrk="0" hangingPunct="0">
              <a:defRPr>
                <a:solidFill>
                  <a:schemeClr val="tx1"/>
                </a:solidFill>
                <a:latin typeface="Gill Sans MT" pitchFamily="34" charset="0"/>
              </a:defRPr>
            </a:lvl2pPr>
            <a:lvl3pPr marL="1143000" indent="-228600" eaLnBrk="0" hangingPunct="0">
              <a:defRPr>
                <a:solidFill>
                  <a:schemeClr val="tx1"/>
                </a:solidFill>
                <a:latin typeface="Gill Sans MT" pitchFamily="34" charset="0"/>
              </a:defRPr>
            </a:lvl3pPr>
            <a:lvl4pPr marL="1600200" indent="-228600" eaLnBrk="0" hangingPunct="0">
              <a:defRPr>
                <a:solidFill>
                  <a:schemeClr val="tx1"/>
                </a:solidFill>
                <a:latin typeface="Gill Sans MT" pitchFamily="34" charset="0"/>
              </a:defRPr>
            </a:lvl4pPr>
            <a:lvl5pPr marL="2057400" indent="-228600" eaLnBrk="0" hangingPunct="0">
              <a:defRPr>
                <a:solidFill>
                  <a:schemeClr val="tx1"/>
                </a:solidFill>
                <a:latin typeface="Gill Sans MT" pitchFamily="34" charset="0"/>
              </a:defRPr>
            </a:lvl5pPr>
            <a:lvl6pPr marL="2514600" indent="-228600" eaLnBrk="0" fontAlgn="base" hangingPunct="0">
              <a:spcBef>
                <a:spcPct val="0"/>
              </a:spcBef>
              <a:spcAft>
                <a:spcPct val="0"/>
              </a:spcAft>
              <a:defRPr>
                <a:solidFill>
                  <a:schemeClr val="tx1"/>
                </a:solidFill>
                <a:latin typeface="Gill Sans MT" pitchFamily="34" charset="0"/>
              </a:defRPr>
            </a:lvl6pPr>
            <a:lvl7pPr marL="2971800" indent="-228600" eaLnBrk="0" fontAlgn="base" hangingPunct="0">
              <a:spcBef>
                <a:spcPct val="0"/>
              </a:spcBef>
              <a:spcAft>
                <a:spcPct val="0"/>
              </a:spcAft>
              <a:defRPr>
                <a:solidFill>
                  <a:schemeClr val="tx1"/>
                </a:solidFill>
                <a:latin typeface="Gill Sans MT" pitchFamily="34" charset="0"/>
              </a:defRPr>
            </a:lvl7pPr>
            <a:lvl8pPr marL="3429000" indent="-228600" eaLnBrk="0" fontAlgn="base" hangingPunct="0">
              <a:spcBef>
                <a:spcPct val="0"/>
              </a:spcBef>
              <a:spcAft>
                <a:spcPct val="0"/>
              </a:spcAft>
              <a:defRPr>
                <a:solidFill>
                  <a:schemeClr val="tx1"/>
                </a:solidFill>
                <a:latin typeface="Gill Sans MT" pitchFamily="34" charset="0"/>
              </a:defRPr>
            </a:lvl8pPr>
            <a:lvl9pPr marL="3886200" indent="-228600" eaLnBrk="0" fontAlgn="base" hangingPunct="0">
              <a:spcBef>
                <a:spcPct val="0"/>
              </a:spcBef>
              <a:spcAft>
                <a:spcPct val="0"/>
              </a:spcAft>
              <a:defRPr>
                <a:solidFill>
                  <a:schemeClr val="tx1"/>
                </a:solidFill>
                <a:latin typeface="Gill Sans MT" pitchFamily="34" charset="0"/>
              </a:defRPr>
            </a:lvl9pPr>
          </a:lstStyle>
          <a:p>
            <a:pPr eaLnBrk="1" hangingPunct="1">
              <a:defRPr/>
            </a:pPr>
            <a:fld id="{56E49F24-BCD7-4F3A-B1DE-5BE79BB2D22D}" type="slidenum">
              <a:rPr lang="en-US" smtClean="0">
                <a:latin typeface="Arial" pitchFamily="34" charset="0"/>
              </a:rPr>
              <a:pPr eaLnBrk="1" hangingPunct="1">
                <a:defRPr/>
              </a:pPr>
              <a:t>35</a:t>
            </a:fld>
            <a:endParaRPr lang="en-US">
              <a:latin typeface="Arial"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itchFamily="34" charset="0"/>
            </a:endParaRPr>
          </a:p>
          <a:p>
            <a:pPr eaLnBrk="1" hangingPunct="1"/>
            <a:endParaRPr lang="en-US" dirty="0">
              <a:latin typeface="Arial" pitchFamily="34" charset="0"/>
            </a:endParaRPr>
          </a:p>
        </p:txBody>
      </p:sp>
    </p:spTree>
    <p:extLst>
      <p:ext uri="{BB962C8B-B14F-4D97-AF65-F5344CB8AC3E}">
        <p14:creationId xmlns:p14="http://schemas.microsoft.com/office/powerpoint/2010/main" val="6974100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extLst/>
        </p:spPr>
        <p:txBody>
          <a:bodyPr/>
          <a:lstStyle>
            <a:lvl1pPr eaLnBrk="0" hangingPunct="0">
              <a:defRPr>
                <a:solidFill>
                  <a:schemeClr val="tx1"/>
                </a:solidFill>
                <a:latin typeface="Gill Sans MT" pitchFamily="34" charset="0"/>
              </a:defRPr>
            </a:lvl1pPr>
            <a:lvl2pPr marL="742950" indent="-285750" eaLnBrk="0" hangingPunct="0">
              <a:defRPr>
                <a:solidFill>
                  <a:schemeClr val="tx1"/>
                </a:solidFill>
                <a:latin typeface="Gill Sans MT" pitchFamily="34" charset="0"/>
              </a:defRPr>
            </a:lvl2pPr>
            <a:lvl3pPr marL="1143000" indent="-228600" eaLnBrk="0" hangingPunct="0">
              <a:defRPr>
                <a:solidFill>
                  <a:schemeClr val="tx1"/>
                </a:solidFill>
                <a:latin typeface="Gill Sans MT" pitchFamily="34" charset="0"/>
              </a:defRPr>
            </a:lvl3pPr>
            <a:lvl4pPr marL="1600200" indent="-228600" eaLnBrk="0" hangingPunct="0">
              <a:defRPr>
                <a:solidFill>
                  <a:schemeClr val="tx1"/>
                </a:solidFill>
                <a:latin typeface="Gill Sans MT" pitchFamily="34" charset="0"/>
              </a:defRPr>
            </a:lvl4pPr>
            <a:lvl5pPr marL="2057400" indent="-228600" eaLnBrk="0" hangingPunct="0">
              <a:defRPr>
                <a:solidFill>
                  <a:schemeClr val="tx1"/>
                </a:solidFill>
                <a:latin typeface="Gill Sans MT" pitchFamily="34" charset="0"/>
              </a:defRPr>
            </a:lvl5pPr>
            <a:lvl6pPr marL="2514600" indent="-228600" eaLnBrk="0" fontAlgn="base" hangingPunct="0">
              <a:spcBef>
                <a:spcPct val="0"/>
              </a:spcBef>
              <a:spcAft>
                <a:spcPct val="0"/>
              </a:spcAft>
              <a:defRPr>
                <a:solidFill>
                  <a:schemeClr val="tx1"/>
                </a:solidFill>
                <a:latin typeface="Gill Sans MT" pitchFamily="34" charset="0"/>
              </a:defRPr>
            </a:lvl6pPr>
            <a:lvl7pPr marL="2971800" indent="-228600" eaLnBrk="0" fontAlgn="base" hangingPunct="0">
              <a:spcBef>
                <a:spcPct val="0"/>
              </a:spcBef>
              <a:spcAft>
                <a:spcPct val="0"/>
              </a:spcAft>
              <a:defRPr>
                <a:solidFill>
                  <a:schemeClr val="tx1"/>
                </a:solidFill>
                <a:latin typeface="Gill Sans MT" pitchFamily="34" charset="0"/>
              </a:defRPr>
            </a:lvl7pPr>
            <a:lvl8pPr marL="3429000" indent="-228600" eaLnBrk="0" fontAlgn="base" hangingPunct="0">
              <a:spcBef>
                <a:spcPct val="0"/>
              </a:spcBef>
              <a:spcAft>
                <a:spcPct val="0"/>
              </a:spcAft>
              <a:defRPr>
                <a:solidFill>
                  <a:schemeClr val="tx1"/>
                </a:solidFill>
                <a:latin typeface="Gill Sans MT" pitchFamily="34" charset="0"/>
              </a:defRPr>
            </a:lvl8pPr>
            <a:lvl9pPr marL="3886200" indent="-228600" eaLnBrk="0" fontAlgn="base" hangingPunct="0">
              <a:spcBef>
                <a:spcPct val="0"/>
              </a:spcBef>
              <a:spcAft>
                <a:spcPct val="0"/>
              </a:spcAft>
              <a:defRPr>
                <a:solidFill>
                  <a:schemeClr val="tx1"/>
                </a:solidFill>
                <a:latin typeface="Gill Sans MT" pitchFamily="34" charset="0"/>
              </a:defRPr>
            </a:lvl9pPr>
          </a:lstStyle>
          <a:p>
            <a:pPr eaLnBrk="1" hangingPunct="1">
              <a:defRPr/>
            </a:pPr>
            <a:fld id="{56E49F24-BCD7-4F3A-B1DE-5BE79BB2D22D}" type="slidenum">
              <a:rPr lang="en-US" smtClean="0">
                <a:latin typeface="Arial" pitchFamily="34" charset="0"/>
              </a:rPr>
              <a:pPr eaLnBrk="1" hangingPunct="1">
                <a:defRPr/>
              </a:pPr>
              <a:t>39</a:t>
            </a:fld>
            <a:endParaRPr lang="en-US">
              <a:latin typeface="Arial"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itchFamily="34" charset="0"/>
            </a:endParaRPr>
          </a:p>
          <a:p>
            <a:pPr eaLnBrk="1" hangingPunct="1"/>
            <a:endParaRPr lang="en-US" dirty="0">
              <a:latin typeface="Arial" pitchFamily="34" charset="0"/>
            </a:endParaRPr>
          </a:p>
        </p:txBody>
      </p:sp>
    </p:spTree>
    <p:extLst>
      <p:ext uri="{BB962C8B-B14F-4D97-AF65-F5344CB8AC3E}">
        <p14:creationId xmlns:p14="http://schemas.microsoft.com/office/powerpoint/2010/main" val="3748511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extLst/>
        </p:spPr>
        <p:txBody>
          <a:bodyPr/>
          <a:lstStyle>
            <a:lvl1pPr eaLnBrk="0" hangingPunct="0">
              <a:defRPr>
                <a:solidFill>
                  <a:schemeClr val="tx1"/>
                </a:solidFill>
                <a:latin typeface="Gill Sans MT" pitchFamily="34" charset="0"/>
              </a:defRPr>
            </a:lvl1pPr>
            <a:lvl2pPr marL="742950" indent="-285750" eaLnBrk="0" hangingPunct="0">
              <a:defRPr>
                <a:solidFill>
                  <a:schemeClr val="tx1"/>
                </a:solidFill>
                <a:latin typeface="Gill Sans MT" pitchFamily="34" charset="0"/>
              </a:defRPr>
            </a:lvl2pPr>
            <a:lvl3pPr marL="1143000" indent="-228600" eaLnBrk="0" hangingPunct="0">
              <a:defRPr>
                <a:solidFill>
                  <a:schemeClr val="tx1"/>
                </a:solidFill>
                <a:latin typeface="Gill Sans MT" pitchFamily="34" charset="0"/>
              </a:defRPr>
            </a:lvl3pPr>
            <a:lvl4pPr marL="1600200" indent="-228600" eaLnBrk="0" hangingPunct="0">
              <a:defRPr>
                <a:solidFill>
                  <a:schemeClr val="tx1"/>
                </a:solidFill>
                <a:latin typeface="Gill Sans MT" pitchFamily="34" charset="0"/>
              </a:defRPr>
            </a:lvl4pPr>
            <a:lvl5pPr marL="2057400" indent="-228600" eaLnBrk="0" hangingPunct="0">
              <a:defRPr>
                <a:solidFill>
                  <a:schemeClr val="tx1"/>
                </a:solidFill>
                <a:latin typeface="Gill Sans MT" pitchFamily="34" charset="0"/>
              </a:defRPr>
            </a:lvl5pPr>
            <a:lvl6pPr marL="2514600" indent="-228600" eaLnBrk="0" fontAlgn="base" hangingPunct="0">
              <a:spcBef>
                <a:spcPct val="0"/>
              </a:spcBef>
              <a:spcAft>
                <a:spcPct val="0"/>
              </a:spcAft>
              <a:defRPr>
                <a:solidFill>
                  <a:schemeClr val="tx1"/>
                </a:solidFill>
                <a:latin typeface="Gill Sans MT" pitchFamily="34" charset="0"/>
              </a:defRPr>
            </a:lvl6pPr>
            <a:lvl7pPr marL="2971800" indent="-228600" eaLnBrk="0" fontAlgn="base" hangingPunct="0">
              <a:spcBef>
                <a:spcPct val="0"/>
              </a:spcBef>
              <a:spcAft>
                <a:spcPct val="0"/>
              </a:spcAft>
              <a:defRPr>
                <a:solidFill>
                  <a:schemeClr val="tx1"/>
                </a:solidFill>
                <a:latin typeface="Gill Sans MT" pitchFamily="34" charset="0"/>
              </a:defRPr>
            </a:lvl7pPr>
            <a:lvl8pPr marL="3429000" indent="-228600" eaLnBrk="0" fontAlgn="base" hangingPunct="0">
              <a:spcBef>
                <a:spcPct val="0"/>
              </a:spcBef>
              <a:spcAft>
                <a:spcPct val="0"/>
              </a:spcAft>
              <a:defRPr>
                <a:solidFill>
                  <a:schemeClr val="tx1"/>
                </a:solidFill>
                <a:latin typeface="Gill Sans MT" pitchFamily="34" charset="0"/>
              </a:defRPr>
            </a:lvl8pPr>
            <a:lvl9pPr marL="3886200" indent="-228600" eaLnBrk="0" fontAlgn="base" hangingPunct="0">
              <a:spcBef>
                <a:spcPct val="0"/>
              </a:spcBef>
              <a:spcAft>
                <a:spcPct val="0"/>
              </a:spcAft>
              <a:defRPr>
                <a:solidFill>
                  <a:schemeClr val="tx1"/>
                </a:solidFill>
                <a:latin typeface="Gill Sans MT" pitchFamily="34" charset="0"/>
              </a:defRPr>
            </a:lvl9pPr>
          </a:lstStyle>
          <a:p>
            <a:pPr eaLnBrk="1" hangingPunct="1">
              <a:defRPr/>
            </a:pPr>
            <a:fld id="{56E49F24-BCD7-4F3A-B1DE-5BE79BB2D22D}" type="slidenum">
              <a:rPr lang="en-US" smtClean="0">
                <a:latin typeface="Arial" pitchFamily="34" charset="0"/>
              </a:rPr>
              <a:pPr eaLnBrk="1" hangingPunct="1">
                <a:defRPr/>
              </a:pPr>
              <a:t>40</a:t>
            </a:fld>
            <a:endParaRPr lang="en-US">
              <a:latin typeface="Arial"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itchFamily="34" charset="0"/>
            </a:endParaRPr>
          </a:p>
          <a:p>
            <a:pPr eaLnBrk="1" hangingPunct="1"/>
            <a:endParaRPr lang="en-US" dirty="0">
              <a:latin typeface="Arial" pitchFamily="34" charset="0"/>
            </a:endParaRPr>
          </a:p>
        </p:txBody>
      </p:sp>
    </p:spTree>
    <p:extLst>
      <p:ext uri="{BB962C8B-B14F-4D97-AF65-F5344CB8AC3E}">
        <p14:creationId xmlns:p14="http://schemas.microsoft.com/office/powerpoint/2010/main" val="804718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extLst/>
        </p:spPr>
        <p:txBody>
          <a:bodyPr/>
          <a:lstStyle>
            <a:lvl1pPr eaLnBrk="0" hangingPunct="0">
              <a:defRPr>
                <a:solidFill>
                  <a:schemeClr val="tx1"/>
                </a:solidFill>
                <a:latin typeface="Gill Sans MT" pitchFamily="34" charset="0"/>
              </a:defRPr>
            </a:lvl1pPr>
            <a:lvl2pPr marL="742950" indent="-285750" eaLnBrk="0" hangingPunct="0">
              <a:defRPr>
                <a:solidFill>
                  <a:schemeClr val="tx1"/>
                </a:solidFill>
                <a:latin typeface="Gill Sans MT" pitchFamily="34" charset="0"/>
              </a:defRPr>
            </a:lvl2pPr>
            <a:lvl3pPr marL="1143000" indent="-228600" eaLnBrk="0" hangingPunct="0">
              <a:defRPr>
                <a:solidFill>
                  <a:schemeClr val="tx1"/>
                </a:solidFill>
                <a:latin typeface="Gill Sans MT" pitchFamily="34" charset="0"/>
              </a:defRPr>
            </a:lvl3pPr>
            <a:lvl4pPr marL="1600200" indent="-228600" eaLnBrk="0" hangingPunct="0">
              <a:defRPr>
                <a:solidFill>
                  <a:schemeClr val="tx1"/>
                </a:solidFill>
                <a:latin typeface="Gill Sans MT" pitchFamily="34" charset="0"/>
              </a:defRPr>
            </a:lvl4pPr>
            <a:lvl5pPr marL="2057400" indent="-228600" eaLnBrk="0" hangingPunct="0">
              <a:defRPr>
                <a:solidFill>
                  <a:schemeClr val="tx1"/>
                </a:solidFill>
                <a:latin typeface="Gill Sans MT" pitchFamily="34" charset="0"/>
              </a:defRPr>
            </a:lvl5pPr>
            <a:lvl6pPr marL="2514600" indent="-228600" eaLnBrk="0" fontAlgn="base" hangingPunct="0">
              <a:spcBef>
                <a:spcPct val="0"/>
              </a:spcBef>
              <a:spcAft>
                <a:spcPct val="0"/>
              </a:spcAft>
              <a:defRPr>
                <a:solidFill>
                  <a:schemeClr val="tx1"/>
                </a:solidFill>
                <a:latin typeface="Gill Sans MT" pitchFamily="34" charset="0"/>
              </a:defRPr>
            </a:lvl6pPr>
            <a:lvl7pPr marL="2971800" indent="-228600" eaLnBrk="0" fontAlgn="base" hangingPunct="0">
              <a:spcBef>
                <a:spcPct val="0"/>
              </a:spcBef>
              <a:spcAft>
                <a:spcPct val="0"/>
              </a:spcAft>
              <a:defRPr>
                <a:solidFill>
                  <a:schemeClr val="tx1"/>
                </a:solidFill>
                <a:latin typeface="Gill Sans MT" pitchFamily="34" charset="0"/>
              </a:defRPr>
            </a:lvl7pPr>
            <a:lvl8pPr marL="3429000" indent="-228600" eaLnBrk="0" fontAlgn="base" hangingPunct="0">
              <a:spcBef>
                <a:spcPct val="0"/>
              </a:spcBef>
              <a:spcAft>
                <a:spcPct val="0"/>
              </a:spcAft>
              <a:defRPr>
                <a:solidFill>
                  <a:schemeClr val="tx1"/>
                </a:solidFill>
                <a:latin typeface="Gill Sans MT" pitchFamily="34" charset="0"/>
              </a:defRPr>
            </a:lvl8pPr>
            <a:lvl9pPr marL="3886200" indent="-228600" eaLnBrk="0" fontAlgn="base" hangingPunct="0">
              <a:spcBef>
                <a:spcPct val="0"/>
              </a:spcBef>
              <a:spcAft>
                <a:spcPct val="0"/>
              </a:spcAft>
              <a:defRPr>
                <a:solidFill>
                  <a:schemeClr val="tx1"/>
                </a:solidFill>
                <a:latin typeface="Gill Sans MT" pitchFamily="34" charset="0"/>
              </a:defRPr>
            </a:lvl9pPr>
          </a:lstStyle>
          <a:p>
            <a:pPr eaLnBrk="1" hangingPunct="1">
              <a:defRPr/>
            </a:pPr>
            <a:fld id="{56E49F24-BCD7-4F3A-B1DE-5BE79BB2D22D}" type="slidenum">
              <a:rPr lang="en-US" smtClean="0">
                <a:latin typeface="Arial" pitchFamily="34" charset="0"/>
              </a:rPr>
              <a:pPr eaLnBrk="1" hangingPunct="1">
                <a:defRPr/>
              </a:pPr>
              <a:t>42</a:t>
            </a:fld>
            <a:endParaRPr lang="en-US">
              <a:latin typeface="Arial"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itchFamily="34" charset="0"/>
            </a:endParaRPr>
          </a:p>
          <a:p>
            <a:pPr eaLnBrk="1" hangingPunct="1"/>
            <a:endParaRPr lang="en-US" dirty="0">
              <a:latin typeface="Arial" pitchFamily="34" charset="0"/>
            </a:endParaRPr>
          </a:p>
        </p:txBody>
      </p:sp>
    </p:spTree>
    <p:extLst>
      <p:ext uri="{BB962C8B-B14F-4D97-AF65-F5344CB8AC3E}">
        <p14:creationId xmlns:p14="http://schemas.microsoft.com/office/powerpoint/2010/main" val="1203562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B49F8F-8C35-4798-92F5-D09E9873D6B4}" type="slidenum">
              <a:rPr lang="en-US" altLang="en-US"/>
              <a:pPr/>
              <a:t>3</a:t>
            </a:fld>
            <a:endParaRPr lang="en-US" altLang="en-US"/>
          </a:p>
        </p:txBody>
      </p:sp>
      <p:sp>
        <p:nvSpPr>
          <p:cNvPr id="1290242" name="Rectangle 2"/>
          <p:cNvSpPr>
            <a:spLocks noGrp="1" noRot="1" noChangeAspect="1" noChangeArrowheads="1" noTextEdit="1"/>
          </p:cNvSpPr>
          <p:nvPr>
            <p:ph type="sldImg"/>
          </p:nvPr>
        </p:nvSpPr>
        <p:spPr>
          <a:ln/>
        </p:spPr>
      </p:sp>
      <p:sp>
        <p:nvSpPr>
          <p:cNvPr id="1290243" name="Rectangle 3"/>
          <p:cNvSpPr>
            <a:spLocks noGrp="1" noChangeArrowheads="1"/>
          </p:cNvSpPr>
          <p:nvPr>
            <p:ph type="body" idx="1"/>
          </p:nvPr>
        </p:nvSpPr>
        <p:spPr>
          <a:xfrm>
            <a:off x="701675" y="4416425"/>
            <a:ext cx="5607050" cy="4183063"/>
          </a:xfrm>
        </p:spPr>
        <p:txBody>
          <a:bodyPr/>
          <a:lstStyle/>
          <a:p>
            <a:endParaRPr lang="en-US" altLang="en-US"/>
          </a:p>
        </p:txBody>
      </p:sp>
    </p:spTree>
    <p:extLst>
      <p:ext uri="{BB962C8B-B14F-4D97-AF65-F5344CB8AC3E}">
        <p14:creationId xmlns:p14="http://schemas.microsoft.com/office/powerpoint/2010/main" val="870741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BCD5C7-AD7F-4FAA-B7B9-A09C6EEE6F73}" type="slidenum">
              <a:rPr lang="en-US" smtClean="0"/>
              <a:pPr/>
              <a:t>6</a:t>
            </a:fld>
            <a:endParaRPr lang="en-US"/>
          </a:p>
        </p:txBody>
      </p:sp>
    </p:spTree>
    <p:extLst>
      <p:ext uri="{BB962C8B-B14F-4D97-AF65-F5344CB8AC3E}">
        <p14:creationId xmlns:p14="http://schemas.microsoft.com/office/powerpoint/2010/main" val="2090967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67B9E0-A385-418F-9FB5-FFD9CD006870}" type="slidenum">
              <a:rPr lang="en-US" altLang="en-US"/>
              <a:pPr/>
              <a:t>7</a:t>
            </a:fld>
            <a:endParaRPr lang="en-US" altLang="en-US"/>
          </a:p>
        </p:txBody>
      </p:sp>
      <p:sp>
        <p:nvSpPr>
          <p:cNvPr id="1301506" name="Rectangle 2"/>
          <p:cNvSpPr>
            <a:spLocks noGrp="1" noRot="1" noChangeAspect="1" noChangeArrowheads="1" noTextEdit="1"/>
          </p:cNvSpPr>
          <p:nvPr>
            <p:ph type="sldImg"/>
          </p:nvPr>
        </p:nvSpPr>
        <p:spPr>
          <a:ln/>
        </p:spPr>
      </p:sp>
      <p:sp>
        <p:nvSpPr>
          <p:cNvPr id="1301507" name="Rectangle 3"/>
          <p:cNvSpPr>
            <a:spLocks noGrp="1" noChangeArrowheads="1"/>
          </p:cNvSpPr>
          <p:nvPr>
            <p:ph type="body" idx="1"/>
          </p:nvPr>
        </p:nvSpPr>
        <p:spPr>
          <a:xfrm>
            <a:off x="701675" y="4416425"/>
            <a:ext cx="5607050" cy="4183063"/>
          </a:xfrm>
        </p:spPr>
        <p:txBody>
          <a:bodyPr/>
          <a:lstStyle/>
          <a:p>
            <a:endParaRPr lang="en-US" altLang="en-US"/>
          </a:p>
        </p:txBody>
      </p:sp>
    </p:spTree>
    <p:extLst>
      <p:ext uri="{BB962C8B-B14F-4D97-AF65-F5344CB8AC3E}">
        <p14:creationId xmlns:p14="http://schemas.microsoft.com/office/powerpoint/2010/main" val="3276703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extLst/>
        </p:spPr>
        <p:txBody>
          <a:bodyPr/>
          <a:lstStyle>
            <a:lvl1pPr eaLnBrk="0" hangingPunct="0">
              <a:defRPr>
                <a:solidFill>
                  <a:schemeClr val="tx1"/>
                </a:solidFill>
                <a:latin typeface="Gill Sans MT" pitchFamily="34" charset="0"/>
              </a:defRPr>
            </a:lvl1pPr>
            <a:lvl2pPr marL="742950" indent="-285750" eaLnBrk="0" hangingPunct="0">
              <a:defRPr>
                <a:solidFill>
                  <a:schemeClr val="tx1"/>
                </a:solidFill>
                <a:latin typeface="Gill Sans MT" pitchFamily="34" charset="0"/>
              </a:defRPr>
            </a:lvl2pPr>
            <a:lvl3pPr marL="1143000" indent="-228600" eaLnBrk="0" hangingPunct="0">
              <a:defRPr>
                <a:solidFill>
                  <a:schemeClr val="tx1"/>
                </a:solidFill>
                <a:latin typeface="Gill Sans MT" pitchFamily="34" charset="0"/>
              </a:defRPr>
            </a:lvl3pPr>
            <a:lvl4pPr marL="1600200" indent="-228600" eaLnBrk="0" hangingPunct="0">
              <a:defRPr>
                <a:solidFill>
                  <a:schemeClr val="tx1"/>
                </a:solidFill>
                <a:latin typeface="Gill Sans MT" pitchFamily="34" charset="0"/>
              </a:defRPr>
            </a:lvl4pPr>
            <a:lvl5pPr marL="2057400" indent="-228600" eaLnBrk="0" hangingPunct="0">
              <a:defRPr>
                <a:solidFill>
                  <a:schemeClr val="tx1"/>
                </a:solidFill>
                <a:latin typeface="Gill Sans MT" pitchFamily="34" charset="0"/>
              </a:defRPr>
            </a:lvl5pPr>
            <a:lvl6pPr marL="2514600" indent="-228600" eaLnBrk="0" fontAlgn="base" hangingPunct="0">
              <a:spcBef>
                <a:spcPct val="0"/>
              </a:spcBef>
              <a:spcAft>
                <a:spcPct val="0"/>
              </a:spcAft>
              <a:defRPr>
                <a:solidFill>
                  <a:schemeClr val="tx1"/>
                </a:solidFill>
                <a:latin typeface="Gill Sans MT" pitchFamily="34" charset="0"/>
              </a:defRPr>
            </a:lvl6pPr>
            <a:lvl7pPr marL="2971800" indent="-228600" eaLnBrk="0" fontAlgn="base" hangingPunct="0">
              <a:spcBef>
                <a:spcPct val="0"/>
              </a:spcBef>
              <a:spcAft>
                <a:spcPct val="0"/>
              </a:spcAft>
              <a:defRPr>
                <a:solidFill>
                  <a:schemeClr val="tx1"/>
                </a:solidFill>
                <a:latin typeface="Gill Sans MT" pitchFamily="34" charset="0"/>
              </a:defRPr>
            </a:lvl7pPr>
            <a:lvl8pPr marL="3429000" indent="-228600" eaLnBrk="0" fontAlgn="base" hangingPunct="0">
              <a:spcBef>
                <a:spcPct val="0"/>
              </a:spcBef>
              <a:spcAft>
                <a:spcPct val="0"/>
              </a:spcAft>
              <a:defRPr>
                <a:solidFill>
                  <a:schemeClr val="tx1"/>
                </a:solidFill>
                <a:latin typeface="Gill Sans MT" pitchFamily="34" charset="0"/>
              </a:defRPr>
            </a:lvl8pPr>
            <a:lvl9pPr marL="3886200" indent="-228600" eaLnBrk="0" fontAlgn="base" hangingPunct="0">
              <a:spcBef>
                <a:spcPct val="0"/>
              </a:spcBef>
              <a:spcAft>
                <a:spcPct val="0"/>
              </a:spcAft>
              <a:defRPr>
                <a:solidFill>
                  <a:schemeClr val="tx1"/>
                </a:solidFill>
                <a:latin typeface="Gill Sans MT" pitchFamily="34" charset="0"/>
              </a:defRPr>
            </a:lvl9pPr>
          </a:lstStyle>
          <a:p>
            <a:pPr eaLnBrk="1" hangingPunct="1">
              <a:defRPr/>
            </a:pPr>
            <a:fld id="{56E49F24-BCD7-4F3A-B1DE-5BE79BB2D22D}" type="slidenum">
              <a:rPr lang="en-US" smtClean="0">
                <a:latin typeface="Arial" pitchFamily="34" charset="0"/>
              </a:rPr>
              <a:pPr eaLnBrk="1" hangingPunct="1">
                <a:defRPr/>
              </a:pPr>
              <a:t>11</a:t>
            </a:fld>
            <a:endParaRPr lang="en-US">
              <a:latin typeface="Arial"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a:p>
            <a:pPr eaLnBrk="1" hangingPunct="1"/>
            <a:endParaRPr lang="en-US">
              <a:latin typeface="Arial" pitchFamily="34" charset="0"/>
            </a:endParaRPr>
          </a:p>
        </p:txBody>
      </p:sp>
    </p:spTree>
    <p:extLst>
      <p:ext uri="{BB962C8B-B14F-4D97-AF65-F5344CB8AC3E}">
        <p14:creationId xmlns:p14="http://schemas.microsoft.com/office/powerpoint/2010/main" val="3416763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extLst/>
        </p:spPr>
        <p:txBody>
          <a:bodyPr/>
          <a:lstStyle>
            <a:lvl1pPr eaLnBrk="0" hangingPunct="0">
              <a:defRPr>
                <a:solidFill>
                  <a:schemeClr val="tx1"/>
                </a:solidFill>
                <a:latin typeface="Gill Sans MT" pitchFamily="34" charset="0"/>
              </a:defRPr>
            </a:lvl1pPr>
            <a:lvl2pPr marL="742950" indent="-285750" eaLnBrk="0" hangingPunct="0">
              <a:defRPr>
                <a:solidFill>
                  <a:schemeClr val="tx1"/>
                </a:solidFill>
                <a:latin typeface="Gill Sans MT" pitchFamily="34" charset="0"/>
              </a:defRPr>
            </a:lvl2pPr>
            <a:lvl3pPr marL="1143000" indent="-228600" eaLnBrk="0" hangingPunct="0">
              <a:defRPr>
                <a:solidFill>
                  <a:schemeClr val="tx1"/>
                </a:solidFill>
                <a:latin typeface="Gill Sans MT" pitchFamily="34" charset="0"/>
              </a:defRPr>
            </a:lvl3pPr>
            <a:lvl4pPr marL="1600200" indent="-228600" eaLnBrk="0" hangingPunct="0">
              <a:defRPr>
                <a:solidFill>
                  <a:schemeClr val="tx1"/>
                </a:solidFill>
                <a:latin typeface="Gill Sans MT" pitchFamily="34" charset="0"/>
              </a:defRPr>
            </a:lvl4pPr>
            <a:lvl5pPr marL="2057400" indent="-228600" eaLnBrk="0" hangingPunct="0">
              <a:defRPr>
                <a:solidFill>
                  <a:schemeClr val="tx1"/>
                </a:solidFill>
                <a:latin typeface="Gill Sans MT" pitchFamily="34" charset="0"/>
              </a:defRPr>
            </a:lvl5pPr>
            <a:lvl6pPr marL="2514600" indent="-228600" eaLnBrk="0" fontAlgn="base" hangingPunct="0">
              <a:spcBef>
                <a:spcPct val="0"/>
              </a:spcBef>
              <a:spcAft>
                <a:spcPct val="0"/>
              </a:spcAft>
              <a:defRPr>
                <a:solidFill>
                  <a:schemeClr val="tx1"/>
                </a:solidFill>
                <a:latin typeface="Gill Sans MT" pitchFamily="34" charset="0"/>
              </a:defRPr>
            </a:lvl6pPr>
            <a:lvl7pPr marL="2971800" indent="-228600" eaLnBrk="0" fontAlgn="base" hangingPunct="0">
              <a:spcBef>
                <a:spcPct val="0"/>
              </a:spcBef>
              <a:spcAft>
                <a:spcPct val="0"/>
              </a:spcAft>
              <a:defRPr>
                <a:solidFill>
                  <a:schemeClr val="tx1"/>
                </a:solidFill>
                <a:latin typeface="Gill Sans MT" pitchFamily="34" charset="0"/>
              </a:defRPr>
            </a:lvl7pPr>
            <a:lvl8pPr marL="3429000" indent="-228600" eaLnBrk="0" fontAlgn="base" hangingPunct="0">
              <a:spcBef>
                <a:spcPct val="0"/>
              </a:spcBef>
              <a:spcAft>
                <a:spcPct val="0"/>
              </a:spcAft>
              <a:defRPr>
                <a:solidFill>
                  <a:schemeClr val="tx1"/>
                </a:solidFill>
                <a:latin typeface="Gill Sans MT" pitchFamily="34" charset="0"/>
              </a:defRPr>
            </a:lvl8pPr>
            <a:lvl9pPr marL="3886200" indent="-228600" eaLnBrk="0" fontAlgn="base" hangingPunct="0">
              <a:spcBef>
                <a:spcPct val="0"/>
              </a:spcBef>
              <a:spcAft>
                <a:spcPct val="0"/>
              </a:spcAft>
              <a:defRPr>
                <a:solidFill>
                  <a:schemeClr val="tx1"/>
                </a:solidFill>
                <a:latin typeface="Gill Sans MT" pitchFamily="34" charset="0"/>
              </a:defRPr>
            </a:lvl9pPr>
          </a:lstStyle>
          <a:p>
            <a:pPr eaLnBrk="1" hangingPunct="1">
              <a:defRPr/>
            </a:pPr>
            <a:fld id="{56E49F24-BCD7-4F3A-B1DE-5BE79BB2D22D}" type="slidenum">
              <a:rPr lang="en-US" smtClean="0">
                <a:latin typeface="Arial" pitchFamily="34" charset="0"/>
              </a:rPr>
              <a:pPr eaLnBrk="1" hangingPunct="1">
                <a:defRPr/>
              </a:pPr>
              <a:t>12</a:t>
            </a:fld>
            <a:endParaRPr lang="en-US">
              <a:latin typeface="Arial"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a:p>
            <a:pPr eaLnBrk="1" hangingPunct="1"/>
            <a:endParaRPr lang="en-US">
              <a:latin typeface="Arial" pitchFamily="34" charset="0"/>
            </a:endParaRPr>
          </a:p>
        </p:txBody>
      </p:sp>
    </p:spTree>
    <p:extLst>
      <p:ext uri="{BB962C8B-B14F-4D97-AF65-F5344CB8AC3E}">
        <p14:creationId xmlns:p14="http://schemas.microsoft.com/office/powerpoint/2010/main" val="466959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extLst/>
        </p:spPr>
        <p:txBody>
          <a:bodyPr/>
          <a:lstStyle>
            <a:lvl1pPr eaLnBrk="0" hangingPunct="0">
              <a:defRPr>
                <a:solidFill>
                  <a:schemeClr val="tx1"/>
                </a:solidFill>
                <a:latin typeface="Gill Sans MT" pitchFamily="34" charset="0"/>
              </a:defRPr>
            </a:lvl1pPr>
            <a:lvl2pPr marL="742950" indent="-285750" eaLnBrk="0" hangingPunct="0">
              <a:defRPr>
                <a:solidFill>
                  <a:schemeClr val="tx1"/>
                </a:solidFill>
                <a:latin typeface="Gill Sans MT" pitchFamily="34" charset="0"/>
              </a:defRPr>
            </a:lvl2pPr>
            <a:lvl3pPr marL="1143000" indent="-228600" eaLnBrk="0" hangingPunct="0">
              <a:defRPr>
                <a:solidFill>
                  <a:schemeClr val="tx1"/>
                </a:solidFill>
                <a:latin typeface="Gill Sans MT" pitchFamily="34" charset="0"/>
              </a:defRPr>
            </a:lvl3pPr>
            <a:lvl4pPr marL="1600200" indent="-228600" eaLnBrk="0" hangingPunct="0">
              <a:defRPr>
                <a:solidFill>
                  <a:schemeClr val="tx1"/>
                </a:solidFill>
                <a:latin typeface="Gill Sans MT" pitchFamily="34" charset="0"/>
              </a:defRPr>
            </a:lvl4pPr>
            <a:lvl5pPr marL="2057400" indent="-228600" eaLnBrk="0" hangingPunct="0">
              <a:defRPr>
                <a:solidFill>
                  <a:schemeClr val="tx1"/>
                </a:solidFill>
                <a:latin typeface="Gill Sans MT" pitchFamily="34" charset="0"/>
              </a:defRPr>
            </a:lvl5pPr>
            <a:lvl6pPr marL="2514600" indent="-228600" eaLnBrk="0" fontAlgn="base" hangingPunct="0">
              <a:spcBef>
                <a:spcPct val="0"/>
              </a:spcBef>
              <a:spcAft>
                <a:spcPct val="0"/>
              </a:spcAft>
              <a:defRPr>
                <a:solidFill>
                  <a:schemeClr val="tx1"/>
                </a:solidFill>
                <a:latin typeface="Gill Sans MT" pitchFamily="34" charset="0"/>
              </a:defRPr>
            </a:lvl6pPr>
            <a:lvl7pPr marL="2971800" indent="-228600" eaLnBrk="0" fontAlgn="base" hangingPunct="0">
              <a:spcBef>
                <a:spcPct val="0"/>
              </a:spcBef>
              <a:spcAft>
                <a:spcPct val="0"/>
              </a:spcAft>
              <a:defRPr>
                <a:solidFill>
                  <a:schemeClr val="tx1"/>
                </a:solidFill>
                <a:latin typeface="Gill Sans MT" pitchFamily="34" charset="0"/>
              </a:defRPr>
            </a:lvl7pPr>
            <a:lvl8pPr marL="3429000" indent="-228600" eaLnBrk="0" fontAlgn="base" hangingPunct="0">
              <a:spcBef>
                <a:spcPct val="0"/>
              </a:spcBef>
              <a:spcAft>
                <a:spcPct val="0"/>
              </a:spcAft>
              <a:defRPr>
                <a:solidFill>
                  <a:schemeClr val="tx1"/>
                </a:solidFill>
                <a:latin typeface="Gill Sans MT" pitchFamily="34" charset="0"/>
              </a:defRPr>
            </a:lvl8pPr>
            <a:lvl9pPr marL="3886200" indent="-228600" eaLnBrk="0" fontAlgn="base" hangingPunct="0">
              <a:spcBef>
                <a:spcPct val="0"/>
              </a:spcBef>
              <a:spcAft>
                <a:spcPct val="0"/>
              </a:spcAft>
              <a:defRPr>
                <a:solidFill>
                  <a:schemeClr val="tx1"/>
                </a:solidFill>
                <a:latin typeface="Gill Sans MT" pitchFamily="34" charset="0"/>
              </a:defRPr>
            </a:lvl9pPr>
          </a:lstStyle>
          <a:p>
            <a:pPr eaLnBrk="1" hangingPunct="1">
              <a:defRPr/>
            </a:pPr>
            <a:fld id="{56E49F24-BCD7-4F3A-B1DE-5BE79BB2D22D}" type="slidenum">
              <a:rPr lang="en-US" smtClean="0">
                <a:latin typeface="Arial" pitchFamily="34" charset="0"/>
              </a:rPr>
              <a:pPr eaLnBrk="1" hangingPunct="1">
                <a:defRPr/>
              </a:pPr>
              <a:t>13</a:t>
            </a:fld>
            <a:endParaRPr lang="en-US">
              <a:latin typeface="Arial"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a:p>
            <a:pPr eaLnBrk="1" hangingPunct="1"/>
            <a:endParaRPr lang="en-US">
              <a:latin typeface="Arial" pitchFamily="34" charset="0"/>
            </a:endParaRPr>
          </a:p>
        </p:txBody>
      </p:sp>
    </p:spTree>
    <p:extLst>
      <p:ext uri="{BB962C8B-B14F-4D97-AF65-F5344CB8AC3E}">
        <p14:creationId xmlns:p14="http://schemas.microsoft.com/office/powerpoint/2010/main" val="4113737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extLst/>
        </p:spPr>
        <p:txBody>
          <a:bodyPr/>
          <a:lstStyle>
            <a:lvl1pPr eaLnBrk="0" hangingPunct="0">
              <a:defRPr>
                <a:solidFill>
                  <a:schemeClr val="tx1"/>
                </a:solidFill>
                <a:latin typeface="Gill Sans MT" pitchFamily="34" charset="0"/>
              </a:defRPr>
            </a:lvl1pPr>
            <a:lvl2pPr marL="742950" indent="-285750" eaLnBrk="0" hangingPunct="0">
              <a:defRPr>
                <a:solidFill>
                  <a:schemeClr val="tx1"/>
                </a:solidFill>
                <a:latin typeface="Gill Sans MT" pitchFamily="34" charset="0"/>
              </a:defRPr>
            </a:lvl2pPr>
            <a:lvl3pPr marL="1143000" indent="-228600" eaLnBrk="0" hangingPunct="0">
              <a:defRPr>
                <a:solidFill>
                  <a:schemeClr val="tx1"/>
                </a:solidFill>
                <a:latin typeface="Gill Sans MT" pitchFamily="34" charset="0"/>
              </a:defRPr>
            </a:lvl3pPr>
            <a:lvl4pPr marL="1600200" indent="-228600" eaLnBrk="0" hangingPunct="0">
              <a:defRPr>
                <a:solidFill>
                  <a:schemeClr val="tx1"/>
                </a:solidFill>
                <a:latin typeface="Gill Sans MT" pitchFamily="34" charset="0"/>
              </a:defRPr>
            </a:lvl4pPr>
            <a:lvl5pPr marL="2057400" indent="-228600" eaLnBrk="0" hangingPunct="0">
              <a:defRPr>
                <a:solidFill>
                  <a:schemeClr val="tx1"/>
                </a:solidFill>
                <a:latin typeface="Gill Sans MT" pitchFamily="34" charset="0"/>
              </a:defRPr>
            </a:lvl5pPr>
            <a:lvl6pPr marL="2514600" indent="-228600" eaLnBrk="0" fontAlgn="base" hangingPunct="0">
              <a:spcBef>
                <a:spcPct val="0"/>
              </a:spcBef>
              <a:spcAft>
                <a:spcPct val="0"/>
              </a:spcAft>
              <a:defRPr>
                <a:solidFill>
                  <a:schemeClr val="tx1"/>
                </a:solidFill>
                <a:latin typeface="Gill Sans MT" pitchFamily="34" charset="0"/>
              </a:defRPr>
            </a:lvl6pPr>
            <a:lvl7pPr marL="2971800" indent="-228600" eaLnBrk="0" fontAlgn="base" hangingPunct="0">
              <a:spcBef>
                <a:spcPct val="0"/>
              </a:spcBef>
              <a:spcAft>
                <a:spcPct val="0"/>
              </a:spcAft>
              <a:defRPr>
                <a:solidFill>
                  <a:schemeClr val="tx1"/>
                </a:solidFill>
                <a:latin typeface="Gill Sans MT" pitchFamily="34" charset="0"/>
              </a:defRPr>
            </a:lvl7pPr>
            <a:lvl8pPr marL="3429000" indent="-228600" eaLnBrk="0" fontAlgn="base" hangingPunct="0">
              <a:spcBef>
                <a:spcPct val="0"/>
              </a:spcBef>
              <a:spcAft>
                <a:spcPct val="0"/>
              </a:spcAft>
              <a:defRPr>
                <a:solidFill>
                  <a:schemeClr val="tx1"/>
                </a:solidFill>
                <a:latin typeface="Gill Sans MT" pitchFamily="34" charset="0"/>
              </a:defRPr>
            </a:lvl8pPr>
            <a:lvl9pPr marL="3886200" indent="-228600" eaLnBrk="0" fontAlgn="base" hangingPunct="0">
              <a:spcBef>
                <a:spcPct val="0"/>
              </a:spcBef>
              <a:spcAft>
                <a:spcPct val="0"/>
              </a:spcAft>
              <a:defRPr>
                <a:solidFill>
                  <a:schemeClr val="tx1"/>
                </a:solidFill>
                <a:latin typeface="Gill Sans MT" pitchFamily="34" charset="0"/>
              </a:defRPr>
            </a:lvl9pPr>
          </a:lstStyle>
          <a:p>
            <a:pPr eaLnBrk="1" hangingPunct="1">
              <a:defRPr/>
            </a:pPr>
            <a:fld id="{56E49F24-BCD7-4F3A-B1DE-5BE79BB2D22D}" type="slidenum">
              <a:rPr lang="en-US" smtClean="0">
                <a:latin typeface="Arial" pitchFamily="34" charset="0"/>
              </a:rPr>
              <a:pPr eaLnBrk="1" hangingPunct="1">
                <a:defRPr/>
              </a:pPr>
              <a:t>14</a:t>
            </a:fld>
            <a:endParaRPr lang="en-US">
              <a:latin typeface="Arial"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a:p>
            <a:pPr eaLnBrk="1" hangingPunct="1"/>
            <a:endParaRPr lang="en-US">
              <a:latin typeface="Arial" pitchFamily="34" charset="0"/>
            </a:endParaRPr>
          </a:p>
        </p:txBody>
      </p:sp>
    </p:spTree>
    <p:extLst>
      <p:ext uri="{BB962C8B-B14F-4D97-AF65-F5344CB8AC3E}">
        <p14:creationId xmlns:p14="http://schemas.microsoft.com/office/powerpoint/2010/main" val="2314251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extLst/>
        </p:spPr>
        <p:txBody>
          <a:bodyPr/>
          <a:lstStyle>
            <a:lvl1pPr eaLnBrk="0" hangingPunct="0">
              <a:defRPr>
                <a:solidFill>
                  <a:schemeClr val="tx1"/>
                </a:solidFill>
                <a:latin typeface="Gill Sans MT" pitchFamily="34" charset="0"/>
              </a:defRPr>
            </a:lvl1pPr>
            <a:lvl2pPr marL="742950" indent="-285750" eaLnBrk="0" hangingPunct="0">
              <a:defRPr>
                <a:solidFill>
                  <a:schemeClr val="tx1"/>
                </a:solidFill>
                <a:latin typeface="Gill Sans MT" pitchFamily="34" charset="0"/>
              </a:defRPr>
            </a:lvl2pPr>
            <a:lvl3pPr marL="1143000" indent="-228600" eaLnBrk="0" hangingPunct="0">
              <a:defRPr>
                <a:solidFill>
                  <a:schemeClr val="tx1"/>
                </a:solidFill>
                <a:latin typeface="Gill Sans MT" pitchFamily="34" charset="0"/>
              </a:defRPr>
            </a:lvl3pPr>
            <a:lvl4pPr marL="1600200" indent="-228600" eaLnBrk="0" hangingPunct="0">
              <a:defRPr>
                <a:solidFill>
                  <a:schemeClr val="tx1"/>
                </a:solidFill>
                <a:latin typeface="Gill Sans MT" pitchFamily="34" charset="0"/>
              </a:defRPr>
            </a:lvl4pPr>
            <a:lvl5pPr marL="2057400" indent="-228600" eaLnBrk="0" hangingPunct="0">
              <a:defRPr>
                <a:solidFill>
                  <a:schemeClr val="tx1"/>
                </a:solidFill>
                <a:latin typeface="Gill Sans MT" pitchFamily="34" charset="0"/>
              </a:defRPr>
            </a:lvl5pPr>
            <a:lvl6pPr marL="2514600" indent="-228600" eaLnBrk="0" fontAlgn="base" hangingPunct="0">
              <a:spcBef>
                <a:spcPct val="0"/>
              </a:spcBef>
              <a:spcAft>
                <a:spcPct val="0"/>
              </a:spcAft>
              <a:defRPr>
                <a:solidFill>
                  <a:schemeClr val="tx1"/>
                </a:solidFill>
                <a:latin typeface="Gill Sans MT" pitchFamily="34" charset="0"/>
              </a:defRPr>
            </a:lvl6pPr>
            <a:lvl7pPr marL="2971800" indent="-228600" eaLnBrk="0" fontAlgn="base" hangingPunct="0">
              <a:spcBef>
                <a:spcPct val="0"/>
              </a:spcBef>
              <a:spcAft>
                <a:spcPct val="0"/>
              </a:spcAft>
              <a:defRPr>
                <a:solidFill>
                  <a:schemeClr val="tx1"/>
                </a:solidFill>
                <a:latin typeface="Gill Sans MT" pitchFamily="34" charset="0"/>
              </a:defRPr>
            </a:lvl7pPr>
            <a:lvl8pPr marL="3429000" indent="-228600" eaLnBrk="0" fontAlgn="base" hangingPunct="0">
              <a:spcBef>
                <a:spcPct val="0"/>
              </a:spcBef>
              <a:spcAft>
                <a:spcPct val="0"/>
              </a:spcAft>
              <a:defRPr>
                <a:solidFill>
                  <a:schemeClr val="tx1"/>
                </a:solidFill>
                <a:latin typeface="Gill Sans MT" pitchFamily="34" charset="0"/>
              </a:defRPr>
            </a:lvl8pPr>
            <a:lvl9pPr marL="3886200" indent="-228600" eaLnBrk="0" fontAlgn="base" hangingPunct="0">
              <a:spcBef>
                <a:spcPct val="0"/>
              </a:spcBef>
              <a:spcAft>
                <a:spcPct val="0"/>
              </a:spcAft>
              <a:defRPr>
                <a:solidFill>
                  <a:schemeClr val="tx1"/>
                </a:solidFill>
                <a:latin typeface="Gill Sans MT" pitchFamily="34" charset="0"/>
              </a:defRPr>
            </a:lvl9pPr>
          </a:lstStyle>
          <a:p>
            <a:pPr eaLnBrk="1" hangingPunct="1">
              <a:defRPr/>
            </a:pPr>
            <a:fld id="{56E49F24-BCD7-4F3A-B1DE-5BE79BB2D22D}" type="slidenum">
              <a:rPr lang="en-US" smtClean="0">
                <a:latin typeface="Arial" pitchFamily="34" charset="0"/>
              </a:rPr>
              <a:pPr eaLnBrk="1" hangingPunct="1">
                <a:defRPr/>
              </a:pPr>
              <a:t>15</a:t>
            </a:fld>
            <a:endParaRPr lang="en-US">
              <a:latin typeface="Arial"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itchFamily="34" charset="0"/>
            </a:endParaRPr>
          </a:p>
          <a:p>
            <a:pPr eaLnBrk="1" hangingPunct="1"/>
            <a:endParaRPr lang="en-US" dirty="0">
              <a:latin typeface="Arial" pitchFamily="34" charset="0"/>
            </a:endParaRPr>
          </a:p>
        </p:txBody>
      </p:sp>
    </p:spTree>
    <p:extLst>
      <p:ext uri="{BB962C8B-B14F-4D97-AF65-F5344CB8AC3E}">
        <p14:creationId xmlns:p14="http://schemas.microsoft.com/office/powerpoint/2010/main" val="3226553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E40FFA5-1FE2-455C-8360-AC9363B0928E}" type="datetime1">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02FF0B-B549-4A83-91EC-20037ED03165}" type="datetime1">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1D8914-EAE2-43C1-8F32-CCAFA3697796}" type="datetime1">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228600" y="1295400"/>
            <a:ext cx="8686800" cy="525780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A74A98-BC11-47BF-A4D2-5AE022AC2F08}" type="datetime1">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8F704D-7C48-43BF-ABD2-E748401972D9}" type="datetime1">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lvl1pPr>
              <a:defRPr sz="4000"/>
            </a:lvl1pPr>
          </a:lstStyle>
          <a:p>
            <a:r>
              <a:rPr lang="en-US" dirty="0"/>
              <a:t>Click to edit Master title style</a:t>
            </a:r>
          </a:p>
        </p:txBody>
      </p:sp>
      <p:sp>
        <p:nvSpPr>
          <p:cNvPr id="3" name="Content Placeholder 2"/>
          <p:cNvSpPr>
            <a:spLocks noGrp="1"/>
          </p:cNvSpPr>
          <p:nvPr>
            <p:ph sz="half" idx="1"/>
          </p:nvPr>
        </p:nvSpPr>
        <p:spPr>
          <a:xfrm>
            <a:off x="152400" y="1295400"/>
            <a:ext cx="4267200" cy="5257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0" y="1295400"/>
            <a:ext cx="4419600" cy="5257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AABE3D64-E45E-4451-B5FC-6FD7ACC79ADA}" type="datetime1">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6200" y="1371600"/>
            <a:ext cx="4421189" cy="803275"/>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6200" y="2174874"/>
            <a:ext cx="4421189" cy="4225925"/>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371600"/>
            <a:ext cx="4422774" cy="803275"/>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422774" cy="4225924"/>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878C744-3680-40D9-AA8B-E564A678E5C9}" type="datetime1">
              <a:rPr lang="en-US" smtClean="0"/>
              <a:t>12/11/2018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dirty="0"/>
              <a:t>Click to edit Master title style</a:t>
            </a:r>
          </a:p>
        </p:txBody>
      </p:sp>
      <p:sp>
        <p:nvSpPr>
          <p:cNvPr id="3" name="Date Placeholder 2"/>
          <p:cNvSpPr>
            <a:spLocks noGrp="1"/>
          </p:cNvSpPr>
          <p:nvPr>
            <p:ph type="dt" sz="half" idx="10"/>
          </p:nvPr>
        </p:nvSpPr>
        <p:spPr/>
        <p:txBody>
          <a:bodyPr/>
          <a:lstStyle/>
          <a:p>
            <a:fld id="{A224AC0C-1AB7-4E66-8944-FDBE5E7FC95F}" type="datetime1">
              <a:rPr lang="en-US" smtClean="0"/>
              <a:t>12/11/2018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A0B279-D2EB-4422-9E8A-315EDFA6E7C5}" type="datetime1">
              <a:rPr lang="en-US" smtClean="0"/>
              <a:t>12/11/2018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AD9D19-641E-45D0-8894-7F6761295734}" type="datetime1">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337417-E448-4889-9448-19F323EA816E}" type="datetime1">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28600" y="1219200"/>
            <a:ext cx="8610600" cy="5181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28600" y="6629400"/>
            <a:ext cx="2133600" cy="228600"/>
          </a:xfrm>
          <a:prstGeom prst="rect">
            <a:avLst/>
          </a:prstGeom>
        </p:spPr>
        <p:txBody>
          <a:bodyPr vert="horz" lIns="91440" tIns="45720" rIns="91440" bIns="45720" rtlCol="0" anchor="ctr"/>
          <a:lstStyle>
            <a:lvl1pPr algn="l">
              <a:defRPr sz="1200">
                <a:solidFill>
                  <a:schemeClr val="tx1">
                    <a:tint val="75000"/>
                  </a:schemeClr>
                </a:solidFill>
              </a:defRPr>
            </a:lvl1pPr>
          </a:lstStyle>
          <a:p>
            <a:fld id="{6D002793-5DEA-4D32-A0F9-41E8EFD7C4E4}" type="datetime1">
              <a:rPr lang="en-US" smtClean="0"/>
              <a:t>12/11/2018</a:t>
            </a:fld>
            <a:endParaRPr lang="en-US"/>
          </a:p>
        </p:txBody>
      </p:sp>
      <p:sp>
        <p:nvSpPr>
          <p:cNvPr id="5" name="Footer Placeholder 4"/>
          <p:cNvSpPr>
            <a:spLocks noGrp="1"/>
          </p:cNvSpPr>
          <p:nvPr>
            <p:ph type="ftr" sz="quarter" idx="3"/>
          </p:nvPr>
        </p:nvSpPr>
        <p:spPr>
          <a:xfrm>
            <a:off x="3124200" y="6629400"/>
            <a:ext cx="2895600" cy="2286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010400" y="6629400"/>
            <a:ext cx="2133600" cy="228600"/>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b="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web.stanford.edu/class/cs224n/readings/gradient-notes.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gif"/><Relationship Id="rId4" Type="http://schemas.openxmlformats.org/officeDocument/2006/relationships/image" Target="../media/image1.wmf"/></Relationships>
</file>

<file path=ppt/slides/_rels/slide9.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5.bin"/><Relationship Id="rId14"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6"/>
            <a:ext cx="9144000" cy="1470025"/>
          </a:xfrm>
        </p:spPr>
        <p:txBody>
          <a:bodyPr>
            <a:normAutofit/>
          </a:bodyPr>
          <a:lstStyle/>
          <a:p>
            <a:r>
              <a:rPr lang="en-US" altLang="zh-CN" sz="3200" dirty="0"/>
              <a:t>COMP4901K/Math4824B</a:t>
            </a:r>
            <a:br>
              <a:rPr lang="en-US" altLang="zh-CN" sz="3200" dirty="0"/>
            </a:br>
            <a:r>
              <a:rPr lang="en-US" altLang="zh-CN" sz="3200" dirty="0"/>
              <a:t>Machine Learning for Natural Language Processing</a:t>
            </a:r>
            <a:endParaRPr lang="en-US" sz="3200" dirty="0"/>
          </a:p>
        </p:txBody>
      </p:sp>
      <p:sp>
        <p:nvSpPr>
          <p:cNvPr id="3" name="Subtitle 2"/>
          <p:cNvSpPr>
            <a:spLocks noGrp="1"/>
          </p:cNvSpPr>
          <p:nvPr>
            <p:ph type="subTitle" idx="1"/>
          </p:nvPr>
        </p:nvSpPr>
        <p:spPr>
          <a:xfrm>
            <a:off x="0" y="3886200"/>
            <a:ext cx="9144000" cy="1752600"/>
          </a:xfrm>
        </p:spPr>
        <p:txBody>
          <a:bodyPr>
            <a:normAutofit/>
          </a:bodyPr>
          <a:lstStyle/>
          <a:p>
            <a:r>
              <a:rPr lang="en-US" altLang="zh-CN" dirty="0"/>
              <a:t>Lecture 12: </a:t>
            </a:r>
            <a:r>
              <a:rPr lang="en-US" dirty="0"/>
              <a:t>Logistic Regression</a:t>
            </a:r>
          </a:p>
          <a:p>
            <a:r>
              <a:rPr lang="en-US" dirty="0"/>
              <a:t>Instructor: </a:t>
            </a:r>
            <a:r>
              <a:rPr lang="en-US" dirty="0" err="1"/>
              <a:t>Yangqiu</a:t>
            </a:r>
            <a:r>
              <a:rPr lang="en-US" dirty="0"/>
              <a:t> Song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5" name="TextBox 4"/>
          <p:cNvSpPr txBox="1"/>
          <p:nvPr/>
        </p:nvSpPr>
        <p:spPr>
          <a:xfrm>
            <a:off x="0" y="6519446"/>
            <a:ext cx="2298386" cy="313932"/>
          </a:xfrm>
          <a:prstGeom prst="rect">
            <a:avLst/>
          </a:prstGeom>
          <a:noFill/>
        </p:spPr>
        <p:txBody>
          <a:bodyPr wrap="none" rtlCol="0">
            <a:spAutoFit/>
          </a:bodyPr>
          <a:lstStyle/>
          <a:p>
            <a:pPr>
              <a:lnSpc>
                <a:spcPct val="90000"/>
              </a:lnSpc>
            </a:pPr>
            <a:r>
              <a:rPr lang="en-US" sz="1600" dirty="0">
                <a:solidFill>
                  <a:schemeClr val="bg1">
                    <a:lumMod val="65000"/>
                  </a:schemeClr>
                </a:solidFill>
              </a:rPr>
              <a:t>Slides credits: </a:t>
            </a:r>
            <a:r>
              <a:rPr lang="en-US" altLang="zh-CN" sz="1600" dirty="0">
                <a:solidFill>
                  <a:schemeClr val="bg1">
                    <a:lumMod val="65000"/>
                  </a:schemeClr>
                </a:solidFill>
              </a:rPr>
              <a:t>John Canny</a:t>
            </a:r>
            <a:endParaRPr lang="en-US" altLang="en-US" sz="1600" dirty="0">
              <a:solidFill>
                <a:schemeClr val="bg1">
                  <a:lumMod val="65000"/>
                </a:schemeClr>
              </a:solidFill>
            </a:endParaRPr>
          </a:p>
        </p:txBody>
      </p:sp>
    </p:spTree>
    <p:extLst>
      <p:ext uri="{BB962C8B-B14F-4D97-AF65-F5344CB8AC3E}">
        <p14:creationId xmlns:p14="http://schemas.microsoft.com/office/powerpoint/2010/main" val="3004412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What if I directly optimize the output probability?</a:t>
            </a:r>
            <a:endParaRPr lang="en-US" dirty="0"/>
          </a:p>
        </p:txBody>
      </p:sp>
      <p:pic>
        <p:nvPicPr>
          <p:cNvPr id="5" name="Content Placeholder 4"/>
          <p:cNvPicPr>
            <a:picLocks noGrp="1" noChangeAspect="1"/>
          </p:cNvPicPr>
          <p:nvPr>
            <p:ph idx="1"/>
          </p:nvPr>
        </p:nvPicPr>
        <p:blipFill>
          <a:blip r:embed="rId2"/>
          <a:stretch>
            <a:fillRect/>
          </a:stretch>
        </p:blipFill>
        <p:spPr>
          <a:xfrm>
            <a:off x="838200" y="1447800"/>
            <a:ext cx="7543800" cy="45720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156225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64008"/>
            <a:ext cx="8229600" cy="1078992"/>
          </a:xfrm>
        </p:spPr>
        <p:txBody>
          <a:bodyPr>
            <a:normAutofit/>
          </a:bodyPr>
          <a:lstStyle/>
          <a:p>
            <a:pPr eaLnBrk="1" hangingPunct="1"/>
            <a:r>
              <a:rPr lang="en-US" sz="4000" dirty="0"/>
              <a:t>Logistic Regression</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381000" y="1219200"/>
                <a:ext cx="8229600" cy="5029200"/>
              </a:xfrm>
            </p:spPr>
            <p:txBody>
              <a:bodyPr/>
              <a:lstStyle/>
              <a:p>
                <a:pPr lvl="0">
                  <a:lnSpc>
                    <a:spcPct val="100000"/>
                  </a:lnSpc>
                  <a:defRPr/>
                </a:pPr>
                <a:r>
                  <a:rPr lang="en-US" sz="2400" dirty="0"/>
                  <a:t>Logistic regression is designed as a </a:t>
                </a:r>
                <a:r>
                  <a:rPr lang="en-US" sz="2400" b="1" dirty="0">
                    <a:solidFill>
                      <a:srgbClr val="C00000"/>
                    </a:solidFill>
                  </a:rPr>
                  <a:t>binary classifier </a:t>
                </a:r>
                <a:r>
                  <a:rPr lang="en-US" sz="2400" dirty="0"/>
                  <a:t>(output say {0,1}) but actually </a:t>
                </a:r>
                <a:r>
                  <a:rPr lang="en-US" sz="2400" b="1" u="sng" dirty="0">
                    <a:solidFill>
                      <a:srgbClr val="C00000"/>
                    </a:solidFill>
                  </a:rPr>
                  <a:t>outputs the probability </a:t>
                </a:r>
                <a:r>
                  <a:rPr lang="en-US" sz="2400" b="1" u="sng" dirty="0"/>
                  <a:t>that the input instance is in the “1” class</a:t>
                </a:r>
                <a:r>
                  <a:rPr lang="en-US" sz="2400" dirty="0"/>
                  <a:t>. </a:t>
                </a:r>
              </a:p>
              <a:p>
                <a:pPr lvl="0">
                  <a:lnSpc>
                    <a:spcPct val="100000"/>
                  </a:lnSpc>
                  <a:defRPr/>
                </a:pPr>
                <a:endParaRPr lang="en-US" sz="2400" dirty="0"/>
              </a:p>
              <a:p>
                <a:pPr lvl="0">
                  <a:lnSpc>
                    <a:spcPct val="100000"/>
                  </a:lnSpc>
                  <a:defRPr/>
                </a:pPr>
                <a:r>
                  <a:rPr lang="en-US" sz="2400" dirty="0"/>
                  <a:t>A logistic classifier has the form:</a:t>
                </a:r>
              </a:p>
              <a:p>
                <a:pPr marL="0" lvl="0" indent="0">
                  <a:lnSpc>
                    <a:spcPct val="100000"/>
                  </a:lnSpc>
                  <a:buNone/>
                  <a:defRPr/>
                </a:pPr>
                <a14:m>
                  <m:oMathPara xmlns:m="http://schemas.openxmlformats.org/officeDocument/2006/math">
                    <m:oMathParaPr>
                      <m:jc m:val="center"/>
                    </m:oMathParaPr>
                    <m:oMath xmlns:m="http://schemas.openxmlformats.org/officeDocument/2006/math">
                      <m:r>
                        <a:rPr lang="en-US" sz="2400" b="0" i="1" smtClean="0">
                          <a:latin typeface="Cambria Math"/>
                        </a:rPr>
                        <m:t>𝑝</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r>
                            <a:rPr lang="en-US" sz="2400" b="0" i="1" smtClean="0">
                              <a:latin typeface="Cambria Math" panose="02040503050406030204" pitchFamily="18" charset="0"/>
                            </a:rPr>
                            <m:t>=1|</m:t>
                          </m:r>
                          <m:r>
                            <a:rPr lang="en-US" sz="2400" b="1" i="1">
                              <a:latin typeface="Cambria Math" panose="02040503050406030204" pitchFamily="18" charset="0"/>
                            </a:rPr>
                            <m:t>𝒙</m:t>
                          </m:r>
                        </m:e>
                      </m:d>
                      <m:r>
                        <a:rPr lang="en-US" sz="2400" b="0" i="1" smtClean="0">
                          <a:latin typeface="Cambria Math"/>
                        </a:rPr>
                        <m:t> =  </m:t>
                      </m:r>
                      <m:f>
                        <m:fPr>
                          <m:ctrlPr>
                            <a:rPr lang="en-US" sz="2400" b="0" i="1" smtClean="0">
                              <a:latin typeface="Cambria Math" panose="02040503050406030204" pitchFamily="18" charset="0"/>
                            </a:rPr>
                          </m:ctrlPr>
                        </m:fPr>
                        <m:num>
                          <m:r>
                            <a:rPr lang="en-US" sz="2400" b="0" i="1" smtClean="0">
                              <a:latin typeface="Cambria Math"/>
                            </a:rPr>
                            <m:t>1</m:t>
                          </m:r>
                        </m:num>
                        <m:den>
                          <m:r>
                            <a:rPr lang="en-US" sz="2400" b="0" i="1" smtClean="0">
                              <a:latin typeface="Cambria Math"/>
                            </a:rPr>
                            <m:t>1+</m:t>
                          </m:r>
                          <m:r>
                            <m:rPr>
                              <m:sty m:val="p"/>
                            </m:rPr>
                            <a:rPr lang="en-US" sz="2400" b="0" i="0" smtClean="0">
                              <a:latin typeface="Cambria Math"/>
                            </a:rPr>
                            <m:t>exp</m:t>
                          </m:r>
                          <m:r>
                            <a:rPr lang="en-US" sz="2400" b="0" i="1" smtClean="0">
                              <a:latin typeface="Cambria Math"/>
                            </a:rPr>
                            <m:t>⁡</m:t>
                          </m:r>
                          <m:d>
                            <m:dPr>
                              <m:ctrlPr>
                                <a:rPr lang="en-US" sz="2400" b="0" i="1" smtClean="0">
                                  <a:latin typeface="Cambria Math" panose="02040503050406030204" pitchFamily="18" charset="0"/>
                                </a:rPr>
                              </m:ctrlPr>
                            </m:dPr>
                            <m:e>
                              <m:r>
                                <a:rPr lang="en-US" sz="2400" b="0" i="1" smtClean="0">
                                  <a:latin typeface="Cambria Math"/>
                                </a:rPr>
                                <m:t>−</m:t>
                              </m:r>
                              <m:r>
                                <a:rPr lang="en-US" sz="2400" b="1" i="1" smtClean="0">
                                  <a:latin typeface="Cambria Math" panose="02040503050406030204" pitchFamily="18" charset="0"/>
                                </a:rPr>
                                <m:t>𝒘</m:t>
                              </m:r>
                              <m:r>
                                <m:rPr>
                                  <m:nor/>
                                </m:rPr>
                                <a:rPr lang="en-US" altLang="en-US" sz="2400" baseline="30000" dirty="0"/>
                                <m:t>T</m:t>
                              </m:r>
                              <m:r>
                                <a:rPr lang="en-US" sz="2400" b="1" i="1" smtClean="0">
                                  <a:latin typeface="Cambria Math" panose="02040503050406030204" pitchFamily="18" charset="0"/>
                                </a:rPr>
                                <m:t>𝒙</m:t>
                              </m:r>
                            </m:e>
                          </m:d>
                        </m:den>
                      </m:f>
                    </m:oMath>
                  </m:oMathPara>
                </a14:m>
                <a:endParaRPr lang="en-US" sz="2400" dirty="0"/>
              </a:p>
              <a:p>
                <a:pPr marL="0" lvl="0" indent="0">
                  <a:lnSpc>
                    <a:spcPct val="100000"/>
                  </a:lnSpc>
                  <a:buNone/>
                  <a:defRPr/>
                </a:pPr>
                <a:r>
                  <a:rPr lang="en-US" sz="2400" dirty="0"/>
                  <a:t>where</a:t>
                </a:r>
                <a14:m>
                  <m:oMath xmlns:m="http://schemas.openxmlformats.org/officeDocument/2006/math">
                    <m:r>
                      <a:rPr lang="en-US" sz="2400" b="1" i="1">
                        <a:latin typeface="Cambria Math" panose="02040503050406030204" pitchFamily="18" charset="0"/>
                      </a:rPr>
                      <m:t>𝒙</m:t>
                    </m:r>
                    <m:r>
                      <a:rPr lang="en-US" sz="2400" b="0" i="1" smtClean="0">
                        <a:latin typeface="Cambria Math"/>
                      </a:rPr>
                      <m:t>= </m:t>
                    </m:r>
                    <m:d>
                      <m:dPr>
                        <m:ctrlPr>
                          <a:rPr lang="en-US" sz="2400" b="0" i="1" smtClean="0">
                            <a:latin typeface="Cambria Math" panose="02040503050406030204" pitchFamily="18" charset="0"/>
                          </a:rPr>
                        </m:ctrlPr>
                      </m:dPr>
                      <m:e>
                        <m:sSup>
                          <m:sSupPr>
                            <m:ctrlPr>
                              <a:rPr lang="en-US" sz="2400" i="1">
                                <a:latin typeface="Cambria Math" panose="02040503050406030204" pitchFamily="18" charset="0"/>
                              </a:rPr>
                            </m:ctrlPr>
                          </m:sSupPr>
                          <m:e>
                            <m:r>
                              <a:rPr lang="en-US" sz="2400" b="1" i="1">
                                <a:latin typeface="Cambria Math" panose="02040503050406030204" pitchFamily="18" charset="0"/>
                              </a:rPr>
                              <m:t>𝒙</m:t>
                            </m:r>
                          </m:e>
                          <m:sup>
                            <m:r>
                              <a:rPr lang="en-US" sz="2400" b="0" i="1" smtClean="0">
                                <a:latin typeface="Cambria Math" panose="02040503050406030204" pitchFamily="18" charset="0"/>
                              </a:rPr>
                              <m:t>(</m:t>
                            </m:r>
                            <m:r>
                              <a:rPr lang="en-US" sz="2400" i="1">
                                <a:latin typeface="Cambria Math" panose="02040503050406030204" pitchFamily="18" charset="0"/>
                              </a:rPr>
                              <m:t>1</m:t>
                            </m:r>
                            <m:r>
                              <a:rPr lang="en-US" sz="2400" b="0" i="1" smtClean="0">
                                <a:latin typeface="Cambria Math" panose="02040503050406030204" pitchFamily="18" charset="0"/>
                              </a:rPr>
                              <m:t>)</m:t>
                            </m:r>
                          </m:sup>
                        </m:sSup>
                        <m:r>
                          <a:rPr lang="en-US" sz="2400" b="0" i="1" smtClean="0">
                            <a:latin typeface="Cambria Math"/>
                          </a:rPr>
                          <m:t>,…,</m:t>
                        </m:r>
                        <m:sSup>
                          <m:sSupPr>
                            <m:ctrlPr>
                              <a:rPr lang="en-US" sz="2400" i="1">
                                <a:latin typeface="Cambria Math" panose="02040503050406030204" pitchFamily="18" charset="0"/>
                              </a:rPr>
                            </m:ctrlPr>
                          </m:sSupPr>
                          <m:e>
                            <m:r>
                              <a:rPr lang="en-US" sz="2400" b="1" i="1">
                                <a:latin typeface="Cambria Math" panose="02040503050406030204" pitchFamily="18" charset="0"/>
                              </a:rPr>
                              <m:t>𝒙</m:t>
                            </m:r>
                          </m:e>
                          <m:sup>
                            <m:r>
                              <a:rPr lang="en-US" sz="2400" i="1">
                                <a:latin typeface="Cambria Math" panose="02040503050406030204" pitchFamily="18" charset="0"/>
                              </a:rPr>
                              <m:t>(</m:t>
                            </m:r>
                            <m:r>
                              <a:rPr lang="en-US" sz="2400" b="0" i="1" smtClean="0">
                                <a:latin typeface="Cambria Math" panose="02040503050406030204" pitchFamily="18" charset="0"/>
                              </a:rPr>
                              <m:t>𝑑</m:t>
                            </m:r>
                            <m:r>
                              <a:rPr lang="en-US" sz="2400" i="1">
                                <a:latin typeface="Cambria Math" panose="02040503050406030204" pitchFamily="18" charset="0"/>
                              </a:rPr>
                              <m:t>)</m:t>
                            </m:r>
                          </m:sup>
                        </m:sSup>
                      </m:e>
                    </m:d>
                  </m:oMath>
                </a14:m>
                <a:r>
                  <a:rPr lang="en-US" sz="2400" dirty="0"/>
                  <a:t> is a vector of features.</a:t>
                </a:r>
              </a:p>
              <a:p>
                <a:pPr lvl="0">
                  <a:lnSpc>
                    <a:spcPct val="100000"/>
                  </a:lnSpc>
                  <a:defRPr/>
                </a:pPr>
                <a:endParaRPr lang="en-US"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381000" y="1219200"/>
                <a:ext cx="8229600" cy="5029200"/>
              </a:xfrm>
              <a:blipFill>
                <a:blip r:embed="rId3"/>
                <a:stretch>
                  <a:fillRect l="-1185" t="-970" r="-519"/>
                </a:stretch>
              </a:blipFill>
            </p:spPr>
            <p:txBody>
              <a:bodyPr/>
              <a:lstStyle/>
              <a:p>
                <a:r>
                  <a:rPr lang="zh-CN" altLang="en-US">
                    <a:noFill/>
                  </a:rPr>
                  <a:t> </a:t>
                </a:r>
              </a:p>
            </p:txBody>
          </p:sp>
        </mc:Fallback>
      </mc:AlternateContent>
      <p:sp>
        <p:nvSpPr>
          <p:cNvPr id="2" name="Slide Number Placeholder 1"/>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293516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64008"/>
            <a:ext cx="8229600" cy="1078992"/>
          </a:xfrm>
        </p:spPr>
        <p:txBody>
          <a:bodyPr>
            <a:normAutofit/>
          </a:bodyPr>
          <a:lstStyle/>
          <a:p>
            <a:pPr eaLnBrk="1" hangingPunct="1"/>
            <a:r>
              <a:rPr lang="en-US" sz="4000" dirty="0"/>
              <a:t>Logistic Regression</a:t>
            </a:r>
          </a:p>
        </p:txBody>
      </p:sp>
      <p:sp>
        <p:nvSpPr>
          <p:cNvPr id="6" name="Content Placeholder 5"/>
          <p:cNvSpPr>
            <a:spLocks noGrp="1"/>
          </p:cNvSpPr>
          <p:nvPr>
            <p:ph idx="1"/>
          </p:nvPr>
        </p:nvSpPr>
        <p:spPr>
          <a:xfrm>
            <a:off x="381000" y="1219200"/>
            <a:ext cx="8229600" cy="5029200"/>
          </a:xfrm>
        </p:spPr>
        <p:txBody>
          <a:bodyPr>
            <a:normAutofit lnSpcReduction="10000"/>
          </a:bodyPr>
          <a:lstStyle/>
          <a:p>
            <a:pPr lvl="0">
              <a:lnSpc>
                <a:spcPct val="100000"/>
              </a:lnSpc>
              <a:defRPr/>
            </a:pPr>
            <a:r>
              <a:rPr lang="en-US" sz="2600" dirty="0"/>
              <a:t>Logistic regression is probably the </a:t>
            </a:r>
            <a:r>
              <a:rPr lang="en-US" sz="2600" b="1" dirty="0">
                <a:solidFill>
                  <a:srgbClr val="3E9430"/>
                </a:solidFill>
              </a:rPr>
              <a:t>most widely used general-purpose classifier</a:t>
            </a:r>
            <a:r>
              <a:rPr lang="en-US" sz="2600" dirty="0"/>
              <a:t>. </a:t>
            </a:r>
          </a:p>
          <a:p>
            <a:pPr lvl="0">
              <a:lnSpc>
                <a:spcPct val="100000"/>
              </a:lnSpc>
              <a:defRPr/>
            </a:pPr>
            <a:endParaRPr lang="en-US" sz="2600" dirty="0"/>
          </a:p>
          <a:p>
            <a:pPr lvl="0">
              <a:lnSpc>
                <a:spcPct val="100000"/>
              </a:lnSpc>
              <a:defRPr/>
            </a:pPr>
            <a:r>
              <a:rPr lang="en-US" sz="2600" dirty="0"/>
              <a:t>Its </a:t>
            </a:r>
            <a:r>
              <a:rPr lang="en-US" sz="2600" b="1" dirty="0">
                <a:solidFill>
                  <a:srgbClr val="3E9430"/>
                </a:solidFill>
              </a:rPr>
              <a:t>very scalable </a:t>
            </a:r>
            <a:r>
              <a:rPr lang="en-US" sz="2600" dirty="0"/>
              <a:t>and can be </a:t>
            </a:r>
            <a:r>
              <a:rPr lang="en-US" sz="2600" b="1" dirty="0">
                <a:solidFill>
                  <a:srgbClr val="3E9430"/>
                </a:solidFill>
              </a:rPr>
              <a:t>very fast </a:t>
            </a:r>
            <a:r>
              <a:rPr lang="en-US" sz="2600" dirty="0"/>
              <a:t>to train. It’s used for</a:t>
            </a:r>
          </a:p>
          <a:p>
            <a:pPr lvl="1">
              <a:defRPr/>
            </a:pPr>
            <a:r>
              <a:rPr lang="en-US" sz="2600" dirty="0"/>
              <a:t>Spam filtering</a:t>
            </a:r>
          </a:p>
          <a:p>
            <a:pPr lvl="1">
              <a:defRPr/>
            </a:pPr>
            <a:r>
              <a:rPr lang="en-US" sz="2600" dirty="0"/>
              <a:t>News message classification</a:t>
            </a:r>
          </a:p>
          <a:p>
            <a:pPr lvl="1">
              <a:defRPr/>
            </a:pPr>
            <a:r>
              <a:rPr lang="en-US" sz="2600" dirty="0"/>
              <a:t>Web site classification</a:t>
            </a:r>
          </a:p>
          <a:p>
            <a:pPr lvl="1">
              <a:defRPr/>
            </a:pPr>
            <a:r>
              <a:rPr lang="en-US" sz="2600" dirty="0"/>
              <a:t>Most classification problems with large, sparse feature sets.</a:t>
            </a:r>
          </a:p>
          <a:p>
            <a:pPr lvl="1">
              <a:defRPr/>
            </a:pPr>
            <a:endParaRPr lang="en-US" sz="2400" dirty="0"/>
          </a:p>
          <a:p>
            <a:pPr>
              <a:defRPr/>
            </a:pPr>
            <a:r>
              <a:rPr lang="en-US" sz="2600" dirty="0"/>
              <a:t>The only caveat (</a:t>
            </a:r>
            <a:r>
              <a:rPr lang="zh-CN" altLang="en-US" sz="2000" dirty="0"/>
              <a:t>限制</a:t>
            </a:r>
            <a:r>
              <a:rPr lang="en-US" sz="2600" dirty="0"/>
              <a:t>) is that </a:t>
            </a:r>
            <a:r>
              <a:rPr lang="en-US" sz="2600" b="1" dirty="0">
                <a:solidFill>
                  <a:srgbClr val="C00000"/>
                </a:solidFill>
              </a:rPr>
              <a:t>it can </a:t>
            </a:r>
            <a:r>
              <a:rPr lang="en-US" sz="2600" b="1" u="sng" dirty="0">
                <a:solidFill>
                  <a:srgbClr val="C00000"/>
                </a:solidFill>
              </a:rPr>
              <a:t>overfit </a:t>
            </a:r>
            <a:r>
              <a:rPr lang="en-US" sz="2600" u="sng" dirty="0"/>
              <a:t>on very sparse </a:t>
            </a:r>
            <a:r>
              <a:rPr lang="en-US" sz="2600" dirty="0"/>
              <a:t>data, so its often </a:t>
            </a:r>
            <a:r>
              <a:rPr lang="en-US" sz="2600" u="sng" dirty="0"/>
              <a:t>used with </a:t>
            </a:r>
            <a:r>
              <a:rPr lang="en-US" sz="2600" b="1" u="sng" dirty="0">
                <a:solidFill>
                  <a:srgbClr val="00B0F0"/>
                </a:solidFill>
              </a:rPr>
              <a:t>Regularization</a:t>
            </a:r>
          </a:p>
          <a:p>
            <a:pPr lvl="1">
              <a:defRPr/>
            </a:pPr>
            <a:endParaRPr lang="en-US" sz="2400" dirty="0"/>
          </a:p>
          <a:p>
            <a:pPr lvl="0">
              <a:lnSpc>
                <a:spcPct val="100000"/>
              </a:lnSpc>
              <a:defRPr/>
            </a:pPr>
            <a:endParaRPr lang="en-US" sz="24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424608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FFB605E4-5C3F-40CD-8784-57B1D327F85F}"/>
              </a:ext>
            </a:extLst>
          </p:cNvPr>
          <p:cNvSpPr/>
          <p:nvPr/>
        </p:nvSpPr>
        <p:spPr>
          <a:xfrm>
            <a:off x="381000" y="1219200"/>
            <a:ext cx="8001000" cy="1524000"/>
          </a:xfrm>
          <a:prstGeom prst="roundRect">
            <a:avLst/>
          </a:prstGeom>
          <a:solidFill>
            <a:srgbClr val="CCFFFF"/>
          </a:solidFill>
          <a:ln>
            <a:solidFill>
              <a:srgbClr val="CC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70" name="Rectangle 2"/>
          <p:cNvSpPr>
            <a:spLocks noGrp="1" noChangeArrowheads="1"/>
          </p:cNvSpPr>
          <p:nvPr>
            <p:ph type="title"/>
          </p:nvPr>
        </p:nvSpPr>
        <p:spPr>
          <a:xfrm>
            <a:off x="457200" y="64008"/>
            <a:ext cx="8229600" cy="1078992"/>
          </a:xfrm>
        </p:spPr>
        <p:txBody>
          <a:bodyPr>
            <a:normAutofit/>
          </a:bodyPr>
          <a:lstStyle/>
          <a:p>
            <a:pPr eaLnBrk="1" hangingPunct="1"/>
            <a:r>
              <a:rPr lang="en-US" sz="4000" dirty="0"/>
              <a:t>Logistic Regression</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381000" y="1219200"/>
                <a:ext cx="8229600" cy="5029200"/>
              </a:xfrm>
            </p:spPr>
            <p:txBody>
              <a:bodyPr>
                <a:normAutofit fontScale="92500"/>
              </a:bodyPr>
              <a:lstStyle/>
              <a:p>
                <a:pPr lvl="0">
                  <a:lnSpc>
                    <a:spcPct val="100000"/>
                  </a:lnSpc>
                  <a:defRPr/>
                </a:pPr>
                <a:r>
                  <a:rPr lang="en-US" sz="2400" dirty="0"/>
                  <a:t>Logistic regression maps the “regression” value </a:t>
                </a:r>
                <a14:m>
                  <m:oMath xmlns:m="http://schemas.openxmlformats.org/officeDocument/2006/math">
                    <m:r>
                      <a:rPr lang="en-US" sz="2400" i="1">
                        <a:latin typeface="Cambria Math"/>
                      </a:rPr>
                      <m:t>−</m:t>
                    </m:r>
                    <m:r>
                      <a:rPr lang="en-US" sz="2400" b="1" i="1">
                        <a:latin typeface="Cambria Math" panose="02040503050406030204" pitchFamily="18" charset="0"/>
                      </a:rPr>
                      <m:t>𝒘</m:t>
                    </m:r>
                    <m:r>
                      <m:rPr>
                        <m:nor/>
                      </m:rPr>
                      <a:rPr lang="en-US" altLang="en-US" sz="2400" baseline="30000" dirty="0"/>
                      <m:t>T</m:t>
                    </m:r>
                    <m:r>
                      <a:rPr lang="en-US" sz="2400" b="1" i="1">
                        <a:latin typeface="Cambria Math" panose="02040503050406030204" pitchFamily="18" charset="0"/>
                      </a:rPr>
                      <m:t>𝒙</m:t>
                    </m:r>
                  </m:oMath>
                </a14:m>
                <a:r>
                  <a:rPr lang="en-US" sz="2400" dirty="0"/>
                  <a:t> in </a:t>
                </a:r>
                <a:br>
                  <a:rPr lang="en-US" sz="2400" dirty="0"/>
                </a:br>
                <a:r>
                  <a:rPr lang="en-US" sz="2400" dirty="0"/>
                  <a:t>(-</a:t>
                </a:r>
                <a:r>
                  <a:rPr lang="en-US" sz="2400" dirty="0">
                    <a:sym typeface="Symbol"/>
                  </a:rPr>
                  <a:t>,</a:t>
                </a:r>
                <a:r>
                  <a:rPr lang="en-US" sz="2400" dirty="0"/>
                  <a:t>) to the range [0,1] using a “</a:t>
                </a:r>
                <a:r>
                  <a:rPr lang="en-US" sz="2400" dirty="0">
                    <a:solidFill>
                      <a:srgbClr val="9966FF"/>
                    </a:solidFill>
                    <a:effectLst>
                      <a:outerShdw blurRad="38100" dist="38100" dir="2700000" algn="tl">
                        <a:srgbClr val="000000">
                          <a:alpha val="43137"/>
                        </a:srgbClr>
                      </a:outerShdw>
                    </a:effectLst>
                  </a:rPr>
                  <a:t>logistic” function</a:t>
                </a:r>
                <a:r>
                  <a:rPr lang="en-US" sz="2400" dirty="0"/>
                  <a:t>:</a:t>
                </a:r>
              </a:p>
              <a:p>
                <a:pPr marL="0" lvl="0" indent="0">
                  <a:lnSpc>
                    <a:spcPct val="100000"/>
                  </a:lnSpc>
                  <a:buNone/>
                  <a:defRPr/>
                </a:pPr>
                <a14:m>
                  <m:oMathPara xmlns:m="http://schemas.openxmlformats.org/officeDocument/2006/math">
                    <m:oMathParaPr>
                      <m:jc m:val="centerGroup"/>
                    </m:oMathParaPr>
                    <m:oMath xmlns:m="http://schemas.openxmlformats.org/officeDocument/2006/math">
                      <m:r>
                        <a:rPr lang="en-US" sz="2400" i="1">
                          <a:latin typeface="Cambria Math"/>
                        </a:rPr>
                        <m:t>𝑝</m:t>
                      </m:r>
                      <m:d>
                        <m:dPr>
                          <m:ctrlPr>
                            <a:rPr lang="en-US" sz="2400" i="1">
                              <a:latin typeface="Cambria Math" panose="02040503050406030204" pitchFamily="18" charset="0"/>
                            </a:rPr>
                          </m:ctrlPr>
                        </m:dPr>
                        <m:e>
                          <m:r>
                            <a:rPr lang="en-US" sz="2400" i="1">
                              <a:latin typeface="Cambria Math" panose="02040503050406030204" pitchFamily="18" charset="0"/>
                            </a:rPr>
                            <m:t>𝑦</m:t>
                          </m:r>
                          <m:r>
                            <a:rPr lang="en-US" sz="2400" i="1">
                              <a:latin typeface="Cambria Math" panose="02040503050406030204" pitchFamily="18" charset="0"/>
                            </a:rPr>
                            <m:t>=1|</m:t>
                          </m:r>
                          <m:r>
                            <a:rPr lang="en-US" sz="2400" b="1" i="1">
                              <a:latin typeface="Cambria Math" panose="02040503050406030204" pitchFamily="18" charset="0"/>
                            </a:rPr>
                            <m:t>𝒙</m:t>
                          </m:r>
                        </m:e>
                      </m:d>
                      <m:r>
                        <a:rPr lang="en-US" sz="2400" i="1">
                          <a:latin typeface="Cambria Math"/>
                        </a:rPr>
                        <m:t> =  </m:t>
                      </m:r>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1+</m:t>
                          </m:r>
                          <m:r>
                            <m:rPr>
                              <m:sty m:val="p"/>
                            </m:rPr>
                            <a:rPr lang="en-US" sz="2400">
                              <a:latin typeface="Cambria Math"/>
                            </a:rPr>
                            <m:t>exp</m:t>
                          </m:r>
                          <m:r>
                            <a:rPr lang="en-US" sz="2400" i="1">
                              <a:latin typeface="Cambria Math"/>
                            </a:rPr>
                            <m:t>⁡</m:t>
                          </m:r>
                          <m:d>
                            <m:dPr>
                              <m:ctrlPr>
                                <a:rPr lang="en-US" sz="2400" i="1" smtClean="0">
                                  <a:latin typeface="Cambria Math" panose="02040503050406030204" pitchFamily="18" charset="0"/>
                                </a:rPr>
                              </m:ctrlPr>
                            </m:dPr>
                            <m:e>
                              <m:r>
                                <a:rPr lang="en-US" sz="2400" i="1">
                                  <a:latin typeface="Cambria Math"/>
                                </a:rPr>
                                <m:t>−</m:t>
                              </m:r>
                              <m:r>
                                <a:rPr lang="en-US" sz="2400" b="1" i="1">
                                  <a:latin typeface="Cambria Math" panose="02040503050406030204" pitchFamily="18" charset="0"/>
                                </a:rPr>
                                <m:t>𝒘</m:t>
                              </m:r>
                              <m:r>
                                <m:rPr>
                                  <m:nor/>
                                </m:rPr>
                                <a:rPr lang="en-US" altLang="en-US" sz="2400" baseline="30000" dirty="0"/>
                                <m:t>T</m:t>
                              </m:r>
                              <m:r>
                                <a:rPr lang="en-US" sz="2400" b="1" i="1">
                                  <a:latin typeface="Cambria Math" panose="02040503050406030204" pitchFamily="18" charset="0"/>
                                </a:rPr>
                                <m:t>𝒙</m:t>
                              </m:r>
                            </m:e>
                          </m:d>
                        </m:den>
                      </m:f>
                    </m:oMath>
                  </m:oMathPara>
                </a14:m>
                <a:endParaRPr lang="en-US" sz="2400" dirty="0"/>
              </a:p>
              <a:p>
                <a:pPr lvl="0">
                  <a:lnSpc>
                    <a:spcPct val="100000"/>
                  </a:lnSpc>
                  <a:defRPr/>
                </a:pPr>
                <a:endParaRPr lang="en-US" sz="2400" dirty="0"/>
              </a:p>
              <a:p>
                <a:pPr lvl="0">
                  <a:lnSpc>
                    <a:spcPct val="100000"/>
                  </a:lnSpc>
                  <a:defRPr/>
                </a:pPr>
                <a:endParaRPr lang="en-US" sz="2400" dirty="0"/>
              </a:p>
              <a:p>
                <a:pPr lvl="0">
                  <a:lnSpc>
                    <a:spcPct val="100000"/>
                  </a:lnSpc>
                  <a:defRPr/>
                </a:pPr>
                <a:endParaRPr lang="en-US" sz="2400" dirty="0"/>
              </a:p>
              <a:p>
                <a:pPr lvl="0">
                  <a:lnSpc>
                    <a:spcPct val="100000"/>
                  </a:lnSpc>
                  <a:defRPr/>
                </a:pPr>
                <a:endParaRPr lang="en-US" sz="2400" dirty="0"/>
              </a:p>
              <a:p>
                <a:pPr lvl="0">
                  <a:lnSpc>
                    <a:spcPct val="100000"/>
                  </a:lnSpc>
                  <a:defRPr/>
                </a:pPr>
                <a:endParaRPr lang="en-US" sz="2400" dirty="0"/>
              </a:p>
              <a:p>
                <a:pPr lvl="0">
                  <a:lnSpc>
                    <a:spcPct val="100000"/>
                  </a:lnSpc>
                  <a:defRPr/>
                </a:pPr>
                <a:endParaRPr lang="en-US" sz="2400" dirty="0"/>
              </a:p>
              <a:p>
                <a:pPr lvl="0">
                  <a:lnSpc>
                    <a:spcPct val="100000"/>
                  </a:lnSpc>
                  <a:defRPr/>
                </a:pPr>
                <a:endParaRPr lang="en-US" sz="2400" dirty="0"/>
              </a:p>
              <a:p>
                <a:pPr lvl="0">
                  <a:lnSpc>
                    <a:spcPct val="100000"/>
                  </a:lnSpc>
                  <a:defRPr/>
                </a:pPr>
                <a:r>
                  <a:rPr lang="en-US" sz="2400" dirty="0">
                    <a:solidFill>
                      <a:srgbClr val="9966FF"/>
                    </a:solidFill>
                  </a:rPr>
                  <a:t>i.e. the logistic function maps any value on the real line to a probability in the range [0,1]</a:t>
                </a:r>
              </a:p>
              <a:p>
                <a:pPr lvl="0">
                  <a:lnSpc>
                    <a:spcPct val="100000"/>
                  </a:lnSpc>
                  <a:defRPr/>
                </a:pPr>
                <a:endParaRPr lang="en-US" sz="2400" dirty="0"/>
              </a:p>
              <a:p>
                <a:pPr lvl="0">
                  <a:lnSpc>
                    <a:spcPct val="100000"/>
                  </a:lnSpc>
                  <a:defRPr/>
                </a:pPr>
                <a:endParaRPr lang="en-US" sz="2400" dirty="0"/>
              </a:p>
              <a:p>
                <a:pPr marL="0" lvl="0" indent="0">
                  <a:lnSpc>
                    <a:spcPct val="100000"/>
                  </a:lnSpc>
                  <a:buNone/>
                  <a:defRPr/>
                </a:pPr>
                <a:endParaRPr lang="en-US" sz="2400" dirty="0"/>
              </a:p>
              <a:p>
                <a:pPr marL="0" lvl="0" indent="0">
                  <a:lnSpc>
                    <a:spcPct val="100000"/>
                  </a:lnSpc>
                  <a:buNone/>
                  <a:defRPr/>
                </a:pPr>
                <a:endParaRPr lang="en-US" sz="2400" dirty="0"/>
              </a:p>
              <a:p>
                <a:pPr marL="0" lvl="0" indent="0">
                  <a:lnSpc>
                    <a:spcPct val="100000"/>
                  </a:lnSpc>
                  <a:buNone/>
                  <a:defRPr/>
                </a:pPr>
                <a:endParaRPr lang="en-US" sz="2400" dirty="0"/>
              </a:p>
              <a:p>
                <a:pPr marL="0" lvl="0" indent="0">
                  <a:lnSpc>
                    <a:spcPct val="100000"/>
                  </a:lnSpc>
                  <a:buNone/>
                  <a:defRPr/>
                </a:pPr>
                <a:endParaRPr lang="en-US"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381000" y="1219200"/>
                <a:ext cx="8229600" cy="5029200"/>
              </a:xfrm>
              <a:blipFill>
                <a:blip r:embed="rId3"/>
                <a:stretch>
                  <a:fillRect l="-889" t="-848" b="-1818"/>
                </a:stretch>
              </a:blipFill>
            </p:spPr>
            <p:txBody>
              <a:bodyPr/>
              <a:lstStyle/>
              <a:p>
                <a:r>
                  <a:rPr lang="zh-CN" altLang="en-US">
                    <a:noFill/>
                  </a:rPr>
                  <a:t> </a:t>
                </a:r>
              </a:p>
            </p:txBody>
          </p:sp>
        </mc:Fallback>
      </mc:AlternateContent>
      <p:pic>
        <p:nvPicPr>
          <p:cNvPr id="1026" name="Picture 2" descr="http://deeplearning.net/software/theano/_images/logisti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3599" y="2898648"/>
            <a:ext cx="3771900" cy="2514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4090315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64008"/>
            <a:ext cx="8229600" cy="1078992"/>
          </a:xfrm>
        </p:spPr>
        <p:txBody>
          <a:bodyPr>
            <a:normAutofit/>
          </a:bodyPr>
          <a:lstStyle/>
          <a:p>
            <a:pPr eaLnBrk="1" hangingPunct="1"/>
            <a:r>
              <a:rPr lang="en-US" sz="4000" dirty="0"/>
              <a:t>Logistic Regression</a:t>
            </a:r>
          </a:p>
        </p:txBody>
      </p:sp>
      <p:sp>
        <p:nvSpPr>
          <p:cNvPr id="6" name="Content Placeholder 5"/>
          <p:cNvSpPr>
            <a:spLocks noGrp="1"/>
          </p:cNvSpPr>
          <p:nvPr>
            <p:ph idx="1"/>
          </p:nvPr>
        </p:nvSpPr>
        <p:spPr>
          <a:xfrm>
            <a:off x="381000" y="1219200"/>
            <a:ext cx="8229600" cy="5029200"/>
          </a:xfrm>
        </p:spPr>
        <p:txBody>
          <a:bodyPr>
            <a:normAutofit/>
          </a:bodyPr>
          <a:lstStyle/>
          <a:p>
            <a:pPr lvl="0">
              <a:lnSpc>
                <a:spcPct val="100000"/>
              </a:lnSpc>
              <a:defRPr/>
            </a:pPr>
            <a:r>
              <a:rPr lang="en-US" sz="2800" dirty="0"/>
              <a:t>Where did the logistic function</a:t>
            </a:r>
            <a:br>
              <a:rPr lang="en-US" sz="2800" dirty="0"/>
            </a:br>
            <a:r>
              <a:rPr lang="en-US" sz="2800" dirty="0"/>
              <a:t>come from?</a:t>
            </a:r>
          </a:p>
          <a:p>
            <a:pPr lvl="0">
              <a:lnSpc>
                <a:spcPct val="100000"/>
              </a:lnSpc>
              <a:defRPr/>
            </a:pPr>
            <a:endParaRPr lang="en-US" sz="2400" dirty="0"/>
          </a:p>
          <a:p>
            <a:pPr lvl="0">
              <a:lnSpc>
                <a:spcPct val="100000"/>
              </a:lnSpc>
              <a:defRPr/>
            </a:pPr>
            <a:endParaRPr lang="en-US" sz="2400" dirty="0"/>
          </a:p>
          <a:p>
            <a:pPr lvl="0">
              <a:lnSpc>
                <a:spcPct val="100000"/>
              </a:lnSpc>
              <a:defRPr/>
            </a:pPr>
            <a:endParaRPr lang="en-US" sz="2400" dirty="0"/>
          </a:p>
          <a:p>
            <a:pPr lvl="0">
              <a:lnSpc>
                <a:spcPct val="100000"/>
              </a:lnSpc>
              <a:defRPr/>
            </a:pPr>
            <a:endParaRPr lang="en-US" sz="2400" dirty="0"/>
          </a:p>
          <a:p>
            <a:pPr lvl="0">
              <a:lnSpc>
                <a:spcPct val="100000"/>
              </a:lnSpc>
              <a:defRPr/>
            </a:pPr>
            <a:endParaRPr lang="en-US" sz="2400" dirty="0"/>
          </a:p>
          <a:p>
            <a:pPr lvl="0">
              <a:lnSpc>
                <a:spcPct val="100000"/>
              </a:lnSpc>
              <a:defRPr/>
            </a:pPr>
            <a:endParaRPr lang="en-US" sz="2400" dirty="0"/>
          </a:p>
          <a:p>
            <a:pPr marL="0" lvl="0" indent="0">
              <a:lnSpc>
                <a:spcPct val="100000"/>
              </a:lnSpc>
              <a:buNone/>
              <a:defRPr/>
            </a:pPr>
            <a:endParaRPr lang="en-US" sz="2400" dirty="0"/>
          </a:p>
          <a:p>
            <a:pPr lvl="0">
              <a:lnSpc>
                <a:spcPct val="100000"/>
              </a:lnSpc>
              <a:defRPr/>
            </a:pPr>
            <a:endParaRPr lang="en-US" sz="2400" dirty="0"/>
          </a:p>
          <a:p>
            <a:pPr marL="0" lvl="0" indent="0">
              <a:lnSpc>
                <a:spcPct val="100000"/>
              </a:lnSpc>
              <a:buNone/>
              <a:defRPr/>
            </a:pPr>
            <a:endParaRPr lang="en-US" sz="2400" dirty="0"/>
          </a:p>
          <a:p>
            <a:pPr marL="0" lvl="0" indent="0">
              <a:lnSpc>
                <a:spcPct val="100000"/>
              </a:lnSpc>
              <a:buNone/>
              <a:defRPr/>
            </a:pPr>
            <a:endParaRPr lang="en-US" sz="2400" dirty="0"/>
          </a:p>
          <a:p>
            <a:pPr marL="0" lvl="0" indent="0">
              <a:lnSpc>
                <a:spcPct val="100000"/>
              </a:lnSpc>
              <a:buNone/>
              <a:defRPr/>
            </a:pPr>
            <a:endParaRPr lang="en-US" sz="2400" dirty="0"/>
          </a:p>
          <a:p>
            <a:pPr marL="0" lvl="0" indent="0">
              <a:lnSpc>
                <a:spcPct val="100000"/>
              </a:lnSpc>
              <a:buNone/>
              <a:defRPr/>
            </a:pPr>
            <a:endParaRPr lang="en-US" sz="2400" dirty="0"/>
          </a:p>
        </p:txBody>
      </p:sp>
      <p:pic>
        <p:nvPicPr>
          <p:cNvPr id="1026" name="Picture 2" descr="http://deeplearning.net/software/theano/_images/logist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8700" y="1825871"/>
            <a:ext cx="37719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weirdwarp.com/wp-content/uploads/2010/05/Newton-App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6754" y="3083171"/>
            <a:ext cx="2697353" cy="270517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880240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64008"/>
            <a:ext cx="8229600" cy="1078992"/>
          </a:xfrm>
        </p:spPr>
        <p:txBody>
          <a:bodyPr>
            <a:normAutofit/>
          </a:bodyPr>
          <a:lstStyle/>
          <a:p>
            <a:pPr eaLnBrk="1" hangingPunct="1"/>
            <a:r>
              <a:rPr lang="en-US" sz="4000" dirty="0"/>
              <a:t>Logistic Regression and Naïve Bayes</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381000" y="1219200"/>
                <a:ext cx="8229600" cy="5029200"/>
              </a:xfrm>
            </p:spPr>
            <p:txBody>
              <a:bodyPr>
                <a:normAutofit/>
              </a:bodyPr>
              <a:lstStyle/>
              <a:p>
                <a:pPr>
                  <a:defRPr/>
                </a:pPr>
                <a:r>
                  <a:rPr lang="en-US" sz="2400" dirty="0"/>
                  <a:t>Logistic regression is actually </a:t>
                </a:r>
                <a:r>
                  <a:rPr lang="en-US" sz="2400" b="1" dirty="0">
                    <a:solidFill>
                      <a:srgbClr val="C00000"/>
                    </a:solidFill>
                  </a:rPr>
                  <a:t>a generalization of Naïve Bayes</a:t>
                </a:r>
                <a:r>
                  <a:rPr lang="en-US" sz="2400" dirty="0"/>
                  <a:t> </a:t>
                </a:r>
                <a:r>
                  <a:rPr lang="en-US" sz="2400" b="1" dirty="0">
                    <a:solidFill>
                      <a:srgbClr val="C00000"/>
                    </a:solidFill>
                  </a:rPr>
                  <a:t>with </a:t>
                </a:r>
                <a:r>
                  <a:rPr lang="en-US" sz="2400" b="1" dirty="0">
                    <a:solidFill>
                      <a:srgbClr val="9966FF"/>
                    </a:solidFill>
                  </a:rPr>
                  <a:t>binary features</a:t>
                </a:r>
                <a:r>
                  <a:rPr lang="en-US" sz="2400" dirty="0"/>
                  <a:t>.</a:t>
                </a:r>
              </a:p>
              <a:p>
                <a:pPr lvl="0">
                  <a:lnSpc>
                    <a:spcPct val="100000"/>
                  </a:lnSpc>
                  <a:defRPr/>
                </a:pPr>
                <a:r>
                  <a:rPr lang="en-US" sz="2400" dirty="0"/>
                  <a:t>Logistic Regression can model a Naïve Bayes classifier when the binary features are </a:t>
                </a:r>
                <a:r>
                  <a:rPr lang="en-US" sz="2400" b="1" dirty="0">
                    <a:solidFill>
                      <a:schemeClr val="tx2"/>
                    </a:solidFill>
                  </a:rPr>
                  <a:t>independent</a:t>
                </a:r>
                <a:r>
                  <a:rPr lang="en-US" sz="2400" dirty="0"/>
                  <a:t>. </a:t>
                </a:r>
              </a:p>
              <a:p>
                <a:pPr lvl="0">
                  <a:lnSpc>
                    <a:spcPct val="100000"/>
                  </a:lnSpc>
                  <a:spcAft>
                    <a:spcPts val="1200"/>
                  </a:spcAft>
                  <a:defRPr/>
                </a:pPr>
                <a:r>
                  <a:rPr lang="en-US" sz="2400" dirty="0"/>
                  <a:t>Bayes rule for two classes </a:t>
                </a:r>
                <a14:m>
                  <m:oMath xmlns:m="http://schemas.openxmlformats.org/officeDocument/2006/math">
                    <m:r>
                      <a:rPr lang="en-US" sz="2400" i="1">
                        <a:latin typeface="Cambria Math"/>
                      </a:rPr>
                      <m:t>𝑐</m:t>
                    </m:r>
                  </m:oMath>
                </a14:m>
                <a:r>
                  <a:rPr lang="en-US" sz="2400" dirty="0"/>
                  <a:t> and </a:t>
                </a:r>
                <a14:m>
                  <m:oMath xmlns:m="http://schemas.openxmlformats.org/officeDocument/2006/math">
                    <m:r>
                      <a:rPr lang="en-US" sz="2400" i="1">
                        <a:latin typeface="Cambria Math"/>
                        <a:ea typeface="Cambria Math"/>
                      </a:rPr>
                      <m:t>¬</m:t>
                    </m:r>
                    <m:r>
                      <a:rPr lang="en-US" sz="2400" i="1">
                        <a:latin typeface="Cambria Math"/>
                      </a:rPr>
                      <m:t>𝑐</m:t>
                    </m:r>
                  </m:oMath>
                </a14:m>
                <a:r>
                  <a:rPr lang="en-US" sz="2400" dirty="0"/>
                  <a:t>: </a:t>
                </a:r>
              </a:p>
              <a:p>
                <a:pPr marL="0" lvl="0" indent="0">
                  <a:lnSpc>
                    <a:spcPct val="100000"/>
                  </a:lnSpc>
                  <a:buNone/>
                  <a:defRPr/>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a:rPr>
                            <m:t>P</m:t>
                          </m:r>
                        </m:fName>
                        <m:e>
                          <m:d>
                            <m:dPr>
                              <m:ctrlPr>
                                <a:rPr lang="en-US" sz="2400" b="0" i="1" smtClean="0">
                                  <a:latin typeface="Cambria Math" panose="02040503050406030204" pitchFamily="18" charset="0"/>
                                </a:rPr>
                              </m:ctrlPr>
                            </m:dPr>
                            <m:e>
                              <m:r>
                                <a:rPr lang="en-US" sz="2400" b="0" i="1" smtClean="0">
                                  <a:latin typeface="Cambria Math"/>
                                </a:rPr>
                                <m:t>𝑐</m:t>
                              </m:r>
                              <m:r>
                                <a:rPr lang="en-US" sz="2400" b="0" i="1" smtClean="0">
                                  <a:latin typeface="Cambria Math"/>
                                </a:rPr>
                                <m:t>|</m:t>
                              </m:r>
                              <m:r>
                                <a:rPr lang="en-US" sz="2400" b="1" i="1">
                                  <a:latin typeface="Cambria Math" panose="02040503050406030204" pitchFamily="18" charset="0"/>
                                </a:rPr>
                                <m:t>𝒙</m:t>
                              </m:r>
                            </m:e>
                          </m:d>
                          <m:r>
                            <a:rPr lang="en-US" sz="2400" b="0" i="1" smtClean="0">
                              <a:latin typeface="Cambria Math"/>
                            </a:rPr>
                            <m:t>= </m:t>
                          </m:r>
                          <m:f>
                            <m:fPr>
                              <m:ctrlPr>
                                <a:rPr lang="en-US" sz="2400" b="0" i="1" smtClean="0">
                                  <a:latin typeface="Cambria Math" panose="02040503050406030204" pitchFamily="18" charset="0"/>
                                </a:rPr>
                              </m:ctrlPr>
                            </m:fPr>
                            <m:num>
                              <m:func>
                                <m:funcPr>
                                  <m:ctrlPr>
                                    <a:rPr lang="en-US" sz="2400" b="0" i="1" smtClean="0">
                                      <a:latin typeface="Cambria Math" panose="02040503050406030204" pitchFamily="18" charset="0"/>
                                    </a:rPr>
                                  </m:ctrlPr>
                                </m:funcPr>
                                <m:fName>
                                  <m:r>
                                    <m:rPr>
                                      <m:sty m:val="p"/>
                                    </m:rPr>
                                    <a:rPr lang="en-US" sz="2400" b="0" i="0" smtClean="0">
                                      <a:latin typeface="Cambria Math"/>
                                    </a:rPr>
                                    <m:t>P</m:t>
                                  </m:r>
                                </m:fName>
                                <m:e>
                                  <m:d>
                                    <m:dPr>
                                      <m:ctrlPr>
                                        <a:rPr lang="en-US" sz="2400" b="0" i="1" smtClean="0">
                                          <a:latin typeface="Cambria Math" panose="02040503050406030204" pitchFamily="18" charset="0"/>
                                        </a:rPr>
                                      </m:ctrlPr>
                                    </m:dPr>
                                    <m:e>
                                      <m:r>
                                        <a:rPr lang="en-US" sz="2400" b="1" i="1">
                                          <a:latin typeface="Cambria Math" panose="02040503050406030204" pitchFamily="18" charset="0"/>
                                        </a:rPr>
                                        <m:t>𝒙</m:t>
                                      </m:r>
                                      <m:r>
                                        <a:rPr lang="en-US" sz="2400" b="0" i="1" smtClean="0">
                                          <a:latin typeface="Cambria Math"/>
                                        </a:rPr>
                                        <m:t>|</m:t>
                                      </m:r>
                                      <m:r>
                                        <a:rPr lang="en-US" sz="2400" b="0" i="1" smtClean="0">
                                          <a:latin typeface="Cambria Math"/>
                                        </a:rPr>
                                        <m:t>𝑐</m:t>
                                      </m:r>
                                    </m:e>
                                  </m:d>
                                </m:e>
                              </m:func>
                              <m:func>
                                <m:funcPr>
                                  <m:ctrlPr>
                                    <a:rPr lang="en-US" sz="2400" b="0" i="1" smtClean="0">
                                      <a:latin typeface="Cambria Math" panose="02040503050406030204" pitchFamily="18" charset="0"/>
                                    </a:rPr>
                                  </m:ctrlPr>
                                </m:funcPr>
                                <m:fName>
                                  <m:r>
                                    <m:rPr>
                                      <m:sty m:val="p"/>
                                    </m:rPr>
                                    <a:rPr lang="en-US" sz="2400" b="0" i="0" smtClean="0">
                                      <a:latin typeface="Cambria Math"/>
                                    </a:rPr>
                                    <m:t>P</m:t>
                                  </m:r>
                                </m:fName>
                                <m:e>
                                  <m:d>
                                    <m:dPr>
                                      <m:ctrlPr>
                                        <a:rPr lang="en-US" sz="2400" b="0" i="1" smtClean="0">
                                          <a:latin typeface="Cambria Math" panose="02040503050406030204" pitchFamily="18" charset="0"/>
                                        </a:rPr>
                                      </m:ctrlPr>
                                    </m:dPr>
                                    <m:e>
                                      <m:r>
                                        <a:rPr lang="en-US" sz="2400" b="0" i="1" smtClean="0">
                                          <a:latin typeface="Cambria Math"/>
                                        </a:rPr>
                                        <m:t>𝑐</m:t>
                                      </m:r>
                                    </m:e>
                                  </m:d>
                                </m:e>
                              </m:func>
                            </m:num>
                            <m:den>
                              <m:func>
                                <m:funcPr>
                                  <m:ctrlPr>
                                    <a:rPr lang="en-US" sz="2400" b="0" i="1" smtClean="0">
                                      <a:latin typeface="Cambria Math" panose="02040503050406030204" pitchFamily="18" charset="0"/>
                                    </a:rPr>
                                  </m:ctrlPr>
                                </m:funcPr>
                                <m:fName>
                                  <m:r>
                                    <m:rPr>
                                      <m:sty m:val="p"/>
                                    </m:rPr>
                                    <a:rPr lang="en-US" sz="2400" b="0" i="0" smtClean="0">
                                      <a:latin typeface="Cambria Math"/>
                                    </a:rPr>
                                    <m:t>P</m:t>
                                  </m:r>
                                </m:fName>
                                <m:e>
                                  <m:d>
                                    <m:dPr>
                                      <m:ctrlPr>
                                        <a:rPr lang="en-US" sz="2400" b="0" i="1" smtClean="0">
                                          <a:latin typeface="Cambria Math" panose="02040503050406030204" pitchFamily="18" charset="0"/>
                                        </a:rPr>
                                      </m:ctrlPr>
                                    </m:dPr>
                                    <m:e>
                                      <m:r>
                                        <a:rPr lang="en-US" sz="2400" b="1" i="1">
                                          <a:latin typeface="Cambria Math" panose="02040503050406030204" pitchFamily="18" charset="0"/>
                                        </a:rPr>
                                        <m:t>𝒙</m:t>
                                      </m:r>
                                    </m:e>
                                  </m:d>
                                </m:e>
                              </m:func>
                            </m:den>
                          </m:f>
                        </m:e>
                      </m:func>
                      <m:r>
                        <a:rPr lang="en-US" sz="2400" b="0" i="1" smtClean="0">
                          <a:latin typeface="Cambria Math"/>
                        </a:rPr>
                        <m:t>= </m:t>
                      </m:r>
                      <m:f>
                        <m:fPr>
                          <m:ctrlPr>
                            <a:rPr lang="en-US" sz="2400" b="0" i="1" smtClean="0">
                              <a:latin typeface="Cambria Math" panose="02040503050406030204" pitchFamily="18" charset="0"/>
                            </a:rPr>
                          </m:ctrlPr>
                        </m:fPr>
                        <m:num>
                          <m:func>
                            <m:funcPr>
                              <m:ctrlPr>
                                <a:rPr lang="en-US" sz="2400" i="1" smtClean="0">
                                  <a:solidFill>
                                    <a:srgbClr val="00B0F0"/>
                                  </a:solidFill>
                                  <a:latin typeface="Cambria Math" panose="02040503050406030204" pitchFamily="18" charset="0"/>
                                </a:rPr>
                              </m:ctrlPr>
                            </m:funcPr>
                            <m:fName>
                              <m:r>
                                <m:rPr>
                                  <m:sty m:val="p"/>
                                </m:rPr>
                                <a:rPr lang="en-US" sz="2400">
                                  <a:solidFill>
                                    <a:srgbClr val="00B0F0"/>
                                  </a:solidFill>
                                  <a:latin typeface="Cambria Math"/>
                                </a:rPr>
                                <m:t>P</m:t>
                              </m:r>
                            </m:fName>
                            <m:e>
                              <m:d>
                                <m:dPr>
                                  <m:ctrlPr>
                                    <a:rPr lang="en-US" sz="2400" i="1">
                                      <a:solidFill>
                                        <a:srgbClr val="00B0F0"/>
                                      </a:solidFill>
                                      <a:latin typeface="Cambria Math" panose="02040503050406030204" pitchFamily="18" charset="0"/>
                                    </a:rPr>
                                  </m:ctrlPr>
                                </m:dPr>
                                <m:e>
                                  <m:r>
                                    <a:rPr lang="en-US" sz="2400" b="1" i="1">
                                      <a:solidFill>
                                        <a:srgbClr val="00B0F0"/>
                                      </a:solidFill>
                                      <a:latin typeface="Cambria Math" panose="02040503050406030204" pitchFamily="18" charset="0"/>
                                    </a:rPr>
                                    <m:t>𝒙</m:t>
                                  </m:r>
                                  <m:r>
                                    <a:rPr lang="en-US" sz="2400" i="1">
                                      <a:solidFill>
                                        <a:srgbClr val="00B0F0"/>
                                      </a:solidFill>
                                      <a:latin typeface="Cambria Math"/>
                                    </a:rPr>
                                    <m:t>|</m:t>
                                  </m:r>
                                  <m:r>
                                    <a:rPr lang="en-US" sz="2400" i="1">
                                      <a:solidFill>
                                        <a:srgbClr val="00B0F0"/>
                                      </a:solidFill>
                                      <a:latin typeface="Cambria Math"/>
                                    </a:rPr>
                                    <m:t>𝑐</m:t>
                                  </m:r>
                                </m:e>
                              </m:d>
                            </m:e>
                          </m:func>
                          <m:func>
                            <m:funcPr>
                              <m:ctrlPr>
                                <a:rPr lang="en-US" sz="2400" i="1">
                                  <a:solidFill>
                                    <a:srgbClr val="00B0F0"/>
                                  </a:solidFill>
                                  <a:latin typeface="Cambria Math" panose="02040503050406030204" pitchFamily="18" charset="0"/>
                                </a:rPr>
                              </m:ctrlPr>
                            </m:funcPr>
                            <m:fName>
                              <m:r>
                                <m:rPr>
                                  <m:sty m:val="p"/>
                                </m:rPr>
                                <a:rPr lang="en-US" sz="2400">
                                  <a:solidFill>
                                    <a:srgbClr val="00B0F0"/>
                                  </a:solidFill>
                                  <a:latin typeface="Cambria Math"/>
                                </a:rPr>
                                <m:t>P</m:t>
                              </m:r>
                            </m:fName>
                            <m:e>
                              <m:d>
                                <m:dPr>
                                  <m:ctrlPr>
                                    <a:rPr lang="en-US" sz="2400" i="1">
                                      <a:solidFill>
                                        <a:srgbClr val="00B0F0"/>
                                      </a:solidFill>
                                      <a:latin typeface="Cambria Math" panose="02040503050406030204" pitchFamily="18" charset="0"/>
                                    </a:rPr>
                                  </m:ctrlPr>
                                </m:dPr>
                                <m:e>
                                  <m:r>
                                    <a:rPr lang="en-US" sz="2400" i="1">
                                      <a:solidFill>
                                        <a:srgbClr val="00B0F0"/>
                                      </a:solidFill>
                                      <a:latin typeface="Cambria Math"/>
                                    </a:rPr>
                                    <m:t>𝑐</m:t>
                                  </m:r>
                                </m:e>
                              </m:d>
                            </m:e>
                          </m:func>
                        </m:num>
                        <m:den>
                          <m:func>
                            <m:funcPr>
                              <m:ctrlPr>
                                <a:rPr lang="en-US" sz="2400" i="1" smtClean="0">
                                  <a:solidFill>
                                    <a:srgbClr val="00B0F0"/>
                                  </a:solidFill>
                                  <a:latin typeface="Cambria Math" panose="02040503050406030204" pitchFamily="18" charset="0"/>
                                </a:rPr>
                              </m:ctrlPr>
                            </m:funcPr>
                            <m:fName>
                              <m:r>
                                <m:rPr>
                                  <m:sty m:val="p"/>
                                </m:rPr>
                                <a:rPr lang="en-US" sz="2400">
                                  <a:solidFill>
                                    <a:srgbClr val="00B0F0"/>
                                  </a:solidFill>
                                  <a:latin typeface="Cambria Math"/>
                                </a:rPr>
                                <m:t>P</m:t>
                              </m:r>
                            </m:fName>
                            <m:e>
                              <m:d>
                                <m:dPr>
                                  <m:ctrlPr>
                                    <a:rPr lang="en-US" sz="2400" i="1">
                                      <a:solidFill>
                                        <a:srgbClr val="00B0F0"/>
                                      </a:solidFill>
                                      <a:latin typeface="Cambria Math" panose="02040503050406030204" pitchFamily="18" charset="0"/>
                                    </a:rPr>
                                  </m:ctrlPr>
                                </m:dPr>
                                <m:e>
                                  <m:r>
                                    <a:rPr lang="en-US" sz="2400" b="1" i="1">
                                      <a:solidFill>
                                        <a:srgbClr val="00B0F0"/>
                                      </a:solidFill>
                                      <a:latin typeface="Cambria Math" panose="02040503050406030204" pitchFamily="18" charset="0"/>
                                    </a:rPr>
                                    <m:t>𝒙</m:t>
                                  </m:r>
                                  <m:r>
                                    <a:rPr lang="en-US" sz="2400" i="1">
                                      <a:solidFill>
                                        <a:srgbClr val="00B0F0"/>
                                      </a:solidFill>
                                      <a:latin typeface="Cambria Math"/>
                                    </a:rPr>
                                    <m:t>|</m:t>
                                  </m:r>
                                  <m:r>
                                    <a:rPr lang="en-US" sz="2400" i="1">
                                      <a:solidFill>
                                        <a:srgbClr val="00B0F0"/>
                                      </a:solidFill>
                                      <a:latin typeface="Cambria Math"/>
                                    </a:rPr>
                                    <m:t>𝑐</m:t>
                                  </m:r>
                                </m:e>
                              </m:d>
                            </m:e>
                          </m:func>
                          <m:func>
                            <m:funcPr>
                              <m:ctrlPr>
                                <a:rPr lang="en-US" sz="2400" i="1">
                                  <a:solidFill>
                                    <a:srgbClr val="00B0F0"/>
                                  </a:solidFill>
                                  <a:latin typeface="Cambria Math" panose="02040503050406030204" pitchFamily="18" charset="0"/>
                                </a:rPr>
                              </m:ctrlPr>
                            </m:funcPr>
                            <m:fName>
                              <m:r>
                                <m:rPr>
                                  <m:sty m:val="p"/>
                                </m:rPr>
                                <a:rPr lang="en-US" sz="2400">
                                  <a:solidFill>
                                    <a:srgbClr val="00B0F0"/>
                                  </a:solidFill>
                                  <a:latin typeface="Cambria Math"/>
                                </a:rPr>
                                <m:t>Pr</m:t>
                              </m:r>
                            </m:fName>
                            <m:e>
                              <m:d>
                                <m:dPr>
                                  <m:ctrlPr>
                                    <a:rPr lang="en-US" sz="2400" i="1">
                                      <a:solidFill>
                                        <a:srgbClr val="00B0F0"/>
                                      </a:solidFill>
                                      <a:latin typeface="Cambria Math" panose="02040503050406030204" pitchFamily="18" charset="0"/>
                                    </a:rPr>
                                  </m:ctrlPr>
                                </m:dPr>
                                <m:e>
                                  <m:r>
                                    <a:rPr lang="en-US" sz="2400" i="1">
                                      <a:solidFill>
                                        <a:srgbClr val="00B0F0"/>
                                      </a:solidFill>
                                      <a:latin typeface="Cambria Math"/>
                                    </a:rPr>
                                    <m:t>𝑐</m:t>
                                  </m:r>
                                </m:e>
                              </m:d>
                            </m:e>
                          </m:func>
                          <m:r>
                            <a:rPr lang="en-US" sz="2400" b="0" i="1" smtClean="0">
                              <a:latin typeface="Cambria Math"/>
                            </a:rPr>
                            <m:t>+</m:t>
                          </m:r>
                          <m:func>
                            <m:funcPr>
                              <m:ctrlPr>
                                <a:rPr lang="en-US" sz="2400" i="1">
                                  <a:latin typeface="Cambria Math" panose="02040503050406030204" pitchFamily="18" charset="0"/>
                                </a:rPr>
                              </m:ctrlPr>
                            </m:funcPr>
                            <m:fName>
                              <m:r>
                                <m:rPr>
                                  <m:sty m:val="p"/>
                                </m:rPr>
                                <a:rPr lang="en-US" sz="2400">
                                  <a:latin typeface="Cambria Math"/>
                                </a:rPr>
                                <m:t>P</m:t>
                              </m:r>
                            </m:fName>
                            <m:e>
                              <m:d>
                                <m:dPr>
                                  <m:ctrlPr>
                                    <a:rPr lang="en-US" sz="2400" i="1">
                                      <a:latin typeface="Cambria Math" panose="02040503050406030204" pitchFamily="18" charset="0"/>
                                    </a:rPr>
                                  </m:ctrlPr>
                                </m:dPr>
                                <m:e>
                                  <m:r>
                                    <a:rPr lang="en-US" sz="2400" b="1" i="1">
                                      <a:latin typeface="Cambria Math" panose="02040503050406030204" pitchFamily="18" charset="0"/>
                                    </a:rPr>
                                    <m:t>𝒙</m:t>
                                  </m:r>
                                  <m:r>
                                    <a:rPr lang="en-US" sz="2400" i="1">
                                      <a:latin typeface="Cambria Math"/>
                                    </a:rPr>
                                    <m:t>|</m:t>
                                  </m:r>
                                  <m:r>
                                    <a:rPr lang="en-US" sz="2400" i="1" smtClean="0">
                                      <a:latin typeface="Cambria Math"/>
                                      <a:ea typeface="Cambria Math"/>
                                    </a:rPr>
                                    <m:t>¬</m:t>
                                  </m:r>
                                  <m:r>
                                    <a:rPr lang="en-US" sz="2400" i="1">
                                      <a:latin typeface="Cambria Math"/>
                                    </a:rPr>
                                    <m:t>𝑐</m:t>
                                  </m:r>
                                </m:e>
                              </m:d>
                            </m:e>
                          </m:func>
                          <m:func>
                            <m:funcPr>
                              <m:ctrlPr>
                                <a:rPr lang="en-US" sz="2400" i="1">
                                  <a:latin typeface="Cambria Math" panose="02040503050406030204" pitchFamily="18" charset="0"/>
                                </a:rPr>
                              </m:ctrlPr>
                            </m:funcPr>
                            <m:fName>
                              <m:r>
                                <m:rPr>
                                  <m:sty m:val="p"/>
                                </m:rPr>
                                <a:rPr lang="en-US" sz="2400">
                                  <a:latin typeface="Cambria Math"/>
                                </a:rPr>
                                <m:t>P</m:t>
                              </m:r>
                            </m:fName>
                            <m:e>
                              <m:d>
                                <m:dPr>
                                  <m:ctrlPr>
                                    <a:rPr lang="en-US" sz="2400" i="1">
                                      <a:latin typeface="Cambria Math" panose="02040503050406030204" pitchFamily="18" charset="0"/>
                                    </a:rPr>
                                  </m:ctrlPr>
                                </m:dPr>
                                <m:e>
                                  <m:r>
                                    <a:rPr lang="en-US" sz="2400" i="1" smtClean="0">
                                      <a:latin typeface="Cambria Math"/>
                                      <a:ea typeface="Cambria Math"/>
                                    </a:rPr>
                                    <m:t>¬</m:t>
                                  </m:r>
                                  <m:r>
                                    <a:rPr lang="en-US" sz="2400" i="1">
                                      <a:latin typeface="Cambria Math"/>
                                    </a:rPr>
                                    <m:t>𝑐</m:t>
                                  </m:r>
                                </m:e>
                              </m:d>
                            </m:e>
                          </m:func>
                        </m:den>
                      </m:f>
                    </m:oMath>
                  </m:oMathPara>
                </a14:m>
                <a:endParaRPr lang="en-US" sz="2400" dirty="0"/>
              </a:p>
              <a:p>
                <a:pPr lvl="0">
                  <a:lnSpc>
                    <a:spcPct val="100000"/>
                  </a:lnSpc>
                  <a:defRPr/>
                </a:pPr>
                <a:r>
                  <a:rPr lang="en-US" sz="2400" dirty="0"/>
                  <a:t>Dividing by the numerator:</a:t>
                </a:r>
              </a:p>
              <a:p>
                <a:pPr marL="0" lvl="0" indent="0">
                  <a:lnSpc>
                    <a:spcPct val="100000"/>
                  </a:lnSpc>
                  <a:buNone/>
                  <a:defRPr/>
                </a:pPr>
                <a14:m>
                  <m:oMathPara xmlns:m="http://schemas.openxmlformats.org/officeDocument/2006/math">
                    <m:oMathParaPr>
                      <m:jc m:val="centerGroup"/>
                    </m:oMathParaPr>
                    <m:oMath xmlns:m="http://schemas.openxmlformats.org/officeDocument/2006/math">
                      <m:r>
                        <a:rPr lang="en-US" sz="2400" b="0" i="1" smtClean="0">
                          <a:latin typeface="Cambria Math"/>
                        </a:rPr>
                        <m:t>=</m:t>
                      </m:r>
                      <m:f>
                        <m:fPr>
                          <m:ctrlPr>
                            <a:rPr lang="en-US" sz="2400" b="0" i="1" smtClean="0">
                              <a:latin typeface="Cambria Math" panose="02040503050406030204" pitchFamily="18" charset="0"/>
                            </a:rPr>
                          </m:ctrlPr>
                        </m:fPr>
                        <m:num>
                          <m:r>
                            <a:rPr lang="en-US" sz="2400" b="0" i="1" smtClean="0">
                              <a:latin typeface="Cambria Math"/>
                            </a:rPr>
                            <m:t>1</m:t>
                          </m:r>
                        </m:num>
                        <m:den>
                          <m:r>
                            <a:rPr lang="en-US" sz="2400" b="0" i="1" smtClean="0">
                              <a:latin typeface="Cambria Math"/>
                            </a:rPr>
                            <m:t>1+ </m:t>
                          </m:r>
                          <m:f>
                            <m:fPr>
                              <m:ctrlPr>
                                <a:rPr lang="en-US" sz="2400" b="0" i="1" smtClean="0">
                                  <a:latin typeface="Cambria Math" panose="02040503050406030204" pitchFamily="18" charset="0"/>
                                </a:rPr>
                              </m:ctrlPr>
                            </m:fPr>
                            <m:num>
                              <m:func>
                                <m:funcPr>
                                  <m:ctrlPr>
                                    <a:rPr lang="en-US" sz="2400" i="1">
                                      <a:latin typeface="Cambria Math" panose="02040503050406030204" pitchFamily="18" charset="0"/>
                                    </a:rPr>
                                  </m:ctrlPr>
                                </m:funcPr>
                                <m:fName>
                                  <m:r>
                                    <m:rPr>
                                      <m:sty m:val="p"/>
                                    </m:rPr>
                                    <a:rPr lang="en-US" sz="2400">
                                      <a:latin typeface="Cambria Math"/>
                                    </a:rPr>
                                    <m:t>P</m:t>
                                  </m:r>
                                </m:fName>
                                <m:e>
                                  <m:d>
                                    <m:dPr>
                                      <m:ctrlPr>
                                        <a:rPr lang="en-US" sz="2400" i="1">
                                          <a:latin typeface="Cambria Math" panose="02040503050406030204" pitchFamily="18" charset="0"/>
                                        </a:rPr>
                                      </m:ctrlPr>
                                    </m:dPr>
                                    <m:e>
                                      <m:r>
                                        <a:rPr lang="en-US" sz="2400" b="1" i="1">
                                          <a:latin typeface="Cambria Math" panose="02040503050406030204" pitchFamily="18" charset="0"/>
                                        </a:rPr>
                                        <m:t>𝒙</m:t>
                                      </m:r>
                                      <m:r>
                                        <a:rPr lang="en-US" sz="2400" i="1">
                                          <a:latin typeface="Cambria Math"/>
                                        </a:rPr>
                                        <m:t>|¬</m:t>
                                      </m:r>
                                      <m:r>
                                        <a:rPr lang="en-US" sz="2400" i="1">
                                          <a:latin typeface="Cambria Math"/>
                                        </a:rPr>
                                        <m:t>𝑐</m:t>
                                      </m:r>
                                    </m:e>
                                  </m:d>
                                </m:e>
                              </m:func>
                              <m:func>
                                <m:funcPr>
                                  <m:ctrlPr>
                                    <a:rPr lang="en-US" sz="2400" i="1">
                                      <a:latin typeface="Cambria Math" panose="02040503050406030204" pitchFamily="18" charset="0"/>
                                    </a:rPr>
                                  </m:ctrlPr>
                                </m:funcPr>
                                <m:fName>
                                  <m:r>
                                    <m:rPr>
                                      <m:sty m:val="p"/>
                                    </m:rPr>
                                    <a:rPr lang="en-US" sz="2400">
                                      <a:latin typeface="Cambria Math"/>
                                    </a:rPr>
                                    <m:t>P</m:t>
                                  </m:r>
                                </m:fName>
                                <m:e>
                                  <m:d>
                                    <m:dPr>
                                      <m:ctrlPr>
                                        <a:rPr lang="en-US" sz="2400" i="1">
                                          <a:latin typeface="Cambria Math" panose="02040503050406030204" pitchFamily="18" charset="0"/>
                                        </a:rPr>
                                      </m:ctrlPr>
                                    </m:dPr>
                                    <m:e>
                                      <m:r>
                                        <a:rPr lang="en-US" sz="2400" i="1">
                                          <a:latin typeface="Cambria Math"/>
                                          <a:ea typeface="Cambria Math"/>
                                        </a:rPr>
                                        <m:t>¬</m:t>
                                      </m:r>
                                      <m:r>
                                        <a:rPr lang="en-US" sz="2400" i="1">
                                          <a:latin typeface="Cambria Math"/>
                                        </a:rPr>
                                        <m:t>𝑐</m:t>
                                      </m:r>
                                    </m:e>
                                  </m:d>
                                </m:e>
                              </m:func>
                            </m:num>
                            <m:den>
                              <m:func>
                                <m:funcPr>
                                  <m:ctrlPr>
                                    <a:rPr lang="en-US" sz="2400" i="1" smtClean="0">
                                      <a:solidFill>
                                        <a:srgbClr val="00B0F0"/>
                                      </a:solidFill>
                                      <a:latin typeface="Cambria Math" panose="02040503050406030204" pitchFamily="18" charset="0"/>
                                    </a:rPr>
                                  </m:ctrlPr>
                                </m:funcPr>
                                <m:fName>
                                  <m:r>
                                    <m:rPr>
                                      <m:sty m:val="p"/>
                                    </m:rPr>
                                    <a:rPr lang="en-US" sz="2400">
                                      <a:solidFill>
                                        <a:srgbClr val="00B0F0"/>
                                      </a:solidFill>
                                      <a:latin typeface="Cambria Math"/>
                                    </a:rPr>
                                    <m:t>P</m:t>
                                  </m:r>
                                </m:fName>
                                <m:e>
                                  <m:d>
                                    <m:dPr>
                                      <m:ctrlPr>
                                        <a:rPr lang="en-US" sz="2400" i="1">
                                          <a:solidFill>
                                            <a:srgbClr val="00B0F0"/>
                                          </a:solidFill>
                                          <a:latin typeface="Cambria Math" panose="02040503050406030204" pitchFamily="18" charset="0"/>
                                        </a:rPr>
                                      </m:ctrlPr>
                                    </m:dPr>
                                    <m:e>
                                      <m:r>
                                        <a:rPr lang="en-US" sz="2400" b="1" i="1">
                                          <a:solidFill>
                                            <a:srgbClr val="00B0F0"/>
                                          </a:solidFill>
                                          <a:latin typeface="Cambria Math" panose="02040503050406030204" pitchFamily="18" charset="0"/>
                                        </a:rPr>
                                        <m:t>𝒙</m:t>
                                      </m:r>
                                      <m:r>
                                        <a:rPr lang="en-US" sz="2400" i="1">
                                          <a:solidFill>
                                            <a:srgbClr val="00B0F0"/>
                                          </a:solidFill>
                                          <a:latin typeface="Cambria Math"/>
                                        </a:rPr>
                                        <m:t>|</m:t>
                                      </m:r>
                                      <m:r>
                                        <a:rPr lang="en-US" sz="2400" i="1">
                                          <a:solidFill>
                                            <a:srgbClr val="00B0F0"/>
                                          </a:solidFill>
                                          <a:latin typeface="Cambria Math"/>
                                        </a:rPr>
                                        <m:t>𝑐</m:t>
                                      </m:r>
                                    </m:e>
                                  </m:d>
                                </m:e>
                              </m:func>
                              <m:func>
                                <m:funcPr>
                                  <m:ctrlPr>
                                    <a:rPr lang="en-US" sz="2400" i="1">
                                      <a:solidFill>
                                        <a:srgbClr val="00B0F0"/>
                                      </a:solidFill>
                                      <a:latin typeface="Cambria Math" panose="02040503050406030204" pitchFamily="18" charset="0"/>
                                    </a:rPr>
                                  </m:ctrlPr>
                                </m:funcPr>
                                <m:fName>
                                  <m:r>
                                    <m:rPr>
                                      <m:sty m:val="p"/>
                                    </m:rPr>
                                    <a:rPr lang="en-US" sz="2400">
                                      <a:solidFill>
                                        <a:srgbClr val="00B0F0"/>
                                      </a:solidFill>
                                      <a:latin typeface="Cambria Math"/>
                                    </a:rPr>
                                    <m:t>P</m:t>
                                  </m:r>
                                </m:fName>
                                <m:e>
                                  <m:d>
                                    <m:dPr>
                                      <m:ctrlPr>
                                        <a:rPr lang="en-US" sz="2400" i="1">
                                          <a:solidFill>
                                            <a:srgbClr val="00B0F0"/>
                                          </a:solidFill>
                                          <a:latin typeface="Cambria Math" panose="02040503050406030204" pitchFamily="18" charset="0"/>
                                        </a:rPr>
                                      </m:ctrlPr>
                                    </m:dPr>
                                    <m:e>
                                      <m:r>
                                        <a:rPr lang="en-US" sz="2400" i="1">
                                          <a:solidFill>
                                            <a:srgbClr val="00B0F0"/>
                                          </a:solidFill>
                                          <a:latin typeface="Cambria Math"/>
                                        </a:rPr>
                                        <m:t>𝑐</m:t>
                                      </m:r>
                                    </m:e>
                                  </m:d>
                                </m:e>
                              </m:func>
                            </m:den>
                          </m:f>
                        </m:den>
                      </m:f>
                    </m:oMath>
                  </m:oMathPara>
                </a14:m>
                <a:endParaRPr lang="en-US"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381000" y="1219200"/>
                <a:ext cx="8229600" cy="5029200"/>
              </a:xfrm>
              <a:blipFill>
                <a:blip r:embed="rId3"/>
                <a:stretch>
                  <a:fillRect l="-1037" t="-970"/>
                </a:stretch>
              </a:blipFill>
            </p:spPr>
            <p:txBody>
              <a:bodyPr/>
              <a:lstStyle/>
              <a:p>
                <a:r>
                  <a:rPr lang="zh-CN" altLang="en-US">
                    <a:noFill/>
                  </a:rPr>
                  <a:t> </a:t>
                </a:r>
              </a:p>
            </p:txBody>
          </p:sp>
        </mc:Fallback>
      </mc:AlternateContent>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415930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DA613CB0-5670-4C8A-B381-57F201224F3C}"/>
              </a:ext>
            </a:extLst>
          </p:cNvPr>
          <p:cNvSpPr/>
          <p:nvPr/>
        </p:nvSpPr>
        <p:spPr>
          <a:xfrm>
            <a:off x="3048000" y="2514600"/>
            <a:ext cx="2895600" cy="762000"/>
          </a:xfrm>
          <a:prstGeom prst="roundRect">
            <a:avLst/>
          </a:prstGeom>
          <a:solidFill>
            <a:srgbClr val="CC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381000" y="1078992"/>
                <a:ext cx="8229600" cy="5586984"/>
              </a:xfrm>
            </p:spPr>
            <p:txBody>
              <a:bodyPr>
                <a:normAutofit fontScale="70000" lnSpcReduction="20000"/>
              </a:bodyPr>
              <a:lstStyle/>
              <a:p>
                <a:pPr marL="0" lvl="0" indent="0">
                  <a:spcBef>
                    <a:spcPts val="600"/>
                  </a:spcBef>
                  <a:spcAft>
                    <a:spcPts val="600"/>
                  </a:spcAft>
                  <a:buNone/>
                  <a:defRPr/>
                </a:pPr>
                <a:r>
                  <a:rPr lang="en-US" sz="2400" dirty="0"/>
                  <a:t>We have</a:t>
                </a:r>
              </a:p>
              <a:p>
                <a:pPr marL="0" lvl="0" indent="0">
                  <a:spcBef>
                    <a:spcPts val="600"/>
                  </a:spcBef>
                  <a:spcAft>
                    <a:spcPts val="600"/>
                  </a:spcAft>
                  <a:buNone/>
                  <a:defRPr/>
                </a:pPr>
                <a14:m>
                  <m:oMathPara xmlns:m="http://schemas.openxmlformats.org/officeDocument/2006/math">
                    <m:oMathParaPr>
                      <m:jc m:val="centerGroup"/>
                    </m:oMathParaPr>
                    <m:oMath xmlns:m="http://schemas.openxmlformats.org/officeDocument/2006/math">
                      <m:func>
                        <m:funcPr>
                          <m:ctrlPr>
                            <a:rPr lang="en-US" sz="2400" i="1">
                              <a:latin typeface="Cambria Math" panose="02040503050406030204" pitchFamily="18" charset="0"/>
                            </a:rPr>
                          </m:ctrlPr>
                        </m:funcPr>
                        <m:fName>
                          <m:r>
                            <m:rPr>
                              <m:sty m:val="p"/>
                            </m:rPr>
                            <a:rPr lang="en-US" sz="2400">
                              <a:latin typeface="Cambria Math"/>
                            </a:rPr>
                            <m:t>P</m:t>
                          </m:r>
                        </m:fName>
                        <m:e>
                          <m:d>
                            <m:dPr>
                              <m:ctrlPr>
                                <a:rPr lang="en-US" sz="2400" i="1">
                                  <a:latin typeface="Cambria Math" panose="02040503050406030204" pitchFamily="18" charset="0"/>
                                </a:rPr>
                              </m:ctrlPr>
                            </m:dPr>
                            <m:e>
                              <m:r>
                                <a:rPr lang="en-US" sz="2400" i="1">
                                  <a:latin typeface="Cambria Math"/>
                                </a:rPr>
                                <m:t>𝑐</m:t>
                              </m:r>
                              <m:r>
                                <a:rPr lang="en-US" sz="2400" b="0" i="1" smtClean="0">
                                  <a:latin typeface="Cambria Math"/>
                                </a:rPr>
                                <m:t>|</m:t>
                              </m:r>
                              <m:r>
                                <a:rPr lang="en-US" sz="2400" b="0" i="1" smtClean="0">
                                  <a:latin typeface="Cambria Math"/>
                                </a:rPr>
                                <m:t>𝑋</m:t>
                              </m:r>
                            </m:e>
                          </m:d>
                        </m:e>
                      </m:func>
                      <m:r>
                        <a:rPr lang="en-US" sz="2400" b="0" i="1" smtClean="0">
                          <a:latin typeface="Cambria Math"/>
                        </a:rPr>
                        <m:t>=</m:t>
                      </m:r>
                      <m:f>
                        <m:fPr>
                          <m:ctrlPr>
                            <a:rPr lang="en-US" sz="2400" b="0" i="1" smtClean="0">
                              <a:latin typeface="Cambria Math" panose="02040503050406030204" pitchFamily="18" charset="0"/>
                            </a:rPr>
                          </m:ctrlPr>
                        </m:fPr>
                        <m:num>
                          <m:r>
                            <a:rPr lang="en-US" sz="2400" b="0" i="1" smtClean="0">
                              <a:latin typeface="Cambria Math"/>
                            </a:rPr>
                            <m:t>1</m:t>
                          </m:r>
                        </m:num>
                        <m:den>
                          <m:r>
                            <a:rPr lang="en-US" sz="2400" b="0" i="1" smtClean="0">
                              <a:latin typeface="Cambria Math"/>
                            </a:rPr>
                            <m:t>1+ </m:t>
                          </m:r>
                          <m:f>
                            <m:fPr>
                              <m:ctrlPr>
                                <a:rPr lang="en-US" sz="2400" b="0" i="1" smtClean="0">
                                  <a:solidFill>
                                    <a:srgbClr val="00B0F0"/>
                                  </a:solidFill>
                                  <a:latin typeface="Cambria Math" panose="02040503050406030204" pitchFamily="18" charset="0"/>
                                </a:rPr>
                              </m:ctrlPr>
                            </m:fPr>
                            <m:num>
                              <m:func>
                                <m:funcPr>
                                  <m:ctrlPr>
                                    <a:rPr lang="en-US" sz="2400" i="1">
                                      <a:solidFill>
                                        <a:srgbClr val="00B0F0"/>
                                      </a:solidFill>
                                      <a:latin typeface="Cambria Math" panose="02040503050406030204" pitchFamily="18" charset="0"/>
                                    </a:rPr>
                                  </m:ctrlPr>
                                </m:funcPr>
                                <m:fName>
                                  <m:r>
                                    <m:rPr>
                                      <m:sty m:val="p"/>
                                    </m:rPr>
                                    <a:rPr lang="en-US" sz="2400">
                                      <a:solidFill>
                                        <a:srgbClr val="00B0F0"/>
                                      </a:solidFill>
                                      <a:latin typeface="Cambria Math"/>
                                    </a:rPr>
                                    <m:t>P</m:t>
                                  </m:r>
                                </m:fName>
                                <m:e>
                                  <m:d>
                                    <m:dPr>
                                      <m:ctrlPr>
                                        <a:rPr lang="en-US" sz="2400" i="1">
                                          <a:solidFill>
                                            <a:srgbClr val="00B0F0"/>
                                          </a:solidFill>
                                          <a:latin typeface="Cambria Math" panose="02040503050406030204" pitchFamily="18" charset="0"/>
                                        </a:rPr>
                                      </m:ctrlPr>
                                    </m:dPr>
                                    <m:e>
                                      <m:r>
                                        <a:rPr lang="en-US" sz="2400" b="0" i="1" smtClean="0">
                                          <a:solidFill>
                                            <a:srgbClr val="00B0F0"/>
                                          </a:solidFill>
                                          <a:latin typeface="Cambria Math"/>
                                        </a:rPr>
                                        <m:t>𝑋</m:t>
                                      </m:r>
                                      <m:r>
                                        <a:rPr lang="en-US" sz="2400" i="1">
                                          <a:solidFill>
                                            <a:srgbClr val="00B0F0"/>
                                          </a:solidFill>
                                          <a:latin typeface="Cambria Math"/>
                                        </a:rPr>
                                        <m:t>|¬</m:t>
                                      </m:r>
                                      <m:r>
                                        <a:rPr lang="en-US" sz="2400" i="1">
                                          <a:solidFill>
                                            <a:srgbClr val="00B0F0"/>
                                          </a:solidFill>
                                          <a:latin typeface="Cambria Math"/>
                                        </a:rPr>
                                        <m:t>𝑐</m:t>
                                      </m:r>
                                    </m:e>
                                  </m:d>
                                </m:e>
                              </m:func>
                              <m:func>
                                <m:funcPr>
                                  <m:ctrlPr>
                                    <a:rPr lang="en-US" sz="2400" i="1">
                                      <a:solidFill>
                                        <a:srgbClr val="00B0F0"/>
                                      </a:solidFill>
                                      <a:latin typeface="Cambria Math" panose="02040503050406030204" pitchFamily="18" charset="0"/>
                                    </a:rPr>
                                  </m:ctrlPr>
                                </m:funcPr>
                                <m:fName>
                                  <m:r>
                                    <m:rPr>
                                      <m:sty m:val="p"/>
                                    </m:rPr>
                                    <a:rPr lang="en-US" sz="2400">
                                      <a:solidFill>
                                        <a:srgbClr val="00B0F0"/>
                                      </a:solidFill>
                                      <a:latin typeface="Cambria Math"/>
                                    </a:rPr>
                                    <m:t>Pr</m:t>
                                  </m:r>
                                </m:fName>
                                <m:e>
                                  <m:d>
                                    <m:dPr>
                                      <m:ctrlPr>
                                        <a:rPr lang="en-US" sz="2400" i="1">
                                          <a:solidFill>
                                            <a:srgbClr val="00B0F0"/>
                                          </a:solidFill>
                                          <a:latin typeface="Cambria Math" panose="02040503050406030204" pitchFamily="18" charset="0"/>
                                        </a:rPr>
                                      </m:ctrlPr>
                                    </m:dPr>
                                    <m:e>
                                      <m:r>
                                        <a:rPr lang="en-US" sz="2400" i="1">
                                          <a:solidFill>
                                            <a:srgbClr val="00B0F0"/>
                                          </a:solidFill>
                                          <a:latin typeface="Cambria Math"/>
                                          <a:ea typeface="Cambria Math"/>
                                        </a:rPr>
                                        <m:t>¬</m:t>
                                      </m:r>
                                      <m:r>
                                        <a:rPr lang="en-US" sz="2400" i="1">
                                          <a:solidFill>
                                            <a:srgbClr val="00B0F0"/>
                                          </a:solidFill>
                                          <a:latin typeface="Cambria Math"/>
                                        </a:rPr>
                                        <m:t>𝑐</m:t>
                                      </m:r>
                                    </m:e>
                                  </m:d>
                                </m:e>
                              </m:func>
                            </m:num>
                            <m:den>
                              <m:func>
                                <m:funcPr>
                                  <m:ctrlPr>
                                    <a:rPr lang="en-US" sz="2400" i="1">
                                      <a:solidFill>
                                        <a:srgbClr val="00B0F0"/>
                                      </a:solidFill>
                                      <a:latin typeface="Cambria Math" panose="02040503050406030204" pitchFamily="18" charset="0"/>
                                    </a:rPr>
                                  </m:ctrlPr>
                                </m:funcPr>
                                <m:fName>
                                  <m:r>
                                    <m:rPr>
                                      <m:sty m:val="p"/>
                                    </m:rPr>
                                    <a:rPr lang="en-US" sz="2400">
                                      <a:solidFill>
                                        <a:srgbClr val="00B0F0"/>
                                      </a:solidFill>
                                      <a:latin typeface="Cambria Math"/>
                                    </a:rPr>
                                    <m:t>P</m:t>
                                  </m:r>
                                </m:fName>
                                <m:e>
                                  <m:d>
                                    <m:dPr>
                                      <m:ctrlPr>
                                        <a:rPr lang="en-US" sz="2400" i="1">
                                          <a:solidFill>
                                            <a:srgbClr val="00B0F0"/>
                                          </a:solidFill>
                                          <a:latin typeface="Cambria Math" panose="02040503050406030204" pitchFamily="18" charset="0"/>
                                        </a:rPr>
                                      </m:ctrlPr>
                                    </m:dPr>
                                    <m:e>
                                      <m:r>
                                        <a:rPr lang="en-US" sz="2400" b="0" i="1" smtClean="0">
                                          <a:solidFill>
                                            <a:srgbClr val="00B0F0"/>
                                          </a:solidFill>
                                          <a:latin typeface="Cambria Math"/>
                                        </a:rPr>
                                        <m:t>𝑋</m:t>
                                      </m:r>
                                      <m:r>
                                        <a:rPr lang="en-US" sz="2400" i="1">
                                          <a:solidFill>
                                            <a:srgbClr val="00B0F0"/>
                                          </a:solidFill>
                                          <a:latin typeface="Cambria Math"/>
                                        </a:rPr>
                                        <m:t>|</m:t>
                                      </m:r>
                                      <m:r>
                                        <a:rPr lang="en-US" sz="2400" i="1">
                                          <a:solidFill>
                                            <a:srgbClr val="00B0F0"/>
                                          </a:solidFill>
                                          <a:latin typeface="Cambria Math"/>
                                        </a:rPr>
                                        <m:t>𝑐</m:t>
                                      </m:r>
                                    </m:e>
                                  </m:d>
                                </m:e>
                              </m:func>
                              <m:func>
                                <m:funcPr>
                                  <m:ctrlPr>
                                    <a:rPr lang="en-US" sz="2400" i="1">
                                      <a:solidFill>
                                        <a:srgbClr val="00B0F0"/>
                                      </a:solidFill>
                                      <a:latin typeface="Cambria Math" panose="02040503050406030204" pitchFamily="18" charset="0"/>
                                    </a:rPr>
                                  </m:ctrlPr>
                                </m:funcPr>
                                <m:fName>
                                  <m:r>
                                    <m:rPr>
                                      <m:sty m:val="p"/>
                                    </m:rPr>
                                    <a:rPr lang="en-US" sz="2400">
                                      <a:solidFill>
                                        <a:srgbClr val="00B0F0"/>
                                      </a:solidFill>
                                      <a:latin typeface="Cambria Math"/>
                                    </a:rPr>
                                    <m:t>Pr</m:t>
                                  </m:r>
                                </m:fName>
                                <m:e>
                                  <m:d>
                                    <m:dPr>
                                      <m:ctrlPr>
                                        <a:rPr lang="en-US" sz="2400" i="1">
                                          <a:solidFill>
                                            <a:srgbClr val="00B0F0"/>
                                          </a:solidFill>
                                          <a:latin typeface="Cambria Math" panose="02040503050406030204" pitchFamily="18" charset="0"/>
                                        </a:rPr>
                                      </m:ctrlPr>
                                    </m:dPr>
                                    <m:e>
                                      <m:r>
                                        <a:rPr lang="en-US" sz="2400" i="1">
                                          <a:solidFill>
                                            <a:srgbClr val="00B0F0"/>
                                          </a:solidFill>
                                          <a:latin typeface="Cambria Math"/>
                                        </a:rPr>
                                        <m:t>𝑐</m:t>
                                      </m:r>
                                    </m:e>
                                  </m:d>
                                </m:e>
                              </m:func>
                            </m:den>
                          </m:f>
                        </m:den>
                      </m:f>
                      <m:r>
                        <a:rPr lang="en-US" sz="2400" b="0" i="1" smtClean="0">
                          <a:latin typeface="Cambria Math"/>
                        </a:rPr>
                        <m:t>=</m:t>
                      </m:r>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1+</m:t>
                          </m:r>
                          <m:r>
                            <m:rPr>
                              <m:sty m:val="p"/>
                            </m:rPr>
                            <a:rPr lang="en-US" sz="2400" smtClean="0">
                              <a:solidFill>
                                <a:srgbClr val="00B0F0"/>
                              </a:solidFill>
                              <a:latin typeface="Cambria Math"/>
                            </a:rPr>
                            <m:t>exp</m:t>
                          </m:r>
                          <m:r>
                            <a:rPr lang="en-US" sz="2400" i="1">
                              <a:solidFill>
                                <a:srgbClr val="00B0F0"/>
                              </a:solidFill>
                              <a:latin typeface="Cambria Math"/>
                            </a:rPr>
                            <m:t>⁡</m:t>
                          </m:r>
                          <m:d>
                            <m:dPr>
                              <m:ctrlPr>
                                <a:rPr lang="en-US" sz="2400" i="1" smtClean="0">
                                  <a:solidFill>
                                    <a:srgbClr val="00B0F0"/>
                                  </a:solidFill>
                                  <a:latin typeface="Cambria Math" panose="02040503050406030204" pitchFamily="18" charset="0"/>
                                </a:rPr>
                              </m:ctrlPr>
                            </m:dPr>
                            <m:e>
                              <m:r>
                                <a:rPr lang="en-US" sz="2400" i="1">
                                  <a:solidFill>
                                    <a:srgbClr val="00B0F0"/>
                                  </a:solidFill>
                                  <a:latin typeface="Cambria Math"/>
                                </a:rPr>
                                <m:t>−</m:t>
                              </m:r>
                              <m:r>
                                <a:rPr lang="en-US" sz="2400" b="1" i="1">
                                  <a:solidFill>
                                    <a:srgbClr val="00B0F0"/>
                                  </a:solidFill>
                                  <a:latin typeface="Cambria Math" panose="02040503050406030204" pitchFamily="18" charset="0"/>
                                </a:rPr>
                                <m:t>𝒘</m:t>
                              </m:r>
                              <m:r>
                                <m:rPr>
                                  <m:nor/>
                                </m:rPr>
                                <a:rPr lang="en-US" altLang="en-US" sz="2400" baseline="30000" dirty="0">
                                  <a:solidFill>
                                    <a:srgbClr val="00B0F0"/>
                                  </a:solidFill>
                                </a:rPr>
                                <m:t>T</m:t>
                              </m:r>
                              <m:r>
                                <a:rPr lang="en-US" sz="2400" b="1" i="1">
                                  <a:solidFill>
                                    <a:srgbClr val="00B0F0"/>
                                  </a:solidFill>
                                  <a:latin typeface="Cambria Math" panose="02040503050406030204" pitchFamily="18" charset="0"/>
                                </a:rPr>
                                <m:t>𝒙</m:t>
                              </m:r>
                            </m:e>
                          </m:d>
                        </m:den>
                      </m:f>
                    </m:oMath>
                  </m:oMathPara>
                </a14:m>
                <a:endParaRPr lang="en-US" sz="2400" dirty="0"/>
              </a:p>
              <a:p>
                <a:pPr marL="0" lvl="0" indent="0">
                  <a:spcBef>
                    <a:spcPts val="600"/>
                  </a:spcBef>
                  <a:spcAft>
                    <a:spcPts val="600"/>
                  </a:spcAft>
                  <a:buNone/>
                  <a:defRPr/>
                </a:pPr>
                <a:r>
                  <a:rPr lang="en-US" sz="2400" dirty="0"/>
                  <a:t>which matches if</a:t>
                </a:r>
              </a:p>
              <a:p>
                <a:pPr marL="0" lvl="0" indent="0">
                  <a:spcBef>
                    <a:spcPts val="600"/>
                  </a:spcBef>
                  <a:spcAft>
                    <a:spcPts val="600"/>
                  </a:spcAft>
                  <a:buNone/>
                  <a:defRPr/>
                </a:pPr>
                <a14:m>
                  <m:oMathPara xmlns:m="http://schemas.openxmlformats.org/officeDocument/2006/math">
                    <m:oMathParaPr>
                      <m:jc m:val="center"/>
                    </m:oMathParaPr>
                    <m:oMath xmlns:m="http://schemas.openxmlformats.org/officeDocument/2006/math">
                      <m:f>
                        <m:fPr>
                          <m:ctrlPr>
                            <a:rPr lang="en-US" sz="2400" i="1">
                              <a:latin typeface="Cambria Math" panose="02040503050406030204" pitchFamily="18" charset="0"/>
                            </a:rPr>
                          </m:ctrlPr>
                        </m:fPr>
                        <m:num>
                          <m:func>
                            <m:funcPr>
                              <m:ctrlPr>
                                <a:rPr lang="en-US" sz="2400" i="1">
                                  <a:latin typeface="Cambria Math" panose="02040503050406030204" pitchFamily="18" charset="0"/>
                                </a:rPr>
                              </m:ctrlPr>
                            </m:funcPr>
                            <m:fName>
                              <m:r>
                                <m:rPr>
                                  <m:sty m:val="p"/>
                                </m:rPr>
                                <a:rPr lang="en-US" sz="2400">
                                  <a:latin typeface="Cambria Math"/>
                                </a:rPr>
                                <m:t>P</m:t>
                              </m:r>
                            </m:fName>
                            <m:e>
                              <m:d>
                                <m:dPr>
                                  <m:ctrlPr>
                                    <a:rPr lang="en-US" sz="2400" i="1">
                                      <a:latin typeface="Cambria Math" panose="02040503050406030204" pitchFamily="18" charset="0"/>
                                    </a:rPr>
                                  </m:ctrlPr>
                                </m:dPr>
                                <m:e>
                                  <m:r>
                                    <a:rPr lang="en-US" sz="2400" b="0" i="1" smtClean="0">
                                      <a:latin typeface="Cambria Math"/>
                                    </a:rPr>
                                    <m:t>𝑋</m:t>
                                  </m:r>
                                  <m:r>
                                    <a:rPr lang="en-US" sz="2400" i="1">
                                      <a:latin typeface="Cambria Math"/>
                                    </a:rPr>
                                    <m:t>|¬</m:t>
                                  </m:r>
                                  <m:r>
                                    <a:rPr lang="en-US" sz="2400" i="1">
                                      <a:latin typeface="Cambria Math"/>
                                    </a:rPr>
                                    <m:t>𝑐</m:t>
                                  </m:r>
                                </m:e>
                              </m:d>
                            </m:e>
                          </m:func>
                          <m:func>
                            <m:funcPr>
                              <m:ctrlPr>
                                <a:rPr lang="en-US" sz="2400" i="1">
                                  <a:latin typeface="Cambria Math" panose="02040503050406030204" pitchFamily="18" charset="0"/>
                                </a:rPr>
                              </m:ctrlPr>
                            </m:funcPr>
                            <m:fName>
                              <m:r>
                                <m:rPr>
                                  <m:sty m:val="p"/>
                                </m:rPr>
                                <a:rPr lang="en-US" sz="2400">
                                  <a:latin typeface="Cambria Math"/>
                                </a:rPr>
                                <m:t>P</m:t>
                              </m:r>
                            </m:fName>
                            <m:e>
                              <m:d>
                                <m:dPr>
                                  <m:ctrlPr>
                                    <a:rPr lang="en-US" sz="2400" i="1">
                                      <a:latin typeface="Cambria Math" panose="02040503050406030204" pitchFamily="18" charset="0"/>
                                    </a:rPr>
                                  </m:ctrlPr>
                                </m:dPr>
                                <m:e>
                                  <m:r>
                                    <a:rPr lang="en-US" sz="2400" i="1">
                                      <a:latin typeface="Cambria Math"/>
                                      <a:ea typeface="Cambria Math"/>
                                    </a:rPr>
                                    <m:t>¬</m:t>
                                  </m:r>
                                  <m:r>
                                    <a:rPr lang="en-US" sz="2400" i="1">
                                      <a:latin typeface="Cambria Math"/>
                                    </a:rPr>
                                    <m:t>𝑐</m:t>
                                  </m:r>
                                </m:e>
                              </m:d>
                            </m:e>
                          </m:func>
                        </m:num>
                        <m:den>
                          <m:func>
                            <m:funcPr>
                              <m:ctrlPr>
                                <a:rPr lang="en-US" sz="2400" i="1">
                                  <a:latin typeface="Cambria Math" panose="02040503050406030204" pitchFamily="18" charset="0"/>
                                </a:rPr>
                              </m:ctrlPr>
                            </m:funcPr>
                            <m:fName>
                              <m:r>
                                <m:rPr>
                                  <m:sty m:val="p"/>
                                </m:rPr>
                                <a:rPr lang="en-US" sz="2400">
                                  <a:latin typeface="Cambria Math"/>
                                </a:rPr>
                                <m:t>P</m:t>
                              </m:r>
                            </m:fName>
                            <m:e>
                              <m:d>
                                <m:dPr>
                                  <m:ctrlPr>
                                    <a:rPr lang="en-US" sz="2400" i="1">
                                      <a:latin typeface="Cambria Math" panose="02040503050406030204" pitchFamily="18" charset="0"/>
                                    </a:rPr>
                                  </m:ctrlPr>
                                </m:dPr>
                                <m:e>
                                  <m:r>
                                    <a:rPr lang="en-US" sz="2400" b="0" i="1" smtClean="0">
                                      <a:latin typeface="Cambria Math"/>
                                    </a:rPr>
                                    <m:t>𝑋</m:t>
                                  </m:r>
                                  <m:r>
                                    <a:rPr lang="en-US" sz="2400" i="1">
                                      <a:latin typeface="Cambria Math"/>
                                    </a:rPr>
                                    <m:t>|</m:t>
                                  </m:r>
                                  <m:r>
                                    <a:rPr lang="en-US" sz="2400" i="1">
                                      <a:latin typeface="Cambria Math"/>
                                    </a:rPr>
                                    <m:t>𝑐</m:t>
                                  </m:r>
                                </m:e>
                              </m:d>
                            </m:e>
                          </m:func>
                          <m:func>
                            <m:funcPr>
                              <m:ctrlPr>
                                <a:rPr lang="en-US" sz="2400" i="1">
                                  <a:latin typeface="Cambria Math" panose="02040503050406030204" pitchFamily="18" charset="0"/>
                                </a:rPr>
                              </m:ctrlPr>
                            </m:funcPr>
                            <m:fName>
                              <m:r>
                                <m:rPr>
                                  <m:sty m:val="p"/>
                                </m:rPr>
                                <a:rPr lang="en-US" sz="2400">
                                  <a:latin typeface="Cambria Math"/>
                                </a:rPr>
                                <m:t>P</m:t>
                              </m:r>
                            </m:fName>
                            <m:e>
                              <m:d>
                                <m:dPr>
                                  <m:ctrlPr>
                                    <a:rPr lang="en-US" sz="2400" i="1">
                                      <a:latin typeface="Cambria Math" panose="02040503050406030204" pitchFamily="18" charset="0"/>
                                    </a:rPr>
                                  </m:ctrlPr>
                                </m:dPr>
                                <m:e>
                                  <m:r>
                                    <a:rPr lang="en-US" sz="2400" i="1">
                                      <a:latin typeface="Cambria Math"/>
                                    </a:rPr>
                                    <m:t>𝑐</m:t>
                                  </m:r>
                                </m:e>
                              </m:d>
                            </m:e>
                          </m:func>
                        </m:den>
                      </m:f>
                      <m:r>
                        <a:rPr lang="en-US" sz="2400" b="0" i="0" smtClean="0">
                          <a:latin typeface="Cambria Math"/>
                        </a:rPr>
                        <m:t>=</m:t>
                      </m:r>
                      <m:r>
                        <m:rPr>
                          <m:sty m:val="p"/>
                        </m:rPr>
                        <a:rPr lang="en-US" sz="2400">
                          <a:solidFill>
                            <a:srgbClr val="00B0F0"/>
                          </a:solidFill>
                          <a:latin typeface="Cambria Math"/>
                        </a:rPr>
                        <m:t>exp</m:t>
                      </m:r>
                      <m:r>
                        <a:rPr lang="en-US" sz="2400" i="1">
                          <a:solidFill>
                            <a:srgbClr val="00B0F0"/>
                          </a:solidFill>
                          <a:latin typeface="Cambria Math"/>
                        </a:rPr>
                        <m:t>⁡</m:t>
                      </m:r>
                      <m:d>
                        <m:dPr>
                          <m:ctrlPr>
                            <a:rPr lang="en-US" sz="2400" i="1">
                              <a:solidFill>
                                <a:srgbClr val="00B0F0"/>
                              </a:solidFill>
                              <a:latin typeface="Cambria Math" panose="02040503050406030204" pitchFamily="18" charset="0"/>
                            </a:rPr>
                          </m:ctrlPr>
                        </m:dPr>
                        <m:e>
                          <m:r>
                            <a:rPr lang="en-US" sz="2400" i="1">
                              <a:solidFill>
                                <a:srgbClr val="00B0F0"/>
                              </a:solidFill>
                              <a:latin typeface="Cambria Math"/>
                            </a:rPr>
                            <m:t>−</m:t>
                          </m:r>
                          <m:r>
                            <a:rPr lang="en-US" sz="2400" b="1" i="1">
                              <a:solidFill>
                                <a:srgbClr val="00B0F0"/>
                              </a:solidFill>
                              <a:latin typeface="Cambria Math" panose="02040503050406030204" pitchFamily="18" charset="0"/>
                            </a:rPr>
                            <m:t>𝒘</m:t>
                          </m:r>
                          <m:r>
                            <m:rPr>
                              <m:nor/>
                            </m:rPr>
                            <a:rPr lang="en-US" altLang="en-US" sz="2400" baseline="30000" dirty="0">
                              <a:solidFill>
                                <a:srgbClr val="00B0F0"/>
                              </a:solidFill>
                            </a:rPr>
                            <m:t>T</m:t>
                          </m:r>
                          <m:r>
                            <a:rPr lang="en-US" sz="2400" b="1" i="1">
                              <a:solidFill>
                                <a:srgbClr val="00B0F0"/>
                              </a:solidFill>
                              <a:latin typeface="Cambria Math" panose="02040503050406030204" pitchFamily="18" charset="0"/>
                            </a:rPr>
                            <m:t>𝒙</m:t>
                          </m:r>
                        </m:e>
                      </m:d>
                    </m:oMath>
                  </m:oMathPara>
                </a14:m>
                <a:endParaRPr lang="en-US" sz="2400" dirty="0"/>
              </a:p>
              <a:p>
                <a:pPr marL="0" lvl="0" indent="0">
                  <a:spcBef>
                    <a:spcPts val="600"/>
                  </a:spcBef>
                  <a:spcAft>
                    <a:spcPts val="600"/>
                  </a:spcAft>
                  <a:buNone/>
                  <a:defRPr/>
                </a:pPr>
                <a:r>
                  <a:rPr lang="en-US" sz="2400" dirty="0"/>
                  <a:t>and assuming feature independence, the two sides factor as:</a:t>
                </a:r>
              </a:p>
              <a:p>
                <a:pPr marL="0" indent="0">
                  <a:spcBef>
                    <a:spcPts val="600"/>
                  </a:spcBef>
                  <a:spcAft>
                    <a:spcPts val="600"/>
                  </a:spcAft>
                  <a:buNone/>
                  <a:defRPr/>
                </a:pPr>
                <a14:m>
                  <m:oMathPara xmlns:m="http://schemas.openxmlformats.org/officeDocument/2006/math">
                    <m:oMathParaPr>
                      <m:jc m:val="center"/>
                    </m:oMathParaPr>
                    <m:oMath xmlns:m="http://schemas.openxmlformats.org/officeDocument/2006/math">
                      <m:f>
                        <m:fPr>
                          <m:ctrlPr>
                            <a:rPr lang="en-US" sz="2400" i="1">
                              <a:latin typeface="Cambria Math" panose="02040503050406030204" pitchFamily="18" charset="0"/>
                            </a:rPr>
                          </m:ctrlPr>
                        </m:fPr>
                        <m:num>
                          <m:func>
                            <m:funcPr>
                              <m:ctrlPr>
                                <a:rPr lang="en-US" sz="2400" i="1">
                                  <a:latin typeface="Cambria Math" panose="02040503050406030204" pitchFamily="18" charset="0"/>
                                </a:rPr>
                              </m:ctrlPr>
                            </m:funcPr>
                            <m:fName>
                              <m:r>
                                <m:rPr>
                                  <m:sty m:val="p"/>
                                </m:rPr>
                                <a:rPr lang="en-US" sz="2400">
                                  <a:latin typeface="Cambria Math"/>
                                </a:rPr>
                                <m:t>P</m:t>
                              </m:r>
                            </m:fName>
                            <m:e>
                              <m:d>
                                <m:dPr>
                                  <m:ctrlPr>
                                    <a:rPr lang="en-US" sz="2400" i="1">
                                      <a:latin typeface="Cambria Math" panose="02040503050406030204" pitchFamily="18" charset="0"/>
                                    </a:rPr>
                                  </m:ctrlPr>
                                </m:dPr>
                                <m:e>
                                  <m:r>
                                    <a:rPr lang="en-US" sz="2400" i="1">
                                      <a:latin typeface="Cambria Math"/>
                                      <a:ea typeface="Cambria Math"/>
                                    </a:rPr>
                                    <m:t>¬</m:t>
                                  </m:r>
                                  <m:r>
                                    <a:rPr lang="en-US" sz="2400" i="1">
                                      <a:latin typeface="Cambria Math"/>
                                    </a:rPr>
                                    <m:t>𝑐</m:t>
                                  </m:r>
                                </m:e>
                              </m:d>
                            </m:e>
                          </m:func>
                        </m:num>
                        <m:den>
                          <m:func>
                            <m:funcPr>
                              <m:ctrlPr>
                                <a:rPr lang="en-US" sz="2400" i="1">
                                  <a:latin typeface="Cambria Math" panose="02040503050406030204" pitchFamily="18" charset="0"/>
                                </a:rPr>
                              </m:ctrlPr>
                            </m:funcPr>
                            <m:fName>
                              <m:r>
                                <m:rPr>
                                  <m:sty m:val="p"/>
                                </m:rPr>
                                <a:rPr lang="en-US" sz="2400">
                                  <a:latin typeface="Cambria Math"/>
                                </a:rPr>
                                <m:t>P</m:t>
                              </m:r>
                            </m:fName>
                            <m:e>
                              <m:d>
                                <m:dPr>
                                  <m:ctrlPr>
                                    <a:rPr lang="en-US" sz="2400" i="1">
                                      <a:latin typeface="Cambria Math" panose="02040503050406030204" pitchFamily="18" charset="0"/>
                                    </a:rPr>
                                  </m:ctrlPr>
                                </m:dPr>
                                <m:e>
                                  <m:r>
                                    <a:rPr lang="en-US" sz="2400" i="1">
                                      <a:latin typeface="Cambria Math"/>
                                    </a:rPr>
                                    <m:t>𝑐</m:t>
                                  </m:r>
                                </m:e>
                              </m:d>
                            </m:e>
                          </m:func>
                        </m:den>
                      </m:f>
                      <m:nary>
                        <m:naryPr>
                          <m:chr m:val="∏"/>
                          <m:ctrlPr>
                            <a:rPr lang="en-US" sz="2400" i="1" smtClean="0">
                              <a:latin typeface="Cambria Math" panose="02040503050406030204" pitchFamily="18" charset="0"/>
                            </a:rPr>
                          </m:ctrlPr>
                        </m:naryPr>
                        <m:sub>
                          <m:r>
                            <a:rPr lang="en-US" sz="2400" b="0" i="1" smtClean="0">
                              <a:latin typeface="Cambria Math" panose="02040503050406030204" pitchFamily="18" charset="0"/>
                            </a:rPr>
                            <m:t>𝑗</m:t>
                          </m:r>
                          <m:r>
                            <a:rPr lang="en-US" sz="2400" b="0" i="1" smtClean="0">
                              <a:latin typeface="Cambria Math"/>
                            </a:rPr>
                            <m:t>=1</m:t>
                          </m:r>
                        </m:sub>
                        <m:sup>
                          <m:r>
                            <a:rPr lang="en-US" sz="2400" b="0" i="1" smtClean="0">
                              <a:latin typeface="Cambria Math" panose="02040503050406030204" pitchFamily="18" charset="0"/>
                            </a:rPr>
                            <m:t>𝑑</m:t>
                          </m:r>
                        </m:sup>
                        <m:e>
                          <m:f>
                            <m:fPr>
                              <m:ctrlPr>
                                <a:rPr lang="en-US" sz="2400" i="1" smtClean="0">
                                  <a:latin typeface="Cambria Math" panose="02040503050406030204" pitchFamily="18" charset="0"/>
                                </a:rPr>
                              </m:ctrlPr>
                            </m:fPr>
                            <m:num>
                              <m:func>
                                <m:funcPr>
                                  <m:ctrlPr>
                                    <a:rPr lang="en-US" sz="2400" i="1">
                                      <a:latin typeface="Cambria Math" panose="02040503050406030204" pitchFamily="18" charset="0"/>
                                    </a:rPr>
                                  </m:ctrlPr>
                                </m:funcPr>
                                <m:fName>
                                  <m:r>
                                    <m:rPr>
                                      <m:sty m:val="p"/>
                                    </m:rPr>
                                    <a:rPr lang="en-US" sz="2400">
                                      <a:latin typeface="Cambria Math"/>
                                    </a:rPr>
                                    <m:t>P</m:t>
                                  </m:r>
                                </m:fName>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i="1">
                                              <a:latin typeface="Cambria Math" panose="02040503050406030204" pitchFamily="18" charset="0"/>
                                            </a:rPr>
                                            <m:t>𝒙</m:t>
                                          </m:r>
                                        </m:e>
                                        <m:sup>
                                          <m:r>
                                            <a:rPr lang="en-US" sz="2400" i="1">
                                              <a:latin typeface="Cambria Math" panose="02040503050406030204" pitchFamily="18" charset="0"/>
                                            </a:rPr>
                                            <m:t>(</m:t>
                                          </m:r>
                                          <m:r>
                                            <a:rPr lang="en-US" sz="2400" b="0" i="1" smtClean="0">
                                              <a:latin typeface="Cambria Math" panose="02040503050406030204" pitchFamily="18" charset="0"/>
                                            </a:rPr>
                                            <m:t>𝑗</m:t>
                                          </m:r>
                                          <m:r>
                                            <a:rPr lang="en-US" sz="2400" i="1">
                                              <a:latin typeface="Cambria Math" panose="02040503050406030204" pitchFamily="18" charset="0"/>
                                            </a:rPr>
                                            <m:t>)</m:t>
                                          </m:r>
                                        </m:sup>
                                      </m:sSup>
                                      <m:r>
                                        <a:rPr lang="en-US" sz="2400" i="1">
                                          <a:latin typeface="Cambria Math"/>
                                        </a:rPr>
                                        <m:t>|¬</m:t>
                                      </m:r>
                                      <m:r>
                                        <a:rPr lang="en-US" sz="2400" i="1">
                                          <a:latin typeface="Cambria Math"/>
                                        </a:rPr>
                                        <m:t>𝑐</m:t>
                                      </m:r>
                                    </m:e>
                                  </m:d>
                                </m:e>
                              </m:func>
                            </m:num>
                            <m:den>
                              <m:func>
                                <m:funcPr>
                                  <m:ctrlPr>
                                    <a:rPr lang="en-US" sz="2400" i="1">
                                      <a:latin typeface="Cambria Math" panose="02040503050406030204" pitchFamily="18" charset="0"/>
                                    </a:rPr>
                                  </m:ctrlPr>
                                </m:funcPr>
                                <m:fName>
                                  <m:r>
                                    <m:rPr>
                                      <m:sty m:val="p"/>
                                    </m:rPr>
                                    <a:rPr lang="en-US" sz="2400">
                                      <a:latin typeface="Cambria Math"/>
                                    </a:rPr>
                                    <m:t>P</m:t>
                                  </m:r>
                                </m:fName>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i="1">
                                              <a:latin typeface="Cambria Math" panose="02040503050406030204" pitchFamily="18" charset="0"/>
                                            </a:rPr>
                                            <m:t>𝒙</m:t>
                                          </m:r>
                                        </m:e>
                                        <m:sup>
                                          <m:r>
                                            <a:rPr lang="en-US" sz="2400" i="1">
                                              <a:latin typeface="Cambria Math" panose="02040503050406030204" pitchFamily="18" charset="0"/>
                                            </a:rPr>
                                            <m:t>(</m:t>
                                          </m:r>
                                          <m:r>
                                            <a:rPr lang="en-US" sz="2400" i="1">
                                              <a:latin typeface="Cambria Math" panose="02040503050406030204" pitchFamily="18" charset="0"/>
                                            </a:rPr>
                                            <m:t>𝑗</m:t>
                                          </m:r>
                                          <m:r>
                                            <a:rPr lang="en-US" sz="2400" i="1">
                                              <a:latin typeface="Cambria Math" panose="02040503050406030204" pitchFamily="18" charset="0"/>
                                            </a:rPr>
                                            <m:t>)</m:t>
                                          </m:r>
                                        </m:sup>
                                      </m:sSup>
                                      <m:r>
                                        <a:rPr lang="en-US" sz="2400" i="1">
                                          <a:latin typeface="Cambria Math"/>
                                        </a:rPr>
                                        <m:t>|</m:t>
                                      </m:r>
                                      <m:r>
                                        <a:rPr lang="en-US" sz="2400" i="1">
                                          <a:latin typeface="Cambria Math"/>
                                        </a:rPr>
                                        <m:t>𝑐</m:t>
                                      </m:r>
                                    </m:e>
                                  </m:d>
                                </m:e>
                              </m:func>
                            </m:den>
                          </m:f>
                        </m:e>
                      </m:nary>
                      <m:r>
                        <a:rPr lang="en-US" altLang="zh-CN"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i="1">
                                  <a:latin typeface="Cambria Math"/>
                                  <a:ea typeface="Cambria Math"/>
                                </a:rPr>
                                <m:t>¬</m:t>
                              </m:r>
                              <m:r>
                                <a:rPr lang="en-US" sz="2400" i="1">
                                  <a:latin typeface="Cambria Math"/>
                                </a:rPr>
                                <m:t>𝑐</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𝜋</m:t>
                              </m:r>
                            </m:e>
                            <m:sub>
                              <m:r>
                                <a:rPr lang="en-US" sz="2400" i="1">
                                  <a:latin typeface="Cambria Math"/>
                                </a:rPr>
                                <m:t>𝑐</m:t>
                              </m:r>
                            </m:sub>
                          </m:sSub>
                        </m:den>
                      </m:f>
                      <m:nary>
                        <m:naryPr>
                          <m:chr m:val="∏"/>
                          <m:ctrlPr>
                            <a:rPr lang="en-US" sz="2400" i="1">
                              <a:latin typeface="Cambria Math" panose="02040503050406030204" pitchFamily="18" charset="0"/>
                            </a:rPr>
                          </m:ctrlPr>
                        </m:naryPr>
                        <m:sub>
                          <m:r>
                            <a:rPr lang="en-US" sz="2400" i="1">
                              <a:latin typeface="Cambria Math" panose="02040503050406030204" pitchFamily="18" charset="0"/>
                            </a:rPr>
                            <m:t>𝑗</m:t>
                          </m:r>
                          <m:r>
                            <a:rPr lang="en-US" sz="2400" i="1">
                              <a:latin typeface="Cambria Math"/>
                            </a:rPr>
                            <m:t>=1</m:t>
                          </m:r>
                        </m:sub>
                        <m:sup>
                          <m:r>
                            <a:rPr lang="en-US" sz="2400" i="1">
                              <a:latin typeface="Cambria Math" panose="02040503050406030204" pitchFamily="18" charset="0"/>
                            </a:rPr>
                            <m:t>𝑑</m:t>
                          </m:r>
                        </m:sup>
                        <m:e>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𝜃</m:t>
                                  </m:r>
                                </m:e>
                                <m:sub>
                                  <m:r>
                                    <a:rPr lang="en-US" sz="2400" i="1">
                                      <a:latin typeface="Cambria Math"/>
                                      <a:ea typeface="Cambria Math"/>
                                    </a:rPr>
                                    <m:t>¬</m:t>
                                  </m:r>
                                  <m:r>
                                    <a:rPr lang="en-US" sz="2400" i="1">
                                      <a:latin typeface="Cambria Math"/>
                                    </a:rPr>
                                    <m:t>𝑐</m:t>
                                  </m:r>
                                  <m:r>
                                    <a:rPr lang="en-US" sz="2400" b="0" i="1" smtClean="0">
                                      <a:latin typeface="Cambria Math" panose="02040503050406030204" pitchFamily="18" charset="0"/>
                                    </a:rPr>
                                    <m:t>,</m:t>
                                  </m:r>
                                  <m:r>
                                    <a:rPr lang="en-US" sz="2400" b="0" i="1" smtClean="0">
                                      <a:latin typeface="Cambria Math" panose="02040503050406030204" pitchFamily="18" charset="0"/>
                                    </a:rPr>
                                    <m:t>𝑗</m:t>
                                  </m:r>
                                </m:sub>
                                <m:sup>
                                  <m:sSup>
                                    <m:sSupPr>
                                      <m:ctrlPr>
                                        <a:rPr lang="en-US" sz="2400" i="1">
                                          <a:latin typeface="Cambria Math" panose="02040503050406030204" pitchFamily="18" charset="0"/>
                                        </a:rPr>
                                      </m:ctrlPr>
                                    </m:sSupPr>
                                    <m:e>
                                      <m:r>
                                        <a:rPr lang="en-US" sz="2400" b="1" i="1">
                                          <a:latin typeface="Cambria Math" panose="02040503050406030204" pitchFamily="18" charset="0"/>
                                        </a:rPr>
                                        <m:t>𝒙</m:t>
                                      </m:r>
                                    </m:e>
                                    <m:sup>
                                      <m:d>
                                        <m:dPr>
                                          <m:ctrlPr>
                                            <a:rPr lang="en-US" sz="2400" i="1">
                                              <a:latin typeface="Cambria Math" panose="02040503050406030204" pitchFamily="18" charset="0"/>
                                            </a:rPr>
                                          </m:ctrlPr>
                                        </m:dPr>
                                        <m:e>
                                          <m:r>
                                            <a:rPr lang="en-US" sz="2400" i="1">
                                              <a:latin typeface="Cambria Math" panose="02040503050406030204" pitchFamily="18" charset="0"/>
                                            </a:rPr>
                                            <m:t>𝑗</m:t>
                                          </m:r>
                                        </m:e>
                                      </m:d>
                                    </m:sup>
                                  </m:sSup>
                                </m:sup>
                              </m:sSubSup>
                            </m:num>
                            <m:den>
                              <m:sSubSup>
                                <m:sSubSupPr>
                                  <m:ctrlPr>
                                    <a:rPr lang="en-US" sz="2400" i="1">
                                      <a:latin typeface="Cambria Math" panose="02040503050406030204" pitchFamily="18" charset="0"/>
                                    </a:rPr>
                                  </m:ctrlPr>
                                </m:sSubSupPr>
                                <m:e>
                                  <m:r>
                                    <a:rPr lang="en-US" sz="2400" i="1">
                                      <a:latin typeface="Cambria Math" panose="02040503050406030204" pitchFamily="18" charset="0"/>
                                    </a:rPr>
                                    <m:t>𝜃</m:t>
                                  </m:r>
                                </m:e>
                                <m:sub>
                                  <m:r>
                                    <a:rPr lang="en-US" sz="2400" i="1">
                                      <a:latin typeface="Cambria Math"/>
                                    </a:rPr>
                                    <m:t>𝑐</m:t>
                                  </m:r>
                                  <m:r>
                                    <a:rPr lang="en-US" sz="2400" b="0" i="1" smtClean="0">
                                      <a:latin typeface="Cambria Math" panose="02040503050406030204" pitchFamily="18" charset="0"/>
                                    </a:rPr>
                                    <m:t>,</m:t>
                                  </m:r>
                                  <m:r>
                                    <a:rPr lang="en-US" sz="2400" b="0" i="1" smtClean="0">
                                      <a:latin typeface="Cambria Math" panose="02040503050406030204" pitchFamily="18" charset="0"/>
                                    </a:rPr>
                                    <m:t>𝑗</m:t>
                                  </m:r>
                                </m:sub>
                                <m:sup>
                                  <m:sSup>
                                    <m:sSupPr>
                                      <m:ctrlPr>
                                        <a:rPr lang="en-US" sz="2400" i="1">
                                          <a:latin typeface="Cambria Math" panose="02040503050406030204" pitchFamily="18" charset="0"/>
                                        </a:rPr>
                                      </m:ctrlPr>
                                    </m:sSupPr>
                                    <m:e>
                                      <m:r>
                                        <a:rPr lang="en-US" sz="2400" b="1" i="1">
                                          <a:latin typeface="Cambria Math" panose="02040503050406030204" pitchFamily="18" charset="0"/>
                                        </a:rPr>
                                        <m:t>𝒙</m:t>
                                      </m:r>
                                    </m:e>
                                    <m:sup>
                                      <m:d>
                                        <m:dPr>
                                          <m:ctrlPr>
                                            <a:rPr lang="en-US" sz="2400" i="1">
                                              <a:latin typeface="Cambria Math" panose="02040503050406030204" pitchFamily="18" charset="0"/>
                                            </a:rPr>
                                          </m:ctrlPr>
                                        </m:dPr>
                                        <m:e>
                                          <m:r>
                                            <a:rPr lang="en-US" sz="2400" i="1">
                                              <a:latin typeface="Cambria Math" panose="02040503050406030204" pitchFamily="18" charset="0"/>
                                            </a:rPr>
                                            <m:t>𝑗</m:t>
                                          </m:r>
                                        </m:e>
                                      </m:d>
                                    </m:sup>
                                  </m:sSup>
                                </m:sup>
                              </m:sSubSup>
                            </m:den>
                          </m:f>
                        </m:e>
                      </m:nary>
                    </m:oMath>
                  </m:oMathPara>
                </a14:m>
                <a:endParaRPr lang="en-US" sz="2400" i="1" dirty="0">
                  <a:latin typeface="Cambria Math" panose="02040503050406030204" pitchFamily="18" charset="0"/>
                </a:endParaRPr>
              </a:p>
              <a:p>
                <a:pPr marL="0" indent="0">
                  <a:spcBef>
                    <a:spcPts val="600"/>
                  </a:spcBef>
                  <a:spcAft>
                    <a:spcPts val="600"/>
                  </a:spcAft>
                  <a:buNone/>
                  <a:defRPr/>
                </a:pPr>
                <a14:m>
                  <m:oMathPara xmlns:m="http://schemas.openxmlformats.org/officeDocument/2006/math">
                    <m:oMathParaPr>
                      <m:jc m:val="center"/>
                    </m:oMathParaPr>
                    <m:oMath xmlns:m="http://schemas.openxmlformats.org/officeDocument/2006/math">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exp</m:t>
                          </m:r>
                        </m:fName>
                        <m:e>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𝜋</m:t>
                                      </m:r>
                                    </m:e>
                                    <m:sub>
                                      <m:r>
                                        <a:rPr lang="en-US" sz="2400" i="1">
                                          <a:latin typeface="Cambria Math"/>
                                          <a:ea typeface="Cambria Math"/>
                                        </a:rPr>
                                        <m:t>¬</m:t>
                                      </m:r>
                                      <m:r>
                                        <a:rPr lang="en-US" sz="2400" i="1">
                                          <a:latin typeface="Cambria Math"/>
                                        </a:rPr>
                                        <m:t>𝑐</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𝜋</m:t>
                                      </m:r>
                                    </m:e>
                                    <m:sub>
                                      <m:r>
                                        <a:rPr lang="en-US" sz="2400" i="1">
                                          <a:latin typeface="Cambria Math"/>
                                        </a:rPr>
                                        <m:t>𝑐</m:t>
                                      </m:r>
                                    </m:sub>
                                  </m:sSub>
                                </m:den>
                              </m:f>
                            </m:e>
                          </m:func>
                        </m:e>
                      </m:func>
                      <m:r>
                        <m:rPr>
                          <m:sty m:val="p"/>
                        </m:rPr>
                        <a:rPr lang="en-US" sz="2400">
                          <a:latin typeface="Cambria Math"/>
                        </a:rPr>
                        <m:t>exp</m:t>
                      </m:r>
                      <m:d>
                        <m:dPr>
                          <m:ctrlPr>
                            <a:rPr lang="en-US" sz="2400" i="1">
                              <a:latin typeface="Cambria Math" panose="02040503050406030204" pitchFamily="18" charset="0"/>
                            </a:rPr>
                          </m:ctrlPr>
                        </m:dPr>
                        <m:e>
                          <m:nary>
                            <m:naryPr>
                              <m:chr m:val="∑"/>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𝑗</m:t>
                              </m:r>
                            </m:sub>
                            <m:sup/>
                            <m:e>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𝜃</m:t>
                                          </m:r>
                                        </m:e>
                                        <m:sub>
                                          <m:r>
                                            <a:rPr lang="en-US" sz="2400" i="1">
                                              <a:latin typeface="Cambria Math"/>
                                              <a:ea typeface="Cambria Math"/>
                                            </a:rPr>
                                            <m:t>¬</m:t>
                                          </m:r>
                                          <m:r>
                                            <a:rPr lang="en-US" sz="2400" i="1">
                                              <a:latin typeface="Cambria Math"/>
                                            </a:rPr>
                                            <m:t>𝑐</m:t>
                                          </m:r>
                                          <m:r>
                                            <a:rPr lang="en-US" sz="2400" b="0" i="1" smtClean="0">
                                              <a:latin typeface="Cambria Math" panose="02040503050406030204" pitchFamily="18" charset="0"/>
                                            </a:rPr>
                                            <m:t>,</m:t>
                                          </m:r>
                                          <m:r>
                                            <a:rPr lang="en-US" sz="2400" b="0" i="1" smtClean="0">
                                              <a:latin typeface="Cambria Math" panose="02040503050406030204" pitchFamily="18" charset="0"/>
                                            </a:rPr>
                                            <m:t>𝑗</m:t>
                                          </m:r>
                                        </m:sub>
                                        <m:sup>
                                          <m:sSup>
                                            <m:sSupPr>
                                              <m:ctrlPr>
                                                <a:rPr lang="en-US" sz="2400" i="1">
                                                  <a:latin typeface="Cambria Math" panose="02040503050406030204" pitchFamily="18" charset="0"/>
                                                </a:rPr>
                                              </m:ctrlPr>
                                            </m:sSupPr>
                                            <m:e>
                                              <m:r>
                                                <a:rPr lang="en-US" sz="2400" b="1" i="1">
                                                  <a:latin typeface="Cambria Math" panose="02040503050406030204" pitchFamily="18" charset="0"/>
                                                </a:rPr>
                                                <m:t>𝒙</m:t>
                                              </m:r>
                                            </m:e>
                                            <m:sup>
                                              <m:d>
                                                <m:dPr>
                                                  <m:ctrlPr>
                                                    <a:rPr lang="en-US" sz="2400" i="1">
                                                      <a:latin typeface="Cambria Math" panose="02040503050406030204" pitchFamily="18" charset="0"/>
                                                    </a:rPr>
                                                  </m:ctrlPr>
                                                </m:dPr>
                                                <m:e>
                                                  <m:r>
                                                    <a:rPr lang="en-US" sz="2400" i="1">
                                                      <a:latin typeface="Cambria Math" panose="02040503050406030204" pitchFamily="18" charset="0"/>
                                                    </a:rPr>
                                                    <m:t>𝑗</m:t>
                                                  </m:r>
                                                </m:e>
                                              </m:d>
                                            </m:sup>
                                          </m:sSup>
                                        </m:sup>
                                      </m:sSubSup>
                                    </m:num>
                                    <m:den>
                                      <m:sSubSup>
                                        <m:sSubSupPr>
                                          <m:ctrlPr>
                                            <a:rPr lang="en-US" sz="2400" i="1">
                                              <a:latin typeface="Cambria Math" panose="02040503050406030204" pitchFamily="18" charset="0"/>
                                            </a:rPr>
                                          </m:ctrlPr>
                                        </m:sSubSupPr>
                                        <m:e>
                                          <m:r>
                                            <a:rPr lang="en-US" sz="2400" i="1">
                                              <a:latin typeface="Cambria Math" panose="02040503050406030204" pitchFamily="18" charset="0"/>
                                            </a:rPr>
                                            <m:t>𝜃</m:t>
                                          </m:r>
                                        </m:e>
                                        <m:sub>
                                          <m:r>
                                            <a:rPr lang="en-US" sz="2400" i="1">
                                              <a:latin typeface="Cambria Math"/>
                                            </a:rPr>
                                            <m:t>𝑐</m:t>
                                          </m:r>
                                          <m:r>
                                            <a:rPr lang="en-US" sz="2400" b="0" i="1" smtClean="0">
                                              <a:latin typeface="Cambria Math" panose="02040503050406030204" pitchFamily="18" charset="0"/>
                                            </a:rPr>
                                            <m:t>,</m:t>
                                          </m:r>
                                          <m:r>
                                            <a:rPr lang="en-US" sz="2400" b="0" i="1" smtClean="0">
                                              <a:latin typeface="Cambria Math" panose="02040503050406030204" pitchFamily="18" charset="0"/>
                                            </a:rPr>
                                            <m:t>𝑗</m:t>
                                          </m:r>
                                        </m:sub>
                                        <m:sup>
                                          <m:sSup>
                                            <m:sSupPr>
                                              <m:ctrlPr>
                                                <a:rPr lang="en-US" sz="2400" i="1">
                                                  <a:latin typeface="Cambria Math" panose="02040503050406030204" pitchFamily="18" charset="0"/>
                                                </a:rPr>
                                              </m:ctrlPr>
                                            </m:sSupPr>
                                            <m:e>
                                              <m:r>
                                                <a:rPr lang="en-US" sz="2400" b="1" i="1">
                                                  <a:latin typeface="Cambria Math" panose="02040503050406030204" pitchFamily="18" charset="0"/>
                                                </a:rPr>
                                                <m:t>𝒙</m:t>
                                              </m:r>
                                            </m:e>
                                            <m:sup>
                                              <m:d>
                                                <m:dPr>
                                                  <m:ctrlPr>
                                                    <a:rPr lang="en-US" sz="2400" i="1">
                                                      <a:latin typeface="Cambria Math" panose="02040503050406030204" pitchFamily="18" charset="0"/>
                                                    </a:rPr>
                                                  </m:ctrlPr>
                                                </m:dPr>
                                                <m:e>
                                                  <m:r>
                                                    <a:rPr lang="en-US" sz="2400" i="1">
                                                      <a:latin typeface="Cambria Math" panose="02040503050406030204" pitchFamily="18" charset="0"/>
                                                    </a:rPr>
                                                    <m:t>𝑗</m:t>
                                                  </m:r>
                                                </m:e>
                                              </m:d>
                                            </m:sup>
                                          </m:sSup>
                                        </m:sup>
                                      </m:sSubSup>
                                    </m:den>
                                  </m:f>
                                </m:e>
                              </m:func>
                            </m:e>
                          </m:nary>
                        </m:e>
                      </m:d>
                    </m:oMath>
                  </m:oMathPara>
                </a14:m>
                <a:endParaRPr lang="en-US" sz="2400" i="1" dirty="0">
                  <a:latin typeface="Cambria Math" panose="02040503050406030204" pitchFamily="18" charset="0"/>
                </a:endParaRPr>
              </a:p>
              <a:p>
                <a:pPr marL="0" indent="0">
                  <a:spcBef>
                    <a:spcPts val="600"/>
                  </a:spcBef>
                  <a:spcAft>
                    <a:spcPts val="600"/>
                  </a:spcAft>
                  <a:buNone/>
                  <a:defRPr/>
                </a:pPr>
                <a14:m>
                  <m:oMathPara xmlns:m="http://schemas.openxmlformats.org/officeDocument/2006/math">
                    <m:oMathParaPr>
                      <m:jc m:val="center"/>
                    </m:oMathParaPr>
                    <m:oMath xmlns:m="http://schemas.openxmlformats.org/officeDocument/2006/math">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exp</m:t>
                          </m:r>
                        </m:fName>
                        <m:e>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log</m:t>
                              </m:r>
                            </m:fName>
                            <m:e>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𝜋</m:t>
                                      </m:r>
                                    </m:e>
                                    <m:sub>
                                      <m:r>
                                        <a:rPr lang="en-US" sz="2400" i="1">
                                          <a:latin typeface="Cambria Math"/>
                                          <a:ea typeface="Cambria Math"/>
                                        </a:rPr>
                                        <m:t>¬</m:t>
                                      </m:r>
                                      <m:r>
                                        <a:rPr lang="en-US" sz="2400" i="1">
                                          <a:latin typeface="Cambria Math"/>
                                        </a:rPr>
                                        <m:t>𝑐</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𝜋</m:t>
                                      </m:r>
                                    </m:e>
                                    <m:sub>
                                      <m:r>
                                        <a:rPr lang="en-US" sz="2400" i="1">
                                          <a:latin typeface="Cambria Math"/>
                                        </a:rPr>
                                        <m:t>𝑐</m:t>
                                      </m:r>
                                    </m:sub>
                                  </m:sSub>
                                </m:den>
                              </m:f>
                            </m:e>
                          </m:func>
                        </m:e>
                      </m:func>
                      <m:r>
                        <m:rPr>
                          <m:sty m:val="p"/>
                        </m:rPr>
                        <a:rPr lang="en-US" sz="2400">
                          <a:latin typeface="Cambria Math"/>
                        </a:rPr>
                        <m:t>exp</m:t>
                      </m:r>
                      <m:d>
                        <m:dPr>
                          <m:ctrlPr>
                            <a:rPr lang="en-US" sz="2400" i="1">
                              <a:latin typeface="Cambria Math" panose="02040503050406030204" pitchFamily="18" charset="0"/>
                            </a:rPr>
                          </m:ctrlPr>
                        </m:dPr>
                        <m:e>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𝑗</m:t>
                              </m:r>
                            </m:sub>
                            <m:sup/>
                            <m:e>
                              <m:sSup>
                                <m:sSupPr>
                                  <m:ctrlPr>
                                    <a:rPr lang="en-US" sz="2400" i="1">
                                      <a:latin typeface="Cambria Math" panose="02040503050406030204" pitchFamily="18" charset="0"/>
                                    </a:rPr>
                                  </m:ctrlPr>
                                </m:sSupPr>
                                <m:e>
                                  <m:r>
                                    <a:rPr lang="en-US" sz="2400" b="1" i="1">
                                      <a:latin typeface="Cambria Math" panose="02040503050406030204" pitchFamily="18" charset="0"/>
                                    </a:rPr>
                                    <m:t>𝒙</m:t>
                                  </m:r>
                                </m:e>
                                <m:sup>
                                  <m:d>
                                    <m:dPr>
                                      <m:ctrlPr>
                                        <a:rPr lang="en-US" sz="2400" i="1">
                                          <a:latin typeface="Cambria Math" panose="02040503050406030204" pitchFamily="18" charset="0"/>
                                        </a:rPr>
                                      </m:ctrlPr>
                                    </m:dPr>
                                    <m:e>
                                      <m:r>
                                        <a:rPr lang="en-US" sz="2400" i="1">
                                          <a:latin typeface="Cambria Math" panose="02040503050406030204" pitchFamily="18" charset="0"/>
                                        </a:rPr>
                                        <m:t>𝑗</m:t>
                                      </m:r>
                                    </m:e>
                                  </m:d>
                                </m:sup>
                              </m:sSup>
                              <m:r>
                                <a:rPr lang="en-US" sz="2400" i="1">
                                  <a:latin typeface="Cambria Math" panose="02040503050406030204" pitchFamily="18" charset="0"/>
                                </a:rPr>
                                <m:t>(</m:t>
                              </m:r>
                              <m:r>
                                <m:rPr>
                                  <m:sty m:val="p"/>
                                </m:rPr>
                                <a:rPr lang="en-US" sz="2400">
                                  <a:latin typeface="Cambria Math" panose="02040503050406030204" pitchFamily="18" charset="0"/>
                                </a:rPr>
                                <m:t>log</m:t>
                              </m:r>
                              <m:sSubSup>
                                <m:sSubSupPr>
                                  <m:ctrlPr>
                                    <a:rPr lang="en-US" sz="2400" i="1">
                                      <a:latin typeface="Cambria Math" panose="02040503050406030204" pitchFamily="18" charset="0"/>
                                    </a:rPr>
                                  </m:ctrlPr>
                                </m:sSubSupPr>
                                <m:e>
                                  <m:r>
                                    <a:rPr lang="en-US" sz="2400" i="1">
                                      <a:latin typeface="Cambria Math" panose="02040503050406030204" pitchFamily="18" charset="0"/>
                                    </a:rPr>
                                    <m:t>𝜃</m:t>
                                  </m:r>
                                </m:e>
                                <m:sub>
                                  <m:r>
                                    <a:rPr lang="en-US" sz="2400" i="1">
                                      <a:latin typeface="Cambria Math"/>
                                      <a:ea typeface="Cambria Math"/>
                                    </a:rPr>
                                    <m:t>¬</m:t>
                                  </m:r>
                                  <m:r>
                                    <a:rPr lang="en-US" sz="2400" i="1">
                                      <a:latin typeface="Cambria Math"/>
                                    </a:rPr>
                                    <m:t>𝑐</m:t>
                                  </m:r>
                                  <m:r>
                                    <a:rPr lang="en-US" sz="2400" i="1">
                                      <a:latin typeface="Cambria Math" panose="02040503050406030204" pitchFamily="18" charset="0"/>
                                    </a:rPr>
                                    <m:t>,</m:t>
                                  </m:r>
                                  <m:r>
                                    <a:rPr lang="en-US" sz="2400" i="1">
                                      <a:latin typeface="Cambria Math" panose="02040503050406030204" pitchFamily="18" charset="0"/>
                                    </a:rPr>
                                    <m:t>𝑗</m:t>
                                  </m:r>
                                </m:sub>
                                <m:sup/>
                              </m:sSubSup>
                              <m:r>
                                <a:rPr lang="en-US" sz="2400" i="1">
                                  <a:latin typeface="Cambria Math" panose="02040503050406030204" pitchFamily="18" charset="0"/>
                                </a:rPr>
                                <m:t>−</m:t>
                              </m:r>
                              <m:r>
                                <m:rPr>
                                  <m:sty m:val="p"/>
                                </m:rPr>
                                <a:rPr lang="en-US" sz="2400">
                                  <a:latin typeface="Cambria Math" panose="02040503050406030204" pitchFamily="18" charset="0"/>
                                </a:rPr>
                                <m:t>log</m:t>
                              </m:r>
                              <m:sSubSup>
                                <m:sSubSupPr>
                                  <m:ctrlPr>
                                    <a:rPr lang="en-US" sz="2400" i="1">
                                      <a:latin typeface="Cambria Math" panose="02040503050406030204" pitchFamily="18" charset="0"/>
                                    </a:rPr>
                                  </m:ctrlPr>
                                </m:sSubSupPr>
                                <m:e>
                                  <m:r>
                                    <a:rPr lang="en-US" sz="2400" i="1">
                                      <a:latin typeface="Cambria Math" panose="02040503050406030204" pitchFamily="18" charset="0"/>
                                    </a:rPr>
                                    <m:t>𝜃</m:t>
                                  </m:r>
                                </m:e>
                                <m:sub>
                                  <m:r>
                                    <a:rPr lang="en-US" sz="2400" i="1">
                                      <a:latin typeface="Cambria Math"/>
                                    </a:rPr>
                                    <m:t>𝑐</m:t>
                                  </m:r>
                                  <m:r>
                                    <a:rPr lang="en-US" sz="2400" i="1">
                                      <a:latin typeface="Cambria Math" panose="02040503050406030204" pitchFamily="18" charset="0"/>
                                    </a:rPr>
                                    <m:t>,</m:t>
                                  </m:r>
                                  <m:r>
                                    <a:rPr lang="en-US" sz="2400" i="1">
                                      <a:latin typeface="Cambria Math" panose="02040503050406030204" pitchFamily="18" charset="0"/>
                                    </a:rPr>
                                    <m:t>𝑗</m:t>
                                  </m:r>
                                </m:sub>
                                <m:sup/>
                              </m:sSubSup>
                              <m:r>
                                <a:rPr lang="en-US" sz="2400" i="1">
                                  <a:latin typeface="Cambria Math" panose="02040503050406030204" pitchFamily="18" charset="0"/>
                                </a:rPr>
                                <m:t>)</m:t>
                              </m:r>
                            </m:e>
                          </m:nary>
                        </m:e>
                      </m:d>
                      <m:r>
                        <a:rPr lang="en-US" sz="2400">
                          <a:latin typeface="Cambria Math"/>
                        </a:rPr>
                        <m:t>=</m:t>
                      </m:r>
                      <m:func>
                        <m:funcPr>
                          <m:ctrlPr>
                            <a:rPr lang="en-US" sz="2400" b="0" i="1" smtClean="0">
                              <a:latin typeface="Cambria Math" panose="02040503050406030204" pitchFamily="18" charset="0"/>
                            </a:rPr>
                          </m:ctrlPr>
                        </m:funcPr>
                        <m:fName>
                          <m:r>
                            <m:rPr>
                              <m:sty m:val="p"/>
                            </m:rPr>
                            <a:rPr lang="en-US" sz="2400" b="0" i="0" smtClean="0">
                              <a:latin typeface="Cambria Math"/>
                            </a:rPr>
                            <m:t>exp</m:t>
                          </m:r>
                        </m:fName>
                        <m:e>
                          <m:d>
                            <m:dPr>
                              <m:ctrlPr>
                                <a:rPr lang="en-US" sz="2400" b="0" i="1" smtClean="0">
                                  <a:latin typeface="Cambria Math" panose="02040503050406030204" pitchFamily="18" charset="0"/>
                                </a:rPr>
                              </m:ctrlPr>
                            </m:dPr>
                            <m:e>
                              <m:r>
                                <a:rPr lang="en-US" sz="2400" b="1" i="1">
                                  <a:latin typeface="Cambria Math"/>
                                </a:rPr>
                                <m:t>−</m:t>
                              </m:r>
                              <m:sSub>
                                <m:sSubPr>
                                  <m:ctrlPr>
                                    <a:rPr lang="en-US" sz="2400" b="1" i="1">
                                      <a:latin typeface="Cambria Math" panose="02040503050406030204" pitchFamily="18" charset="0"/>
                                    </a:rPr>
                                  </m:ctrlPr>
                                </m:sSubPr>
                                <m:e>
                                  <m:r>
                                    <a:rPr lang="en-US" sz="2400" i="1">
                                      <a:latin typeface="Cambria Math"/>
                                    </a:rPr>
                                    <m:t> </m:t>
                                  </m:r>
                                  <m:r>
                                    <a:rPr lang="en-US" sz="2400" b="0" i="1" smtClean="0">
                                      <a:latin typeface="Cambria Math" panose="02040503050406030204" pitchFamily="18" charset="0"/>
                                      <a:ea typeface="Cambria Math"/>
                                    </a:rPr>
                                    <m:t>𝑤</m:t>
                                  </m:r>
                                </m:e>
                                <m:sub>
                                  <m:r>
                                    <a:rPr lang="en-US" sz="2400" b="0" i="0" smtClean="0">
                                      <a:latin typeface="Cambria Math"/>
                                      <a:ea typeface="Cambria Math"/>
                                    </a:rPr>
                                    <m:t>0</m:t>
                                  </m:r>
                                </m:sub>
                              </m:sSub>
                            </m:e>
                          </m:d>
                        </m:e>
                      </m:func>
                      <m:nary>
                        <m:naryPr>
                          <m:chr m:val="∏"/>
                          <m:ctrlPr>
                            <a:rPr lang="en-US" sz="2400" i="1" smtClean="0">
                              <a:latin typeface="Cambria Math" panose="02040503050406030204" pitchFamily="18" charset="0"/>
                            </a:rPr>
                          </m:ctrlPr>
                        </m:naryPr>
                        <m:sub>
                          <m:r>
                            <m:rPr>
                              <m:brk m:alnAt="23"/>
                            </m:rPr>
                            <a:rPr lang="en-US" sz="2400" b="0" i="1" smtClean="0">
                              <a:latin typeface="Cambria Math"/>
                            </a:rPr>
                            <m:t>𝑖</m:t>
                          </m:r>
                          <m:r>
                            <a:rPr lang="en-US" sz="2400" b="0" i="1" smtClean="0">
                              <a:latin typeface="Cambria Math"/>
                            </a:rPr>
                            <m:t>=1</m:t>
                          </m:r>
                        </m:sub>
                        <m:sup>
                          <m:r>
                            <a:rPr lang="en-US" sz="2400" b="0" i="1" smtClean="0">
                              <a:latin typeface="Cambria Math" panose="02040503050406030204" pitchFamily="18" charset="0"/>
                            </a:rPr>
                            <m:t>𝑑</m:t>
                          </m:r>
                        </m:sup>
                        <m:e>
                          <m:r>
                            <m:rPr>
                              <m:sty m:val="p"/>
                            </m:rPr>
                            <a:rPr lang="en-US" sz="2400">
                              <a:latin typeface="Cambria Math"/>
                            </a:rPr>
                            <m:t>exp</m:t>
                          </m:r>
                          <m:d>
                            <m:dPr>
                              <m:ctrlPr>
                                <a:rPr lang="en-US" sz="2400" i="1">
                                  <a:latin typeface="Cambria Math" panose="02040503050406030204" pitchFamily="18" charset="0"/>
                                </a:rPr>
                              </m:ctrlPr>
                            </m:dPr>
                            <m:e>
                              <m:r>
                                <a:rPr lang="en-US" sz="2400" i="1">
                                  <a:latin typeface="Cambria Math"/>
                                </a:rPr>
                                <m:t>−</m:t>
                              </m:r>
                              <m:sSup>
                                <m:sSupPr>
                                  <m:ctrlPr>
                                    <a:rPr lang="en-US" sz="2400" i="1">
                                      <a:latin typeface="Cambria Math" panose="02040503050406030204" pitchFamily="18" charset="0"/>
                                    </a:rPr>
                                  </m:ctrlPr>
                                </m:sSupPr>
                                <m:e>
                                  <m:r>
                                    <a:rPr lang="en-US" sz="2400" b="1" i="1">
                                      <a:latin typeface="Cambria Math" panose="02040503050406030204" pitchFamily="18" charset="0"/>
                                    </a:rPr>
                                    <m:t>𝒙</m:t>
                                  </m:r>
                                </m:e>
                                <m:sup>
                                  <m:r>
                                    <a:rPr lang="en-US" sz="2400" i="1">
                                      <a:latin typeface="Cambria Math" panose="02040503050406030204" pitchFamily="18" charset="0"/>
                                    </a:rPr>
                                    <m:t>(</m:t>
                                  </m:r>
                                  <m:r>
                                    <a:rPr lang="en-US" sz="2400" i="1">
                                      <a:latin typeface="Cambria Math" panose="02040503050406030204" pitchFamily="18" charset="0"/>
                                    </a:rPr>
                                    <m:t>𝑗</m:t>
                                  </m:r>
                                  <m:r>
                                    <a:rPr lang="en-US" sz="2400" i="1">
                                      <a:latin typeface="Cambria Math" panose="02040503050406030204" pitchFamily="18" charset="0"/>
                                    </a:rPr>
                                    <m:t>)</m:t>
                                  </m:r>
                                </m:sup>
                              </m:sSup>
                              <m:sSup>
                                <m:sSupPr>
                                  <m:ctrlPr>
                                    <a:rPr lang="en-US" sz="2400" i="1">
                                      <a:latin typeface="Cambria Math" panose="02040503050406030204" pitchFamily="18" charset="0"/>
                                    </a:rPr>
                                  </m:ctrlPr>
                                </m:sSupPr>
                                <m:e>
                                  <m:r>
                                    <a:rPr lang="en-US" sz="2400" b="1" i="1" smtClean="0">
                                      <a:latin typeface="Cambria Math" panose="02040503050406030204" pitchFamily="18" charset="0"/>
                                    </a:rPr>
                                    <m:t>𝒘</m:t>
                                  </m:r>
                                </m:e>
                                <m:sup>
                                  <m:r>
                                    <a:rPr lang="en-US" sz="2400" i="1">
                                      <a:latin typeface="Cambria Math" panose="02040503050406030204" pitchFamily="18" charset="0"/>
                                    </a:rPr>
                                    <m:t>(</m:t>
                                  </m:r>
                                  <m:r>
                                    <a:rPr lang="en-US" sz="2400" i="1">
                                      <a:latin typeface="Cambria Math" panose="02040503050406030204" pitchFamily="18" charset="0"/>
                                    </a:rPr>
                                    <m:t>𝑗</m:t>
                                  </m:r>
                                  <m:r>
                                    <a:rPr lang="en-US" sz="2400" i="1">
                                      <a:latin typeface="Cambria Math" panose="02040503050406030204" pitchFamily="18" charset="0"/>
                                    </a:rPr>
                                    <m:t>)</m:t>
                                  </m:r>
                                </m:sup>
                              </m:sSup>
                            </m:e>
                          </m:d>
                        </m:e>
                      </m:nary>
                    </m:oMath>
                  </m:oMathPara>
                </a14:m>
                <a:endParaRPr lang="en-US" sz="2400" b="1" dirty="0"/>
              </a:p>
              <a:p>
                <a:pPr marL="0" indent="0">
                  <a:spcBef>
                    <a:spcPts val="600"/>
                  </a:spcBef>
                  <a:spcAft>
                    <a:spcPts val="600"/>
                  </a:spcAft>
                  <a:buNone/>
                  <a:defRPr/>
                </a:pPr>
                <a:r>
                  <a:rPr lang="en-US" sz="2400" dirty="0"/>
                  <a:t>And we can match corresponding (</a:t>
                </a:r>
                <a:r>
                  <a:rPr lang="en-US" altLang="zh-CN" sz="2400" dirty="0"/>
                  <a:t>j</a:t>
                </a:r>
                <a:r>
                  <a:rPr lang="en-US" sz="2400" dirty="0"/>
                  <a:t>)</a:t>
                </a:r>
                <a:r>
                  <a:rPr lang="en-US" sz="2400" dirty="0" err="1"/>
                  <a:t>th</a:t>
                </a:r>
                <a:r>
                  <a:rPr lang="en-US" sz="2400" dirty="0"/>
                  <a:t> terms to define </a:t>
                </a:r>
                <a14:m>
                  <m:oMath xmlns:m="http://schemas.openxmlformats.org/officeDocument/2006/math">
                    <m:r>
                      <a:rPr lang="en-US" sz="2400" b="1" i="1">
                        <a:latin typeface="Cambria Math" panose="02040503050406030204" pitchFamily="18" charset="0"/>
                      </a:rPr>
                      <m:t>𝒘</m:t>
                    </m:r>
                  </m:oMath>
                </a14:m>
                <a:r>
                  <a:rPr lang="en-US" sz="2400" dirty="0"/>
                  <a:t>.</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381000" y="1078992"/>
                <a:ext cx="8229600" cy="5586984"/>
              </a:xfrm>
              <a:blipFill>
                <a:blip r:embed="rId3"/>
                <a:stretch>
                  <a:fillRect l="-519" t="-1091"/>
                </a:stretch>
              </a:blipFill>
            </p:spPr>
            <p:txBody>
              <a:bodyPr/>
              <a:lstStyle/>
              <a:p>
                <a:r>
                  <a:rPr lang="zh-CN" altLang="en-US">
                    <a:noFill/>
                  </a:rPr>
                  <a:t> </a:t>
                </a:r>
              </a:p>
            </p:txBody>
          </p:sp>
        </mc:Fallback>
      </mc:AlternateContent>
      <p:sp>
        <p:nvSpPr>
          <p:cNvPr id="7170" name="Rectangle 2"/>
          <p:cNvSpPr>
            <a:spLocks noGrp="1" noChangeArrowheads="1"/>
          </p:cNvSpPr>
          <p:nvPr>
            <p:ph type="title"/>
          </p:nvPr>
        </p:nvSpPr>
        <p:spPr>
          <a:xfrm>
            <a:off x="457200" y="64008"/>
            <a:ext cx="8229600" cy="1078992"/>
          </a:xfrm>
        </p:spPr>
        <p:txBody>
          <a:bodyPr>
            <a:normAutofit/>
          </a:bodyPr>
          <a:lstStyle/>
          <a:p>
            <a:pPr eaLnBrk="1" hangingPunct="1"/>
            <a:r>
              <a:rPr lang="en-US" sz="4000" dirty="0"/>
              <a:t>Logistic Regression and Naïve Bayes</a:t>
            </a:r>
          </a:p>
        </p:txBody>
      </p:sp>
      <mc:AlternateContent xmlns:mc="http://schemas.openxmlformats.org/markup-compatibility/2006" xmlns:a14="http://schemas.microsoft.com/office/drawing/2010/main">
        <mc:Choice Requires="a14">
          <p:sp>
            <p:nvSpPr>
              <p:cNvPr id="4" name="Rectangle 3"/>
              <p:cNvSpPr/>
              <p:nvPr/>
            </p:nvSpPr>
            <p:spPr>
              <a:xfrm>
                <a:off x="6477000" y="4343400"/>
                <a:ext cx="2346027" cy="9469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i="1">
                              <a:latin typeface="Cambria Math" panose="02040503050406030204" pitchFamily="18" charset="0"/>
                            </a:rPr>
                            <m:t>𝑒</m:t>
                          </m:r>
                        </m:e>
                        <m:sup>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𝑥</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𝑦</m:t>
                          </m:r>
                        </m:sup>
                      </m:sSup>
                    </m:oMath>
                  </m:oMathPara>
                </a14:m>
                <a:endParaRPr lang="en-US" b="0" dirty="0"/>
              </a:p>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𝑥𝑦</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𝑥</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𝑦</m:t>
                                  </m:r>
                                </m:e>
                              </m:func>
                            </m:e>
                          </m:func>
                        </m:e>
                      </m:func>
                    </m:oMath>
                  </m:oMathPara>
                </a14:m>
                <a:endParaRPr lang="en-US" dirty="0"/>
              </a:p>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𝑥</m:t>
                              </m:r>
                            </m:e>
                          </m:func>
                        </m:sup>
                      </m:sSup>
                      <m:r>
                        <a:rPr lang="en-US" b="0" i="1" smtClean="0">
                          <a:latin typeface="Cambria Math" panose="02040503050406030204" pitchFamily="18" charset="0"/>
                        </a:rPr>
                        <m:t>=</m:t>
                      </m:r>
                      <m:r>
                        <a:rPr lang="en-US" b="0" i="1" smtClean="0">
                          <a:latin typeface="Cambria Math" panose="02040503050406030204" pitchFamily="18" charset="0"/>
                        </a:rPr>
                        <m:t>𝑥</m:t>
                      </m:r>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6477000" y="4343400"/>
                <a:ext cx="2346027" cy="946991"/>
              </a:xfrm>
              <a:prstGeom prst="rect">
                <a:avLst/>
              </a:prstGeom>
              <a:blipFill>
                <a:blip r:embed="rId4"/>
                <a:stretch>
                  <a:fillRect/>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407168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64008"/>
            <a:ext cx="8229600" cy="1078992"/>
          </a:xfrm>
        </p:spPr>
        <p:txBody>
          <a:bodyPr>
            <a:normAutofit/>
          </a:bodyPr>
          <a:lstStyle/>
          <a:p>
            <a:pPr eaLnBrk="1" hangingPunct="1"/>
            <a:r>
              <a:rPr lang="en-US" sz="4000" dirty="0"/>
              <a:t>Logistic Regression and Naïve Bayes</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381000" y="1078992"/>
                <a:ext cx="8229600" cy="5586984"/>
              </a:xfrm>
            </p:spPr>
            <p:txBody>
              <a:bodyPr>
                <a:normAutofit/>
              </a:bodyPr>
              <a:lstStyle/>
              <a:p>
                <a:pPr marL="0" lvl="0" indent="0">
                  <a:spcBef>
                    <a:spcPts val="600"/>
                  </a:spcBef>
                  <a:spcAft>
                    <a:spcPts val="600"/>
                  </a:spcAft>
                  <a:buNone/>
                  <a:defRPr/>
                </a:pPr>
                <a:r>
                  <a:rPr lang="en-US" sz="2400" b="1" dirty="0">
                    <a:solidFill>
                      <a:schemeClr val="tx2"/>
                    </a:solidFill>
                  </a:rPr>
                  <a:t>Summary: </a:t>
                </a:r>
                <a:r>
                  <a:rPr lang="en-US" sz="2400" dirty="0"/>
                  <a:t>Logistic regression has this form:</a:t>
                </a:r>
              </a:p>
              <a:p>
                <a:pPr marL="0" lvl="0" indent="0">
                  <a:spcBef>
                    <a:spcPts val="600"/>
                  </a:spcBef>
                  <a:spcAft>
                    <a:spcPts val="600"/>
                  </a:spcAft>
                  <a:buNone/>
                  <a:defRPr/>
                </a:pPr>
                <a:br>
                  <a:rPr lang="en-US" sz="2400" dirty="0"/>
                </a:br>
                <a:endParaRPr lang="en-US" sz="2400" dirty="0"/>
              </a:p>
              <a:p>
                <a:pPr marL="0" lvl="0" indent="0">
                  <a:spcBef>
                    <a:spcPts val="600"/>
                  </a:spcBef>
                  <a:spcAft>
                    <a:spcPts val="600"/>
                  </a:spcAft>
                  <a:buNone/>
                  <a:defRPr/>
                </a:pPr>
                <a14:m>
                  <m:oMathPara xmlns:m="http://schemas.openxmlformats.org/officeDocument/2006/math">
                    <m:oMathParaPr>
                      <m:jc m:val="centerGroup"/>
                    </m:oMathParaPr>
                    <m:oMath xmlns:m="http://schemas.openxmlformats.org/officeDocument/2006/math">
                      <m:func>
                        <m:funcPr>
                          <m:ctrlPr>
                            <a:rPr lang="en-US" sz="2400" i="1">
                              <a:latin typeface="Cambria Math" panose="02040503050406030204" pitchFamily="18" charset="0"/>
                            </a:rPr>
                          </m:ctrlPr>
                        </m:funcPr>
                        <m:fName>
                          <m:r>
                            <m:rPr>
                              <m:sty m:val="p"/>
                            </m:rPr>
                            <a:rPr lang="en-US" sz="2400">
                              <a:latin typeface="Cambria Math"/>
                            </a:rPr>
                            <m:t>P</m:t>
                          </m:r>
                        </m:fName>
                        <m:e>
                          <m:d>
                            <m:dPr>
                              <m:ctrlPr>
                                <a:rPr lang="en-US" sz="2400" i="1">
                                  <a:latin typeface="Cambria Math" panose="02040503050406030204" pitchFamily="18" charset="0"/>
                                </a:rPr>
                              </m:ctrlPr>
                            </m:dPr>
                            <m:e>
                              <m:r>
                                <a:rPr lang="en-US" sz="2400" i="1">
                                  <a:latin typeface="Cambria Math"/>
                                </a:rPr>
                                <m:t>𝑐</m:t>
                              </m:r>
                              <m:r>
                                <a:rPr lang="en-US" sz="2400" b="0" i="1" smtClean="0">
                                  <a:latin typeface="Cambria Math"/>
                                </a:rPr>
                                <m:t>|</m:t>
                              </m:r>
                              <m:r>
                                <a:rPr lang="en-US" sz="2400" b="0" i="1" smtClean="0">
                                  <a:latin typeface="Cambria Math"/>
                                </a:rPr>
                                <m:t>𝑋</m:t>
                              </m:r>
                            </m:e>
                          </m:d>
                        </m:e>
                      </m:func>
                      <m:r>
                        <a:rPr lang="en-US" sz="2400" b="0" i="1" smtClean="0">
                          <a:latin typeface="Cambria Math"/>
                        </a:rPr>
                        <m:t>=</m:t>
                      </m:r>
                      <m:f>
                        <m:fPr>
                          <m:ctrlPr>
                            <a:rPr lang="en-US" sz="2400" i="1" smtClean="0">
                              <a:solidFill>
                                <a:schemeClr val="tx1"/>
                              </a:solidFill>
                              <a:latin typeface="Cambria Math" panose="02040503050406030204" pitchFamily="18" charset="0"/>
                            </a:rPr>
                          </m:ctrlPr>
                        </m:fPr>
                        <m:num>
                          <m:r>
                            <a:rPr lang="en-US" sz="2400" i="1">
                              <a:solidFill>
                                <a:schemeClr val="tx1"/>
                              </a:solidFill>
                              <a:latin typeface="Cambria Math"/>
                            </a:rPr>
                            <m:t>1</m:t>
                          </m:r>
                        </m:num>
                        <m:den>
                          <m:r>
                            <a:rPr lang="en-US" sz="2400" i="1">
                              <a:solidFill>
                                <a:schemeClr val="tx1"/>
                              </a:solidFill>
                              <a:latin typeface="Cambria Math"/>
                            </a:rPr>
                            <m:t>1+</m:t>
                          </m:r>
                          <m:r>
                            <m:rPr>
                              <m:sty m:val="p"/>
                            </m:rPr>
                            <a:rPr lang="en-US" sz="2400" smtClean="0">
                              <a:solidFill>
                                <a:schemeClr val="tx1"/>
                              </a:solidFill>
                              <a:latin typeface="Cambria Math"/>
                            </a:rPr>
                            <m:t>exp</m:t>
                          </m:r>
                          <m:r>
                            <a:rPr lang="en-US" sz="2400" i="1">
                              <a:solidFill>
                                <a:schemeClr val="tx1"/>
                              </a:solidFill>
                              <a:latin typeface="Cambria Math"/>
                            </a:rPr>
                            <m:t>⁡</m:t>
                          </m:r>
                          <m:d>
                            <m:dPr>
                              <m:ctrlPr>
                                <a:rPr lang="en-US" sz="2400" i="1">
                                  <a:solidFill>
                                    <a:schemeClr val="tx1"/>
                                  </a:solidFill>
                                  <a:latin typeface="Cambria Math" panose="02040503050406030204" pitchFamily="18" charset="0"/>
                                </a:rPr>
                              </m:ctrlPr>
                            </m:dPr>
                            <m:e>
                              <m:r>
                                <a:rPr lang="en-US" sz="2400" i="1">
                                  <a:latin typeface="Cambria Math"/>
                                </a:rPr>
                                <m:t>−</m:t>
                              </m:r>
                              <m:r>
                                <a:rPr lang="en-US" sz="2400" b="1" i="1">
                                  <a:latin typeface="Cambria Math" panose="02040503050406030204" pitchFamily="18" charset="0"/>
                                </a:rPr>
                                <m:t>𝒘</m:t>
                              </m:r>
                              <m:r>
                                <m:rPr>
                                  <m:nor/>
                                </m:rPr>
                                <a:rPr lang="en-US" altLang="en-US" sz="2400" baseline="30000" dirty="0"/>
                                <m:t>T</m:t>
                              </m:r>
                              <m:r>
                                <a:rPr lang="en-US" sz="2400" b="1" i="1">
                                  <a:latin typeface="Cambria Math" panose="02040503050406030204" pitchFamily="18" charset="0"/>
                                </a:rPr>
                                <m:t>𝒙</m:t>
                              </m:r>
                            </m:e>
                          </m:d>
                        </m:den>
                      </m:f>
                    </m:oMath>
                  </m:oMathPara>
                </a14:m>
                <a:endParaRPr lang="en-US" sz="2400" dirty="0"/>
              </a:p>
              <a:p>
                <a:pPr marL="0" lvl="0" indent="0">
                  <a:lnSpc>
                    <a:spcPct val="100000"/>
                  </a:lnSpc>
                  <a:buNone/>
                  <a:defRPr/>
                </a:pPr>
                <a:endParaRPr lang="en-US" sz="2400" dirty="0"/>
              </a:p>
              <a:p>
                <a:pPr lvl="0">
                  <a:lnSpc>
                    <a:spcPct val="100000"/>
                  </a:lnSpc>
                  <a:defRPr/>
                </a:pPr>
                <a:endParaRPr lang="en-US" sz="2400" dirty="0"/>
              </a:p>
              <a:p>
                <a:pPr marL="0" lvl="0" indent="0">
                  <a:lnSpc>
                    <a:spcPct val="100000"/>
                  </a:lnSpc>
                  <a:buNone/>
                  <a:defRPr/>
                </a:pPr>
                <a:endParaRPr lang="en-US" sz="2400" dirty="0"/>
              </a:p>
              <a:p>
                <a:pPr marL="0" lvl="0" indent="0">
                  <a:lnSpc>
                    <a:spcPct val="100000"/>
                  </a:lnSpc>
                  <a:buNone/>
                  <a:defRPr/>
                </a:pPr>
                <a:endParaRPr lang="en-US" sz="2400" dirty="0"/>
              </a:p>
              <a:p>
                <a:pPr marL="0" lvl="0" indent="0">
                  <a:lnSpc>
                    <a:spcPct val="100000"/>
                  </a:lnSpc>
                  <a:buNone/>
                  <a:defRPr/>
                </a:pPr>
                <a:endParaRPr lang="en-US" sz="2400" dirty="0"/>
              </a:p>
              <a:p>
                <a:pPr marL="0" lvl="0" indent="0">
                  <a:lnSpc>
                    <a:spcPct val="100000"/>
                  </a:lnSpc>
                  <a:buNone/>
                  <a:defRPr/>
                </a:pPr>
                <a:endParaRPr lang="en-US"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381000" y="1078992"/>
                <a:ext cx="8229600" cy="5586984"/>
              </a:xfrm>
              <a:blipFill>
                <a:blip r:embed="rId3"/>
                <a:stretch>
                  <a:fillRect l="-1185" t="-872"/>
                </a:stretch>
              </a:blipFill>
            </p:spPr>
            <p:txBody>
              <a:bodyPr/>
              <a:lstStyle/>
              <a:p>
                <a:r>
                  <a:rPr lang="en-US">
                    <a:noFill/>
                  </a:rPr>
                  <a:t> </a:t>
                </a:r>
              </a:p>
            </p:txBody>
          </p:sp>
        </mc:Fallback>
      </mc:AlternateContent>
      <p:sp>
        <p:nvSpPr>
          <p:cNvPr id="2" name="Oval 1"/>
          <p:cNvSpPr/>
          <p:nvPr/>
        </p:nvSpPr>
        <p:spPr>
          <a:xfrm>
            <a:off x="5001768" y="2331720"/>
            <a:ext cx="384048" cy="438912"/>
          </a:xfrm>
          <a:prstGeom prst="ellipse">
            <a:avLst/>
          </a:prstGeom>
          <a:noFill/>
          <a:ln w="1905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4139184" y="2770632"/>
            <a:ext cx="384048" cy="438912"/>
          </a:xfrm>
          <a:prstGeom prst="ellipse">
            <a:avLst/>
          </a:prstGeom>
          <a:noFill/>
          <a:ln w="1905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381000" y="1706570"/>
            <a:ext cx="4962705" cy="707886"/>
          </a:xfrm>
          <a:prstGeom prst="rect">
            <a:avLst/>
          </a:prstGeom>
          <a:noFill/>
        </p:spPr>
        <p:txBody>
          <a:bodyPr wrap="none" rtlCol="0">
            <a:spAutoFit/>
          </a:bodyPr>
          <a:lstStyle/>
          <a:p>
            <a:r>
              <a:rPr lang="en-US" sz="2000" dirty="0">
                <a:solidFill>
                  <a:schemeClr val="tx2"/>
                </a:solidFill>
              </a:rPr>
              <a:t>Models Naïve Bayes formula with two classes </a:t>
            </a:r>
          </a:p>
          <a:p>
            <a:r>
              <a:rPr lang="en-US" sz="2000" dirty="0">
                <a:solidFill>
                  <a:schemeClr val="tx2"/>
                </a:solidFill>
              </a:rPr>
              <a:t>after dividing through by one of them</a:t>
            </a:r>
          </a:p>
        </p:txBody>
      </p:sp>
      <p:cxnSp>
        <p:nvCxnSpPr>
          <p:cNvPr id="7" name="Straight Connector 6"/>
          <p:cNvCxnSpPr/>
          <p:nvPr/>
        </p:nvCxnSpPr>
        <p:spPr>
          <a:xfrm>
            <a:off x="4032504" y="2414456"/>
            <a:ext cx="201168" cy="356176"/>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4523232" y="2167128"/>
            <a:ext cx="493776" cy="247328"/>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886200" y="3687640"/>
            <a:ext cx="4117153" cy="707886"/>
          </a:xfrm>
          <a:prstGeom prst="rect">
            <a:avLst/>
          </a:prstGeom>
          <a:noFill/>
        </p:spPr>
        <p:txBody>
          <a:bodyPr wrap="none" rtlCol="0">
            <a:spAutoFit/>
          </a:bodyPr>
          <a:lstStyle/>
          <a:p>
            <a:r>
              <a:rPr lang="en-US" sz="2000" dirty="0">
                <a:solidFill>
                  <a:schemeClr val="tx2"/>
                </a:solidFill>
              </a:rPr>
              <a:t>Models product of contributions</a:t>
            </a:r>
            <a:br>
              <a:rPr lang="en-US" sz="2000" dirty="0">
                <a:solidFill>
                  <a:schemeClr val="tx2"/>
                </a:solidFill>
              </a:rPr>
            </a:br>
            <a:r>
              <a:rPr lang="en-US" sz="2000" dirty="0">
                <a:solidFill>
                  <a:schemeClr val="tx2"/>
                </a:solidFill>
              </a:rPr>
              <a:t>from different (independent) features</a:t>
            </a:r>
          </a:p>
        </p:txBody>
      </p:sp>
      <p:sp>
        <p:nvSpPr>
          <p:cNvPr id="12" name="Oval 11"/>
          <p:cNvSpPr/>
          <p:nvPr/>
        </p:nvSpPr>
        <p:spPr>
          <a:xfrm>
            <a:off x="4690872" y="2831592"/>
            <a:ext cx="1618488" cy="438912"/>
          </a:xfrm>
          <a:prstGeom prst="ellipse">
            <a:avLst/>
          </a:prstGeom>
          <a:noFill/>
          <a:ln w="1905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5500116" y="3270504"/>
            <a:ext cx="0" cy="426410"/>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931679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Results on UCI datasets (Ng and Jordan (2001))</a:t>
            </a:r>
          </a:p>
        </p:txBody>
      </p:sp>
      <p:pic>
        <p:nvPicPr>
          <p:cNvPr id="5" name="Content Placeholder 4"/>
          <p:cNvPicPr>
            <a:picLocks noGrp="1" noChangeAspect="1"/>
          </p:cNvPicPr>
          <p:nvPr>
            <p:ph idx="1"/>
          </p:nvPr>
        </p:nvPicPr>
        <p:blipFill>
          <a:blip r:embed="rId2"/>
          <a:stretch>
            <a:fillRect/>
          </a:stretch>
        </p:blipFill>
        <p:spPr>
          <a:xfrm>
            <a:off x="228600" y="2219632"/>
            <a:ext cx="8686800" cy="3409335"/>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486261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Results on UCI datasets (Ng and Jordan (2001))</a:t>
            </a:r>
          </a:p>
        </p:txBody>
      </p:sp>
      <p:pic>
        <p:nvPicPr>
          <p:cNvPr id="5" name="Content Placeholder 4"/>
          <p:cNvPicPr>
            <a:picLocks noGrp="1" noChangeAspect="1"/>
          </p:cNvPicPr>
          <p:nvPr>
            <p:ph idx="1"/>
          </p:nvPr>
        </p:nvPicPr>
        <p:blipFill>
          <a:blip r:embed="rId2"/>
          <a:stretch>
            <a:fillRect/>
          </a:stretch>
        </p:blipFill>
        <p:spPr>
          <a:xfrm>
            <a:off x="228600" y="1622550"/>
            <a:ext cx="8686800" cy="4603499"/>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966587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lab this week</a:t>
            </a:r>
          </a:p>
        </p:txBody>
      </p:sp>
      <p:sp>
        <p:nvSpPr>
          <p:cNvPr id="3" name="Content Placeholder 2"/>
          <p:cNvSpPr>
            <a:spLocks noGrp="1"/>
          </p:cNvSpPr>
          <p:nvPr>
            <p:ph idx="1"/>
          </p:nvPr>
        </p:nvSpPr>
        <p:spPr/>
        <p:txBody>
          <a:bodyPr/>
          <a:lstStyle/>
          <a:p>
            <a:r>
              <a:rPr lang="en-US" dirty="0"/>
              <a:t>Public holiday</a:t>
            </a:r>
          </a:p>
          <a:p>
            <a:endParaRPr lang="en-US" dirty="0"/>
          </a:p>
          <a:p>
            <a:r>
              <a:rPr lang="en-US" dirty="0"/>
              <a:t>Projects 1 and 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224368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Results on UCI datasets (Ng and Jordan (2001))</a:t>
            </a:r>
          </a:p>
        </p:txBody>
      </p:sp>
      <p:pic>
        <p:nvPicPr>
          <p:cNvPr id="5" name="Content Placeholder 4"/>
          <p:cNvPicPr>
            <a:picLocks noGrp="1" noChangeAspect="1"/>
          </p:cNvPicPr>
          <p:nvPr>
            <p:ph idx="1"/>
          </p:nvPr>
        </p:nvPicPr>
        <p:blipFill>
          <a:blip r:embed="rId2"/>
          <a:stretch>
            <a:fillRect/>
          </a:stretch>
        </p:blipFill>
        <p:spPr>
          <a:xfrm>
            <a:off x="228600" y="1628521"/>
            <a:ext cx="8686800" cy="4591557"/>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406756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457200" y="1286284"/>
            <a:ext cx="8229600" cy="4892159"/>
          </a:xfrm>
        </p:spPr>
        <p:txBody>
          <a:bodyPr>
            <a:normAutofit/>
          </a:bodyPr>
          <a:lstStyle/>
          <a:p>
            <a:pPr marL="342900" lvl="1" indent="-342900">
              <a:buFont typeface="Arial" pitchFamily="34" charset="0"/>
              <a:buChar char="•"/>
            </a:pPr>
            <a:r>
              <a:rPr lang="en-US" sz="2800" dirty="0"/>
              <a:t>Logistic Regression</a:t>
            </a:r>
          </a:p>
          <a:p>
            <a:r>
              <a:rPr lang="en-US" dirty="0"/>
              <a:t>Gradient-based optimization</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983276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18872"/>
            <a:ext cx="8229600" cy="868680"/>
          </a:xfrm>
        </p:spPr>
        <p:txBody>
          <a:bodyPr>
            <a:normAutofit/>
          </a:bodyPr>
          <a:lstStyle/>
          <a:p>
            <a:pPr>
              <a:defRPr/>
            </a:pPr>
            <a:r>
              <a:rPr lang="en-US" sz="4000" dirty="0"/>
              <a:t>Training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066800"/>
                <a:ext cx="8229600" cy="5425440"/>
              </a:xfrm>
            </p:spPr>
            <p:txBody>
              <a:bodyPr rtlCol="0">
                <a:normAutofit/>
              </a:bodyPr>
              <a:lstStyle/>
              <a:p>
                <a:pPr fontAlgn="auto">
                  <a:lnSpc>
                    <a:spcPct val="100000"/>
                  </a:lnSpc>
                  <a:spcAft>
                    <a:spcPts val="0"/>
                  </a:spcAft>
                  <a:buFontTx/>
                  <a:buNone/>
                  <a:defRPr/>
                </a:pPr>
                <a:r>
                  <a:rPr lang="en-US" sz="2400" dirty="0">
                    <a:sym typeface="Symbol"/>
                  </a:rPr>
                  <a:t>For training, we start with a collection of </a:t>
                </a:r>
                <a:r>
                  <a:rPr lang="en-US" sz="2400" b="1" dirty="0">
                    <a:solidFill>
                      <a:srgbClr val="C00000"/>
                    </a:solidFill>
                    <a:sym typeface="Symbol"/>
                  </a:rPr>
                  <a:t>input values </a:t>
                </a:r>
                <a14:m>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panose="02040503050406030204" pitchFamily="18" charset="0"/>
                          </a:rPr>
                          <m:t>𝒙</m:t>
                        </m:r>
                      </m:e>
                      <m:sub>
                        <m:r>
                          <a:rPr lang="en-US" sz="2400" b="0" i="1" smtClean="0">
                            <a:latin typeface="Cambria Math" panose="02040503050406030204" pitchFamily="18" charset="0"/>
                          </a:rPr>
                          <m:t>𝑖</m:t>
                        </m:r>
                      </m:sub>
                    </m:sSub>
                  </m:oMath>
                </a14:m>
                <a:r>
                  <a:rPr lang="en-US" sz="2400" dirty="0">
                    <a:sym typeface="Symbol"/>
                  </a:rPr>
                  <a:t> and corresponding </a:t>
                </a:r>
                <a:r>
                  <a:rPr lang="en-US" sz="2400" b="1" dirty="0">
                    <a:solidFill>
                      <a:srgbClr val="C00000"/>
                    </a:solidFill>
                    <a:sym typeface="Symbol"/>
                  </a:rPr>
                  <a:t>output labels </a:t>
                </a:r>
                <a14:m>
                  <m:oMath xmlns:m="http://schemas.openxmlformats.org/officeDocument/2006/math">
                    <m:sSub>
                      <m:sSubPr>
                        <m:ctrlPr>
                          <a:rPr lang="en-US" sz="2400" b="0" i="1" smtClean="0">
                            <a:latin typeface="Cambria Math" panose="02040503050406030204" pitchFamily="18" charset="0"/>
                            <a:sym typeface="Symbol"/>
                          </a:rPr>
                        </m:ctrlPr>
                      </m:sSubPr>
                      <m:e>
                        <m:r>
                          <a:rPr lang="en-US" sz="2400" b="0" i="1" smtClean="0">
                            <a:latin typeface="Cambria Math" panose="02040503050406030204" pitchFamily="18" charset="0"/>
                            <a:sym typeface="Symbol"/>
                          </a:rPr>
                          <m:t>𝑦</m:t>
                        </m:r>
                      </m:e>
                      <m:sub>
                        <m:r>
                          <a:rPr lang="en-US" sz="2400" b="0" i="1" smtClean="0">
                            <a:latin typeface="Cambria Math" panose="02040503050406030204" pitchFamily="18" charset="0"/>
                            <a:sym typeface="Symbol"/>
                          </a:rPr>
                          <m:t>𝑖</m:t>
                        </m:r>
                      </m:sub>
                    </m:sSub>
                    <m:r>
                      <a:rPr lang="en-US" sz="2400" b="0" i="0" smtClean="0">
                        <a:latin typeface="Cambria Math"/>
                        <a:sym typeface="Symbol"/>
                      </a:rPr>
                      <m:t> </m:t>
                    </m:r>
                    <m:r>
                      <a:rPr lang="en-US" sz="2400" b="0" i="1" smtClean="0">
                        <a:latin typeface="Cambria Math"/>
                        <a:ea typeface="Cambria Math"/>
                        <a:sym typeface="Symbol"/>
                      </a:rPr>
                      <m:t>∈ </m:t>
                    </m:r>
                    <m:d>
                      <m:dPr>
                        <m:begChr m:val="{"/>
                        <m:endChr m:val="}"/>
                        <m:ctrlPr>
                          <a:rPr lang="en-US" sz="2400" b="0" i="1" smtClean="0">
                            <a:latin typeface="Cambria Math" panose="02040503050406030204" pitchFamily="18" charset="0"/>
                            <a:ea typeface="Cambria Math"/>
                            <a:sym typeface="Symbol"/>
                          </a:rPr>
                        </m:ctrlPr>
                      </m:dPr>
                      <m:e>
                        <m:r>
                          <a:rPr lang="en-US" sz="2400" b="0" i="1" smtClean="0">
                            <a:latin typeface="Cambria Math" panose="02040503050406030204" pitchFamily="18" charset="0"/>
                            <a:ea typeface="Cambria Math"/>
                            <a:sym typeface="Symbol"/>
                          </a:rPr>
                          <m:t>−1</m:t>
                        </m:r>
                        <m:r>
                          <a:rPr lang="en-US" sz="2400" b="0" i="1" smtClean="0">
                            <a:latin typeface="Cambria Math"/>
                            <a:ea typeface="Cambria Math"/>
                            <a:sym typeface="Symbol"/>
                          </a:rPr>
                          <m:t>,1</m:t>
                        </m:r>
                      </m:e>
                    </m:d>
                  </m:oMath>
                </a14:m>
                <a:r>
                  <a:rPr lang="en-US" sz="2400" dirty="0">
                    <a:sym typeface="Symbol"/>
                  </a:rPr>
                  <a:t>. Let </a:t>
                </a:r>
                <a14:m>
                  <m:oMath xmlns:m="http://schemas.openxmlformats.org/officeDocument/2006/math">
                    <m:sSub>
                      <m:sSubPr>
                        <m:ctrlPr>
                          <a:rPr lang="en-US" sz="2400" b="0" i="1" smtClean="0">
                            <a:latin typeface="Cambria Math" panose="02040503050406030204" pitchFamily="18" charset="0"/>
                            <a:sym typeface="Symbol"/>
                          </a:rPr>
                        </m:ctrlPr>
                      </m:sSubPr>
                      <m:e>
                        <m:r>
                          <a:rPr lang="en-US" sz="2400" i="1" smtClean="0">
                            <a:latin typeface="Cambria Math" panose="02040503050406030204" pitchFamily="18" charset="0"/>
                            <a:sym typeface="Symbol"/>
                          </a:rPr>
                          <m:t>𝑝</m:t>
                        </m:r>
                      </m:e>
                      <m:sub>
                        <m:r>
                          <a:rPr lang="en-US" sz="2400" b="0" i="1" smtClean="0">
                            <a:latin typeface="Cambria Math" panose="02040503050406030204" pitchFamily="18" charset="0"/>
                            <a:sym typeface="Symbol"/>
                          </a:rPr>
                          <m:t>𝑖</m:t>
                        </m:r>
                      </m:sub>
                    </m:sSub>
                  </m:oMath>
                </a14:m>
                <a:r>
                  <a:rPr lang="en-US" sz="2400" dirty="0">
                    <a:sym typeface="Symbol"/>
                  </a:rPr>
                  <a:t> be the </a:t>
                </a:r>
                <a:r>
                  <a:rPr lang="en-US" sz="2400" b="1" dirty="0">
                    <a:solidFill>
                      <a:schemeClr val="tx2"/>
                    </a:solidFill>
                    <a:sym typeface="Symbol"/>
                  </a:rPr>
                  <a:t>predicted output </a:t>
                </a:r>
                <a:r>
                  <a:rPr lang="en-US" sz="2400" dirty="0">
                    <a:sym typeface="Symbol"/>
                  </a:rPr>
                  <a:t>on input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oMath>
                </a14:m>
                <a:r>
                  <a:rPr lang="en-US" sz="2400" dirty="0">
                    <a:sym typeface="Symbol"/>
                  </a:rPr>
                  <a:t>, so</a:t>
                </a:r>
              </a:p>
              <a:p>
                <a:pPr fontAlgn="auto">
                  <a:lnSpc>
                    <a:spcPct val="100000"/>
                  </a:lnSpc>
                  <a:spcAft>
                    <a:spcPts val="0"/>
                  </a:spcAft>
                  <a:buFontTx/>
                  <a:buNone/>
                  <a:defRPr/>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sym typeface="Symbol"/>
                            </a:rPr>
                          </m:ctrlPr>
                        </m:sSubPr>
                        <m:e>
                          <m:r>
                            <a:rPr lang="en-US" sz="2400" i="1">
                              <a:latin typeface="Cambria Math" panose="02040503050406030204" pitchFamily="18" charset="0"/>
                              <a:sym typeface="Symbol"/>
                            </a:rPr>
                            <m:t>𝑝</m:t>
                          </m:r>
                        </m:e>
                        <m:sub>
                          <m:r>
                            <a:rPr lang="en-US" sz="2400" i="1">
                              <a:latin typeface="Cambria Math" panose="02040503050406030204" pitchFamily="18" charset="0"/>
                              <a:sym typeface="Symbol"/>
                            </a:rPr>
                            <m:t>𝑖</m:t>
                          </m:r>
                        </m:sub>
                      </m:sSub>
                      <m:r>
                        <a:rPr lang="en-US" sz="2400" i="1">
                          <a:latin typeface="Cambria Math"/>
                        </a:rPr>
                        <m:t>=  </m:t>
                      </m:r>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1+</m:t>
                          </m:r>
                          <m:r>
                            <m:rPr>
                              <m:sty m:val="p"/>
                            </m:rPr>
                            <a:rPr lang="en-US" sz="2400">
                              <a:latin typeface="Cambria Math"/>
                            </a:rPr>
                            <m:t>exp</m:t>
                          </m:r>
                          <m:r>
                            <a:rPr lang="en-US" sz="2400" i="1">
                              <a:latin typeface="Cambria Math"/>
                            </a:rPr>
                            <m:t>⁡</m:t>
                          </m:r>
                          <m:d>
                            <m:dPr>
                              <m:ctrlPr>
                                <a:rPr lang="en-US" sz="2400" i="1">
                                  <a:latin typeface="Cambria Math" panose="02040503050406030204" pitchFamily="18" charset="0"/>
                                </a:rPr>
                              </m:ctrlPr>
                            </m:dPr>
                            <m:e>
                              <m:r>
                                <a:rPr lang="en-US" sz="2400" i="1">
                                  <a:latin typeface="Cambria Math"/>
                                </a:rPr>
                                <m:t>−</m:t>
                              </m:r>
                              <m:sSub>
                                <m:sSubPr>
                                  <m:ctrlPr>
                                    <a:rPr lang="en-US" sz="2400" b="1" i="1">
                                      <a:latin typeface="Cambria Math" panose="02040503050406030204" pitchFamily="18" charset="0"/>
                                    </a:rPr>
                                  </m:ctrlPr>
                                </m:sSub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1" i="1">
                                      <a:latin typeface="Cambria Math" panose="02040503050406030204" pitchFamily="18" charset="0"/>
                                    </a:rPr>
                                    <m:t>𝒘</m:t>
                                  </m:r>
                                  <m:r>
                                    <m:rPr>
                                      <m:nor/>
                                    </m:rPr>
                                    <a:rPr lang="en-US" altLang="en-US" sz="2400" baseline="30000" dirty="0"/>
                                    <m:t>T</m:t>
                                  </m:r>
                                  <m:r>
                                    <a:rPr lang="en-US" sz="2400" b="1" i="1">
                                      <a:latin typeface="Cambria Math" panose="02040503050406030204" pitchFamily="18" charset="0"/>
                                    </a:rPr>
                                    <m:t>𝒙</m:t>
                                  </m:r>
                                </m:e>
                                <m:sub>
                                  <m:r>
                                    <a:rPr lang="en-US" sz="2400" i="1">
                                      <a:latin typeface="Cambria Math" panose="02040503050406030204" pitchFamily="18" charset="0"/>
                                    </a:rPr>
                                    <m:t>𝑖</m:t>
                                  </m:r>
                                </m:sub>
                              </m:sSub>
                            </m:e>
                          </m:d>
                        </m:den>
                      </m:f>
                    </m:oMath>
                  </m:oMathPara>
                </a14:m>
                <a:endParaRPr lang="en-US" sz="2400" dirty="0">
                  <a:sym typeface="Symbol"/>
                </a:endParaRPr>
              </a:p>
              <a:p>
                <a:pPr fontAlgn="auto">
                  <a:lnSpc>
                    <a:spcPct val="100000"/>
                  </a:lnSpc>
                  <a:spcBef>
                    <a:spcPts val="600"/>
                  </a:spcBef>
                  <a:spcAft>
                    <a:spcPts val="1200"/>
                  </a:spcAft>
                  <a:buFontTx/>
                  <a:buNone/>
                  <a:defRPr/>
                </a:pPr>
                <a:endParaRPr lang="en-US" sz="2400" dirty="0">
                  <a:sym typeface="Symbol"/>
                </a:endParaRPr>
              </a:p>
              <a:p>
                <a:pPr fontAlgn="auto">
                  <a:lnSpc>
                    <a:spcPct val="100000"/>
                  </a:lnSpc>
                  <a:spcBef>
                    <a:spcPts val="600"/>
                  </a:spcBef>
                  <a:spcAft>
                    <a:spcPts val="0"/>
                  </a:spcAft>
                  <a:buFontTx/>
                  <a:buNone/>
                  <a:defRPr/>
                </a:pPr>
                <a:r>
                  <a:rPr lang="en-US" sz="2400" dirty="0">
                    <a:sym typeface="Symbol"/>
                  </a:rPr>
                  <a:t>Logistic regression minimize the negative sum of the log accuracy (the total accuracy), i.e., </a:t>
                </a:r>
              </a:p>
              <a:p>
                <a:pPr fontAlgn="auto">
                  <a:lnSpc>
                    <a:spcPct val="100000"/>
                  </a:lnSpc>
                  <a:spcAft>
                    <a:spcPts val="0"/>
                  </a:spcAft>
                  <a:buFontTx/>
                  <a:buNone/>
                  <a:defRPr/>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sym typeface="Symbol"/>
                        </a:rPr>
                        <m:t>𝑓</m:t>
                      </m:r>
                      <m:d>
                        <m:dPr>
                          <m:ctrlPr>
                            <a:rPr lang="en-US" sz="2400" b="0" i="1" smtClean="0">
                              <a:latin typeface="Cambria Math" panose="02040503050406030204" pitchFamily="18" charset="0"/>
                              <a:sym typeface="Symbol"/>
                            </a:rPr>
                          </m:ctrlPr>
                        </m:dPr>
                        <m:e>
                          <m:r>
                            <a:rPr lang="en-US" sz="2400" b="1" i="1">
                              <a:latin typeface="Cambria Math" panose="02040503050406030204" pitchFamily="18" charset="0"/>
                            </a:rPr>
                            <m:t>𝒘</m:t>
                          </m:r>
                        </m:e>
                      </m:d>
                      <m:r>
                        <a:rPr lang="en-US" sz="2400" b="0" i="1" smtClean="0">
                          <a:latin typeface="Cambria Math"/>
                          <a:sym typeface="Symbol"/>
                        </a:rPr>
                        <m:t>=</m:t>
                      </m:r>
                      <m:r>
                        <a:rPr lang="en-US" sz="2400" b="0" i="1" smtClean="0">
                          <a:latin typeface="Cambria Math" panose="02040503050406030204" pitchFamily="18" charset="0"/>
                          <a:sym typeface="Symbol"/>
                        </a:rPr>
                        <m:t>−</m:t>
                      </m:r>
                      <m:nary>
                        <m:naryPr>
                          <m:chr m:val="∑"/>
                          <m:ctrlPr>
                            <a:rPr lang="en-US" sz="2400" i="1" smtClean="0">
                              <a:latin typeface="Cambria Math" panose="02040503050406030204" pitchFamily="18" charset="0"/>
                              <a:sym typeface="Symbol"/>
                            </a:rPr>
                          </m:ctrlPr>
                        </m:naryPr>
                        <m:sub>
                          <m:r>
                            <m:rPr>
                              <m:brk m:alnAt="23"/>
                            </m:rPr>
                            <a:rPr lang="en-US" sz="2400" b="0" i="1" smtClean="0">
                              <a:latin typeface="Cambria Math"/>
                              <a:sym typeface="Symbol"/>
                            </a:rPr>
                            <m:t>𝑖</m:t>
                          </m:r>
                          <m:r>
                            <a:rPr lang="en-US" sz="2400" b="0" i="1" smtClean="0">
                              <a:latin typeface="Cambria Math"/>
                              <a:sym typeface="Symbol"/>
                            </a:rPr>
                            <m:t>=1</m:t>
                          </m:r>
                        </m:sub>
                        <m:sup>
                          <m:r>
                            <a:rPr lang="en-US" sz="2400" b="0" i="1" smtClean="0">
                              <a:latin typeface="Cambria Math"/>
                              <a:sym typeface="Symbol"/>
                            </a:rPr>
                            <m:t>𝑁</m:t>
                          </m:r>
                        </m:sup>
                        <m:e>
                          <m:func>
                            <m:funcPr>
                              <m:ctrlPr>
                                <a:rPr lang="en-US" sz="2400" b="0" i="1" smtClean="0">
                                  <a:latin typeface="Cambria Math" panose="02040503050406030204" pitchFamily="18" charset="0"/>
                                  <a:sym typeface="Symbol"/>
                                </a:rPr>
                              </m:ctrlPr>
                            </m:funcPr>
                            <m:fName>
                              <m:r>
                                <m:rPr>
                                  <m:sty m:val="p"/>
                                </m:rPr>
                                <a:rPr lang="en-US" sz="2400" b="0" i="0" smtClean="0">
                                  <a:latin typeface="Cambria Math"/>
                                  <a:sym typeface="Symbol"/>
                                </a:rPr>
                                <m:t>log</m:t>
                              </m:r>
                            </m:fName>
                            <m:e>
                              <m:sSub>
                                <m:sSubPr>
                                  <m:ctrlPr>
                                    <a:rPr lang="en-US" sz="2400" i="1">
                                      <a:latin typeface="Cambria Math" panose="02040503050406030204" pitchFamily="18" charset="0"/>
                                      <a:sym typeface="Symbol"/>
                                    </a:rPr>
                                  </m:ctrlPr>
                                </m:sSubPr>
                                <m:e>
                                  <m:r>
                                    <a:rPr lang="en-US" sz="2400" i="1">
                                      <a:latin typeface="Cambria Math" panose="02040503050406030204" pitchFamily="18" charset="0"/>
                                      <a:sym typeface="Symbol"/>
                                    </a:rPr>
                                    <m:t>𝑝</m:t>
                                  </m:r>
                                </m:e>
                                <m:sub>
                                  <m:r>
                                    <a:rPr lang="en-US" sz="2400" i="1">
                                      <a:latin typeface="Cambria Math" panose="02040503050406030204" pitchFamily="18" charset="0"/>
                                      <a:sym typeface="Symbol"/>
                                    </a:rPr>
                                    <m:t>𝑖</m:t>
                                  </m:r>
                                </m:sub>
                              </m:sSub>
                            </m:e>
                          </m:func>
                        </m:e>
                      </m:nary>
                      <m:r>
                        <a:rPr lang="en-US" sz="2400" b="0" i="1" smtClean="0">
                          <a:latin typeface="Cambria Math" panose="02040503050406030204" pitchFamily="18" charset="0"/>
                          <a:sym typeface="Symbol"/>
                        </a:rPr>
                        <m:t>=</m:t>
                      </m:r>
                      <m:nary>
                        <m:naryPr>
                          <m:chr m:val="∑"/>
                          <m:ctrlPr>
                            <a:rPr lang="en-US" sz="2400" i="1">
                              <a:latin typeface="Cambria Math" panose="02040503050406030204" pitchFamily="18" charset="0"/>
                              <a:sym typeface="Symbol"/>
                            </a:rPr>
                          </m:ctrlPr>
                        </m:naryPr>
                        <m:sub>
                          <m:r>
                            <m:rPr>
                              <m:brk m:alnAt="23"/>
                            </m:rPr>
                            <a:rPr lang="en-US" sz="2400" i="1">
                              <a:latin typeface="Cambria Math"/>
                              <a:sym typeface="Symbol"/>
                            </a:rPr>
                            <m:t>𝑖</m:t>
                          </m:r>
                          <m:r>
                            <a:rPr lang="en-US" sz="2400" i="1">
                              <a:latin typeface="Cambria Math"/>
                              <a:sym typeface="Symbol"/>
                            </a:rPr>
                            <m:t>=1</m:t>
                          </m:r>
                        </m:sub>
                        <m:sup>
                          <m:r>
                            <a:rPr lang="en-US" sz="2400" i="1">
                              <a:latin typeface="Cambria Math"/>
                              <a:sym typeface="Symbol"/>
                            </a:rPr>
                            <m:t>𝑁</m:t>
                          </m:r>
                        </m:sup>
                        <m:e>
                          <m:func>
                            <m:funcPr>
                              <m:ctrlPr>
                                <a:rPr lang="en-US" sz="2400" i="1">
                                  <a:latin typeface="Cambria Math" panose="02040503050406030204" pitchFamily="18" charset="0"/>
                                  <a:sym typeface="Symbol"/>
                                </a:rPr>
                              </m:ctrlPr>
                            </m:funcPr>
                            <m:fName>
                              <m:r>
                                <m:rPr>
                                  <m:sty m:val="p"/>
                                </m:rPr>
                                <a:rPr lang="en-US" sz="2400">
                                  <a:latin typeface="Cambria Math"/>
                                  <a:sym typeface="Symbol"/>
                                </a:rPr>
                                <m:t>log</m:t>
                              </m:r>
                            </m:fName>
                            <m:e>
                              <m:r>
                                <a:rPr lang="en-US" sz="2400" b="0" i="1" smtClean="0">
                                  <a:latin typeface="Cambria Math" panose="02040503050406030204" pitchFamily="18" charset="0"/>
                                  <a:sym typeface="Symbol"/>
                                </a:rPr>
                                <m:t>(</m:t>
                              </m:r>
                              <m:r>
                                <a:rPr lang="en-US" sz="2400" i="1">
                                  <a:latin typeface="Cambria Math"/>
                                </a:rPr>
                                <m:t>1+</m:t>
                              </m:r>
                              <m:r>
                                <m:rPr>
                                  <m:sty m:val="p"/>
                                </m:rPr>
                                <a:rPr lang="en-US" sz="2400">
                                  <a:latin typeface="Cambria Math"/>
                                </a:rPr>
                                <m:t>exp</m:t>
                              </m:r>
                              <m:r>
                                <a:rPr lang="en-US" sz="2400" i="1">
                                  <a:latin typeface="Cambria Math"/>
                                </a:rPr>
                                <m:t>⁡</m:t>
                              </m:r>
                              <m:d>
                                <m:dPr>
                                  <m:ctrlPr>
                                    <a:rPr lang="en-US" sz="2400" i="1">
                                      <a:latin typeface="Cambria Math" panose="02040503050406030204" pitchFamily="18" charset="0"/>
                                    </a:rPr>
                                  </m:ctrlPr>
                                </m:dPr>
                                <m:e>
                                  <m:r>
                                    <a:rPr lang="en-US" sz="2400" i="1">
                                      <a:latin typeface="Cambria Math"/>
                                    </a:rPr>
                                    <m:t>−</m:t>
                                  </m:r>
                                  <m:sSub>
                                    <m:sSubPr>
                                      <m:ctrlPr>
                                        <a:rPr lang="en-US" sz="2400" b="1" i="1">
                                          <a:latin typeface="Cambria Math" panose="02040503050406030204" pitchFamily="18" charset="0"/>
                                        </a:rPr>
                                      </m:ctrlPr>
                                    </m:sSub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b="1" i="1">
                                          <a:latin typeface="Cambria Math" panose="02040503050406030204" pitchFamily="18" charset="0"/>
                                        </a:rPr>
                                        <m:t>𝒘</m:t>
                                      </m:r>
                                      <m:r>
                                        <m:rPr>
                                          <m:nor/>
                                        </m:rPr>
                                        <a:rPr lang="en-US" altLang="en-US" sz="2400" baseline="30000" dirty="0"/>
                                        <m:t>T</m:t>
                                      </m:r>
                                      <m:r>
                                        <a:rPr lang="en-US" sz="2400" b="1" i="1">
                                          <a:latin typeface="Cambria Math" panose="02040503050406030204" pitchFamily="18" charset="0"/>
                                        </a:rPr>
                                        <m:t>𝒙</m:t>
                                      </m:r>
                                    </m:e>
                                    <m:sub>
                                      <m:r>
                                        <a:rPr lang="en-US" sz="2400" i="1">
                                          <a:latin typeface="Cambria Math" panose="02040503050406030204" pitchFamily="18" charset="0"/>
                                        </a:rPr>
                                        <m:t>𝑖</m:t>
                                      </m:r>
                                    </m:sub>
                                  </m:sSub>
                                </m:e>
                              </m:d>
                              <m:r>
                                <a:rPr lang="en-US" sz="2400" b="0" i="1" smtClean="0">
                                  <a:latin typeface="Cambria Math" panose="02040503050406030204" pitchFamily="18" charset="0"/>
                                  <a:sym typeface="Symbol"/>
                                </a:rPr>
                                <m:t>)</m:t>
                              </m:r>
                            </m:e>
                          </m:func>
                        </m:e>
                      </m:nary>
                    </m:oMath>
                  </m:oMathPara>
                </a14:m>
                <a:endParaRPr lang="en-US" sz="2400" dirty="0">
                  <a:sym typeface="Symbol"/>
                </a:endParaRPr>
              </a:p>
              <a:p>
                <a:pPr fontAlgn="auto">
                  <a:lnSpc>
                    <a:spcPct val="100000"/>
                  </a:lnSpc>
                  <a:spcAft>
                    <a:spcPts val="0"/>
                  </a:spcAft>
                  <a:buFontTx/>
                  <a:buNone/>
                  <a:defRPr/>
                </a:pPr>
                <a:endParaRPr lang="en-US" sz="2400" dirty="0">
                  <a:sym typeface="Symbol"/>
                </a:endParaRPr>
              </a:p>
              <a:p>
                <a:pPr fontAlgn="auto">
                  <a:lnSpc>
                    <a:spcPct val="100000"/>
                  </a:lnSpc>
                  <a:spcAft>
                    <a:spcPts val="0"/>
                  </a:spcAft>
                  <a:buFontTx/>
                  <a:buNone/>
                  <a:defRPr/>
                </a:pPr>
                <a:endParaRPr lang="en-US" sz="2400" dirty="0">
                  <a:sym typeface="Symbo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066800"/>
                <a:ext cx="8229600" cy="5425440"/>
              </a:xfrm>
              <a:blipFill>
                <a:blip r:embed="rId2"/>
                <a:stretch>
                  <a:fillRect l="-1111" t="-899" r="-741"/>
                </a:stretch>
              </a:blipFill>
            </p:spPr>
            <p:txBody>
              <a:bodyPr/>
              <a:lstStyle/>
              <a:p>
                <a:r>
                  <a:rPr lang="zh-CN" altLang="en-US">
                    <a:noFill/>
                  </a:rPr>
                  <a:t> </a:t>
                </a:r>
              </a:p>
            </p:txBody>
          </p:sp>
        </mc:Fallback>
      </mc:AlternateContent>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001670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based methods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kern="0" dirty="0"/>
                  <a:t>Our goal is to minimize </a:t>
                </a:r>
                <a14:m>
                  <m:oMath xmlns:m="http://schemas.openxmlformats.org/officeDocument/2006/math">
                    <m:r>
                      <a:rPr lang="en-US" i="1">
                        <a:latin typeface="Cambria Math" panose="02040503050406030204" pitchFamily="18" charset="0"/>
                        <a:sym typeface="Symbol"/>
                      </a:rPr>
                      <m:t>𝑓</m:t>
                    </m:r>
                    <m:d>
                      <m:dPr>
                        <m:ctrlPr>
                          <a:rPr lang="en-US" i="1">
                            <a:latin typeface="Cambria Math" panose="02040503050406030204" pitchFamily="18" charset="0"/>
                            <a:sym typeface="Symbol"/>
                          </a:rPr>
                        </m:ctrlPr>
                      </m:dPr>
                      <m:e>
                        <m:r>
                          <a:rPr lang="en-US" b="1" i="1">
                            <a:latin typeface="Cambria Math" panose="02040503050406030204" pitchFamily="18" charset="0"/>
                          </a:rPr>
                          <m:t>𝒘</m:t>
                        </m:r>
                      </m:e>
                    </m:d>
                  </m:oMath>
                </a14:m>
                <a:endParaRPr lang="en-US" dirty="0"/>
              </a:p>
              <a:p>
                <a:pPr marL="0" indent="0">
                  <a:buNone/>
                </a:pPr>
                <a:r>
                  <a:rPr lang="en-US" dirty="0"/>
                  <a:t>Gradient based method use</a:t>
                </a:r>
              </a:p>
              <a:p>
                <a:pPr marL="0" lvl="0" indent="0">
                  <a:buNone/>
                </a:pPr>
                <a14:m>
                  <m:oMathPara xmlns:m="http://schemas.openxmlformats.org/officeDocument/2006/math">
                    <m:oMathParaPr>
                      <m:jc m:val="centerGroup"/>
                    </m:oMathParaPr>
                    <m:oMath xmlns:m="http://schemas.openxmlformats.org/officeDocument/2006/math">
                      <m:sSup>
                        <m:sSupPr>
                          <m:ctrlPr>
                            <a:rPr lang="en-US" i="1" kern="0">
                              <a:latin typeface="Cambria Math" panose="02040503050406030204" pitchFamily="18" charset="0"/>
                              <a:ea typeface="Cambria Math"/>
                            </a:rPr>
                          </m:ctrlPr>
                        </m:sSupPr>
                        <m:e>
                          <m:r>
                            <a:rPr lang="en-US" b="1" i="1">
                              <a:latin typeface="Cambria Math" panose="02040503050406030204" pitchFamily="18" charset="0"/>
                            </a:rPr>
                            <m:t>𝒘</m:t>
                          </m:r>
                        </m:e>
                        <m:sup>
                          <m:r>
                            <a:rPr lang="en-US" i="1" kern="0">
                              <a:latin typeface="Cambria Math"/>
                              <a:ea typeface="Cambria Math"/>
                            </a:rPr>
                            <m:t>′</m:t>
                          </m:r>
                        </m:sup>
                      </m:sSup>
                      <m:r>
                        <a:rPr lang="en-US" i="1" kern="0">
                          <a:latin typeface="Cambria Math"/>
                          <a:ea typeface="Cambria Math"/>
                        </a:rPr>
                        <m:t>=</m:t>
                      </m:r>
                      <m:r>
                        <a:rPr lang="en-US" b="1" i="1">
                          <a:latin typeface="Cambria Math" panose="02040503050406030204" pitchFamily="18" charset="0"/>
                        </a:rPr>
                        <m:t>𝒘</m:t>
                      </m:r>
                      <m:r>
                        <a:rPr lang="en-US" b="0" i="1" kern="0" smtClean="0">
                          <a:latin typeface="Cambria Math" panose="02040503050406030204" pitchFamily="18" charset="0"/>
                          <a:ea typeface="Cambria Math"/>
                        </a:rPr>
                        <m:t>−</m:t>
                      </m:r>
                      <m:r>
                        <a:rPr lang="en-US" i="1" kern="0">
                          <a:latin typeface="Cambria Math"/>
                          <a:ea typeface="Cambria Math"/>
                        </a:rPr>
                        <m:t> </m:t>
                      </m:r>
                      <m:r>
                        <a:rPr lang="en-US" i="1" kern="0">
                          <a:latin typeface="Cambria Math"/>
                          <a:ea typeface="Cambria Math"/>
                        </a:rPr>
                        <m:t>𝛼</m:t>
                      </m:r>
                      <m:r>
                        <a:rPr lang="en-US" i="1" kern="0">
                          <a:latin typeface="Cambria Math"/>
                          <a:ea typeface="Cambria Math"/>
                        </a:rPr>
                        <m:t> </m:t>
                      </m:r>
                      <m:r>
                        <a:rPr lang="en-US" b="1" i="1" kern="0">
                          <a:latin typeface="Cambria Math" panose="02040503050406030204" pitchFamily="18" charset="0"/>
                          <a:ea typeface="Cambria Math"/>
                        </a:rPr>
                        <m:t>𝒅</m:t>
                      </m:r>
                    </m:oMath>
                  </m:oMathPara>
                </a14:m>
                <a:endParaRPr lang="en-US" i="1" kern="0" dirty="0"/>
              </a:p>
              <a:p>
                <a:pPr marL="0" indent="0">
                  <a:buNone/>
                </a:pPr>
                <a:r>
                  <a:rPr lang="en-US" dirty="0"/>
                  <a:t>to update the weight vector where</a:t>
                </a:r>
              </a:p>
              <a:p>
                <a:pPr marL="0" lvl="0" indent="0">
                  <a:buNone/>
                </a:pPr>
                <a14:m>
                  <m:oMathPara xmlns:m="http://schemas.openxmlformats.org/officeDocument/2006/math">
                    <m:oMathParaPr>
                      <m:jc m:val="centerGroup"/>
                    </m:oMathParaPr>
                    <m:oMath xmlns:m="http://schemas.openxmlformats.org/officeDocument/2006/math">
                      <m:r>
                        <a:rPr lang="en-US" b="1" i="1" kern="0">
                          <a:latin typeface="Cambria Math" panose="02040503050406030204" pitchFamily="18" charset="0"/>
                          <a:ea typeface="Cambria Math"/>
                        </a:rPr>
                        <m:t>𝒅</m:t>
                      </m:r>
                      <m:r>
                        <a:rPr lang="en-US" b="0" i="1" kern="0" smtClean="0">
                          <a:latin typeface="Cambria Math" panose="02040503050406030204" pitchFamily="18" charset="0"/>
                          <a:ea typeface="Cambria Math"/>
                        </a:rPr>
                        <m:t>∝</m:t>
                      </m:r>
                      <m:r>
                        <a:rPr lang="en-US" b="0" i="1" kern="0">
                          <a:latin typeface="Cambria Math"/>
                          <a:ea typeface="Cambria Math"/>
                        </a:rPr>
                        <m:t>𝛻</m:t>
                      </m:r>
                      <m:r>
                        <a:rPr lang="en-US" b="0" i="1">
                          <a:latin typeface="Cambria Math" panose="02040503050406030204" pitchFamily="18" charset="0"/>
                          <a:sym typeface="Symbol"/>
                        </a:rPr>
                        <m:t>𝑓</m:t>
                      </m:r>
                      <m:d>
                        <m:dPr>
                          <m:ctrlPr>
                            <a:rPr lang="en-US" i="1">
                              <a:latin typeface="Cambria Math" panose="02040503050406030204" pitchFamily="18" charset="0"/>
                              <a:sym typeface="Symbol"/>
                            </a:rPr>
                          </m:ctrlPr>
                        </m:dPr>
                        <m:e>
                          <m:r>
                            <a:rPr lang="en-US" b="1" i="1">
                              <a:latin typeface="Cambria Math" panose="02040503050406030204" pitchFamily="18" charset="0"/>
                            </a:rPr>
                            <m:t>𝒘</m:t>
                          </m:r>
                        </m:e>
                      </m:d>
                    </m:oMath>
                  </m:oMathPara>
                </a14:m>
                <a:endParaRPr lang="en-US" i="1" kern="0" dirty="0"/>
              </a:p>
              <a:p>
                <a:pPr marL="0" lvl="0" indent="0">
                  <a:buNone/>
                </a:pPr>
                <a14:m>
                  <m:oMath xmlns:m="http://schemas.openxmlformats.org/officeDocument/2006/math">
                    <m:r>
                      <a:rPr lang="en-US" i="1" kern="0">
                        <a:latin typeface="Cambria Math"/>
                        <a:ea typeface="Cambria Math"/>
                      </a:rPr>
                      <m:t>𝛻</m:t>
                    </m:r>
                    <m:r>
                      <a:rPr lang="en-US" i="1">
                        <a:latin typeface="Cambria Math" panose="02040503050406030204" pitchFamily="18" charset="0"/>
                        <a:sym typeface="Symbol"/>
                      </a:rPr>
                      <m:t>𝑓</m:t>
                    </m:r>
                    <m:d>
                      <m:dPr>
                        <m:ctrlPr>
                          <a:rPr lang="en-US" i="1">
                            <a:latin typeface="Cambria Math" panose="02040503050406030204" pitchFamily="18" charset="0"/>
                            <a:sym typeface="Symbol"/>
                          </a:rPr>
                        </m:ctrlPr>
                      </m:dPr>
                      <m:e>
                        <m:r>
                          <a:rPr lang="en-US" b="1" i="1">
                            <a:latin typeface="Cambria Math" panose="02040503050406030204" pitchFamily="18" charset="0"/>
                          </a:rPr>
                          <m:t>𝒘</m:t>
                        </m:r>
                      </m:e>
                    </m:d>
                    <m:r>
                      <a:rPr lang="en-US" i="1" kern="0">
                        <a:latin typeface="Cambria Math"/>
                      </a:rPr>
                      <m:t>=</m:t>
                    </m:r>
                    <m:sSup>
                      <m:sSupPr>
                        <m:ctrlPr>
                          <a:rPr lang="en-US" b="0" i="1" kern="0" smtClean="0">
                            <a:latin typeface="Cambria Math" panose="02040503050406030204" pitchFamily="18" charset="0"/>
                          </a:rPr>
                        </m:ctrlPr>
                      </m:sSupPr>
                      <m:e>
                        <m:d>
                          <m:dPr>
                            <m:begChr m:val="["/>
                            <m:endChr m:val="]"/>
                            <m:ctrlPr>
                              <a:rPr lang="en-US" b="0" i="1" kern="0" smtClean="0">
                                <a:latin typeface="Cambria Math" panose="02040503050406030204" pitchFamily="18" charset="0"/>
                              </a:rPr>
                            </m:ctrlPr>
                          </m:dPr>
                          <m:e>
                            <m:f>
                              <m:fPr>
                                <m:ctrlPr>
                                  <a:rPr lang="en-US" i="1" kern="0">
                                    <a:latin typeface="Cambria Math" panose="02040503050406030204" pitchFamily="18" charset="0"/>
                                  </a:rPr>
                                </m:ctrlPr>
                              </m:fPr>
                              <m:num>
                                <m:r>
                                  <a:rPr lang="en-US" i="1" kern="0">
                                    <a:latin typeface="Cambria Math"/>
                                  </a:rPr>
                                  <m:t>𝑑𝑓</m:t>
                                </m:r>
                              </m:num>
                              <m:den>
                                <m:r>
                                  <a:rPr lang="en-US" i="1" kern="0">
                                    <a:latin typeface="Cambria Math"/>
                                  </a:rPr>
                                  <m:t>𝑑</m:t>
                                </m:r>
                                <m:sSup>
                                  <m:sSupPr>
                                    <m:ctrlPr>
                                      <a:rPr lang="en-US" i="1">
                                        <a:latin typeface="Cambria Math" panose="02040503050406030204" pitchFamily="18" charset="0"/>
                                      </a:rPr>
                                    </m:ctrlPr>
                                  </m:sSupPr>
                                  <m:e>
                                    <m:r>
                                      <a:rPr lang="en-US" b="1" i="1">
                                        <a:latin typeface="Cambria Math" panose="02040503050406030204" pitchFamily="18" charset="0"/>
                                      </a:rPr>
                                      <m:t>𝒙</m:t>
                                    </m:r>
                                  </m:e>
                                  <m:sup>
                                    <m:d>
                                      <m:dPr>
                                        <m:ctrlPr>
                                          <a:rPr lang="en-US" b="0" i="1">
                                            <a:latin typeface="Cambria Math" panose="02040503050406030204" pitchFamily="18" charset="0"/>
                                          </a:rPr>
                                        </m:ctrlPr>
                                      </m:dPr>
                                      <m:e>
                                        <m:r>
                                          <a:rPr lang="en-US" b="0" i="1" smtClean="0">
                                            <a:latin typeface="Cambria Math" panose="02040503050406030204" pitchFamily="18" charset="0"/>
                                          </a:rPr>
                                          <m:t>1</m:t>
                                        </m:r>
                                      </m:e>
                                    </m:d>
                                  </m:sup>
                                </m:sSup>
                              </m:den>
                            </m:f>
                            <m:r>
                              <a:rPr lang="en-US" b="0" i="1" kern="0" smtClean="0">
                                <a:latin typeface="Cambria Math" panose="02040503050406030204" pitchFamily="18" charset="0"/>
                              </a:rPr>
                              <m:t>,…,</m:t>
                            </m:r>
                            <m:f>
                              <m:fPr>
                                <m:ctrlPr>
                                  <a:rPr lang="en-US" i="1" kern="0">
                                    <a:latin typeface="Cambria Math" panose="02040503050406030204" pitchFamily="18" charset="0"/>
                                  </a:rPr>
                                </m:ctrlPr>
                              </m:fPr>
                              <m:num>
                                <m:r>
                                  <a:rPr lang="en-US" i="1" kern="0">
                                    <a:latin typeface="Cambria Math"/>
                                  </a:rPr>
                                  <m:t>𝑑𝑓</m:t>
                                </m:r>
                              </m:num>
                              <m:den>
                                <m:r>
                                  <a:rPr lang="en-US" i="1" kern="0">
                                    <a:latin typeface="Cambria Math"/>
                                  </a:rPr>
                                  <m:t>𝑑</m:t>
                                </m:r>
                                <m:sSup>
                                  <m:sSupPr>
                                    <m:ctrlPr>
                                      <a:rPr lang="en-US" i="1">
                                        <a:latin typeface="Cambria Math" panose="02040503050406030204" pitchFamily="18" charset="0"/>
                                      </a:rPr>
                                    </m:ctrlPr>
                                  </m:sSupPr>
                                  <m:e>
                                    <m:r>
                                      <a:rPr lang="en-US" b="1" i="1">
                                        <a:latin typeface="Cambria Math" panose="02040503050406030204" pitchFamily="18" charset="0"/>
                                      </a:rPr>
                                      <m:t>𝒙</m:t>
                                    </m:r>
                                  </m:e>
                                  <m:sup>
                                    <m:d>
                                      <m:dPr>
                                        <m:ctrlPr>
                                          <a:rPr lang="en-US" i="1">
                                            <a:latin typeface="Cambria Math" panose="02040503050406030204" pitchFamily="18" charset="0"/>
                                          </a:rPr>
                                        </m:ctrlPr>
                                      </m:dPr>
                                      <m:e>
                                        <m:r>
                                          <a:rPr lang="en-US" b="0" i="1" smtClean="0">
                                            <a:latin typeface="Cambria Math" panose="02040503050406030204" pitchFamily="18" charset="0"/>
                                          </a:rPr>
                                          <m:t>𝑑</m:t>
                                        </m:r>
                                      </m:e>
                                    </m:d>
                                  </m:sup>
                                </m:sSup>
                              </m:den>
                            </m:f>
                          </m:e>
                        </m:d>
                      </m:e>
                      <m:sup>
                        <m:r>
                          <a:rPr lang="en-US" b="0" i="1" smtClean="0">
                            <a:latin typeface="Cambria Math" panose="02040503050406030204" pitchFamily="18" charset="0"/>
                          </a:rPr>
                          <m:t>𝑇</m:t>
                        </m:r>
                      </m:sup>
                    </m:sSup>
                  </m:oMath>
                </a14:m>
                <a:r>
                  <a:rPr lang="en-US" kern="0" dirty="0"/>
                  <a:t> is the gradient</a:t>
                </a:r>
                <a:endParaRPr lang="en-US" i="1" kern="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74" t="-116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pic>
        <p:nvPicPr>
          <p:cNvPr id="4098" name="Picture 2" descr="Image result for gradient desc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4648199"/>
            <a:ext cx="2809875"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48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The gradient of the function </a:t>
            </a:r>
            <a:r>
              <a:rPr lang="en-US" sz="2800" i="1" dirty="0"/>
              <a:t>f</a:t>
            </a:r>
            <a:r>
              <a:rPr lang="en-US" sz="2800" dirty="0"/>
              <a:t>(</a:t>
            </a:r>
            <a:r>
              <a:rPr lang="en-US" sz="2800" i="1" dirty="0" err="1"/>
              <a:t>x</a:t>
            </a:r>
            <a:r>
              <a:rPr lang="en-US" sz="2800" dirty="0" err="1"/>
              <a:t>,</a:t>
            </a:r>
            <a:r>
              <a:rPr lang="en-US" sz="2800" i="1" dirty="0" err="1"/>
              <a:t>y</a:t>
            </a:r>
            <a:r>
              <a:rPr lang="en-US" sz="2800" dirty="0"/>
              <a:t>) = −(cos</a:t>
            </a:r>
            <a:r>
              <a:rPr lang="en-US" sz="2800" baseline="30000" dirty="0"/>
              <a:t>2</a:t>
            </a:r>
            <a:r>
              <a:rPr lang="en-US" sz="2800" i="1" dirty="0"/>
              <a:t>x</a:t>
            </a:r>
            <a:r>
              <a:rPr lang="en-US" sz="2800" dirty="0"/>
              <a:t> + cos</a:t>
            </a:r>
            <a:r>
              <a:rPr lang="en-US" sz="2800" baseline="30000" dirty="0"/>
              <a:t>2</a:t>
            </a:r>
            <a:r>
              <a:rPr lang="en-US" sz="2800" i="1" dirty="0"/>
              <a:t>y</a:t>
            </a:r>
            <a:r>
              <a:rPr lang="en-US" sz="2800" dirty="0"/>
              <a:t>)</a:t>
            </a:r>
            <a:r>
              <a:rPr lang="en-US" sz="2800" baseline="30000" dirty="0"/>
              <a:t>2</a:t>
            </a:r>
            <a:r>
              <a:rPr lang="en-US" sz="2800" dirty="0"/>
              <a:t>depicted as a projected vector field on the bottom plane.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pic>
        <p:nvPicPr>
          <p:cNvPr id="3074" name="Picture 2" descr="https://upload.wikimedia.org/wikipedia/commons/thumb/d/d2/3d-gradient-cos.svg/350px-3d-gradient-cos.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9408" y="990600"/>
            <a:ext cx="6705600" cy="5613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344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based methods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862" y="2361982"/>
            <a:ext cx="8240275" cy="3124636"/>
          </a:xfrm>
        </p:spPr>
      </p:pic>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557991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93133"/>
            <a:ext cx="8229600" cy="872067"/>
          </a:xfrm>
        </p:spPr>
        <p:txBody>
          <a:bodyPr>
            <a:normAutofit/>
          </a:bodyPr>
          <a:lstStyle/>
          <a:p>
            <a:pPr eaLnBrk="1" hangingPunct="1"/>
            <a:r>
              <a:rPr lang="en-US" dirty="0"/>
              <a:t>*Newton’s Method</a:t>
            </a:r>
          </a:p>
        </p:txBody>
      </p:sp>
      <mc:AlternateContent xmlns:mc="http://schemas.openxmlformats.org/markup-compatibility/2006" xmlns:a14="http://schemas.microsoft.com/office/drawing/2010/main">
        <mc:Choice Requires="a14">
          <p:sp>
            <p:nvSpPr>
              <p:cNvPr id="5" name="Content Placeholder 1"/>
              <p:cNvSpPr txBox="1">
                <a:spLocks/>
              </p:cNvSpPr>
              <p:nvPr/>
            </p:nvSpPr>
            <p:spPr bwMode="auto">
              <a:xfrm>
                <a:off x="457200" y="1058334"/>
                <a:ext cx="8382000" cy="499163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p>
                <a:pPr marL="342900" indent="-342900" eaLnBrk="0" hangingPunct="0">
                  <a:spcBef>
                    <a:spcPts val="1200"/>
                  </a:spcBef>
                  <a:spcAft>
                    <a:spcPts val="1200"/>
                  </a:spcAft>
                  <a:defRPr/>
                </a:pPr>
                <a:r>
                  <a:rPr lang="en-US" sz="2400" kern="0" dirty="0"/>
                  <a:t>Newton’s method is the classical approach to iterative optimization. In vector/matrix form it is:</a:t>
                </a:r>
              </a:p>
              <a:p>
                <a:pPr marL="342900" lvl="0" indent="-342900" eaLnBrk="0" hangingPunct="0">
                  <a:spcBef>
                    <a:spcPts val="1200"/>
                  </a:spcBef>
                  <a:spcAft>
                    <a:spcPts val="1200"/>
                  </a:spcAft>
                  <a:defRPr/>
                </a:pPr>
                <a14:m>
                  <m:oMathPara xmlns:m="http://schemas.openxmlformats.org/officeDocument/2006/math">
                    <m:oMathParaPr>
                      <m:jc m:val="centerGroup"/>
                    </m:oMathParaPr>
                    <m:oMath xmlns:m="http://schemas.openxmlformats.org/officeDocument/2006/math">
                      <m:sSup>
                        <m:sSupPr>
                          <m:ctrlPr>
                            <a:rPr lang="en-US" sz="2400" i="1" kern="0">
                              <a:latin typeface="Cambria Math" panose="02040503050406030204" pitchFamily="18" charset="0"/>
                              <a:ea typeface="Cambria Math"/>
                            </a:rPr>
                          </m:ctrlPr>
                        </m:sSupPr>
                        <m:e>
                          <m:r>
                            <a:rPr lang="en-US" sz="2400" b="1" i="1">
                              <a:latin typeface="Cambria Math" panose="02040503050406030204" pitchFamily="18" charset="0"/>
                            </a:rPr>
                            <m:t>𝒘</m:t>
                          </m:r>
                        </m:e>
                        <m:sup>
                          <m:r>
                            <a:rPr lang="en-US" sz="2400" i="1" kern="0">
                              <a:latin typeface="Cambria Math"/>
                              <a:ea typeface="Cambria Math"/>
                            </a:rPr>
                            <m:t>′</m:t>
                          </m:r>
                        </m:sup>
                      </m:sSup>
                      <m:r>
                        <a:rPr lang="en-US" sz="2400" i="1" kern="0">
                          <a:latin typeface="Cambria Math"/>
                          <a:ea typeface="Cambria Math"/>
                        </a:rPr>
                        <m:t>=</m:t>
                      </m:r>
                      <m:r>
                        <a:rPr lang="en-US" sz="2400" b="1" i="1">
                          <a:latin typeface="Cambria Math" panose="02040503050406030204" pitchFamily="18" charset="0"/>
                        </a:rPr>
                        <m:t>𝒘</m:t>
                      </m:r>
                      <m:r>
                        <a:rPr lang="en-US" sz="2400" b="0" i="1" kern="0" smtClean="0">
                          <a:latin typeface="Cambria Math" panose="02040503050406030204" pitchFamily="18" charset="0"/>
                          <a:ea typeface="Cambria Math"/>
                        </a:rPr>
                        <m:t>−</m:t>
                      </m:r>
                      <m:r>
                        <a:rPr lang="en-US" sz="2400" i="1" kern="0">
                          <a:latin typeface="Cambria Math"/>
                          <a:ea typeface="Cambria Math"/>
                        </a:rPr>
                        <m:t> </m:t>
                      </m:r>
                      <m:r>
                        <a:rPr lang="en-US" sz="2400" i="1" kern="0">
                          <a:latin typeface="Cambria Math"/>
                          <a:ea typeface="Cambria Math"/>
                        </a:rPr>
                        <m:t>𝛼</m:t>
                      </m:r>
                      <m:r>
                        <a:rPr lang="en-US" sz="2400" i="1" kern="0">
                          <a:latin typeface="Cambria Math"/>
                          <a:ea typeface="Cambria Math"/>
                        </a:rPr>
                        <m:t> </m:t>
                      </m:r>
                      <m:r>
                        <a:rPr lang="en-US" sz="2400" b="1" i="1" kern="0" smtClean="0">
                          <a:latin typeface="Cambria Math" panose="02040503050406030204" pitchFamily="18" charset="0"/>
                          <a:ea typeface="Cambria Math"/>
                        </a:rPr>
                        <m:t>𝒅</m:t>
                      </m:r>
                    </m:oMath>
                  </m:oMathPara>
                </a14:m>
                <a:endParaRPr lang="en-US" sz="2400" i="1" kern="0" dirty="0"/>
              </a:p>
              <a:p>
                <a:pPr marL="342900" lvl="0" indent="-342900" eaLnBrk="0" hangingPunct="0">
                  <a:spcBef>
                    <a:spcPts val="1200"/>
                  </a:spcBef>
                  <a:spcAft>
                    <a:spcPts val="1200"/>
                  </a:spcAft>
                  <a:defRPr/>
                </a:pPr>
                <a:r>
                  <a:rPr lang="en-US" sz="2400" kern="0" dirty="0"/>
                  <a:t>Where </a:t>
                </a:r>
                <a14:m>
                  <m:oMath xmlns:m="http://schemas.openxmlformats.org/officeDocument/2006/math">
                    <m:sSubSup>
                      <m:sSubSupPr>
                        <m:ctrlPr>
                          <a:rPr lang="en-US" sz="2400" i="1" kern="0">
                            <a:latin typeface="Cambria Math" panose="02040503050406030204" pitchFamily="18" charset="0"/>
                            <a:ea typeface="Cambria Math"/>
                          </a:rPr>
                        </m:ctrlPr>
                      </m:sSubSupPr>
                      <m:e>
                        <m:r>
                          <a:rPr lang="en-US" sz="2400" i="1" kern="0">
                            <a:latin typeface="Cambria Math"/>
                            <a:ea typeface="Cambria Math"/>
                          </a:rPr>
                          <m:t>𝛻</m:t>
                        </m:r>
                      </m:e>
                      <m:sub>
                        <m:r>
                          <a:rPr lang="en-US" sz="2400" i="1" kern="0">
                            <a:latin typeface="Cambria Math" panose="02040503050406030204" pitchFamily="18" charset="0"/>
                            <a:ea typeface="Cambria Math"/>
                          </a:rPr>
                          <m:t>𝑓</m:t>
                        </m:r>
                      </m:sub>
                      <m:sup>
                        <m:r>
                          <a:rPr lang="en-US" sz="2400" i="1" kern="0">
                            <a:latin typeface="Cambria Math" panose="02040503050406030204" pitchFamily="18" charset="0"/>
                            <a:ea typeface="Cambria Math"/>
                          </a:rPr>
                          <m:t>2</m:t>
                        </m:r>
                      </m:sup>
                    </m:sSubSup>
                    <m:r>
                      <a:rPr lang="en-US" sz="2400" i="1">
                        <a:latin typeface="Cambria Math" panose="02040503050406030204" pitchFamily="18" charset="0"/>
                        <a:sym typeface="Symbol"/>
                      </a:rPr>
                      <m:t>𝑓</m:t>
                    </m:r>
                    <m:d>
                      <m:dPr>
                        <m:ctrlPr>
                          <a:rPr lang="en-US" sz="2400" i="1">
                            <a:latin typeface="Cambria Math" panose="02040503050406030204" pitchFamily="18" charset="0"/>
                            <a:sym typeface="Symbol"/>
                          </a:rPr>
                        </m:ctrlPr>
                      </m:dPr>
                      <m:e>
                        <m:r>
                          <a:rPr lang="en-US" sz="2400" b="1" i="1">
                            <a:latin typeface="Cambria Math" panose="02040503050406030204" pitchFamily="18" charset="0"/>
                          </a:rPr>
                          <m:t>𝒘</m:t>
                        </m:r>
                      </m:e>
                    </m:d>
                    <m:r>
                      <a:rPr lang="en-US" sz="2400" b="1" i="1" kern="0">
                        <a:latin typeface="Cambria Math" panose="02040503050406030204" pitchFamily="18" charset="0"/>
                        <a:ea typeface="Cambria Math"/>
                      </a:rPr>
                      <m:t>𝒅</m:t>
                    </m:r>
                    <m:r>
                      <a:rPr lang="en-US" sz="2400" b="1" i="1" kern="0" smtClean="0">
                        <a:latin typeface="Cambria Math" panose="02040503050406030204" pitchFamily="18" charset="0"/>
                        <a:ea typeface="Cambria Math"/>
                      </a:rPr>
                      <m:t>=</m:t>
                    </m:r>
                    <m:r>
                      <a:rPr lang="en-US" sz="2400" i="1" kern="0">
                        <a:latin typeface="Cambria Math"/>
                        <a:ea typeface="Cambria Math"/>
                      </a:rPr>
                      <m:t>𝛻</m:t>
                    </m:r>
                    <m:r>
                      <a:rPr lang="en-US" sz="2400" i="1">
                        <a:latin typeface="Cambria Math" panose="02040503050406030204" pitchFamily="18" charset="0"/>
                        <a:sym typeface="Symbol"/>
                      </a:rPr>
                      <m:t>𝑓</m:t>
                    </m:r>
                    <m:d>
                      <m:dPr>
                        <m:ctrlPr>
                          <a:rPr lang="en-US" sz="2400" i="1">
                            <a:latin typeface="Cambria Math" panose="02040503050406030204" pitchFamily="18" charset="0"/>
                            <a:sym typeface="Symbol"/>
                          </a:rPr>
                        </m:ctrlPr>
                      </m:dPr>
                      <m:e>
                        <m:r>
                          <a:rPr lang="en-US" sz="2400" b="1" i="1">
                            <a:latin typeface="Cambria Math" panose="02040503050406030204" pitchFamily="18" charset="0"/>
                          </a:rPr>
                          <m:t>𝒘</m:t>
                        </m:r>
                      </m:e>
                    </m:d>
                  </m:oMath>
                </a14:m>
                <a:endParaRPr lang="en-US" sz="2400" i="1" kern="0" dirty="0"/>
              </a:p>
              <a:p>
                <a:pPr marL="342900" lvl="0" indent="-342900" eaLnBrk="0" hangingPunct="0">
                  <a:spcBef>
                    <a:spcPts val="1200"/>
                  </a:spcBef>
                  <a:spcAft>
                    <a:spcPts val="1200"/>
                  </a:spcAft>
                  <a:defRPr/>
                </a:pPr>
                <a:r>
                  <a:rPr lang="en-US" sz="2400" kern="0" dirty="0"/>
                  <a:t>So, we have </a:t>
                </a:r>
                <a14:m>
                  <m:oMath xmlns:m="http://schemas.openxmlformats.org/officeDocument/2006/math">
                    <m:sSup>
                      <m:sSupPr>
                        <m:ctrlPr>
                          <a:rPr lang="en-US" sz="2400" i="1" kern="0">
                            <a:latin typeface="Cambria Math" panose="02040503050406030204" pitchFamily="18" charset="0"/>
                            <a:ea typeface="Cambria Math"/>
                          </a:rPr>
                        </m:ctrlPr>
                      </m:sSupPr>
                      <m:e>
                        <m:r>
                          <a:rPr lang="en-US" sz="2400" b="1" i="1">
                            <a:latin typeface="Cambria Math" panose="02040503050406030204" pitchFamily="18" charset="0"/>
                          </a:rPr>
                          <m:t>𝒘</m:t>
                        </m:r>
                      </m:e>
                      <m:sup>
                        <m:r>
                          <a:rPr lang="en-US" sz="2400" i="1" kern="0">
                            <a:latin typeface="Cambria Math"/>
                            <a:ea typeface="Cambria Math"/>
                          </a:rPr>
                          <m:t>′</m:t>
                        </m:r>
                      </m:sup>
                    </m:sSup>
                    <m:r>
                      <a:rPr lang="en-US" sz="2400" i="1" kern="0">
                        <a:latin typeface="Cambria Math"/>
                        <a:ea typeface="Cambria Math"/>
                      </a:rPr>
                      <m:t>=</m:t>
                    </m:r>
                    <m:r>
                      <a:rPr lang="en-US" sz="2400" b="1" i="1">
                        <a:latin typeface="Cambria Math" panose="02040503050406030204" pitchFamily="18" charset="0"/>
                      </a:rPr>
                      <m:t>𝒘</m:t>
                    </m:r>
                    <m:r>
                      <a:rPr lang="en-US" sz="2400" b="0" i="1" kern="0" smtClean="0">
                        <a:latin typeface="Cambria Math" panose="02040503050406030204" pitchFamily="18" charset="0"/>
                        <a:ea typeface="Cambria Math"/>
                      </a:rPr>
                      <m:t>−</m:t>
                    </m:r>
                    <m:r>
                      <a:rPr lang="en-US" sz="2400" i="1" kern="0">
                        <a:latin typeface="Cambria Math"/>
                        <a:ea typeface="Cambria Math"/>
                      </a:rPr>
                      <m:t> </m:t>
                    </m:r>
                    <m:r>
                      <a:rPr lang="en-US" sz="2400" i="1" kern="0">
                        <a:latin typeface="Cambria Math"/>
                        <a:ea typeface="Cambria Math"/>
                      </a:rPr>
                      <m:t>𝛼</m:t>
                    </m:r>
                    <m:r>
                      <a:rPr lang="en-US" sz="2400" i="1" kern="0">
                        <a:latin typeface="Cambria Math"/>
                        <a:ea typeface="Cambria Math"/>
                      </a:rPr>
                      <m:t> </m:t>
                    </m:r>
                    <m:sSup>
                      <m:sSupPr>
                        <m:ctrlPr>
                          <a:rPr lang="en-US" sz="2400" b="1" i="1" kern="0" smtClean="0">
                            <a:latin typeface="Cambria Math" panose="02040503050406030204" pitchFamily="18" charset="0"/>
                            <a:ea typeface="Cambria Math"/>
                          </a:rPr>
                        </m:ctrlPr>
                      </m:sSupPr>
                      <m:e>
                        <m:d>
                          <m:dPr>
                            <m:ctrlPr>
                              <a:rPr lang="en-US" sz="2400" b="1" i="1" kern="0" smtClean="0">
                                <a:latin typeface="Cambria Math" panose="02040503050406030204" pitchFamily="18" charset="0"/>
                                <a:ea typeface="Cambria Math"/>
                              </a:rPr>
                            </m:ctrlPr>
                          </m:dPr>
                          <m:e>
                            <m:sSubSup>
                              <m:sSubSupPr>
                                <m:ctrlPr>
                                  <a:rPr lang="en-US" sz="2400" i="1" kern="0">
                                    <a:latin typeface="Cambria Math" panose="02040503050406030204" pitchFamily="18" charset="0"/>
                                    <a:ea typeface="Cambria Math"/>
                                  </a:rPr>
                                </m:ctrlPr>
                              </m:sSubSupPr>
                              <m:e>
                                <m:r>
                                  <a:rPr lang="en-US" sz="2400" i="1" kern="0">
                                    <a:latin typeface="Cambria Math"/>
                                    <a:ea typeface="Cambria Math"/>
                                  </a:rPr>
                                  <m:t>𝛻</m:t>
                                </m:r>
                              </m:e>
                              <m:sub>
                                <m:r>
                                  <a:rPr lang="en-US" sz="2400" i="1" kern="0">
                                    <a:latin typeface="Cambria Math" panose="02040503050406030204" pitchFamily="18" charset="0"/>
                                    <a:ea typeface="Cambria Math"/>
                                  </a:rPr>
                                  <m:t>𝑓</m:t>
                                </m:r>
                              </m:sub>
                              <m:sup>
                                <m:r>
                                  <a:rPr lang="en-US" sz="2400" i="1" kern="0">
                                    <a:latin typeface="Cambria Math" panose="02040503050406030204" pitchFamily="18" charset="0"/>
                                    <a:ea typeface="Cambria Math"/>
                                  </a:rPr>
                                  <m:t>2</m:t>
                                </m:r>
                              </m:sup>
                            </m:sSubSup>
                            <m:r>
                              <a:rPr lang="en-US" sz="2400" i="1">
                                <a:latin typeface="Cambria Math" panose="02040503050406030204" pitchFamily="18" charset="0"/>
                                <a:sym typeface="Symbol"/>
                              </a:rPr>
                              <m:t>𝑓</m:t>
                            </m:r>
                            <m:d>
                              <m:dPr>
                                <m:ctrlPr>
                                  <a:rPr lang="en-US" sz="2400" i="1">
                                    <a:latin typeface="Cambria Math" panose="02040503050406030204" pitchFamily="18" charset="0"/>
                                    <a:sym typeface="Symbol"/>
                                  </a:rPr>
                                </m:ctrlPr>
                              </m:dPr>
                              <m:e>
                                <m:r>
                                  <a:rPr lang="en-US" sz="2400" b="1" i="1">
                                    <a:latin typeface="Cambria Math" panose="02040503050406030204" pitchFamily="18" charset="0"/>
                                  </a:rPr>
                                  <m:t>𝒘</m:t>
                                </m:r>
                              </m:e>
                            </m:d>
                          </m:e>
                        </m:d>
                      </m:e>
                      <m:sup>
                        <m:r>
                          <a:rPr lang="en-US" sz="2400" b="1" i="1" kern="0" smtClean="0">
                            <a:latin typeface="Cambria Math" panose="02040503050406030204" pitchFamily="18" charset="0"/>
                            <a:ea typeface="Cambria Math"/>
                          </a:rPr>
                          <m:t>−</m:t>
                        </m:r>
                        <m:r>
                          <a:rPr lang="en-US" sz="2400" b="1" i="1" kern="0" smtClean="0">
                            <a:latin typeface="Cambria Math" panose="02040503050406030204" pitchFamily="18" charset="0"/>
                            <a:ea typeface="Cambria Math"/>
                          </a:rPr>
                          <m:t>𝟏</m:t>
                        </m:r>
                      </m:sup>
                    </m:sSup>
                    <m:r>
                      <a:rPr lang="en-US" sz="2400" i="1" kern="0">
                        <a:latin typeface="Cambria Math"/>
                        <a:ea typeface="Cambria Math"/>
                      </a:rPr>
                      <m:t>𝛻</m:t>
                    </m:r>
                    <m:r>
                      <a:rPr lang="en-US" sz="2400" i="1">
                        <a:latin typeface="Cambria Math" panose="02040503050406030204" pitchFamily="18" charset="0"/>
                        <a:sym typeface="Symbol"/>
                      </a:rPr>
                      <m:t>𝑓</m:t>
                    </m:r>
                    <m:d>
                      <m:dPr>
                        <m:ctrlPr>
                          <a:rPr lang="en-US" sz="2400" i="1">
                            <a:latin typeface="Cambria Math" panose="02040503050406030204" pitchFamily="18" charset="0"/>
                            <a:sym typeface="Symbol"/>
                          </a:rPr>
                        </m:ctrlPr>
                      </m:dPr>
                      <m:e>
                        <m:r>
                          <a:rPr lang="en-US" sz="2400" b="1" i="1">
                            <a:latin typeface="Cambria Math" panose="02040503050406030204" pitchFamily="18" charset="0"/>
                          </a:rPr>
                          <m:t>𝒘</m:t>
                        </m:r>
                      </m:e>
                    </m:d>
                  </m:oMath>
                </a14:m>
                <a:endParaRPr lang="en-US" sz="2400" i="1" kern="0" dirty="0"/>
              </a:p>
              <a:p>
                <a:pPr marL="342900" indent="-342900" eaLnBrk="0" hangingPunct="0">
                  <a:spcBef>
                    <a:spcPts val="1200"/>
                  </a:spcBef>
                  <a:spcAft>
                    <a:spcPts val="1200"/>
                  </a:spcAft>
                  <a:defRPr/>
                </a:pPr>
                <a:r>
                  <a:rPr lang="en-US" sz="2400" kern="0" dirty="0"/>
                  <a:t>where </a:t>
                </a:r>
                <a14:m>
                  <m:oMath xmlns:m="http://schemas.openxmlformats.org/officeDocument/2006/math">
                    <m:sSub>
                      <m:sSubPr>
                        <m:ctrlPr>
                          <a:rPr lang="en-US" sz="2400" b="1" i="1" kern="0" smtClean="0">
                            <a:latin typeface="Cambria Math" panose="02040503050406030204" pitchFamily="18" charset="0"/>
                            <a:ea typeface="Cambria Math"/>
                          </a:rPr>
                        </m:ctrlPr>
                      </m:sSubPr>
                      <m:e>
                        <m:d>
                          <m:dPr>
                            <m:begChr m:val="["/>
                            <m:endChr m:val="]"/>
                            <m:ctrlPr>
                              <a:rPr lang="en-US" sz="2400" b="0" i="1" kern="0" smtClean="0">
                                <a:latin typeface="Cambria Math" panose="02040503050406030204" pitchFamily="18" charset="0"/>
                                <a:ea typeface="Cambria Math"/>
                              </a:rPr>
                            </m:ctrlPr>
                          </m:dPr>
                          <m:e>
                            <m:sSubSup>
                              <m:sSubSupPr>
                                <m:ctrlPr>
                                  <a:rPr lang="en-US" sz="2400" i="1" kern="0">
                                    <a:latin typeface="Cambria Math" panose="02040503050406030204" pitchFamily="18" charset="0"/>
                                    <a:ea typeface="Cambria Math"/>
                                  </a:rPr>
                                </m:ctrlPr>
                              </m:sSubSupPr>
                              <m:e>
                                <m:r>
                                  <a:rPr lang="en-US" sz="2400" i="1" kern="0">
                                    <a:latin typeface="Cambria Math"/>
                                    <a:ea typeface="Cambria Math"/>
                                  </a:rPr>
                                  <m:t>𝛻</m:t>
                                </m:r>
                              </m:e>
                              <m:sub>
                                <m:r>
                                  <a:rPr lang="en-US" sz="2400" i="1" kern="0">
                                    <a:latin typeface="Cambria Math" panose="02040503050406030204" pitchFamily="18" charset="0"/>
                                    <a:ea typeface="Cambria Math"/>
                                  </a:rPr>
                                  <m:t>𝑓</m:t>
                                </m:r>
                              </m:sub>
                              <m:sup>
                                <m:r>
                                  <a:rPr lang="en-US" sz="2400" i="1" kern="0">
                                    <a:latin typeface="Cambria Math" panose="02040503050406030204" pitchFamily="18" charset="0"/>
                                    <a:ea typeface="Cambria Math"/>
                                  </a:rPr>
                                  <m:t>2</m:t>
                                </m:r>
                              </m:sup>
                            </m:sSubSup>
                            <m:r>
                              <a:rPr lang="en-US" sz="2400" i="1">
                                <a:latin typeface="Cambria Math" panose="02040503050406030204" pitchFamily="18" charset="0"/>
                                <a:sym typeface="Symbol"/>
                              </a:rPr>
                              <m:t>𝑓</m:t>
                            </m:r>
                            <m:d>
                              <m:dPr>
                                <m:ctrlPr>
                                  <a:rPr lang="en-US" sz="2400" i="1">
                                    <a:latin typeface="Cambria Math" panose="02040503050406030204" pitchFamily="18" charset="0"/>
                                    <a:sym typeface="Symbol"/>
                                  </a:rPr>
                                </m:ctrlPr>
                              </m:dPr>
                              <m:e>
                                <m:r>
                                  <a:rPr lang="en-US" sz="2400" b="1" i="1">
                                    <a:latin typeface="Cambria Math" panose="02040503050406030204" pitchFamily="18" charset="0"/>
                                  </a:rPr>
                                  <m:t>𝒘</m:t>
                                </m:r>
                              </m:e>
                            </m:d>
                          </m:e>
                        </m:d>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sub>
                    </m:sSub>
                    <m:r>
                      <a:rPr lang="en-US" sz="2400" b="0" i="1" kern="0" smtClean="0">
                        <a:latin typeface="Cambria Math"/>
                      </a:rPr>
                      <m:t>= </m:t>
                    </m:r>
                    <m:f>
                      <m:fPr>
                        <m:ctrlPr>
                          <a:rPr lang="en-US" sz="2400" b="0" i="1" kern="0" smtClean="0">
                            <a:latin typeface="Cambria Math" panose="02040503050406030204" pitchFamily="18" charset="0"/>
                          </a:rPr>
                        </m:ctrlPr>
                      </m:fPr>
                      <m:num>
                        <m:sSup>
                          <m:sSupPr>
                            <m:ctrlPr>
                              <a:rPr lang="en-US" sz="2400" b="0" i="1" kern="0" smtClean="0">
                                <a:latin typeface="Cambria Math" panose="02040503050406030204" pitchFamily="18" charset="0"/>
                              </a:rPr>
                            </m:ctrlPr>
                          </m:sSupPr>
                          <m:e>
                            <m:r>
                              <a:rPr lang="en-US" sz="2400" b="0" i="1" kern="0" smtClean="0">
                                <a:latin typeface="Cambria Math"/>
                              </a:rPr>
                              <m:t>𝑑</m:t>
                            </m:r>
                          </m:e>
                          <m:sup>
                            <m:r>
                              <a:rPr lang="en-US" sz="2400" b="0" i="1" kern="0" smtClean="0">
                                <a:latin typeface="Cambria Math"/>
                              </a:rPr>
                              <m:t>2</m:t>
                            </m:r>
                          </m:sup>
                        </m:sSup>
                        <m:r>
                          <a:rPr lang="en-US" sz="2400" b="0" i="1" kern="0" smtClean="0">
                            <a:latin typeface="Cambria Math"/>
                          </a:rPr>
                          <m:t>𝑓</m:t>
                        </m:r>
                      </m:num>
                      <m:den>
                        <m:r>
                          <a:rPr lang="en-US" sz="2400" i="1" kern="0">
                            <a:latin typeface="Cambria Math"/>
                          </a:rPr>
                          <m:t>𝑑</m:t>
                        </m:r>
                        <m:sSup>
                          <m:sSupPr>
                            <m:ctrlPr>
                              <a:rPr lang="en-US" sz="2400" i="1">
                                <a:latin typeface="Cambria Math" panose="02040503050406030204" pitchFamily="18" charset="0"/>
                              </a:rPr>
                            </m:ctrlPr>
                          </m:sSupPr>
                          <m:e>
                            <m:r>
                              <a:rPr lang="en-US" sz="2400" b="1" i="1">
                                <a:latin typeface="Cambria Math" panose="02040503050406030204" pitchFamily="18" charset="0"/>
                              </a:rPr>
                              <m:t>𝒙</m:t>
                            </m:r>
                          </m:e>
                          <m:sup>
                            <m:d>
                              <m:dPr>
                                <m:ctrlPr>
                                  <a:rPr lang="en-US" sz="2400" i="1">
                                    <a:latin typeface="Cambria Math" panose="02040503050406030204" pitchFamily="18" charset="0"/>
                                  </a:rPr>
                                </m:ctrlPr>
                              </m:dPr>
                              <m:e>
                                <m:r>
                                  <a:rPr lang="en-US" sz="2400" b="0" i="1" smtClean="0">
                                    <a:latin typeface="Cambria Math" panose="02040503050406030204" pitchFamily="18" charset="0"/>
                                  </a:rPr>
                                  <m:t>𝑖</m:t>
                                </m:r>
                              </m:e>
                            </m:d>
                          </m:sup>
                        </m:sSup>
                        <m:r>
                          <a:rPr lang="en-US" sz="2400" i="1" kern="0">
                            <a:latin typeface="Cambria Math"/>
                          </a:rPr>
                          <m:t>𝑑</m:t>
                        </m:r>
                        <m:sSup>
                          <m:sSupPr>
                            <m:ctrlPr>
                              <a:rPr lang="en-US" sz="2400" i="1">
                                <a:latin typeface="Cambria Math" panose="02040503050406030204" pitchFamily="18" charset="0"/>
                              </a:rPr>
                            </m:ctrlPr>
                          </m:sSupPr>
                          <m:e>
                            <m:r>
                              <a:rPr lang="en-US" sz="2400" b="1" i="1">
                                <a:latin typeface="Cambria Math" panose="02040503050406030204" pitchFamily="18" charset="0"/>
                              </a:rPr>
                              <m:t>𝒙</m:t>
                            </m:r>
                          </m:e>
                          <m:sup>
                            <m:d>
                              <m:dPr>
                                <m:ctrlPr>
                                  <a:rPr lang="en-US" sz="2400" i="1">
                                    <a:latin typeface="Cambria Math" panose="02040503050406030204" pitchFamily="18" charset="0"/>
                                  </a:rPr>
                                </m:ctrlPr>
                              </m:dPr>
                              <m:e>
                                <m:r>
                                  <a:rPr lang="en-US" sz="2400" b="0" i="1" smtClean="0">
                                    <a:latin typeface="Cambria Math" panose="02040503050406030204" pitchFamily="18" charset="0"/>
                                  </a:rPr>
                                  <m:t>𝑗</m:t>
                                </m:r>
                              </m:e>
                            </m:d>
                          </m:sup>
                        </m:sSup>
                      </m:den>
                    </m:f>
                  </m:oMath>
                </a14:m>
                <a:r>
                  <a:rPr lang="en-US" sz="2400" kern="0" dirty="0"/>
                  <a:t> (a matrix) is the Hessian.</a:t>
                </a:r>
              </a:p>
              <a:p>
                <a:pPr marL="342900" indent="-342900" eaLnBrk="0" hangingPunct="0">
                  <a:spcBef>
                    <a:spcPts val="1200"/>
                  </a:spcBef>
                  <a:spcAft>
                    <a:spcPts val="1200"/>
                  </a:spcAft>
                  <a:defRPr/>
                </a:pPr>
                <a:r>
                  <a:rPr lang="en-US" sz="2400" kern="0" dirty="0">
                    <a:solidFill>
                      <a:srgbClr val="9966FF"/>
                    </a:solidFill>
                  </a:rPr>
                  <a:t>Newton’s method converges very fast when its feasible</a:t>
                </a:r>
                <a:r>
                  <a:rPr lang="en-US" sz="2400" kern="0" dirty="0"/>
                  <a:t>. But there are several challenges to using it with large datasets. </a:t>
                </a:r>
              </a:p>
              <a:p>
                <a:pPr marL="342900" lvl="0" indent="-342900" eaLnBrk="0" hangingPunct="0">
                  <a:spcBef>
                    <a:spcPts val="1200"/>
                  </a:spcBef>
                  <a:spcAft>
                    <a:spcPts val="1200"/>
                  </a:spcAft>
                  <a:defRPr/>
                </a:pPr>
                <a:endParaRPr lang="en-US" sz="2400" kern="0" dirty="0"/>
              </a:p>
              <a:p>
                <a:pPr marL="342900" lvl="0" indent="-342900" eaLnBrk="0" hangingPunct="0">
                  <a:spcBef>
                    <a:spcPts val="1200"/>
                  </a:spcBef>
                  <a:defRPr/>
                </a:pPr>
                <a:endParaRPr lang="en-US" sz="2400" i="1" kern="0" dirty="0"/>
              </a:p>
              <a:p>
                <a:pPr marL="342900" indent="-342900" eaLnBrk="0" hangingPunct="0">
                  <a:spcBef>
                    <a:spcPts val="1200"/>
                  </a:spcBef>
                  <a:defRPr/>
                </a:pPr>
                <a:endParaRPr lang="en-US" sz="2400" i="1" kern="0" dirty="0"/>
              </a:p>
              <a:p>
                <a:pPr marL="342900" marR="0" lvl="0" indent="-342900" algn="l" defTabSz="914400" rtl="0" eaLnBrk="0" fontAlgn="base" latinLnBrk="0" hangingPunct="0">
                  <a:spcBef>
                    <a:spcPts val="1200"/>
                  </a:spcBef>
                  <a:spcAft>
                    <a:spcPct val="0"/>
                  </a:spcAft>
                  <a:buClrTx/>
                  <a:buSzTx/>
                  <a:tabLst/>
                  <a:defRPr/>
                </a:pPr>
                <a:endParaRPr kumimoji="0" lang="en-US" sz="2400" b="0" i="1" u="none" strike="noStrike" kern="0" cap="none" spc="0" normalizeH="0" noProof="0" dirty="0">
                  <a:ln>
                    <a:noFill/>
                  </a:ln>
                  <a:solidFill>
                    <a:schemeClr val="tx1"/>
                  </a:solidFill>
                  <a:effectLst/>
                  <a:uLnTx/>
                  <a:uFillTx/>
                  <a:latin typeface="+mn-lt"/>
                  <a:ea typeface="+mn-ea"/>
                  <a:cs typeface="+mn-cs"/>
                </a:endParaRPr>
              </a:p>
            </p:txBody>
          </p:sp>
        </mc:Choice>
        <mc:Fallback xmlns="">
          <p:sp>
            <p:nvSpPr>
              <p:cNvPr id="5" name="Content Placeholder 1"/>
              <p:cNvSpPr txBox="1">
                <a:spLocks noRot="1" noChangeAspect="1" noMove="1" noResize="1" noEditPoints="1" noAdjustHandles="1" noChangeArrowheads="1" noChangeShapeType="1" noTextEdit="1"/>
              </p:cNvSpPr>
              <p:nvPr/>
            </p:nvSpPr>
            <p:spPr bwMode="auto">
              <a:xfrm>
                <a:off x="457200" y="1058334"/>
                <a:ext cx="8382000" cy="4991630"/>
              </a:xfrm>
              <a:prstGeom prst="rect">
                <a:avLst/>
              </a:prstGeom>
              <a:blipFill>
                <a:blip r:embed="rId3"/>
                <a:stretch>
                  <a:fillRect l="-1164" t="-978" r="-73" b="-244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Slide Number Placeholder 1"/>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581186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Newton’s Method</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8983" y="2057139"/>
            <a:ext cx="4806033" cy="3734321"/>
          </a:xfrm>
        </p:spPr>
      </p:pic>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520571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Newton’s Method</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6602" y="2052376"/>
            <a:ext cx="4810796" cy="3743847"/>
          </a:xfrm>
        </p:spPr>
      </p:pic>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
        <p:nvSpPr>
          <p:cNvPr id="6" name="TextBox 5"/>
          <p:cNvSpPr txBox="1"/>
          <p:nvPr/>
        </p:nvSpPr>
        <p:spPr>
          <a:xfrm>
            <a:off x="1396130" y="6290548"/>
            <a:ext cx="6351739" cy="369332"/>
          </a:xfrm>
          <a:prstGeom prst="rect">
            <a:avLst/>
          </a:prstGeom>
          <a:noFill/>
        </p:spPr>
        <p:txBody>
          <a:bodyPr wrap="none" rtlCol="0">
            <a:spAutoFit/>
          </a:bodyPr>
          <a:lstStyle/>
          <a:p>
            <a:r>
              <a:rPr lang="en-US" dirty="0"/>
              <a:t>Use a quadratic function to approximate the original loss at point x</a:t>
            </a:r>
          </a:p>
        </p:txBody>
      </p:sp>
    </p:spTree>
    <p:extLst>
      <p:ext uri="{BB962C8B-B14F-4D97-AF65-F5344CB8AC3E}">
        <p14:creationId xmlns:p14="http://schemas.microsoft.com/office/powerpoint/2010/main" val="1979007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Newton’s Method</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2312" y="2038087"/>
            <a:ext cx="4839375" cy="3772426"/>
          </a:xfrm>
        </p:spPr>
      </p:pic>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6" name="TextBox 5"/>
          <p:cNvSpPr txBox="1"/>
          <p:nvPr/>
        </p:nvSpPr>
        <p:spPr>
          <a:xfrm>
            <a:off x="877718" y="6096000"/>
            <a:ext cx="7388561" cy="369332"/>
          </a:xfrm>
          <a:prstGeom prst="rect">
            <a:avLst/>
          </a:prstGeom>
          <a:noFill/>
        </p:spPr>
        <p:txBody>
          <a:bodyPr wrap="none" rtlCol="0">
            <a:spAutoFit/>
          </a:bodyPr>
          <a:lstStyle/>
          <a:p>
            <a:r>
              <a:rPr lang="en-US" dirty="0"/>
              <a:t>Then go to the optimal of the quadratic function as the start for the next step </a:t>
            </a:r>
          </a:p>
        </p:txBody>
      </p:sp>
    </p:spTree>
    <p:extLst>
      <p:ext uri="{BB962C8B-B14F-4D97-AF65-F5344CB8AC3E}">
        <p14:creationId xmlns:p14="http://schemas.microsoft.com/office/powerpoint/2010/main" val="3162182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9218" name="Rectangle 2"/>
          <p:cNvSpPr>
            <a:spLocks noGrp="1" noChangeArrowheads="1"/>
          </p:cNvSpPr>
          <p:nvPr>
            <p:ph type="title"/>
          </p:nvPr>
        </p:nvSpPr>
        <p:spPr>
          <a:xfrm>
            <a:off x="-1" y="-13126"/>
            <a:ext cx="9142413" cy="1143000"/>
          </a:xfrm>
        </p:spPr>
        <p:txBody>
          <a:bodyPr/>
          <a:lstStyle/>
          <a:p>
            <a:r>
              <a:rPr lang="en-US" altLang="en-US" dirty="0"/>
              <a:t>Perceptron algorithm</a:t>
            </a:r>
          </a:p>
        </p:txBody>
      </p:sp>
      <p:sp>
        <p:nvSpPr>
          <p:cNvPr id="1289219" name="Rectangle 3"/>
          <p:cNvSpPr>
            <a:spLocks noGrp="1" noChangeArrowheads="1"/>
          </p:cNvSpPr>
          <p:nvPr>
            <p:ph type="body" idx="1"/>
          </p:nvPr>
        </p:nvSpPr>
        <p:spPr>
          <a:xfrm>
            <a:off x="37814" y="1000124"/>
            <a:ext cx="5946775" cy="5400675"/>
          </a:xfrm>
        </p:spPr>
        <p:txBody>
          <a:bodyPr>
            <a:noAutofit/>
          </a:bodyPr>
          <a:lstStyle/>
          <a:p>
            <a:r>
              <a:rPr lang="en-US" altLang="en-US" dirty="0">
                <a:solidFill>
                  <a:schemeClr val="hlink"/>
                </a:solidFill>
                <a:latin typeface="+mj-lt"/>
              </a:rPr>
              <a:t>Initialize:</a:t>
            </a:r>
            <a:r>
              <a:rPr lang="en-US" altLang="en-US" dirty="0">
                <a:latin typeface="+mj-lt"/>
              </a:rPr>
              <a:t> </a:t>
            </a:r>
            <a:r>
              <a:rPr lang="en-US" altLang="en-US" b="1" i="1" dirty="0">
                <a:solidFill>
                  <a:schemeClr val="tx1"/>
                </a:solidFill>
                <a:latin typeface="+mj-lt"/>
              </a:rPr>
              <a:t>w</a:t>
            </a:r>
            <a:r>
              <a:rPr lang="en-US" altLang="en-US" baseline="-25000" dirty="0">
                <a:solidFill>
                  <a:schemeClr val="tx1"/>
                </a:solidFill>
                <a:latin typeface="+mj-lt"/>
              </a:rPr>
              <a:t>1</a:t>
            </a:r>
            <a:r>
              <a:rPr lang="en-US" altLang="en-US" dirty="0">
                <a:solidFill>
                  <a:schemeClr val="tx1"/>
                </a:solidFill>
                <a:latin typeface="+mj-lt"/>
              </a:rPr>
              <a:t> =</a:t>
            </a:r>
            <a:r>
              <a:rPr lang="en-US" altLang="en-US" b="1" dirty="0">
                <a:solidFill>
                  <a:schemeClr val="tx1"/>
                </a:solidFill>
                <a:latin typeface="+mj-lt"/>
              </a:rPr>
              <a:t> 0 </a:t>
            </a:r>
            <a:r>
              <a:rPr lang="en-US" altLang="zh-CN" dirty="0">
                <a:solidFill>
                  <a:schemeClr val="tx1"/>
                </a:solidFill>
                <a:latin typeface="+mj-lt"/>
              </a:rPr>
              <a:t>in</a:t>
            </a:r>
            <a:r>
              <a:rPr lang="en-US" dirty="0">
                <a:sym typeface="Symbol" pitchFamily="18" charset="2"/>
              </a:rPr>
              <a:t> R</a:t>
            </a:r>
            <a:r>
              <a:rPr lang="en-US" baseline="30000" dirty="0">
                <a:sym typeface="Symbol" pitchFamily="18" charset="2"/>
              </a:rPr>
              <a:t>d</a:t>
            </a:r>
            <a:endParaRPr lang="en-US" altLang="en-US" dirty="0">
              <a:solidFill>
                <a:schemeClr val="tx1"/>
              </a:solidFill>
              <a:latin typeface="+mj-lt"/>
            </a:endParaRPr>
          </a:p>
          <a:p>
            <a:r>
              <a:rPr lang="en-US" altLang="en-US" dirty="0">
                <a:solidFill>
                  <a:schemeClr val="hlink"/>
                </a:solidFill>
                <a:latin typeface="+mj-lt"/>
              </a:rPr>
              <a:t>Updating rule</a:t>
            </a:r>
            <a:r>
              <a:rPr lang="en-US" altLang="en-US" dirty="0">
                <a:latin typeface="+mj-lt"/>
              </a:rPr>
              <a:t> </a:t>
            </a:r>
          </a:p>
          <a:p>
            <a:r>
              <a:rPr lang="en-US" altLang="en-US" dirty="0">
                <a:solidFill>
                  <a:schemeClr val="tx1"/>
                </a:solidFill>
                <a:latin typeface="+mj-lt"/>
              </a:rPr>
              <a:t>For each data point </a:t>
            </a:r>
            <a:r>
              <a:rPr lang="en-US" altLang="en-US" b="1" i="1" dirty="0">
                <a:solidFill>
                  <a:schemeClr val="tx1"/>
                </a:solidFill>
                <a:latin typeface="+mj-lt"/>
              </a:rPr>
              <a:t>x</a:t>
            </a:r>
          </a:p>
          <a:p>
            <a:pPr lvl="1"/>
            <a:r>
              <a:rPr lang="en-US" altLang="en-US" dirty="0">
                <a:latin typeface="+mj-lt"/>
              </a:rPr>
              <a:t>Predict the label </a:t>
            </a:r>
            <a:r>
              <a:rPr lang="en-US" altLang="en-US" i="1" dirty="0">
                <a:latin typeface="+mj-lt"/>
              </a:rPr>
              <a:t>y</a:t>
            </a:r>
            <a:r>
              <a:rPr lang="en-US" altLang="en-US" dirty="0">
                <a:latin typeface="+mj-lt"/>
              </a:rPr>
              <a:t>’=</a:t>
            </a:r>
            <a:r>
              <a:rPr lang="en-US" dirty="0">
                <a:sym typeface="Symbol" pitchFamily="18" charset="2"/>
              </a:rPr>
              <a:t> </a:t>
            </a:r>
            <a:r>
              <a:rPr lang="en-US" dirty="0" err="1">
                <a:sym typeface="Symbol" pitchFamily="18" charset="2"/>
              </a:rPr>
              <a:t>sgn</a:t>
            </a:r>
            <a:r>
              <a:rPr lang="en-US" dirty="0">
                <a:sym typeface="Symbol" pitchFamily="18" charset="2"/>
              </a:rPr>
              <a:t>{</a:t>
            </a:r>
            <a:r>
              <a:rPr lang="en-US" altLang="en-US" b="1" i="1" dirty="0" err="1"/>
              <a:t>w</a:t>
            </a:r>
            <a:r>
              <a:rPr lang="en-US" altLang="en-US" baseline="30000" dirty="0" err="1"/>
              <a:t>T</a:t>
            </a:r>
            <a:r>
              <a:rPr lang="en-US" altLang="en-US" b="1" i="1" dirty="0" err="1"/>
              <a:t>x</a:t>
            </a:r>
            <a:r>
              <a:rPr lang="en-US" altLang="zh-CN" dirty="0"/>
              <a:t>}</a:t>
            </a:r>
            <a:endParaRPr lang="en-US" altLang="en-US" dirty="0">
              <a:latin typeface="+mj-lt"/>
            </a:endParaRPr>
          </a:p>
          <a:p>
            <a:pPr lvl="1"/>
            <a:r>
              <a:rPr lang="en-US" altLang="en-US" dirty="0">
                <a:latin typeface="+mj-lt"/>
              </a:rPr>
              <a:t>i</a:t>
            </a:r>
            <a:r>
              <a:rPr lang="en-US" altLang="en-US" dirty="0">
                <a:solidFill>
                  <a:schemeClr val="tx1"/>
                </a:solidFill>
                <a:latin typeface="+mj-lt"/>
              </a:rPr>
              <a:t>f </a:t>
            </a:r>
            <a:r>
              <a:rPr lang="en-US" altLang="zh-CN" dirty="0">
                <a:solidFill>
                  <a:schemeClr val="tx1"/>
                </a:solidFill>
                <a:latin typeface="+mj-lt"/>
              </a:rPr>
              <a:t>y’</a:t>
            </a:r>
            <a:r>
              <a:rPr lang="en-US" altLang="en-US" dirty="0">
                <a:solidFill>
                  <a:schemeClr val="tx1"/>
                </a:solidFill>
                <a:latin typeface="+mj-lt"/>
              </a:rPr>
              <a:t>!= </a:t>
            </a:r>
            <a:r>
              <a:rPr lang="en-US" altLang="en-US" i="1" dirty="0">
                <a:solidFill>
                  <a:schemeClr val="tx1"/>
                </a:solidFill>
                <a:latin typeface="+mj-lt"/>
              </a:rPr>
              <a:t>y, </a:t>
            </a:r>
            <a:r>
              <a:rPr lang="en-US" altLang="en-US" dirty="0">
                <a:solidFill>
                  <a:schemeClr val="tx1"/>
                </a:solidFill>
                <a:latin typeface="+mj-lt"/>
              </a:rPr>
              <a:t>update the weight vector</a:t>
            </a:r>
          </a:p>
          <a:p>
            <a:pPr lvl="1">
              <a:buFontTx/>
              <a:buNone/>
            </a:pPr>
            <a:r>
              <a:rPr lang="en-US" altLang="en-US" dirty="0">
                <a:solidFill>
                  <a:schemeClr val="tx1"/>
                </a:solidFill>
                <a:latin typeface="+mj-lt"/>
              </a:rPr>
              <a:t>     </a:t>
            </a:r>
            <a:r>
              <a:rPr lang="en-US" altLang="en-US" b="1" i="1" dirty="0">
                <a:solidFill>
                  <a:srgbClr val="FF0000"/>
                </a:solidFill>
              </a:rPr>
              <a:t>w</a:t>
            </a:r>
            <a:r>
              <a:rPr lang="en-US" altLang="en-US" i="1" baseline="-25000" dirty="0">
                <a:solidFill>
                  <a:srgbClr val="FF0000"/>
                </a:solidFill>
                <a:latin typeface="+mj-lt"/>
              </a:rPr>
              <a:t>k</a:t>
            </a:r>
            <a:r>
              <a:rPr lang="en-US" altLang="en-US" baseline="-25000" dirty="0">
                <a:solidFill>
                  <a:srgbClr val="FF0000"/>
                </a:solidFill>
                <a:latin typeface="+mj-lt"/>
              </a:rPr>
              <a:t>+1</a:t>
            </a:r>
            <a:r>
              <a:rPr lang="en-US" altLang="en-US" dirty="0">
                <a:solidFill>
                  <a:srgbClr val="FF0000"/>
                </a:solidFill>
                <a:latin typeface="+mj-lt"/>
              </a:rPr>
              <a:t> </a:t>
            </a:r>
            <a:r>
              <a:rPr lang="en-US" altLang="en-US" dirty="0">
                <a:solidFill>
                  <a:srgbClr val="FF0000"/>
                </a:solidFill>
                <a:latin typeface="+mj-lt"/>
                <a:sym typeface="Wingdings" panose="05000000000000000000" pitchFamily="2" charset="2"/>
              </a:rPr>
              <a:t></a:t>
            </a:r>
            <a:r>
              <a:rPr lang="en-US" altLang="en-US" dirty="0">
                <a:solidFill>
                  <a:srgbClr val="FF0000"/>
                </a:solidFill>
                <a:latin typeface="+mj-lt"/>
              </a:rPr>
              <a:t> </a:t>
            </a:r>
            <a:r>
              <a:rPr lang="en-US" altLang="en-US" b="1" i="1" dirty="0" err="1">
                <a:solidFill>
                  <a:srgbClr val="FF0000"/>
                </a:solidFill>
              </a:rPr>
              <a:t>w</a:t>
            </a:r>
            <a:r>
              <a:rPr lang="en-US" altLang="en-US" i="1" baseline="-25000" dirty="0" err="1">
                <a:solidFill>
                  <a:srgbClr val="FF0000"/>
                </a:solidFill>
                <a:latin typeface="+mj-lt"/>
              </a:rPr>
              <a:t>k</a:t>
            </a:r>
            <a:r>
              <a:rPr lang="en-US" altLang="en-US" i="1" dirty="0">
                <a:solidFill>
                  <a:srgbClr val="FF0000"/>
                </a:solidFill>
                <a:latin typeface="+mj-lt"/>
              </a:rPr>
              <a:t> </a:t>
            </a:r>
            <a:r>
              <a:rPr lang="en-US" altLang="en-US" dirty="0">
                <a:solidFill>
                  <a:srgbClr val="FF0000"/>
                </a:solidFill>
                <a:latin typeface="+mj-lt"/>
              </a:rPr>
              <a:t>+</a:t>
            </a:r>
            <a:r>
              <a:rPr lang="en-US" altLang="en-US" i="1" dirty="0">
                <a:solidFill>
                  <a:srgbClr val="FF0000"/>
                </a:solidFill>
                <a:latin typeface="+mj-lt"/>
              </a:rPr>
              <a:t> </a:t>
            </a:r>
            <a:r>
              <a:rPr lang="en-US" altLang="zh-CN" i="1" dirty="0">
                <a:solidFill>
                  <a:srgbClr val="0070C0"/>
                </a:solidFill>
                <a:latin typeface="+mj-lt"/>
              </a:rPr>
              <a:t>a</a:t>
            </a:r>
            <a:r>
              <a:rPr lang="en-US" altLang="zh-CN" i="1" dirty="0">
                <a:solidFill>
                  <a:srgbClr val="FF0000"/>
                </a:solidFill>
                <a:latin typeface="+mj-lt"/>
              </a:rPr>
              <a:t> </a:t>
            </a:r>
            <a:r>
              <a:rPr lang="en-US" altLang="en-US" i="1" dirty="0" err="1">
                <a:solidFill>
                  <a:srgbClr val="FF0000"/>
                </a:solidFill>
                <a:latin typeface="+mj-lt"/>
              </a:rPr>
              <a:t>y</a:t>
            </a:r>
            <a:r>
              <a:rPr lang="en-US" altLang="en-US" i="1" baseline="-25000" dirty="0" err="1">
                <a:solidFill>
                  <a:srgbClr val="FF0000"/>
                </a:solidFill>
                <a:latin typeface="+mj-lt"/>
              </a:rPr>
              <a:t>i</a:t>
            </a:r>
            <a:r>
              <a:rPr lang="en-US" altLang="en-US" b="1" i="1" dirty="0" err="1">
                <a:solidFill>
                  <a:srgbClr val="FF0000"/>
                </a:solidFill>
                <a:latin typeface="+mj-lt"/>
              </a:rPr>
              <a:t>x</a:t>
            </a:r>
            <a:r>
              <a:rPr lang="en-US" altLang="en-US" i="1" baseline="-25000" dirty="0" err="1">
                <a:solidFill>
                  <a:srgbClr val="FF0000"/>
                </a:solidFill>
                <a:latin typeface="+mj-lt"/>
              </a:rPr>
              <a:t>i</a:t>
            </a:r>
            <a:endParaRPr lang="en-US" altLang="en-US" i="1" baseline="-25000" dirty="0">
              <a:solidFill>
                <a:srgbClr val="FF0000"/>
              </a:solidFill>
              <a:latin typeface="+mj-lt"/>
            </a:endParaRPr>
          </a:p>
          <a:p>
            <a:pPr lvl="1">
              <a:buNone/>
            </a:pPr>
            <a:r>
              <a:rPr lang="en-US" altLang="en-US" dirty="0">
                <a:solidFill>
                  <a:schemeClr val="tx1"/>
                </a:solidFill>
                <a:latin typeface="+mj-lt"/>
              </a:rPr>
              <a:t>     </a:t>
            </a:r>
            <a:r>
              <a:rPr lang="en-US" dirty="0">
                <a:sym typeface="Symbol" pitchFamily="18" charset="2"/>
              </a:rPr>
              <a:t>(</a:t>
            </a:r>
            <a:r>
              <a:rPr lang="en-US" altLang="zh-CN" sz="2000" i="1" dirty="0">
                <a:solidFill>
                  <a:srgbClr val="0070C0"/>
                </a:solidFill>
              </a:rPr>
              <a:t>a</a:t>
            </a:r>
            <a:r>
              <a:rPr lang="en-US" dirty="0">
                <a:sym typeface="Symbol" pitchFamily="18" charset="2"/>
              </a:rPr>
              <a:t> - a constant, learning rate)</a:t>
            </a:r>
          </a:p>
          <a:p>
            <a:pPr lvl="1"/>
            <a:r>
              <a:rPr lang="en-US" altLang="en-US" dirty="0">
                <a:solidFill>
                  <a:schemeClr val="tx1"/>
                </a:solidFill>
                <a:latin typeface="+mj-lt"/>
              </a:rPr>
              <a:t>else</a:t>
            </a:r>
          </a:p>
          <a:p>
            <a:pPr lvl="1">
              <a:buFontTx/>
              <a:buNone/>
            </a:pPr>
            <a:r>
              <a:rPr lang="en-US" altLang="en-US" dirty="0">
                <a:solidFill>
                  <a:schemeClr val="tx1"/>
                </a:solidFill>
                <a:latin typeface="+mj-lt"/>
              </a:rPr>
              <a:t>	</a:t>
            </a:r>
            <a:r>
              <a:rPr lang="en-US" altLang="en-US" b="1" i="1" dirty="0"/>
              <a:t>w</a:t>
            </a:r>
            <a:r>
              <a:rPr lang="en-US" altLang="en-US" i="1" baseline="-25000" dirty="0">
                <a:solidFill>
                  <a:schemeClr val="tx1"/>
                </a:solidFill>
                <a:latin typeface="+mj-lt"/>
              </a:rPr>
              <a:t>k</a:t>
            </a:r>
            <a:r>
              <a:rPr lang="en-US" altLang="en-US" baseline="-25000" dirty="0">
                <a:solidFill>
                  <a:schemeClr val="tx1"/>
                </a:solidFill>
                <a:latin typeface="+mj-lt"/>
              </a:rPr>
              <a:t>+1</a:t>
            </a:r>
            <a:r>
              <a:rPr lang="en-US" altLang="en-US" dirty="0">
                <a:solidFill>
                  <a:schemeClr val="tx1"/>
                </a:solidFill>
                <a:latin typeface="+mj-lt"/>
              </a:rPr>
              <a:t> </a:t>
            </a:r>
            <a:r>
              <a:rPr lang="en-US" altLang="en-US" dirty="0">
                <a:solidFill>
                  <a:schemeClr val="tx1"/>
                </a:solidFill>
                <a:latin typeface="+mj-lt"/>
                <a:sym typeface="Wingdings" panose="05000000000000000000" pitchFamily="2" charset="2"/>
              </a:rPr>
              <a:t></a:t>
            </a:r>
            <a:r>
              <a:rPr lang="en-US" altLang="en-US" dirty="0">
                <a:solidFill>
                  <a:schemeClr val="tx1"/>
                </a:solidFill>
                <a:latin typeface="+mj-lt"/>
              </a:rPr>
              <a:t> </a:t>
            </a:r>
            <a:r>
              <a:rPr lang="en-US" altLang="en-US" b="1" i="1" dirty="0" err="1"/>
              <a:t>w</a:t>
            </a:r>
            <a:r>
              <a:rPr lang="en-US" altLang="en-US" i="1" baseline="-25000" dirty="0" err="1">
                <a:solidFill>
                  <a:schemeClr val="tx1"/>
                </a:solidFill>
                <a:latin typeface="+mj-lt"/>
              </a:rPr>
              <a:t>k</a:t>
            </a:r>
            <a:endParaRPr lang="en-US" altLang="en-US" i="1" baseline="-25000" dirty="0">
              <a:solidFill>
                <a:schemeClr val="tx1"/>
              </a:solidFill>
              <a:latin typeface="+mj-lt"/>
            </a:endParaRPr>
          </a:p>
          <a:p>
            <a:pPr marL="342900" lvl="1" indent="-342900">
              <a:lnSpc>
                <a:spcPct val="90000"/>
              </a:lnSpc>
              <a:buFont typeface="Arial" pitchFamily="34" charset="0"/>
              <a:buChar char="•"/>
            </a:pPr>
            <a:r>
              <a:rPr lang="en-US" altLang="en-US" dirty="0"/>
              <a:t>Function: </a:t>
            </a:r>
            <a:r>
              <a:rPr lang="en-US" altLang="en-US" i="1" dirty="0"/>
              <a:t>y</a:t>
            </a:r>
            <a:r>
              <a:rPr lang="en-US" altLang="en-US" dirty="0"/>
              <a:t>’=</a:t>
            </a:r>
            <a:r>
              <a:rPr lang="en-US" dirty="0">
                <a:sym typeface="Symbol" pitchFamily="18" charset="2"/>
              </a:rPr>
              <a:t> </a:t>
            </a:r>
            <a:r>
              <a:rPr lang="en-US" dirty="0" err="1">
                <a:sym typeface="Symbol" pitchFamily="18" charset="2"/>
              </a:rPr>
              <a:t>sgn</a:t>
            </a:r>
            <a:r>
              <a:rPr lang="en-US" dirty="0">
                <a:sym typeface="Symbol" pitchFamily="18" charset="2"/>
              </a:rPr>
              <a:t>{</a:t>
            </a:r>
            <a:r>
              <a:rPr lang="en-US" altLang="en-US" b="1" i="1" dirty="0" err="1"/>
              <a:t>w</a:t>
            </a:r>
            <a:r>
              <a:rPr lang="en-US" altLang="en-US" baseline="30000" dirty="0" err="1"/>
              <a:t>T</a:t>
            </a:r>
            <a:r>
              <a:rPr lang="en-US" altLang="en-US" b="1" i="1" dirty="0" err="1"/>
              <a:t>x</a:t>
            </a:r>
            <a:r>
              <a:rPr lang="en-US" altLang="zh-CN" dirty="0"/>
              <a:t>}</a:t>
            </a:r>
            <a:endParaRPr lang="en-US" altLang="en-US" dirty="0"/>
          </a:p>
          <a:p>
            <a:pPr lvl="1"/>
            <a:r>
              <a:rPr lang="en-US" altLang="en-US" dirty="0">
                <a:latin typeface="+mj-lt"/>
              </a:rPr>
              <a:t>i</a:t>
            </a:r>
            <a:r>
              <a:rPr lang="en-US" altLang="en-US" dirty="0">
                <a:solidFill>
                  <a:schemeClr val="tx1"/>
                </a:solidFill>
                <a:latin typeface="+mj-lt"/>
              </a:rPr>
              <a:t>f </a:t>
            </a:r>
            <a:r>
              <a:rPr lang="en-US" altLang="en-US" b="1" i="1" dirty="0" err="1">
                <a:solidFill>
                  <a:schemeClr val="tx1"/>
                </a:solidFill>
                <a:latin typeface="+mj-lt"/>
              </a:rPr>
              <a:t>w</a:t>
            </a:r>
            <a:r>
              <a:rPr lang="en-US" altLang="en-US" baseline="30000" dirty="0" err="1"/>
              <a:t>T</a:t>
            </a:r>
            <a:r>
              <a:rPr lang="en-US" altLang="en-US" b="1" i="1" dirty="0" err="1">
                <a:solidFill>
                  <a:schemeClr val="tx1"/>
                </a:solidFill>
                <a:latin typeface="+mj-lt"/>
              </a:rPr>
              <a:t>x</a:t>
            </a:r>
            <a:r>
              <a:rPr lang="en-US" altLang="en-US" dirty="0">
                <a:solidFill>
                  <a:schemeClr val="tx1"/>
                </a:solidFill>
                <a:latin typeface="+mj-lt"/>
              </a:rPr>
              <a:t> &gt; 0</a:t>
            </a:r>
            <a:r>
              <a:rPr lang="en-US" altLang="en-US" dirty="0">
                <a:solidFill>
                  <a:schemeClr val="tx1"/>
                </a:solidFill>
                <a:latin typeface="+mj-lt"/>
                <a:sym typeface="Symbol" panose="05050102010706020507" pitchFamily="18" charset="2"/>
              </a:rPr>
              <a:t> return +1</a:t>
            </a:r>
          </a:p>
          <a:p>
            <a:pPr lvl="1"/>
            <a:r>
              <a:rPr lang="en-US" altLang="en-US" dirty="0">
                <a:latin typeface="+mj-lt"/>
                <a:sym typeface="Symbol" panose="05050102010706020507" pitchFamily="18" charset="2"/>
              </a:rPr>
              <a:t>e</a:t>
            </a:r>
            <a:r>
              <a:rPr lang="en-US" altLang="en-US" dirty="0">
                <a:solidFill>
                  <a:schemeClr val="tx1"/>
                </a:solidFill>
                <a:latin typeface="+mj-lt"/>
                <a:sym typeface="Symbol" panose="05050102010706020507" pitchFamily="18" charset="2"/>
              </a:rPr>
              <a:t>lse return -1</a:t>
            </a:r>
          </a:p>
          <a:p>
            <a:pPr>
              <a:buFont typeface="Wingdings" panose="05000000000000000000" pitchFamily="2" charset="2"/>
              <a:buNone/>
            </a:pPr>
            <a:endParaRPr lang="en-US" altLang="en-US" sz="2400" baseline="-25000" dirty="0">
              <a:latin typeface="+mj-lt"/>
            </a:endParaRPr>
          </a:p>
        </p:txBody>
      </p:sp>
      <p:sp>
        <p:nvSpPr>
          <p:cNvPr id="1289220" name="Oval 4"/>
          <p:cNvSpPr>
            <a:spLocks noChangeArrowheads="1"/>
          </p:cNvSpPr>
          <p:nvPr/>
        </p:nvSpPr>
        <p:spPr bwMode="auto">
          <a:xfrm>
            <a:off x="5441950" y="2301875"/>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1289221" name="Oval 5"/>
          <p:cNvSpPr>
            <a:spLocks noChangeArrowheads="1"/>
          </p:cNvSpPr>
          <p:nvPr/>
        </p:nvSpPr>
        <p:spPr bwMode="auto">
          <a:xfrm>
            <a:off x="5289550" y="3292475"/>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1289222" name="Oval 6"/>
          <p:cNvSpPr>
            <a:spLocks noChangeArrowheads="1"/>
          </p:cNvSpPr>
          <p:nvPr/>
        </p:nvSpPr>
        <p:spPr bwMode="auto">
          <a:xfrm>
            <a:off x="5670550" y="2987675"/>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1289223" name="Oval 7"/>
          <p:cNvSpPr>
            <a:spLocks noChangeArrowheads="1"/>
          </p:cNvSpPr>
          <p:nvPr/>
        </p:nvSpPr>
        <p:spPr bwMode="auto">
          <a:xfrm>
            <a:off x="5289550" y="3521075"/>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1289224" name="Oval 8"/>
          <p:cNvSpPr>
            <a:spLocks noChangeArrowheads="1"/>
          </p:cNvSpPr>
          <p:nvPr/>
        </p:nvSpPr>
        <p:spPr bwMode="auto">
          <a:xfrm>
            <a:off x="5594350" y="3673475"/>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1289225" name="Oval 9"/>
          <p:cNvSpPr>
            <a:spLocks noChangeArrowheads="1"/>
          </p:cNvSpPr>
          <p:nvPr/>
        </p:nvSpPr>
        <p:spPr bwMode="auto">
          <a:xfrm>
            <a:off x="5899150" y="3521075"/>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1289226" name="Oval 10"/>
          <p:cNvSpPr>
            <a:spLocks noChangeArrowheads="1"/>
          </p:cNvSpPr>
          <p:nvPr/>
        </p:nvSpPr>
        <p:spPr bwMode="auto">
          <a:xfrm>
            <a:off x="6203950" y="3749675"/>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1289227" name="Oval 11"/>
          <p:cNvSpPr>
            <a:spLocks noChangeArrowheads="1"/>
          </p:cNvSpPr>
          <p:nvPr/>
        </p:nvSpPr>
        <p:spPr bwMode="auto">
          <a:xfrm>
            <a:off x="6965950" y="2149475"/>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1289228" name="Oval 12"/>
          <p:cNvSpPr>
            <a:spLocks noChangeArrowheads="1"/>
          </p:cNvSpPr>
          <p:nvPr/>
        </p:nvSpPr>
        <p:spPr bwMode="auto">
          <a:xfrm>
            <a:off x="7575550" y="2301875"/>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1289229" name="Oval 13"/>
          <p:cNvSpPr>
            <a:spLocks noChangeArrowheads="1"/>
          </p:cNvSpPr>
          <p:nvPr/>
        </p:nvSpPr>
        <p:spPr bwMode="auto">
          <a:xfrm>
            <a:off x="7880350" y="2759075"/>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1289230" name="Oval 14"/>
          <p:cNvSpPr>
            <a:spLocks noChangeArrowheads="1"/>
          </p:cNvSpPr>
          <p:nvPr/>
        </p:nvSpPr>
        <p:spPr bwMode="auto">
          <a:xfrm>
            <a:off x="6965950" y="2682875"/>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1289231" name="Oval 15"/>
          <p:cNvSpPr>
            <a:spLocks noChangeArrowheads="1"/>
          </p:cNvSpPr>
          <p:nvPr/>
        </p:nvSpPr>
        <p:spPr bwMode="auto">
          <a:xfrm>
            <a:off x="8185150" y="3063875"/>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1289232" name="Oval 16"/>
          <p:cNvSpPr>
            <a:spLocks noChangeArrowheads="1"/>
          </p:cNvSpPr>
          <p:nvPr/>
        </p:nvSpPr>
        <p:spPr bwMode="auto">
          <a:xfrm>
            <a:off x="8413750" y="3216275"/>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1289233" name="Oval 17"/>
          <p:cNvSpPr>
            <a:spLocks noChangeArrowheads="1"/>
          </p:cNvSpPr>
          <p:nvPr/>
        </p:nvSpPr>
        <p:spPr bwMode="auto">
          <a:xfrm>
            <a:off x="7956550" y="3444875"/>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1289234" name="Oval 18"/>
          <p:cNvSpPr>
            <a:spLocks noChangeArrowheads="1"/>
          </p:cNvSpPr>
          <p:nvPr/>
        </p:nvSpPr>
        <p:spPr bwMode="auto">
          <a:xfrm>
            <a:off x="8566150" y="3216275"/>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1289235" name="Oval 19"/>
          <p:cNvSpPr>
            <a:spLocks noChangeArrowheads="1"/>
          </p:cNvSpPr>
          <p:nvPr/>
        </p:nvSpPr>
        <p:spPr bwMode="auto">
          <a:xfrm>
            <a:off x="8642350" y="3825875"/>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1289236" name="Oval 20"/>
          <p:cNvSpPr>
            <a:spLocks noChangeArrowheads="1"/>
          </p:cNvSpPr>
          <p:nvPr/>
        </p:nvSpPr>
        <p:spPr bwMode="auto">
          <a:xfrm>
            <a:off x="8108950" y="3825875"/>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1289237" name="Oval 21"/>
          <p:cNvSpPr>
            <a:spLocks noChangeArrowheads="1"/>
          </p:cNvSpPr>
          <p:nvPr/>
        </p:nvSpPr>
        <p:spPr bwMode="auto">
          <a:xfrm>
            <a:off x="5594350" y="3444875"/>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1289238" name="Oval 22"/>
          <p:cNvSpPr>
            <a:spLocks noChangeArrowheads="1"/>
          </p:cNvSpPr>
          <p:nvPr/>
        </p:nvSpPr>
        <p:spPr bwMode="auto">
          <a:xfrm>
            <a:off x="5289550" y="2759075"/>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1289239" name="Oval 23"/>
          <p:cNvSpPr>
            <a:spLocks noChangeArrowheads="1"/>
          </p:cNvSpPr>
          <p:nvPr/>
        </p:nvSpPr>
        <p:spPr bwMode="auto">
          <a:xfrm>
            <a:off x="6051550" y="2911475"/>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1289240" name="Oval 24"/>
          <p:cNvSpPr>
            <a:spLocks noChangeArrowheads="1"/>
          </p:cNvSpPr>
          <p:nvPr/>
        </p:nvSpPr>
        <p:spPr bwMode="auto">
          <a:xfrm>
            <a:off x="6737350" y="3902075"/>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1289241" name="Oval 25"/>
          <p:cNvSpPr>
            <a:spLocks noChangeArrowheads="1"/>
          </p:cNvSpPr>
          <p:nvPr/>
        </p:nvSpPr>
        <p:spPr bwMode="auto">
          <a:xfrm>
            <a:off x="5975350" y="3292475"/>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1289242" name="Oval 26"/>
          <p:cNvSpPr>
            <a:spLocks noChangeArrowheads="1"/>
          </p:cNvSpPr>
          <p:nvPr/>
        </p:nvSpPr>
        <p:spPr bwMode="auto">
          <a:xfrm>
            <a:off x="5899150" y="3902075"/>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1289243" name="Oval 27"/>
          <p:cNvSpPr>
            <a:spLocks noChangeArrowheads="1"/>
          </p:cNvSpPr>
          <p:nvPr/>
        </p:nvSpPr>
        <p:spPr bwMode="auto">
          <a:xfrm>
            <a:off x="7575550" y="2987675"/>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1289244" name="Oval 28"/>
          <p:cNvSpPr>
            <a:spLocks noChangeArrowheads="1"/>
          </p:cNvSpPr>
          <p:nvPr/>
        </p:nvSpPr>
        <p:spPr bwMode="auto">
          <a:xfrm>
            <a:off x="8032750" y="2835275"/>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1289245" name="Oval 29"/>
          <p:cNvSpPr>
            <a:spLocks noChangeArrowheads="1"/>
          </p:cNvSpPr>
          <p:nvPr/>
        </p:nvSpPr>
        <p:spPr bwMode="auto">
          <a:xfrm>
            <a:off x="7848600" y="3216275"/>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1289246" name="Oval 30"/>
          <p:cNvSpPr>
            <a:spLocks noChangeArrowheads="1"/>
          </p:cNvSpPr>
          <p:nvPr/>
        </p:nvSpPr>
        <p:spPr bwMode="auto">
          <a:xfrm>
            <a:off x="8337550" y="3140075"/>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1289247" name="Oval 31"/>
          <p:cNvSpPr>
            <a:spLocks noChangeArrowheads="1"/>
          </p:cNvSpPr>
          <p:nvPr/>
        </p:nvSpPr>
        <p:spPr bwMode="auto">
          <a:xfrm>
            <a:off x="8489950" y="3292475"/>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1289248" name="Line 32"/>
          <p:cNvSpPr>
            <a:spLocks noChangeShapeType="1"/>
          </p:cNvSpPr>
          <p:nvPr/>
        </p:nvSpPr>
        <p:spPr bwMode="auto">
          <a:xfrm rot="921216">
            <a:off x="5461000" y="2200275"/>
            <a:ext cx="2820988" cy="20208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1289249" name="Oval 33"/>
          <p:cNvSpPr>
            <a:spLocks noChangeArrowheads="1"/>
          </p:cNvSpPr>
          <p:nvPr/>
        </p:nvSpPr>
        <p:spPr bwMode="auto">
          <a:xfrm>
            <a:off x="6248400" y="1905000"/>
            <a:ext cx="152400" cy="152400"/>
          </a:xfrm>
          <a:prstGeom prst="ellipse">
            <a:avLst/>
          </a:prstGeom>
          <a:solidFill>
            <a:schemeClr val="accent1"/>
          </a:solidFill>
          <a:ln w="60325">
            <a:solidFill>
              <a:srgbClr val="00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1289250" name="Line 34"/>
          <p:cNvSpPr>
            <a:spLocks noChangeShapeType="1"/>
          </p:cNvSpPr>
          <p:nvPr/>
        </p:nvSpPr>
        <p:spPr bwMode="auto">
          <a:xfrm flipV="1">
            <a:off x="6858000" y="2649538"/>
            <a:ext cx="609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j-lt"/>
            </a:endParaRPr>
          </a:p>
        </p:txBody>
      </p:sp>
      <p:sp>
        <p:nvSpPr>
          <p:cNvPr id="1289251" name="Text Box 35"/>
          <p:cNvSpPr txBox="1">
            <a:spLocks noChangeArrowheads="1"/>
          </p:cNvSpPr>
          <p:nvPr/>
        </p:nvSpPr>
        <p:spPr bwMode="auto">
          <a:xfrm>
            <a:off x="6934200" y="2209800"/>
            <a:ext cx="4860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dirty="0" err="1">
                <a:latin typeface="+mj-lt"/>
                <a:cs typeface="Arial" panose="020B0604020202020204" pitchFamily="34" charset="0"/>
              </a:rPr>
              <a:t>w</a:t>
            </a:r>
            <a:r>
              <a:rPr lang="en-US" altLang="en-US" sz="2400" i="1" baseline="-25000" dirty="0" err="1">
                <a:latin typeface="+mj-lt"/>
                <a:cs typeface="Arial" panose="020B0604020202020204" pitchFamily="34" charset="0"/>
              </a:rPr>
              <a:t>k</a:t>
            </a:r>
            <a:endParaRPr lang="en-US" altLang="en-US" sz="2400" b="1" baseline="-25000" dirty="0">
              <a:latin typeface="+mj-lt"/>
              <a:cs typeface="Arial" panose="020B0604020202020204" pitchFamily="34" charset="0"/>
            </a:endParaRPr>
          </a:p>
        </p:txBody>
      </p:sp>
      <p:sp>
        <p:nvSpPr>
          <p:cNvPr id="1289252" name="Text Box 36"/>
          <p:cNvSpPr txBox="1">
            <a:spLocks noChangeArrowheads="1"/>
          </p:cNvSpPr>
          <p:nvPr/>
        </p:nvSpPr>
        <p:spPr bwMode="auto">
          <a:xfrm>
            <a:off x="6477000" y="3048000"/>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latin typeface="+mj-lt"/>
                <a:cs typeface="Arial" panose="020B0604020202020204" pitchFamily="34" charset="0"/>
              </a:rPr>
              <a:t>0</a:t>
            </a:r>
            <a:endParaRPr lang="en-US" altLang="en-US" sz="2400" b="1" baseline="-25000">
              <a:latin typeface="+mj-lt"/>
              <a:cs typeface="Arial" panose="020B0604020202020204" pitchFamily="34" charset="0"/>
            </a:endParaRPr>
          </a:p>
        </p:txBody>
      </p:sp>
      <p:sp>
        <p:nvSpPr>
          <p:cNvPr id="1289253" name="Text Box 37"/>
          <p:cNvSpPr txBox="1">
            <a:spLocks noChangeArrowheads="1"/>
          </p:cNvSpPr>
          <p:nvPr/>
        </p:nvSpPr>
        <p:spPr bwMode="auto">
          <a:xfrm>
            <a:off x="8056563" y="2209800"/>
            <a:ext cx="4892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rgbClr val="FF0000"/>
                </a:solidFill>
                <a:latin typeface="+mj-lt"/>
                <a:cs typeface="Arial" panose="020B0604020202020204" pitchFamily="34" charset="0"/>
              </a:rPr>
              <a:t>+1</a:t>
            </a:r>
            <a:endParaRPr lang="en-US" altLang="en-US" sz="2400" b="1" baseline="-25000">
              <a:solidFill>
                <a:srgbClr val="FF0000"/>
              </a:solidFill>
              <a:latin typeface="+mj-lt"/>
              <a:cs typeface="Arial" panose="020B0604020202020204" pitchFamily="34" charset="0"/>
            </a:endParaRPr>
          </a:p>
        </p:txBody>
      </p:sp>
      <p:sp>
        <p:nvSpPr>
          <p:cNvPr id="1289254" name="Text Box 38"/>
          <p:cNvSpPr txBox="1">
            <a:spLocks noChangeArrowheads="1"/>
          </p:cNvSpPr>
          <p:nvPr/>
        </p:nvSpPr>
        <p:spPr bwMode="auto">
          <a:xfrm>
            <a:off x="5715000" y="4191000"/>
            <a:ext cx="4315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chemeClr val="accent1"/>
                </a:solidFill>
                <a:latin typeface="+mj-lt"/>
                <a:cs typeface="Arial" panose="020B0604020202020204" pitchFamily="34" charset="0"/>
              </a:rPr>
              <a:t>-1</a:t>
            </a:r>
            <a:endParaRPr lang="en-US" altLang="en-US" sz="2400" b="1" baseline="-25000">
              <a:solidFill>
                <a:schemeClr val="accent1"/>
              </a:solidFill>
              <a:latin typeface="+mj-lt"/>
              <a:cs typeface="Arial" panose="020B0604020202020204" pitchFamily="34" charset="0"/>
            </a:endParaRPr>
          </a:p>
        </p:txBody>
      </p:sp>
      <p:sp>
        <p:nvSpPr>
          <p:cNvPr id="1289255" name="Text Box 39"/>
          <p:cNvSpPr txBox="1">
            <a:spLocks noChangeArrowheads="1"/>
          </p:cNvSpPr>
          <p:nvPr/>
        </p:nvSpPr>
        <p:spPr bwMode="auto">
          <a:xfrm>
            <a:off x="7372350" y="4572000"/>
            <a:ext cx="15760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dirty="0" err="1">
                <a:latin typeface="+mj-lt"/>
                <a:cs typeface="Arial" panose="020B0604020202020204" pitchFamily="34" charset="0"/>
              </a:rPr>
              <a:t>w</a:t>
            </a:r>
            <a:r>
              <a:rPr lang="en-US" altLang="en-US" sz="2400" i="1" baseline="-25000" dirty="0" err="1">
                <a:latin typeface="+mj-lt"/>
                <a:cs typeface="Arial" panose="020B0604020202020204" pitchFamily="34" charset="0"/>
              </a:rPr>
              <a:t>k</a:t>
            </a:r>
            <a:r>
              <a:rPr lang="en-US" altLang="en-US" sz="2400" b="1" i="1" dirty="0">
                <a:latin typeface="+mj-lt"/>
                <a:cs typeface="Arial" panose="020B0604020202020204" pitchFamily="34" charset="0"/>
              </a:rPr>
              <a:t> x</a:t>
            </a:r>
            <a:r>
              <a:rPr lang="en-US" altLang="en-US" sz="2400" b="1" dirty="0">
                <a:latin typeface="+mj-lt"/>
                <a:cs typeface="Arial" panose="020B0604020202020204" pitchFamily="34" charset="0"/>
              </a:rPr>
              <a:t> </a:t>
            </a:r>
            <a:r>
              <a:rPr lang="en-US" altLang="en-US" sz="2400" dirty="0">
                <a:latin typeface="+mj-lt"/>
                <a:cs typeface="Arial" panose="020B0604020202020204" pitchFamily="34" charset="0"/>
              </a:rPr>
              <a:t>+ </a:t>
            </a:r>
            <a:r>
              <a:rPr lang="en-US" altLang="en-US" sz="2400" i="1" dirty="0">
                <a:latin typeface="+mj-lt"/>
                <a:cs typeface="Arial" panose="020B0604020202020204" pitchFamily="34" charset="0"/>
              </a:rPr>
              <a:t>b</a:t>
            </a:r>
            <a:r>
              <a:rPr lang="en-US" altLang="en-US" sz="2400" dirty="0">
                <a:latin typeface="+mj-lt"/>
                <a:cs typeface="Arial" panose="020B0604020202020204" pitchFamily="34" charset="0"/>
              </a:rPr>
              <a:t> = 0</a:t>
            </a:r>
          </a:p>
        </p:txBody>
      </p:sp>
      <p:grpSp>
        <p:nvGrpSpPr>
          <p:cNvPr id="1289256" name="Group 40"/>
          <p:cNvGrpSpPr>
            <a:grpSpLocks/>
          </p:cNvGrpSpPr>
          <p:nvPr/>
        </p:nvGrpSpPr>
        <p:grpSpPr bwMode="auto">
          <a:xfrm>
            <a:off x="5446715" y="2192338"/>
            <a:ext cx="2970213" cy="3236911"/>
            <a:chOff x="3431" y="1381"/>
            <a:chExt cx="1871" cy="2039"/>
          </a:xfrm>
        </p:grpSpPr>
        <p:grpSp>
          <p:nvGrpSpPr>
            <p:cNvPr id="1289257" name="Group 41"/>
            <p:cNvGrpSpPr>
              <a:grpSpLocks/>
            </p:cNvGrpSpPr>
            <p:nvPr/>
          </p:nvGrpSpPr>
          <p:grpSpPr bwMode="auto">
            <a:xfrm>
              <a:off x="3431" y="1381"/>
              <a:ext cx="1777" cy="1273"/>
              <a:chOff x="3431" y="1381"/>
              <a:chExt cx="1777" cy="1273"/>
            </a:xfrm>
          </p:grpSpPr>
          <p:grpSp>
            <p:nvGrpSpPr>
              <p:cNvPr id="1289258" name="Group 42"/>
              <p:cNvGrpSpPr>
                <a:grpSpLocks/>
              </p:cNvGrpSpPr>
              <p:nvPr/>
            </p:nvGrpSpPr>
            <p:grpSpPr bwMode="auto">
              <a:xfrm rot="1300087">
                <a:off x="3431" y="1381"/>
                <a:ext cx="1777" cy="1273"/>
                <a:chOff x="3536" y="1482"/>
                <a:chExt cx="1777" cy="1273"/>
              </a:xfrm>
            </p:grpSpPr>
            <p:sp>
              <p:nvSpPr>
                <p:cNvPr id="1289259" name="Line 43"/>
                <p:cNvSpPr>
                  <a:spLocks noChangeShapeType="1"/>
                </p:cNvSpPr>
                <p:nvPr/>
              </p:nvSpPr>
              <p:spPr bwMode="auto">
                <a:xfrm rot="921216">
                  <a:off x="3536" y="1482"/>
                  <a:ext cx="1777" cy="1273"/>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j-lt"/>
                  </a:endParaRPr>
                </a:p>
              </p:txBody>
            </p:sp>
            <p:sp>
              <p:nvSpPr>
                <p:cNvPr id="1289260" name="Line 44"/>
                <p:cNvSpPr>
                  <a:spLocks noChangeShapeType="1"/>
                </p:cNvSpPr>
                <p:nvPr/>
              </p:nvSpPr>
              <p:spPr bwMode="auto">
                <a:xfrm flipV="1">
                  <a:off x="4416" y="1765"/>
                  <a:ext cx="384" cy="336"/>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j-lt"/>
                  </a:endParaRPr>
                </a:p>
              </p:txBody>
            </p:sp>
          </p:grpSp>
          <p:sp>
            <p:nvSpPr>
              <p:cNvPr id="1289261" name="Line 45"/>
              <p:cNvSpPr>
                <a:spLocks noChangeShapeType="1"/>
              </p:cNvSpPr>
              <p:nvPr/>
            </p:nvSpPr>
            <p:spPr bwMode="auto">
              <a:xfrm>
                <a:off x="4704" y="1680"/>
                <a:ext cx="96" cy="144"/>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latin typeface="+mj-lt"/>
                </a:endParaRPr>
              </a:p>
            </p:txBody>
          </p:sp>
          <p:sp>
            <p:nvSpPr>
              <p:cNvPr id="1289262" name="Text Box 46"/>
              <p:cNvSpPr txBox="1">
                <a:spLocks noChangeArrowheads="1"/>
              </p:cNvSpPr>
              <p:nvPr/>
            </p:nvSpPr>
            <p:spPr bwMode="auto">
              <a:xfrm>
                <a:off x="4416" y="1872"/>
                <a:ext cx="4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i="1" dirty="0">
                    <a:solidFill>
                      <a:srgbClr val="008000"/>
                    </a:solidFill>
                    <a:latin typeface="+mj-lt"/>
                    <a:cs typeface="Arial" panose="020B0604020202020204" pitchFamily="34" charset="0"/>
                  </a:rPr>
                  <a:t>w</a:t>
                </a:r>
                <a:r>
                  <a:rPr lang="en-US" altLang="en-US" sz="2400" i="1" baseline="-25000" dirty="0">
                    <a:solidFill>
                      <a:srgbClr val="008000"/>
                    </a:solidFill>
                    <a:latin typeface="+mj-lt"/>
                    <a:cs typeface="Arial" panose="020B0604020202020204" pitchFamily="34" charset="0"/>
                  </a:rPr>
                  <a:t>k</a:t>
                </a:r>
                <a:r>
                  <a:rPr lang="en-US" altLang="en-US" sz="2400" baseline="-25000" dirty="0">
                    <a:solidFill>
                      <a:srgbClr val="008000"/>
                    </a:solidFill>
                    <a:latin typeface="+mj-lt"/>
                    <a:cs typeface="Arial" panose="020B0604020202020204" pitchFamily="34" charset="0"/>
                  </a:rPr>
                  <a:t>+1</a:t>
                </a:r>
                <a:endParaRPr lang="en-US" altLang="en-US" sz="2400" b="1" baseline="-25000" dirty="0">
                  <a:solidFill>
                    <a:srgbClr val="008000"/>
                  </a:solidFill>
                  <a:latin typeface="+mj-lt"/>
                  <a:cs typeface="Arial" panose="020B0604020202020204" pitchFamily="34" charset="0"/>
                </a:endParaRPr>
              </a:p>
            </p:txBody>
          </p:sp>
        </p:grpSp>
        <p:sp>
          <p:nvSpPr>
            <p:cNvPr id="1289263" name="Text Box 47"/>
            <p:cNvSpPr txBox="1">
              <a:spLocks noChangeArrowheads="1"/>
            </p:cNvSpPr>
            <p:nvPr/>
          </p:nvSpPr>
          <p:spPr bwMode="auto">
            <a:xfrm>
              <a:off x="4136" y="3129"/>
              <a:ext cx="116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i="1" dirty="0">
                  <a:solidFill>
                    <a:srgbClr val="008000"/>
                  </a:solidFill>
                  <a:latin typeface="+mj-lt"/>
                  <a:cs typeface="Arial" panose="020B0604020202020204" pitchFamily="34" charset="0"/>
                </a:rPr>
                <a:t>w</a:t>
              </a:r>
              <a:r>
                <a:rPr lang="en-US" altLang="en-US" sz="2400" i="1" baseline="-25000" dirty="0">
                  <a:solidFill>
                    <a:srgbClr val="008000"/>
                  </a:solidFill>
                  <a:latin typeface="+mj-lt"/>
                  <a:cs typeface="Arial" panose="020B0604020202020204" pitchFamily="34" charset="0"/>
                </a:rPr>
                <a:t>k</a:t>
              </a:r>
              <a:r>
                <a:rPr lang="en-US" altLang="en-US" sz="2400" baseline="-25000" dirty="0">
                  <a:solidFill>
                    <a:srgbClr val="008000"/>
                  </a:solidFill>
                  <a:latin typeface="+mj-lt"/>
                  <a:cs typeface="Arial" panose="020B0604020202020204" pitchFamily="34" charset="0"/>
                </a:rPr>
                <a:t>+1</a:t>
              </a:r>
              <a:r>
                <a:rPr lang="en-US" altLang="en-US" sz="2400" b="1" dirty="0">
                  <a:solidFill>
                    <a:srgbClr val="008000"/>
                  </a:solidFill>
                  <a:latin typeface="+mj-lt"/>
                  <a:cs typeface="Arial" panose="020B0604020202020204" pitchFamily="34" charset="0"/>
                </a:rPr>
                <a:t> </a:t>
              </a:r>
              <a:r>
                <a:rPr lang="en-US" altLang="en-US" sz="2400" b="1" i="1" dirty="0">
                  <a:solidFill>
                    <a:srgbClr val="008000"/>
                  </a:solidFill>
                  <a:latin typeface="+mj-lt"/>
                  <a:cs typeface="Arial" panose="020B0604020202020204" pitchFamily="34" charset="0"/>
                </a:rPr>
                <a:t>x</a:t>
              </a:r>
              <a:r>
                <a:rPr lang="en-US" altLang="en-US" sz="2400" b="1" dirty="0">
                  <a:solidFill>
                    <a:srgbClr val="008000"/>
                  </a:solidFill>
                  <a:latin typeface="+mj-lt"/>
                  <a:cs typeface="Arial" panose="020B0604020202020204" pitchFamily="34" charset="0"/>
                </a:rPr>
                <a:t>  </a:t>
              </a:r>
              <a:r>
                <a:rPr lang="en-US" altLang="en-US" sz="2400" dirty="0">
                  <a:solidFill>
                    <a:srgbClr val="008000"/>
                  </a:solidFill>
                  <a:latin typeface="+mj-lt"/>
                  <a:cs typeface="Arial" panose="020B0604020202020204" pitchFamily="34" charset="0"/>
                </a:rPr>
                <a:t>+ </a:t>
              </a:r>
              <a:r>
                <a:rPr lang="en-US" altLang="en-US" sz="2400" i="1" dirty="0">
                  <a:solidFill>
                    <a:srgbClr val="008000"/>
                  </a:solidFill>
                  <a:latin typeface="+mj-lt"/>
                  <a:cs typeface="Arial" panose="020B0604020202020204" pitchFamily="34" charset="0"/>
                </a:rPr>
                <a:t>b</a:t>
              </a:r>
              <a:r>
                <a:rPr lang="en-US" altLang="en-US" sz="2400" dirty="0">
                  <a:solidFill>
                    <a:srgbClr val="008000"/>
                  </a:solidFill>
                  <a:latin typeface="+mj-lt"/>
                  <a:cs typeface="Arial" panose="020B0604020202020204" pitchFamily="34" charset="0"/>
                </a:rPr>
                <a:t> = 0</a:t>
              </a:r>
            </a:p>
          </p:txBody>
        </p:sp>
      </p:grpSp>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56152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921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8921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921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8921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8921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8921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289249"/>
                                        </p:tgtEl>
                                        <p:attrNameLst>
                                          <p:attrName>style.visibility</p:attrName>
                                        </p:attrNameLst>
                                      </p:cBhvr>
                                      <p:to>
                                        <p:strVal val="visible"/>
                                      </p:to>
                                    </p:set>
                                    <p:animEffect transition="in" filter="blinds(horizontal)">
                                      <p:cBhvr>
                                        <p:cTn id="31" dur="500"/>
                                        <p:tgtEl>
                                          <p:spTgt spid="128924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289256"/>
                                        </p:tgtEl>
                                        <p:attrNameLst>
                                          <p:attrName>style.visibility</p:attrName>
                                        </p:attrNameLst>
                                      </p:cBhvr>
                                      <p:to>
                                        <p:strVal val="visible"/>
                                      </p:to>
                                    </p:set>
                                    <p:animEffect transition="in" filter="blinds(horizontal)">
                                      <p:cBhvr>
                                        <p:cTn id="36" dur="500"/>
                                        <p:tgtEl>
                                          <p:spTgt spid="1289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93133"/>
            <a:ext cx="8229600" cy="872067"/>
          </a:xfrm>
        </p:spPr>
        <p:txBody>
          <a:bodyPr>
            <a:normAutofit/>
          </a:bodyPr>
          <a:lstStyle/>
          <a:p>
            <a:pPr eaLnBrk="1" hangingPunct="1"/>
            <a:r>
              <a:rPr lang="en-US" dirty="0"/>
              <a:t>Challenges for Newton’s Method</a:t>
            </a:r>
          </a:p>
        </p:txBody>
      </p:sp>
      <p:sp>
        <p:nvSpPr>
          <p:cNvPr id="5" name="Content Placeholder 1"/>
          <p:cNvSpPr txBox="1">
            <a:spLocks/>
          </p:cNvSpPr>
          <p:nvPr/>
        </p:nvSpPr>
        <p:spPr bwMode="auto">
          <a:xfrm>
            <a:off x="457200" y="1058334"/>
            <a:ext cx="8382000" cy="4991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p>
            <a:pPr marL="342900" indent="-342900" eaLnBrk="0" hangingPunct="0">
              <a:spcBef>
                <a:spcPts val="1200"/>
              </a:spcBef>
              <a:spcAft>
                <a:spcPts val="1200"/>
              </a:spcAft>
              <a:buFont typeface="Arial" panose="020B0604020202020204" pitchFamily="34" charset="0"/>
              <a:buChar char="•"/>
              <a:defRPr/>
            </a:pPr>
            <a:r>
              <a:rPr lang="en-US" sz="2400" kern="0" dirty="0"/>
              <a:t>The quadratic approximation is normally computed </a:t>
            </a:r>
            <a:r>
              <a:rPr lang="en-US" sz="2400" b="1" kern="0" dirty="0">
                <a:solidFill>
                  <a:srgbClr val="C00000"/>
                </a:solidFill>
              </a:rPr>
              <a:t>on the entire dataset</a:t>
            </a:r>
            <a:r>
              <a:rPr lang="en-US" sz="2400" kern="0" dirty="0"/>
              <a:t>. This means </a:t>
            </a:r>
            <a:r>
              <a:rPr lang="en-US" sz="2400" kern="0" dirty="0">
                <a:solidFill>
                  <a:srgbClr val="9966FF"/>
                </a:solidFill>
              </a:rPr>
              <a:t>many passes over the data </a:t>
            </a:r>
            <a:r>
              <a:rPr lang="en-US" sz="2400" kern="0" dirty="0"/>
              <a:t>to complete a series of Newton steps. </a:t>
            </a:r>
          </a:p>
          <a:p>
            <a:pPr marL="342900" indent="-342900" eaLnBrk="0" hangingPunct="0">
              <a:spcBef>
                <a:spcPts val="1200"/>
              </a:spcBef>
              <a:spcAft>
                <a:spcPts val="1200"/>
              </a:spcAft>
              <a:buFont typeface="Arial" panose="020B0604020202020204" pitchFamily="34" charset="0"/>
              <a:buChar char="•"/>
              <a:defRPr/>
            </a:pPr>
            <a:r>
              <a:rPr lang="en-US" sz="2400" kern="0" dirty="0"/>
              <a:t>The Hessian has size </a:t>
            </a:r>
            <a:r>
              <a:rPr lang="en-US" sz="2400" b="1" kern="0" dirty="0">
                <a:solidFill>
                  <a:srgbClr val="9966FF"/>
                </a:solidFill>
              </a:rPr>
              <a:t>O(d</a:t>
            </a:r>
            <a:r>
              <a:rPr lang="en-US" sz="2400" b="1" kern="0" baseline="30000" dirty="0">
                <a:solidFill>
                  <a:srgbClr val="9966FF"/>
                </a:solidFill>
              </a:rPr>
              <a:t>2</a:t>
            </a:r>
            <a:r>
              <a:rPr lang="en-US" sz="2400" b="1" kern="0" dirty="0">
                <a:solidFill>
                  <a:srgbClr val="9966FF"/>
                </a:solidFill>
              </a:rPr>
              <a:t>) </a:t>
            </a:r>
            <a:r>
              <a:rPr lang="en-US" sz="2400" kern="0" dirty="0"/>
              <a:t>if there are d features. This is impractical for large feature spaces, e.g. text or event data. </a:t>
            </a:r>
          </a:p>
          <a:p>
            <a:pPr marL="342900" indent="-342900" eaLnBrk="0" hangingPunct="0">
              <a:spcBef>
                <a:spcPts val="1200"/>
              </a:spcBef>
              <a:spcAft>
                <a:spcPts val="1200"/>
              </a:spcAft>
              <a:buFont typeface="Arial" panose="020B0604020202020204" pitchFamily="34" charset="0"/>
              <a:buChar char="•"/>
              <a:defRPr/>
            </a:pPr>
            <a:r>
              <a:rPr lang="en-US" sz="2400" kern="0" dirty="0"/>
              <a:t>One Solution is </a:t>
            </a:r>
            <a:r>
              <a:rPr lang="en-US" sz="2400" b="1" kern="0" dirty="0">
                <a:solidFill>
                  <a:srgbClr val="C00000"/>
                </a:solidFill>
              </a:rPr>
              <a:t>L-BFGS</a:t>
            </a:r>
            <a:r>
              <a:rPr lang="en-US" sz="2400" kern="0" dirty="0"/>
              <a:t>, which stands for “Limited Memory </a:t>
            </a:r>
            <a:r>
              <a:rPr lang="en-US" sz="2400" kern="0" dirty="0" err="1"/>
              <a:t>Broyden</a:t>
            </a:r>
            <a:r>
              <a:rPr lang="en-US" sz="2400" kern="0" dirty="0"/>
              <a:t>-Fletcher-Goldfarb-</a:t>
            </a:r>
            <a:r>
              <a:rPr lang="en-US" sz="2400" kern="0" dirty="0" err="1"/>
              <a:t>Shanno</a:t>
            </a:r>
            <a:r>
              <a:rPr lang="en-US" sz="2400" kern="0" dirty="0"/>
              <a:t>”. It’s a Newton-like algorithm that use an </a:t>
            </a:r>
            <a:r>
              <a:rPr lang="en-US" sz="2400" kern="0" dirty="0">
                <a:solidFill>
                  <a:srgbClr val="9966FF"/>
                </a:solidFill>
              </a:rPr>
              <a:t>approximation to the Hessian with only a few rows</a:t>
            </a:r>
            <a:r>
              <a:rPr lang="en-US" sz="2400" kern="0" dirty="0"/>
              <a:t>. </a:t>
            </a:r>
          </a:p>
          <a:p>
            <a:pPr marL="800100" lvl="1" indent="-342900" eaLnBrk="0" hangingPunct="0">
              <a:spcBef>
                <a:spcPts val="1200"/>
              </a:spcBef>
              <a:spcAft>
                <a:spcPts val="1200"/>
              </a:spcAft>
              <a:buFont typeface="Arial" panose="020B0604020202020204" pitchFamily="34" charset="0"/>
              <a:buChar char="•"/>
              <a:defRPr/>
            </a:pPr>
            <a:r>
              <a:rPr lang="en-US" sz="2400" kern="0" dirty="0"/>
              <a:t>L-BFGS still requires full passes over the dataset however.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4279262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64008"/>
            <a:ext cx="8229600" cy="1078992"/>
          </a:xfrm>
        </p:spPr>
        <p:txBody>
          <a:bodyPr>
            <a:normAutofit/>
          </a:bodyPr>
          <a:lstStyle/>
          <a:p>
            <a:pPr eaLnBrk="1" hangingPunct="1"/>
            <a:r>
              <a:rPr lang="en-US" altLang="zh-CN" sz="4000" dirty="0"/>
              <a:t>Incremental </a:t>
            </a:r>
            <a:r>
              <a:rPr lang="en-US" sz="4000" dirty="0"/>
              <a:t>Training - SGD</a:t>
            </a:r>
          </a:p>
        </p:txBody>
      </p:sp>
      <p:sp>
        <p:nvSpPr>
          <p:cNvPr id="6" name="Content Placeholder 5"/>
          <p:cNvSpPr>
            <a:spLocks noGrp="1"/>
          </p:cNvSpPr>
          <p:nvPr>
            <p:ph idx="1"/>
          </p:nvPr>
        </p:nvSpPr>
        <p:spPr>
          <a:xfrm>
            <a:off x="381000" y="1143000"/>
            <a:ext cx="8229600" cy="5522976"/>
          </a:xfrm>
        </p:spPr>
        <p:txBody>
          <a:bodyPr>
            <a:normAutofit/>
          </a:bodyPr>
          <a:lstStyle/>
          <a:p>
            <a:pPr lvl="0">
              <a:spcBef>
                <a:spcPts val="0"/>
              </a:spcBef>
              <a:spcAft>
                <a:spcPts val="600"/>
              </a:spcAft>
              <a:defRPr/>
            </a:pPr>
            <a:r>
              <a:rPr lang="en-US" sz="2400" dirty="0"/>
              <a:t>A very efficient way to train logistic models is with </a:t>
            </a:r>
            <a:r>
              <a:rPr lang="en-US" sz="2400" b="1" dirty="0">
                <a:solidFill>
                  <a:schemeClr val="tx2"/>
                </a:solidFill>
              </a:rPr>
              <a:t>Stochastic Gradient Descent</a:t>
            </a:r>
            <a:r>
              <a:rPr lang="en-US" sz="2400" dirty="0"/>
              <a:t> (SGD) – we keep updating the model with gradients one example</a:t>
            </a:r>
          </a:p>
          <a:p>
            <a:pPr lvl="0">
              <a:spcBef>
                <a:spcPts val="0"/>
              </a:spcBef>
              <a:spcAft>
                <a:spcPts val="600"/>
              </a:spcAft>
              <a:defRPr/>
            </a:pPr>
            <a:endParaRPr lang="en-US" sz="2400" dirty="0"/>
          </a:p>
          <a:p>
            <a:pPr lvl="0">
              <a:spcBef>
                <a:spcPts val="0"/>
              </a:spcBef>
              <a:spcAft>
                <a:spcPts val="600"/>
              </a:spcAft>
              <a:defRPr/>
            </a:pPr>
            <a:r>
              <a:rPr lang="en-US" sz="2400" dirty="0"/>
              <a:t>One challenge with training on power law data (i.e. most data) is that the terms in the gradient can have very different strengths (because of the power law distribution). We’ll discuss this soon…</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535999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Deterministic Gradient vs Stochastic Gradient </a:t>
            </a:r>
          </a:p>
        </p:txBody>
      </p:sp>
      <p:sp>
        <p:nvSpPr>
          <p:cNvPr id="3" name="Content Placeholder 2"/>
          <p:cNvSpPr>
            <a:spLocks noGrp="1"/>
          </p:cNvSpPr>
          <p:nvPr>
            <p:ph idx="1"/>
          </p:nvPr>
        </p:nvSpPr>
        <p:spPr/>
        <p:txBody>
          <a:bodyPr/>
          <a:lstStyle/>
          <a:p>
            <a:r>
              <a:rPr lang="en-US" dirty="0"/>
              <a:t>Deterministic Gradient method</a:t>
            </a:r>
          </a:p>
          <a:p>
            <a:endParaRPr lang="en-US" dirty="0"/>
          </a:p>
          <a:p>
            <a:endParaRPr lang="en-US" dirty="0"/>
          </a:p>
          <a:p>
            <a:endParaRPr lang="en-US" dirty="0"/>
          </a:p>
          <a:p>
            <a:endParaRPr lang="en-US" dirty="0"/>
          </a:p>
          <a:p>
            <a:r>
              <a:rPr lang="en-US" b="1" dirty="0">
                <a:solidFill>
                  <a:srgbClr val="9966FF"/>
                </a:solidFill>
              </a:rPr>
              <a:t>Stochastic Gradient method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pic>
        <p:nvPicPr>
          <p:cNvPr id="5" name="Picture 4"/>
          <p:cNvPicPr>
            <a:picLocks noChangeAspect="1"/>
          </p:cNvPicPr>
          <p:nvPr/>
        </p:nvPicPr>
        <p:blipFill>
          <a:blip r:embed="rId2"/>
          <a:stretch>
            <a:fillRect/>
          </a:stretch>
        </p:blipFill>
        <p:spPr>
          <a:xfrm>
            <a:off x="2481072" y="1828800"/>
            <a:ext cx="4748308" cy="1799824"/>
          </a:xfrm>
          <a:prstGeom prst="rect">
            <a:avLst/>
          </a:prstGeom>
        </p:spPr>
      </p:pic>
      <p:pic>
        <p:nvPicPr>
          <p:cNvPr id="6" name="Picture 5"/>
          <p:cNvPicPr>
            <a:picLocks noChangeAspect="1"/>
          </p:cNvPicPr>
          <p:nvPr/>
        </p:nvPicPr>
        <p:blipFill>
          <a:blip r:embed="rId3"/>
          <a:stretch>
            <a:fillRect/>
          </a:stretch>
        </p:blipFill>
        <p:spPr>
          <a:xfrm>
            <a:off x="2481072" y="4495800"/>
            <a:ext cx="4978465" cy="1905000"/>
          </a:xfrm>
          <a:prstGeom prst="rect">
            <a:avLst/>
          </a:prstGeom>
        </p:spPr>
      </p:pic>
    </p:spTree>
    <p:extLst>
      <p:ext uri="{BB962C8B-B14F-4D97-AF65-F5344CB8AC3E}">
        <p14:creationId xmlns:p14="http://schemas.microsoft.com/office/powerpoint/2010/main" val="2445982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Stochastic Gradient </a:t>
            </a:r>
            <a:r>
              <a:rPr lang="en-US" altLang="zh-CN" dirty="0"/>
              <a:t>for Logistic Regression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914400"/>
                <a:ext cx="8686800" cy="5943600"/>
              </a:xfrm>
            </p:spPr>
            <p:txBody>
              <a:bodyPr>
                <a:normAutofit fontScale="62500" lnSpcReduction="20000"/>
              </a:bodyPr>
              <a:lstStyle/>
              <a:p>
                <a:pPr>
                  <a:spcBef>
                    <a:spcPts val="600"/>
                  </a:spcBef>
                  <a:defRPr/>
                </a:pPr>
                <a:r>
                  <a:rPr lang="en-US" dirty="0">
                    <a:sym typeface="Symbol"/>
                  </a:rPr>
                  <a:t>Logistic regression minimize the negative sum of the log accuracy (the total accuracy), </a:t>
                </a:r>
              </a:p>
              <a:p>
                <a:pPr fontAlgn="auto">
                  <a:lnSpc>
                    <a:spcPct val="100000"/>
                  </a:lnSpc>
                  <a:spcAft>
                    <a:spcPts val="0"/>
                  </a:spcAft>
                  <a:buFontTx/>
                  <a:buNone/>
                  <a:defRPr/>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sym typeface="Symbol"/>
                        </a:rPr>
                        <m:t>𝑓</m:t>
                      </m:r>
                      <m:d>
                        <m:dPr>
                          <m:ctrlPr>
                            <a:rPr lang="en-US" i="1">
                              <a:latin typeface="Cambria Math" panose="02040503050406030204" pitchFamily="18" charset="0"/>
                              <a:sym typeface="Symbol"/>
                            </a:rPr>
                          </m:ctrlPr>
                        </m:dPr>
                        <m:e>
                          <m:r>
                            <a:rPr lang="en-US" b="1" i="1">
                              <a:latin typeface="Cambria Math" panose="02040503050406030204" pitchFamily="18" charset="0"/>
                            </a:rPr>
                            <m:t>𝒘</m:t>
                          </m:r>
                        </m:e>
                      </m:d>
                      <m:r>
                        <a:rPr lang="en-US" i="1">
                          <a:latin typeface="Cambria Math"/>
                          <a:sym typeface="Symbol"/>
                        </a:rPr>
                        <m:t>=</m:t>
                      </m:r>
                      <m:r>
                        <a:rPr lang="en-US" i="1">
                          <a:latin typeface="Cambria Math" panose="02040503050406030204" pitchFamily="18" charset="0"/>
                          <a:sym typeface="Symbol"/>
                        </a:rPr>
                        <m:t>−</m:t>
                      </m:r>
                      <m:nary>
                        <m:naryPr>
                          <m:chr m:val="∑"/>
                          <m:ctrlPr>
                            <a:rPr lang="en-US" i="1">
                              <a:latin typeface="Cambria Math" panose="02040503050406030204" pitchFamily="18" charset="0"/>
                              <a:sym typeface="Symbol"/>
                            </a:rPr>
                          </m:ctrlPr>
                        </m:naryPr>
                        <m:sub>
                          <m:r>
                            <m:rPr>
                              <m:brk m:alnAt="23"/>
                            </m:rPr>
                            <a:rPr lang="en-US" i="1">
                              <a:latin typeface="Cambria Math"/>
                              <a:sym typeface="Symbol"/>
                            </a:rPr>
                            <m:t>𝑖</m:t>
                          </m:r>
                          <m:r>
                            <a:rPr lang="en-US" i="1">
                              <a:latin typeface="Cambria Math"/>
                              <a:sym typeface="Symbol"/>
                            </a:rPr>
                            <m:t>=1</m:t>
                          </m:r>
                        </m:sub>
                        <m:sup>
                          <m:r>
                            <a:rPr lang="en-US" i="1">
                              <a:latin typeface="Cambria Math"/>
                              <a:sym typeface="Symbol"/>
                            </a:rPr>
                            <m:t>𝑁</m:t>
                          </m:r>
                        </m:sup>
                        <m:e>
                          <m:func>
                            <m:funcPr>
                              <m:ctrlPr>
                                <a:rPr lang="en-US" i="1">
                                  <a:latin typeface="Cambria Math" panose="02040503050406030204" pitchFamily="18" charset="0"/>
                                  <a:sym typeface="Symbol"/>
                                </a:rPr>
                              </m:ctrlPr>
                            </m:funcPr>
                            <m:fName>
                              <m:r>
                                <m:rPr>
                                  <m:sty m:val="p"/>
                                </m:rPr>
                                <a:rPr lang="en-US">
                                  <a:latin typeface="Cambria Math"/>
                                  <a:sym typeface="Symbol"/>
                                </a:rPr>
                                <m:t>log</m:t>
                              </m:r>
                            </m:fName>
                            <m:e>
                              <m:sSub>
                                <m:sSubPr>
                                  <m:ctrlPr>
                                    <a:rPr lang="en-US" i="1">
                                      <a:latin typeface="Cambria Math" panose="02040503050406030204" pitchFamily="18" charset="0"/>
                                      <a:sym typeface="Symbol"/>
                                    </a:rPr>
                                  </m:ctrlPr>
                                </m:sSubPr>
                                <m:e>
                                  <m:r>
                                    <a:rPr lang="en-US" i="1">
                                      <a:latin typeface="Cambria Math" panose="02040503050406030204" pitchFamily="18" charset="0"/>
                                      <a:sym typeface="Symbol"/>
                                    </a:rPr>
                                    <m:t>𝑝</m:t>
                                  </m:r>
                                </m:e>
                                <m:sub>
                                  <m:r>
                                    <a:rPr lang="en-US" i="1">
                                      <a:latin typeface="Cambria Math" panose="02040503050406030204" pitchFamily="18" charset="0"/>
                                      <a:sym typeface="Symbol"/>
                                    </a:rPr>
                                    <m:t>𝑖</m:t>
                                  </m:r>
                                </m:sub>
                              </m:sSub>
                            </m:e>
                          </m:func>
                        </m:e>
                      </m:nary>
                      <m:r>
                        <a:rPr lang="en-US" i="1">
                          <a:latin typeface="Cambria Math" panose="02040503050406030204" pitchFamily="18" charset="0"/>
                          <a:sym typeface="Symbol"/>
                        </a:rPr>
                        <m:t>=</m:t>
                      </m:r>
                      <m:nary>
                        <m:naryPr>
                          <m:chr m:val="∑"/>
                          <m:ctrlPr>
                            <a:rPr lang="en-US" i="1">
                              <a:latin typeface="Cambria Math" panose="02040503050406030204" pitchFamily="18" charset="0"/>
                              <a:sym typeface="Symbol"/>
                            </a:rPr>
                          </m:ctrlPr>
                        </m:naryPr>
                        <m:sub>
                          <m:r>
                            <m:rPr>
                              <m:brk m:alnAt="23"/>
                            </m:rPr>
                            <a:rPr lang="en-US" i="1">
                              <a:latin typeface="Cambria Math"/>
                              <a:sym typeface="Symbol"/>
                            </a:rPr>
                            <m:t>𝑖</m:t>
                          </m:r>
                          <m:r>
                            <a:rPr lang="en-US" i="1">
                              <a:latin typeface="Cambria Math"/>
                              <a:sym typeface="Symbol"/>
                            </a:rPr>
                            <m:t>=1</m:t>
                          </m:r>
                        </m:sub>
                        <m:sup>
                          <m:r>
                            <a:rPr lang="en-US" i="1">
                              <a:latin typeface="Cambria Math"/>
                              <a:sym typeface="Symbol"/>
                            </a:rPr>
                            <m:t>𝑁</m:t>
                          </m:r>
                        </m:sup>
                        <m:e>
                          <m:func>
                            <m:funcPr>
                              <m:ctrlPr>
                                <a:rPr lang="en-US" i="1">
                                  <a:latin typeface="Cambria Math" panose="02040503050406030204" pitchFamily="18" charset="0"/>
                                  <a:sym typeface="Symbol"/>
                                </a:rPr>
                              </m:ctrlPr>
                            </m:funcPr>
                            <m:fName>
                              <m:r>
                                <m:rPr>
                                  <m:sty m:val="p"/>
                                </m:rPr>
                                <a:rPr lang="en-US">
                                  <a:latin typeface="Cambria Math"/>
                                  <a:sym typeface="Symbol"/>
                                </a:rPr>
                                <m:t>log</m:t>
                              </m:r>
                            </m:fName>
                            <m:e>
                              <m:r>
                                <a:rPr lang="en-US" i="1">
                                  <a:latin typeface="Cambria Math" panose="02040503050406030204" pitchFamily="18" charset="0"/>
                                  <a:sym typeface="Symbol"/>
                                </a:rPr>
                                <m:t>(</m:t>
                              </m:r>
                              <m:r>
                                <a:rPr lang="en-US" i="1">
                                  <a:latin typeface="Cambria Math"/>
                                </a:rPr>
                                <m:t>1+</m:t>
                              </m:r>
                              <m:r>
                                <m:rPr>
                                  <m:sty m:val="p"/>
                                </m:rPr>
                                <a:rPr lang="en-US">
                                  <a:latin typeface="Cambria Math"/>
                                </a:rPr>
                                <m:t>exp</m:t>
                              </m:r>
                              <m:r>
                                <a:rPr lang="en-US" i="1">
                                  <a:latin typeface="Cambria Math"/>
                                </a:rPr>
                                <m:t>⁡</m:t>
                              </m:r>
                              <m:d>
                                <m:dPr>
                                  <m:ctrlPr>
                                    <a:rPr lang="en-US" i="1">
                                      <a:latin typeface="Cambria Math" panose="02040503050406030204" pitchFamily="18" charset="0"/>
                                    </a:rPr>
                                  </m:ctrlPr>
                                </m:dPr>
                                <m:e>
                                  <m:r>
                                    <a:rPr lang="en-US" i="1">
                                      <a:latin typeface="Cambria Math"/>
                                    </a:rPr>
                                    <m:t>−</m:t>
                                  </m:r>
                                  <m:sSub>
                                    <m:sSubPr>
                                      <m:ctrlPr>
                                        <a:rPr lang="en-US" b="1"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b="1" i="1">
                                          <a:latin typeface="Cambria Math" panose="02040503050406030204" pitchFamily="18" charset="0"/>
                                        </a:rPr>
                                        <m:t>𝒘</m:t>
                                      </m:r>
                                      <m:r>
                                        <m:rPr>
                                          <m:nor/>
                                        </m:rPr>
                                        <a:rPr lang="en-US" altLang="en-US" baseline="30000" dirty="0"/>
                                        <m:t>T</m:t>
                                      </m:r>
                                      <m:r>
                                        <a:rPr lang="en-US" b="1" i="1">
                                          <a:latin typeface="Cambria Math" panose="02040503050406030204" pitchFamily="18" charset="0"/>
                                        </a:rPr>
                                        <m:t>𝒙</m:t>
                                      </m:r>
                                    </m:e>
                                    <m:sub>
                                      <m:r>
                                        <a:rPr lang="en-US" i="1">
                                          <a:latin typeface="Cambria Math" panose="02040503050406030204" pitchFamily="18" charset="0"/>
                                        </a:rPr>
                                        <m:t>𝑖</m:t>
                                      </m:r>
                                    </m:sub>
                                  </m:sSub>
                                </m:e>
                              </m:d>
                              <m:r>
                                <a:rPr lang="en-US" i="1">
                                  <a:latin typeface="Cambria Math" panose="02040503050406030204" pitchFamily="18" charset="0"/>
                                  <a:sym typeface="Symbol"/>
                                </a:rPr>
                                <m:t>)</m:t>
                              </m:r>
                            </m:e>
                          </m:func>
                        </m:e>
                      </m:nary>
                    </m:oMath>
                  </m:oMathPara>
                </a14:m>
                <a:endParaRPr lang="en-US" dirty="0"/>
              </a:p>
              <a:p>
                <a:pPr fontAlgn="auto">
                  <a:lnSpc>
                    <a:spcPct val="100000"/>
                  </a:lnSpc>
                  <a:spcAft>
                    <a:spcPts val="0"/>
                  </a:spcAft>
                  <a:buFontTx/>
                  <a:buNone/>
                  <a:defRPr/>
                </a:pPr>
                <a:endParaRPr lang="en-US" dirty="0"/>
              </a:p>
              <a:p>
                <a:pPr>
                  <a:defRPr/>
                </a:pPr>
                <a:r>
                  <a:rPr lang="en-US" dirty="0">
                    <a:solidFill>
                      <a:srgbClr val="0099FF"/>
                    </a:solidFill>
                  </a:rPr>
                  <a:t>Taking one example </a:t>
                </a:r>
                <a14:m>
                  <m:oMath xmlns:m="http://schemas.openxmlformats.org/officeDocument/2006/math">
                    <m:sSub>
                      <m:sSubPr>
                        <m:ctrlPr>
                          <a:rPr lang="en-US" b="1" i="1" smtClean="0">
                            <a:solidFill>
                              <a:srgbClr val="0099FF"/>
                            </a:solidFill>
                            <a:latin typeface="Cambria Math" panose="02040503050406030204" pitchFamily="18" charset="0"/>
                          </a:rPr>
                        </m:ctrlPr>
                      </m:sSubPr>
                      <m:e>
                        <m:r>
                          <a:rPr lang="en-US" b="1" i="1">
                            <a:solidFill>
                              <a:srgbClr val="0099FF"/>
                            </a:solidFill>
                            <a:latin typeface="Cambria Math" panose="02040503050406030204" pitchFamily="18" charset="0"/>
                          </a:rPr>
                          <m:t>𝒙</m:t>
                        </m:r>
                      </m:e>
                      <m:sub>
                        <m:r>
                          <a:rPr lang="en-US" b="0" i="1" smtClean="0">
                            <a:solidFill>
                              <a:srgbClr val="0099FF"/>
                            </a:solidFill>
                            <a:latin typeface="Cambria Math" panose="02040503050406030204" pitchFamily="18" charset="0"/>
                          </a:rPr>
                          <m:t>𝑖</m:t>
                        </m:r>
                      </m:sub>
                    </m:sSub>
                  </m:oMath>
                </a14:m>
                <a:r>
                  <a:rPr lang="en-US" dirty="0">
                    <a:solidFill>
                      <a:srgbClr val="0099FF"/>
                    </a:solidFill>
                  </a:rPr>
                  <a:t>, computing the gradient of </a:t>
                </a:r>
                <a14:m>
                  <m:oMath xmlns:m="http://schemas.openxmlformats.org/officeDocument/2006/math">
                    <m:sSub>
                      <m:sSubPr>
                        <m:ctrlPr>
                          <a:rPr lang="en-US" b="0" i="1" smtClean="0">
                            <a:solidFill>
                              <a:srgbClr val="0099FF"/>
                            </a:solidFill>
                            <a:latin typeface="Cambria Math" panose="02040503050406030204" pitchFamily="18" charset="0"/>
                            <a:sym typeface="Symbol"/>
                          </a:rPr>
                        </m:ctrlPr>
                      </m:sSubPr>
                      <m:e>
                        <m:r>
                          <a:rPr lang="en-US" i="1">
                            <a:solidFill>
                              <a:srgbClr val="0099FF"/>
                            </a:solidFill>
                            <a:latin typeface="Cambria Math" panose="02040503050406030204" pitchFamily="18" charset="0"/>
                            <a:sym typeface="Symbol"/>
                          </a:rPr>
                          <m:t>𝑓</m:t>
                        </m:r>
                      </m:e>
                      <m:sub>
                        <m:r>
                          <a:rPr lang="en-US" b="0" i="1" smtClean="0">
                            <a:solidFill>
                              <a:srgbClr val="0099FF"/>
                            </a:solidFill>
                            <a:latin typeface="Cambria Math" panose="02040503050406030204" pitchFamily="18" charset="0"/>
                            <a:sym typeface="Symbol"/>
                          </a:rPr>
                          <m:t>𝑖</m:t>
                        </m:r>
                      </m:sub>
                    </m:sSub>
                    <m:d>
                      <m:dPr>
                        <m:ctrlPr>
                          <a:rPr lang="en-US" i="1">
                            <a:solidFill>
                              <a:srgbClr val="0099FF"/>
                            </a:solidFill>
                            <a:latin typeface="Cambria Math" panose="02040503050406030204" pitchFamily="18" charset="0"/>
                            <a:sym typeface="Symbol"/>
                          </a:rPr>
                        </m:ctrlPr>
                      </m:dPr>
                      <m:e>
                        <m:r>
                          <a:rPr lang="en-US" b="1" i="1">
                            <a:solidFill>
                              <a:srgbClr val="0099FF"/>
                            </a:solidFill>
                            <a:latin typeface="Cambria Math" panose="02040503050406030204" pitchFamily="18" charset="0"/>
                          </a:rPr>
                          <m:t>𝒘</m:t>
                        </m:r>
                      </m:e>
                    </m:d>
                  </m:oMath>
                </a14:m>
                <a:r>
                  <a:rPr lang="en-US" dirty="0">
                    <a:solidFill>
                      <a:srgbClr val="0099FF"/>
                    </a:solidFill>
                  </a:rPr>
                  <a:t>: </a:t>
                </a:r>
                <a:r>
                  <a:rPr lang="zh-CN" altLang="en-US" dirty="0">
                    <a:solidFill>
                      <a:srgbClr val="0099FF"/>
                    </a:solidFill>
                  </a:rPr>
                  <a:t>随机抽取一个</a:t>
                </a:r>
                <a:r>
                  <a:rPr lang="en-US" altLang="zh-CN" dirty="0">
                    <a:solidFill>
                      <a:srgbClr val="0099FF"/>
                    </a:solidFill>
                  </a:rPr>
                  <a:t>data</a:t>
                </a:r>
                <a:r>
                  <a:rPr lang="zh-CN" altLang="en-US" dirty="0">
                    <a:solidFill>
                      <a:srgbClr val="0099FF"/>
                    </a:solidFill>
                  </a:rPr>
                  <a:t>，用它的</a:t>
                </a:r>
                <a:r>
                  <a:rPr lang="en-US" altLang="zh-CN" dirty="0">
                    <a:solidFill>
                      <a:srgbClr val="0099FF"/>
                    </a:solidFill>
                  </a:rPr>
                  <a:t>gradient</a:t>
                </a:r>
                <a:r>
                  <a:rPr lang="zh-CN" altLang="en-US" dirty="0">
                    <a:solidFill>
                      <a:srgbClr val="0099FF"/>
                    </a:solidFill>
                  </a:rPr>
                  <a:t>，所以叫“</a:t>
                </a:r>
                <a:r>
                  <a:rPr lang="en-US" altLang="zh-CN" dirty="0">
                    <a:solidFill>
                      <a:srgbClr val="0099FF"/>
                    </a:solidFill>
                  </a:rPr>
                  <a:t>Stochastic</a:t>
                </a:r>
                <a:r>
                  <a:rPr lang="zh-CN" altLang="en-US" dirty="0">
                    <a:solidFill>
                      <a:srgbClr val="0099FF"/>
                    </a:solidFill>
                  </a:rPr>
                  <a:t>”</a:t>
                </a:r>
                <a:endParaRPr lang="en-US" dirty="0">
                  <a:solidFill>
                    <a:srgbClr val="0099FF"/>
                  </a:solidFill>
                </a:endParaRPr>
              </a:p>
              <a:p>
                <a:pPr marL="0" indent="0">
                  <a:buNone/>
                  <a:defRPr/>
                </a:pPr>
                <a14:m>
                  <m:oMathPara xmlns:m="http://schemas.openxmlformats.org/officeDocument/2006/math">
                    <m:oMathParaPr>
                      <m:jc m:val="centerGroup"/>
                    </m:oMathParaPr>
                    <m:oMath xmlns:m="http://schemas.openxmlformats.org/officeDocument/2006/math">
                      <m:r>
                        <a:rPr lang="en-US" i="1" kern="0">
                          <a:latin typeface="Cambria Math"/>
                          <a:ea typeface="Cambria Math"/>
                        </a:rPr>
                        <m:t>𝛻</m:t>
                      </m:r>
                      <m:sSub>
                        <m:sSubPr>
                          <m:ctrlPr>
                            <a:rPr lang="en-US" b="0" i="1" kern="0" smtClean="0">
                              <a:latin typeface="Cambria Math" panose="02040503050406030204" pitchFamily="18" charset="0"/>
                              <a:ea typeface="Cambria Math"/>
                              <a:sym typeface="Symbol"/>
                            </a:rPr>
                          </m:ctrlPr>
                        </m:sSubPr>
                        <m:e>
                          <m:r>
                            <a:rPr lang="en-US" i="1">
                              <a:latin typeface="Cambria Math" panose="02040503050406030204" pitchFamily="18" charset="0"/>
                              <a:sym typeface="Symbol"/>
                            </a:rPr>
                            <m:t>𝑓</m:t>
                          </m:r>
                        </m:e>
                        <m:sub>
                          <m:r>
                            <a:rPr lang="en-US" b="0" i="1" smtClean="0">
                              <a:latin typeface="Cambria Math" panose="02040503050406030204" pitchFamily="18" charset="0"/>
                              <a:sym typeface="Symbol"/>
                            </a:rPr>
                            <m:t>𝑖</m:t>
                          </m:r>
                        </m:sub>
                      </m:sSub>
                      <m:d>
                        <m:dPr>
                          <m:ctrlPr>
                            <a:rPr lang="en-US" i="1">
                              <a:latin typeface="Cambria Math" panose="02040503050406030204" pitchFamily="18" charset="0"/>
                              <a:sym typeface="Symbol"/>
                            </a:rPr>
                          </m:ctrlPr>
                        </m:dPr>
                        <m:e>
                          <m:r>
                            <a:rPr lang="en-US" b="1" i="1">
                              <a:latin typeface="Cambria Math" panose="02040503050406030204" pitchFamily="18" charset="0"/>
                            </a:rPr>
                            <m:t>𝒘</m:t>
                          </m:r>
                        </m:e>
                      </m:d>
                      <m:r>
                        <a:rPr lang="en-US" b="1" i="1" smtClean="0">
                          <a:latin typeface="Cambria Math" panose="02040503050406030204" pitchFamily="18" charset="0"/>
                        </a:rPr>
                        <m:t>=</m:t>
                      </m:r>
                      <m:r>
                        <a:rPr lang="en-US" i="1" kern="0">
                          <a:latin typeface="Cambria Math"/>
                          <a:ea typeface="Cambria Math"/>
                        </a:rPr>
                        <m:t>𝛻</m:t>
                      </m:r>
                      <m:func>
                        <m:funcPr>
                          <m:ctrlPr>
                            <a:rPr lang="en-US" i="1">
                              <a:latin typeface="Cambria Math" panose="02040503050406030204" pitchFamily="18" charset="0"/>
                              <a:sym typeface="Symbol"/>
                            </a:rPr>
                          </m:ctrlPr>
                        </m:funcPr>
                        <m:fName>
                          <m:r>
                            <m:rPr>
                              <m:sty m:val="p"/>
                            </m:rPr>
                            <a:rPr lang="en-US">
                              <a:latin typeface="Cambria Math"/>
                              <a:sym typeface="Symbol"/>
                            </a:rPr>
                            <m:t>log</m:t>
                          </m:r>
                        </m:fName>
                        <m:e>
                          <m:r>
                            <a:rPr lang="en-US" i="1">
                              <a:latin typeface="Cambria Math" panose="02040503050406030204" pitchFamily="18" charset="0"/>
                              <a:sym typeface="Symbol"/>
                            </a:rPr>
                            <m:t>(</m:t>
                          </m:r>
                          <m:r>
                            <a:rPr lang="en-US" i="1">
                              <a:latin typeface="Cambria Math"/>
                            </a:rPr>
                            <m:t>1+</m:t>
                          </m:r>
                          <m:r>
                            <m:rPr>
                              <m:sty m:val="p"/>
                            </m:rPr>
                            <a:rPr lang="en-US">
                              <a:latin typeface="Cambria Math"/>
                            </a:rPr>
                            <m:t>exp</m:t>
                          </m:r>
                          <m:r>
                            <a:rPr lang="en-US" i="1">
                              <a:latin typeface="Cambria Math"/>
                            </a:rPr>
                            <m:t>⁡</m:t>
                          </m:r>
                          <m:d>
                            <m:dPr>
                              <m:ctrlPr>
                                <a:rPr lang="en-US" i="1">
                                  <a:latin typeface="Cambria Math" panose="02040503050406030204" pitchFamily="18" charset="0"/>
                                </a:rPr>
                              </m:ctrlPr>
                            </m:dPr>
                            <m:e>
                              <m:r>
                                <a:rPr lang="en-US" i="1">
                                  <a:latin typeface="Cambria Math"/>
                                </a:rPr>
                                <m:t>−</m:t>
                              </m:r>
                              <m:sSub>
                                <m:sSubPr>
                                  <m:ctrlPr>
                                    <a:rPr lang="en-US" b="1"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b="1" i="1">
                                      <a:latin typeface="Cambria Math" panose="02040503050406030204" pitchFamily="18" charset="0"/>
                                    </a:rPr>
                                    <m:t>𝒘</m:t>
                                  </m:r>
                                  <m:r>
                                    <m:rPr>
                                      <m:nor/>
                                    </m:rPr>
                                    <a:rPr lang="en-US" altLang="en-US" baseline="30000" dirty="0"/>
                                    <m:t>T</m:t>
                                  </m:r>
                                  <m:r>
                                    <a:rPr lang="en-US" b="1" i="1">
                                      <a:latin typeface="Cambria Math" panose="02040503050406030204" pitchFamily="18" charset="0"/>
                                    </a:rPr>
                                    <m:t>𝒙</m:t>
                                  </m:r>
                                </m:e>
                                <m:sub>
                                  <m:r>
                                    <a:rPr lang="en-US" i="1">
                                      <a:latin typeface="Cambria Math" panose="02040503050406030204" pitchFamily="18" charset="0"/>
                                    </a:rPr>
                                    <m:t>𝑖</m:t>
                                  </m:r>
                                </m:sub>
                              </m:sSub>
                            </m:e>
                          </m:d>
                          <m:r>
                            <a:rPr lang="en-US" i="1">
                              <a:latin typeface="Cambria Math" panose="02040503050406030204" pitchFamily="18" charset="0"/>
                              <a:sym typeface="Symbol"/>
                            </a:rPr>
                            <m:t>)</m:t>
                          </m:r>
                        </m:e>
                      </m:func>
                    </m:oMath>
                  </m:oMathPara>
                </a14:m>
                <a:endParaRPr lang="en-US" dirty="0"/>
              </a:p>
              <a:p>
                <a:pPr marL="0" indent="0">
                  <a:buNone/>
                  <a:defRPr/>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m:t>
                      </m:r>
                      <m:f>
                        <m:fPr>
                          <m:ctrlPr>
                            <a:rPr lang="en-US" b="1" i="1" smtClean="0">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a:rPr>
                            <m:t>1+</m:t>
                          </m:r>
                          <m:func>
                            <m:funcPr>
                              <m:ctrlPr>
                                <a:rPr lang="en-US" i="1">
                                  <a:latin typeface="Cambria Math" panose="02040503050406030204" pitchFamily="18" charset="0"/>
                                </a:rPr>
                              </m:ctrlPr>
                            </m:funcPr>
                            <m:fName>
                              <m:r>
                                <m:rPr>
                                  <m:sty m:val="p"/>
                                </m:rPr>
                                <a:rPr lang="en-US">
                                  <a:latin typeface="Cambria Math"/>
                                </a:rPr>
                                <m:t>exp</m:t>
                              </m:r>
                            </m:fName>
                            <m:e>
                              <m:d>
                                <m:dPr>
                                  <m:ctrlPr>
                                    <a:rPr lang="en-US" i="1">
                                      <a:latin typeface="Cambria Math" panose="02040503050406030204" pitchFamily="18" charset="0"/>
                                    </a:rPr>
                                  </m:ctrlPr>
                                </m:dPr>
                                <m:e>
                                  <m:r>
                                    <a:rPr lang="en-US" i="1">
                                      <a:latin typeface="Cambria Math"/>
                                    </a:rPr>
                                    <m:t>−</m:t>
                                  </m:r>
                                  <m:sSub>
                                    <m:sSubPr>
                                      <m:ctrlPr>
                                        <a:rPr lang="en-US" b="1"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b="1" i="1">
                                          <a:latin typeface="Cambria Math" panose="02040503050406030204" pitchFamily="18" charset="0"/>
                                        </a:rPr>
                                        <m:t>𝒘</m:t>
                                      </m:r>
                                      <m:r>
                                        <m:rPr>
                                          <m:nor/>
                                        </m:rPr>
                                        <a:rPr lang="en-US" altLang="en-US" baseline="30000" dirty="0"/>
                                        <m:t>T</m:t>
                                      </m:r>
                                      <m:r>
                                        <a:rPr lang="en-US" b="1" i="1">
                                          <a:latin typeface="Cambria Math" panose="02040503050406030204" pitchFamily="18" charset="0"/>
                                        </a:rPr>
                                        <m:t>𝒙</m:t>
                                      </m:r>
                                    </m:e>
                                    <m:sub>
                                      <m:r>
                                        <a:rPr lang="en-US" i="1">
                                          <a:latin typeface="Cambria Math" panose="02040503050406030204" pitchFamily="18" charset="0"/>
                                        </a:rPr>
                                        <m:t>𝑖</m:t>
                                      </m:r>
                                    </m:sub>
                                  </m:sSub>
                                </m:e>
                              </m:d>
                            </m:e>
                          </m:func>
                        </m:den>
                      </m:f>
                      <m:r>
                        <a:rPr lang="en-US" i="1" kern="0">
                          <a:latin typeface="Cambria Math"/>
                          <a:ea typeface="Cambria Math"/>
                        </a:rPr>
                        <m:t>𝛻</m:t>
                      </m:r>
                      <m:r>
                        <a:rPr lang="en-US" b="0" i="1" kern="0" smtClean="0">
                          <a:latin typeface="Cambria Math" panose="02040503050406030204" pitchFamily="18" charset="0"/>
                          <a:ea typeface="Cambria Math"/>
                        </a:rPr>
                        <m:t>(</m:t>
                      </m:r>
                      <m:r>
                        <a:rPr lang="en-US" i="1">
                          <a:latin typeface="Cambria Math"/>
                        </a:rPr>
                        <m:t>1+</m:t>
                      </m:r>
                      <m:func>
                        <m:funcPr>
                          <m:ctrlPr>
                            <a:rPr lang="en-US" i="1">
                              <a:latin typeface="Cambria Math" panose="02040503050406030204" pitchFamily="18" charset="0"/>
                            </a:rPr>
                          </m:ctrlPr>
                        </m:funcPr>
                        <m:fName>
                          <m:r>
                            <m:rPr>
                              <m:sty m:val="p"/>
                            </m:rPr>
                            <a:rPr lang="en-US">
                              <a:latin typeface="Cambria Math"/>
                            </a:rPr>
                            <m:t>exp</m:t>
                          </m:r>
                        </m:fName>
                        <m:e>
                          <m:d>
                            <m:dPr>
                              <m:ctrlPr>
                                <a:rPr lang="en-US" i="1">
                                  <a:latin typeface="Cambria Math" panose="02040503050406030204" pitchFamily="18" charset="0"/>
                                </a:rPr>
                              </m:ctrlPr>
                            </m:dPr>
                            <m:e>
                              <m:r>
                                <a:rPr lang="en-US" i="1">
                                  <a:latin typeface="Cambria Math"/>
                                </a:rPr>
                                <m:t>−</m:t>
                              </m:r>
                              <m:sSub>
                                <m:sSubPr>
                                  <m:ctrlPr>
                                    <a:rPr lang="en-US" b="1"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b="1" i="1">
                                      <a:latin typeface="Cambria Math" panose="02040503050406030204" pitchFamily="18" charset="0"/>
                                    </a:rPr>
                                    <m:t>𝒘</m:t>
                                  </m:r>
                                  <m:r>
                                    <m:rPr>
                                      <m:nor/>
                                    </m:rPr>
                                    <a:rPr lang="en-US" altLang="en-US" baseline="30000" dirty="0"/>
                                    <m:t>T</m:t>
                                  </m:r>
                                  <m:r>
                                    <a:rPr lang="en-US" b="1" i="1">
                                      <a:latin typeface="Cambria Math" panose="02040503050406030204" pitchFamily="18" charset="0"/>
                                    </a:rPr>
                                    <m:t>𝒙</m:t>
                                  </m:r>
                                </m:e>
                                <m:sub>
                                  <m:r>
                                    <a:rPr lang="en-US" i="1">
                                      <a:latin typeface="Cambria Math" panose="02040503050406030204" pitchFamily="18" charset="0"/>
                                    </a:rPr>
                                    <m:t>𝑖</m:t>
                                  </m:r>
                                </m:sub>
                              </m:sSub>
                            </m:e>
                          </m:d>
                        </m:e>
                      </m:func>
                      <m:r>
                        <a:rPr lang="en-US" b="1" i="1" smtClean="0">
                          <a:latin typeface="Cambria Math" panose="02040503050406030204" pitchFamily="18" charset="0"/>
                        </a:rPr>
                        <m:t>)</m:t>
                      </m:r>
                    </m:oMath>
                  </m:oMathPara>
                </a14:m>
                <a:endParaRPr lang="en-US" dirty="0"/>
              </a:p>
              <a:p>
                <a:pPr marL="0" indent="0">
                  <a:buNone/>
                  <a:defRPr/>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m:t>
                      </m:r>
                      <m:f>
                        <m:fPr>
                          <m:ctrlPr>
                            <a:rPr lang="en-US" b="1" i="1">
                              <a:latin typeface="Cambria Math" panose="02040503050406030204" pitchFamily="18" charset="0"/>
                            </a:rPr>
                          </m:ctrlPr>
                        </m:fPr>
                        <m:num>
                          <m:r>
                            <a:rPr lang="en-US" i="1">
                              <a:latin typeface="Cambria Math" panose="02040503050406030204" pitchFamily="18" charset="0"/>
                            </a:rPr>
                            <m:t>1</m:t>
                          </m:r>
                        </m:num>
                        <m:den>
                          <m:r>
                            <a:rPr lang="en-US" i="1">
                              <a:latin typeface="Cambria Math"/>
                            </a:rPr>
                            <m:t>1+</m:t>
                          </m:r>
                          <m:func>
                            <m:funcPr>
                              <m:ctrlPr>
                                <a:rPr lang="en-US" i="1">
                                  <a:latin typeface="Cambria Math" panose="02040503050406030204" pitchFamily="18" charset="0"/>
                                </a:rPr>
                              </m:ctrlPr>
                            </m:funcPr>
                            <m:fName>
                              <m:r>
                                <m:rPr>
                                  <m:sty m:val="p"/>
                                </m:rPr>
                                <a:rPr lang="en-US">
                                  <a:latin typeface="Cambria Math"/>
                                </a:rPr>
                                <m:t>exp</m:t>
                              </m:r>
                            </m:fName>
                            <m:e>
                              <m:d>
                                <m:dPr>
                                  <m:ctrlPr>
                                    <a:rPr lang="en-US" i="1">
                                      <a:latin typeface="Cambria Math" panose="02040503050406030204" pitchFamily="18" charset="0"/>
                                    </a:rPr>
                                  </m:ctrlPr>
                                </m:dPr>
                                <m:e>
                                  <m:r>
                                    <a:rPr lang="en-US" i="1">
                                      <a:latin typeface="Cambria Math"/>
                                    </a:rPr>
                                    <m:t>−</m:t>
                                  </m:r>
                                  <m:sSub>
                                    <m:sSubPr>
                                      <m:ctrlPr>
                                        <a:rPr lang="en-US" b="1"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b="1" i="1">
                                          <a:latin typeface="Cambria Math" panose="02040503050406030204" pitchFamily="18" charset="0"/>
                                        </a:rPr>
                                        <m:t>𝒘</m:t>
                                      </m:r>
                                      <m:r>
                                        <m:rPr>
                                          <m:nor/>
                                        </m:rPr>
                                        <a:rPr lang="en-US" altLang="en-US" baseline="30000" dirty="0"/>
                                        <m:t>T</m:t>
                                      </m:r>
                                      <m:r>
                                        <a:rPr lang="en-US" b="1" i="1">
                                          <a:latin typeface="Cambria Math" panose="02040503050406030204" pitchFamily="18" charset="0"/>
                                        </a:rPr>
                                        <m:t>𝒙</m:t>
                                      </m:r>
                                    </m:e>
                                    <m:sub>
                                      <m:r>
                                        <a:rPr lang="en-US" i="1">
                                          <a:latin typeface="Cambria Math" panose="02040503050406030204" pitchFamily="18" charset="0"/>
                                        </a:rPr>
                                        <m:t>𝑖</m:t>
                                      </m:r>
                                    </m:sub>
                                  </m:sSub>
                                </m:e>
                              </m:d>
                            </m:e>
                          </m:func>
                        </m:den>
                      </m:f>
                      <m:func>
                        <m:funcPr>
                          <m:ctrlPr>
                            <a:rPr lang="en-US" i="1">
                              <a:latin typeface="Cambria Math" panose="02040503050406030204" pitchFamily="18" charset="0"/>
                            </a:rPr>
                          </m:ctrlPr>
                        </m:funcPr>
                        <m:fName>
                          <m:r>
                            <m:rPr>
                              <m:sty m:val="p"/>
                            </m:rPr>
                            <a:rPr lang="en-US">
                              <a:latin typeface="Cambria Math"/>
                            </a:rPr>
                            <m:t>exp</m:t>
                          </m:r>
                        </m:fName>
                        <m:e>
                          <m:d>
                            <m:dPr>
                              <m:ctrlPr>
                                <a:rPr lang="en-US" i="1">
                                  <a:latin typeface="Cambria Math" panose="02040503050406030204" pitchFamily="18" charset="0"/>
                                </a:rPr>
                              </m:ctrlPr>
                            </m:dPr>
                            <m:e>
                              <m:r>
                                <a:rPr lang="en-US" i="1">
                                  <a:latin typeface="Cambria Math"/>
                                </a:rPr>
                                <m:t>−</m:t>
                              </m:r>
                              <m:sSub>
                                <m:sSubPr>
                                  <m:ctrlPr>
                                    <a:rPr lang="en-US" b="1"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b="1" i="1">
                                      <a:latin typeface="Cambria Math" panose="02040503050406030204" pitchFamily="18" charset="0"/>
                                    </a:rPr>
                                    <m:t>𝒘</m:t>
                                  </m:r>
                                  <m:r>
                                    <m:rPr>
                                      <m:nor/>
                                    </m:rPr>
                                    <a:rPr lang="en-US" altLang="en-US" baseline="30000" dirty="0"/>
                                    <m:t>T</m:t>
                                  </m:r>
                                  <m:r>
                                    <a:rPr lang="en-US" b="1" i="1">
                                      <a:latin typeface="Cambria Math" panose="02040503050406030204" pitchFamily="18" charset="0"/>
                                    </a:rPr>
                                    <m:t>𝒙</m:t>
                                  </m:r>
                                </m:e>
                                <m:sub>
                                  <m:r>
                                    <a:rPr lang="en-US" i="1">
                                      <a:latin typeface="Cambria Math" panose="02040503050406030204" pitchFamily="18" charset="0"/>
                                    </a:rPr>
                                    <m:t>𝑖</m:t>
                                  </m:r>
                                </m:sub>
                              </m:sSub>
                            </m:e>
                          </m:d>
                        </m:e>
                      </m:func>
                      <m:r>
                        <a:rPr lang="en-US" i="1">
                          <a:latin typeface="Cambria Math" panose="02040503050406030204" pitchFamily="18" charset="0"/>
                        </a:rPr>
                        <m:t>(</m:t>
                      </m:r>
                      <m:r>
                        <a:rPr lang="en-US" i="1">
                          <a:latin typeface="Cambria Math"/>
                        </a:rPr>
                        <m:t>−</m:t>
                      </m:r>
                      <m:sSub>
                        <m:sSubPr>
                          <m:ctrlPr>
                            <a:rPr lang="en-US" b="1"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oMath>
                  </m:oMathPara>
                </a14:m>
                <a:endParaRPr lang="en-US" dirty="0"/>
              </a:p>
              <a:p>
                <a:pPr>
                  <a:defRPr/>
                </a:pPr>
                <a:r>
                  <a:rPr lang="en-US" dirty="0"/>
                  <a:t>SGD becomes</a:t>
                </a:r>
              </a:p>
              <a:p>
                <a:pPr marL="0" indent="0">
                  <a:buNone/>
                  <a:defRPr/>
                </a:pPr>
                <a14:m>
                  <m:oMathPara xmlns:m="http://schemas.openxmlformats.org/officeDocument/2006/math">
                    <m:oMathParaPr>
                      <m:jc m:val="centerGroup"/>
                    </m:oMathParaPr>
                    <m:oMath xmlns:m="http://schemas.openxmlformats.org/officeDocument/2006/math">
                      <m:sSup>
                        <m:sSupPr>
                          <m:ctrlPr>
                            <a:rPr lang="en-US" i="1" kern="0">
                              <a:latin typeface="Cambria Math" panose="02040503050406030204" pitchFamily="18" charset="0"/>
                              <a:ea typeface="Cambria Math"/>
                            </a:rPr>
                          </m:ctrlPr>
                        </m:sSupPr>
                        <m:e>
                          <m:r>
                            <a:rPr lang="en-US" b="1" i="1">
                              <a:latin typeface="Cambria Math" panose="02040503050406030204" pitchFamily="18" charset="0"/>
                            </a:rPr>
                            <m:t>𝒘</m:t>
                          </m:r>
                        </m:e>
                        <m:sup>
                          <m:r>
                            <a:rPr lang="en-US" i="1" kern="0">
                              <a:latin typeface="Cambria Math"/>
                              <a:ea typeface="Cambria Math"/>
                            </a:rPr>
                            <m:t>′</m:t>
                          </m:r>
                        </m:sup>
                      </m:sSup>
                      <m:r>
                        <a:rPr lang="en-US" i="1" kern="0">
                          <a:latin typeface="Cambria Math"/>
                          <a:ea typeface="Cambria Math"/>
                        </a:rPr>
                        <m:t>=</m:t>
                      </m:r>
                      <m:r>
                        <a:rPr lang="en-US" b="1" i="1">
                          <a:latin typeface="Cambria Math" panose="02040503050406030204" pitchFamily="18" charset="0"/>
                        </a:rPr>
                        <m:t>𝒘</m:t>
                      </m:r>
                      <m:r>
                        <a:rPr lang="en-US" b="0" i="1" kern="0" smtClean="0">
                          <a:latin typeface="Cambria Math" panose="02040503050406030204" pitchFamily="18" charset="0"/>
                          <a:ea typeface="Cambria Math"/>
                        </a:rPr>
                        <m:t>−</m:t>
                      </m:r>
                      <m:r>
                        <a:rPr lang="en-US" i="1" kern="0">
                          <a:latin typeface="Cambria Math"/>
                          <a:ea typeface="Cambria Math"/>
                        </a:rPr>
                        <m:t> </m:t>
                      </m:r>
                      <m:r>
                        <a:rPr lang="en-US" i="1" kern="0">
                          <a:latin typeface="Cambria Math"/>
                          <a:ea typeface="Cambria Math"/>
                        </a:rPr>
                        <m:t>𝛼𝛻</m:t>
                      </m:r>
                      <m:sSub>
                        <m:sSubPr>
                          <m:ctrlPr>
                            <a:rPr lang="en-US" i="1" kern="0">
                              <a:latin typeface="Cambria Math" panose="02040503050406030204" pitchFamily="18" charset="0"/>
                              <a:ea typeface="Cambria Math"/>
                              <a:sym typeface="Symbol"/>
                            </a:rPr>
                          </m:ctrlPr>
                        </m:sSubPr>
                        <m:e>
                          <m:r>
                            <a:rPr lang="en-US" i="1">
                              <a:latin typeface="Cambria Math" panose="02040503050406030204" pitchFamily="18" charset="0"/>
                              <a:sym typeface="Symbol"/>
                            </a:rPr>
                            <m:t>𝑓</m:t>
                          </m:r>
                        </m:e>
                        <m:sub>
                          <m:r>
                            <a:rPr lang="en-US" i="1">
                              <a:latin typeface="Cambria Math" panose="02040503050406030204" pitchFamily="18" charset="0"/>
                              <a:sym typeface="Symbol"/>
                            </a:rPr>
                            <m:t>𝑖</m:t>
                          </m:r>
                        </m:sub>
                      </m:sSub>
                      <m:d>
                        <m:dPr>
                          <m:ctrlPr>
                            <a:rPr lang="en-US" i="1">
                              <a:latin typeface="Cambria Math" panose="02040503050406030204" pitchFamily="18" charset="0"/>
                              <a:sym typeface="Symbol"/>
                            </a:rPr>
                          </m:ctrlPr>
                        </m:dPr>
                        <m:e>
                          <m:r>
                            <a:rPr lang="en-US" b="1" i="1">
                              <a:latin typeface="Cambria Math" panose="02040503050406030204" pitchFamily="18" charset="0"/>
                            </a:rPr>
                            <m:t>𝒘</m:t>
                          </m:r>
                        </m:e>
                      </m:d>
                      <m:r>
                        <a:rPr lang="en-US" b="1" i="1" kern="0" smtClean="0">
                          <a:latin typeface="Cambria Math" panose="02040503050406030204" pitchFamily="18" charset="0"/>
                          <a:ea typeface="Cambria Math"/>
                        </a:rPr>
                        <m:t>=</m:t>
                      </m:r>
                      <m:r>
                        <a:rPr lang="en-US" b="1" i="1">
                          <a:latin typeface="Cambria Math" panose="02040503050406030204" pitchFamily="18" charset="0"/>
                        </a:rPr>
                        <m:t>𝒘</m:t>
                      </m:r>
                      <m:r>
                        <a:rPr lang="en-US" b="0" i="1" kern="0" smtClean="0">
                          <a:latin typeface="Cambria Math" panose="02040503050406030204" pitchFamily="18" charset="0"/>
                          <a:ea typeface="Cambria Math"/>
                        </a:rPr>
                        <m:t>+</m:t>
                      </m:r>
                      <m:r>
                        <a:rPr lang="en-US" i="1" kern="0">
                          <a:latin typeface="Cambria Math"/>
                          <a:ea typeface="Cambria Math"/>
                        </a:rPr>
                        <m:t>𝛼</m:t>
                      </m:r>
                      <m:f>
                        <m:fPr>
                          <m:ctrlPr>
                            <a:rPr lang="en-US" b="1" i="1" smtClean="0">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1</m:t>
                          </m:r>
                        </m:num>
                        <m:den>
                          <m:r>
                            <a:rPr lang="en-US" i="1">
                              <a:solidFill>
                                <a:srgbClr val="FF0000"/>
                              </a:solidFill>
                              <a:latin typeface="Cambria Math"/>
                            </a:rPr>
                            <m:t>1+</m:t>
                          </m:r>
                          <m:func>
                            <m:funcPr>
                              <m:ctrlPr>
                                <a:rPr lang="en-US" i="1">
                                  <a:solidFill>
                                    <a:srgbClr val="FF0000"/>
                                  </a:solidFill>
                                  <a:latin typeface="Cambria Math" panose="02040503050406030204" pitchFamily="18" charset="0"/>
                                </a:rPr>
                              </m:ctrlPr>
                            </m:funcPr>
                            <m:fName>
                              <m:r>
                                <m:rPr>
                                  <m:sty m:val="p"/>
                                </m:rPr>
                                <a:rPr lang="en-US">
                                  <a:solidFill>
                                    <a:srgbClr val="FF0000"/>
                                  </a:solidFill>
                                  <a:latin typeface="Cambria Math"/>
                                </a:rPr>
                                <m:t>exp</m:t>
                              </m:r>
                            </m:fName>
                            <m:e>
                              <m:d>
                                <m:dPr>
                                  <m:ctrlPr>
                                    <a:rPr lang="en-US" i="1">
                                      <a:solidFill>
                                        <a:srgbClr val="FF0000"/>
                                      </a:solidFill>
                                      <a:latin typeface="Cambria Math" panose="02040503050406030204" pitchFamily="18" charset="0"/>
                                    </a:rPr>
                                  </m:ctrlPr>
                                </m:dPr>
                                <m:e>
                                  <m:r>
                                    <a:rPr lang="en-US" i="1">
                                      <a:solidFill>
                                        <a:srgbClr val="FF0000"/>
                                      </a:solidFill>
                                      <a:latin typeface="Cambria Math"/>
                                    </a:rPr>
                                    <m:t>−</m:t>
                                  </m:r>
                                  <m:sSub>
                                    <m:sSubPr>
                                      <m:ctrlPr>
                                        <a:rPr lang="en-US" b="1" i="1">
                                          <a:solidFill>
                                            <a:srgbClr val="FF0000"/>
                                          </a:solidFill>
                                          <a:latin typeface="Cambria Math" panose="02040503050406030204" pitchFamily="18" charset="0"/>
                                        </a:rPr>
                                      </m:ctrlPr>
                                    </m:sSubPr>
                                    <m:e>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𝑦</m:t>
                                          </m:r>
                                        </m:e>
                                        <m:sub>
                                          <m:r>
                                            <a:rPr lang="en-US" i="1">
                                              <a:solidFill>
                                                <a:srgbClr val="FF0000"/>
                                              </a:solidFill>
                                              <a:latin typeface="Cambria Math" panose="02040503050406030204" pitchFamily="18" charset="0"/>
                                            </a:rPr>
                                            <m:t>𝑖</m:t>
                                          </m:r>
                                        </m:sub>
                                      </m:sSub>
                                      <m:r>
                                        <a:rPr lang="en-US" b="1" i="1">
                                          <a:solidFill>
                                            <a:srgbClr val="FF0000"/>
                                          </a:solidFill>
                                          <a:latin typeface="Cambria Math" panose="02040503050406030204" pitchFamily="18" charset="0"/>
                                        </a:rPr>
                                        <m:t>𝒘</m:t>
                                      </m:r>
                                      <m:r>
                                        <m:rPr>
                                          <m:nor/>
                                        </m:rPr>
                                        <a:rPr lang="en-US" altLang="en-US" baseline="30000" dirty="0">
                                          <a:solidFill>
                                            <a:srgbClr val="FF0000"/>
                                          </a:solidFill>
                                        </a:rPr>
                                        <m:t>T</m:t>
                                      </m:r>
                                      <m:r>
                                        <a:rPr lang="en-US" b="1" i="1">
                                          <a:solidFill>
                                            <a:srgbClr val="FF0000"/>
                                          </a:solidFill>
                                          <a:latin typeface="Cambria Math" panose="02040503050406030204" pitchFamily="18" charset="0"/>
                                        </a:rPr>
                                        <m:t>𝒙</m:t>
                                      </m:r>
                                    </m:e>
                                    <m:sub>
                                      <m:r>
                                        <a:rPr lang="en-US" i="1">
                                          <a:solidFill>
                                            <a:srgbClr val="FF0000"/>
                                          </a:solidFill>
                                          <a:latin typeface="Cambria Math" panose="02040503050406030204" pitchFamily="18" charset="0"/>
                                        </a:rPr>
                                        <m:t>𝑖</m:t>
                                      </m:r>
                                    </m:sub>
                                  </m:sSub>
                                </m:e>
                              </m:d>
                            </m:e>
                          </m:func>
                        </m:den>
                      </m:f>
                      <m:func>
                        <m:funcPr>
                          <m:ctrlPr>
                            <a:rPr lang="en-US" i="1">
                              <a:solidFill>
                                <a:srgbClr val="FF0000"/>
                              </a:solidFill>
                              <a:latin typeface="Cambria Math" panose="02040503050406030204" pitchFamily="18" charset="0"/>
                            </a:rPr>
                          </m:ctrlPr>
                        </m:funcPr>
                        <m:fName>
                          <m:r>
                            <m:rPr>
                              <m:sty m:val="p"/>
                            </m:rPr>
                            <a:rPr lang="en-US">
                              <a:solidFill>
                                <a:srgbClr val="FF0000"/>
                              </a:solidFill>
                              <a:latin typeface="Cambria Math"/>
                            </a:rPr>
                            <m:t>exp</m:t>
                          </m:r>
                        </m:fName>
                        <m:e>
                          <m:d>
                            <m:dPr>
                              <m:ctrlPr>
                                <a:rPr lang="en-US" i="1">
                                  <a:solidFill>
                                    <a:srgbClr val="FF0000"/>
                                  </a:solidFill>
                                  <a:latin typeface="Cambria Math" panose="02040503050406030204" pitchFamily="18" charset="0"/>
                                </a:rPr>
                              </m:ctrlPr>
                            </m:dPr>
                            <m:e>
                              <m:r>
                                <a:rPr lang="en-US" i="1">
                                  <a:solidFill>
                                    <a:srgbClr val="FF0000"/>
                                  </a:solidFill>
                                  <a:latin typeface="Cambria Math"/>
                                </a:rPr>
                                <m:t>−</m:t>
                              </m:r>
                              <m:sSub>
                                <m:sSubPr>
                                  <m:ctrlPr>
                                    <a:rPr lang="en-US" b="1" i="1">
                                      <a:solidFill>
                                        <a:srgbClr val="FF0000"/>
                                      </a:solidFill>
                                      <a:latin typeface="Cambria Math" panose="02040503050406030204" pitchFamily="18" charset="0"/>
                                    </a:rPr>
                                  </m:ctrlPr>
                                </m:sSubPr>
                                <m:e>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𝑦</m:t>
                                      </m:r>
                                    </m:e>
                                    <m:sub>
                                      <m:r>
                                        <a:rPr lang="en-US" i="1">
                                          <a:solidFill>
                                            <a:srgbClr val="FF0000"/>
                                          </a:solidFill>
                                          <a:latin typeface="Cambria Math" panose="02040503050406030204" pitchFamily="18" charset="0"/>
                                        </a:rPr>
                                        <m:t>𝑖</m:t>
                                      </m:r>
                                    </m:sub>
                                  </m:sSub>
                                  <m:r>
                                    <a:rPr lang="en-US" b="1" i="1">
                                      <a:solidFill>
                                        <a:srgbClr val="FF0000"/>
                                      </a:solidFill>
                                      <a:latin typeface="Cambria Math" panose="02040503050406030204" pitchFamily="18" charset="0"/>
                                    </a:rPr>
                                    <m:t>𝒘</m:t>
                                  </m:r>
                                  <m:r>
                                    <m:rPr>
                                      <m:nor/>
                                    </m:rPr>
                                    <a:rPr lang="en-US" altLang="en-US" baseline="30000" dirty="0">
                                      <a:solidFill>
                                        <a:srgbClr val="FF0000"/>
                                      </a:solidFill>
                                    </a:rPr>
                                    <m:t>T</m:t>
                                  </m:r>
                                  <m:r>
                                    <a:rPr lang="en-US" b="1" i="1">
                                      <a:solidFill>
                                        <a:srgbClr val="FF0000"/>
                                      </a:solidFill>
                                      <a:latin typeface="Cambria Math" panose="02040503050406030204" pitchFamily="18" charset="0"/>
                                    </a:rPr>
                                    <m:t>𝒙</m:t>
                                  </m:r>
                                </m:e>
                                <m:sub>
                                  <m:r>
                                    <a:rPr lang="en-US" i="1">
                                      <a:solidFill>
                                        <a:srgbClr val="FF0000"/>
                                      </a:solidFill>
                                      <a:latin typeface="Cambria Math" panose="02040503050406030204" pitchFamily="18" charset="0"/>
                                    </a:rPr>
                                    <m:t>𝑖</m:t>
                                  </m:r>
                                </m:sub>
                              </m:sSub>
                            </m:e>
                          </m:d>
                        </m:e>
                      </m:func>
                      <m:r>
                        <a:rPr lang="en-US" i="1">
                          <a:latin typeface="Cambria Math" panose="02040503050406030204" pitchFamily="18" charset="0"/>
                        </a:rPr>
                        <m:t>(</m:t>
                      </m:r>
                      <m:sSub>
                        <m:sSubPr>
                          <m:ctrlPr>
                            <a:rPr lang="en-US" b="1"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oMath>
                  </m:oMathPara>
                </a14:m>
                <a:endParaRPr lang="en-US" dirty="0"/>
              </a:p>
              <a:p>
                <a:pPr marL="0" indent="0">
                  <a:buNone/>
                  <a:defRPr/>
                </a:pPr>
                <a:r>
                  <a:rPr lang="en-US" dirty="0"/>
                  <a:t>Where </a:t>
                </a:r>
              </a:p>
              <a:p>
                <a:pPr marL="0" indent="0">
                  <a:buNone/>
                  <a:defRPr/>
                </a:pPr>
                <a14:m>
                  <m:oMathPara xmlns:m="http://schemas.openxmlformats.org/officeDocument/2006/math">
                    <m:oMathParaPr>
                      <m:jc m:val="centerGroup"/>
                    </m:oMathParaPr>
                    <m:oMath xmlns:m="http://schemas.openxmlformats.org/officeDocument/2006/math">
                      <m:f>
                        <m:fPr>
                          <m:ctrlPr>
                            <a:rPr lang="en-US" b="1" i="1">
                              <a:latin typeface="Cambria Math" panose="02040503050406030204" pitchFamily="18" charset="0"/>
                            </a:rPr>
                          </m:ctrlPr>
                        </m:fPr>
                        <m:num>
                          <m:r>
                            <a:rPr lang="en-US" i="1">
                              <a:latin typeface="Cambria Math" panose="02040503050406030204" pitchFamily="18" charset="0"/>
                            </a:rPr>
                            <m:t>1</m:t>
                          </m:r>
                        </m:num>
                        <m:den>
                          <m:r>
                            <a:rPr lang="en-US" i="1">
                              <a:latin typeface="Cambria Math"/>
                            </a:rPr>
                            <m:t>1+</m:t>
                          </m:r>
                          <m:func>
                            <m:funcPr>
                              <m:ctrlPr>
                                <a:rPr lang="en-US" i="1">
                                  <a:latin typeface="Cambria Math" panose="02040503050406030204" pitchFamily="18" charset="0"/>
                                </a:rPr>
                              </m:ctrlPr>
                            </m:funcPr>
                            <m:fName>
                              <m:r>
                                <m:rPr>
                                  <m:sty m:val="p"/>
                                </m:rPr>
                                <a:rPr lang="en-US">
                                  <a:latin typeface="Cambria Math"/>
                                </a:rPr>
                                <m:t>exp</m:t>
                              </m:r>
                            </m:fName>
                            <m:e>
                              <m:d>
                                <m:dPr>
                                  <m:ctrlPr>
                                    <a:rPr lang="en-US" i="1">
                                      <a:latin typeface="Cambria Math" panose="02040503050406030204" pitchFamily="18" charset="0"/>
                                    </a:rPr>
                                  </m:ctrlPr>
                                </m:dPr>
                                <m:e>
                                  <m:r>
                                    <a:rPr lang="en-US" i="1">
                                      <a:latin typeface="Cambria Math"/>
                                    </a:rPr>
                                    <m:t>−</m:t>
                                  </m:r>
                                  <m:sSub>
                                    <m:sSubPr>
                                      <m:ctrlPr>
                                        <a:rPr lang="en-US" b="1"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b="1" i="1">
                                          <a:latin typeface="Cambria Math" panose="02040503050406030204" pitchFamily="18" charset="0"/>
                                        </a:rPr>
                                        <m:t>𝒘</m:t>
                                      </m:r>
                                      <m:r>
                                        <m:rPr>
                                          <m:nor/>
                                        </m:rPr>
                                        <a:rPr lang="en-US" altLang="en-US" baseline="30000" dirty="0"/>
                                        <m:t>T</m:t>
                                      </m:r>
                                      <m:r>
                                        <a:rPr lang="en-US" b="1" i="1">
                                          <a:latin typeface="Cambria Math" panose="02040503050406030204" pitchFamily="18" charset="0"/>
                                        </a:rPr>
                                        <m:t>𝒙</m:t>
                                      </m:r>
                                    </m:e>
                                    <m:sub>
                                      <m:r>
                                        <a:rPr lang="en-US" i="1">
                                          <a:latin typeface="Cambria Math" panose="02040503050406030204" pitchFamily="18" charset="0"/>
                                        </a:rPr>
                                        <m:t>𝑖</m:t>
                                      </m:r>
                                    </m:sub>
                                  </m:sSub>
                                </m:e>
                              </m:d>
                            </m:e>
                          </m:func>
                        </m:den>
                      </m:f>
                      <m:func>
                        <m:funcPr>
                          <m:ctrlPr>
                            <a:rPr lang="en-US" i="1">
                              <a:latin typeface="Cambria Math" panose="02040503050406030204" pitchFamily="18" charset="0"/>
                            </a:rPr>
                          </m:ctrlPr>
                        </m:funcPr>
                        <m:fName>
                          <m:r>
                            <m:rPr>
                              <m:sty m:val="p"/>
                            </m:rPr>
                            <a:rPr lang="en-US">
                              <a:latin typeface="Cambria Math"/>
                            </a:rPr>
                            <m:t>exp</m:t>
                          </m:r>
                        </m:fName>
                        <m:e>
                          <m:d>
                            <m:dPr>
                              <m:ctrlPr>
                                <a:rPr lang="en-US" i="1">
                                  <a:latin typeface="Cambria Math" panose="02040503050406030204" pitchFamily="18" charset="0"/>
                                </a:rPr>
                              </m:ctrlPr>
                            </m:dPr>
                            <m:e>
                              <m:r>
                                <a:rPr lang="en-US" i="1">
                                  <a:latin typeface="Cambria Math"/>
                                </a:rPr>
                                <m:t>−</m:t>
                              </m:r>
                              <m:sSub>
                                <m:sSubPr>
                                  <m:ctrlPr>
                                    <a:rPr lang="en-US" b="1"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b="1" i="1">
                                      <a:latin typeface="Cambria Math" panose="02040503050406030204" pitchFamily="18" charset="0"/>
                                    </a:rPr>
                                    <m:t>𝒘</m:t>
                                  </m:r>
                                  <m:r>
                                    <m:rPr>
                                      <m:nor/>
                                    </m:rPr>
                                    <a:rPr lang="en-US" altLang="en-US" baseline="30000" dirty="0"/>
                                    <m:t>T</m:t>
                                  </m:r>
                                  <m:r>
                                    <a:rPr lang="en-US" b="1" i="1">
                                      <a:latin typeface="Cambria Math" panose="02040503050406030204" pitchFamily="18" charset="0"/>
                                    </a:rPr>
                                    <m:t>𝒙</m:t>
                                  </m:r>
                                </m:e>
                                <m:sub>
                                  <m:r>
                                    <a:rPr lang="en-US" i="1">
                                      <a:latin typeface="Cambria Math" panose="02040503050406030204" pitchFamily="18" charset="0"/>
                                    </a:rPr>
                                    <m:t>𝑖</m:t>
                                  </m:r>
                                </m:sub>
                              </m:sSub>
                            </m:e>
                          </m:d>
                        </m:e>
                      </m:func>
                      <m:r>
                        <a:rPr lang="en-US" b="1" i="1" smtClean="0">
                          <a:latin typeface="Cambria Math" panose="02040503050406030204" pitchFamily="18" charset="0"/>
                        </a:rPr>
                        <m:t>=</m:t>
                      </m:r>
                      <m:f>
                        <m:fPr>
                          <m:ctrlPr>
                            <a:rPr lang="en-US" b="1" i="1">
                              <a:latin typeface="Cambria Math" panose="02040503050406030204" pitchFamily="18" charset="0"/>
                            </a:rPr>
                          </m:ctrlPr>
                        </m:fPr>
                        <m:num>
                          <m:r>
                            <a:rPr lang="en-US" i="1">
                              <a:latin typeface="Cambria Math" panose="02040503050406030204" pitchFamily="18" charset="0"/>
                            </a:rPr>
                            <m:t>1</m:t>
                          </m:r>
                        </m:num>
                        <m:den>
                          <m:r>
                            <a:rPr lang="en-US" i="1">
                              <a:latin typeface="Cambria Math"/>
                            </a:rPr>
                            <m:t>1+</m:t>
                          </m:r>
                          <m:func>
                            <m:funcPr>
                              <m:ctrlPr>
                                <a:rPr lang="en-US" i="1">
                                  <a:latin typeface="Cambria Math" panose="02040503050406030204" pitchFamily="18" charset="0"/>
                                </a:rPr>
                              </m:ctrlPr>
                            </m:funcPr>
                            <m:fName>
                              <m:r>
                                <m:rPr>
                                  <m:sty m:val="p"/>
                                </m:rPr>
                                <a:rPr lang="en-US">
                                  <a:latin typeface="Cambria Math"/>
                                </a:rPr>
                                <m:t>exp</m:t>
                              </m:r>
                            </m:fName>
                            <m:e>
                              <m:d>
                                <m:dPr>
                                  <m:ctrlPr>
                                    <a:rPr lang="en-US" i="1">
                                      <a:latin typeface="Cambria Math" panose="02040503050406030204" pitchFamily="18" charset="0"/>
                                    </a:rPr>
                                  </m:ctrlPr>
                                </m:dPr>
                                <m:e>
                                  <m:sSub>
                                    <m:sSubPr>
                                      <m:ctrlPr>
                                        <a:rPr lang="en-US" b="1"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b="1" i="1">
                                          <a:latin typeface="Cambria Math" panose="02040503050406030204" pitchFamily="18" charset="0"/>
                                        </a:rPr>
                                        <m:t>𝒘</m:t>
                                      </m:r>
                                      <m:r>
                                        <m:rPr>
                                          <m:nor/>
                                        </m:rPr>
                                        <a:rPr lang="en-US" altLang="en-US" baseline="30000" dirty="0"/>
                                        <m:t>T</m:t>
                                      </m:r>
                                      <m:r>
                                        <a:rPr lang="en-US" b="1" i="1">
                                          <a:latin typeface="Cambria Math" panose="02040503050406030204" pitchFamily="18" charset="0"/>
                                        </a:rPr>
                                        <m:t>𝒙</m:t>
                                      </m:r>
                                    </m:e>
                                    <m:sub>
                                      <m:r>
                                        <a:rPr lang="en-US" i="1">
                                          <a:latin typeface="Cambria Math" panose="02040503050406030204" pitchFamily="18" charset="0"/>
                                        </a:rPr>
                                        <m:t>𝑖</m:t>
                                      </m:r>
                                    </m:sub>
                                  </m:sSub>
                                </m:e>
                              </m:d>
                            </m:e>
                          </m:func>
                        </m:den>
                      </m:f>
                      <m:r>
                        <a:rPr lang="en-US" b="1" i="1" smtClean="0">
                          <a:latin typeface="Cambria Math" panose="02040503050406030204" pitchFamily="18" charset="0"/>
                        </a:rPr>
                        <m:t>=</m:t>
                      </m:r>
                      <m:r>
                        <a:rPr lang="en-US" b="0" i="1" smtClean="0">
                          <a:latin typeface="Cambria Math" panose="02040503050406030204" pitchFamily="18" charset="0"/>
                        </a:rPr>
                        <m:t>1</m:t>
                      </m:r>
                      <m:r>
                        <a:rPr lang="en-US" b="1" i="1" smtClean="0">
                          <a:latin typeface="Cambria Math" panose="02040503050406030204" pitchFamily="18" charset="0"/>
                        </a:rPr>
                        <m:t>−</m:t>
                      </m:r>
                      <m:f>
                        <m:fPr>
                          <m:ctrlPr>
                            <a:rPr lang="en-US" b="1" i="1">
                              <a:latin typeface="Cambria Math" panose="02040503050406030204" pitchFamily="18" charset="0"/>
                            </a:rPr>
                          </m:ctrlPr>
                        </m:fPr>
                        <m:num>
                          <m:r>
                            <a:rPr lang="en-US" i="1">
                              <a:latin typeface="Cambria Math" panose="02040503050406030204" pitchFamily="18" charset="0"/>
                            </a:rPr>
                            <m:t>1</m:t>
                          </m:r>
                        </m:num>
                        <m:den>
                          <m:r>
                            <a:rPr lang="en-US" i="1">
                              <a:latin typeface="Cambria Math"/>
                            </a:rPr>
                            <m:t>1+</m:t>
                          </m:r>
                          <m:func>
                            <m:funcPr>
                              <m:ctrlPr>
                                <a:rPr lang="en-US" i="1">
                                  <a:latin typeface="Cambria Math" panose="02040503050406030204" pitchFamily="18" charset="0"/>
                                </a:rPr>
                              </m:ctrlPr>
                            </m:funcPr>
                            <m:fName>
                              <m:r>
                                <m:rPr>
                                  <m:sty m:val="p"/>
                                </m:rPr>
                                <a:rPr lang="en-US">
                                  <a:latin typeface="Cambria Math"/>
                                </a:rPr>
                                <m:t>exp</m:t>
                              </m:r>
                            </m:fName>
                            <m:e>
                              <m:d>
                                <m:dPr>
                                  <m:ctrlPr>
                                    <a:rPr lang="en-US" i="1">
                                      <a:latin typeface="Cambria Math" panose="02040503050406030204" pitchFamily="18" charset="0"/>
                                    </a:rPr>
                                  </m:ctrlPr>
                                </m:dPr>
                                <m:e>
                                  <m:r>
                                    <a:rPr lang="en-US" i="1">
                                      <a:latin typeface="Cambria Math"/>
                                    </a:rPr>
                                    <m:t>−</m:t>
                                  </m:r>
                                  <m:sSub>
                                    <m:sSubPr>
                                      <m:ctrlPr>
                                        <a:rPr lang="en-US" b="1"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b="1" i="1">
                                          <a:latin typeface="Cambria Math" panose="02040503050406030204" pitchFamily="18" charset="0"/>
                                        </a:rPr>
                                        <m:t>𝒘</m:t>
                                      </m:r>
                                      <m:r>
                                        <m:rPr>
                                          <m:nor/>
                                        </m:rPr>
                                        <a:rPr lang="en-US" altLang="en-US" baseline="30000" dirty="0"/>
                                        <m:t>T</m:t>
                                      </m:r>
                                      <m:r>
                                        <a:rPr lang="en-US" b="1" i="1">
                                          <a:latin typeface="Cambria Math" panose="02040503050406030204" pitchFamily="18" charset="0"/>
                                        </a:rPr>
                                        <m:t>𝒙</m:t>
                                      </m:r>
                                    </m:e>
                                    <m:sub>
                                      <m:r>
                                        <a:rPr lang="en-US" i="1">
                                          <a:latin typeface="Cambria Math" panose="02040503050406030204" pitchFamily="18" charset="0"/>
                                        </a:rPr>
                                        <m:t>𝑖</m:t>
                                      </m:r>
                                    </m:sub>
                                  </m:sSub>
                                </m:e>
                              </m:d>
                            </m:e>
                          </m:func>
                        </m:den>
                      </m:f>
                    </m:oMath>
                  </m:oMathPara>
                </a14:m>
                <a:endParaRPr lang="en-US" dirty="0"/>
              </a:p>
              <a:p>
                <a:pPr marL="0" indent="0">
                  <a:buNone/>
                  <a:defRPr/>
                </a:pPr>
                <a:r>
                  <a:rPr lang="en-US" dirty="0">
                    <a:solidFill>
                      <a:srgbClr val="FF0000"/>
                    </a:solidFill>
                  </a:rPr>
                  <a:t>is the probability of </a:t>
                </a:r>
                <a14:m>
                  <m:oMath xmlns:m="http://schemas.openxmlformats.org/officeDocument/2006/math">
                    <m:sSub>
                      <m:sSubPr>
                        <m:ctrlPr>
                          <a:rPr lang="en-US" b="1" i="1" smtClean="0">
                            <a:solidFill>
                              <a:srgbClr val="9966FF"/>
                            </a:solidFill>
                            <a:latin typeface="Cambria Math" panose="02040503050406030204" pitchFamily="18" charset="0"/>
                          </a:rPr>
                        </m:ctrlPr>
                      </m:sSubPr>
                      <m:e>
                        <m:r>
                          <a:rPr lang="en-US" b="1" i="1">
                            <a:solidFill>
                              <a:srgbClr val="9966FF"/>
                            </a:solidFill>
                            <a:latin typeface="Cambria Math" panose="02040503050406030204" pitchFamily="18" charset="0"/>
                          </a:rPr>
                          <m:t>𝒙</m:t>
                        </m:r>
                      </m:e>
                      <m:sub>
                        <m:r>
                          <a:rPr lang="en-US" b="1" i="1" smtClean="0">
                            <a:solidFill>
                              <a:srgbClr val="9966FF"/>
                            </a:solidFill>
                            <a:latin typeface="Cambria Math" panose="02040503050406030204" pitchFamily="18" charset="0"/>
                          </a:rPr>
                          <m:t>𝒊</m:t>
                        </m:r>
                      </m:sub>
                    </m:sSub>
                  </m:oMath>
                </a14:m>
                <a:r>
                  <a:rPr lang="en-US" b="1" dirty="0">
                    <a:solidFill>
                      <a:srgbClr val="9966FF"/>
                    </a:solidFill>
                  </a:rPr>
                  <a:t> being not predicted as </a:t>
                </a:r>
                <a14:m>
                  <m:oMath xmlns:m="http://schemas.openxmlformats.org/officeDocument/2006/math">
                    <m:sSub>
                      <m:sSubPr>
                        <m:ctrlPr>
                          <a:rPr lang="en-US" b="1" i="1">
                            <a:solidFill>
                              <a:srgbClr val="9966FF"/>
                            </a:solidFill>
                            <a:latin typeface="Cambria Math" panose="02040503050406030204" pitchFamily="18" charset="0"/>
                          </a:rPr>
                        </m:ctrlPr>
                      </m:sSubPr>
                      <m:e>
                        <m:r>
                          <a:rPr lang="en-US" b="1" i="1">
                            <a:solidFill>
                              <a:srgbClr val="9966FF"/>
                            </a:solidFill>
                            <a:latin typeface="Cambria Math" panose="02040503050406030204" pitchFamily="18" charset="0"/>
                          </a:rPr>
                          <m:t>𝒚</m:t>
                        </m:r>
                      </m:e>
                      <m:sub>
                        <m:r>
                          <a:rPr lang="en-US" b="1" i="1">
                            <a:solidFill>
                              <a:srgbClr val="9966FF"/>
                            </a:solidFill>
                            <a:latin typeface="Cambria Math" panose="02040503050406030204" pitchFamily="18" charset="0"/>
                          </a:rPr>
                          <m:t>𝒊</m:t>
                        </m:r>
                      </m:sub>
                    </m:sSub>
                  </m:oMath>
                </a14:m>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914400"/>
                <a:ext cx="8686800" cy="5943600"/>
              </a:xfrm>
              <a:blipFill>
                <a:blip r:embed="rId2"/>
                <a:stretch>
                  <a:fillRect l="-632" t="-1333"/>
                </a:stretch>
              </a:blipFill>
            </p:spPr>
            <p:txBody>
              <a:bodyPr/>
              <a:lstStyle/>
              <a:p>
                <a:r>
                  <a:rPr lang="zh-CN" alt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80171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a:extLst>
              <a:ext uri="{FF2B5EF4-FFF2-40B4-BE49-F238E27FC236}">
                <a16:creationId xmlns:a16="http://schemas.microsoft.com/office/drawing/2014/main" id="{DAF06B6A-B83E-4658-BB3B-3B6724F6F152}"/>
              </a:ext>
            </a:extLst>
          </p:cNvPr>
          <p:cNvSpPr/>
          <p:nvPr/>
        </p:nvSpPr>
        <p:spPr>
          <a:xfrm>
            <a:off x="533400" y="3200400"/>
            <a:ext cx="7086600" cy="990600"/>
          </a:xfrm>
          <a:prstGeom prst="roundRect">
            <a:avLst/>
          </a:prstGeom>
          <a:solidFill>
            <a:srgbClr val="FFFF8B"/>
          </a:solidFill>
          <a:ln>
            <a:solidFill>
              <a:srgbClr val="FFFF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p:txBody>
          <a:bodyPr/>
          <a:lstStyle/>
          <a:p>
            <a:r>
              <a:rPr lang="en-US" dirty="0"/>
              <a:t>Compared to Perceptron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zh-CN" dirty="0"/>
                  <a:t>For perceptron:</a:t>
                </a:r>
              </a:p>
              <a:p>
                <a:pPr lvl="1"/>
                <a:r>
                  <a:rPr lang="en-US" altLang="en-US" dirty="0"/>
                  <a:t>if </a:t>
                </a:r>
                <a:r>
                  <a:rPr lang="en-US" altLang="zh-CN" dirty="0" err="1"/>
                  <a:t>y</a:t>
                </a:r>
                <a:r>
                  <a:rPr lang="en-US" altLang="en-US" i="1" baseline="-25000" dirty="0" err="1"/>
                  <a:t>i</a:t>
                </a:r>
                <a:r>
                  <a:rPr lang="en-US" altLang="zh-CN" dirty="0"/>
                  <a:t>’</a:t>
                </a:r>
                <a:r>
                  <a:rPr lang="en-US" altLang="en-US" dirty="0"/>
                  <a:t>!= </a:t>
                </a:r>
                <a:r>
                  <a:rPr lang="en-US" altLang="en-US" i="1" dirty="0" err="1"/>
                  <a:t>y</a:t>
                </a:r>
                <a:r>
                  <a:rPr lang="en-US" altLang="en-US" i="1" baseline="-25000" dirty="0" err="1"/>
                  <a:t>i</a:t>
                </a:r>
                <a:r>
                  <a:rPr lang="en-US" altLang="en-US" i="1" dirty="0"/>
                  <a:t>, </a:t>
                </a:r>
                <a:r>
                  <a:rPr lang="en-US" altLang="en-US" dirty="0"/>
                  <a:t>update the weight vector</a:t>
                </a:r>
              </a:p>
              <a:p>
                <a:pPr lvl="1" algn="ctr">
                  <a:buFontTx/>
                  <a:buNone/>
                </a:pPr>
                <a:r>
                  <a:rPr lang="en-US" altLang="en-US" dirty="0"/>
                  <a:t>     </a:t>
                </a:r>
                <a:r>
                  <a:rPr lang="en-US" altLang="en-US" b="1" i="1" dirty="0">
                    <a:solidFill>
                      <a:srgbClr val="FF0000"/>
                    </a:solidFill>
                  </a:rPr>
                  <a:t>w</a:t>
                </a:r>
                <a:r>
                  <a:rPr lang="en-US" altLang="en-US" i="1" baseline="-25000" dirty="0">
                    <a:solidFill>
                      <a:srgbClr val="FF0000"/>
                    </a:solidFill>
                  </a:rPr>
                  <a:t>k</a:t>
                </a:r>
                <a:r>
                  <a:rPr lang="en-US" altLang="en-US" baseline="-25000" dirty="0">
                    <a:solidFill>
                      <a:srgbClr val="FF0000"/>
                    </a:solidFill>
                  </a:rPr>
                  <a:t>+1</a:t>
                </a:r>
                <a:r>
                  <a:rPr lang="en-US" altLang="en-US" dirty="0">
                    <a:solidFill>
                      <a:srgbClr val="FF0000"/>
                    </a:solidFill>
                  </a:rPr>
                  <a:t> </a:t>
                </a:r>
                <a:r>
                  <a:rPr lang="en-US" altLang="en-US" dirty="0">
                    <a:solidFill>
                      <a:srgbClr val="FF0000"/>
                    </a:solidFill>
                    <a:sym typeface="Wingdings" panose="05000000000000000000" pitchFamily="2" charset="2"/>
                  </a:rPr>
                  <a:t></a:t>
                </a:r>
                <a:r>
                  <a:rPr lang="en-US" altLang="en-US" dirty="0">
                    <a:solidFill>
                      <a:srgbClr val="FF0000"/>
                    </a:solidFill>
                  </a:rPr>
                  <a:t> </a:t>
                </a:r>
                <a:r>
                  <a:rPr lang="en-US" altLang="en-US" b="1" i="1" dirty="0" err="1">
                    <a:solidFill>
                      <a:srgbClr val="FF0000"/>
                    </a:solidFill>
                  </a:rPr>
                  <a:t>w</a:t>
                </a:r>
                <a:r>
                  <a:rPr lang="en-US" altLang="en-US" i="1" baseline="-25000" dirty="0" err="1">
                    <a:solidFill>
                      <a:srgbClr val="FF0000"/>
                    </a:solidFill>
                  </a:rPr>
                  <a:t>k</a:t>
                </a:r>
                <a:r>
                  <a:rPr lang="en-US" altLang="en-US" i="1" dirty="0">
                    <a:solidFill>
                      <a:srgbClr val="FF0000"/>
                    </a:solidFill>
                  </a:rPr>
                  <a:t> </a:t>
                </a:r>
                <a:r>
                  <a:rPr lang="en-US" altLang="en-US" dirty="0">
                    <a:solidFill>
                      <a:srgbClr val="FF0000"/>
                    </a:solidFill>
                  </a:rPr>
                  <a:t>+</a:t>
                </a:r>
                <a:r>
                  <a:rPr lang="en-US" altLang="en-US" i="1" dirty="0">
                    <a:solidFill>
                      <a:srgbClr val="FF0000"/>
                    </a:solidFill>
                  </a:rPr>
                  <a:t> </a:t>
                </a:r>
                <a:r>
                  <a:rPr lang="en-US" altLang="zh-CN" i="1" dirty="0">
                    <a:solidFill>
                      <a:srgbClr val="0070C0"/>
                    </a:solidFill>
                  </a:rPr>
                  <a:t>a</a:t>
                </a:r>
                <a:r>
                  <a:rPr lang="en-US" altLang="zh-CN" i="1" dirty="0">
                    <a:solidFill>
                      <a:srgbClr val="FF0000"/>
                    </a:solidFill>
                  </a:rPr>
                  <a:t> </a:t>
                </a:r>
                <a:r>
                  <a:rPr lang="en-US" altLang="en-US" i="1" dirty="0" err="1">
                    <a:solidFill>
                      <a:srgbClr val="FF0000"/>
                    </a:solidFill>
                  </a:rPr>
                  <a:t>y</a:t>
                </a:r>
                <a:r>
                  <a:rPr lang="en-US" altLang="en-US" i="1" baseline="-25000" dirty="0" err="1">
                    <a:solidFill>
                      <a:srgbClr val="FF0000"/>
                    </a:solidFill>
                  </a:rPr>
                  <a:t>i</a:t>
                </a:r>
                <a:r>
                  <a:rPr lang="en-US" altLang="en-US" b="1" i="1" dirty="0" err="1">
                    <a:solidFill>
                      <a:srgbClr val="FF0000"/>
                    </a:solidFill>
                  </a:rPr>
                  <a:t>x</a:t>
                </a:r>
                <a:r>
                  <a:rPr lang="en-US" altLang="en-US" i="1" baseline="-25000" dirty="0" err="1">
                    <a:solidFill>
                      <a:srgbClr val="FF0000"/>
                    </a:solidFill>
                  </a:rPr>
                  <a:t>i</a:t>
                </a:r>
                <a:endParaRPr lang="en-US" altLang="en-US" i="1" baseline="-25000" dirty="0">
                  <a:solidFill>
                    <a:srgbClr val="FF0000"/>
                  </a:solidFill>
                </a:endParaRPr>
              </a:p>
              <a:p>
                <a:endParaRPr lang="en-US" dirty="0"/>
              </a:p>
              <a:p>
                <a:r>
                  <a:rPr lang="en-US" dirty="0"/>
                  <a:t>For logistic regression:</a:t>
                </a:r>
              </a:p>
              <a:p>
                <a:pPr marL="0" indent="0">
                  <a:buNone/>
                </a:pPr>
                <a14:m>
                  <m:oMathPara xmlns:m="http://schemas.openxmlformats.org/officeDocument/2006/math">
                    <m:oMathParaPr>
                      <m:jc m:val="centerGroup"/>
                    </m:oMathParaPr>
                    <m:oMath xmlns:m="http://schemas.openxmlformats.org/officeDocument/2006/math">
                      <m:sSup>
                        <m:sSupPr>
                          <m:ctrlPr>
                            <a:rPr lang="en-US" sz="2400" i="1" kern="0">
                              <a:latin typeface="Cambria Math" panose="02040503050406030204" pitchFamily="18" charset="0"/>
                              <a:ea typeface="Cambria Math"/>
                            </a:rPr>
                          </m:ctrlPr>
                        </m:sSupPr>
                        <m:e>
                          <m:r>
                            <a:rPr lang="en-US" sz="2400" b="1" i="1">
                              <a:latin typeface="Cambria Math" panose="02040503050406030204" pitchFamily="18" charset="0"/>
                            </a:rPr>
                            <m:t>𝒘</m:t>
                          </m:r>
                        </m:e>
                        <m:sup>
                          <m:r>
                            <a:rPr lang="en-US" sz="2400" i="1" kern="0">
                              <a:latin typeface="Cambria Math"/>
                              <a:ea typeface="Cambria Math"/>
                            </a:rPr>
                            <m:t>′</m:t>
                          </m:r>
                        </m:sup>
                      </m:sSup>
                      <m:r>
                        <a:rPr lang="en-US" sz="2400" i="1" kern="0">
                          <a:latin typeface="Cambria Math"/>
                          <a:ea typeface="Cambria Math"/>
                        </a:rPr>
                        <m:t>=</m:t>
                      </m:r>
                      <m:r>
                        <a:rPr lang="en-US" sz="2400" b="1" i="1">
                          <a:latin typeface="Cambria Math" panose="02040503050406030204" pitchFamily="18" charset="0"/>
                        </a:rPr>
                        <m:t>𝒘</m:t>
                      </m:r>
                      <m:r>
                        <a:rPr lang="en-US" sz="2400" i="1" kern="0">
                          <a:latin typeface="Cambria Math" panose="02040503050406030204" pitchFamily="18" charset="0"/>
                          <a:ea typeface="Cambria Math"/>
                        </a:rPr>
                        <m:t>−</m:t>
                      </m:r>
                      <m:r>
                        <a:rPr lang="en-US" sz="2400" i="1" kern="0">
                          <a:latin typeface="Cambria Math"/>
                          <a:ea typeface="Cambria Math"/>
                        </a:rPr>
                        <m:t> </m:t>
                      </m:r>
                      <m:r>
                        <a:rPr lang="en-US" sz="2400" i="1" kern="0">
                          <a:latin typeface="Cambria Math"/>
                          <a:ea typeface="Cambria Math"/>
                        </a:rPr>
                        <m:t>𝛼</m:t>
                      </m:r>
                      <m:r>
                        <a:rPr lang="en-US" sz="2400" i="1" kern="0">
                          <a:latin typeface="Cambria Math"/>
                          <a:ea typeface="Cambria Math"/>
                        </a:rPr>
                        <m:t> </m:t>
                      </m:r>
                      <m:r>
                        <a:rPr lang="en-US" sz="2400" b="1" i="1" kern="0">
                          <a:latin typeface="Cambria Math" panose="02040503050406030204" pitchFamily="18" charset="0"/>
                          <a:ea typeface="Cambria Math"/>
                        </a:rPr>
                        <m:t>𝒅</m:t>
                      </m:r>
                      <m:r>
                        <a:rPr lang="en-US" sz="2400" b="1" i="1" kern="0">
                          <a:latin typeface="Cambria Math" panose="02040503050406030204" pitchFamily="18" charset="0"/>
                          <a:ea typeface="Cambria Math"/>
                        </a:rPr>
                        <m:t>=</m:t>
                      </m:r>
                      <m:r>
                        <a:rPr lang="en-US" sz="2400" b="1" i="1">
                          <a:latin typeface="Cambria Math" panose="02040503050406030204" pitchFamily="18" charset="0"/>
                        </a:rPr>
                        <m:t>𝒘</m:t>
                      </m:r>
                      <m:r>
                        <a:rPr lang="en-US" sz="2400" i="1" kern="0">
                          <a:latin typeface="Cambria Math" panose="02040503050406030204" pitchFamily="18" charset="0"/>
                          <a:ea typeface="Cambria Math"/>
                        </a:rPr>
                        <m:t>+</m:t>
                      </m:r>
                      <m:r>
                        <a:rPr lang="en-US" sz="2400" i="1" kern="0">
                          <a:latin typeface="Cambria Math"/>
                          <a:ea typeface="Cambria Math"/>
                        </a:rPr>
                        <m:t>𝛼</m:t>
                      </m:r>
                      <m:r>
                        <a:rPr lang="en-US" sz="2400" b="0" i="1" smtClean="0">
                          <a:solidFill>
                            <a:srgbClr val="FF0000"/>
                          </a:solidFill>
                          <a:latin typeface="Cambria Math" panose="02040503050406030204" pitchFamily="18" charset="0"/>
                        </a:rPr>
                        <m:t>𝑃</m:t>
                      </m:r>
                      <m:r>
                        <a:rPr lang="en-US" sz="2400" b="1" i="1" smtClean="0">
                          <a:solidFill>
                            <a:srgbClr val="FF0000"/>
                          </a:solidFill>
                          <a:latin typeface="Cambria Math" panose="02040503050406030204" pitchFamily="18" charset="0"/>
                        </a:rPr>
                        <m:t>(</m:t>
                      </m:r>
                      <m:sSubSup>
                        <m:sSubSupPr>
                          <m:ctrlPr>
                            <a:rPr lang="en-US" sz="2400" b="0" i="1" smtClean="0">
                              <a:solidFill>
                                <a:srgbClr val="FF0000"/>
                              </a:solidFill>
                              <a:latin typeface="Cambria Math" panose="02040503050406030204" pitchFamily="18" charset="0"/>
                            </a:rPr>
                          </m:ctrlPr>
                        </m:sSubSupPr>
                        <m:e>
                          <m:r>
                            <a:rPr lang="en-US" sz="2400" b="0" i="1" smtClean="0">
                              <a:solidFill>
                                <a:srgbClr val="FF0000"/>
                              </a:solidFill>
                              <a:latin typeface="Cambria Math" panose="02040503050406030204" pitchFamily="18" charset="0"/>
                            </a:rPr>
                            <m:t>𝑦</m:t>
                          </m:r>
                        </m:e>
                        <m:sub>
                          <m:r>
                            <a:rPr lang="en-US" sz="2400" b="0" i="1" smtClean="0">
                              <a:solidFill>
                                <a:srgbClr val="FF0000"/>
                              </a:solidFill>
                              <a:latin typeface="Cambria Math" panose="02040503050406030204" pitchFamily="18" charset="0"/>
                            </a:rPr>
                            <m:t>𝑖</m:t>
                          </m:r>
                        </m:sub>
                        <m:sup>
                          <m:r>
                            <a:rPr lang="en-US" sz="2400" b="0" i="1" smtClean="0">
                              <a:solidFill>
                                <a:srgbClr val="FF0000"/>
                              </a:solidFill>
                              <a:latin typeface="Cambria Math" panose="02040503050406030204" pitchFamily="18" charset="0"/>
                            </a:rPr>
                            <m:t>′</m:t>
                          </m:r>
                        </m:sup>
                      </m:sSubSup>
                      <m:r>
                        <a:rPr lang="en-US" sz="2400" b="1" i="1" smtClean="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𝑦</m:t>
                          </m:r>
                        </m:e>
                        <m:sub>
                          <m:r>
                            <a:rPr lang="en-US" sz="2400" b="0" i="1" smtClean="0">
                              <a:solidFill>
                                <a:srgbClr val="FF0000"/>
                              </a:solidFill>
                              <a:latin typeface="Cambria Math" panose="02040503050406030204" pitchFamily="18" charset="0"/>
                            </a:rPr>
                            <m:t>𝑖</m:t>
                          </m:r>
                        </m:sub>
                      </m:sSub>
                      <m:r>
                        <a:rPr lang="en-US" sz="2400" b="0" i="1" smtClean="0">
                          <a:solidFill>
                            <a:srgbClr val="FF0000"/>
                          </a:solidFill>
                          <a:latin typeface="Cambria Math" panose="02040503050406030204" pitchFamily="18" charset="0"/>
                        </a:rPr>
                        <m:t>)</m:t>
                      </m:r>
                      <m:r>
                        <a:rPr lang="en-US" sz="2400" i="1">
                          <a:latin typeface="Cambria Math" panose="02040503050406030204" pitchFamily="18" charset="0"/>
                        </a:rPr>
                        <m:t>(</m:t>
                      </m:r>
                      <m:sSub>
                        <m:sSubPr>
                          <m:ctrlPr>
                            <a:rPr lang="en-US" sz="2400" b="1" i="1">
                              <a:latin typeface="Cambria Math" panose="02040503050406030204" pitchFamily="18" charset="0"/>
                            </a:rPr>
                          </m:ctrlPr>
                        </m:sSub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oMath>
                  </m:oMathPara>
                </a14:m>
                <a:endParaRPr lang="en-US" sz="24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63" t="-116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6311946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82880"/>
            <a:ext cx="8229600" cy="1014984"/>
          </a:xfrm>
        </p:spPr>
        <p:txBody>
          <a:bodyPr>
            <a:normAutofit/>
          </a:bodyPr>
          <a:lstStyle/>
          <a:p>
            <a:r>
              <a:rPr lang="en-US" dirty="0"/>
              <a:t>Stochastic Gradient with Mini-Batch</a:t>
            </a:r>
          </a:p>
        </p:txBody>
      </p:sp>
      <mc:AlternateContent xmlns:mc="http://schemas.openxmlformats.org/markup-compatibility/2006" xmlns:a14="http://schemas.microsoft.com/office/drawing/2010/main">
        <mc:Choice Requires="a14">
          <p:sp>
            <p:nvSpPr>
              <p:cNvPr id="5" name="Content Placeholder 1"/>
              <p:cNvSpPr txBox="1">
                <a:spLocks/>
              </p:cNvSpPr>
              <p:nvPr/>
            </p:nvSpPr>
            <p:spPr bwMode="auto">
              <a:xfrm>
                <a:off x="457200" y="1295400"/>
                <a:ext cx="8382000" cy="475456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p>
                <a:pPr marL="342900" indent="-342900" eaLnBrk="0" hangingPunct="0">
                  <a:spcBef>
                    <a:spcPts val="1200"/>
                  </a:spcBef>
                  <a:spcAft>
                    <a:spcPts val="1200"/>
                  </a:spcAft>
                  <a:defRPr/>
                </a:pPr>
                <a:r>
                  <a:rPr lang="en-US" sz="2400" kern="0" dirty="0"/>
                  <a:t>A very important set of iterative algorithms use </a:t>
                </a:r>
                <a:r>
                  <a:rPr lang="en-US" sz="2400" b="1" kern="0" dirty="0">
                    <a:solidFill>
                      <a:srgbClr val="C00000"/>
                    </a:solidFill>
                  </a:rPr>
                  <a:t>stochastic gradient</a:t>
                </a:r>
                <a:r>
                  <a:rPr lang="en-US" sz="2400" kern="0" dirty="0"/>
                  <a:t> updates.</a:t>
                </a:r>
              </a:p>
              <a:p>
                <a:pPr marL="342900" indent="-342900" eaLnBrk="0" hangingPunct="0">
                  <a:spcBef>
                    <a:spcPts val="1200"/>
                  </a:spcBef>
                  <a:spcAft>
                    <a:spcPts val="1200"/>
                  </a:spcAft>
                  <a:defRPr/>
                </a:pPr>
                <a:r>
                  <a:rPr lang="en-US" sz="2400" kern="0" dirty="0"/>
                  <a:t>They use a </a:t>
                </a:r>
                <a:r>
                  <a:rPr lang="en-US" sz="2400" b="1" kern="0" dirty="0">
                    <a:solidFill>
                      <a:srgbClr val="C00000"/>
                    </a:solidFill>
                  </a:rPr>
                  <a:t>small subset or mini-batch </a:t>
                </a:r>
                <a:r>
                  <a:rPr lang="en-US" sz="2400" b="1" kern="0" dirty="0"/>
                  <a:t>X</a:t>
                </a:r>
                <a:r>
                  <a:rPr lang="en-US" sz="2400" kern="0" dirty="0"/>
                  <a:t> of the data, and use it to compute a gradient which is added to the model</a:t>
                </a:r>
              </a:p>
              <a:p>
                <a:pPr lvl="0"/>
                <a14:m>
                  <m:oMathPara xmlns:m="http://schemas.openxmlformats.org/officeDocument/2006/math">
                    <m:oMathParaPr>
                      <m:jc m:val="centerGroup"/>
                    </m:oMathParaPr>
                    <m:oMath xmlns:m="http://schemas.openxmlformats.org/officeDocument/2006/math">
                      <m:sSup>
                        <m:sSupPr>
                          <m:ctrlPr>
                            <a:rPr lang="en-US" sz="2400" i="1" kern="0">
                              <a:latin typeface="Cambria Math" panose="02040503050406030204" pitchFamily="18" charset="0"/>
                              <a:ea typeface="Cambria Math"/>
                            </a:rPr>
                          </m:ctrlPr>
                        </m:sSupPr>
                        <m:e>
                          <m:r>
                            <a:rPr lang="en-US" sz="2400" b="1" i="1">
                              <a:latin typeface="Cambria Math" panose="02040503050406030204" pitchFamily="18" charset="0"/>
                            </a:rPr>
                            <m:t>𝒘</m:t>
                          </m:r>
                        </m:e>
                        <m:sup>
                          <m:r>
                            <a:rPr lang="en-US" sz="2400" i="1" kern="0">
                              <a:latin typeface="Cambria Math"/>
                              <a:ea typeface="Cambria Math"/>
                            </a:rPr>
                            <m:t>′</m:t>
                          </m:r>
                        </m:sup>
                      </m:sSup>
                      <m:r>
                        <a:rPr lang="en-US" sz="2400" i="1" kern="0">
                          <a:latin typeface="Cambria Math"/>
                          <a:ea typeface="Cambria Math"/>
                        </a:rPr>
                        <m:t>=</m:t>
                      </m:r>
                      <m:r>
                        <a:rPr lang="en-US" sz="2400" b="1" i="1">
                          <a:latin typeface="Cambria Math" panose="02040503050406030204" pitchFamily="18" charset="0"/>
                        </a:rPr>
                        <m:t>𝒘</m:t>
                      </m:r>
                      <m:r>
                        <a:rPr lang="en-US" sz="2400" b="0" i="1" kern="0" smtClean="0">
                          <a:latin typeface="Cambria Math" panose="02040503050406030204" pitchFamily="18" charset="0"/>
                          <a:ea typeface="Cambria Math"/>
                        </a:rPr>
                        <m:t>−</m:t>
                      </m:r>
                      <m:r>
                        <a:rPr lang="en-US" sz="2400" i="1" kern="0">
                          <a:latin typeface="Cambria Math"/>
                          <a:ea typeface="Cambria Math"/>
                        </a:rPr>
                        <m:t> </m:t>
                      </m:r>
                      <m:r>
                        <a:rPr lang="en-US" sz="2400" i="1" kern="0">
                          <a:latin typeface="Cambria Math"/>
                          <a:ea typeface="Cambria Math"/>
                        </a:rPr>
                        <m:t>𝛼</m:t>
                      </m:r>
                      <m:r>
                        <a:rPr lang="en-US" sz="2400" i="1" kern="0">
                          <a:latin typeface="Cambria Math"/>
                          <a:ea typeface="Cambria Math"/>
                        </a:rPr>
                        <m:t> </m:t>
                      </m:r>
                      <m:r>
                        <a:rPr lang="en-US" sz="2400" b="1" i="1" kern="0">
                          <a:latin typeface="Cambria Math" panose="02040503050406030204" pitchFamily="18" charset="0"/>
                          <a:ea typeface="Cambria Math"/>
                        </a:rPr>
                        <m:t>𝒅</m:t>
                      </m:r>
                    </m:oMath>
                  </m:oMathPara>
                </a14:m>
                <a:endParaRPr lang="en-US" sz="2400" i="1" kern="0" dirty="0"/>
              </a:p>
              <a:p>
                <a:pPr marL="342900" lvl="0" indent="-342900" eaLnBrk="0" hangingPunct="0">
                  <a:spcBef>
                    <a:spcPts val="1200"/>
                  </a:spcBef>
                  <a:spcAft>
                    <a:spcPts val="1200"/>
                  </a:spcAft>
                  <a:defRPr/>
                </a:pPr>
                <a:r>
                  <a:rPr lang="en-US" sz="2400" kern="0" dirty="0"/>
                  <a:t>where </a:t>
                </a:r>
                <a14:m>
                  <m:oMath xmlns:m="http://schemas.openxmlformats.org/officeDocument/2006/math">
                    <m:r>
                      <a:rPr lang="en-US" sz="2400" i="1" kern="0">
                        <a:latin typeface="Cambria Math"/>
                        <a:ea typeface="Cambria Math"/>
                      </a:rPr>
                      <m:t>𝛼</m:t>
                    </m:r>
                    <m:r>
                      <a:rPr lang="en-US" sz="2400" i="1" kern="0">
                        <a:latin typeface="Cambria Math"/>
                        <a:ea typeface="Cambria Math"/>
                      </a:rPr>
                      <m:t> </m:t>
                    </m:r>
                  </m:oMath>
                </a14:m>
                <a:r>
                  <a:rPr lang="en-US" sz="2400" kern="0" dirty="0"/>
                  <a:t>is called the </a:t>
                </a:r>
                <a:r>
                  <a:rPr lang="en-US" sz="2400" b="1" kern="0" dirty="0">
                    <a:solidFill>
                      <a:schemeClr val="tx2"/>
                    </a:solidFill>
                  </a:rPr>
                  <a:t>learning rate</a:t>
                </a:r>
                <a:r>
                  <a:rPr lang="en-US" sz="2400" kern="0" dirty="0"/>
                  <a:t>. </a:t>
                </a:r>
              </a:p>
              <a:p>
                <a:pPr marL="342900" lvl="0" indent="-342900" eaLnBrk="0" hangingPunct="0">
                  <a:spcBef>
                    <a:spcPts val="1200"/>
                  </a:spcBef>
                  <a:spcAft>
                    <a:spcPts val="1200"/>
                  </a:spcAft>
                  <a:defRPr/>
                </a:pPr>
                <a:r>
                  <a:rPr lang="en-US" sz="2400" kern="0" dirty="0"/>
                  <a:t>These updates happen </a:t>
                </a:r>
                <a:r>
                  <a:rPr lang="en-US" sz="2400" b="1" kern="0" dirty="0">
                    <a:solidFill>
                      <a:srgbClr val="C00000"/>
                    </a:solidFill>
                  </a:rPr>
                  <a:t>many times </a:t>
                </a:r>
                <a:r>
                  <a:rPr lang="en-US" sz="2400" kern="0" dirty="0"/>
                  <a:t>in one pass over the dataset.</a:t>
                </a:r>
              </a:p>
              <a:p>
                <a:pPr marL="342900" lvl="0" indent="-342900" eaLnBrk="0" hangingPunct="0">
                  <a:spcBef>
                    <a:spcPts val="1200"/>
                  </a:spcBef>
                  <a:spcAft>
                    <a:spcPts val="1200"/>
                  </a:spcAft>
                  <a:defRPr/>
                </a:pPr>
                <a:r>
                  <a:rPr lang="en-US" sz="2400" kern="0" dirty="0"/>
                  <a:t>It’s possible to compute high-quality models with very few passes, sometime with less than one pass over a large dataset. </a:t>
                </a:r>
                <a:endParaRPr kumimoji="0" lang="en-US" sz="2400" b="0" i="1" u="none" strike="noStrike" kern="0" cap="none" spc="0" normalizeH="0" noProof="0" dirty="0">
                  <a:ln>
                    <a:noFill/>
                  </a:ln>
                  <a:solidFill>
                    <a:schemeClr val="tx1"/>
                  </a:solidFill>
                  <a:effectLst/>
                  <a:uLnTx/>
                  <a:uFillTx/>
                  <a:latin typeface="+mn-lt"/>
                  <a:ea typeface="+mn-ea"/>
                  <a:cs typeface="+mn-cs"/>
                </a:endParaRPr>
              </a:p>
            </p:txBody>
          </p:sp>
        </mc:Choice>
        <mc:Fallback xmlns="">
          <p:sp>
            <p:nvSpPr>
              <p:cNvPr id="5" name="Content Placeholder 1"/>
              <p:cNvSpPr txBox="1">
                <a:spLocks noRot="1" noChangeAspect="1" noMove="1" noResize="1" noEditPoints="1" noAdjustHandles="1" noChangeArrowheads="1" noChangeShapeType="1" noTextEdit="1"/>
              </p:cNvSpPr>
              <p:nvPr/>
            </p:nvSpPr>
            <p:spPr bwMode="auto">
              <a:xfrm>
                <a:off x="457200" y="1295400"/>
                <a:ext cx="8382000" cy="4754563"/>
              </a:xfrm>
              <a:prstGeom prst="rect">
                <a:avLst/>
              </a:prstGeom>
              <a:blipFill>
                <a:blip r:embed="rId3"/>
                <a:stretch>
                  <a:fillRect l="-1164" t="-1027" r="-36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123124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Stochastic Gradient with Mini-Batch</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pic>
        <p:nvPicPr>
          <p:cNvPr id="6146" name="Picture 2" descr="Image result for gradient desce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650" y="1781175"/>
            <a:ext cx="86487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5777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Mini-Batch Methods</a:t>
            </a:r>
          </a:p>
        </p:txBody>
      </p:sp>
      <p:pic>
        <p:nvPicPr>
          <p:cNvPr id="5" name="Content Placeholder 4"/>
          <p:cNvPicPr>
            <a:picLocks noGrp="1" noChangeAspect="1"/>
          </p:cNvPicPr>
          <p:nvPr>
            <p:ph idx="1"/>
          </p:nvPr>
        </p:nvPicPr>
        <p:blipFill>
          <a:blip r:embed="rId2"/>
          <a:stretch>
            <a:fillRect/>
          </a:stretch>
        </p:blipFill>
        <p:spPr>
          <a:xfrm>
            <a:off x="1160086" y="1295400"/>
            <a:ext cx="6823827" cy="52578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7337461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Mini-Batch Methods</a:t>
            </a:r>
          </a:p>
        </p:txBody>
      </p:sp>
      <p:pic>
        <p:nvPicPr>
          <p:cNvPr id="5" name="Content Placeholder 4"/>
          <p:cNvPicPr>
            <a:picLocks noGrp="1" noChangeAspect="1"/>
          </p:cNvPicPr>
          <p:nvPr>
            <p:ph idx="1"/>
          </p:nvPr>
        </p:nvPicPr>
        <p:blipFill>
          <a:blip r:embed="rId2"/>
          <a:stretch>
            <a:fillRect/>
          </a:stretch>
        </p:blipFill>
        <p:spPr>
          <a:xfrm>
            <a:off x="1160086" y="1295400"/>
            <a:ext cx="6823827" cy="52578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42259931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82880"/>
            <a:ext cx="8229600" cy="1014984"/>
          </a:xfrm>
        </p:spPr>
        <p:txBody>
          <a:bodyPr>
            <a:normAutofit/>
          </a:bodyPr>
          <a:lstStyle/>
          <a:p>
            <a:pPr eaLnBrk="1" hangingPunct="1"/>
            <a:r>
              <a:rPr lang="en-US" dirty="0"/>
              <a:t>Challenges for Stochastic Gradient</a:t>
            </a:r>
          </a:p>
        </p:txBody>
      </p:sp>
      <p:sp>
        <p:nvSpPr>
          <p:cNvPr id="5" name="Content Placeholder 1"/>
          <p:cNvSpPr txBox="1">
            <a:spLocks/>
          </p:cNvSpPr>
          <p:nvPr/>
        </p:nvSpPr>
        <p:spPr bwMode="auto">
          <a:xfrm>
            <a:off x="457200" y="1295400"/>
            <a:ext cx="83820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p>
            <a:pPr marL="342900" indent="-342900" eaLnBrk="0" hangingPunct="0">
              <a:spcBef>
                <a:spcPts val="1200"/>
              </a:spcBef>
              <a:spcAft>
                <a:spcPts val="1200"/>
              </a:spcAft>
              <a:buFont typeface="Arial" panose="020B0604020202020204" pitchFamily="34" charset="0"/>
              <a:buChar char="•"/>
              <a:defRPr/>
            </a:pPr>
            <a:r>
              <a:rPr lang="en-US" sz="2400" kern="0" dirty="0"/>
              <a:t>Stochastic gradient has some serious limitations however, especially if the </a:t>
            </a:r>
            <a:r>
              <a:rPr lang="en-US" sz="2400" b="1" kern="0" dirty="0">
                <a:solidFill>
                  <a:srgbClr val="C00000"/>
                </a:solidFill>
              </a:rPr>
              <a:t>gradients vary widely in magnitude</a:t>
            </a:r>
            <a:r>
              <a:rPr lang="en-US" sz="2400" kern="0" dirty="0"/>
              <a:t>. Some coefficients change very fast, others very slowly. </a:t>
            </a:r>
          </a:p>
          <a:p>
            <a:pPr marL="342900" indent="-342900" eaLnBrk="0" hangingPunct="0">
              <a:spcBef>
                <a:spcPts val="1200"/>
              </a:spcBef>
              <a:spcAft>
                <a:spcPts val="1200"/>
              </a:spcAft>
              <a:buFont typeface="Arial" panose="020B0604020202020204" pitchFamily="34" charset="0"/>
              <a:buChar char="•"/>
              <a:defRPr/>
            </a:pPr>
            <a:r>
              <a:rPr lang="en-US" sz="2400" kern="0" dirty="0"/>
              <a:t>This happens for </a:t>
            </a:r>
            <a:r>
              <a:rPr lang="en-US" sz="2400" b="1" kern="0" dirty="0">
                <a:solidFill>
                  <a:srgbClr val="C00000"/>
                </a:solidFill>
              </a:rPr>
              <a:t>text, user activity and social media data </a:t>
            </a:r>
            <a:r>
              <a:rPr lang="en-US" sz="2400" kern="0" dirty="0"/>
              <a:t>(and other power-law data), because gradient magnitudes scale with feature frequency, i.e. over several orders of magnitude.</a:t>
            </a:r>
          </a:p>
          <a:p>
            <a:pPr marL="342900" indent="-342900" eaLnBrk="0" hangingPunct="0">
              <a:spcBef>
                <a:spcPts val="1200"/>
              </a:spcBef>
              <a:spcAft>
                <a:spcPts val="1200"/>
              </a:spcAft>
              <a:buFont typeface="Arial" panose="020B0604020202020204" pitchFamily="34" charset="0"/>
              <a:buChar char="•"/>
              <a:defRPr/>
            </a:pPr>
            <a:r>
              <a:rPr lang="en-US" sz="2400" kern="0" dirty="0"/>
              <a:t>It’s not possible to set a single learning rate that trains the frequent and infrequent features at the same time.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36822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Issues and Extensions</a:t>
            </a:r>
          </a:p>
        </p:txBody>
      </p:sp>
      <p:sp>
        <p:nvSpPr>
          <p:cNvPr id="3" name="Content Placeholder 2"/>
          <p:cNvSpPr>
            <a:spLocks noGrp="1"/>
          </p:cNvSpPr>
          <p:nvPr>
            <p:ph idx="1"/>
          </p:nvPr>
        </p:nvSpPr>
        <p:spPr/>
        <p:txBody>
          <a:bodyPr>
            <a:normAutofit/>
          </a:bodyPr>
          <a:lstStyle/>
          <a:p>
            <a:r>
              <a:rPr lang="en-US" sz="2400" dirty="0">
                <a:sym typeface="Symbol" pitchFamily="18" charset="2"/>
              </a:rPr>
              <a:t>There are many extensions that can be made to these basic algorithms.</a:t>
            </a:r>
          </a:p>
          <a:p>
            <a:r>
              <a:rPr lang="en-US" sz="2400" dirty="0">
                <a:sym typeface="Symbol" pitchFamily="18" charset="2"/>
              </a:rPr>
              <a:t>Some are necessary for them to perform well</a:t>
            </a:r>
          </a:p>
          <a:p>
            <a:pPr lvl="1"/>
            <a:r>
              <a:rPr lang="en-US" sz="2000" dirty="0">
                <a:solidFill>
                  <a:srgbClr val="9966FF"/>
                </a:solidFill>
                <a:effectLst>
                  <a:outerShdw blurRad="38100" dist="38100" dir="2700000" algn="tl">
                    <a:srgbClr val="000000">
                      <a:alpha val="43137"/>
                    </a:srgbClr>
                  </a:outerShdw>
                </a:effectLst>
                <a:sym typeface="Symbol" pitchFamily="18" charset="2"/>
              </a:rPr>
              <a:t>Regularization</a:t>
            </a:r>
            <a:r>
              <a:rPr lang="en-US" sz="2000" dirty="0">
                <a:sym typeface="Symbol" pitchFamily="18" charset="2"/>
              </a:rPr>
              <a:t> (</a:t>
            </a:r>
            <a:r>
              <a:rPr lang="en-US" altLang="zh-CN" sz="2000" dirty="0">
                <a:sym typeface="Symbol" pitchFamily="18" charset="2"/>
              </a:rPr>
              <a:t>later soon</a:t>
            </a:r>
            <a:r>
              <a:rPr lang="en-US" sz="2000" dirty="0">
                <a:sym typeface="Symbol" pitchFamily="18" charset="2"/>
              </a:rPr>
              <a:t>)</a:t>
            </a:r>
          </a:p>
          <a:p>
            <a:r>
              <a:rPr lang="en-US" sz="2400" dirty="0">
                <a:sym typeface="Symbol" pitchFamily="18" charset="2"/>
              </a:rPr>
              <a:t>Some are for ease of use and tuning</a:t>
            </a:r>
          </a:p>
          <a:p>
            <a:pPr lvl="1"/>
            <a:r>
              <a:rPr lang="en-US" sz="2000" dirty="0">
                <a:solidFill>
                  <a:srgbClr val="9966FF"/>
                </a:solidFill>
                <a:effectLst>
                  <a:outerShdw blurRad="38100" dist="38100" dir="2700000" algn="tl">
                    <a:srgbClr val="000000">
                      <a:alpha val="43137"/>
                    </a:srgbClr>
                  </a:outerShdw>
                </a:effectLst>
                <a:sym typeface="Symbol" pitchFamily="18" charset="2"/>
              </a:rPr>
              <a:t>Converting the output of a Perceptron to a conditional probability</a:t>
            </a:r>
          </a:p>
          <a:p>
            <a:pPr marL="457200" lvl="1" indent="0" algn="ctr">
              <a:buNone/>
            </a:pPr>
            <a:r>
              <a:rPr lang="en-US" sz="2000" dirty="0">
                <a:solidFill>
                  <a:srgbClr val="FF0000"/>
                </a:solidFill>
                <a:sym typeface="Symbol" pitchFamily="18" charset="2"/>
              </a:rPr>
              <a:t>P(y = +1 |x) = [1+ </a:t>
            </a:r>
            <a:r>
              <a:rPr lang="en-US" sz="2000" dirty="0" err="1">
                <a:solidFill>
                  <a:srgbClr val="FF0000"/>
                </a:solidFill>
                <a:sym typeface="Symbol" pitchFamily="18" charset="2"/>
              </a:rPr>
              <a:t>exp</a:t>
            </a:r>
            <a:r>
              <a:rPr lang="en-US" sz="2000" dirty="0">
                <a:solidFill>
                  <a:srgbClr val="FF0000"/>
                </a:solidFill>
                <a:sym typeface="Symbol" pitchFamily="18" charset="2"/>
              </a:rPr>
              <a:t>(-</a:t>
            </a:r>
            <a:r>
              <a:rPr lang="en-US" altLang="zh-CN" sz="1800" i="1" dirty="0">
                <a:solidFill>
                  <a:srgbClr val="0070C0"/>
                </a:solidFill>
              </a:rPr>
              <a:t> a </a:t>
            </a:r>
            <a:r>
              <a:rPr lang="en-US" sz="2000" dirty="0" err="1">
                <a:solidFill>
                  <a:srgbClr val="FF0000"/>
                </a:solidFill>
                <a:sym typeface="Symbol" pitchFamily="18" charset="2"/>
              </a:rPr>
              <a:t>wx</a:t>
            </a:r>
            <a:r>
              <a:rPr lang="en-US" sz="2000" dirty="0">
                <a:solidFill>
                  <a:srgbClr val="FF0000"/>
                </a:solidFill>
                <a:latin typeface="Calibri"/>
                <a:sym typeface="Symbol" pitchFamily="18" charset="2"/>
              </a:rPr>
              <a:t>)]</a:t>
            </a:r>
            <a:r>
              <a:rPr lang="en-US" sz="2000" baseline="30000" dirty="0">
                <a:solidFill>
                  <a:srgbClr val="FF0000"/>
                </a:solidFill>
                <a:latin typeface="Calibri"/>
                <a:sym typeface="Symbol" pitchFamily="18" charset="2"/>
              </a:rPr>
              <a:t>-</a:t>
            </a:r>
            <a:r>
              <a:rPr lang="en-US" sz="2000" baseline="30000" dirty="0">
                <a:solidFill>
                  <a:srgbClr val="FF0000"/>
                </a:solidFill>
                <a:sym typeface="Symbol" pitchFamily="18" charset="2"/>
              </a:rPr>
              <a:t>1</a:t>
            </a:r>
          </a:p>
          <a:p>
            <a:pPr lvl="1"/>
            <a:r>
              <a:rPr lang="en-US" sz="2000" dirty="0">
                <a:solidFill>
                  <a:schemeClr val="tx1">
                    <a:lumMod val="75000"/>
                    <a:lumOff val="25000"/>
                  </a:schemeClr>
                </a:solidFill>
                <a:sym typeface="Symbol" pitchFamily="18" charset="2"/>
              </a:rPr>
              <a:t>Can tune the hyper-parameter </a:t>
            </a:r>
            <a:r>
              <a:rPr lang="en-US" altLang="zh-CN" sz="1800" i="1" dirty="0">
                <a:solidFill>
                  <a:srgbClr val="0070C0"/>
                </a:solidFill>
              </a:rPr>
              <a:t>a</a:t>
            </a:r>
            <a:r>
              <a:rPr lang="en-US" sz="2000" dirty="0">
                <a:solidFill>
                  <a:schemeClr val="tx1">
                    <a:lumMod val="75000"/>
                    <a:lumOff val="25000"/>
                  </a:schemeClr>
                </a:solidFill>
                <a:sym typeface="Symbol" pitchFamily="18" charset="2"/>
              </a:rPr>
              <a:t> </a:t>
            </a:r>
          </a:p>
          <a:p>
            <a:r>
              <a:rPr lang="en-US" sz="2400" dirty="0">
                <a:sym typeface="Symbol" pitchFamily="18" charset="2"/>
              </a:rPr>
              <a:t>Multiclass classification </a:t>
            </a:r>
          </a:p>
          <a:p>
            <a:endParaRPr lang="en-US" sz="3200" dirty="0"/>
          </a:p>
          <a:p>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190857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82880"/>
            <a:ext cx="8229600" cy="1014984"/>
          </a:xfrm>
        </p:spPr>
        <p:txBody>
          <a:bodyPr>
            <a:normAutofit/>
          </a:bodyPr>
          <a:lstStyle/>
          <a:p>
            <a:pPr eaLnBrk="1" hangingPunct="1"/>
            <a:r>
              <a:rPr lang="en-US" dirty="0"/>
              <a:t>ADAGRAD – Adaptive-rate SGD</a:t>
            </a:r>
          </a:p>
        </p:txBody>
      </p:sp>
      <p:sp>
        <p:nvSpPr>
          <p:cNvPr id="5" name="Content Placeholder 1"/>
          <p:cNvSpPr txBox="1">
            <a:spLocks/>
          </p:cNvSpPr>
          <p:nvPr/>
        </p:nvSpPr>
        <p:spPr bwMode="auto">
          <a:xfrm>
            <a:off x="457200" y="1295400"/>
            <a:ext cx="83820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p>
            <a:pPr marL="342900" indent="-342900" eaLnBrk="0" hangingPunct="0">
              <a:spcBef>
                <a:spcPts val="1200"/>
              </a:spcBef>
              <a:spcAft>
                <a:spcPts val="1200"/>
              </a:spcAft>
              <a:buFont typeface="Arial" panose="020B0604020202020204" pitchFamily="34" charset="0"/>
              <a:buChar char="•"/>
              <a:defRPr/>
            </a:pPr>
            <a:r>
              <a:rPr lang="en-US" sz="2400" kern="0" dirty="0"/>
              <a:t>ADAGRAD is a particularly simple and fast approach to this problem. Let</a:t>
            </a:r>
          </a:p>
          <a:p>
            <a:pPr marL="342900" lvl="0" indent="-342900" eaLnBrk="0" hangingPunct="0">
              <a:spcBef>
                <a:spcPts val="1200"/>
              </a:spcBef>
              <a:spcAft>
                <a:spcPts val="1200"/>
              </a:spcAft>
              <a:buFont typeface="Arial" panose="020B0604020202020204" pitchFamily="34" charset="0"/>
              <a:buChar char="•"/>
              <a:defRPr/>
            </a:pPr>
            <a:r>
              <a:rPr lang="en-US" sz="2400" kern="0" dirty="0"/>
              <a:t>ADAGRAD updates weights as</a:t>
            </a:r>
          </a:p>
          <a:p>
            <a:pPr marL="342900" lvl="0" indent="-342900" eaLnBrk="0" hangingPunct="0">
              <a:spcBef>
                <a:spcPts val="1200"/>
              </a:spcBef>
              <a:spcAft>
                <a:spcPts val="1200"/>
              </a:spcAft>
              <a:buFont typeface="Arial" panose="020B0604020202020204" pitchFamily="34" charset="0"/>
              <a:buChar char="•"/>
              <a:defRPr/>
            </a:pPr>
            <a:endParaRPr lang="en-US" sz="2400" kern="0" dirty="0"/>
          </a:p>
          <a:p>
            <a:pPr lvl="0" eaLnBrk="0" hangingPunct="0">
              <a:spcBef>
                <a:spcPts val="1200"/>
              </a:spcBef>
              <a:spcAft>
                <a:spcPts val="1200"/>
              </a:spcAft>
              <a:defRPr/>
            </a:pPr>
            <a:r>
              <a:rPr lang="en-US" sz="2400" kern="0" dirty="0"/>
              <a:t>Division and square root applied element-wise</a:t>
            </a:r>
          </a:p>
          <a:p>
            <a:pPr marL="342900" lvl="0" indent="-342900" eaLnBrk="0" hangingPunct="0">
              <a:spcBef>
                <a:spcPts val="1200"/>
              </a:spcBef>
              <a:spcAft>
                <a:spcPts val="1200"/>
              </a:spcAft>
              <a:buFont typeface="Arial" panose="020B0604020202020204" pitchFamily="34" charset="0"/>
              <a:buChar char="•"/>
              <a:defRPr/>
            </a:pPr>
            <a:r>
              <a:rPr lang="en-US" sz="2400" kern="0" dirty="0"/>
              <a:t>This </a:t>
            </a:r>
            <a:r>
              <a:rPr lang="en-US" sz="2400" kern="0" dirty="0">
                <a:solidFill>
                  <a:srgbClr val="0099FF"/>
                </a:solidFill>
              </a:rPr>
              <a:t>corrects for feature scale factors</a:t>
            </a:r>
            <a:r>
              <a:rPr lang="en-US" sz="2400" kern="0" dirty="0"/>
              <a:t>, and all ADAGRAD-scaled gradient components have similar magnitudes. </a:t>
            </a:r>
          </a:p>
          <a:p>
            <a:pPr marL="342900" lvl="0" indent="-342900" eaLnBrk="0" hangingPunct="0">
              <a:spcBef>
                <a:spcPts val="1200"/>
              </a:spcBef>
              <a:spcAft>
                <a:spcPts val="1200"/>
              </a:spcAft>
              <a:buFont typeface="Arial" panose="020B0604020202020204" pitchFamily="34" charset="0"/>
              <a:buChar char="•"/>
              <a:defRPr/>
            </a:pPr>
            <a:r>
              <a:rPr lang="en-US" sz="2400" kern="0" dirty="0"/>
              <a:t>ADAGRAD often improves SGD convergence on power-law data </a:t>
            </a:r>
            <a:r>
              <a:rPr lang="en-US" sz="2400" b="1" kern="0" dirty="0">
                <a:solidFill>
                  <a:srgbClr val="0070C0"/>
                </a:solidFill>
              </a:rPr>
              <a:t>by orders of magnitude</a:t>
            </a:r>
            <a:r>
              <a:rPr lang="en-US" sz="2400" kern="0" dirty="0"/>
              <a:t>. </a:t>
            </a:r>
            <a:endParaRPr kumimoji="0" lang="en-US" sz="2400" b="0" i="1" u="none" strike="noStrike" kern="0" cap="none" spc="0" normalizeH="0" noProof="0" dirty="0">
              <a:ln>
                <a:noFill/>
              </a:ln>
              <a:solidFill>
                <a:schemeClr val="tx1"/>
              </a:solidFill>
              <a:effectLst/>
              <a:uLnTx/>
              <a:uFillTx/>
              <a:latin typeface="+mn-lt"/>
              <a:ea typeface="+mn-ea"/>
              <a:cs typeface="+mn-cs"/>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40</a:t>
            </a:fld>
            <a:endParaRPr lang="en-US"/>
          </a:p>
        </p:txBody>
      </p:sp>
      <p:pic>
        <p:nvPicPr>
          <p:cNvPr id="3" name="Picture 2"/>
          <p:cNvPicPr>
            <a:picLocks noChangeAspect="1"/>
          </p:cNvPicPr>
          <p:nvPr/>
        </p:nvPicPr>
        <p:blipFill>
          <a:blip r:embed="rId3"/>
          <a:stretch>
            <a:fillRect/>
          </a:stretch>
        </p:blipFill>
        <p:spPr>
          <a:xfrm>
            <a:off x="2819400" y="1764234"/>
            <a:ext cx="3330526" cy="573436"/>
          </a:xfrm>
          <a:prstGeom prst="rect">
            <a:avLst/>
          </a:prstGeom>
        </p:spPr>
      </p:pic>
      <p:pic>
        <p:nvPicPr>
          <p:cNvPr id="4" name="Picture 3"/>
          <p:cNvPicPr>
            <a:picLocks noChangeAspect="1"/>
          </p:cNvPicPr>
          <p:nvPr/>
        </p:nvPicPr>
        <p:blipFill>
          <a:blip r:embed="rId4"/>
          <a:stretch>
            <a:fillRect/>
          </a:stretch>
        </p:blipFill>
        <p:spPr>
          <a:xfrm>
            <a:off x="2518735" y="2761475"/>
            <a:ext cx="4258929" cy="1008876"/>
          </a:xfrm>
          <a:prstGeom prst="rect">
            <a:avLst/>
          </a:prstGeom>
        </p:spPr>
      </p:pic>
    </p:spTree>
    <p:extLst>
      <p:ext uri="{BB962C8B-B14F-4D97-AF65-F5344CB8AC3E}">
        <p14:creationId xmlns:p14="http://schemas.microsoft.com/office/powerpoint/2010/main" val="900535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Rate</a:t>
            </a:r>
          </a:p>
        </p:txBody>
      </p:sp>
      <p:pic>
        <p:nvPicPr>
          <p:cNvPr id="5" name="Content Placeholder 4"/>
          <p:cNvPicPr>
            <a:picLocks noGrp="1" noChangeAspect="1"/>
          </p:cNvPicPr>
          <p:nvPr>
            <p:ph idx="1"/>
          </p:nvPr>
        </p:nvPicPr>
        <p:blipFill>
          <a:blip r:embed="rId2"/>
          <a:stretch>
            <a:fillRect/>
          </a:stretch>
        </p:blipFill>
        <p:spPr>
          <a:xfrm>
            <a:off x="1219200" y="1524000"/>
            <a:ext cx="6299668" cy="39624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42514383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82880"/>
            <a:ext cx="8229600" cy="1014984"/>
          </a:xfrm>
        </p:spPr>
        <p:txBody>
          <a:bodyPr>
            <a:normAutofit/>
          </a:bodyPr>
          <a:lstStyle/>
          <a:p>
            <a:pPr eaLnBrk="1" hangingPunct="1"/>
            <a:r>
              <a:rPr lang="en-US" dirty="0"/>
              <a:t>SGD learning rate schedules</a:t>
            </a:r>
          </a:p>
        </p:txBody>
      </p:sp>
      <mc:AlternateContent xmlns:mc="http://schemas.openxmlformats.org/markup-compatibility/2006" xmlns:a14="http://schemas.microsoft.com/office/drawing/2010/main">
        <mc:Choice Requires="a14">
          <p:sp>
            <p:nvSpPr>
              <p:cNvPr id="5" name="Content Placeholder 1"/>
              <p:cNvSpPr txBox="1">
                <a:spLocks/>
              </p:cNvSpPr>
              <p:nvPr/>
            </p:nvSpPr>
            <p:spPr bwMode="auto">
              <a:xfrm>
                <a:off x="457200" y="1295400"/>
                <a:ext cx="8382000" cy="475456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p>
                <a:pPr marL="342900" indent="-342900" eaLnBrk="0" hangingPunct="0">
                  <a:spcBef>
                    <a:spcPts val="1200"/>
                  </a:spcBef>
                  <a:spcAft>
                    <a:spcPts val="1200"/>
                  </a:spcAft>
                  <a:defRPr/>
                </a:pPr>
                <a:r>
                  <a:rPr lang="en-US" sz="2400" kern="0" dirty="0"/>
                  <a:t>For harder (non-convex) learning problems, its common to use learning rate schedules that decay more slowly, or not at all. </a:t>
                </a:r>
              </a:p>
              <a:p>
                <a:pPr marL="342900" indent="-342900" eaLnBrk="0" hangingPunct="0">
                  <a:spcBef>
                    <a:spcPts val="1200"/>
                  </a:spcBef>
                  <a:spcAft>
                    <a:spcPts val="1200"/>
                  </a:spcAft>
                  <a:defRPr/>
                </a:pPr>
                <a:r>
                  <a:rPr lang="en-US" sz="2400" b="1" kern="0" dirty="0">
                    <a:solidFill>
                      <a:srgbClr val="C00000"/>
                    </a:solidFill>
                  </a:rPr>
                  <a:t>Exponential schedule:</a:t>
                </a:r>
                <a14:m>
                  <m:oMath xmlns:m="http://schemas.openxmlformats.org/officeDocument/2006/math">
                    <m:r>
                      <a:rPr lang="en-US" sz="2400" i="1" kern="0">
                        <a:latin typeface="Cambria Math"/>
                        <a:ea typeface="Cambria Math"/>
                      </a:rPr>
                      <m:t>𝛼</m:t>
                    </m:r>
                    <m:r>
                      <a:rPr lang="en-US" sz="2400" b="0" i="1" kern="0" smtClean="0">
                        <a:latin typeface="Cambria Math"/>
                      </a:rPr>
                      <m:t>=</m:t>
                    </m:r>
                    <m:func>
                      <m:funcPr>
                        <m:ctrlPr>
                          <a:rPr lang="en-US" sz="2400" b="0" i="1" kern="0" smtClean="0">
                            <a:latin typeface="Cambria Math" panose="02040503050406030204" pitchFamily="18" charset="0"/>
                          </a:rPr>
                        </m:ctrlPr>
                      </m:funcPr>
                      <m:fName>
                        <m:sSub>
                          <m:sSubPr>
                            <m:ctrlPr>
                              <a:rPr lang="en-US" sz="2400" b="0" i="1" kern="0" smtClean="0">
                                <a:latin typeface="Cambria Math" panose="02040503050406030204" pitchFamily="18" charset="0"/>
                              </a:rPr>
                            </m:ctrlPr>
                          </m:sSubPr>
                          <m:e>
                            <m:r>
                              <a:rPr lang="en-US" sz="2400" i="1" kern="0">
                                <a:latin typeface="Cambria Math"/>
                                <a:ea typeface="Cambria Math"/>
                              </a:rPr>
                              <m:t>𝛼</m:t>
                            </m:r>
                          </m:e>
                          <m:sub>
                            <m:r>
                              <a:rPr lang="en-US" sz="2400" b="0" i="1" kern="0" smtClean="0">
                                <a:latin typeface="Cambria Math"/>
                              </a:rPr>
                              <m:t>0</m:t>
                            </m:r>
                          </m:sub>
                        </m:sSub>
                        <m:r>
                          <m:rPr>
                            <m:sty m:val="p"/>
                          </m:rPr>
                          <a:rPr lang="en-US" sz="2400" b="0" i="0" kern="0" smtClean="0">
                            <a:latin typeface="Cambria Math"/>
                          </a:rPr>
                          <m:t>exp</m:t>
                        </m:r>
                      </m:fName>
                      <m:e>
                        <m:d>
                          <m:dPr>
                            <m:ctrlPr>
                              <a:rPr lang="en-US" sz="2400" b="0" i="1" kern="0" smtClean="0">
                                <a:latin typeface="Cambria Math" panose="02040503050406030204" pitchFamily="18" charset="0"/>
                              </a:rPr>
                            </m:ctrlPr>
                          </m:dPr>
                          <m:e>
                            <m:r>
                              <a:rPr lang="en-US" sz="2400" b="0" i="1" kern="0" smtClean="0">
                                <a:latin typeface="Cambria Math"/>
                              </a:rPr>
                              <m:t>−</m:t>
                            </m:r>
                            <m:f>
                              <m:fPr>
                                <m:type m:val="skw"/>
                                <m:ctrlPr>
                                  <a:rPr lang="en-US" sz="2400" b="0" i="1" kern="0" smtClean="0">
                                    <a:latin typeface="Cambria Math" panose="02040503050406030204" pitchFamily="18" charset="0"/>
                                  </a:rPr>
                                </m:ctrlPr>
                              </m:fPr>
                              <m:num>
                                <m:r>
                                  <a:rPr lang="en-US" sz="2400" b="0" i="1" kern="0" smtClean="0">
                                    <a:latin typeface="Cambria Math"/>
                                  </a:rPr>
                                  <m:t>𝑡</m:t>
                                </m:r>
                              </m:num>
                              <m:den>
                                <m:r>
                                  <a:rPr lang="en-US" sz="2400" b="0" i="1" kern="0" smtClean="0">
                                    <a:latin typeface="Cambria Math"/>
                                    <a:ea typeface="Cambria Math"/>
                                  </a:rPr>
                                  <m:t>𝜏</m:t>
                                </m:r>
                              </m:den>
                            </m:f>
                          </m:e>
                        </m:d>
                      </m:e>
                    </m:func>
                  </m:oMath>
                </a14:m>
                <a:r>
                  <a:rPr lang="en-US" sz="2400" kern="0" dirty="0"/>
                  <a:t> starting with an initial learning rate </a:t>
                </a:r>
                <a14:m>
                  <m:oMath xmlns:m="http://schemas.openxmlformats.org/officeDocument/2006/math">
                    <m:sSub>
                      <m:sSubPr>
                        <m:ctrlPr>
                          <a:rPr lang="en-US" sz="2400" i="1" kern="0">
                            <a:latin typeface="Cambria Math" panose="02040503050406030204" pitchFamily="18" charset="0"/>
                          </a:rPr>
                        </m:ctrlPr>
                      </m:sSubPr>
                      <m:e>
                        <m:r>
                          <a:rPr lang="en-US" sz="2400" i="1" kern="0">
                            <a:latin typeface="Cambria Math"/>
                            <a:ea typeface="Cambria Math"/>
                          </a:rPr>
                          <m:t>𝛼</m:t>
                        </m:r>
                      </m:e>
                      <m:sub>
                        <m:r>
                          <a:rPr lang="en-US" sz="2400" i="1" kern="0">
                            <a:latin typeface="Cambria Math"/>
                          </a:rPr>
                          <m:t>0</m:t>
                        </m:r>
                      </m:sub>
                    </m:sSub>
                  </m:oMath>
                </a14:m>
                <a:r>
                  <a:rPr lang="en-US" sz="2400" kern="0" dirty="0"/>
                  <a:t>, the rate decreases by a factor of e for each interval of learning </a:t>
                </a:r>
                <a14:m>
                  <m:oMath xmlns:m="http://schemas.openxmlformats.org/officeDocument/2006/math">
                    <m:r>
                      <a:rPr lang="en-US" sz="2400" i="1" kern="0">
                        <a:latin typeface="Cambria Math"/>
                        <a:ea typeface="Cambria Math"/>
                      </a:rPr>
                      <m:t>𝜏</m:t>
                    </m:r>
                  </m:oMath>
                </a14:m>
                <a:r>
                  <a:rPr lang="en-US" sz="2400" kern="0" dirty="0"/>
                  <a:t>. </a:t>
                </a:r>
                <a:r>
                  <a:rPr lang="zh-CN" altLang="en-US" sz="2000" kern="0" dirty="0">
                    <a:solidFill>
                      <a:srgbClr val="0099FF"/>
                    </a:solidFill>
                  </a:rPr>
                  <a:t>越接近最值时，</a:t>
                </a:r>
                <a:r>
                  <a:rPr lang="en-US" altLang="zh-CN" sz="2400" kern="0" dirty="0">
                    <a:solidFill>
                      <a:srgbClr val="0099FF"/>
                    </a:solidFill>
                  </a:rPr>
                  <a:t>Learning rate </a:t>
                </a:r>
                <a:r>
                  <a:rPr lang="zh-CN" altLang="en-US" sz="2000" kern="0" dirty="0">
                    <a:solidFill>
                      <a:srgbClr val="0099FF"/>
                    </a:solidFill>
                  </a:rPr>
                  <a:t>越小</a:t>
                </a:r>
                <a:endParaRPr lang="en-US" sz="2000" kern="0" dirty="0">
                  <a:solidFill>
                    <a:srgbClr val="0099FF"/>
                  </a:solidFill>
                </a:endParaRPr>
              </a:p>
              <a:p>
                <a:pPr marL="342900" indent="-342900" eaLnBrk="0" hangingPunct="0">
                  <a:spcBef>
                    <a:spcPts val="1200"/>
                  </a:spcBef>
                  <a:spcAft>
                    <a:spcPts val="1200"/>
                  </a:spcAft>
                  <a:defRPr/>
                </a:pPr>
                <a:r>
                  <a:rPr lang="en-US" sz="2400" b="1" kern="0" dirty="0">
                    <a:solidFill>
                      <a:srgbClr val="C00000"/>
                    </a:solidFill>
                  </a:rPr>
                  <a:t>Constant schedule:</a:t>
                </a:r>
                <a14:m>
                  <m:oMath xmlns:m="http://schemas.openxmlformats.org/officeDocument/2006/math">
                    <m:r>
                      <a:rPr lang="en-US" sz="2400" i="1" kern="0">
                        <a:latin typeface="Cambria Math"/>
                        <a:ea typeface="Cambria Math"/>
                      </a:rPr>
                      <m:t>𝛼</m:t>
                    </m:r>
                    <m:r>
                      <a:rPr lang="en-US" sz="2400" i="1" kern="0" smtClean="0">
                        <a:latin typeface="Cambria Math"/>
                      </a:rPr>
                      <m:t>=</m:t>
                    </m:r>
                    <m:r>
                      <a:rPr lang="en-US" sz="2400" b="0" i="1" kern="0" smtClean="0">
                        <a:latin typeface="Cambria Math"/>
                      </a:rPr>
                      <m:t> </m:t>
                    </m:r>
                    <m:sSub>
                      <m:sSubPr>
                        <m:ctrlPr>
                          <a:rPr lang="en-US" sz="2400" b="0" i="1" kern="0" smtClean="0">
                            <a:latin typeface="Cambria Math" panose="02040503050406030204" pitchFamily="18" charset="0"/>
                          </a:rPr>
                        </m:ctrlPr>
                      </m:sSubPr>
                      <m:e>
                        <m:r>
                          <a:rPr lang="en-US" sz="2400" i="1" kern="0">
                            <a:latin typeface="Cambria Math"/>
                            <a:ea typeface="Cambria Math"/>
                          </a:rPr>
                          <m:t>𝛼</m:t>
                        </m:r>
                      </m:e>
                      <m:sub>
                        <m:r>
                          <a:rPr lang="en-US" sz="2400" b="0" i="1" kern="0" smtClean="0">
                            <a:latin typeface="Cambria Math"/>
                          </a:rPr>
                          <m:t>0</m:t>
                        </m:r>
                      </m:sub>
                    </m:sSub>
                  </m:oMath>
                </a14:m>
                <a:r>
                  <a:rPr lang="en-US" sz="2400" kern="0" dirty="0"/>
                  <a:t> is good for very complex learning problems.</a:t>
                </a:r>
              </a:p>
              <a:p>
                <a:pPr marL="342900" indent="-342900" eaLnBrk="0" hangingPunct="0">
                  <a:spcBef>
                    <a:spcPts val="1200"/>
                  </a:spcBef>
                  <a:spcAft>
                    <a:spcPts val="1200"/>
                  </a:spcAft>
                  <a:defRPr/>
                </a:pPr>
                <a:r>
                  <a:rPr lang="en-US" sz="2400" b="1" kern="0" dirty="0">
                    <a:solidFill>
                      <a:srgbClr val="C00000"/>
                    </a:solidFill>
                  </a:rPr>
                  <a:t>Linear schedule:</a:t>
                </a:r>
                <a14:m>
                  <m:oMath xmlns:m="http://schemas.openxmlformats.org/officeDocument/2006/math">
                    <m:r>
                      <a:rPr lang="en-US" sz="2400" i="1" kern="0">
                        <a:latin typeface="Cambria Math"/>
                        <a:ea typeface="Cambria Math"/>
                      </a:rPr>
                      <m:t>𝛼</m:t>
                    </m:r>
                    <m:r>
                      <a:rPr lang="en-US" sz="2400" i="1" kern="0">
                        <a:latin typeface="Cambria Math"/>
                      </a:rPr>
                      <m:t>= </m:t>
                    </m:r>
                    <m:sSub>
                      <m:sSubPr>
                        <m:ctrlPr>
                          <a:rPr lang="en-US" sz="2400" i="1" kern="0">
                            <a:latin typeface="Cambria Math" panose="02040503050406030204" pitchFamily="18" charset="0"/>
                          </a:rPr>
                        </m:ctrlPr>
                      </m:sSubPr>
                      <m:e>
                        <m:r>
                          <a:rPr lang="en-US" sz="2400" i="1" kern="0">
                            <a:latin typeface="Cambria Math"/>
                            <a:ea typeface="Cambria Math"/>
                          </a:rPr>
                          <m:t>𝛼</m:t>
                        </m:r>
                      </m:e>
                      <m:sub>
                        <m:r>
                          <a:rPr lang="en-US" sz="2400" i="1" kern="0">
                            <a:latin typeface="Cambria Math"/>
                          </a:rPr>
                          <m:t>0</m:t>
                        </m:r>
                      </m:sub>
                    </m:sSub>
                    <m:d>
                      <m:dPr>
                        <m:ctrlPr>
                          <a:rPr lang="en-US" sz="2400" i="1" kern="0" smtClean="0">
                            <a:latin typeface="Cambria Math" panose="02040503050406030204" pitchFamily="18" charset="0"/>
                          </a:rPr>
                        </m:ctrlPr>
                      </m:dPr>
                      <m:e>
                        <m:r>
                          <a:rPr lang="en-US" sz="2400" b="0" i="1" kern="0" smtClean="0">
                            <a:latin typeface="Cambria Math"/>
                          </a:rPr>
                          <m:t>1−</m:t>
                        </m:r>
                        <m:f>
                          <m:fPr>
                            <m:type m:val="skw"/>
                            <m:ctrlPr>
                              <a:rPr lang="en-US" sz="2400" b="0" i="1" kern="0" smtClean="0">
                                <a:latin typeface="Cambria Math" panose="02040503050406030204" pitchFamily="18" charset="0"/>
                              </a:rPr>
                            </m:ctrlPr>
                          </m:fPr>
                          <m:num>
                            <m:r>
                              <a:rPr lang="en-US" sz="2400" b="0" i="1" kern="0" smtClean="0">
                                <a:latin typeface="Cambria Math"/>
                              </a:rPr>
                              <m:t>𝑡</m:t>
                            </m:r>
                          </m:num>
                          <m:den>
                            <m:sSub>
                              <m:sSubPr>
                                <m:ctrlPr>
                                  <a:rPr lang="en-US" sz="2400" b="0" i="1" kern="0" smtClean="0">
                                    <a:latin typeface="Cambria Math" panose="02040503050406030204" pitchFamily="18" charset="0"/>
                                  </a:rPr>
                                </m:ctrlPr>
                              </m:sSubPr>
                              <m:e>
                                <m:r>
                                  <a:rPr lang="en-US" sz="2400" b="0" i="1" kern="0" smtClean="0">
                                    <a:latin typeface="Cambria Math"/>
                                  </a:rPr>
                                  <m:t>𝑇</m:t>
                                </m:r>
                              </m:e>
                              <m:sub>
                                <m:r>
                                  <a:rPr lang="en-US" sz="2400" b="0" i="1" kern="0" smtClean="0">
                                    <a:latin typeface="Cambria Math"/>
                                  </a:rPr>
                                  <m:t>𝑓𝑖𝑛𝑎𝑙</m:t>
                                </m:r>
                              </m:sub>
                            </m:sSub>
                          </m:den>
                        </m:f>
                      </m:e>
                    </m:d>
                  </m:oMath>
                </a14:m>
                <a:r>
                  <a:rPr lang="en-US" sz="2400" kern="0" dirty="0"/>
                  <a:t> where </a:t>
                </a:r>
                <a:r>
                  <a:rPr lang="en-US" sz="2400" kern="0" dirty="0" err="1"/>
                  <a:t>T</a:t>
                </a:r>
                <a:r>
                  <a:rPr lang="en-US" sz="2400" kern="0" baseline="-25000" dirty="0" err="1"/>
                  <a:t>final</a:t>
                </a:r>
                <a:r>
                  <a:rPr lang="en-US" sz="2400" kern="0" dirty="0"/>
                  <a:t> is the final value of t. Uses a fast initial rate to move close to the final optimum, and then slows to reduce variance. </a:t>
                </a:r>
              </a:p>
            </p:txBody>
          </p:sp>
        </mc:Choice>
        <mc:Fallback xmlns="">
          <p:sp>
            <p:nvSpPr>
              <p:cNvPr id="5" name="Content Placeholder 1"/>
              <p:cNvSpPr txBox="1">
                <a:spLocks noRot="1" noChangeAspect="1" noMove="1" noResize="1" noEditPoints="1" noAdjustHandles="1" noChangeArrowheads="1" noChangeShapeType="1" noTextEdit="1"/>
              </p:cNvSpPr>
              <p:nvPr/>
            </p:nvSpPr>
            <p:spPr bwMode="auto">
              <a:xfrm>
                <a:off x="457200" y="1295400"/>
                <a:ext cx="8382000" cy="4754563"/>
              </a:xfrm>
              <a:prstGeom prst="rect">
                <a:avLst/>
              </a:prstGeom>
              <a:blipFill>
                <a:blip r:embed="rId3"/>
                <a:stretch>
                  <a:fillRect l="-1164" t="-1027" r="-1382" b="-487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Slide Number Placeholder 1"/>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162636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Reading</a:t>
            </a:r>
          </a:p>
        </p:txBody>
      </p:sp>
      <p:sp>
        <p:nvSpPr>
          <p:cNvPr id="3" name="Content Placeholder 2"/>
          <p:cNvSpPr>
            <a:spLocks noGrp="1"/>
          </p:cNvSpPr>
          <p:nvPr>
            <p:ph idx="1"/>
          </p:nvPr>
        </p:nvSpPr>
        <p:spPr/>
        <p:txBody>
          <a:bodyPr/>
          <a:lstStyle/>
          <a:p>
            <a:r>
              <a:rPr lang="en-US" dirty="0">
                <a:hlinkClick r:id="rId2"/>
              </a:rPr>
              <a:t>http://web.stanford.edu/class/cs224n/readings/gradient-notes.pdf</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2410228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Regularization Via Averaged Perceptron</a:t>
            </a:r>
          </a:p>
        </p:txBody>
      </p:sp>
      <p:sp>
        <p:nvSpPr>
          <p:cNvPr id="3" name="Content Placeholder 2"/>
          <p:cNvSpPr>
            <a:spLocks noGrp="1"/>
          </p:cNvSpPr>
          <p:nvPr>
            <p:ph idx="1"/>
          </p:nvPr>
        </p:nvSpPr>
        <p:spPr/>
        <p:txBody>
          <a:bodyPr>
            <a:normAutofit/>
          </a:bodyPr>
          <a:lstStyle/>
          <a:p>
            <a:r>
              <a:rPr lang="en-US" sz="2400" dirty="0"/>
              <a:t>An </a:t>
            </a:r>
            <a:r>
              <a:rPr lang="en-US" sz="2400" dirty="0">
                <a:solidFill>
                  <a:schemeClr val="accent1"/>
                </a:solidFill>
              </a:rPr>
              <a:t>Averaged Perceptron </a:t>
            </a:r>
            <a:r>
              <a:rPr lang="en-US" sz="2400" dirty="0"/>
              <a:t>Algorithm is motivated by the following considerations:</a:t>
            </a:r>
          </a:p>
          <a:p>
            <a:pPr lvl="1"/>
            <a:r>
              <a:rPr lang="en-US" sz="2000" dirty="0"/>
              <a:t>In the mistake bound model:</a:t>
            </a:r>
            <a:r>
              <a:rPr lang="en-US" sz="1800" dirty="0"/>
              <a:t> We don’t know when we will make the mistakes. </a:t>
            </a:r>
          </a:p>
          <a:p>
            <a:endParaRPr lang="en-US" dirty="0">
              <a:solidFill>
                <a:schemeClr val="accent1"/>
              </a:solidFill>
            </a:endParaRPr>
          </a:p>
          <a:p>
            <a:r>
              <a:rPr lang="en-US" sz="2400" dirty="0">
                <a:solidFill>
                  <a:schemeClr val="accent1"/>
                </a:solidFill>
              </a:rPr>
              <a:t>Averaged Perceptron </a:t>
            </a:r>
            <a:r>
              <a:rPr lang="en-US" sz="2400" dirty="0"/>
              <a:t>returns a weighted average of a number of earlier hypotheses; the weights are </a:t>
            </a:r>
            <a:r>
              <a:rPr lang="en-US" sz="2400" dirty="0">
                <a:solidFill>
                  <a:srgbClr val="9966FF"/>
                </a:solidFill>
              </a:rPr>
              <a:t>a function of the length of no-mistakes stretch</a:t>
            </a:r>
            <a:r>
              <a:rPr lang="en-US" sz="2400" dirty="0"/>
              <a:t>. </a:t>
            </a:r>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14497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Regularization Via Averaged Perceptron</a:t>
            </a:r>
          </a:p>
        </p:txBody>
      </p:sp>
      <p:sp>
        <p:nvSpPr>
          <p:cNvPr id="3" name="Content Placeholder 2"/>
          <p:cNvSpPr>
            <a:spLocks noGrp="1"/>
          </p:cNvSpPr>
          <p:nvPr>
            <p:ph idx="1"/>
          </p:nvPr>
        </p:nvSpPr>
        <p:spPr>
          <a:xfrm>
            <a:off x="228600" y="990600"/>
            <a:ext cx="8686800" cy="5867400"/>
          </a:xfrm>
        </p:spPr>
        <p:txBody>
          <a:bodyPr>
            <a:normAutofit lnSpcReduction="10000"/>
          </a:bodyPr>
          <a:lstStyle/>
          <a:p>
            <a:r>
              <a:rPr lang="en-US" sz="1800" b="1" dirty="0"/>
              <a:t>Training: </a:t>
            </a:r>
          </a:p>
          <a:p>
            <a:pPr marL="0" indent="0">
              <a:buNone/>
            </a:pPr>
            <a:r>
              <a:rPr lang="en-US" sz="1800" b="1" dirty="0"/>
              <a:t>[</a:t>
            </a:r>
            <a:r>
              <a:rPr lang="en-US" sz="1800" b="1" i="1" dirty="0">
                <a:solidFill>
                  <a:schemeClr val="accent2">
                    <a:lumMod val="75000"/>
                    <a:lumOff val="25000"/>
                  </a:schemeClr>
                </a:solidFill>
              </a:rPr>
              <a:t>m</a:t>
            </a:r>
            <a:r>
              <a:rPr lang="en-US" sz="1800" b="1" dirty="0"/>
              <a:t>: #(examples); </a:t>
            </a:r>
            <a:r>
              <a:rPr lang="en-US" sz="1800" i="1" dirty="0">
                <a:solidFill>
                  <a:schemeClr val="accent2">
                    <a:lumMod val="75000"/>
                    <a:lumOff val="25000"/>
                  </a:schemeClr>
                </a:solidFill>
              </a:rPr>
              <a:t>k</a:t>
            </a:r>
            <a:r>
              <a:rPr lang="en-US" sz="1800" b="1" dirty="0"/>
              <a:t>: #(mistakes) = #(hypotheses); </a:t>
            </a:r>
            <a:r>
              <a:rPr lang="en-US" sz="1800" i="1" dirty="0" err="1">
                <a:solidFill>
                  <a:schemeClr val="accent2">
                    <a:lumMod val="75000"/>
                    <a:lumOff val="25000"/>
                  </a:schemeClr>
                </a:solidFill>
                <a:latin typeface="Calibri"/>
              </a:rPr>
              <a:t>c</a:t>
            </a:r>
            <a:r>
              <a:rPr lang="en-US" sz="1800" i="1" baseline="-25000" dirty="0" err="1">
                <a:solidFill>
                  <a:schemeClr val="accent2">
                    <a:lumMod val="75000"/>
                    <a:lumOff val="25000"/>
                  </a:schemeClr>
                </a:solidFill>
                <a:latin typeface="Calibri"/>
              </a:rPr>
              <a:t>k</a:t>
            </a:r>
            <a:r>
              <a:rPr lang="en-US" sz="1800" b="1" dirty="0"/>
              <a:t>: consistency count for </a:t>
            </a:r>
            <a:r>
              <a:rPr lang="en-US" altLang="zh-CN" sz="1800" b="1" i="1" dirty="0" err="1">
                <a:latin typeface="Calibri"/>
              </a:rPr>
              <a:t>w</a:t>
            </a:r>
            <a:r>
              <a:rPr lang="en-US" sz="1800" i="1" baseline="-25000" dirty="0" err="1">
                <a:latin typeface="Calibri"/>
              </a:rPr>
              <a:t>k</a:t>
            </a:r>
            <a:r>
              <a:rPr lang="en-US" sz="1800" b="1" dirty="0"/>
              <a:t> ]</a:t>
            </a:r>
          </a:p>
          <a:p>
            <a:r>
              <a:rPr lang="en-US" sz="1800" dirty="0"/>
              <a:t>    </a:t>
            </a:r>
            <a:r>
              <a:rPr lang="en-US" sz="1800" dirty="0">
                <a:solidFill>
                  <a:schemeClr val="accent1"/>
                </a:solidFill>
              </a:rPr>
              <a:t>Input: </a:t>
            </a:r>
            <a:r>
              <a:rPr lang="en-US" sz="1800" dirty="0"/>
              <a:t>a labeled training set {(</a:t>
            </a:r>
            <a:r>
              <a:rPr lang="en-US" sz="1800" b="1" i="1" dirty="0">
                <a:latin typeface="Calibri"/>
              </a:rPr>
              <a:t>x</a:t>
            </a:r>
            <a:r>
              <a:rPr lang="en-US" sz="1800" baseline="-25000" dirty="0">
                <a:latin typeface="Calibri"/>
              </a:rPr>
              <a:t>1</a:t>
            </a:r>
            <a:r>
              <a:rPr lang="en-US" sz="1800" dirty="0"/>
              <a:t>, </a:t>
            </a:r>
            <a:r>
              <a:rPr lang="en-US" sz="1800" i="1" dirty="0">
                <a:latin typeface="Calibri"/>
              </a:rPr>
              <a:t>y</a:t>
            </a:r>
            <a:r>
              <a:rPr lang="en-US" sz="1800" baseline="-25000" dirty="0">
                <a:latin typeface="Calibri"/>
              </a:rPr>
              <a:t>1</a:t>
            </a:r>
            <a:r>
              <a:rPr lang="en-US" sz="1800" dirty="0"/>
              <a:t>),…(</a:t>
            </a:r>
            <a:r>
              <a:rPr lang="en-US" sz="1800" b="1" i="1" dirty="0" err="1">
                <a:latin typeface="Calibri"/>
              </a:rPr>
              <a:t>x</a:t>
            </a:r>
            <a:r>
              <a:rPr lang="en-US" sz="1800" baseline="-25000" dirty="0" err="1">
                <a:latin typeface="Calibri"/>
              </a:rPr>
              <a:t>m</a:t>
            </a:r>
            <a:r>
              <a:rPr lang="en-US" sz="1800" dirty="0"/>
              <a:t>, </a:t>
            </a:r>
            <a:r>
              <a:rPr lang="en-US" sz="1800" i="1" dirty="0" err="1">
                <a:latin typeface="Calibri"/>
              </a:rPr>
              <a:t>y</a:t>
            </a:r>
            <a:r>
              <a:rPr lang="en-US" sz="1800" baseline="-25000" dirty="0" err="1">
                <a:latin typeface="Calibri"/>
              </a:rPr>
              <a:t>m</a:t>
            </a:r>
            <a:r>
              <a:rPr lang="en-US" sz="1800" dirty="0"/>
              <a:t>)}</a:t>
            </a:r>
          </a:p>
          <a:p>
            <a:r>
              <a:rPr lang="en-US" sz="1800" dirty="0"/>
              <a:t>                Number of epochs (</a:t>
            </a:r>
            <a:r>
              <a:rPr lang="zh-CN" altLang="en-US" sz="1600" dirty="0"/>
              <a:t>时代</a:t>
            </a:r>
            <a:r>
              <a:rPr lang="en-US" sz="1800" dirty="0"/>
              <a:t>) T</a:t>
            </a:r>
          </a:p>
          <a:p>
            <a:r>
              <a:rPr lang="en-US" sz="1800" dirty="0">
                <a:solidFill>
                  <a:schemeClr val="accent1"/>
                </a:solidFill>
              </a:rPr>
              <a:t>    Output: </a:t>
            </a:r>
            <a:r>
              <a:rPr lang="en-US" sz="1800" dirty="0"/>
              <a:t>a list of weighted </a:t>
            </a:r>
            <a:r>
              <a:rPr lang="en-US" sz="1800" dirty="0" err="1"/>
              <a:t>perceptrons</a:t>
            </a:r>
            <a:r>
              <a:rPr lang="en-US" sz="1800" dirty="0"/>
              <a:t> {(</a:t>
            </a:r>
            <a:r>
              <a:rPr lang="en-US" sz="1800" b="1" i="1" dirty="0"/>
              <a:t>w</a:t>
            </a:r>
            <a:r>
              <a:rPr lang="en-US" sz="1800" baseline="-25000" dirty="0"/>
              <a:t>1</a:t>
            </a:r>
            <a:r>
              <a:rPr lang="en-US" sz="1800" dirty="0"/>
              <a:t>, </a:t>
            </a:r>
            <a:r>
              <a:rPr lang="en-US" sz="1800" i="1" dirty="0"/>
              <a:t>c</a:t>
            </a:r>
            <a:r>
              <a:rPr lang="en-US" sz="1800" baseline="-25000" dirty="0"/>
              <a:t>1</a:t>
            </a:r>
            <a:r>
              <a:rPr lang="en-US" sz="1800" dirty="0"/>
              <a:t>),…,(</a:t>
            </a:r>
            <a:r>
              <a:rPr lang="en-US" sz="1800" b="1" i="1" dirty="0" err="1"/>
              <a:t>w</a:t>
            </a:r>
            <a:r>
              <a:rPr lang="en-US" sz="1800" baseline="-25000" dirty="0" err="1"/>
              <a:t>k</a:t>
            </a:r>
            <a:r>
              <a:rPr lang="en-US" sz="1800" dirty="0"/>
              <a:t>, </a:t>
            </a:r>
            <a:r>
              <a:rPr lang="en-US" sz="1800" i="1" dirty="0" err="1"/>
              <a:t>c</a:t>
            </a:r>
            <a:r>
              <a:rPr lang="en-US" sz="1800" baseline="-25000" dirty="0" err="1"/>
              <a:t>k</a:t>
            </a:r>
            <a:r>
              <a:rPr lang="en-US" sz="1800" dirty="0"/>
              <a:t>)}</a:t>
            </a:r>
          </a:p>
          <a:p>
            <a:r>
              <a:rPr lang="en-US" sz="1800" dirty="0"/>
              <a:t>Initialize: </a:t>
            </a:r>
            <a:r>
              <a:rPr lang="en-US" sz="1800" i="1" dirty="0"/>
              <a:t>k</a:t>
            </a:r>
            <a:r>
              <a:rPr lang="en-US" sz="1800" dirty="0"/>
              <a:t>=0; </a:t>
            </a:r>
            <a:r>
              <a:rPr lang="en-US" sz="1800" b="1" i="1" dirty="0">
                <a:latin typeface="Calibri"/>
              </a:rPr>
              <a:t>w</a:t>
            </a:r>
            <a:r>
              <a:rPr lang="en-US" sz="1800" baseline="-25000" dirty="0">
                <a:latin typeface="Calibri"/>
              </a:rPr>
              <a:t>1</a:t>
            </a:r>
            <a:r>
              <a:rPr lang="en-US" sz="1800" dirty="0"/>
              <a:t> = 0, </a:t>
            </a:r>
            <a:r>
              <a:rPr lang="en-US" sz="1800" i="1" dirty="0">
                <a:latin typeface="Calibri"/>
              </a:rPr>
              <a:t>c</a:t>
            </a:r>
            <a:r>
              <a:rPr lang="en-US" sz="1800" baseline="-25000" dirty="0">
                <a:latin typeface="Calibri"/>
              </a:rPr>
              <a:t>1</a:t>
            </a:r>
            <a:r>
              <a:rPr lang="en-US" sz="1800" dirty="0"/>
              <a:t> = 0</a:t>
            </a:r>
          </a:p>
          <a:p>
            <a:r>
              <a:rPr lang="en-US" sz="1800" dirty="0"/>
              <a:t>Repeat T times:</a:t>
            </a:r>
          </a:p>
          <a:p>
            <a:pPr lvl="1"/>
            <a:r>
              <a:rPr lang="en-US" sz="1800" dirty="0"/>
              <a:t>For </a:t>
            </a:r>
            <a:r>
              <a:rPr lang="en-US" sz="1800" dirty="0" err="1"/>
              <a:t>i</a:t>
            </a:r>
            <a:r>
              <a:rPr lang="en-US" sz="1800" dirty="0"/>
              <a:t> =1,…m:</a:t>
            </a:r>
          </a:p>
          <a:p>
            <a:pPr lvl="1"/>
            <a:r>
              <a:rPr lang="en-US" sz="1800" dirty="0"/>
              <a:t>Compute prediction </a:t>
            </a:r>
            <a:r>
              <a:rPr lang="en-US" sz="1800" i="1" dirty="0"/>
              <a:t>y</a:t>
            </a:r>
            <a:r>
              <a:rPr lang="en-US" sz="1800" dirty="0"/>
              <a:t>’ = </a:t>
            </a:r>
            <a:r>
              <a:rPr lang="en-US" sz="1800" dirty="0">
                <a:latin typeface="Calibri"/>
              </a:rPr>
              <a:t>sign(</a:t>
            </a:r>
            <a:r>
              <a:rPr lang="en-US" sz="1800" b="1" i="1" dirty="0" err="1">
                <a:latin typeface="Calibri"/>
              </a:rPr>
              <a:t>w</a:t>
            </a:r>
            <a:r>
              <a:rPr lang="en-US" sz="1800" baseline="-25000" dirty="0" err="1">
                <a:latin typeface="Calibri"/>
              </a:rPr>
              <a:t>k</a:t>
            </a:r>
            <a:r>
              <a:rPr lang="en-US" altLang="en-US" baseline="30000" dirty="0" err="1"/>
              <a:t>T</a:t>
            </a:r>
            <a:r>
              <a:rPr lang="en-US" sz="1800" dirty="0"/>
              <a:t> </a:t>
            </a:r>
            <a:r>
              <a:rPr lang="en-US" sz="1800" i="1" dirty="0">
                <a:latin typeface="Calibri"/>
              </a:rPr>
              <a:t>x</a:t>
            </a:r>
            <a:r>
              <a:rPr lang="en-US" sz="1800" baseline="-25000" dirty="0">
                <a:latin typeface="Calibri"/>
              </a:rPr>
              <a:t>i</a:t>
            </a:r>
            <a:r>
              <a:rPr lang="en-US" sz="1800" dirty="0"/>
              <a:t> )</a:t>
            </a:r>
          </a:p>
          <a:p>
            <a:pPr lvl="1"/>
            <a:r>
              <a:rPr lang="en-US" sz="1800" dirty="0"/>
              <a:t>If </a:t>
            </a:r>
            <a:r>
              <a:rPr lang="en-US" sz="1800" i="1" dirty="0"/>
              <a:t>y</a:t>
            </a:r>
            <a:r>
              <a:rPr lang="en-US" sz="1800" dirty="0"/>
              <a:t>’ = </a:t>
            </a:r>
            <a:r>
              <a:rPr lang="en-US" sz="1800" i="1" dirty="0"/>
              <a:t>y</a:t>
            </a:r>
            <a:r>
              <a:rPr lang="en-US" sz="1800" dirty="0"/>
              <a:t>,   then </a:t>
            </a:r>
            <a:r>
              <a:rPr lang="en-US" sz="1800" i="1" dirty="0" err="1">
                <a:latin typeface="Calibri"/>
              </a:rPr>
              <a:t>c</a:t>
            </a:r>
            <a:r>
              <a:rPr lang="en-US" sz="1800" baseline="-25000" dirty="0" err="1">
                <a:latin typeface="Calibri"/>
              </a:rPr>
              <a:t>k</a:t>
            </a:r>
            <a:r>
              <a:rPr lang="en-US" sz="1800" dirty="0"/>
              <a:t> = </a:t>
            </a:r>
            <a:r>
              <a:rPr lang="en-US" sz="1800" i="1" dirty="0" err="1">
                <a:latin typeface="Calibri"/>
              </a:rPr>
              <a:t>c</a:t>
            </a:r>
            <a:r>
              <a:rPr lang="en-US" sz="1800" baseline="-25000" dirty="0" err="1">
                <a:latin typeface="Calibri"/>
              </a:rPr>
              <a:t>k</a:t>
            </a:r>
            <a:r>
              <a:rPr lang="en-US" sz="1800" dirty="0"/>
              <a:t> + 1</a:t>
            </a:r>
          </a:p>
          <a:p>
            <a:pPr marL="457200" lvl="1" indent="0">
              <a:buNone/>
            </a:pPr>
            <a:r>
              <a:rPr lang="en-US" sz="1800" dirty="0"/>
              <a:t>                      else: </a:t>
            </a:r>
            <a:r>
              <a:rPr lang="en-US" sz="1800" b="1" i="1" dirty="0">
                <a:latin typeface="Calibri"/>
              </a:rPr>
              <a:t>w</a:t>
            </a:r>
            <a:r>
              <a:rPr lang="en-US" sz="1800" baseline="-25000" dirty="0">
                <a:latin typeface="Calibri"/>
              </a:rPr>
              <a:t>k+1</a:t>
            </a:r>
            <a:r>
              <a:rPr lang="en-US" sz="1800" dirty="0"/>
              <a:t> =  </a:t>
            </a:r>
            <a:r>
              <a:rPr lang="en-US" sz="1800" b="1" i="1" dirty="0" err="1">
                <a:latin typeface="Calibri"/>
              </a:rPr>
              <a:t>w</a:t>
            </a:r>
            <a:r>
              <a:rPr lang="en-US" sz="1800" baseline="-25000" dirty="0" err="1">
                <a:latin typeface="Calibri"/>
              </a:rPr>
              <a:t>k</a:t>
            </a:r>
            <a:r>
              <a:rPr lang="en-US" sz="1800" dirty="0"/>
              <a:t> + </a:t>
            </a:r>
            <a:r>
              <a:rPr lang="en-US" sz="1800" b="1" i="1" dirty="0" err="1">
                <a:latin typeface="Calibri"/>
              </a:rPr>
              <a:t>w</a:t>
            </a:r>
            <a:r>
              <a:rPr lang="en-US" sz="1800" baseline="-25000" dirty="0" err="1">
                <a:latin typeface="Calibri"/>
              </a:rPr>
              <a:t>i</a:t>
            </a:r>
            <a:r>
              <a:rPr lang="en-US" sz="1800" dirty="0"/>
              <a:t> </a:t>
            </a:r>
            <a:r>
              <a:rPr lang="en-US" sz="1800" b="1" i="1" dirty="0"/>
              <a:t>x</a:t>
            </a:r>
            <a:r>
              <a:rPr lang="en-US" sz="1800" dirty="0"/>
              <a:t> ; </a:t>
            </a:r>
            <a:r>
              <a:rPr lang="en-US" sz="1800" i="1" dirty="0">
                <a:latin typeface="Calibri"/>
              </a:rPr>
              <a:t>c</a:t>
            </a:r>
            <a:r>
              <a:rPr lang="en-US" sz="1800" i="1" baseline="-25000" dirty="0">
                <a:latin typeface="Calibri"/>
              </a:rPr>
              <a:t>k</a:t>
            </a:r>
            <a:r>
              <a:rPr lang="en-US" sz="1800" baseline="-25000" dirty="0">
                <a:latin typeface="Calibri"/>
              </a:rPr>
              <a:t>+1</a:t>
            </a:r>
            <a:r>
              <a:rPr lang="en-US" sz="1800" dirty="0"/>
              <a:t> = 1; </a:t>
            </a:r>
            <a:r>
              <a:rPr lang="en-US" sz="1800" i="1" dirty="0"/>
              <a:t>k</a:t>
            </a:r>
            <a:r>
              <a:rPr lang="en-US" sz="1800" dirty="0"/>
              <a:t> = </a:t>
            </a:r>
            <a:r>
              <a:rPr lang="en-US" sz="1800" i="1" dirty="0"/>
              <a:t>k</a:t>
            </a:r>
            <a:r>
              <a:rPr lang="en-US" sz="1800" dirty="0"/>
              <a:t>+1</a:t>
            </a:r>
          </a:p>
          <a:p>
            <a:r>
              <a:rPr lang="en-US" sz="1800" b="1" dirty="0"/>
              <a:t>Prediction:</a:t>
            </a:r>
          </a:p>
          <a:p>
            <a:r>
              <a:rPr lang="en-US" sz="1800" dirty="0"/>
              <a:t>    </a:t>
            </a:r>
            <a:r>
              <a:rPr lang="en-US" sz="1800" dirty="0">
                <a:solidFill>
                  <a:schemeClr val="accent1"/>
                </a:solidFill>
              </a:rPr>
              <a:t>Given: </a:t>
            </a:r>
            <a:r>
              <a:rPr lang="en-US" sz="1800" dirty="0"/>
              <a:t>a list of weighted </a:t>
            </a:r>
            <a:r>
              <a:rPr lang="en-US" sz="1800" dirty="0" err="1"/>
              <a:t>perceptrons</a:t>
            </a:r>
            <a:r>
              <a:rPr lang="en-US" sz="1800" dirty="0"/>
              <a:t> {(</a:t>
            </a:r>
            <a:r>
              <a:rPr lang="en-US" sz="1800" b="1" i="1" dirty="0"/>
              <a:t>w</a:t>
            </a:r>
            <a:r>
              <a:rPr lang="en-US" sz="1800" baseline="-25000" dirty="0"/>
              <a:t>1</a:t>
            </a:r>
            <a:r>
              <a:rPr lang="en-US" sz="1800" dirty="0"/>
              <a:t>, </a:t>
            </a:r>
            <a:r>
              <a:rPr lang="en-US" sz="1800" i="1" dirty="0"/>
              <a:t>c</a:t>
            </a:r>
            <a:r>
              <a:rPr lang="en-US" sz="1800" baseline="-25000" dirty="0"/>
              <a:t>1</a:t>
            </a:r>
            <a:r>
              <a:rPr lang="en-US" sz="1800" dirty="0"/>
              <a:t>),…(</a:t>
            </a:r>
            <a:r>
              <a:rPr lang="en-US" sz="1800" b="1" i="1" dirty="0" err="1"/>
              <a:t>w</a:t>
            </a:r>
            <a:r>
              <a:rPr lang="en-US" sz="1800" baseline="-25000" dirty="0" err="1"/>
              <a:t>k</a:t>
            </a:r>
            <a:r>
              <a:rPr lang="en-US" sz="1800" dirty="0"/>
              <a:t>, </a:t>
            </a:r>
            <a:r>
              <a:rPr lang="en-US" sz="1800" i="1" dirty="0" err="1"/>
              <a:t>c</a:t>
            </a:r>
            <a:r>
              <a:rPr lang="en-US" sz="1800" baseline="-25000" dirty="0" err="1"/>
              <a:t>k</a:t>
            </a:r>
            <a:r>
              <a:rPr lang="en-US" sz="1800" dirty="0"/>
              <a:t>)} ; a new example </a:t>
            </a:r>
            <a:r>
              <a:rPr lang="en-US" sz="1800" b="1" i="1" dirty="0"/>
              <a:t>x</a:t>
            </a:r>
          </a:p>
          <a:p>
            <a:pPr marL="0" indent="0">
              <a:buNone/>
            </a:pPr>
            <a:r>
              <a:rPr lang="en-US" sz="1800" dirty="0"/>
              <a:t>             </a:t>
            </a:r>
            <a:r>
              <a:rPr lang="en-US" sz="1800" dirty="0">
                <a:solidFill>
                  <a:schemeClr val="accent1"/>
                </a:solidFill>
              </a:rPr>
              <a:t>Predict</a:t>
            </a:r>
            <a:r>
              <a:rPr lang="en-US" sz="1800" dirty="0"/>
              <a:t> the label(</a:t>
            </a:r>
            <a:r>
              <a:rPr lang="en-US" sz="1800" b="1" i="1" dirty="0"/>
              <a:t>x</a:t>
            </a:r>
            <a:r>
              <a:rPr lang="en-US" sz="1800" dirty="0"/>
              <a:t>) as follows:</a:t>
            </a:r>
          </a:p>
          <a:p>
            <a:pPr marL="0" indent="0">
              <a:buNone/>
            </a:pPr>
            <a:r>
              <a:rPr lang="en-US" sz="1800" dirty="0">
                <a:solidFill>
                  <a:schemeClr val="accent2">
                    <a:lumMod val="75000"/>
                    <a:lumOff val="25000"/>
                  </a:schemeClr>
                </a:solidFill>
              </a:rPr>
              <a:t>                               </a:t>
            </a:r>
            <a:r>
              <a:rPr lang="en-US" sz="1800" i="1" dirty="0">
                <a:solidFill>
                  <a:schemeClr val="accent2">
                    <a:lumMod val="75000"/>
                    <a:lumOff val="25000"/>
                  </a:schemeClr>
                </a:solidFill>
              </a:rPr>
              <a:t>y</a:t>
            </a:r>
            <a:r>
              <a:rPr lang="en-US" sz="1800" dirty="0">
                <a:solidFill>
                  <a:schemeClr val="accent2">
                    <a:lumMod val="75000"/>
                    <a:lumOff val="25000"/>
                  </a:schemeClr>
                </a:solidFill>
              </a:rPr>
              <a:t>(</a:t>
            </a:r>
            <a:r>
              <a:rPr lang="en-US" sz="1800" b="1" i="1" dirty="0">
                <a:solidFill>
                  <a:schemeClr val="accent2">
                    <a:lumMod val="75000"/>
                    <a:lumOff val="25000"/>
                  </a:schemeClr>
                </a:solidFill>
              </a:rPr>
              <a:t>x</a:t>
            </a:r>
            <a:r>
              <a:rPr lang="en-US" sz="1800" dirty="0">
                <a:solidFill>
                  <a:schemeClr val="accent2">
                    <a:lumMod val="75000"/>
                    <a:lumOff val="25000"/>
                  </a:schemeClr>
                </a:solidFill>
              </a:rPr>
              <a:t>)=  sign [ </a:t>
            </a:r>
            <a:r>
              <a:rPr lang="en-US" sz="1800" dirty="0">
                <a:solidFill>
                  <a:schemeClr val="accent2">
                    <a:lumMod val="75000"/>
                    <a:lumOff val="25000"/>
                  </a:schemeClr>
                </a:solidFill>
                <a:latin typeface="Symbol"/>
                <a:sym typeface="Symbol"/>
              </a:rPr>
              <a:t></a:t>
            </a:r>
            <a:r>
              <a:rPr lang="en-US" sz="1800" baseline="-25000" dirty="0">
                <a:solidFill>
                  <a:schemeClr val="accent2">
                    <a:lumMod val="75000"/>
                    <a:lumOff val="25000"/>
                  </a:schemeClr>
                </a:solidFill>
                <a:latin typeface="Symbol"/>
                <a:sym typeface="Symbol"/>
              </a:rPr>
              <a:t>1, </a:t>
            </a:r>
            <a:r>
              <a:rPr lang="en-US" sz="1800" i="1" baseline="-25000" dirty="0">
                <a:solidFill>
                  <a:schemeClr val="accent2">
                    <a:lumMod val="75000"/>
                    <a:lumOff val="25000"/>
                  </a:schemeClr>
                </a:solidFill>
                <a:sym typeface="Symbol"/>
              </a:rPr>
              <a:t>k</a:t>
            </a:r>
            <a:r>
              <a:rPr lang="en-US" sz="1800" dirty="0">
                <a:solidFill>
                  <a:schemeClr val="accent2">
                    <a:lumMod val="75000"/>
                    <a:lumOff val="25000"/>
                  </a:schemeClr>
                </a:solidFill>
              </a:rPr>
              <a:t> </a:t>
            </a:r>
            <a:r>
              <a:rPr lang="en-US" sz="1800" i="1" dirty="0">
                <a:solidFill>
                  <a:schemeClr val="accent2">
                    <a:lumMod val="75000"/>
                    <a:lumOff val="25000"/>
                  </a:schemeClr>
                </a:solidFill>
                <a:latin typeface="Calibri"/>
              </a:rPr>
              <a:t>c</a:t>
            </a:r>
            <a:r>
              <a:rPr lang="en-US" sz="1800" i="1" baseline="-25000" dirty="0">
                <a:solidFill>
                  <a:schemeClr val="accent2">
                    <a:lumMod val="75000"/>
                    <a:lumOff val="25000"/>
                  </a:schemeClr>
                </a:solidFill>
                <a:latin typeface="Calibri"/>
              </a:rPr>
              <a:t>k</a:t>
            </a:r>
            <a:r>
              <a:rPr lang="en-US" sz="1800" dirty="0">
                <a:solidFill>
                  <a:schemeClr val="accent2">
                    <a:lumMod val="75000"/>
                    <a:lumOff val="25000"/>
                  </a:schemeClr>
                </a:solidFill>
              </a:rPr>
              <a:t> </a:t>
            </a:r>
            <a:r>
              <a:rPr lang="en-US" sz="1800" dirty="0">
                <a:solidFill>
                  <a:schemeClr val="accent2">
                    <a:lumMod val="75000"/>
                    <a:lumOff val="25000"/>
                  </a:schemeClr>
                </a:solidFill>
                <a:latin typeface="Calibri"/>
              </a:rPr>
              <a:t>sign(</a:t>
            </a:r>
            <a:r>
              <a:rPr lang="en-US" sz="1800" b="1" i="1" dirty="0" err="1">
                <a:solidFill>
                  <a:schemeClr val="accent2">
                    <a:lumMod val="75000"/>
                    <a:lumOff val="25000"/>
                  </a:schemeClr>
                </a:solidFill>
                <a:latin typeface="Calibri"/>
              </a:rPr>
              <a:t>w</a:t>
            </a:r>
            <a:r>
              <a:rPr lang="en-US" sz="1800" i="1" baseline="-25000" dirty="0" err="1">
                <a:solidFill>
                  <a:schemeClr val="accent2">
                    <a:lumMod val="75000"/>
                    <a:lumOff val="25000"/>
                  </a:schemeClr>
                </a:solidFill>
                <a:latin typeface="Calibri"/>
              </a:rPr>
              <a:t>k</a:t>
            </a:r>
            <a:r>
              <a:rPr lang="en-US" sz="1800" dirty="0">
                <a:solidFill>
                  <a:schemeClr val="accent6">
                    <a:lumMod val="75000"/>
                  </a:schemeClr>
                </a:solidFill>
              </a:rPr>
              <a:t> </a:t>
            </a:r>
            <a:r>
              <a:rPr lang="en-US" altLang="en-US" sz="1800" baseline="30000" dirty="0">
                <a:solidFill>
                  <a:schemeClr val="accent6">
                    <a:lumMod val="75000"/>
                  </a:schemeClr>
                </a:solidFill>
              </a:rPr>
              <a:t>T</a:t>
            </a:r>
            <a:r>
              <a:rPr lang="en-US" sz="1800" dirty="0">
                <a:solidFill>
                  <a:schemeClr val="accent6">
                    <a:lumMod val="75000"/>
                  </a:schemeClr>
                </a:solidFill>
              </a:rPr>
              <a:t> </a:t>
            </a:r>
            <a:r>
              <a:rPr lang="en-US" sz="1800" b="1" i="1" dirty="0">
                <a:solidFill>
                  <a:schemeClr val="accent2">
                    <a:lumMod val="75000"/>
                    <a:lumOff val="25000"/>
                  </a:schemeClr>
                </a:solidFill>
              </a:rPr>
              <a:t>x</a:t>
            </a:r>
            <a:r>
              <a:rPr lang="en-US" sz="1800" dirty="0">
                <a:solidFill>
                  <a:schemeClr val="accent2">
                    <a:lumMod val="75000"/>
                    <a:lumOff val="25000"/>
                  </a:schemeClr>
                </a:solidFill>
              </a:rPr>
              <a:t>) ] </a:t>
            </a:r>
          </a:p>
          <a:p>
            <a:pPr marL="0" indent="0">
              <a:buNone/>
            </a:pPr>
            <a:endParaRPr lang="en-US" sz="1800" dirty="0">
              <a:solidFill>
                <a:schemeClr val="accent2">
                  <a:lumMod val="75000"/>
                  <a:lumOff val="25000"/>
                </a:schemeClr>
              </a:solidFill>
            </a:endParaRPr>
          </a:p>
          <a:p>
            <a:pPr marL="0" indent="0">
              <a:buNone/>
            </a:pPr>
            <a:r>
              <a:rPr lang="zh-CN" altLang="en-US" sz="1800" dirty="0">
                <a:solidFill>
                  <a:schemeClr val="accent2">
                    <a:lumMod val="75000"/>
                    <a:lumOff val="25000"/>
                  </a:schemeClr>
                </a:solidFill>
              </a:rPr>
              <a:t>一个好的</a:t>
            </a:r>
            <a:r>
              <a:rPr lang="en-US" altLang="zh-CN" sz="1800" dirty="0">
                <a:solidFill>
                  <a:schemeClr val="accent2">
                    <a:lumMod val="75000"/>
                    <a:lumOff val="25000"/>
                  </a:schemeClr>
                </a:solidFill>
              </a:rPr>
              <a:t>classifier</a:t>
            </a:r>
            <a:r>
              <a:rPr lang="zh-CN" altLang="en-US" sz="1800" dirty="0">
                <a:solidFill>
                  <a:schemeClr val="accent2">
                    <a:lumMod val="75000"/>
                    <a:lumOff val="25000"/>
                  </a:schemeClr>
                </a:solidFill>
              </a:rPr>
              <a:t>就会连续好几个</a:t>
            </a:r>
            <a:r>
              <a:rPr lang="en-US" altLang="zh-CN" sz="1800" dirty="0">
                <a:solidFill>
                  <a:schemeClr val="accent2">
                    <a:lumMod val="75000"/>
                    <a:lumOff val="25000"/>
                  </a:schemeClr>
                </a:solidFill>
              </a:rPr>
              <a:t>data</a:t>
            </a:r>
            <a:r>
              <a:rPr lang="zh-CN" altLang="en-US" sz="1800" dirty="0">
                <a:solidFill>
                  <a:schemeClr val="accent2">
                    <a:lumMod val="75000"/>
                    <a:lumOff val="25000"/>
                  </a:schemeClr>
                </a:solidFill>
              </a:rPr>
              <a:t>都不出错，它的</a:t>
            </a:r>
            <a:r>
              <a:rPr lang="en-US" altLang="zh-CN" sz="1800" dirty="0">
                <a:solidFill>
                  <a:schemeClr val="accent2">
                    <a:lumMod val="75000"/>
                    <a:lumOff val="25000"/>
                  </a:schemeClr>
                </a:solidFill>
              </a:rPr>
              <a:t>c</a:t>
            </a:r>
            <a:r>
              <a:rPr lang="zh-CN" altLang="en-US" sz="1800" dirty="0">
                <a:solidFill>
                  <a:schemeClr val="accent2">
                    <a:lumMod val="75000"/>
                    <a:lumOff val="25000"/>
                  </a:schemeClr>
                </a:solidFill>
              </a:rPr>
              <a:t>会较大。最后的</a:t>
            </a:r>
            <a:r>
              <a:rPr lang="en-US" altLang="zh-CN" sz="1800" dirty="0">
                <a:solidFill>
                  <a:schemeClr val="accent2">
                    <a:lumMod val="75000"/>
                    <a:lumOff val="25000"/>
                  </a:schemeClr>
                </a:solidFill>
              </a:rPr>
              <a:t>classifier</a:t>
            </a:r>
            <a:r>
              <a:rPr lang="zh-CN" altLang="en-US" sz="1800" dirty="0">
                <a:solidFill>
                  <a:schemeClr val="accent2">
                    <a:lumMod val="75000"/>
                    <a:lumOff val="25000"/>
                  </a:schemeClr>
                </a:solidFill>
              </a:rPr>
              <a:t>是</a:t>
            </a:r>
            <a:r>
              <a:rPr lang="en-US" altLang="zh-CN" sz="1800" dirty="0">
                <a:solidFill>
                  <a:schemeClr val="accent2">
                    <a:lumMod val="75000"/>
                    <a:lumOff val="25000"/>
                  </a:schemeClr>
                </a:solidFill>
              </a:rPr>
              <a:t>weighted average of all classifiers.</a:t>
            </a:r>
            <a:endParaRPr lang="en-US" sz="1800" dirty="0">
              <a:solidFill>
                <a:schemeClr val="accent2">
                  <a:lumMod val="75000"/>
                  <a:lumOff val="25000"/>
                </a:schemeClr>
              </a:solidFill>
            </a:endParaRPr>
          </a:p>
          <a:p>
            <a:pPr marL="457200" lvl="1" indent="0">
              <a:buNone/>
            </a:pPr>
            <a:endParaRPr lang="en-US" sz="1400" dirty="0"/>
          </a:p>
          <a:p>
            <a:pPr marL="457200" lvl="1" indent="0">
              <a:buNone/>
            </a:pPr>
            <a:endParaRPr lang="en-US" sz="1400" dirty="0"/>
          </a:p>
          <a:p>
            <a:endParaRPr lang="en-US" sz="1400" dirty="0"/>
          </a:p>
          <a:p>
            <a:endParaRPr lang="en-US" sz="1800"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179710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82" name="Rectangle 2"/>
          <p:cNvSpPr>
            <a:spLocks noGrp="1" noChangeArrowheads="1"/>
          </p:cNvSpPr>
          <p:nvPr>
            <p:ph type="title"/>
          </p:nvPr>
        </p:nvSpPr>
        <p:spPr/>
        <p:txBody>
          <a:bodyPr/>
          <a:lstStyle/>
          <a:p>
            <a:r>
              <a:rPr lang="en-US" altLang="en-US"/>
              <a:t>Perceptron algorithm</a:t>
            </a:r>
          </a:p>
        </p:txBody>
      </p:sp>
      <p:sp>
        <p:nvSpPr>
          <p:cNvPr id="1300483" name="Rectangle 3"/>
          <p:cNvSpPr>
            <a:spLocks noGrp="1" noChangeArrowheads="1"/>
          </p:cNvSpPr>
          <p:nvPr>
            <p:ph type="body" idx="1"/>
          </p:nvPr>
        </p:nvSpPr>
        <p:spPr/>
        <p:txBody>
          <a:bodyPr/>
          <a:lstStyle/>
          <a:p>
            <a:pPr marL="469900" indent="-469900"/>
            <a:r>
              <a:rPr lang="en-US" altLang="en-US" dirty="0">
                <a:solidFill>
                  <a:schemeClr val="hlink"/>
                </a:solidFill>
                <a:latin typeface="+mj-lt"/>
              </a:rPr>
              <a:t>Online</a:t>
            </a:r>
            <a:r>
              <a:rPr lang="en-US" altLang="en-US" dirty="0">
                <a:latin typeface="+mj-lt"/>
              </a:rPr>
              <a:t>: </a:t>
            </a:r>
            <a:r>
              <a:rPr lang="en-US" altLang="en-US" dirty="0">
                <a:solidFill>
                  <a:schemeClr val="tx1"/>
                </a:solidFill>
                <a:latin typeface="+mj-lt"/>
              </a:rPr>
              <a:t>can adjust to changing target, over time</a:t>
            </a:r>
          </a:p>
          <a:p>
            <a:pPr marL="469900" indent="-469900"/>
            <a:r>
              <a:rPr lang="en-US" altLang="en-US" dirty="0">
                <a:solidFill>
                  <a:schemeClr val="hlink"/>
                </a:solidFill>
                <a:latin typeface="+mj-lt"/>
              </a:rPr>
              <a:t>Advantages</a:t>
            </a:r>
            <a:endParaRPr lang="en-US" altLang="en-US" dirty="0">
              <a:solidFill>
                <a:schemeClr val="tx1"/>
              </a:solidFill>
              <a:latin typeface="+mj-lt"/>
            </a:endParaRPr>
          </a:p>
          <a:p>
            <a:pPr marL="908050" lvl="1" indent="-436563"/>
            <a:r>
              <a:rPr lang="en-US" altLang="en-US" dirty="0">
                <a:solidFill>
                  <a:schemeClr val="tx1"/>
                </a:solidFill>
                <a:latin typeface="+mj-lt"/>
              </a:rPr>
              <a:t>Simple and computationally efficient</a:t>
            </a:r>
          </a:p>
          <a:p>
            <a:pPr marL="908050" lvl="1" indent="-436563"/>
            <a:r>
              <a:rPr lang="en-US" altLang="en-US" b="1" dirty="0">
                <a:solidFill>
                  <a:srgbClr val="9966FF"/>
                </a:solidFill>
                <a:latin typeface="+mj-lt"/>
              </a:rPr>
              <a:t>Guaranteed to learn a linearly separable problem </a:t>
            </a:r>
            <a:br>
              <a:rPr lang="en-US" altLang="en-US" dirty="0">
                <a:solidFill>
                  <a:schemeClr val="tx1"/>
                </a:solidFill>
                <a:latin typeface="+mj-lt"/>
              </a:rPr>
            </a:br>
            <a:r>
              <a:rPr lang="en-US" altLang="en-US" dirty="0">
                <a:solidFill>
                  <a:schemeClr val="tx1"/>
                </a:solidFill>
                <a:latin typeface="+mj-lt"/>
              </a:rPr>
              <a:t>(convergence, global optimum)</a:t>
            </a:r>
          </a:p>
          <a:p>
            <a:pPr marL="469900" indent="-469900"/>
            <a:r>
              <a:rPr lang="en-US" altLang="en-US" dirty="0">
                <a:solidFill>
                  <a:schemeClr val="hlink"/>
                </a:solidFill>
                <a:latin typeface="+mj-lt"/>
              </a:rPr>
              <a:t>Limitations</a:t>
            </a:r>
          </a:p>
          <a:p>
            <a:pPr marL="908050" lvl="1" indent="-436563"/>
            <a:r>
              <a:rPr lang="en-US" altLang="en-US" dirty="0">
                <a:solidFill>
                  <a:schemeClr val="tx1"/>
                </a:solidFill>
                <a:latin typeface="+mj-lt"/>
              </a:rPr>
              <a:t>Only linear separations</a:t>
            </a:r>
          </a:p>
          <a:p>
            <a:pPr marL="908050" lvl="1" indent="-436563"/>
            <a:r>
              <a:rPr lang="en-US" altLang="en-US" dirty="0">
                <a:solidFill>
                  <a:schemeClr val="tx1"/>
                </a:solidFill>
                <a:latin typeface="+mj-lt"/>
              </a:rPr>
              <a:t>Only converges for linearly separable data</a:t>
            </a:r>
          </a:p>
          <a:p>
            <a:pPr marL="908050" lvl="1" indent="-436563"/>
            <a:r>
              <a:rPr lang="en-US" altLang="en-US" dirty="0">
                <a:solidFill>
                  <a:schemeClr val="tx1"/>
                </a:solidFill>
                <a:latin typeface="+mj-lt"/>
              </a:rPr>
              <a:t>Not really “efficient with many features”</a:t>
            </a:r>
          </a:p>
          <a:p>
            <a:pPr marL="469900" indent="-469900"/>
            <a:endParaRPr lang="en-US" altLang="en-US" dirty="0">
              <a:solidFill>
                <a:schemeClr val="tx1"/>
              </a:solidFill>
              <a:latin typeface="+mj-lt"/>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899855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Revisit Perceptron Prediction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graphicFrame>
        <p:nvGraphicFramePr>
          <p:cNvPr id="5" name="Object 7"/>
          <p:cNvGraphicFramePr>
            <a:graphicFrameLocks noChangeAspect="1"/>
          </p:cNvGraphicFramePr>
          <p:nvPr>
            <p:extLst>
              <p:ext uri="{D42A27DB-BD31-4B8C-83A1-F6EECF244321}">
                <p14:modId xmlns:p14="http://schemas.microsoft.com/office/powerpoint/2010/main" val="1969251596"/>
              </p:ext>
            </p:extLst>
          </p:nvPr>
        </p:nvGraphicFramePr>
        <p:xfrm>
          <a:off x="862013" y="1068388"/>
          <a:ext cx="7418387" cy="874712"/>
        </p:xfrm>
        <a:graphic>
          <a:graphicData uri="http://schemas.openxmlformats.org/presentationml/2006/ole">
            <mc:AlternateContent xmlns:mc="http://schemas.openxmlformats.org/markup-compatibility/2006">
              <mc:Choice xmlns:v="urn:schemas-microsoft-com:vml" Requires="v">
                <p:oleObj spid="_x0000_s2142" name="Equation" r:id="rId3" imgW="3111480" imgH="419040" progId="Equation.3">
                  <p:embed/>
                </p:oleObj>
              </mc:Choice>
              <mc:Fallback>
                <p:oleObj name="Equation" r:id="rId3" imgW="3111480" imgH="419040" progId="Equation.3">
                  <p:embed/>
                  <p:pic>
                    <p:nvPicPr>
                      <p:cNvPr id="5" name="Object 7"/>
                      <p:cNvPicPr>
                        <a:picLocks noChangeAspect="1" noChangeArrowheads="1"/>
                      </p:cNvPicPr>
                      <p:nvPr/>
                    </p:nvPicPr>
                    <p:blipFill>
                      <a:blip r:embed="rId4"/>
                      <a:srcRect/>
                      <a:stretch>
                        <a:fillRect/>
                      </a:stretch>
                    </p:blipFill>
                    <p:spPr bwMode="auto">
                      <a:xfrm>
                        <a:off x="862013" y="1068388"/>
                        <a:ext cx="7418387" cy="874712"/>
                      </a:xfrm>
                      <a:prstGeom prst="rect">
                        <a:avLst/>
                      </a:prstGeom>
                      <a:solidFill>
                        <a:srgbClr val="FFFF8B"/>
                      </a:solidFill>
                      <a:ln>
                        <a:noFill/>
                      </a:ln>
                      <a:effectLst/>
                      <a:extLst/>
                    </p:spPr>
                  </p:pic>
                </p:oleObj>
              </mc:Fallback>
            </mc:AlternateContent>
          </a:graphicData>
        </a:graphic>
      </p:graphicFrame>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00" y="2667000"/>
            <a:ext cx="3124200" cy="2978167"/>
          </a:xfrm>
          <a:prstGeom prst="rect">
            <a:avLst/>
          </a:prstGeom>
          <a:ln w="19050">
            <a:solidFill>
              <a:srgbClr val="FFC000"/>
            </a:solidFill>
          </a:ln>
        </p:spPr>
      </p:pic>
      <p:pic>
        <p:nvPicPr>
          <p:cNvPr id="7" name="Picture 2" descr="http://deeplearning.net/software/theano/_images/logistic.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2438400"/>
            <a:ext cx="5248656" cy="3499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52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learning rule</a:t>
            </a:r>
          </a:p>
        </p:txBody>
      </p:sp>
      <p:sp>
        <p:nvSpPr>
          <p:cNvPr id="3" name="Content Placeholder 2"/>
          <p:cNvSpPr>
            <a:spLocks noGrp="1"/>
          </p:cNvSpPr>
          <p:nvPr>
            <p:ph idx="1"/>
          </p:nvPr>
        </p:nvSpPr>
        <p:spPr/>
        <p:txBody>
          <a:bodyPr/>
          <a:lstStyle/>
          <a:p>
            <a:r>
              <a:rPr lang="en-US" dirty="0"/>
              <a:t>On-line, mistake driven algorithm.</a:t>
            </a:r>
          </a:p>
          <a:p>
            <a:r>
              <a:rPr lang="en-US" dirty="0">
                <a:solidFill>
                  <a:srgbClr val="00B0F0"/>
                </a:solidFill>
              </a:rPr>
              <a:t>Rosenblatt (1959) </a:t>
            </a:r>
            <a:r>
              <a:rPr lang="en-US" dirty="0"/>
              <a:t>suggested that when a target output value is provided for a </a:t>
            </a:r>
            <a:r>
              <a:rPr lang="en-US" dirty="0">
                <a:solidFill>
                  <a:srgbClr val="FF0000"/>
                </a:solidFill>
              </a:rPr>
              <a:t>single neuron with fixed input</a:t>
            </a:r>
            <a:r>
              <a:rPr lang="en-US" dirty="0"/>
              <a:t>, it can incrementally change weights and learn to produce the output using the </a:t>
            </a:r>
            <a:r>
              <a:rPr lang="en-US" u="sng" dirty="0"/>
              <a:t>Perceptron learning rule</a:t>
            </a:r>
          </a:p>
          <a:p>
            <a:r>
              <a:rPr lang="en-US" dirty="0"/>
              <a:t>(Perceptron == Linear Threshold Unit)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grpSp>
        <p:nvGrpSpPr>
          <p:cNvPr id="5" name="Group 4"/>
          <p:cNvGrpSpPr>
            <a:grpSpLocks/>
          </p:cNvGrpSpPr>
          <p:nvPr/>
        </p:nvGrpSpPr>
        <p:grpSpPr bwMode="auto">
          <a:xfrm>
            <a:off x="914400" y="4495800"/>
            <a:ext cx="6992937" cy="2209800"/>
            <a:chOff x="519" y="2784"/>
            <a:chExt cx="4405" cy="1232"/>
          </a:xfrm>
        </p:grpSpPr>
        <p:sp>
          <p:nvSpPr>
            <p:cNvPr id="6" name="Oval 5"/>
            <p:cNvSpPr>
              <a:spLocks noChangeArrowheads="1"/>
            </p:cNvSpPr>
            <p:nvPr/>
          </p:nvSpPr>
          <p:spPr bwMode="auto">
            <a:xfrm>
              <a:off x="1837" y="3438"/>
              <a:ext cx="48" cy="42"/>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Oval 6"/>
            <p:cNvSpPr>
              <a:spLocks noChangeArrowheads="1"/>
            </p:cNvSpPr>
            <p:nvPr/>
          </p:nvSpPr>
          <p:spPr bwMode="auto">
            <a:xfrm>
              <a:off x="1067" y="3019"/>
              <a:ext cx="48" cy="42"/>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Oval 7"/>
            <p:cNvSpPr>
              <a:spLocks noChangeArrowheads="1"/>
            </p:cNvSpPr>
            <p:nvPr/>
          </p:nvSpPr>
          <p:spPr bwMode="auto">
            <a:xfrm>
              <a:off x="1067" y="3187"/>
              <a:ext cx="48" cy="42"/>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Oval 8"/>
            <p:cNvSpPr>
              <a:spLocks noChangeArrowheads="1"/>
            </p:cNvSpPr>
            <p:nvPr/>
          </p:nvSpPr>
          <p:spPr bwMode="auto">
            <a:xfrm>
              <a:off x="1067" y="3355"/>
              <a:ext cx="48" cy="42"/>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Oval 9"/>
            <p:cNvSpPr>
              <a:spLocks noChangeArrowheads="1"/>
            </p:cNvSpPr>
            <p:nvPr/>
          </p:nvSpPr>
          <p:spPr bwMode="auto">
            <a:xfrm>
              <a:off x="1067" y="3522"/>
              <a:ext cx="48" cy="42"/>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10"/>
            <p:cNvSpPr>
              <a:spLocks noChangeArrowheads="1"/>
            </p:cNvSpPr>
            <p:nvPr/>
          </p:nvSpPr>
          <p:spPr bwMode="auto">
            <a:xfrm>
              <a:off x="1067" y="3690"/>
              <a:ext cx="48" cy="42"/>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11"/>
            <p:cNvSpPr>
              <a:spLocks noChangeArrowheads="1"/>
            </p:cNvSpPr>
            <p:nvPr/>
          </p:nvSpPr>
          <p:spPr bwMode="auto">
            <a:xfrm>
              <a:off x="1067" y="3858"/>
              <a:ext cx="48" cy="42"/>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effectLst>
                  <a:outerShdw blurRad="38100" dist="38100" dir="2700000" algn="tl">
                    <a:srgbClr val="FFFFFF"/>
                  </a:outerShdw>
                </a:effectLst>
              </a:endParaRPr>
            </a:p>
          </p:txBody>
        </p:sp>
        <p:cxnSp>
          <p:nvCxnSpPr>
            <p:cNvPr id="13" name="AutoShape 12"/>
            <p:cNvCxnSpPr>
              <a:cxnSpLocks noChangeShapeType="1"/>
              <a:stCxn id="7" idx="5"/>
              <a:endCxn id="6" idx="1"/>
            </p:cNvCxnSpPr>
            <p:nvPr/>
          </p:nvCxnSpPr>
          <p:spPr bwMode="auto">
            <a:xfrm>
              <a:off x="1108" y="3063"/>
              <a:ext cx="736" cy="374"/>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p:cNvCxnSpPr>
              <a:cxnSpLocks noChangeShapeType="1"/>
              <a:stCxn id="6" idx="2"/>
              <a:endCxn id="8" idx="6"/>
            </p:cNvCxnSpPr>
            <p:nvPr/>
          </p:nvCxnSpPr>
          <p:spPr bwMode="auto">
            <a:xfrm flipH="1" flipV="1">
              <a:off x="1124" y="3208"/>
              <a:ext cx="704" cy="251"/>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
            <p:cNvCxnSpPr>
              <a:cxnSpLocks noChangeShapeType="1"/>
              <a:stCxn id="9" idx="6"/>
              <a:endCxn id="6" idx="2"/>
            </p:cNvCxnSpPr>
            <p:nvPr/>
          </p:nvCxnSpPr>
          <p:spPr bwMode="auto">
            <a:xfrm>
              <a:off x="1124" y="3376"/>
              <a:ext cx="704" cy="83"/>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5"/>
            <p:cNvCxnSpPr>
              <a:cxnSpLocks noChangeShapeType="1"/>
              <a:stCxn id="10" idx="6"/>
              <a:endCxn id="6" idx="2"/>
            </p:cNvCxnSpPr>
            <p:nvPr/>
          </p:nvCxnSpPr>
          <p:spPr bwMode="auto">
            <a:xfrm flipV="1">
              <a:off x="1124" y="3459"/>
              <a:ext cx="704" cy="84"/>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6"/>
            <p:cNvCxnSpPr>
              <a:cxnSpLocks noChangeShapeType="1"/>
              <a:stCxn id="11" idx="6"/>
              <a:endCxn id="6" idx="2"/>
            </p:cNvCxnSpPr>
            <p:nvPr/>
          </p:nvCxnSpPr>
          <p:spPr bwMode="auto">
            <a:xfrm flipV="1">
              <a:off x="1124" y="3459"/>
              <a:ext cx="704" cy="252"/>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7"/>
            <p:cNvCxnSpPr>
              <a:cxnSpLocks noChangeShapeType="1"/>
              <a:endCxn id="6" idx="3"/>
            </p:cNvCxnSpPr>
            <p:nvPr/>
          </p:nvCxnSpPr>
          <p:spPr bwMode="auto">
            <a:xfrm flipV="1">
              <a:off x="1115" y="3483"/>
              <a:ext cx="729" cy="42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 Box 18"/>
            <p:cNvSpPr txBox="1">
              <a:spLocks noChangeArrowheads="1"/>
            </p:cNvSpPr>
            <p:nvPr/>
          </p:nvSpPr>
          <p:spPr bwMode="auto">
            <a:xfrm>
              <a:off x="828" y="2885"/>
              <a:ext cx="1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none">
                  <a:solidFill>
                    <a:srgbClr val="000066"/>
                  </a:solidFill>
                  <a:latin typeface="Arial Narrow" pitchFamily="34" charset="0"/>
                </a:rPr>
                <a:t>1</a:t>
              </a:r>
              <a:endParaRPr lang="en-US" sz="2800" u="none">
                <a:solidFill>
                  <a:srgbClr val="000066"/>
                </a:solidFill>
                <a:latin typeface="Arial Narrow" pitchFamily="34" charset="0"/>
              </a:endParaRPr>
            </a:p>
          </p:txBody>
        </p:sp>
        <p:sp>
          <p:nvSpPr>
            <p:cNvPr id="20" name="Text Box 19"/>
            <p:cNvSpPr txBox="1">
              <a:spLocks noChangeArrowheads="1"/>
            </p:cNvSpPr>
            <p:nvPr/>
          </p:nvSpPr>
          <p:spPr bwMode="auto">
            <a:xfrm>
              <a:off x="826" y="3061"/>
              <a:ext cx="1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none">
                  <a:solidFill>
                    <a:srgbClr val="000066"/>
                  </a:solidFill>
                  <a:latin typeface="Arial Narrow" pitchFamily="34" charset="0"/>
                </a:rPr>
                <a:t>2</a:t>
              </a:r>
              <a:endParaRPr lang="en-US" sz="2800" u="none">
                <a:solidFill>
                  <a:srgbClr val="000066"/>
                </a:solidFill>
                <a:latin typeface="Arial Narrow" pitchFamily="34" charset="0"/>
              </a:endParaRPr>
            </a:p>
          </p:txBody>
        </p:sp>
        <p:sp>
          <p:nvSpPr>
            <p:cNvPr id="21" name="Text Box 20"/>
            <p:cNvSpPr txBox="1">
              <a:spLocks noChangeArrowheads="1"/>
            </p:cNvSpPr>
            <p:nvPr/>
          </p:nvSpPr>
          <p:spPr bwMode="auto">
            <a:xfrm>
              <a:off x="826" y="3766"/>
              <a:ext cx="1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none">
                  <a:solidFill>
                    <a:srgbClr val="000066"/>
                  </a:solidFill>
                  <a:latin typeface="Arial Narrow" pitchFamily="34" charset="0"/>
                </a:rPr>
                <a:t>6</a:t>
              </a:r>
              <a:endParaRPr lang="en-US" sz="2800" u="none">
                <a:solidFill>
                  <a:srgbClr val="000066"/>
                </a:solidFill>
                <a:latin typeface="Arial Narrow" pitchFamily="34" charset="0"/>
              </a:endParaRPr>
            </a:p>
          </p:txBody>
        </p:sp>
        <p:sp>
          <p:nvSpPr>
            <p:cNvPr id="22" name="Text Box 21"/>
            <p:cNvSpPr txBox="1">
              <a:spLocks noChangeArrowheads="1"/>
            </p:cNvSpPr>
            <p:nvPr/>
          </p:nvSpPr>
          <p:spPr bwMode="auto">
            <a:xfrm>
              <a:off x="828" y="3262"/>
              <a:ext cx="1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none">
                  <a:solidFill>
                    <a:srgbClr val="000066"/>
                  </a:solidFill>
                  <a:latin typeface="Arial Narrow" pitchFamily="34" charset="0"/>
                </a:rPr>
                <a:t>3</a:t>
              </a:r>
              <a:endParaRPr lang="en-US" sz="2800" u="none">
                <a:solidFill>
                  <a:srgbClr val="000066"/>
                </a:solidFill>
                <a:latin typeface="Arial Narrow" pitchFamily="34" charset="0"/>
              </a:endParaRPr>
            </a:p>
          </p:txBody>
        </p:sp>
        <p:sp>
          <p:nvSpPr>
            <p:cNvPr id="23" name="Text Box 22"/>
            <p:cNvSpPr txBox="1">
              <a:spLocks noChangeArrowheads="1"/>
            </p:cNvSpPr>
            <p:nvPr/>
          </p:nvSpPr>
          <p:spPr bwMode="auto">
            <a:xfrm>
              <a:off x="828" y="3430"/>
              <a:ext cx="1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none">
                  <a:solidFill>
                    <a:srgbClr val="000066"/>
                  </a:solidFill>
                  <a:latin typeface="Arial Narrow" pitchFamily="34" charset="0"/>
                </a:rPr>
                <a:t>4</a:t>
              </a:r>
              <a:endParaRPr lang="en-US" sz="2800" u="none">
                <a:solidFill>
                  <a:srgbClr val="000066"/>
                </a:solidFill>
                <a:latin typeface="Arial Narrow" pitchFamily="34" charset="0"/>
              </a:endParaRPr>
            </a:p>
          </p:txBody>
        </p:sp>
        <p:sp>
          <p:nvSpPr>
            <p:cNvPr id="24" name="Text Box 23"/>
            <p:cNvSpPr txBox="1">
              <a:spLocks noChangeArrowheads="1"/>
            </p:cNvSpPr>
            <p:nvPr/>
          </p:nvSpPr>
          <p:spPr bwMode="auto">
            <a:xfrm>
              <a:off x="828" y="3597"/>
              <a:ext cx="1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none">
                  <a:solidFill>
                    <a:srgbClr val="000066"/>
                  </a:solidFill>
                  <a:latin typeface="Arial Narrow" pitchFamily="34" charset="0"/>
                </a:rPr>
                <a:t>5</a:t>
              </a:r>
              <a:endParaRPr lang="en-US" sz="2800" u="none">
                <a:solidFill>
                  <a:srgbClr val="000066"/>
                </a:solidFill>
                <a:latin typeface="Arial Narrow" pitchFamily="34" charset="0"/>
              </a:endParaRPr>
            </a:p>
          </p:txBody>
        </p:sp>
        <p:sp>
          <p:nvSpPr>
            <p:cNvPr id="25" name="Text Box 24"/>
            <p:cNvSpPr txBox="1">
              <a:spLocks noChangeArrowheads="1"/>
            </p:cNvSpPr>
            <p:nvPr/>
          </p:nvSpPr>
          <p:spPr bwMode="auto">
            <a:xfrm>
              <a:off x="1791" y="3145"/>
              <a:ext cx="1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none">
                  <a:solidFill>
                    <a:srgbClr val="000066"/>
                  </a:solidFill>
                  <a:latin typeface="Arial Narrow" pitchFamily="34" charset="0"/>
                </a:rPr>
                <a:t>7</a:t>
              </a:r>
              <a:endParaRPr lang="en-US" sz="2800" u="none">
                <a:solidFill>
                  <a:srgbClr val="000066"/>
                </a:solidFill>
                <a:latin typeface="Arial Narrow" pitchFamily="34" charset="0"/>
              </a:endParaRPr>
            </a:p>
          </p:txBody>
        </p:sp>
        <p:graphicFrame>
          <p:nvGraphicFramePr>
            <p:cNvPr id="26" name="Object 25"/>
            <p:cNvGraphicFramePr>
              <a:graphicFrameLocks noChangeAspect="1"/>
            </p:cNvGraphicFramePr>
            <p:nvPr/>
          </p:nvGraphicFramePr>
          <p:xfrm>
            <a:off x="1328" y="3682"/>
            <a:ext cx="345" cy="300"/>
          </p:xfrm>
          <a:graphic>
            <a:graphicData uri="http://schemas.openxmlformats.org/presentationml/2006/ole">
              <mc:AlternateContent xmlns:mc="http://schemas.openxmlformats.org/markup-compatibility/2006">
                <mc:Choice xmlns:v="urn:schemas-microsoft-com:vml" Requires="v">
                  <p:oleObj spid="_x0000_s1572" name="Equation" r:id="rId3" imgW="228600" imgH="228600" progId="Equation.3">
                    <p:embed/>
                  </p:oleObj>
                </mc:Choice>
                <mc:Fallback>
                  <p:oleObj name="Equation" r:id="rId3" imgW="228600" imgH="228600" progId="Equation.3">
                    <p:embed/>
                    <p:pic>
                      <p:nvPicPr>
                        <p:cNvPr id="26"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8" y="3682"/>
                          <a:ext cx="345"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26"/>
            <p:cNvGraphicFramePr>
              <a:graphicFrameLocks noChangeAspect="1"/>
            </p:cNvGraphicFramePr>
            <p:nvPr/>
          </p:nvGraphicFramePr>
          <p:xfrm>
            <a:off x="1326" y="2977"/>
            <a:ext cx="325" cy="284"/>
          </p:xfrm>
          <a:graphic>
            <a:graphicData uri="http://schemas.openxmlformats.org/presentationml/2006/ole">
              <mc:AlternateContent xmlns:mc="http://schemas.openxmlformats.org/markup-compatibility/2006">
                <mc:Choice xmlns:v="urn:schemas-microsoft-com:vml" Requires="v">
                  <p:oleObj spid="_x0000_s1573" name="Equation" r:id="rId5" imgW="215640" imgH="215640" progId="Equation.3">
                    <p:embed/>
                  </p:oleObj>
                </mc:Choice>
                <mc:Fallback>
                  <p:oleObj name="Equation" r:id="rId5" imgW="215640" imgH="215640" progId="Equation.3">
                    <p:embed/>
                    <p:pic>
                      <p:nvPicPr>
                        <p:cNvPr id="27"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6" y="2977"/>
                          <a:ext cx="325"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27"/>
            <p:cNvGraphicFramePr>
              <a:graphicFrameLocks noChangeAspect="1"/>
            </p:cNvGraphicFramePr>
            <p:nvPr/>
          </p:nvGraphicFramePr>
          <p:xfrm>
            <a:off x="1885" y="3288"/>
            <a:ext cx="558" cy="334"/>
          </p:xfrm>
          <a:graphic>
            <a:graphicData uri="http://schemas.openxmlformats.org/presentationml/2006/ole">
              <mc:AlternateContent xmlns:mc="http://schemas.openxmlformats.org/markup-compatibility/2006">
                <mc:Choice xmlns:v="urn:schemas-microsoft-com:vml" Requires="v">
                  <p:oleObj spid="_x0000_s1574" name="Equation" r:id="rId7" imgW="368280" imgH="253800" progId="Equation.3">
                    <p:embed/>
                  </p:oleObj>
                </mc:Choice>
                <mc:Fallback>
                  <p:oleObj name="Equation" r:id="rId7" imgW="368280" imgH="253800" progId="Equation.3">
                    <p:embed/>
                    <p:pic>
                      <p:nvPicPr>
                        <p:cNvPr id="28"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5" y="3288"/>
                          <a:ext cx="558"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Oval 28"/>
            <p:cNvSpPr>
              <a:spLocks noChangeArrowheads="1"/>
            </p:cNvSpPr>
            <p:nvPr/>
          </p:nvSpPr>
          <p:spPr bwMode="auto">
            <a:xfrm>
              <a:off x="1885" y="3271"/>
              <a:ext cx="530" cy="41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9"/>
            <p:cNvSpPr>
              <a:spLocks noChangeShapeType="1"/>
            </p:cNvSpPr>
            <p:nvPr/>
          </p:nvSpPr>
          <p:spPr bwMode="auto">
            <a:xfrm>
              <a:off x="2415" y="3480"/>
              <a:ext cx="81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Oval 30"/>
            <p:cNvSpPr>
              <a:spLocks noChangeArrowheads="1"/>
            </p:cNvSpPr>
            <p:nvPr/>
          </p:nvSpPr>
          <p:spPr bwMode="auto">
            <a:xfrm>
              <a:off x="3233" y="3061"/>
              <a:ext cx="1011" cy="83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31"/>
            <p:cNvSpPr>
              <a:spLocks noChangeShapeType="1"/>
            </p:cNvSpPr>
            <p:nvPr/>
          </p:nvSpPr>
          <p:spPr bwMode="auto">
            <a:xfrm>
              <a:off x="3313" y="3480"/>
              <a:ext cx="777" cy="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32"/>
            <p:cNvSpPr>
              <a:spLocks noChangeShapeType="1"/>
            </p:cNvSpPr>
            <p:nvPr/>
          </p:nvSpPr>
          <p:spPr bwMode="auto">
            <a:xfrm>
              <a:off x="3474" y="3145"/>
              <a:ext cx="2" cy="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33"/>
            <p:cNvSpPr>
              <a:spLocks noChangeShapeType="1"/>
            </p:cNvSpPr>
            <p:nvPr/>
          </p:nvSpPr>
          <p:spPr bwMode="auto">
            <a:xfrm>
              <a:off x="3474" y="3480"/>
              <a:ext cx="233" cy="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34"/>
            <p:cNvSpPr>
              <a:spLocks noChangeShapeType="1"/>
            </p:cNvSpPr>
            <p:nvPr/>
          </p:nvSpPr>
          <p:spPr bwMode="auto">
            <a:xfrm>
              <a:off x="3721" y="3201"/>
              <a:ext cx="234" cy="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35"/>
            <p:cNvSpPr>
              <a:spLocks noChangeShapeType="1"/>
            </p:cNvSpPr>
            <p:nvPr/>
          </p:nvSpPr>
          <p:spPr bwMode="auto">
            <a:xfrm flipV="1">
              <a:off x="3713" y="3201"/>
              <a:ext cx="2" cy="27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36"/>
            <p:cNvSpPr>
              <a:spLocks noChangeShapeType="1"/>
            </p:cNvSpPr>
            <p:nvPr/>
          </p:nvSpPr>
          <p:spPr bwMode="auto">
            <a:xfrm>
              <a:off x="3426" y="3187"/>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Text Box 37"/>
            <p:cNvSpPr txBox="1">
              <a:spLocks noChangeArrowheads="1"/>
            </p:cNvSpPr>
            <p:nvPr/>
          </p:nvSpPr>
          <p:spPr bwMode="auto">
            <a:xfrm>
              <a:off x="3281" y="306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none">
                  <a:solidFill>
                    <a:srgbClr val="000066"/>
                  </a:solidFill>
                  <a:latin typeface="Arial Narrow" pitchFamily="34" charset="0"/>
                </a:rPr>
                <a:t>T</a:t>
              </a:r>
              <a:endParaRPr lang="en-US" sz="2800" u="none">
                <a:solidFill>
                  <a:srgbClr val="000066"/>
                </a:solidFill>
                <a:latin typeface="Arial Narrow" pitchFamily="34" charset="0"/>
              </a:endParaRPr>
            </a:p>
          </p:txBody>
        </p:sp>
        <p:sp>
          <p:nvSpPr>
            <p:cNvPr id="39" name="Line 38"/>
            <p:cNvSpPr>
              <a:spLocks noChangeShapeType="1"/>
            </p:cNvSpPr>
            <p:nvPr/>
          </p:nvSpPr>
          <p:spPr bwMode="auto">
            <a:xfrm>
              <a:off x="4244" y="3480"/>
              <a:ext cx="38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40" name="Object 39"/>
            <p:cNvGraphicFramePr>
              <a:graphicFrameLocks noChangeAspect="1"/>
            </p:cNvGraphicFramePr>
            <p:nvPr/>
          </p:nvGraphicFramePr>
          <p:xfrm>
            <a:off x="4715" y="3270"/>
            <a:ext cx="209" cy="234"/>
          </p:xfrm>
          <a:graphic>
            <a:graphicData uri="http://schemas.openxmlformats.org/presentationml/2006/ole">
              <mc:AlternateContent xmlns:mc="http://schemas.openxmlformats.org/markup-compatibility/2006">
                <mc:Choice xmlns:v="urn:schemas-microsoft-com:vml" Requires="v">
                  <p:oleObj spid="_x0000_s1575" name="Equation" r:id="rId9" imgW="139680" imgH="177480" progId="Equation.3">
                    <p:embed/>
                  </p:oleObj>
                </mc:Choice>
                <mc:Fallback>
                  <p:oleObj name="Equation" r:id="rId9" imgW="139680" imgH="177480" progId="Equation.3">
                    <p:embed/>
                    <p:pic>
                      <p:nvPicPr>
                        <p:cNvPr id="40" name="Object 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5" y="3270"/>
                          <a:ext cx="209"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 name="Object 40"/>
            <p:cNvGraphicFramePr>
              <a:graphicFrameLocks noChangeAspect="1"/>
            </p:cNvGraphicFramePr>
            <p:nvPr/>
          </p:nvGraphicFramePr>
          <p:xfrm>
            <a:off x="576" y="2784"/>
            <a:ext cx="267" cy="284"/>
          </p:xfrm>
          <a:graphic>
            <a:graphicData uri="http://schemas.openxmlformats.org/presentationml/2006/ole">
              <mc:AlternateContent xmlns:mc="http://schemas.openxmlformats.org/markup-compatibility/2006">
                <mc:Choice xmlns:v="urn:schemas-microsoft-com:vml" Requires="v">
                  <p:oleObj spid="_x0000_s1576" name="Equation" r:id="rId11" imgW="177480" imgH="215640" progId="Equation.3">
                    <p:embed/>
                  </p:oleObj>
                </mc:Choice>
                <mc:Fallback>
                  <p:oleObj name="Equation" r:id="rId11" imgW="177480" imgH="215640" progId="Equation.3">
                    <p:embed/>
                    <p:pic>
                      <p:nvPicPr>
                        <p:cNvPr id="41" name="Object 4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6" y="2784"/>
                          <a:ext cx="267"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 name="Object 41"/>
            <p:cNvGraphicFramePr>
              <a:graphicFrameLocks noChangeAspect="1"/>
            </p:cNvGraphicFramePr>
            <p:nvPr/>
          </p:nvGraphicFramePr>
          <p:xfrm>
            <a:off x="519" y="3682"/>
            <a:ext cx="286" cy="301"/>
          </p:xfrm>
          <a:graphic>
            <a:graphicData uri="http://schemas.openxmlformats.org/presentationml/2006/ole">
              <mc:AlternateContent xmlns:mc="http://schemas.openxmlformats.org/markup-compatibility/2006">
                <mc:Choice xmlns:v="urn:schemas-microsoft-com:vml" Requires="v">
                  <p:oleObj spid="_x0000_s1577" name="Equation" r:id="rId13" imgW="190440" imgH="228600" progId="Equation.3">
                    <p:embed/>
                  </p:oleObj>
                </mc:Choice>
                <mc:Fallback>
                  <p:oleObj name="Equation" r:id="rId13" imgW="190440" imgH="228600" progId="Equation.3">
                    <p:embed/>
                    <p:pic>
                      <p:nvPicPr>
                        <p:cNvPr id="42" name="Object 4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9" y="3682"/>
                          <a:ext cx="286"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82069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15540</TotalTime>
  <Words>1893</Words>
  <Application>Microsoft Office PowerPoint</Application>
  <PresentationFormat>全屏显示(4:3)</PresentationFormat>
  <Paragraphs>321</Paragraphs>
  <Slides>43</Slides>
  <Notes>18</Notes>
  <HiddenSlides>1</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43</vt:i4>
      </vt:variant>
    </vt:vector>
  </HeadingPairs>
  <TitlesOfParts>
    <vt:vector size="52" baseType="lpstr">
      <vt:lpstr>Arial</vt:lpstr>
      <vt:lpstr>Arial Narrow</vt:lpstr>
      <vt:lpstr>Calibri</vt:lpstr>
      <vt:lpstr>Calibri Light</vt:lpstr>
      <vt:lpstr>Cambria Math</vt:lpstr>
      <vt:lpstr>Symbol</vt:lpstr>
      <vt:lpstr>Wingdings</vt:lpstr>
      <vt:lpstr>Office Theme</vt:lpstr>
      <vt:lpstr>Equation</vt:lpstr>
      <vt:lpstr>COMP4901K/Math4824B Machine Learning for Natural Language Processing</vt:lpstr>
      <vt:lpstr>No lab this week</vt:lpstr>
      <vt:lpstr>Perceptron algorithm</vt:lpstr>
      <vt:lpstr>Practical Issues and Extensions</vt:lpstr>
      <vt:lpstr>Regularization Via Averaged Perceptron</vt:lpstr>
      <vt:lpstr>Regularization Via Averaged Perceptron</vt:lpstr>
      <vt:lpstr>Perceptron algorithm</vt:lpstr>
      <vt:lpstr>Revisit Perceptron Prediction</vt:lpstr>
      <vt:lpstr>Perceptron learning rule</vt:lpstr>
      <vt:lpstr>What if I directly optimize the output probability?</vt:lpstr>
      <vt:lpstr>Logistic Regression</vt:lpstr>
      <vt:lpstr>Logistic Regression</vt:lpstr>
      <vt:lpstr>Logistic Regression</vt:lpstr>
      <vt:lpstr>Logistic Regression</vt:lpstr>
      <vt:lpstr>Logistic Regression and Naïve Bayes</vt:lpstr>
      <vt:lpstr>Logistic Regression and Naïve Bayes</vt:lpstr>
      <vt:lpstr>Logistic Regression and Naïve Bayes</vt:lpstr>
      <vt:lpstr>Results on UCI datasets (Ng and Jordan (2001))</vt:lpstr>
      <vt:lpstr>Results on UCI datasets (Ng and Jordan (2001))</vt:lpstr>
      <vt:lpstr>Results on UCI datasets (Ng and Jordan (2001))</vt:lpstr>
      <vt:lpstr>Outline</vt:lpstr>
      <vt:lpstr>Training</vt:lpstr>
      <vt:lpstr>Gradient based methods</vt:lpstr>
      <vt:lpstr>The gradient of the function f(x,y) = −(cos2x + cos2y)2depicted as a projected vector field on the bottom plane.</vt:lpstr>
      <vt:lpstr>Gradient based methods</vt:lpstr>
      <vt:lpstr>*Newton’s Method</vt:lpstr>
      <vt:lpstr>Example: Newton’s Method</vt:lpstr>
      <vt:lpstr>Example: Newton’s Method</vt:lpstr>
      <vt:lpstr>Example: Newton’s Method</vt:lpstr>
      <vt:lpstr>Challenges for Newton’s Method</vt:lpstr>
      <vt:lpstr>Incremental Training - SGD</vt:lpstr>
      <vt:lpstr>Deterministic Gradient vs Stochastic Gradient </vt:lpstr>
      <vt:lpstr>Stochastic Gradient for Logistic Regression</vt:lpstr>
      <vt:lpstr>Compared to Perceptron</vt:lpstr>
      <vt:lpstr>Stochastic Gradient with Mini-Batch</vt:lpstr>
      <vt:lpstr>Stochastic Gradient with Mini-Batch</vt:lpstr>
      <vt:lpstr>Mini-Batch Methods</vt:lpstr>
      <vt:lpstr>Mini-Batch Methods</vt:lpstr>
      <vt:lpstr>Challenges for Stochastic Gradient</vt:lpstr>
      <vt:lpstr>ADAGRAD – Adaptive-rate SGD</vt:lpstr>
      <vt:lpstr>Learning Rate</vt:lpstr>
      <vt:lpstr>SGD learning rate schedules</vt:lpstr>
      <vt:lpstr>More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Yangqiu Song</dc:title>
  <dc:creator>yqsong</dc:creator>
  <cp:lastModifiedBy>YS CHANG</cp:lastModifiedBy>
  <cp:revision>315</cp:revision>
  <dcterms:created xsi:type="dcterms:W3CDTF">2006-08-16T00:00:00Z</dcterms:created>
  <dcterms:modified xsi:type="dcterms:W3CDTF">2018-12-11T16:19:58Z</dcterms:modified>
</cp:coreProperties>
</file>