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4" r:id="rId23"/>
    <p:sldId id="285" r:id="rId24"/>
    <p:sldId id="286" r:id="rId25"/>
    <p:sldId id="287" r:id="rId26"/>
    <p:sldId id="281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82" r:id="rId41"/>
    <p:sldId id="301" r:id="rId42"/>
    <p:sldId id="302" r:id="rId43"/>
    <p:sldId id="303" r:id="rId44"/>
    <p:sldId id="283" r:id="rId45"/>
    <p:sldId id="304" r:id="rId46"/>
    <p:sldId id="305" r:id="rId47"/>
    <p:sldId id="307" r:id="rId48"/>
    <p:sldId id="308" r:id="rId49"/>
    <p:sldId id="30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AE7FF"/>
    <a:srgbClr val="CCEC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75" autoAdjust="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9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Naïve </a:t>
            </a:r>
            <a:r>
              <a:rPr lang="en-US" altLang="zh-CN" dirty="0" err="1"/>
              <a:t>bayes</a:t>
            </a:r>
            <a:r>
              <a:rPr lang="en-US" altLang="zh-CN" dirty="0"/>
              <a:t>: features are conditionally independent given the label.</a:t>
            </a:r>
          </a:p>
          <a:p>
            <a:r>
              <a:rPr lang="en-US" altLang="zh-CN" dirty="0"/>
              <a:t>Perceptron: data are linearly separable.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B9127-6757-4A58-828B-13734AEF9A5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7.xml"/><Relationship Id="rId7" Type="http://schemas.openxmlformats.org/officeDocument/2006/relationships/image" Target="../media/image1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tags" Target="../tags/tag9.xml"/><Relationship Id="rId10" Type="http://schemas.openxmlformats.org/officeDocument/2006/relationships/image" Target="../media/image22.png"/><Relationship Id="rId4" Type="http://schemas.openxmlformats.org/officeDocument/2006/relationships/tags" Target="../tags/tag8.xml"/><Relationship Id="rId9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2.xml"/><Relationship Id="rId7" Type="http://schemas.openxmlformats.org/officeDocument/2006/relationships/image" Target="../media/image2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tags" Target="../tags/tag14.xml"/><Relationship Id="rId10" Type="http://schemas.openxmlformats.org/officeDocument/2006/relationships/image" Target="../media/image27.png"/><Relationship Id="rId4" Type="http://schemas.openxmlformats.org/officeDocument/2006/relationships/tags" Target="../tags/tag13.xml"/><Relationship Id="rId9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13: Midterm Review</a:t>
            </a:r>
            <a:endParaRPr lang="en-US" dirty="0"/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Better </a:t>
            </a:r>
            <a:r>
              <a:rPr lang="en-US" altLang="zh-CN" sz="4000" dirty="0"/>
              <a:t>D</a:t>
            </a:r>
            <a:r>
              <a:rPr lang="en-US" sz="4000" dirty="0"/>
              <a:t>ocument Representation</a:t>
            </a:r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Remove non-informative words</a:t>
              </a: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Remove rare words</a:t>
              </a: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r>
              <a:rPr lang="en-US" dirty="0"/>
              <a:t>Useless words for document analysis</a:t>
            </a:r>
          </a:p>
          <a:p>
            <a:pPr lvl="1"/>
            <a:r>
              <a:rPr lang="en-US" dirty="0"/>
              <a:t>Not all words are informative</a:t>
            </a:r>
          </a:p>
          <a:p>
            <a:pPr lvl="1"/>
            <a:r>
              <a:rPr lang="en-US" dirty="0"/>
              <a:t>Remove such words to reduce vocabulary size</a:t>
            </a:r>
          </a:p>
          <a:p>
            <a:pPr lvl="1"/>
            <a:r>
              <a:rPr lang="en-US" dirty="0"/>
              <a:t>No universal definition</a:t>
            </a:r>
          </a:p>
          <a:p>
            <a:pPr lvl="1"/>
            <a:r>
              <a:rPr lang="en-US" dirty="0"/>
              <a:t>Risk: break the original meaning and structure of text</a:t>
            </a:r>
          </a:p>
          <a:p>
            <a:pPr lvl="2"/>
            <a:r>
              <a:rPr lang="en-US" dirty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           to be or not to be -&gt;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TFIDF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some code and provide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4C5661-2015-4FC1-9047-599AD9A9129C}"/>
              </a:ext>
            </a:extLst>
          </p:cNvPr>
          <p:cNvSpPr/>
          <p:nvPr/>
        </p:nvSpPr>
        <p:spPr>
          <a:xfrm>
            <a:off x="533400" y="4648200"/>
            <a:ext cx="8001000" cy="1981200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Term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119"/>
            <a:ext cx="8534400" cy="516628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sz="2800" dirty="0"/>
              <a:t>Term as the basis for vector space</a:t>
            </a:r>
          </a:p>
          <a:p>
            <a:pPr lvl="1">
              <a:defRPr/>
            </a:pPr>
            <a:r>
              <a:rPr lang="en-US" sz="2400" dirty="0"/>
              <a:t>Doc1: Text mining is to identify useful information.</a:t>
            </a:r>
          </a:p>
          <a:p>
            <a:pPr lvl="1">
              <a:defRPr/>
            </a:pPr>
            <a:r>
              <a:rPr lang="en-US" sz="2400" dirty="0"/>
              <a:t>Doc2: Useful information is mined from text.</a:t>
            </a:r>
          </a:p>
          <a:p>
            <a:pPr lvl="1">
              <a:defRPr/>
            </a:pPr>
            <a:r>
              <a:rPr lang="en-US" sz="2400" dirty="0"/>
              <a:t>Doc3: Apple is delicious.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r>
              <a:rPr lang="en-US" altLang="en-US" sz="2800" dirty="0"/>
              <a:t>“Repeated occurrences” are less informative than the “first occurrence”</a:t>
            </a:r>
          </a:p>
          <a:p>
            <a:r>
              <a:rPr lang="en-US" altLang="en-US" sz="2800" dirty="0"/>
              <a:t>Information about semantic does not increase proportionally with number of term occurrence</a:t>
            </a:r>
          </a:p>
          <a:p>
            <a:pPr>
              <a:defRPr/>
            </a:pPr>
            <a:endParaRPr lang="en-US" dirty="0"/>
          </a:p>
          <a:p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838200"/>
            <a:ext cx="8839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8" y="3124200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delicious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Term Frequency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weighting terms</a:t>
            </a:r>
          </a:p>
        </p:txBody>
      </p:sp>
      <p:pic>
        <p:nvPicPr>
          <p:cNvPr id="12" name="Picture 11" descr="tf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47800" y="1981200"/>
            <a:ext cx="5953956" cy="3972480"/>
          </a:xfrm>
          <a:prstGeom prst="rect">
            <a:avLst/>
          </a:prstGeom>
        </p:spPr>
      </p:pic>
      <p:grpSp>
        <p:nvGrpSpPr>
          <p:cNvPr id="6" name="Group 16"/>
          <p:cNvGrpSpPr/>
          <p:nvPr/>
        </p:nvGrpSpPr>
        <p:grpSpPr>
          <a:xfrm>
            <a:off x="4800600" y="3124200"/>
            <a:ext cx="3352800" cy="646331"/>
            <a:chOff x="4381500" y="2819400"/>
            <a:chExt cx="3352800" cy="646331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4381500" y="3142566"/>
              <a:ext cx="533400" cy="578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28194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Number of times term </a:t>
              </a:r>
              <a:r>
                <a:rPr lang="en-US" i="1" dirty="0"/>
                <a:t>t </a:t>
              </a:r>
              <a:r>
                <a:rPr lang="en-US" dirty="0"/>
                <a:t>appearing in document</a:t>
              </a:r>
              <a:r>
                <a:rPr lang="en-US" i="1" dirty="0"/>
                <a:t> d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Inverse </a:t>
            </a:r>
            <a:r>
              <a:rPr lang="en-US" altLang="zh-CN" dirty="0"/>
              <a:t>D</a:t>
            </a:r>
            <a:r>
              <a:rPr lang="en-US" altLang="en-US" dirty="0"/>
              <a:t>ocument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IDF </a:t>
            </a:r>
            <a:r>
              <a:rPr lang="zh-CN" altLang="en-US" sz="2000" dirty="0">
                <a:solidFill>
                  <a:srgbClr val="9999FF"/>
                </a:solidFill>
              </a:rPr>
              <a:t>出现次数特别多 </a:t>
            </a:r>
            <a:r>
              <a:rPr lang="en-US" altLang="zh-CN" dirty="0">
                <a:solidFill>
                  <a:srgbClr val="9999FF"/>
                </a:solidFill>
              </a:rPr>
              <a:t>-&gt; inverse frequency </a:t>
            </a:r>
            <a:r>
              <a:rPr lang="zh-CN" altLang="en-US" sz="2000" dirty="0">
                <a:solidFill>
                  <a:srgbClr val="9999FF"/>
                </a:solidFill>
              </a:rPr>
              <a:t>很小</a:t>
            </a:r>
            <a:endParaRPr lang="en-US" dirty="0">
              <a:solidFill>
                <a:srgbClr val="9999FF"/>
              </a:solidFill>
            </a:endParaRPr>
          </a:p>
        </p:txBody>
      </p:sp>
      <p:pic>
        <p:nvPicPr>
          <p:cNvPr id="5" name="Picture 4" descr="idf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28600" y="1828800"/>
            <a:ext cx="6173062" cy="4610744"/>
          </a:xfrm>
          <a:prstGeom prst="rect">
            <a:avLst/>
          </a:prstGeom>
        </p:spPr>
      </p:pic>
      <p:grpSp>
        <p:nvGrpSpPr>
          <p:cNvPr id="6" name="Group 16"/>
          <p:cNvGrpSpPr/>
          <p:nvPr/>
        </p:nvGrpSpPr>
        <p:grpSpPr>
          <a:xfrm>
            <a:off x="4495800" y="3124200"/>
            <a:ext cx="4038600" cy="381000"/>
            <a:chOff x="4310634" y="2819400"/>
            <a:chExt cx="4038600" cy="38100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434334" cy="381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 number of docs in collection</a:t>
              </a:r>
            </a:p>
          </p:txBody>
        </p:sp>
      </p:grpSp>
      <p:grpSp>
        <p:nvGrpSpPr>
          <p:cNvPr id="12" name="Group 6"/>
          <p:cNvGrpSpPr/>
          <p:nvPr/>
        </p:nvGrpSpPr>
        <p:grpSpPr>
          <a:xfrm>
            <a:off x="3810000" y="2672072"/>
            <a:ext cx="3124200" cy="756928"/>
            <a:chOff x="3810000" y="2672072"/>
            <a:chExt cx="3124200" cy="756928"/>
          </a:xfrm>
        </p:grpSpPr>
        <p:cxnSp>
          <p:nvCxnSpPr>
            <p:cNvPr id="13" name="Straight Arrow Connector 12"/>
            <p:cNvCxnSpPr>
              <a:stCxn id="14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893564" y="2672072"/>
              <a:ext cx="2040636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Non-linear scaling</a:t>
              </a: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4572000" y="3657600"/>
            <a:ext cx="4191000" cy="381000"/>
            <a:chOff x="4305300" y="2819400"/>
            <a:chExt cx="4191000" cy="381000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4305300" y="2971800"/>
              <a:ext cx="609600" cy="76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914900" y="2819400"/>
              <a:ext cx="3581400" cy="381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Number of docs containing term </a:t>
              </a:r>
              <a:r>
                <a:rPr lang="en-US" i="1" dirty="0"/>
                <a:t>t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 frequency–Inverse document frequency</a:t>
            </a:r>
          </a:p>
          <a:p>
            <a:pPr lvl="1"/>
            <a:r>
              <a:rPr lang="en-US" dirty="0"/>
              <a:t>Higher </a:t>
            </a:r>
            <a:r>
              <a:rPr lang="en-US" dirty="0" err="1"/>
              <a:t>tf</a:t>
            </a:r>
            <a:r>
              <a:rPr lang="en-US" dirty="0"/>
              <a:t>: more frequently a word appearing in a document</a:t>
            </a:r>
          </a:p>
          <a:p>
            <a:pPr lvl="1"/>
            <a:r>
              <a:rPr lang="en-US" dirty="0"/>
              <a:t>Higher </a:t>
            </a:r>
            <a:r>
              <a:rPr lang="en-US" dirty="0" err="1"/>
              <a:t>idf</a:t>
            </a:r>
            <a:r>
              <a:rPr lang="en-US" dirty="0"/>
              <a:t>: less frequently a word appearing in a corpus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9999FF"/>
                </a:solidFill>
              </a:rPr>
              <a:t>corpus </a:t>
            </a:r>
            <a:r>
              <a:rPr lang="zh-CN" altLang="en-US" sz="2000" dirty="0">
                <a:solidFill>
                  <a:srgbClr val="9999FF"/>
                </a:solidFill>
              </a:rPr>
              <a:t>包含很多 </a:t>
            </a:r>
            <a:r>
              <a:rPr lang="en-US" altLang="zh-CN" dirty="0">
                <a:solidFill>
                  <a:srgbClr val="9999FF"/>
                </a:solidFill>
              </a:rPr>
              <a:t>document</a:t>
            </a:r>
            <a:endParaRPr lang="en-US" dirty="0">
              <a:solidFill>
                <a:srgbClr val="9999FF"/>
              </a:solidFill>
            </a:endParaRPr>
          </a:p>
        </p:txBody>
      </p:sp>
      <p:pic>
        <p:nvPicPr>
          <p:cNvPr id="5" name="Picture 4" descr="tfidf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3124200"/>
            <a:ext cx="9144000" cy="31968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WordNet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similarity given a WordNet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761B3B1-86EC-487F-8FFD-2EE05D38F4E0}"/>
              </a:ext>
            </a:extLst>
          </p:cNvPr>
          <p:cNvSpPr/>
          <p:nvPr/>
        </p:nvSpPr>
        <p:spPr>
          <a:xfrm>
            <a:off x="381000" y="2057400"/>
            <a:ext cx="8458200" cy="3124200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WordNet</a:t>
            </a:r>
            <a:r>
              <a:rPr lang="en-US" dirty="0"/>
              <a:t>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US" dirty="0"/>
              <a:t>Path based similarity measure between words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Shortest path </a:t>
            </a:r>
            <a:r>
              <a:rPr lang="en-US" dirty="0"/>
              <a:t>between two concepts (Leacock &amp; </a:t>
            </a:r>
            <a:r>
              <a:rPr lang="en-US" dirty="0" err="1"/>
              <a:t>Chodorow</a:t>
            </a:r>
            <a:r>
              <a:rPr lang="en-US" dirty="0"/>
              <a:t> 1998)</a:t>
            </a:r>
          </a:p>
          <a:p>
            <a:pPr lvl="2"/>
            <a:r>
              <a:rPr lang="en-US" dirty="0"/>
              <a:t>sim = 1/|shortest path| </a:t>
            </a:r>
            <a:r>
              <a:rPr lang="en-US" altLang="zh-CN" dirty="0">
                <a:solidFill>
                  <a:srgbClr val="9999FF"/>
                </a:solidFill>
              </a:rPr>
              <a:t>path </a:t>
            </a:r>
            <a:r>
              <a:rPr lang="zh-CN" altLang="en-US" sz="1800" dirty="0">
                <a:solidFill>
                  <a:srgbClr val="9999FF"/>
                </a:solidFill>
              </a:rPr>
              <a:t>越短</a:t>
            </a:r>
            <a:r>
              <a:rPr lang="zh-CN" altLang="en-US" dirty="0">
                <a:solidFill>
                  <a:srgbClr val="9999FF"/>
                </a:solidFill>
              </a:rPr>
              <a:t>，</a:t>
            </a:r>
            <a:r>
              <a:rPr lang="en-US" altLang="zh-CN" dirty="0">
                <a:solidFill>
                  <a:srgbClr val="9999FF"/>
                </a:solidFill>
              </a:rPr>
              <a:t>similarity </a:t>
            </a:r>
            <a:r>
              <a:rPr lang="zh-CN" altLang="en-US" sz="1800" dirty="0">
                <a:solidFill>
                  <a:srgbClr val="9999FF"/>
                </a:solidFill>
              </a:rPr>
              <a:t>越大</a:t>
            </a:r>
            <a:endParaRPr lang="en-US" sz="1800" dirty="0">
              <a:solidFill>
                <a:srgbClr val="9999FF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Path length to the root node from the </a:t>
            </a:r>
            <a:r>
              <a:rPr lang="en-US" b="1" dirty="0"/>
              <a:t>least common </a:t>
            </a:r>
            <a:r>
              <a:rPr lang="en-US" b="1" dirty="0" err="1"/>
              <a:t>subsumer</a:t>
            </a:r>
            <a:r>
              <a:rPr lang="en-US" b="1" dirty="0"/>
              <a:t> </a:t>
            </a:r>
            <a:r>
              <a:rPr lang="en-US" dirty="0"/>
              <a:t>(LCS) of the two concepts (Wu &amp; Palmer 1994)</a:t>
            </a:r>
          </a:p>
          <a:p>
            <a:pPr lvl="2"/>
            <a:r>
              <a:rPr lang="en-US" dirty="0" err="1"/>
              <a:t>sim</a:t>
            </a:r>
            <a:r>
              <a:rPr lang="en-US" dirty="0"/>
              <a:t> = 2*depth(LCS)/(depth(w</a:t>
            </a:r>
            <a:r>
              <a:rPr lang="en-US" baseline="-25000" dirty="0"/>
              <a:t>1</a:t>
            </a:r>
            <a:r>
              <a:rPr lang="en-US" dirty="0"/>
              <a:t>)+depth(w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endParaRPr lang="en-US" dirty="0"/>
          </a:p>
          <a:p>
            <a:pPr lvl="1"/>
            <a:r>
              <a:rPr lang="en-US" dirty="0"/>
              <a:t>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 between Two Concepts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3167" y="914400"/>
            <a:ext cx="8686800" cy="5257800"/>
          </a:xfrm>
        </p:spPr>
        <p:txBody>
          <a:bodyPr/>
          <a:lstStyle/>
          <a:p>
            <a:pPr marL="342900" lvl="2" indent="-342900"/>
            <a:r>
              <a:rPr lang="en-US" sz="3600" dirty="0" err="1"/>
              <a:t>sim</a:t>
            </a:r>
            <a:r>
              <a:rPr lang="en-US" sz="3600" dirty="0"/>
              <a:t> = 1/</a:t>
            </a:r>
            <a:r>
              <a:rPr lang="en-US" sz="3600" dirty="0" err="1"/>
              <a:t>len</a:t>
            </a:r>
            <a:r>
              <a:rPr lang="en-US" sz="3600" dirty="0"/>
              <a:t>(c1, c2)</a:t>
            </a:r>
          </a:p>
          <a:p>
            <a:endParaRPr lang="en-US" dirty="0"/>
          </a:p>
        </p:txBody>
      </p:sp>
      <p:pic>
        <p:nvPicPr>
          <p:cNvPr id="7" name="Picture 6" descr="shortestpath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64127" y="1635288"/>
            <a:ext cx="8859487" cy="5201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Pipeline of </a:t>
            </a:r>
            <a:r>
              <a:rPr lang="en-US" altLang="zh-CN" dirty="0"/>
              <a:t>Building a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836676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048" y="1370076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6248" y="1370076"/>
            <a:ext cx="1673352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Stemming/</a:t>
            </a:r>
          </a:p>
          <a:p>
            <a:pPr algn="ctr"/>
            <a:r>
              <a:rPr lang="en-US" dirty="0"/>
              <a:t>normalization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5192" y="1370076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1370076"/>
            <a:ext cx="1377696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Stopwords</a:t>
            </a:r>
            <a:r>
              <a:rPr lang="en-US" dirty="0"/>
              <a:t> filtering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473452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Preparing input data for machine learning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5048" y="3090672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construction (e.g., VSM)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43834" y="3089148"/>
            <a:ext cx="2438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Feature construction (e.g., word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embeddings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29300" y="3089148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selection</a:t>
            </a:r>
          </a:p>
          <a:p>
            <a:pPr algn="ctr"/>
            <a:r>
              <a:rPr lang="en-US" dirty="0"/>
              <a:t>(e.g., DF filtering)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038600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of Data and Metrics for Test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5048" y="4570476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Training/Dev/Testing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55264" y="4570476"/>
            <a:ext cx="242697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K-Fold Cross Validation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5772" y="4570476"/>
            <a:ext cx="242697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Evaluation Metrics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5498592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Specification and Selection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5048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Specify models based on assumptions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53740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 based on </a:t>
            </a:r>
            <a:r>
              <a:rPr lang="en-US" altLang="zh-CN" dirty="0"/>
              <a:t>C.V. and</a:t>
            </a:r>
            <a:r>
              <a:rPr lang="en-US" dirty="0"/>
              <a:t> metrics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5772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the model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3759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Common </a:t>
            </a:r>
            <a:r>
              <a:rPr lang="en-US" dirty="0" err="1"/>
              <a:t>Subsumer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 dirty="0" err="1"/>
              <a:t>sim</a:t>
            </a:r>
            <a:r>
              <a:rPr lang="en-US" dirty="0"/>
              <a:t> = 2*depth(LCS)/(depth(w</a:t>
            </a:r>
            <a:r>
              <a:rPr lang="en-US" baseline="-25000" dirty="0"/>
              <a:t>1</a:t>
            </a:r>
            <a:r>
              <a:rPr lang="en-US" dirty="0"/>
              <a:t>)+depth(w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pic>
        <p:nvPicPr>
          <p:cNvPr id="5" name="Picture 4" descr="lcs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295400" y="1323955"/>
            <a:ext cx="7010400" cy="54197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similarity using VSM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Document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Euclidean Distance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Cosine Similarity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11562" y="762000"/>
            <a:ext cx="5532438" cy="3106699"/>
            <a:chOff x="2362200" y="3370301"/>
            <a:chExt cx="5532438" cy="3106699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362201" y="6248399"/>
              <a:ext cx="32766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362201" y="3809999"/>
              <a:ext cx="0" cy="2438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715001" y="6015037"/>
              <a:ext cx="979488" cy="46196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3333FF"/>
                  </a:solidFill>
                </a:rPr>
                <a:t>Sports</a:t>
              </a:r>
              <a:endParaRPr lang="en-US" altLang="en-US" sz="2400" dirty="0">
                <a:solidFill>
                  <a:srgbClr val="008000"/>
                </a:solidFill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514601" y="3505199"/>
              <a:ext cx="992188" cy="40005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CC0000"/>
                  </a:solidFill>
                </a:rPr>
                <a:t>Finance</a:t>
              </a:r>
              <a:endParaRPr lang="en-US" altLang="en-US" sz="2400" dirty="0">
                <a:solidFill>
                  <a:srgbClr val="CC0000"/>
                </a:solidFill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2362200" y="4286250"/>
              <a:ext cx="3276601" cy="1962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5153025" y="3977481"/>
              <a:ext cx="4095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362201" y="5181598"/>
              <a:ext cx="152400" cy="1066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520950" y="4950618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V="1">
              <a:off x="2362200" y="5981699"/>
              <a:ext cx="1143000" cy="266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3505200" y="5815010"/>
              <a:ext cx="4090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CC0000"/>
                  </a:solidFill>
                </a:rPr>
                <a:t>D</a:t>
              </a:r>
              <a:r>
                <a:rPr lang="en-US" altLang="en-US" b="1" baseline="-25000" dirty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627" y="3370301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TF-IDF space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4645026" y="3543300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04632">
              <a:off x="2869101" y="5750565"/>
              <a:ext cx="418305" cy="433389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59438" y="4192865"/>
              <a:ext cx="223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The choice of angle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38401" y="4395461"/>
              <a:ext cx="223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The choice of Euclidean distance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24000" y="3810000"/>
            <a:ext cx="6650035" cy="5222794"/>
            <a:chOff x="609600" y="3793571"/>
            <a:chExt cx="6650035" cy="5222794"/>
          </a:xfrm>
        </p:grpSpPr>
        <p:sp>
          <p:nvSpPr>
            <p:cNvPr id="32" name="Arc 31"/>
            <p:cNvSpPr/>
            <p:nvPr/>
          </p:nvSpPr>
          <p:spPr>
            <a:xfrm rot="1349298">
              <a:off x="3549389" y="6097351"/>
              <a:ext cx="418305" cy="433389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987038" y="5082579"/>
              <a:ext cx="2377442" cy="1528674"/>
              <a:chOff x="2987038" y="5082579"/>
              <a:chExt cx="2377442" cy="1528674"/>
            </a:xfrm>
          </p:grpSpPr>
          <p:sp>
            <p:nvSpPr>
              <p:cNvPr id="34" name="Text Box 22"/>
              <p:cNvSpPr txBox="1">
                <a:spLocks noChangeArrowheads="1"/>
              </p:cNvSpPr>
              <p:nvPr/>
            </p:nvSpPr>
            <p:spPr bwMode="auto">
              <a:xfrm>
                <a:off x="4954905" y="5082579"/>
                <a:ext cx="409575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1" dirty="0"/>
                  <a:t>D</a:t>
                </a:r>
                <a:r>
                  <a:rPr lang="en-US" altLang="en-US" sz="1800" b="1" baseline="-25000" dirty="0"/>
                  <a:t>1</a:t>
                </a:r>
                <a:endParaRPr lang="en-US" altLang="en-US" sz="2400" dirty="0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2987038" y="5459322"/>
                <a:ext cx="2057402" cy="11519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990215" y="4180717"/>
              <a:ext cx="832985" cy="2457612"/>
              <a:chOff x="2990215" y="4180717"/>
              <a:chExt cx="832985" cy="2457612"/>
            </a:xfrm>
          </p:grpSpPr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3397750" y="4180717"/>
                <a:ext cx="425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1" dirty="0"/>
                  <a:t>D</a:t>
                </a:r>
                <a:r>
                  <a:rPr lang="en-US" altLang="en-US" sz="1800" b="1" baseline="-25000" dirty="0"/>
                  <a:t>2</a:t>
                </a:r>
                <a:endParaRPr lang="en-US" altLang="en-US" sz="2400" dirty="0"/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V="1">
                <a:off x="2990215" y="4285435"/>
                <a:ext cx="376194" cy="23528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87038" y="5749863"/>
              <a:ext cx="2729606" cy="881915"/>
              <a:chOff x="2987038" y="5749863"/>
              <a:chExt cx="2729606" cy="881915"/>
            </a:xfrm>
          </p:grpSpPr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5307558" y="5749863"/>
                <a:ext cx="40908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 dirty="0">
                    <a:solidFill>
                      <a:srgbClr val="CC0000"/>
                    </a:solidFill>
                  </a:rPr>
                  <a:t>D</a:t>
                </a:r>
                <a:r>
                  <a:rPr lang="en-US" altLang="en-US" sz="1800" b="1" baseline="-25000" dirty="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 flipV="1">
                <a:off x="2987038" y="6019799"/>
                <a:ext cx="2289179" cy="61197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09600" y="3793571"/>
              <a:ext cx="6650035" cy="5222794"/>
              <a:chOff x="609600" y="3793571"/>
              <a:chExt cx="6650035" cy="5222794"/>
            </a:xfrm>
          </p:grpSpPr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>
                <a:off x="2990216" y="6638330"/>
                <a:ext cx="2377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39"/>
              <p:cNvGrpSpPr/>
              <p:nvPr/>
            </p:nvGrpSpPr>
            <p:grpSpPr>
              <a:xfrm>
                <a:off x="609600" y="3793571"/>
                <a:ext cx="6650035" cy="5222794"/>
                <a:chOff x="609600" y="3793571"/>
                <a:chExt cx="6650035" cy="5222794"/>
              </a:xfrm>
            </p:grpSpPr>
            <p:grpSp>
              <p:nvGrpSpPr>
                <p:cNvPr id="45" name="Group 28"/>
                <p:cNvGrpSpPr/>
                <p:nvPr/>
              </p:nvGrpSpPr>
              <p:grpSpPr>
                <a:xfrm>
                  <a:off x="4541835" y="4112437"/>
                  <a:ext cx="2717800" cy="915949"/>
                  <a:chOff x="4645024" y="3760232"/>
                  <a:chExt cx="2717800" cy="915949"/>
                </a:xfrm>
              </p:grpSpPr>
              <p:sp>
                <p:nvSpPr>
                  <p:cNvPr id="51" name="TextBox 21"/>
                  <p:cNvSpPr txBox="1"/>
                  <p:nvPr/>
                </p:nvSpPr>
                <p:spPr>
                  <a:xfrm>
                    <a:off x="5381625" y="3760232"/>
                    <a:ext cx="19811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FF0000"/>
                        </a:solidFill>
                      </a:rPr>
                      <a:t>TF-IDF space</a:t>
                    </a:r>
                  </a:p>
                </p:txBody>
              </p:sp>
              <p:sp>
                <p:nvSpPr>
                  <p:cNvPr id="52" name="Arc 51"/>
                  <p:cNvSpPr/>
                  <p:nvPr/>
                </p:nvSpPr>
                <p:spPr>
                  <a:xfrm>
                    <a:off x="4645024" y="3933231"/>
                    <a:ext cx="1425575" cy="742950"/>
                  </a:xfrm>
                  <a:prstGeom prst="arc">
                    <a:avLst>
                      <a:gd name="adj1" fmla="val 10990793"/>
                      <a:gd name="adj2" fmla="val 16848341"/>
                    </a:avLst>
                  </a:prstGeom>
                  <a:ln w="19050">
                    <a:solidFill>
                      <a:srgbClr val="FF0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38"/>
                <p:cNvGrpSpPr/>
                <p:nvPr/>
              </p:nvGrpSpPr>
              <p:grpSpPr>
                <a:xfrm>
                  <a:off x="609600" y="3793571"/>
                  <a:ext cx="5860997" cy="5222794"/>
                  <a:chOff x="609600" y="3793571"/>
                  <a:chExt cx="5860997" cy="5222794"/>
                </a:xfrm>
              </p:grpSpPr>
              <p:sp>
                <p:nvSpPr>
                  <p:cNvPr id="4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91109" y="6296480"/>
                    <a:ext cx="979488" cy="461963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en-US" sz="2400" dirty="0">
                        <a:solidFill>
                          <a:srgbClr val="3333FF"/>
                        </a:solidFill>
                      </a:rPr>
                      <a:t>Sports</a:t>
                    </a:r>
                    <a:endParaRPr lang="en-US" altLang="en-US" sz="24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48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90216" y="4251960"/>
                    <a:ext cx="0" cy="23774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816" y="3793571"/>
                    <a:ext cx="972184" cy="40005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en-US" sz="2000" dirty="0">
                        <a:solidFill>
                          <a:srgbClr val="CC0000"/>
                        </a:solidFill>
                      </a:rPr>
                      <a:t>Finance</a:t>
                    </a:r>
                    <a:endParaRPr lang="en-US" altLang="en-US" sz="2400" dirty="0">
                      <a:solidFill>
                        <a:srgbClr val="CC0000"/>
                      </a:solidFill>
                    </a:endParaRPr>
                  </a:p>
                </p:txBody>
              </p:sp>
              <p:sp>
                <p:nvSpPr>
                  <p:cNvPr id="50" name="Arc 49"/>
                  <p:cNvSpPr/>
                  <p:nvPr/>
                </p:nvSpPr>
                <p:spPr>
                  <a:xfrm>
                    <a:off x="609600" y="4261485"/>
                    <a:ext cx="4754880" cy="4754880"/>
                  </a:xfrm>
                  <a:prstGeom prst="arc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93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</a:t>
            </a:r>
            <a:r>
              <a:rPr lang="en-US" altLang="zh-CN" dirty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vecadd1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14400" y="1988394"/>
            <a:ext cx="4876800" cy="1662013"/>
          </a:xfrm>
          <a:prstGeom prst="rect">
            <a:avLst/>
          </a:prstGeom>
        </p:spPr>
      </p:pic>
      <p:pic>
        <p:nvPicPr>
          <p:cNvPr id="6" name="Picture 5" descr="vecadd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126782" y="1014984"/>
            <a:ext cx="2788618" cy="285306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</a:t>
            </a:r>
            <a:r>
              <a:rPr lang="en-US" altLang="zh-CN" dirty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638800" cy="5257800"/>
          </a:xfrm>
        </p:spPr>
        <p:txBody>
          <a:bodyPr>
            <a:normAutofit/>
          </a:bodyPr>
          <a:lstStyle/>
          <a:p>
            <a:r>
              <a:rPr lang="en-US" dirty="0"/>
              <a:t>Inner product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inner1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43000" y="1981200"/>
            <a:ext cx="4037609" cy="1219200"/>
          </a:xfrm>
          <a:prstGeom prst="rect">
            <a:avLst/>
          </a:prstGeom>
        </p:spPr>
      </p:pic>
      <p:pic>
        <p:nvPicPr>
          <p:cNvPr id="8" name="Picture 7" descr="inner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324600" y="1237488"/>
            <a:ext cx="2412255" cy="2305308"/>
          </a:xfrm>
          <a:prstGeom prst="rect">
            <a:avLst/>
          </a:prstGeom>
        </p:spPr>
      </p:pic>
      <p:pic>
        <p:nvPicPr>
          <p:cNvPr id="9" name="Picture 8" descr="cosin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995520" y="4038600"/>
            <a:ext cx="3070413" cy="7620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093574-F0F3-491F-A986-B4A20BB44363}"/>
              </a:ext>
            </a:extLst>
          </p:cNvPr>
          <p:cNvSpPr txBox="1"/>
          <p:nvPr/>
        </p:nvSpPr>
        <p:spPr>
          <a:xfrm>
            <a:off x="5995520" y="4953000"/>
            <a:ext cx="291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999FF"/>
                </a:solidFill>
              </a:rPr>
              <a:t>Cosine similarity</a:t>
            </a:r>
            <a:endParaRPr lang="zh-CN" altLang="en-US" sz="2000" dirty="0">
              <a:solidFill>
                <a:srgbClr val="99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47800"/>
            <a:ext cx="4545451" cy="1399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9C64BD-8BDD-40BF-8277-A1877B582462}"/>
              </a:ext>
            </a:extLst>
          </p:cNvPr>
          <p:cNvSpPr txBox="1"/>
          <p:nvPr/>
        </p:nvSpPr>
        <p:spPr>
          <a:xfrm>
            <a:off x="2209800" y="302889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999FF"/>
                </a:solidFill>
              </a:rPr>
              <a:t>In cosine similarity, we use 2-norm</a:t>
            </a:r>
            <a:endParaRPr lang="zh-CN" altLang="en-US" sz="2000" dirty="0">
              <a:solidFill>
                <a:srgbClr val="99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7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Concepts about classification and linearly separable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vs. Clustering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!!! Classification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assumes labeled data: we know how many classes there are and we have examples for each class (labeled data).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Classification is </a:t>
            </a:r>
            <a:r>
              <a:rPr lang="en-US" altLang="en-US" b="1" dirty="0">
                <a:solidFill>
                  <a:srgbClr val="9999FF"/>
                </a:solidFill>
              </a:rPr>
              <a:t>supervised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!!!</a:t>
            </a:r>
            <a:r>
              <a:rPr lang="en-US" altLang="en-US" dirty="0">
                <a:solidFill>
                  <a:schemeClr val="tx1"/>
                </a:solidFill>
              </a:rPr>
              <a:t> In </a:t>
            </a:r>
            <a:r>
              <a:rPr lang="en-US" altLang="en-US" dirty="0">
                <a:solidFill>
                  <a:srgbClr val="FF0000"/>
                </a:solidFill>
              </a:rPr>
              <a:t>Clustering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we don’t have labeled data; we just assume that there is a natural division in the data and we may not know how many divisions (clusters) there are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Clustering is </a:t>
            </a:r>
            <a:r>
              <a:rPr lang="en-US" altLang="en-US" b="1" dirty="0">
                <a:solidFill>
                  <a:srgbClr val="9999FF"/>
                </a:solidFill>
              </a:rPr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33501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</a:p>
        </p:txBody>
      </p:sp>
      <p:sp>
        <p:nvSpPr>
          <p:cNvPr id="1170475" name="AutoShape 43"/>
          <p:cNvSpPr>
            <a:spLocks noChangeArrowheads="1"/>
          </p:cNvSpPr>
          <p:nvPr/>
        </p:nvSpPr>
        <p:spPr bwMode="auto">
          <a:xfrm>
            <a:off x="7734300" y="51228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76" name="AutoShape 44"/>
          <p:cNvSpPr>
            <a:spLocks noChangeArrowheads="1"/>
          </p:cNvSpPr>
          <p:nvPr/>
        </p:nvSpPr>
        <p:spPr bwMode="auto">
          <a:xfrm>
            <a:off x="7756525" y="58277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77" name="Text Box 45"/>
          <p:cNvSpPr txBox="1">
            <a:spLocks noChangeArrowheads="1"/>
          </p:cNvSpPr>
          <p:nvPr/>
        </p:nvSpPr>
        <p:spPr bwMode="auto">
          <a:xfrm>
            <a:off x="8066088" y="500062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Class1</a:t>
            </a:r>
          </a:p>
        </p:txBody>
      </p:sp>
      <p:sp>
        <p:nvSpPr>
          <p:cNvPr id="1170479" name="Text Box 47"/>
          <p:cNvSpPr txBox="1">
            <a:spLocks noChangeArrowheads="1"/>
          </p:cNvSpPr>
          <p:nvPr/>
        </p:nvSpPr>
        <p:spPr bwMode="auto">
          <a:xfrm>
            <a:off x="8066088" y="569277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Class2</a:t>
            </a:r>
          </a:p>
        </p:txBody>
      </p:sp>
      <p:sp>
        <p:nvSpPr>
          <p:cNvPr id="1170480" name="AutoShape 48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1" name="AutoShape 49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2" name="AutoShape 50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3" name="AutoShape 51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4" name="AutoShape 52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5" name="AutoShape 53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6" name="AutoShape 54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7" name="AutoShape 55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8" name="AutoShape 56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9" name="AutoShape 57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0" name="AutoShape 58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1" name="AutoShape 59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2" name="AutoShape 60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3" name="AutoShape 61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4" name="AutoShape 62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5" name="AutoShape 63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6" name="AutoShape 64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7" name="AutoShape 65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8" name="AutoShape 66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9" name="AutoShape 67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0" name="AutoShape 68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1" name="AutoShape 69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2" name="AutoShape 70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3" name="AutoShape 71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4" name="AutoShape 72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5" name="AutoShape 73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6" name="AutoShape 74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7" name="AutoShape 75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8" name="AutoShape 76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9" name="AutoShape 77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0" name="AutoShape 78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1" name="AutoShape 79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2" name="AutoShape 80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3" name="AutoShape 81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4" name="AutoShape 82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5" name="AutoShape 83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6" name="AutoShape 84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7" name="AutoShape 85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8" name="AutoShape 86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9" name="AutoShape 87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</a:p>
        </p:txBody>
      </p:sp>
      <p:sp>
        <p:nvSpPr>
          <p:cNvPr id="1179651" name="AutoShape 3"/>
          <p:cNvSpPr>
            <a:spLocks noChangeArrowheads="1"/>
          </p:cNvSpPr>
          <p:nvPr/>
        </p:nvSpPr>
        <p:spPr bwMode="auto">
          <a:xfrm>
            <a:off x="7734300" y="51228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2" name="AutoShape 4"/>
          <p:cNvSpPr>
            <a:spLocks noChangeArrowheads="1"/>
          </p:cNvSpPr>
          <p:nvPr/>
        </p:nvSpPr>
        <p:spPr bwMode="auto">
          <a:xfrm>
            <a:off x="7756525" y="58277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3" name="Text Box 5"/>
          <p:cNvSpPr txBox="1">
            <a:spLocks noChangeArrowheads="1"/>
          </p:cNvSpPr>
          <p:nvPr/>
        </p:nvSpPr>
        <p:spPr bwMode="auto">
          <a:xfrm>
            <a:off x="8066088" y="500062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Class1</a:t>
            </a:r>
          </a:p>
        </p:txBody>
      </p:sp>
      <p:sp>
        <p:nvSpPr>
          <p:cNvPr id="1179654" name="Text Box 6"/>
          <p:cNvSpPr txBox="1">
            <a:spLocks noChangeArrowheads="1"/>
          </p:cNvSpPr>
          <p:nvPr/>
        </p:nvSpPr>
        <p:spPr bwMode="auto">
          <a:xfrm>
            <a:off x="8066088" y="569277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Class2</a:t>
            </a:r>
          </a:p>
        </p:txBody>
      </p:sp>
      <p:sp>
        <p:nvSpPr>
          <p:cNvPr id="1179655" name="AutoShape 7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6" name="AutoShape 8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7" name="AutoShape 9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8" name="AutoShape 10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9" name="AutoShape 11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0" name="AutoShape 12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1" name="AutoShape 13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2" name="AutoShape 14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3" name="AutoShape 15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4" name="AutoShape 16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5" name="AutoShape 17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6" name="AutoShape 18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7" name="AutoShape 19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8" name="AutoShape 20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9" name="AutoShape 21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0" name="AutoShape 22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1" name="AutoShape 23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2" name="AutoShape 24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3" name="AutoShape 25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4" name="AutoShape 26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5" name="AutoShape 27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6" name="AutoShape 28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7" name="AutoShape 29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8" name="AutoShape 30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9" name="AutoShape 31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0" name="AutoShape 32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1" name="AutoShape 33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2" name="AutoShape 34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3" name="AutoShape 35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4" name="AutoShape 36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5" name="AutoShape 37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6" name="AutoShape 38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7" name="AutoShape 39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8" name="AutoShape 40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9" name="AutoShape 41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0" name="AutoShape 42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1" name="AutoShape 43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2" name="AutoShape 44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3" name="AutoShape 45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4" name="AutoShape 46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5" name="Line 47"/>
          <p:cNvSpPr>
            <a:spLocks noChangeShapeType="1"/>
          </p:cNvSpPr>
          <p:nvPr/>
        </p:nvSpPr>
        <p:spPr bwMode="auto">
          <a:xfrm>
            <a:off x="2776538" y="1714500"/>
            <a:ext cx="1158875" cy="434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developed 8 questions</a:t>
            </a:r>
          </a:p>
          <a:p>
            <a:pPr lvl="1"/>
            <a:r>
              <a:rPr lang="en-US" altLang="zh-CN" dirty="0"/>
              <a:t>In-class on Oct. 23 (Tuesday)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Haven’t decided whether we will reduce the number of questions in midterm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cheatsheet</a:t>
            </a:r>
            <a:r>
              <a:rPr lang="en-US" dirty="0"/>
              <a:t> is allowed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8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</a:p>
        </p:txBody>
      </p:sp>
      <p:sp>
        <p:nvSpPr>
          <p:cNvPr id="1178627" name="AutoShape 3"/>
          <p:cNvSpPr>
            <a:spLocks noChangeArrowheads="1"/>
          </p:cNvSpPr>
          <p:nvPr/>
        </p:nvSpPr>
        <p:spPr bwMode="auto">
          <a:xfrm>
            <a:off x="7734300" y="51228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28" name="AutoShape 4"/>
          <p:cNvSpPr>
            <a:spLocks noChangeArrowheads="1"/>
          </p:cNvSpPr>
          <p:nvPr/>
        </p:nvSpPr>
        <p:spPr bwMode="auto">
          <a:xfrm>
            <a:off x="7756525" y="58277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29" name="Text Box 5"/>
          <p:cNvSpPr txBox="1">
            <a:spLocks noChangeArrowheads="1"/>
          </p:cNvSpPr>
          <p:nvPr/>
        </p:nvSpPr>
        <p:spPr bwMode="auto">
          <a:xfrm>
            <a:off x="8066088" y="500062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Class1</a:t>
            </a:r>
          </a:p>
        </p:txBody>
      </p:sp>
      <p:sp>
        <p:nvSpPr>
          <p:cNvPr id="1178630" name="Text Box 6"/>
          <p:cNvSpPr txBox="1">
            <a:spLocks noChangeArrowheads="1"/>
          </p:cNvSpPr>
          <p:nvPr/>
        </p:nvSpPr>
        <p:spPr bwMode="auto">
          <a:xfrm>
            <a:off x="8066088" y="569277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Class2</a:t>
            </a:r>
          </a:p>
        </p:txBody>
      </p:sp>
      <p:sp>
        <p:nvSpPr>
          <p:cNvPr id="1178631" name="AutoShape 7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2" name="AutoShape 8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3" name="AutoShape 9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4" name="AutoShape 10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5" name="AutoShape 11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6" name="AutoShape 12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7" name="AutoShape 13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8" name="AutoShape 14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9" name="AutoShape 15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0" name="AutoShape 16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1" name="AutoShape 17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2" name="AutoShape 18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3" name="AutoShape 19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4" name="AutoShape 20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5" name="AutoShape 21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6" name="AutoShape 22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7" name="AutoShape 23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8" name="AutoShape 24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9" name="AutoShape 25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0" name="AutoShape 26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1" name="AutoShape 27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2" name="AutoShape 28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3" name="AutoShape 29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4" name="AutoShape 30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5" name="AutoShape 31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6" name="AutoShape 32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7" name="AutoShape 33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8" name="AutoShape 34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9" name="AutoShape 35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0" name="AutoShape 36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1" name="AutoShape 37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2" name="AutoShape 38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3" name="AutoShape 39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4" name="AutoShape 40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5" name="AutoShape 41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6" name="AutoShape 42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7" name="AutoShape 43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8" name="AutoShape 44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9" name="AutoShape 45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70" name="AutoShape 46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71" name="Line 47"/>
          <p:cNvSpPr>
            <a:spLocks noChangeShapeType="1"/>
          </p:cNvSpPr>
          <p:nvPr/>
        </p:nvSpPr>
        <p:spPr bwMode="auto">
          <a:xfrm>
            <a:off x="2776538" y="1714500"/>
            <a:ext cx="1158875" cy="434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8672" name="AutoShape 48"/>
          <p:cNvSpPr>
            <a:spLocks noChangeArrowheads="1"/>
          </p:cNvSpPr>
          <p:nvPr/>
        </p:nvSpPr>
        <p:spPr bwMode="auto">
          <a:xfrm>
            <a:off x="5765800" y="46688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</a:p>
        </p:txBody>
      </p:sp>
      <p:sp>
        <p:nvSpPr>
          <p:cNvPr id="1180675" name="AutoShape 3"/>
          <p:cNvSpPr>
            <a:spLocks noChangeArrowheads="1"/>
          </p:cNvSpPr>
          <p:nvPr/>
        </p:nvSpPr>
        <p:spPr bwMode="auto">
          <a:xfrm>
            <a:off x="7734300" y="51228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76" name="AutoShape 4"/>
          <p:cNvSpPr>
            <a:spLocks noChangeArrowheads="1"/>
          </p:cNvSpPr>
          <p:nvPr/>
        </p:nvSpPr>
        <p:spPr bwMode="auto">
          <a:xfrm>
            <a:off x="7756525" y="58277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77" name="Text Box 5"/>
          <p:cNvSpPr txBox="1">
            <a:spLocks noChangeArrowheads="1"/>
          </p:cNvSpPr>
          <p:nvPr/>
        </p:nvSpPr>
        <p:spPr bwMode="auto">
          <a:xfrm>
            <a:off x="8066088" y="500062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Class1</a:t>
            </a:r>
          </a:p>
        </p:txBody>
      </p:sp>
      <p:sp>
        <p:nvSpPr>
          <p:cNvPr id="1180678" name="Text Box 6"/>
          <p:cNvSpPr txBox="1">
            <a:spLocks noChangeArrowheads="1"/>
          </p:cNvSpPr>
          <p:nvPr/>
        </p:nvSpPr>
        <p:spPr bwMode="auto">
          <a:xfrm>
            <a:off x="8066088" y="569277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Class2</a:t>
            </a:r>
          </a:p>
        </p:txBody>
      </p:sp>
      <p:sp>
        <p:nvSpPr>
          <p:cNvPr id="1180679" name="AutoShape 7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0" name="AutoShape 8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1" name="AutoShape 9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2" name="AutoShape 10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3" name="AutoShape 11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4" name="AutoShape 12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5" name="AutoShape 13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6" name="AutoShape 14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7" name="AutoShape 15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8" name="AutoShape 16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9" name="AutoShape 17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0" name="AutoShape 18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1" name="AutoShape 19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2" name="AutoShape 20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3" name="AutoShape 21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4" name="AutoShape 22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5" name="AutoShape 23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6" name="AutoShape 24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7" name="AutoShape 25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8" name="AutoShape 26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9" name="AutoShape 27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0" name="AutoShape 28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1" name="AutoShape 29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2" name="AutoShape 30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3" name="AutoShape 31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4" name="AutoShape 32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5" name="AutoShape 33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6" name="AutoShape 34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7" name="AutoShape 35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8" name="AutoShape 36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9" name="AutoShape 37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0" name="AutoShape 38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1" name="AutoShape 39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2" name="AutoShape 40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3" name="AutoShape 41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4" name="AutoShape 42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5" name="AutoShape 43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6" name="AutoShape 44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7" name="AutoShape 45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8" name="AutoShape 46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9" name="Line 47"/>
          <p:cNvSpPr>
            <a:spLocks noChangeShapeType="1"/>
          </p:cNvSpPr>
          <p:nvPr/>
        </p:nvSpPr>
        <p:spPr bwMode="auto">
          <a:xfrm>
            <a:off x="2776538" y="1714500"/>
            <a:ext cx="1158875" cy="434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0720" name="AutoShape 48"/>
          <p:cNvSpPr>
            <a:spLocks noChangeArrowheads="1"/>
          </p:cNvSpPr>
          <p:nvPr/>
        </p:nvSpPr>
        <p:spPr bwMode="auto">
          <a:xfrm>
            <a:off x="5765800" y="46688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89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176579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0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1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2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3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4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5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6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7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8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9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0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1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2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3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4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5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6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7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8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9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0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1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2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3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4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5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6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7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8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9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0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1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2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3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4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5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6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7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8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3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182723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4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5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6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7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8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9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0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1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2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3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4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5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6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7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8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9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0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1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2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3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4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5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6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7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8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9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0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1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2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3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4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5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6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7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8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9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60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61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62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63" name="Line 43"/>
          <p:cNvSpPr>
            <a:spLocks noChangeShapeType="1"/>
          </p:cNvSpPr>
          <p:nvPr/>
        </p:nvSpPr>
        <p:spPr bwMode="auto">
          <a:xfrm>
            <a:off x="2841625" y="1828800"/>
            <a:ext cx="1109663" cy="437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4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202179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0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1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2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3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4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5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6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7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8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9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0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1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2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3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4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5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6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7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8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9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0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1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2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3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4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5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6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7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8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9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0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1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2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3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4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5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6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7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8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20" name="Line 44"/>
          <p:cNvSpPr>
            <a:spLocks noChangeShapeType="1"/>
          </p:cNvSpPr>
          <p:nvPr/>
        </p:nvSpPr>
        <p:spPr bwMode="auto">
          <a:xfrm flipH="1">
            <a:off x="5462588" y="838200"/>
            <a:ext cx="538162" cy="509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8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183747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48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49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0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1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2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3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4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5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6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7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8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9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0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1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2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3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4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5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6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7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8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9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0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1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2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3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4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5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6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7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8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9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0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1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2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3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4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5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6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7" name="Line 43"/>
          <p:cNvSpPr>
            <a:spLocks noChangeShapeType="1"/>
          </p:cNvSpPr>
          <p:nvPr/>
        </p:nvSpPr>
        <p:spPr bwMode="auto">
          <a:xfrm>
            <a:off x="2841625" y="1828800"/>
            <a:ext cx="1109663" cy="437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788" name="Line 44"/>
          <p:cNvSpPr>
            <a:spLocks noChangeShapeType="1"/>
          </p:cNvSpPr>
          <p:nvPr/>
        </p:nvSpPr>
        <p:spPr bwMode="auto">
          <a:xfrm flipH="1">
            <a:off x="5462588" y="838200"/>
            <a:ext cx="538162" cy="509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393F2E-19E8-4B31-8A0E-92239B77BF21}"/>
              </a:ext>
            </a:extLst>
          </p:cNvPr>
          <p:cNvSpPr txBox="1"/>
          <p:nvPr/>
        </p:nvSpPr>
        <p:spPr>
          <a:xfrm>
            <a:off x="5344319" y="6040553"/>
            <a:ext cx="369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Three-classes clustering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6271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185795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796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797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798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799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0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1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2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3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4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5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6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7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8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9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0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1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2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3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4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5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6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7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8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9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0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1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2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3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4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5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6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7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8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9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0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1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2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3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4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5" name="Line 43"/>
          <p:cNvSpPr>
            <a:spLocks noChangeShapeType="1"/>
          </p:cNvSpPr>
          <p:nvPr/>
        </p:nvSpPr>
        <p:spPr bwMode="auto">
          <a:xfrm>
            <a:off x="2841625" y="1828800"/>
            <a:ext cx="1109663" cy="437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36" name="Line 44"/>
          <p:cNvSpPr>
            <a:spLocks noChangeShapeType="1"/>
          </p:cNvSpPr>
          <p:nvPr/>
        </p:nvSpPr>
        <p:spPr bwMode="auto">
          <a:xfrm flipH="1">
            <a:off x="5462588" y="838200"/>
            <a:ext cx="538162" cy="509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37" name="Line 45"/>
          <p:cNvSpPr>
            <a:spLocks noChangeShapeType="1"/>
          </p:cNvSpPr>
          <p:nvPr/>
        </p:nvSpPr>
        <p:spPr bwMode="auto">
          <a:xfrm>
            <a:off x="0" y="4767263"/>
            <a:ext cx="2366963" cy="1420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B805C4-DEDB-4C5E-80BB-9DFA4B8BC844}"/>
              </a:ext>
            </a:extLst>
          </p:cNvPr>
          <p:cNvSpPr txBox="1"/>
          <p:nvPr/>
        </p:nvSpPr>
        <p:spPr>
          <a:xfrm>
            <a:off x="5791200" y="5932488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Four-classes clustering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921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-9968" y="475330"/>
            <a:ext cx="9144000" cy="990600"/>
          </a:xfrm>
        </p:spPr>
        <p:txBody>
          <a:bodyPr/>
          <a:lstStyle/>
          <a:p>
            <a:r>
              <a:rPr lang="en-US" altLang="en-US" dirty="0"/>
              <a:t>Linearly separable data</a:t>
            </a:r>
          </a:p>
        </p:txBody>
      </p:sp>
      <p:grpSp>
        <p:nvGrpSpPr>
          <p:cNvPr id="1365067" name="Group 75"/>
          <p:cNvGrpSpPr>
            <a:grpSpLocks/>
          </p:cNvGrpSpPr>
          <p:nvPr/>
        </p:nvGrpSpPr>
        <p:grpSpPr bwMode="auto">
          <a:xfrm>
            <a:off x="7734300" y="5507038"/>
            <a:ext cx="1409700" cy="839787"/>
            <a:chOff x="4872" y="3469"/>
            <a:chExt cx="888" cy="529"/>
          </a:xfrm>
        </p:grpSpPr>
        <p:sp>
          <p:nvSpPr>
            <p:cNvPr id="1364995" name="Text Box 3"/>
            <p:cNvSpPr txBox="1">
              <a:spLocks noChangeArrowheads="1"/>
            </p:cNvSpPr>
            <p:nvPr/>
          </p:nvSpPr>
          <p:spPr bwMode="auto">
            <a:xfrm>
              <a:off x="5081" y="3469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Class1</a:t>
              </a:r>
            </a:p>
          </p:txBody>
        </p:sp>
        <p:sp>
          <p:nvSpPr>
            <p:cNvPr id="1364996" name="Text Box 4"/>
            <p:cNvSpPr txBox="1">
              <a:spLocks noChangeArrowheads="1"/>
            </p:cNvSpPr>
            <p:nvPr/>
          </p:nvSpPr>
          <p:spPr bwMode="auto">
            <a:xfrm>
              <a:off x="5081" y="3710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Class2</a:t>
              </a:r>
            </a:p>
          </p:txBody>
        </p:sp>
        <p:sp>
          <p:nvSpPr>
            <p:cNvPr id="1364998" name="AutoShape 6"/>
            <p:cNvSpPr>
              <a:spLocks noChangeArrowheads="1"/>
            </p:cNvSpPr>
            <p:nvPr/>
          </p:nvSpPr>
          <p:spPr bwMode="auto">
            <a:xfrm>
              <a:off x="4872" y="3546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999" name="AutoShape 7"/>
            <p:cNvSpPr>
              <a:spLocks noChangeArrowheads="1"/>
            </p:cNvSpPr>
            <p:nvPr/>
          </p:nvSpPr>
          <p:spPr bwMode="auto">
            <a:xfrm>
              <a:off x="4886" y="3795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5000" name="AutoShape 8"/>
          <p:cNvSpPr>
            <a:spLocks noChangeArrowheads="1"/>
          </p:cNvSpPr>
          <p:nvPr/>
        </p:nvSpPr>
        <p:spPr bwMode="auto">
          <a:xfrm>
            <a:off x="1519238" y="31353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1" name="AutoShape 9"/>
          <p:cNvSpPr>
            <a:spLocks noChangeArrowheads="1"/>
          </p:cNvSpPr>
          <p:nvPr/>
        </p:nvSpPr>
        <p:spPr bwMode="auto">
          <a:xfrm>
            <a:off x="1900238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2" name="AutoShape 10"/>
          <p:cNvSpPr>
            <a:spLocks noChangeArrowheads="1"/>
          </p:cNvSpPr>
          <p:nvPr/>
        </p:nvSpPr>
        <p:spPr bwMode="auto">
          <a:xfrm>
            <a:off x="2347913" y="28352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3" name="AutoShape 11"/>
          <p:cNvSpPr>
            <a:spLocks noChangeArrowheads="1"/>
          </p:cNvSpPr>
          <p:nvPr/>
        </p:nvSpPr>
        <p:spPr bwMode="auto">
          <a:xfrm>
            <a:off x="900113" y="4656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4" name="AutoShape 12"/>
          <p:cNvSpPr>
            <a:spLocks noChangeArrowheads="1"/>
          </p:cNvSpPr>
          <p:nvPr/>
        </p:nvSpPr>
        <p:spPr bwMode="auto">
          <a:xfrm>
            <a:off x="560388" y="35655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5" name="AutoShape 13"/>
          <p:cNvSpPr>
            <a:spLocks noChangeArrowheads="1"/>
          </p:cNvSpPr>
          <p:nvPr/>
        </p:nvSpPr>
        <p:spPr bwMode="auto">
          <a:xfrm>
            <a:off x="2652713" y="3319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6" name="AutoShape 14"/>
          <p:cNvSpPr>
            <a:spLocks noChangeArrowheads="1"/>
          </p:cNvSpPr>
          <p:nvPr/>
        </p:nvSpPr>
        <p:spPr bwMode="auto">
          <a:xfrm>
            <a:off x="1447800" y="51562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7" name="AutoShape 15"/>
          <p:cNvSpPr>
            <a:spLocks noChangeArrowheads="1"/>
          </p:cNvSpPr>
          <p:nvPr/>
        </p:nvSpPr>
        <p:spPr bwMode="auto">
          <a:xfrm>
            <a:off x="606425" y="27257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8" name="AutoShape 16"/>
          <p:cNvSpPr>
            <a:spLocks noChangeArrowheads="1"/>
          </p:cNvSpPr>
          <p:nvPr/>
        </p:nvSpPr>
        <p:spPr bwMode="auto">
          <a:xfrm>
            <a:off x="1003300" y="33337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9" name="AutoShape 17"/>
          <p:cNvSpPr>
            <a:spLocks noChangeArrowheads="1"/>
          </p:cNvSpPr>
          <p:nvPr/>
        </p:nvSpPr>
        <p:spPr bwMode="auto">
          <a:xfrm>
            <a:off x="457200" y="40814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0" name="AutoShape 18"/>
          <p:cNvSpPr>
            <a:spLocks noChangeArrowheads="1"/>
          </p:cNvSpPr>
          <p:nvPr/>
        </p:nvSpPr>
        <p:spPr bwMode="auto">
          <a:xfrm>
            <a:off x="2635250" y="39068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1" name="AutoShape 19"/>
          <p:cNvSpPr>
            <a:spLocks noChangeArrowheads="1"/>
          </p:cNvSpPr>
          <p:nvPr/>
        </p:nvSpPr>
        <p:spPr bwMode="auto">
          <a:xfrm>
            <a:off x="2413000" y="52514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2" name="AutoShape 20"/>
          <p:cNvSpPr>
            <a:spLocks noChangeArrowheads="1"/>
          </p:cNvSpPr>
          <p:nvPr/>
        </p:nvSpPr>
        <p:spPr bwMode="auto">
          <a:xfrm>
            <a:off x="2500313" y="42132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3" name="AutoShape 21"/>
          <p:cNvSpPr>
            <a:spLocks noChangeArrowheads="1"/>
          </p:cNvSpPr>
          <p:nvPr/>
        </p:nvSpPr>
        <p:spPr bwMode="auto">
          <a:xfrm>
            <a:off x="3305175" y="34337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4" name="AutoShape 22"/>
          <p:cNvSpPr>
            <a:spLocks noChangeArrowheads="1"/>
          </p:cNvSpPr>
          <p:nvPr/>
        </p:nvSpPr>
        <p:spPr bwMode="auto">
          <a:xfrm>
            <a:off x="2674938" y="4843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5" name="AutoShape 23"/>
          <p:cNvSpPr>
            <a:spLocks noChangeArrowheads="1"/>
          </p:cNvSpPr>
          <p:nvPr/>
        </p:nvSpPr>
        <p:spPr bwMode="auto">
          <a:xfrm>
            <a:off x="1749425" y="47021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8" name="AutoShape 26"/>
          <p:cNvSpPr>
            <a:spLocks noChangeArrowheads="1"/>
          </p:cNvSpPr>
          <p:nvPr/>
        </p:nvSpPr>
        <p:spPr bwMode="auto">
          <a:xfrm>
            <a:off x="2189163" y="3640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9" name="AutoShape 27"/>
          <p:cNvSpPr>
            <a:spLocks noChangeArrowheads="1"/>
          </p:cNvSpPr>
          <p:nvPr/>
        </p:nvSpPr>
        <p:spPr bwMode="auto">
          <a:xfrm>
            <a:off x="315913" y="60642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0" name="AutoShape 28"/>
          <p:cNvSpPr>
            <a:spLocks noChangeArrowheads="1"/>
          </p:cNvSpPr>
          <p:nvPr/>
        </p:nvSpPr>
        <p:spPr bwMode="auto">
          <a:xfrm>
            <a:off x="4300538" y="26828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1" name="AutoShape 29"/>
          <p:cNvSpPr>
            <a:spLocks noChangeArrowheads="1"/>
          </p:cNvSpPr>
          <p:nvPr/>
        </p:nvSpPr>
        <p:spPr bwMode="auto">
          <a:xfrm>
            <a:off x="4354513" y="22145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2" name="AutoShape 30"/>
          <p:cNvSpPr>
            <a:spLocks noChangeArrowheads="1"/>
          </p:cNvSpPr>
          <p:nvPr/>
        </p:nvSpPr>
        <p:spPr bwMode="auto">
          <a:xfrm>
            <a:off x="4819650" y="2286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5" name="AutoShape 33"/>
          <p:cNvSpPr>
            <a:spLocks noChangeArrowheads="1"/>
          </p:cNvSpPr>
          <p:nvPr/>
        </p:nvSpPr>
        <p:spPr bwMode="auto">
          <a:xfrm>
            <a:off x="6430963" y="25908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6" name="AutoShape 34"/>
          <p:cNvSpPr>
            <a:spLocks noChangeArrowheads="1"/>
          </p:cNvSpPr>
          <p:nvPr/>
        </p:nvSpPr>
        <p:spPr bwMode="auto">
          <a:xfrm>
            <a:off x="4540250" y="36750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7" name="AutoShape 35"/>
          <p:cNvSpPr>
            <a:spLocks noChangeArrowheads="1"/>
          </p:cNvSpPr>
          <p:nvPr/>
        </p:nvSpPr>
        <p:spPr bwMode="auto">
          <a:xfrm>
            <a:off x="5135563" y="35639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8" name="AutoShape 36"/>
          <p:cNvSpPr>
            <a:spLocks noChangeArrowheads="1"/>
          </p:cNvSpPr>
          <p:nvPr/>
        </p:nvSpPr>
        <p:spPr bwMode="auto">
          <a:xfrm>
            <a:off x="6594475" y="19875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9" name="AutoShape 37"/>
          <p:cNvSpPr>
            <a:spLocks noChangeArrowheads="1"/>
          </p:cNvSpPr>
          <p:nvPr/>
        </p:nvSpPr>
        <p:spPr bwMode="auto">
          <a:xfrm>
            <a:off x="4643438" y="3141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0" name="AutoShape 38"/>
          <p:cNvSpPr>
            <a:spLocks noChangeArrowheads="1"/>
          </p:cNvSpPr>
          <p:nvPr/>
        </p:nvSpPr>
        <p:spPr bwMode="auto">
          <a:xfrm>
            <a:off x="5254625" y="30638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1" name="AutoShape 39"/>
          <p:cNvSpPr>
            <a:spLocks noChangeArrowheads="1"/>
          </p:cNvSpPr>
          <p:nvPr/>
        </p:nvSpPr>
        <p:spPr bwMode="auto">
          <a:xfrm>
            <a:off x="4427538" y="41465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2" name="AutoShape 40"/>
          <p:cNvSpPr>
            <a:spLocks noChangeArrowheads="1"/>
          </p:cNvSpPr>
          <p:nvPr/>
        </p:nvSpPr>
        <p:spPr bwMode="auto">
          <a:xfrm>
            <a:off x="4905375" y="40052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3" name="AutoShape 41"/>
          <p:cNvSpPr>
            <a:spLocks noChangeArrowheads="1"/>
          </p:cNvSpPr>
          <p:nvPr/>
        </p:nvSpPr>
        <p:spPr bwMode="auto">
          <a:xfrm>
            <a:off x="7329488" y="34226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4" name="AutoShape 42"/>
          <p:cNvSpPr>
            <a:spLocks noChangeArrowheads="1"/>
          </p:cNvSpPr>
          <p:nvPr/>
        </p:nvSpPr>
        <p:spPr bwMode="auto">
          <a:xfrm>
            <a:off x="5895975" y="30194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5" name="AutoShape 43"/>
          <p:cNvSpPr>
            <a:spLocks noChangeArrowheads="1"/>
          </p:cNvSpPr>
          <p:nvPr/>
        </p:nvSpPr>
        <p:spPr bwMode="auto">
          <a:xfrm>
            <a:off x="7027863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6" name="AutoShape 44"/>
          <p:cNvSpPr>
            <a:spLocks noChangeArrowheads="1"/>
          </p:cNvSpPr>
          <p:nvPr/>
        </p:nvSpPr>
        <p:spPr bwMode="auto">
          <a:xfrm>
            <a:off x="5829300" y="4191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7" name="AutoShape 45"/>
          <p:cNvSpPr>
            <a:spLocks noChangeArrowheads="1"/>
          </p:cNvSpPr>
          <p:nvPr/>
        </p:nvSpPr>
        <p:spPr bwMode="auto">
          <a:xfrm>
            <a:off x="7202488" y="23193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8" name="AutoShape 46"/>
          <p:cNvSpPr>
            <a:spLocks noChangeArrowheads="1"/>
          </p:cNvSpPr>
          <p:nvPr/>
        </p:nvSpPr>
        <p:spPr bwMode="auto">
          <a:xfrm>
            <a:off x="5100638" y="2633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0" name="AutoShape 48"/>
          <p:cNvSpPr>
            <a:spLocks noChangeArrowheads="1"/>
          </p:cNvSpPr>
          <p:nvPr/>
        </p:nvSpPr>
        <p:spPr bwMode="auto">
          <a:xfrm>
            <a:off x="3724275" y="50609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1" name="AutoShape 49"/>
          <p:cNvSpPr>
            <a:spLocks noChangeArrowheads="1"/>
          </p:cNvSpPr>
          <p:nvPr/>
        </p:nvSpPr>
        <p:spPr bwMode="auto">
          <a:xfrm>
            <a:off x="3452813" y="54752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2" name="AutoShape 50"/>
          <p:cNvSpPr>
            <a:spLocks noChangeArrowheads="1"/>
          </p:cNvSpPr>
          <p:nvPr/>
        </p:nvSpPr>
        <p:spPr bwMode="auto">
          <a:xfrm>
            <a:off x="3224213" y="23066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3" name="AutoShape 51"/>
          <p:cNvSpPr>
            <a:spLocks noChangeArrowheads="1"/>
          </p:cNvSpPr>
          <p:nvPr/>
        </p:nvSpPr>
        <p:spPr bwMode="auto">
          <a:xfrm>
            <a:off x="16573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4" name="AutoShape 52"/>
          <p:cNvSpPr>
            <a:spLocks noChangeArrowheads="1"/>
          </p:cNvSpPr>
          <p:nvPr/>
        </p:nvSpPr>
        <p:spPr bwMode="auto">
          <a:xfrm>
            <a:off x="1182688" y="39401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5" name="AutoShape 53"/>
          <p:cNvSpPr>
            <a:spLocks noChangeArrowheads="1"/>
          </p:cNvSpPr>
          <p:nvPr/>
        </p:nvSpPr>
        <p:spPr bwMode="auto">
          <a:xfrm>
            <a:off x="5130800" y="45862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6" name="AutoShape 54"/>
          <p:cNvSpPr>
            <a:spLocks noChangeArrowheads="1"/>
          </p:cNvSpPr>
          <p:nvPr/>
        </p:nvSpPr>
        <p:spPr bwMode="auto">
          <a:xfrm>
            <a:off x="5995988" y="47831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7" name="AutoShape 55"/>
          <p:cNvSpPr>
            <a:spLocks noChangeArrowheads="1"/>
          </p:cNvSpPr>
          <p:nvPr/>
        </p:nvSpPr>
        <p:spPr bwMode="auto">
          <a:xfrm>
            <a:off x="6780213" y="44894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8" name="AutoShape 56"/>
          <p:cNvSpPr>
            <a:spLocks noChangeArrowheads="1"/>
          </p:cNvSpPr>
          <p:nvPr/>
        </p:nvSpPr>
        <p:spPr bwMode="auto">
          <a:xfrm>
            <a:off x="7416800" y="4064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9" name="AutoShape 57"/>
          <p:cNvSpPr>
            <a:spLocks noChangeArrowheads="1"/>
          </p:cNvSpPr>
          <p:nvPr/>
        </p:nvSpPr>
        <p:spPr bwMode="auto">
          <a:xfrm>
            <a:off x="7546975" y="29225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0" name="AutoShape 58"/>
          <p:cNvSpPr>
            <a:spLocks noChangeArrowheads="1"/>
          </p:cNvSpPr>
          <p:nvPr/>
        </p:nvSpPr>
        <p:spPr bwMode="auto">
          <a:xfrm>
            <a:off x="8037513" y="3917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1" name="AutoShape 59"/>
          <p:cNvSpPr>
            <a:spLocks noChangeArrowheads="1"/>
          </p:cNvSpPr>
          <p:nvPr/>
        </p:nvSpPr>
        <p:spPr bwMode="auto">
          <a:xfrm>
            <a:off x="1439863" y="42433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2" name="AutoShape 60"/>
          <p:cNvSpPr>
            <a:spLocks noChangeArrowheads="1"/>
          </p:cNvSpPr>
          <p:nvPr/>
        </p:nvSpPr>
        <p:spPr bwMode="auto">
          <a:xfrm>
            <a:off x="5621338" y="23669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3" name="AutoShape 61"/>
          <p:cNvSpPr>
            <a:spLocks noChangeArrowheads="1"/>
          </p:cNvSpPr>
          <p:nvPr/>
        </p:nvSpPr>
        <p:spPr bwMode="auto">
          <a:xfrm>
            <a:off x="4624388" y="47990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4" name="AutoShape 62"/>
          <p:cNvSpPr>
            <a:spLocks noChangeArrowheads="1"/>
          </p:cNvSpPr>
          <p:nvPr/>
        </p:nvSpPr>
        <p:spPr bwMode="auto">
          <a:xfrm>
            <a:off x="5211763" y="51260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5" name="AutoShape 63"/>
          <p:cNvSpPr>
            <a:spLocks noChangeArrowheads="1"/>
          </p:cNvSpPr>
          <p:nvPr/>
        </p:nvSpPr>
        <p:spPr bwMode="auto">
          <a:xfrm>
            <a:off x="6240463" y="51911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6" name="AutoShape 64"/>
          <p:cNvSpPr>
            <a:spLocks noChangeArrowheads="1"/>
          </p:cNvSpPr>
          <p:nvPr/>
        </p:nvSpPr>
        <p:spPr bwMode="auto">
          <a:xfrm>
            <a:off x="6273800" y="3429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7" name="AutoShape 65"/>
          <p:cNvSpPr>
            <a:spLocks noChangeArrowheads="1"/>
          </p:cNvSpPr>
          <p:nvPr/>
        </p:nvSpPr>
        <p:spPr bwMode="auto">
          <a:xfrm>
            <a:off x="6305550" y="39020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8" name="AutoShape 66"/>
          <p:cNvSpPr>
            <a:spLocks noChangeArrowheads="1"/>
          </p:cNvSpPr>
          <p:nvPr/>
        </p:nvSpPr>
        <p:spPr bwMode="auto">
          <a:xfrm>
            <a:off x="6664325" y="36893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9" name="AutoShape 67"/>
          <p:cNvSpPr>
            <a:spLocks noChangeArrowheads="1"/>
          </p:cNvSpPr>
          <p:nvPr/>
        </p:nvSpPr>
        <p:spPr bwMode="auto">
          <a:xfrm>
            <a:off x="6581775" y="33305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60" name="AutoShape 68"/>
          <p:cNvSpPr>
            <a:spLocks noChangeArrowheads="1"/>
          </p:cNvSpPr>
          <p:nvPr/>
        </p:nvSpPr>
        <p:spPr bwMode="auto">
          <a:xfrm>
            <a:off x="5962650" y="36576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61" name="AutoShape 69"/>
          <p:cNvSpPr>
            <a:spLocks noChangeArrowheads="1"/>
          </p:cNvSpPr>
          <p:nvPr/>
        </p:nvSpPr>
        <p:spPr bwMode="auto">
          <a:xfrm>
            <a:off x="3186113" y="29543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62" name="AutoShape 70"/>
          <p:cNvSpPr>
            <a:spLocks noChangeArrowheads="1"/>
          </p:cNvSpPr>
          <p:nvPr/>
        </p:nvSpPr>
        <p:spPr bwMode="auto">
          <a:xfrm>
            <a:off x="3448050" y="45862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65066" name="Group 74"/>
          <p:cNvGrpSpPr>
            <a:grpSpLocks/>
          </p:cNvGrpSpPr>
          <p:nvPr/>
        </p:nvGrpSpPr>
        <p:grpSpPr bwMode="auto">
          <a:xfrm>
            <a:off x="2230438" y="1870075"/>
            <a:ext cx="4070350" cy="4416425"/>
            <a:chOff x="1405" y="1178"/>
            <a:chExt cx="2564" cy="2782"/>
          </a:xfrm>
        </p:grpSpPr>
        <p:sp>
          <p:nvSpPr>
            <p:cNvPr id="1365064" name="Line 72"/>
            <p:cNvSpPr>
              <a:spLocks noChangeShapeType="1"/>
            </p:cNvSpPr>
            <p:nvPr/>
          </p:nvSpPr>
          <p:spPr bwMode="auto">
            <a:xfrm>
              <a:off x="2398" y="1178"/>
              <a:ext cx="432" cy="2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5065" name="Text Box 73"/>
            <p:cNvSpPr txBox="1">
              <a:spLocks noChangeArrowheads="1"/>
            </p:cNvSpPr>
            <p:nvPr/>
          </p:nvSpPr>
          <p:spPr bwMode="auto">
            <a:xfrm>
              <a:off x="1405" y="3672"/>
              <a:ext cx="2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Tahoma" panose="020B0604030504040204" pitchFamily="34" charset="0"/>
                </a:rPr>
                <a:t>Linear Decision boundary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pattFill prst="pct6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1pPr>
            <a:lvl2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2pPr>
            <a:lvl3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3pPr>
            <a:lvl4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4pPr>
            <a:lvl5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67043" name="AutoShape 3"/>
          <p:cNvSpPr>
            <a:spLocks noChangeArrowheads="1"/>
          </p:cNvSpPr>
          <p:nvPr/>
        </p:nvSpPr>
        <p:spPr bwMode="auto">
          <a:xfrm>
            <a:off x="1519238" y="31353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4" name="AutoShape 4"/>
          <p:cNvSpPr>
            <a:spLocks noChangeArrowheads="1"/>
          </p:cNvSpPr>
          <p:nvPr/>
        </p:nvSpPr>
        <p:spPr bwMode="auto">
          <a:xfrm>
            <a:off x="1900238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5" name="AutoShape 5"/>
          <p:cNvSpPr>
            <a:spLocks noChangeArrowheads="1"/>
          </p:cNvSpPr>
          <p:nvPr/>
        </p:nvSpPr>
        <p:spPr bwMode="auto">
          <a:xfrm>
            <a:off x="2347913" y="28352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6" name="AutoShape 6"/>
          <p:cNvSpPr>
            <a:spLocks noChangeArrowheads="1"/>
          </p:cNvSpPr>
          <p:nvPr/>
        </p:nvSpPr>
        <p:spPr bwMode="auto">
          <a:xfrm>
            <a:off x="900113" y="4656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7" name="AutoShape 7"/>
          <p:cNvSpPr>
            <a:spLocks noChangeArrowheads="1"/>
          </p:cNvSpPr>
          <p:nvPr/>
        </p:nvSpPr>
        <p:spPr bwMode="auto">
          <a:xfrm>
            <a:off x="560388" y="35655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8" name="AutoShape 8"/>
          <p:cNvSpPr>
            <a:spLocks noChangeArrowheads="1"/>
          </p:cNvSpPr>
          <p:nvPr/>
        </p:nvSpPr>
        <p:spPr bwMode="auto">
          <a:xfrm>
            <a:off x="2652713" y="3319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9" name="AutoShape 9"/>
          <p:cNvSpPr>
            <a:spLocks noChangeArrowheads="1"/>
          </p:cNvSpPr>
          <p:nvPr/>
        </p:nvSpPr>
        <p:spPr bwMode="auto">
          <a:xfrm>
            <a:off x="1447800" y="51562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0" name="AutoShape 10"/>
          <p:cNvSpPr>
            <a:spLocks noChangeArrowheads="1"/>
          </p:cNvSpPr>
          <p:nvPr/>
        </p:nvSpPr>
        <p:spPr bwMode="auto">
          <a:xfrm>
            <a:off x="606425" y="27257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1" name="AutoShape 11"/>
          <p:cNvSpPr>
            <a:spLocks noChangeArrowheads="1"/>
          </p:cNvSpPr>
          <p:nvPr/>
        </p:nvSpPr>
        <p:spPr bwMode="auto">
          <a:xfrm>
            <a:off x="1003300" y="33337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2" name="AutoShape 12"/>
          <p:cNvSpPr>
            <a:spLocks noChangeArrowheads="1"/>
          </p:cNvSpPr>
          <p:nvPr/>
        </p:nvSpPr>
        <p:spPr bwMode="auto">
          <a:xfrm>
            <a:off x="457200" y="40814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3" name="AutoShape 13"/>
          <p:cNvSpPr>
            <a:spLocks noChangeArrowheads="1"/>
          </p:cNvSpPr>
          <p:nvPr/>
        </p:nvSpPr>
        <p:spPr bwMode="auto">
          <a:xfrm>
            <a:off x="2635250" y="39068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4" name="AutoShape 14"/>
          <p:cNvSpPr>
            <a:spLocks noChangeArrowheads="1"/>
          </p:cNvSpPr>
          <p:nvPr/>
        </p:nvSpPr>
        <p:spPr bwMode="auto">
          <a:xfrm>
            <a:off x="2413000" y="52514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5" name="AutoShape 15"/>
          <p:cNvSpPr>
            <a:spLocks noChangeArrowheads="1"/>
          </p:cNvSpPr>
          <p:nvPr/>
        </p:nvSpPr>
        <p:spPr bwMode="auto">
          <a:xfrm>
            <a:off x="2500313" y="42132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6" name="AutoShape 16"/>
          <p:cNvSpPr>
            <a:spLocks noChangeArrowheads="1"/>
          </p:cNvSpPr>
          <p:nvPr/>
        </p:nvSpPr>
        <p:spPr bwMode="auto">
          <a:xfrm>
            <a:off x="3305175" y="34337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7" name="AutoShape 17"/>
          <p:cNvSpPr>
            <a:spLocks noChangeArrowheads="1"/>
          </p:cNvSpPr>
          <p:nvPr/>
        </p:nvSpPr>
        <p:spPr bwMode="auto">
          <a:xfrm>
            <a:off x="2674938" y="4843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8" name="AutoShape 18"/>
          <p:cNvSpPr>
            <a:spLocks noChangeArrowheads="1"/>
          </p:cNvSpPr>
          <p:nvPr/>
        </p:nvSpPr>
        <p:spPr bwMode="auto">
          <a:xfrm>
            <a:off x="1749425" y="47021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9" name="AutoShape 19"/>
          <p:cNvSpPr>
            <a:spLocks noChangeArrowheads="1"/>
          </p:cNvSpPr>
          <p:nvPr/>
        </p:nvSpPr>
        <p:spPr bwMode="auto">
          <a:xfrm>
            <a:off x="3765550" y="40719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0" name="AutoShape 20"/>
          <p:cNvSpPr>
            <a:spLocks noChangeArrowheads="1"/>
          </p:cNvSpPr>
          <p:nvPr/>
        </p:nvSpPr>
        <p:spPr bwMode="auto">
          <a:xfrm>
            <a:off x="3879850" y="23129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1" name="AutoShape 21"/>
          <p:cNvSpPr>
            <a:spLocks noChangeArrowheads="1"/>
          </p:cNvSpPr>
          <p:nvPr/>
        </p:nvSpPr>
        <p:spPr bwMode="auto">
          <a:xfrm>
            <a:off x="2189163" y="3640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2" name="AutoShape 22"/>
          <p:cNvSpPr>
            <a:spLocks noChangeArrowheads="1"/>
          </p:cNvSpPr>
          <p:nvPr/>
        </p:nvSpPr>
        <p:spPr bwMode="auto">
          <a:xfrm>
            <a:off x="315913" y="60642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3" name="AutoShape 23"/>
          <p:cNvSpPr>
            <a:spLocks noChangeArrowheads="1"/>
          </p:cNvSpPr>
          <p:nvPr/>
        </p:nvSpPr>
        <p:spPr bwMode="auto">
          <a:xfrm>
            <a:off x="4300538" y="26828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4" name="AutoShape 24"/>
          <p:cNvSpPr>
            <a:spLocks noChangeArrowheads="1"/>
          </p:cNvSpPr>
          <p:nvPr/>
        </p:nvSpPr>
        <p:spPr bwMode="auto">
          <a:xfrm>
            <a:off x="4354513" y="22145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5" name="AutoShape 25"/>
          <p:cNvSpPr>
            <a:spLocks noChangeArrowheads="1"/>
          </p:cNvSpPr>
          <p:nvPr/>
        </p:nvSpPr>
        <p:spPr bwMode="auto">
          <a:xfrm>
            <a:off x="4819650" y="2286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6" name="AutoShape 26"/>
          <p:cNvSpPr>
            <a:spLocks noChangeArrowheads="1"/>
          </p:cNvSpPr>
          <p:nvPr/>
        </p:nvSpPr>
        <p:spPr bwMode="auto">
          <a:xfrm>
            <a:off x="4073525" y="37290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7" name="AutoShape 27"/>
          <p:cNvSpPr>
            <a:spLocks noChangeArrowheads="1"/>
          </p:cNvSpPr>
          <p:nvPr/>
        </p:nvSpPr>
        <p:spPr bwMode="auto">
          <a:xfrm>
            <a:off x="4044950" y="30813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8" name="AutoShape 28"/>
          <p:cNvSpPr>
            <a:spLocks noChangeArrowheads="1"/>
          </p:cNvSpPr>
          <p:nvPr/>
        </p:nvSpPr>
        <p:spPr bwMode="auto">
          <a:xfrm>
            <a:off x="6430963" y="25908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9" name="AutoShape 29"/>
          <p:cNvSpPr>
            <a:spLocks noChangeArrowheads="1"/>
          </p:cNvSpPr>
          <p:nvPr/>
        </p:nvSpPr>
        <p:spPr bwMode="auto">
          <a:xfrm>
            <a:off x="4540250" y="36750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0" name="AutoShape 30"/>
          <p:cNvSpPr>
            <a:spLocks noChangeArrowheads="1"/>
          </p:cNvSpPr>
          <p:nvPr/>
        </p:nvSpPr>
        <p:spPr bwMode="auto">
          <a:xfrm>
            <a:off x="5135563" y="35639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1" name="AutoShape 31"/>
          <p:cNvSpPr>
            <a:spLocks noChangeArrowheads="1"/>
          </p:cNvSpPr>
          <p:nvPr/>
        </p:nvSpPr>
        <p:spPr bwMode="auto">
          <a:xfrm>
            <a:off x="6594475" y="19875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2" name="AutoShape 32"/>
          <p:cNvSpPr>
            <a:spLocks noChangeArrowheads="1"/>
          </p:cNvSpPr>
          <p:nvPr/>
        </p:nvSpPr>
        <p:spPr bwMode="auto">
          <a:xfrm>
            <a:off x="4643438" y="3141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3" name="AutoShape 33"/>
          <p:cNvSpPr>
            <a:spLocks noChangeArrowheads="1"/>
          </p:cNvSpPr>
          <p:nvPr/>
        </p:nvSpPr>
        <p:spPr bwMode="auto">
          <a:xfrm>
            <a:off x="5254625" y="30638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4" name="AutoShape 34"/>
          <p:cNvSpPr>
            <a:spLocks noChangeArrowheads="1"/>
          </p:cNvSpPr>
          <p:nvPr/>
        </p:nvSpPr>
        <p:spPr bwMode="auto">
          <a:xfrm>
            <a:off x="4427538" y="41465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5" name="AutoShape 35"/>
          <p:cNvSpPr>
            <a:spLocks noChangeArrowheads="1"/>
          </p:cNvSpPr>
          <p:nvPr/>
        </p:nvSpPr>
        <p:spPr bwMode="auto">
          <a:xfrm>
            <a:off x="4905375" y="40052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6" name="AutoShape 36"/>
          <p:cNvSpPr>
            <a:spLocks noChangeArrowheads="1"/>
          </p:cNvSpPr>
          <p:nvPr/>
        </p:nvSpPr>
        <p:spPr bwMode="auto">
          <a:xfrm>
            <a:off x="7329488" y="34226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7" name="AutoShape 37"/>
          <p:cNvSpPr>
            <a:spLocks noChangeArrowheads="1"/>
          </p:cNvSpPr>
          <p:nvPr/>
        </p:nvSpPr>
        <p:spPr bwMode="auto">
          <a:xfrm>
            <a:off x="5895975" y="30194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8" name="AutoShape 38"/>
          <p:cNvSpPr>
            <a:spLocks noChangeArrowheads="1"/>
          </p:cNvSpPr>
          <p:nvPr/>
        </p:nvSpPr>
        <p:spPr bwMode="auto">
          <a:xfrm>
            <a:off x="7027863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9" name="AutoShape 39"/>
          <p:cNvSpPr>
            <a:spLocks noChangeArrowheads="1"/>
          </p:cNvSpPr>
          <p:nvPr/>
        </p:nvSpPr>
        <p:spPr bwMode="auto">
          <a:xfrm>
            <a:off x="5829300" y="4191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0" name="AutoShape 40"/>
          <p:cNvSpPr>
            <a:spLocks noChangeArrowheads="1"/>
          </p:cNvSpPr>
          <p:nvPr/>
        </p:nvSpPr>
        <p:spPr bwMode="auto">
          <a:xfrm>
            <a:off x="7202488" y="23193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1" name="AutoShape 41"/>
          <p:cNvSpPr>
            <a:spLocks noChangeArrowheads="1"/>
          </p:cNvSpPr>
          <p:nvPr/>
        </p:nvSpPr>
        <p:spPr bwMode="auto">
          <a:xfrm>
            <a:off x="5100638" y="2633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2" name="AutoShape 42"/>
          <p:cNvSpPr>
            <a:spLocks noChangeArrowheads="1"/>
          </p:cNvSpPr>
          <p:nvPr/>
        </p:nvSpPr>
        <p:spPr bwMode="auto">
          <a:xfrm>
            <a:off x="4143375" y="45497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3" name="AutoShape 43"/>
          <p:cNvSpPr>
            <a:spLocks noChangeArrowheads="1"/>
          </p:cNvSpPr>
          <p:nvPr/>
        </p:nvSpPr>
        <p:spPr bwMode="auto">
          <a:xfrm>
            <a:off x="3724275" y="50609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4" name="AutoShape 44"/>
          <p:cNvSpPr>
            <a:spLocks noChangeArrowheads="1"/>
          </p:cNvSpPr>
          <p:nvPr/>
        </p:nvSpPr>
        <p:spPr bwMode="auto">
          <a:xfrm>
            <a:off x="3452813" y="54752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5" name="AutoShape 45"/>
          <p:cNvSpPr>
            <a:spLocks noChangeArrowheads="1"/>
          </p:cNvSpPr>
          <p:nvPr/>
        </p:nvSpPr>
        <p:spPr bwMode="auto">
          <a:xfrm>
            <a:off x="3224213" y="23066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6" name="AutoShape 46"/>
          <p:cNvSpPr>
            <a:spLocks noChangeArrowheads="1"/>
          </p:cNvSpPr>
          <p:nvPr/>
        </p:nvSpPr>
        <p:spPr bwMode="auto">
          <a:xfrm>
            <a:off x="16573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7" name="AutoShape 47"/>
          <p:cNvSpPr>
            <a:spLocks noChangeArrowheads="1"/>
          </p:cNvSpPr>
          <p:nvPr/>
        </p:nvSpPr>
        <p:spPr bwMode="auto">
          <a:xfrm>
            <a:off x="1182688" y="3940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8" name="AutoShape 48"/>
          <p:cNvSpPr>
            <a:spLocks noChangeArrowheads="1"/>
          </p:cNvSpPr>
          <p:nvPr/>
        </p:nvSpPr>
        <p:spPr bwMode="auto">
          <a:xfrm>
            <a:off x="5130800" y="45862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9" name="AutoShape 49"/>
          <p:cNvSpPr>
            <a:spLocks noChangeArrowheads="1"/>
          </p:cNvSpPr>
          <p:nvPr/>
        </p:nvSpPr>
        <p:spPr bwMode="auto">
          <a:xfrm>
            <a:off x="5995988" y="47831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0" name="AutoShape 50"/>
          <p:cNvSpPr>
            <a:spLocks noChangeArrowheads="1"/>
          </p:cNvSpPr>
          <p:nvPr/>
        </p:nvSpPr>
        <p:spPr bwMode="auto">
          <a:xfrm>
            <a:off x="6780213" y="44894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1" name="AutoShape 51"/>
          <p:cNvSpPr>
            <a:spLocks noChangeArrowheads="1"/>
          </p:cNvSpPr>
          <p:nvPr/>
        </p:nvSpPr>
        <p:spPr bwMode="auto">
          <a:xfrm>
            <a:off x="7416800" y="4064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2" name="AutoShape 52"/>
          <p:cNvSpPr>
            <a:spLocks noChangeArrowheads="1"/>
          </p:cNvSpPr>
          <p:nvPr/>
        </p:nvSpPr>
        <p:spPr bwMode="auto">
          <a:xfrm>
            <a:off x="7546975" y="29225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3" name="AutoShape 53"/>
          <p:cNvSpPr>
            <a:spLocks noChangeArrowheads="1"/>
          </p:cNvSpPr>
          <p:nvPr/>
        </p:nvSpPr>
        <p:spPr bwMode="auto">
          <a:xfrm>
            <a:off x="8037513" y="3917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4" name="AutoShape 54"/>
          <p:cNvSpPr>
            <a:spLocks noChangeArrowheads="1"/>
          </p:cNvSpPr>
          <p:nvPr/>
        </p:nvSpPr>
        <p:spPr bwMode="auto">
          <a:xfrm>
            <a:off x="1439863" y="42433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5" name="AutoShape 55"/>
          <p:cNvSpPr>
            <a:spLocks noChangeArrowheads="1"/>
          </p:cNvSpPr>
          <p:nvPr/>
        </p:nvSpPr>
        <p:spPr bwMode="auto">
          <a:xfrm>
            <a:off x="5621338" y="23669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6" name="AutoShape 56"/>
          <p:cNvSpPr>
            <a:spLocks noChangeArrowheads="1"/>
          </p:cNvSpPr>
          <p:nvPr/>
        </p:nvSpPr>
        <p:spPr bwMode="auto">
          <a:xfrm>
            <a:off x="4624388" y="47990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7" name="AutoShape 57"/>
          <p:cNvSpPr>
            <a:spLocks noChangeArrowheads="1"/>
          </p:cNvSpPr>
          <p:nvPr/>
        </p:nvSpPr>
        <p:spPr bwMode="auto">
          <a:xfrm>
            <a:off x="5211763" y="51260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8" name="AutoShape 58"/>
          <p:cNvSpPr>
            <a:spLocks noChangeArrowheads="1"/>
          </p:cNvSpPr>
          <p:nvPr/>
        </p:nvSpPr>
        <p:spPr bwMode="auto">
          <a:xfrm>
            <a:off x="6240463" y="51911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9" name="AutoShape 59"/>
          <p:cNvSpPr>
            <a:spLocks noChangeArrowheads="1"/>
          </p:cNvSpPr>
          <p:nvPr/>
        </p:nvSpPr>
        <p:spPr bwMode="auto">
          <a:xfrm>
            <a:off x="6273800" y="34290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0" name="AutoShape 60"/>
          <p:cNvSpPr>
            <a:spLocks noChangeArrowheads="1"/>
          </p:cNvSpPr>
          <p:nvPr/>
        </p:nvSpPr>
        <p:spPr bwMode="auto">
          <a:xfrm>
            <a:off x="6305550" y="39020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1" name="AutoShape 61"/>
          <p:cNvSpPr>
            <a:spLocks noChangeArrowheads="1"/>
          </p:cNvSpPr>
          <p:nvPr/>
        </p:nvSpPr>
        <p:spPr bwMode="auto">
          <a:xfrm>
            <a:off x="6664325" y="36893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2" name="AutoShape 62"/>
          <p:cNvSpPr>
            <a:spLocks noChangeArrowheads="1"/>
          </p:cNvSpPr>
          <p:nvPr/>
        </p:nvSpPr>
        <p:spPr bwMode="auto">
          <a:xfrm>
            <a:off x="6581775" y="33305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3" name="AutoShape 63"/>
          <p:cNvSpPr>
            <a:spLocks noChangeArrowheads="1"/>
          </p:cNvSpPr>
          <p:nvPr/>
        </p:nvSpPr>
        <p:spPr bwMode="auto">
          <a:xfrm>
            <a:off x="5962650" y="36576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4" name="AutoShape 64"/>
          <p:cNvSpPr>
            <a:spLocks noChangeArrowheads="1"/>
          </p:cNvSpPr>
          <p:nvPr/>
        </p:nvSpPr>
        <p:spPr bwMode="auto">
          <a:xfrm>
            <a:off x="3186113" y="29543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5" name="AutoShape 65"/>
          <p:cNvSpPr>
            <a:spLocks noChangeArrowheads="1"/>
          </p:cNvSpPr>
          <p:nvPr/>
        </p:nvSpPr>
        <p:spPr bwMode="auto">
          <a:xfrm>
            <a:off x="3548063" y="46259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6" name="Line 66"/>
          <p:cNvSpPr>
            <a:spLocks noChangeShapeType="1"/>
          </p:cNvSpPr>
          <p:nvPr/>
        </p:nvSpPr>
        <p:spPr bwMode="auto">
          <a:xfrm>
            <a:off x="2693988" y="2008188"/>
            <a:ext cx="685800" cy="395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7107" name="Line 67"/>
          <p:cNvSpPr>
            <a:spLocks noChangeShapeType="1"/>
          </p:cNvSpPr>
          <p:nvPr/>
        </p:nvSpPr>
        <p:spPr bwMode="auto">
          <a:xfrm>
            <a:off x="1408113" y="2249488"/>
            <a:ext cx="3346450" cy="31273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7108" name="Line 68"/>
          <p:cNvSpPr>
            <a:spLocks noChangeShapeType="1"/>
          </p:cNvSpPr>
          <p:nvPr/>
        </p:nvSpPr>
        <p:spPr bwMode="auto">
          <a:xfrm flipH="1">
            <a:off x="5467350" y="1901825"/>
            <a:ext cx="641350" cy="38957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7109" name="Line 69"/>
          <p:cNvSpPr>
            <a:spLocks noChangeShapeType="1"/>
          </p:cNvSpPr>
          <p:nvPr/>
        </p:nvSpPr>
        <p:spPr bwMode="auto">
          <a:xfrm>
            <a:off x="2560638" y="2578100"/>
            <a:ext cx="5192712" cy="21034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7110" name="Rectangle 70"/>
          <p:cNvSpPr>
            <a:spLocks noGrp="1" noChangeArrowheads="1"/>
          </p:cNvSpPr>
          <p:nvPr>
            <p:ph type="title"/>
          </p:nvPr>
        </p:nvSpPr>
        <p:spPr>
          <a:xfrm>
            <a:off x="819150" y="463550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Non linearly separable data</a:t>
            </a:r>
          </a:p>
        </p:txBody>
      </p:sp>
      <p:grpSp>
        <p:nvGrpSpPr>
          <p:cNvPr id="1367111" name="Group 71"/>
          <p:cNvGrpSpPr>
            <a:grpSpLocks/>
          </p:cNvGrpSpPr>
          <p:nvPr/>
        </p:nvGrpSpPr>
        <p:grpSpPr bwMode="auto">
          <a:xfrm>
            <a:off x="7734300" y="5507038"/>
            <a:ext cx="1409700" cy="839787"/>
            <a:chOff x="4872" y="3469"/>
            <a:chExt cx="888" cy="529"/>
          </a:xfrm>
        </p:grpSpPr>
        <p:sp>
          <p:nvSpPr>
            <p:cNvPr id="1367112" name="Text Box 72"/>
            <p:cNvSpPr txBox="1">
              <a:spLocks noChangeArrowheads="1"/>
            </p:cNvSpPr>
            <p:nvPr/>
          </p:nvSpPr>
          <p:spPr bwMode="auto">
            <a:xfrm>
              <a:off x="5081" y="3469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Class1</a:t>
              </a:r>
            </a:p>
          </p:txBody>
        </p:sp>
        <p:sp>
          <p:nvSpPr>
            <p:cNvPr id="1367113" name="Text Box 73"/>
            <p:cNvSpPr txBox="1">
              <a:spLocks noChangeArrowheads="1"/>
            </p:cNvSpPr>
            <p:nvPr/>
          </p:nvSpPr>
          <p:spPr bwMode="auto">
            <a:xfrm>
              <a:off x="5081" y="3710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Class2</a:t>
              </a:r>
            </a:p>
          </p:txBody>
        </p:sp>
        <p:sp>
          <p:nvSpPr>
            <p:cNvPr id="1367114" name="AutoShape 74"/>
            <p:cNvSpPr>
              <a:spLocks noChangeArrowheads="1"/>
            </p:cNvSpPr>
            <p:nvPr/>
          </p:nvSpPr>
          <p:spPr bwMode="auto">
            <a:xfrm>
              <a:off x="4872" y="3546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115" name="AutoShape 75"/>
            <p:cNvSpPr>
              <a:spLocks noChangeArrowheads="1"/>
            </p:cNvSpPr>
            <p:nvPr/>
          </p:nvSpPr>
          <p:spPr bwMode="auto">
            <a:xfrm>
              <a:off x="4886" y="3795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1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pattFill prst="pct6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1pPr>
            <a:lvl2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2pPr>
            <a:lvl3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3pPr>
            <a:lvl4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4pPr>
            <a:lvl5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68067" name="AutoShape 3"/>
          <p:cNvSpPr>
            <a:spLocks noChangeArrowheads="1"/>
          </p:cNvSpPr>
          <p:nvPr/>
        </p:nvSpPr>
        <p:spPr bwMode="auto">
          <a:xfrm>
            <a:off x="1519238" y="31353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68" name="AutoShape 4"/>
          <p:cNvSpPr>
            <a:spLocks noChangeArrowheads="1"/>
          </p:cNvSpPr>
          <p:nvPr/>
        </p:nvSpPr>
        <p:spPr bwMode="auto">
          <a:xfrm>
            <a:off x="1900238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69" name="AutoShape 5"/>
          <p:cNvSpPr>
            <a:spLocks noChangeArrowheads="1"/>
          </p:cNvSpPr>
          <p:nvPr/>
        </p:nvSpPr>
        <p:spPr bwMode="auto">
          <a:xfrm>
            <a:off x="2347913" y="28352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0" name="AutoShape 6"/>
          <p:cNvSpPr>
            <a:spLocks noChangeArrowheads="1"/>
          </p:cNvSpPr>
          <p:nvPr/>
        </p:nvSpPr>
        <p:spPr bwMode="auto">
          <a:xfrm>
            <a:off x="900113" y="4656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1" name="AutoShape 7"/>
          <p:cNvSpPr>
            <a:spLocks noChangeArrowheads="1"/>
          </p:cNvSpPr>
          <p:nvPr/>
        </p:nvSpPr>
        <p:spPr bwMode="auto">
          <a:xfrm>
            <a:off x="560388" y="35655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2" name="AutoShape 8"/>
          <p:cNvSpPr>
            <a:spLocks noChangeArrowheads="1"/>
          </p:cNvSpPr>
          <p:nvPr/>
        </p:nvSpPr>
        <p:spPr bwMode="auto">
          <a:xfrm>
            <a:off x="2652713" y="3319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3" name="AutoShape 9"/>
          <p:cNvSpPr>
            <a:spLocks noChangeArrowheads="1"/>
          </p:cNvSpPr>
          <p:nvPr/>
        </p:nvSpPr>
        <p:spPr bwMode="auto">
          <a:xfrm>
            <a:off x="1447800" y="51562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4" name="AutoShape 10"/>
          <p:cNvSpPr>
            <a:spLocks noChangeArrowheads="1"/>
          </p:cNvSpPr>
          <p:nvPr/>
        </p:nvSpPr>
        <p:spPr bwMode="auto">
          <a:xfrm>
            <a:off x="606425" y="27257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5" name="AutoShape 11"/>
          <p:cNvSpPr>
            <a:spLocks noChangeArrowheads="1"/>
          </p:cNvSpPr>
          <p:nvPr/>
        </p:nvSpPr>
        <p:spPr bwMode="auto">
          <a:xfrm>
            <a:off x="1003300" y="33337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6" name="AutoShape 12"/>
          <p:cNvSpPr>
            <a:spLocks noChangeArrowheads="1"/>
          </p:cNvSpPr>
          <p:nvPr/>
        </p:nvSpPr>
        <p:spPr bwMode="auto">
          <a:xfrm>
            <a:off x="457200" y="40814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7" name="AutoShape 13"/>
          <p:cNvSpPr>
            <a:spLocks noChangeArrowheads="1"/>
          </p:cNvSpPr>
          <p:nvPr/>
        </p:nvSpPr>
        <p:spPr bwMode="auto">
          <a:xfrm>
            <a:off x="2635250" y="39068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8" name="AutoShape 14"/>
          <p:cNvSpPr>
            <a:spLocks noChangeArrowheads="1"/>
          </p:cNvSpPr>
          <p:nvPr/>
        </p:nvSpPr>
        <p:spPr bwMode="auto">
          <a:xfrm>
            <a:off x="2413000" y="52514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9" name="AutoShape 15"/>
          <p:cNvSpPr>
            <a:spLocks noChangeArrowheads="1"/>
          </p:cNvSpPr>
          <p:nvPr/>
        </p:nvSpPr>
        <p:spPr bwMode="auto">
          <a:xfrm>
            <a:off x="2500313" y="42132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0" name="AutoShape 16"/>
          <p:cNvSpPr>
            <a:spLocks noChangeArrowheads="1"/>
          </p:cNvSpPr>
          <p:nvPr/>
        </p:nvSpPr>
        <p:spPr bwMode="auto">
          <a:xfrm>
            <a:off x="3305175" y="34337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1" name="AutoShape 17"/>
          <p:cNvSpPr>
            <a:spLocks noChangeArrowheads="1"/>
          </p:cNvSpPr>
          <p:nvPr/>
        </p:nvSpPr>
        <p:spPr bwMode="auto">
          <a:xfrm>
            <a:off x="2674938" y="4843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2" name="AutoShape 18"/>
          <p:cNvSpPr>
            <a:spLocks noChangeArrowheads="1"/>
          </p:cNvSpPr>
          <p:nvPr/>
        </p:nvSpPr>
        <p:spPr bwMode="auto">
          <a:xfrm>
            <a:off x="1749425" y="47021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3" name="AutoShape 19"/>
          <p:cNvSpPr>
            <a:spLocks noChangeArrowheads="1"/>
          </p:cNvSpPr>
          <p:nvPr/>
        </p:nvSpPr>
        <p:spPr bwMode="auto">
          <a:xfrm>
            <a:off x="3765550" y="40719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4" name="AutoShape 20"/>
          <p:cNvSpPr>
            <a:spLocks noChangeArrowheads="1"/>
          </p:cNvSpPr>
          <p:nvPr/>
        </p:nvSpPr>
        <p:spPr bwMode="auto">
          <a:xfrm>
            <a:off x="3879850" y="23129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5" name="AutoShape 21"/>
          <p:cNvSpPr>
            <a:spLocks noChangeArrowheads="1"/>
          </p:cNvSpPr>
          <p:nvPr/>
        </p:nvSpPr>
        <p:spPr bwMode="auto">
          <a:xfrm>
            <a:off x="2189163" y="3640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6" name="AutoShape 22"/>
          <p:cNvSpPr>
            <a:spLocks noChangeArrowheads="1"/>
          </p:cNvSpPr>
          <p:nvPr/>
        </p:nvSpPr>
        <p:spPr bwMode="auto">
          <a:xfrm>
            <a:off x="315913" y="60642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7" name="AutoShape 23"/>
          <p:cNvSpPr>
            <a:spLocks noChangeArrowheads="1"/>
          </p:cNvSpPr>
          <p:nvPr/>
        </p:nvSpPr>
        <p:spPr bwMode="auto">
          <a:xfrm>
            <a:off x="4300538" y="26828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8" name="AutoShape 24"/>
          <p:cNvSpPr>
            <a:spLocks noChangeArrowheads="1"/>
          </p:cNvSpPr>
          <p:nvPr/>
        </p:nvSpPr>
        <p:spPr bwMode="auto">
          <a:xfrm>
            <a:off x="4354513" y="22145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9" name="AutoShape 25"/>
          <p:cNvSpPr>
            <a:spLocks noChangeArrowheads="1"/>
          </p:cNvSpPr>
          <p:nvPr/>
        </p:nvSpPr>
        <p:spPr bwMode="auto">
          <a:xfrm>
            <a:off x="4819650" y="2286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0" name="AutoShape 26"/>
          <p:cNvSpPr>
            <a:spLocks noChangeArrowheads="1"/>
          </p:cNvSpPr>
          <p:nvPr/>
        </p:nvSpPr>
        <p:spPr bwMode="auto">
          <a:xfrm>
            <a:off x="4073525" y="37290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1" name="AutoShape 27"/>
          <p:cNvSpPr>
            <a:spLocks noChangeArrowheads="1"/>
          </p:cNvSpPr>
          <p:nvPr/>
        </p:nvSpPr>
        <p:spPr bwMode="auto">
          <a:xfrm>
            <a:off x="4044950" y="30813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2" name="AutoShape 28"/>
          <p:cNvSpPr>
            <a:spLocks noChangeArrowheads="1"/>
          </p:cNvSpPr>
          <p:nvPr/>
        </p:nvSpPr>
        <p:spPr bwMode="auto">
          <a:xfrm>
            <a:off x="6430963" y="25908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3" name="AutoShape 29"/>
          <p:cNvSpPr>
            <a:spLocks noChangeArrowheads="1"/>
          </p:cNvSpPr>
          <p:nvPr/>
        </p:nvSpPr>
        <p:spPr bwMode="auto">
          <a:xfrm>
            <a:off x="4540250" y="36750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4" name="AutoShape 30"/>
          <p:cNvSpPr>
            <a:spLocks noChangeArrowheads="1"/>
          </p:cNvSpPr>
          <p:nvPr/>
        </p:nvSpPr>
        <p:spPr bwMode="auto">
          <a:xfrm>
            <a:off x="5135563" y="35639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5" name="AutoShape 31"/>
          <p:cNvSpPr>
            <a:spLocks noChangeArrowheads="1"/>
          </p:cNvSpPr>
          <p:nvPr/>
        </p:nvSpPr>
        <p:spPr bwMode="auto">
          <a:xfrm>
            <a:off x="6594475" y="19875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6" name="AutoShape 32"/>
          <p:cNvSpPr>
            <a:spLocks noChangeArrowheads="1"/>
          </p:cNvSpPr>
          <p:nvPr/>
        </p:nvSpPr>
        <p:spPr bwMode="auto">
          <a:xfrm>
            <a:off x="4643438" y="3141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7" name="AutoShape 33"/>
          <p:cNvSpPr>
            <a:spLocks noChangeArrowheads="1"/>
          </p:cNvSpPr>
          <p:nvPr/>
        </p:nvSpPr>
        <p:spPr bwMode="auto">
          <a:xfrm>
            <a:off x="5254625" y="30638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8" name="AutoShape 34"/>
          <p:cNvSpPr>
            <a:spLocks noChangeArrowheads="1"/>
          </p:cNvSpPr>
          <p:nvPr/>
        </p:nvSpPr>
        <p:spPr bwMode="auto">
          <a:xfrm>
            <a:off x="4427538" y="41465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9" name="AutoShape 35"/>
          <p:cNvSpPr>
            <a:spLocks noChangeArrowheads="1"/>
          </p:cNvSpPr>
          <p:nvPr/>
        </p:nvSpPr>
        <p:spPr bwMode="auto">
          <a:xfrm>
            <a:off x="4905375" y="40052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0" name="AutoShape 36"/>
          <p:cNvSpPr>
            <a:spLocks noChangeArrowheads="1"/>
          </p:cNvSpPr>
          <p:nvPr/>
        </p:nvSpPr>
        <p:spPr bwMode="auto">
          <a:xfrm>
            <a:off x="7329488" y="34226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1" name="AutoShape 37"/>
          <p:cNvSpPr>
            <a:spLocks noChangeArrowheads="1"/>
          </p:cNvSpPr>
          <p:nvPr/>
        </p:nvSpPr>
        <p:spPr bwMode="auto">
          <a:xfrm>
            <a:off x="5895975" y="30194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2" name="AutoShape 38"/>
          <p:cNvSpPr>
            <a:spLocks noChangeArrowheads="1"/>
          </p:cNvSpPr>
          <p:nvPr/>
        </p:nvSpPr>
        <p:spPr bwMode="auto">
          <a:xfrm>
            <a:off x="7027863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3" name="AutoShape 39"/>
          <p:cNvSpPr>
            <a:spLocks noChangeArrowheads="1"/>
          </p:cNvSpPr>
          <p:nvPr/>
        </p:nvSpPr>
        <p:spPr bwMode="auto">
          <a:xfrm>
            <a:off x="5829300" y="4191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4" name="AutoShape 40"/>
          <p:cNvSpPr>
            <a:spLocks noChangeArrowheads="1"/>
          </p:cNvSpPr>
          <p:nvPr/>
        </p:nvSpPr>
        <p:spPr bwMode="auto">
          <a:xfrm>
            <a:off x="7202488" y="23193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5" name="AutoShape 41"/>
          <p:cNvSpPr>
            <a:spLocks noChangeArrowheads="1"/>
          </p:cNvSpPr>
          <p:nvPr/>
        </p:nvSpPr>
        <p:spPr bwMode="auto">
          <a:xfrm>
            <a:off x="5100638" y="2633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6" name="AutoShape 42"/>
          <p:cNvSpPr>
            <a:spLocks noChangeArrowheads="1"/>
          </p:cNvSpPr>
          <p:nvPr/>
        </p:nvSpPr>
        <p:spPr bwMode="auto">
          <a:xfrm>
            <a:off x="4143375" y="45497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7" name="AutoShape 43"/>
          <p:cNvSpPr>
            <a:spLocks noChangeArrowheads="1"/>
          </p:cNvSpPr>
          <p:nvPr/>
        </p:nvSpPr>
        <p:spPr bwMode="auto">
          <a:xfrm>
            <a:off x="3724275" y="50609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8" name="AutoShape 44"/>
          <p:cNvSpPr>
            <a:spLocks noChangeArrowheads="1"/>
          </p:cNvSpPr>
          <p:nvPr/>
        </p:nvSpPr>
        <p:spPr bwMode="auto">
          <a:xfrm>
            <a:off x="3452813" y="54752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9" name="AutoShape 45"/>
          <p:cNvSpPr>
            <a:spLocks noChangeArrowheads="1"/>
          </p:cNvSpPr>
          <p:nvPr/>
        </p:nvSpPr>
        <p:spPr bwMode="auto">
          <a:xfrm>
            <a:off x="3224213" y="23066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0" name="AutoShape 46"/>
          <p:cNvSpPr>
            <a:spLocks noChangeArrowheads="1"/>
          </p:cNvSpPr>
          <p:nvPr/>
        </p:nvSpPr>
        <p:spPr bwMode="auto">
          <a:xfrm>
            <a:off x="16573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1" name="AutoShape 47"/>
          <p:cNvSpPr>
            <a:spLocks noChangeArrowheads="1"/>
          </p:cNvSpPr>
          <p:nvPr/>
        </p:nvSpPr>
        <p:spPr bwMode="auto">
          <a:xfrm>
            <a:off x="1182688" y="3940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2" name="AutoShape 48"/>
          <p:cNvSpPr>
            <a:spLocks noChangeArrowheads="1"/>
          </p:cNvSpPr>
          <p:nvPr/>
        </p:nvSpPr>
        <p:spPr bwMode="auto">
          <a:xfrm>
            <a:off x="5130800" y="45862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3" name="AutoShape 49"/>
          <p:cNvSpPr>
            <a:spLocks noChangeArrowheads="1"/>
          </p:cNvSpPr>
          <p:nvPr/>
        </p:nvSpPr>
        <p:spPr bwMode="auto">
          <a:xfrm>
            <a:off x="5995988" y="47831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4" name="AutoShape 50"/>
          <p:cNvSpPr>
            <a:spLocks noChangeArrowheads="1"/>
          </p:cNvSpPr>
          <p:nvPr/>
        </p:nvSpPr>
        <p:spPr bwMode="auto">
          <a:xfrm>
            <a:off x="6780213" y="44894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5" name="AutoShape 51"/>
          <p:cNvSpPr>
            <a:spLocks noChangeArrowheads="1"/>
          </p:cNvSpPr>
          <p:nvPr/>
        </p:nvSpPr>
        <p:spPr bwMode="auto">
          <a:xfrm>
            <a:off x="7416800" y="4064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6" name="AutoShape 52"/>
          <p:cNvSpPr>
            <a:spLocks noChangeArrowheads="1"/>
          </p:cNvSpPr>
          <p:nvPr/>
        </p:nvSpPr>
        <p:spPr bwMode="auto">
          <a:xfrm>
            <a:off x="7546975" y="29225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7" name="AutoShape 53"/>
          <p:cNvSpPr>
            <a:spLocks noChangeArrowheads="1"/>
          </p:cNvSpPr>
          <p:nvPr/>
        </p:nvSpPr>
        <p:spPr bwMode="auto">
          <a:xfrm>
            <a:off x="8037513" y="3917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8" name="AutoShape 54"/>
          <p:cNvSpPr>
            <a:spLocks noChangeArrowheads="1"/>
          </p:cNvSpPr>
          <p:nvPr/>
        </p:nvSpPr>
        <p:spPr bwMode="auto">
          <a:xfrm>
            <a:off x="1439863" y="42433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9" name="AutoShape 55"/>
          <p:cNvSpPr>
            <a:spLocks noChangeArrowheads="1"/>
          </p:cNvSpPr>
          <p:nvPr/>
        </p:nvSpPr>
        <p:spPr bwMode="auto">
          <a:xfrm>
            <a:off x="5621338" y="23669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0" name="AutoShape 56"/>
          <p:cNvSpPr>
            <a:spLocks noChangeArrowheads="1"/>
          </p:cNvSpPr>
          <p:nvPr/>
        </p:nvSpPr>
        <p:spPr bwMode="auto">
          <a:xfrm>
            <a:off x="4624388" y="47990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1" name="AutoShape 57"/>
          <p:cNvSpPr>
            <a:spLocks noChangeArrowheads="1"/>
          </p:cNvSpPr>
          <p:nvPr/>
        </p:nvSpPr>
        <p:spPr bwMode="auto">
          <a:xfrm>
            <a:off x="5211763" y="51260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2" name="AutoShape 58"/>
          <p:cNvSpPr>
            <a:spLocks noChangeArrowheads="1"/>
          </p:cNvSpPr>
          <p:nvPr/>
        </p:nvSpPr>
        <p:spPr bwMode="auto">
          <a:xfrm>
            <a:off x="6240463" y="51911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3" name="AutoShape 59"/>
          <p:cNvSpPr>
            <a:spLocks noChangeArrowheads="1"/>
          </p:cNvSpPr>
          <p:nvPr/>
        </p:nvSpPr>
        <p:spPr bwMode="auto">
          <a:xfrm>
            <a:off x="6273800" y="34290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4" name="AutoShape 60"/>
          <p:cNvSpPr>
            <a:spLocks noChangeArrowheads="1"/>
          </p:cNvSpPr>
          <p:nvPr/>
        </p:nvSpPr>
        <p:spPr bwMode="auto">
          <a:xfrm>
            <a:off x="6305550" y="39020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5" name="AutoShape 61"/>
          <p:cNvSpPr>
            <a:spLocks noChangeArrowheads="1"/>
          </p:cNvSpPr>
          <p:nvPr/>
        </p:nvSpPr>
        <p:spPr bwMode="auto">
          <a:xfrm>
            <a:off x="6664325" y="36893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6" name="AutoShape 62"/>
          <p:cNvSpPr>
            <a:spLocks noChangeArrowheads="1"/>
          </p:cNvSpPr>
          <p:nvPr/>
        </p:nvSpPr>
        <p:spPr bwMode="auto">
          <a:xfrm>
            <a:off x="6581775" y="33305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7" name="AutoShape 63"/>
          <p:cNvSpPr>
            <a:spLocks noChangeArrowheads="1"/>
          </p:cNvSpPr>
          <p:nvPr/>
        </p:nvSpPr>
        <p:spPr bwMode="auto">
          <a:xfrm>
            <a:off x="5962650" y="36576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8" name="AutoShape 64"/>
          <p:cNvSpPr>
            <a:spLocks noChangeArrowheads="1"/>
          </p:cNvSpPr>
          <p:nvPr/>
        </p:nvSpPr>
        <p:spPr bwMode="auto">
          <a:xfrm>
            <a:off x="3186113" y="29543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9" name="AutoShape 65"/>
          <p:cNvSpPr>
            <a:spLocks noChangeArrowheads="1"/>
          </p:cNvSpPr>
          <p:nvPr/>
        </p:nvSpPr>
        <p:spPr bwMode="auto">
          <a:xfrm>
            <a:off x="3548063" y="46259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30" name="Rectangle 66"/>
          <p:cNvSpPr>
            <a:spLocks noGrp="1" noChangeArrowheads="1"/>
          </p:cNvSpPr>
          <p:nvPr>
            <p:ph type="title"/>
          </p:nvPr>
        </p:nvSpPr>
        <p:spPr>
          <a:xfrm>
            <a:off x="777875" y="323850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Non linearly separable data</a:t>
            </a:r>
          </a:p>
        </p:txBody>
      </p:sp>
      <p:grpSp>
        <p:nvGrpSpPr>
          <p:cNvPr id="1368131" name="Group 67"/>
          <p:cNvGrpSpPr>
            <a:grpSpLocks/>
          </p:cNvGrpSpPr>
          <p:nvPr/>
        </p:nvGrpSpPr>
        <p:grpSpPr bwMode="auto">
          <a:xfrm>
            <a:off x="1030288" y="2205038"/>
            <a:ext cx="5967412" cy="3917950"/>
            <a:chOff x="649" y="1389"/>
            <a:chExt cx="3759" cy="2468"/>
          </a:xfrm>
        </p:grpSpPr>
        <p:sp>
          <p:nvSpPr>
            <p:cNvPr id="1368132" name="Freeform 68"/>
            <p:cNvSpPr>
              <a:spLocks/>
            </p:cNvSpPr>
            <p:nvPr/>
          </p:nvSpPr>
          <p:spPr bwMode="auto">
            <a:xfrm>
              <a:off x="1306" y="1389"/>
              <a:ext cx="1107" cy="2468"/>
            </a:xfrm>
            <a:custGeom>
              <a:avLst/>
              <a:gdLst>
                <a:gd name="T0" fmla="*/ 0 w 1107"/>
                <a:gd name="T1" fmla="*/ 0 h 2468"/>
                <a:gd name="T2" fmla="*/ 1049 w 1107"/>
                <a:gd name="T3" fmla="*/ 730 h 2468"/>
                <a:gd name="T4" fmla="*/ 350 w 1107"/>
                <a:gd name="T5" fmla="*/ 2468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7" h="2468">
                  <a:moveTo>
                    <a:pt x="0" y="0"/>
                  </a:moveTo>
                  <a:cubicBezTo>
                    <a:pt x="495" y="159"/>
                    <a:pt x="991" y="319"/>
                    <a:pt x="1049" y="730"/>
                  </a:cubicBezTo>
                  <a:cubicBezTo>
                    <a:pt x="1107" y="1141"/>
                    <a:pt x="466" y="2178"/>
                    <a:pt x="350" y="246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8133" name="Group 69"/>
            <p:cNvGrpSpPr>
              <a:grpSpLocks/>
            </p:cNvGrpSpPr>
            <p:nvPr/>
          </p:nvGrpSpPr>
          <p:grpSpPr bwMode="auto">
            <a:xfrm>
              <a:off x="649" y="1989"/>
              <a:ext cx="3759" cy="902"/>
              <a:chOff x="649" y="1989"/>
              <a:chExt cx="3759" cy="902"/>
            </a:xfrm>
          </p:grpSpPr>
          <p:sp>
            <p:nvSpPr>
              <p:cNvPr id="1368134" name="Oval 70"/>
              <p:cNvSpPr>
                <a:spLocks noChangeArrowheads="1"/>
              </p:cNvSpPr>
              <p:nvPr/>
            </p:nvSpPr>
            <p:spPr bwMode="auto">
              <a:xfrm>
                <a:off x="649" y="2305"/>
                <a:ext cx="607" cy="5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8135" name="Oval 71"/>
              <p:cNvSpPr>
                <a:spLocks noChangeArrowheads="1"/>
              </p:cNvSpPr>
              <p:nvPr/>
            </p:nvSpPr>
            <p:spPr bwMode="auto">
              <a:xfrm>
                <a:off x="3698" y="1989"/>
                <a:ext cx="710" cy="71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68136" name="Rectangle 72"/>
          <p:cNvSpPr>
            <a:spLocks noChangeArrowheads="1"/>
          </p:cNvSpPr>
          <p:nvPr/>
        </p:nvSpPr>
        <p:spPr bwMode="auto">
          <a:xfrm>
            <a:off x="3935413" y="5675313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Tahoma" panose="020B0604030504040204" pitchFamily="34" charset="0"/>
              </a:rPr>
              <a:t>Non Linear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b="1">
                <a:latin typeface="Tahoma" panose="020B0604030504040204" pitchFamily="34" charset="0"/>
              </a:rPr>
              <a:t>Classifier</a:t>
            </a:r>
          </a:p>
        </p:txBody>
      </p:sp>
      <p:grpSp>
        <p:nvGrpSpPr>
          <p:cNvPr id="1368137" name="Group 73"/>
          <p:cNvGrpSpPr>
            <a:grpSpLocks/>
          </p:cNvGrpSpPr>
          <p:nvPr/>
        </p:nvGrpSpPr>
        <p:grpSpPr bwMode="auto">
          <a:xfrm>
            <a:off x="7734300" y="5507038"/>
            <a:ext cx="1409700" cy="839787"/>
            <a:chOff x="4872" y="3469"/>
            <a:chExt cx="888" cy="529"/>
          </a:xfrm>
        </p:grpSpPr>
        <p:sp>
          <p:nvSpPr>
            <p:cNvPr id="1368138" name="Text Box 74"/>
            <p:cNvSpPr txBox="1">
              <a:spLocks noChangeArrowheads="1"/>
            </p:cNvSpPr>
            <p:nvPr/>
          </p:nvSpPr>
          <p:spPr bwMode="auto">
            <a:xfrm>
              <a:off x="5081" y="3469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Class1</a:t>
              </a:r>
            </a:p>
          </p:txBody>
        </p:sp>
        <p:sp>
          <p:nvSpPr>
            <p:cNvPr id="1368139" name="Text Box 75"/>
            <p:cNvSpPr txBox="1">
              <a:spLocks noChangeArrowheads="1"/>
            </p:cNvSpPr>
            <p:nvPr/>
          </p:nvSpPr>
          <p:spPr bwMode="auto">
            <a:xfrm>
              <a:off x="5081" y="3710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Class2</a:t>
              </a:r>
            </a:p>
          </p:txBody>
        </p:sp>
        <p:sp>
          <p:nvSpPr>
            <p:cNvPr id="1368140" name="AutoShape 76"/>
            <p:cNvSpPr>
              <a:spLocks noChangeArrowheads="1"/>
            </p:cNvSpPr>
            <p:nvPr/>
          </p:nvSpPr>
          <p:spPr bwMode="auto">
            <a:xfrm>
              <a:off x="4872" y="3546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141" name="AutoShape 77"/>
            <p:cNvSpPr>
              <a:spLocks noChangeArrowheads="1"/>
            </p:cNvSpPr>
            <p:nvPr/>
          </p:nvSpPr>
          <p:spPr bwMode="auto">
            <a:xfrm>
              <a:off x="4886" y="3795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ask you about some basic concepts, e.g.,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Smoothing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2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parameter estimation and prediction using Naïve Bayes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4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for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45438"/>
                <a:ext cx="8686800" cy="55839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Maximum likelihood estimation: Simply use the frequencies in the data</a:t>
                </a:r>
              </a:p>
              <a:p>
                <a:r>
                  <a:rPr lang="en-US" sz="2400" dirty="0"/>
                  <a:t>For each label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altLang="zh-CN" sz="2400" dirty="0"/>
                  <a:t>For each word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Create mega-document for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by concatenating all docs in this topic </a:t>
                </a:r>
              </a:p>
              <a:p>
                <a:pPr lvl="1"/>
                <a:r>
                  <a:rPr lang="en-US" sz="2000" dirty="0"/>
                  <a:t>Use frequency of w in mega-document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45438"/>
                <a:ext cx="8686800" cy="5583961"/>
              </a:xfrm>
              <a:blipFill>
                <a:blip r:embed="rId2"/>
                <a:stretch>
                  <a:fillRect l="-982" t="-1528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56262" y="1600200"/>
                <a:ext cx="4587538" cy="703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2" y="1600200"/>
                <a:ext cx="4587538" cy="703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6262" y="2846423"/>
                <a:ext cx="5664243" cy="828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2" y="2846423"/>
                <a:ext cx="5664243" cy="828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5000" y="3969614"/>
                <a:ext cx="5486400" cy="860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fraction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appears among all words in documents of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969614"/>
                <a:ext cx="5486400" cy="860748"/>
              </a:xfrm>
              <a:prstGeom prst="rect">
                <a:avLst/>
              </a:prstGeom>
              <a:blipFill>
                <a:blip r:embed="rId5"/>
                <a:stretch>
                  <a:fillRect l="-1549" t="-344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4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Example: Spam Filtering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33322"/>
            <a:ext cx="6591300" cy="526747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Model:</a:t>
            </a:r>
          </a:p>
          <a:p>
            <a:pPr eaLnBrk="1" hangingPunct="1"/>
            <a:endParaRPr lang="en-US" sz="900" dirty="0"/>
          </a:p>
          <a:p>
            <a:pPr eaLnBrk="1" hangingPunct="1"/>
            <a:r>
              <a:rPr lang="en-US" sz="2400" dirty="0"/>
              <a:t>What are the parameters?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3486150" y="3213497"/>
            <a:ext cx="1543050" cy="1962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>
                <a:latin typeface="Courier New" pitchFamily="49" charset="0"/>
              </a:rPr>
              <a:t>the :  0.0156</a:t>
            </a:r>
          </a:p>
          <a:p>
            <a:r>
              <a:rPr lang="en-US" sz="1350">
                <a:latin typeface="Courier New" pitchFamily="49" charset="0"/>
              </a:rPr>
              <a:t>to  :  0.0153</a:t>
            </a:r>
          </a:p>
          <a:p>
            <a:r>
              <a:rPr lang="en-US" sz="1350">
                <a:latin typeface="Courier New" pitchFamily="49" charset="0"/>
              </a:rPr>
              <a:t>and :  0.0115</a:t>
            </a:r>
          </a:p>
          <a:p>
            <a:r>
              <a:rPr lang="en-US" sz="1350">
                <a:latin typeface="Courier New" pitchFamily="49" charset="0"/>
              </a:rPr>
              <a:t>of  :  0.0095</a:t>
            </a:r>
          </a:p>
          <a:p>
            <a:r>
              <a:rPr lang="en-US" sz="1350">
                <a:latin typeface="Courier New" pitchFamily="49" charset="0"/>
              </a:rPr>
              <a:t>you :  0.0093</a:t>
            </a:r>
          </a:p>
          <a:p>
            <a:r>
              <a:rPr lang="en-US" sz="1350">
                <a:latin typeface="Courier New" pitchFamily="49" charset="0"/>
              </a:rPr>
              <a:t>a   :  0.0086</a:t>
            </a:r>
          </a:p>
          <a:p>
            <a:r>
              <a:rPr lang="en-US" sz="1350">
                <a:latin typeface="Courier New" pitchFamily="49" charset="0"/>
              </a:rPr>
              <a:t>with:  0.0080</a:t>
            </a:r>
          </a:p>
          <a:p>
            <a:r>
              <a:rPr lang="en-US" sz="1350">
                <a:latin typeface="Courier New" pitchFamily="49" charset="0"/>
              </a:rPr>
              <a:t>from:  0.0075</a:t>
            </a:r>
          </a:p>
          <a:p>
            <a:r>
              <a:rPr lang="en-US" sz="1350">
                <a:latin typeface="Courier New" pitchFamily="49" charset="0"/>
              </a:rPr>
              <a:t>...</a:t>
            </a:r>
          </a:p>
        </p:txBody>
      </p:sp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6000750" y="3213497"/>
            <a:ext cx="1543050" cy="1962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>
                <a:latin typeface="Courier New" pitchFamily="49" charset="0"/>
              </a:rPr>
              <a:t>the :  0.0210</a:t>
            </a:r>
          </a:p>
          <a:p>
            <a:r>
              <a:rPr lang="en-US" sz="1350">
                <a:latin typeface="Courier New" pitchFamily="49" charset="0"/>
              </a:rPr>
              <a:t>to  :  0.0133</a:t>
            </a:r>
          </a:p>
          <a:p>
            <a:r>
              <a:rPr lang="en-US" sz="1350">
                <a:latin typeface="Courier New" pitchFamily="49" charset="0"/>
              </a:rPr>
              <a:t>of  :  0.0119</a:t>
            </a:r>
          </a:p>
          <a:p>
            <a:r>
              <a:rPr lang="en-US" sz="1350">
                <a:latin typeface="Courier New" pitchFamily="49" charset="0"/>
              </a:rPr>
              <a:t>2002:  0.0110</a:t>
            </a:r>
          </a:p>
          <a:p>
            <a:r>
              <a:rPr lang="en-US" sz="1350">
                <a:latin typeface="Courier New" pitchFamily="49" charset="0"/>
              </a:rPr>
              <a:t>with:  0.0108</a:t>
            </a:r>
          </a:p>
          <a:p>
            <a:r>
              <a:rPr lang="en-US" sz="1350">
                <a:latin typeface="Courier New" pitchFamily="49" charset="0"/>
              </a:rPr>
              <a:t>from:  0.0107</a:t>
            </a:r>
          </a:p>
          <a:p>
            <a:r>
              <a:rPr lang="en-US" sz="1350">
                <a:latin typeface="Courier New" pitchFamily="49" charset="0"/>
              </a:rPr>
              <a:t>and :  0.0105</a:t>
            </a:r>
          </a:p>
          <a:p>
            <a:r>
              <a:rPr lang="en-US" sz="1350">
                <a:latin typeface="Courier New" pitchFamily="49" charset="0"/>
              </a:rPr>
              <a:t>a   :  0.0100</a:t>
            </a:r>
          </a:p>
          <a:p>
            <a:r>
              <a:rPr lang="en-US" sz="1350">
                <a:latin typeface="Courier New" pitchFamily="49" charset="0"/>
              </a:rPr>
              <a:t>...</a:t>
            </a:r>
          </a:p>
        </p:txBody>
      </p:sp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838200" y="3259230"/>
            <a:ext cx="1847850" cy="507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itchFamily="49" charset="0"/>
              </a:rPr>
              <a:t>Not spam : 0.66</a:t>
            </a:r>
          </a:p>
          <a:p>
            <a:r>
              <a:rPr lang="en-US" sz="1350" dirty="0">
                <a:latin typeface="Courier New" pitchFamily="49" charset="0"/>
              </a:rPr>
              <a:t>Spam: 0.33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14468" y="2582870"/>
                <a:ext cx="538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68" y="2582870"/>
                <a:ext cx="538674" cy="276999"/>
              </a:xfrm>
              <a:prstGeom prst="rect">
                <a:avLst/>
              </a:prstGeom>
              <a:blipFill>
                <a:blip r:embed="rId4"/>
                <a:stretch>
                  <a:fillRect l="-8989" t="-4444" r="-146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86150" y="2577345"/>
                <a:ext cx="1623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pa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50" y="2577345"/>
                <a:ext cx="1623393" cy="276999"/>
              </a:xfrm>
              <a:prstGeom prst="rect">
                <a:avLst/>
              </a:prstGeom>
              <a:blipFill>
                <a:blip r:embed="rId5"/>
                <a:stretch>
                  <a:fillRect l="-3008" t="-2222" r="-52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30621" y="2577345"/>
                <a:ext cx="2017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pa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621" y="2577345"/>
                <a:ext cx="2017732" cy="276999"/>
              </a:xfrm>
              <a:prstGeom prst="rect">
                <a:avLst/>
              </a:prstGeom>
              <a:blipFill>
                <a:blip r:embed="rId6"/>
                <a:stretch>
                  <a:fillRect l="-2417" t="-2222" r="-39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62125" y="938683"/>
                <a:ext cx="6629400" cy="902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25" y="938683"/>
                <a:ext cx="6629400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78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 animBg="1"/>
      <p:bldP spid="1286152" grpId="0" animBg="1"/>
      <p:bldP spid="12861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Spam Example</a:t>
            </a:r>
          </a:p>
        </p:txBody>
      </p:sp>
      <p:graphicFrame>
        <p:nvGraphicFramePr>
          <p:cNvPr id="1298436" name="Group 4"/>
          <p:cNvGraphicFramePr>
            <a:graphicFrameLocks noGrp="1"/>
          </p:cNvGraphicFramePr>
          <p:nvPr>
            <p:extLst/>
          </p:nvPr>
        </p:nvGraphicFramePr>
        <p:xfrm>
          <a:off x="1981200" y="3106886"/>
          <a:ext cx="5143500" cy="301752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w|spam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P(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w|not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 Spam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 Not 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(prior)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Gary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98512" name="Text Box 80"/>
          <p:cNvSpPr txBox="1">
            <a:spLocks noChangeArrowheads="1"/>
          </p:cNvSpPr>
          <p:nvPr/>
        </p:nvSpPr>
        <p:spPr bwMode="auto">
          <a:xfrm>
            <a:off x="5581650" y="6364436"/>
            <a:ext cx="16573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>
                <a:solidFill>
                  <a:srgbClr val="CC0000"/>
                </a:solidFill>
              </a:rPr>
              <a:t>P(spam | W) = 98.9</a:t>
            </a:r>
          </a:p>
        </p:txBody>
      </p:sp>
      <p:sp>
        <p:nvSpPr>
          <p:cNvPr id="1298513" name="Line 81"/>
          <p:cNvSpPr>
            <a:spLocks noChangeShapeType="1"/>
          </p:cNvSpPr>
          <p:nvPr/>
        </p:nvSpPr>
        <p:spPr bwMode="auto">
          <a:xfrm>
            <a:off x="5524500" y="6250136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1981200" y="4421336"/>
            <a:ext cx="51435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1981200" y="4135586"/>
            <a:ext cx="5143500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1981200" y="3906986"/>
            <a:ext cx="5143500" cy="2228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1981200" y="3621236"/>
            <a:ext cx="5143500" cy="2571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2609" y="971136"/>
            <a:ext cx="2033588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230931" y="218438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88131" y="2298683"/>
            <a:ext cx="1121569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reeform 10"/>
          <p:cNvSpPr>
            <a:spLocks/>
          </p:cNvSpPr>
          <p:nvPr/>
        </p:nvSpPr>
        <p:spPr bwMode="auto">
          <a:xfrm flipH="1">
            <a:off x="5516931" y="1441433"/>
            <a:ext cx="352425" cy="97155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498144" y="1927208"/>
            <a:ext cx="3429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>
                <a:latin typeface="+mj-lt"/>
                <a:cs typeface="Calibri"/>
              </a:rPr>
              <a:t>+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1647411"/>
            <a:ext cx="1360884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6184872" y="1507813"/>
            <a:ext cx="3429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latin typeface="+mj-lt"/>
              <a:cs typeface="Calibri"/>
            </a:endParaRPr>
          </a:p>
        </p:txBody>
      </p:sp>
      <p:pic>
        <p:nvPicPr>
          <p:cNvPr id="19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 cstate="print"/>
          <a:srcRect l="23202" r="62943"/>
          <a:stretch/>
        </p:blipFill>
        <p:spPr bwMode="auto">
          <a:xfrm>
            <a:off x="3745281" y="958039"/>
            <a:ext cx="243987" cy="9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20921" y="1652769"/>
            <a:ext cx="1635919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669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2" grpId="0"/>
      <p:bldP spid="1298513" grpId="0" animBg="1"/>
      <p:bldP spid="1298514" grpId="0" animBg="1"/>
      <p:bldP spid="1298515" grpId="0" animBg="1"/>
      <p:bldP spid="1298516" grpId="0" animBg="1"/>
      <p:bldP spid="12985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8: Evaluation of Classification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precision, recall, and F1 for a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8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7914F9-787E-470E-B5B8-AF15A3F2B0C4}"/>
              </a:ext>
            </a:extLst>
          </p:cNvPr>
          <p:cNvSpPr/>
          <p:nvPr/>
        </p:nvSpPr>
        <p:spPr>
          <a:xfrm>
            <a:off x="381000" y="4572000"/>
            <a:ext cx="5791200" cy="1371600"/>
          </a:xfrm>
          <a:prstGeom prst="roundRect">
            <a:avLst/>
          </a:prstGeom>
          <a:solidFill>
            <a:srgbClr val="FAE7FF"/>
          </a:solidFill>
          <a:ln>
            <a:solidFill>
              <a:srgbClr val="F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-43903" y="1371600"/>
            <a:ext cx="6289332" cy="518159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+mj-lt"/>
                <a:cs typeface="Calibri"/>
              </a:rPr>
              <a:t>In Naïve Bayes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+mj-lt"/>
                <a:cs typeface="Calibri"/>
              </a:rPr>
              <a:t>Parameters</a:t>
            </a:r>
            <a:r>
              <a:rPr lang="en-US" sz="2400" dirty="0">
                <a:latin typeface="+mj-lt"/>
                <a:cs typeface="Calibri"/>
              </a:rPr>
              <a:t>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  <a:latin typeface="+mj-lt"/>
                <a:cs typeface="Calibri"/>
              </a:rPr>
              <a:t>Hyperparameters</a:t>
            </a:r>
            <a:r>
              <a:rPr lang="en-US" sz="2400" dirty="0">
                <a:latin typeface="+mj-lt"/>
                <a:cs typeface="Calibri"/>
              </a:rPr>
              <a:t>: e.g. the amount / type of smoothing to do, k, 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+mj-lt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+mj-lt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Learn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alibri"/>
                <a:sym typeface="Symbol" pitchFamily="18" charset="2"/>
              </a:rPr>
              <a:t>parameters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 from </a:t>
            </a:r>
            <a:r>
              <a:rPr lang="en-US" sz="2400" dirty="0">
                <a:solidFill>
                  <a:srgbClr val="00B0F0"/>
                </a:solidFill>
                <a:latin typeface="+mj-lt"/>
                <a:cs typeface="Calibri"/>
                <a:sym typeface="Symbol" pitchFamily="18" charset="2"/>
              </a:rPr>
              <a:t>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Tune </a:t>
            </a:r>
            <a:r>
              <a:rPr lang="en-US" sz="2400" dirty="0" err="1">
                <a:solidFill>
                  <a:srgbClr val="FF0000"/>
                </a:solidFill>
                <a:latin typeface="+mj-lt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+mj-lt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For each value of the </a:t>
            </a:r>
            <a:r>
              <a:rPr lang="en-US" sz="2400" dirty="0" err="1">
                <a:latin typeface="+mj-lt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, train and test on the </a:t>
            </a:r>
            <a:r>
              <a:rPr lang="en-US" sz="2400" dirty="0">
                <a:solidFill>
                  <a:srgbClr val="00B0F0"/>
                </a:solidFill>
                <a:latin typeface="+mj-lt"/>
                <a:cs typeface="Calibri"/>
                <a:sym typeface="Symbol" pitchFamily="18" charset="2"/>
              </a:rPr>
              <a:t>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79920" y="2124075"/>
            <a:ext cx="1943100" cy="1854994"/>
            <a:chOff x="6979920" y="2124075"/>
            <a:chExt cx="1943100" cy="1854994"/>
          </a:xfrm>
        </p:grpSpPr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>
              <a:off x="7299007" y="3649265"/>
              <a:ext cx="1624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 flipV="1">
              <a:off x="7299007" y="2269331"/>
              <a:ext cx="0" cy="13799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  <p:pic>
          <p:nvPicPr>
            <p:cNvPr id="31750" name="Picture 13" descr="txp_fi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57436" y="3811190"/>
              <a:ext cx="113109" cy="16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1" name="Picture 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979920" y="2428875"/>
              <a:ext cx="157163" cy="98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2" name="Freeform 8"/>
            <p:cNvSpPr>
              <a:spLocks/>
            </p:cNvSpPr>
            <p:nvPr/>
          </p:nvSpPr>
          <p:spPr bwMode="auto">
            <a:xfrm>
              <a:off x="7322820" y="2295525"/>
              <a:ext cx="1600200" cy="1314450"/>
            </a:xfrm>
            <a:custGeom>
              <a:avLst/>
              <a:gdLst>
                <a:gd name="T0" fmla="*/ 0 w 1344"/>
                <a:gd name="T1" fmla="*/ 0 h 1104"/>
                <a:gd name="T2" fmla="*/ 2147483647 w 1344"/>
                <a:gd name="T3" fmla="*/ 2147483647 h 1104"/>
                <a:gd name="T4" fmla="*/ 2147483647 w 1344"/>
                <a:gd name="T5" fmla="*/ 2147483647 h 1104"/>
                <a:gd name="T6" fmla="*/ 2147483647 w 1344"/>
                <a:gd name="T7" fmla="*/ 214748364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1104"/>
                <a:gd name="T14" fmla="*/ 1344 w 1344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1104">
                  <a:moveTo>
                    <a:pt x="0" y="0"/>
                  </a:moveTo>
                  <a:cubicBezTo>
                    <a:pt x="132" y="0"/>
                    <a:pt x="264" y="0"/>
                    <a:pt x="432" y="48"/>
                  </a:cubicBezTo>
                  <a:cubicBezTo>
                    <a:pt x="600" y="96"/>
                    <a:pt x="856" y="112"/>
                    <a:pt x="1008" y="288"/>
                  </a:cubicBezTo>
                  <a:cubicBezTo>
                    <a:pt x="1160" y="464"/>
                    <a:pt x="1252" y="784"/>
                    <a:pt x="1344" y="1104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  <p:pic>
          <p:nvPicPr>
            <p:cNvPr id="31753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065770" y="2124075"/>
              <a:ext cx="852488" cy="202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7325201" y="2521744"/>
              <a:ext cx="1597819" cy="1088231"/>
            </a:xfrm>
            <a:custGeom>
              <a:avLst/>
              <a:gdLst>
                <a:gd name="T0" fmla="*/ 0 w 1342"/>
                <a:gd name="T1" fmla="*/ 2147483647 h 914"/>
                <a:gd name="T2" fmla="*/ 2147483647 w 1342"/>
                <a:gd name="T3" fmla="*/ 2147483647 h 914"/>
                <a:gd name="T4" fmla="*/ 2147483647 w 1342"/>
                <a:gd name="T5" fmla="*/ 2147483647 h 914"/>
                <a:gd name="T6" fmla="*/ 2147483647 w 1342"/>
                <a:gd name="T7" fmla="*/ 2147483647 h 9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2"/>
                <a:gd name="T13" fmla="*/ 0 h 914"/>
                <a:gd name="T14" fmla="*/ 1342 w 1342"/>
                <a:gd name="T15" fmla="*/ 914 h 9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2" h="914">
                  <a:moveTo>
                    <a:pt x="0" y="235"/>
                  </a:moveTo>
                  <a:cubicBezTo>
                    <a:pt x="64" y="197"/>
                    <a:pt x="228" y="8"/>
                    <a:pt x="388" y="4"/>
                  </a:cubicBezTo>
                  <a:cubicBezTo>
                    <a:pt x="548" y="0"/>
                    <a:pt x="799" y="62"/>
                    <a:pt x="958" y="214"/>
                  </a:cubicBezTo>
                  <a:cubicBezTo>
                    <a:pt x="1117" y="366"/>
                    <a:pt x="1262" y="768"/>
                    <a:pt x="1342" y="914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  <p:pic>
          <p:nvPicPr>
            <p:cNvPr id="31755" name="Picture 11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374017" y="3042046"/>
              <a:ext cx="920353" cy="16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6" name="Picture 12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122920" y="3267074"/>
              <a:ext cx="438150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7" name="Freeform 13"/>
            <p:cNvSpPr>
              <a:spLocks/>
            </p:cNvSpPr>
            <p:nvPr/>
          </p:nvSpPr>
          <p:spPr bwMode="auto">
            <a:xfrm>
              <a:off x="7322820" y="2514600"/>
              <a:ext cx="1597819" cy="1097756"/>
            </a:xfrm>
            <a:custGeom>
              <a:avLst/>
              <a:gdLst>
                <a:gd name="T0" fmla="*/ 0 w 1342"/>
                <a:gd name="T1" fmla="*/ 2147483647 h 922"/>
                <a:gd name="T2" fmla="*/ 2147483647 w 1342"/>
                <a:gd name="T3" fmla="*/ 2147483647 h 922"/>
                <a:gd name="T4" fmla="*/ 2147483647 w 1342"/>
                <a:gd name="T5" fmla="*/ 2147483647 h 922"/>
                <a:gd name="T6" fmla="*/ 2147483647 w 1342"/>
                <a:gd name="T7" fmla="*/ 2147483647 h 9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2"/>
                <a:gd name="T13" fmla="*/ 0 h 922"/>
                <a:gd name="T14" fmla="*/ 1342 w 1342"/>
                <a:gd name="T15" fmla="*/ 922 h 9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2" h="922">
                  <a:moveTo>
                    <a:pt x="0" y="243"/>
                  </a:moveTo>
                  <a:cubicBezTo>
                    <a:pt x="93" y="203"/>
                    <a:pt x="406" y="8"/>
                    <a:pt x="557" y="4"/>
                  </a:cubicBezTo>
                  <a:cubicBezTo>
                    <a:pt x="708" y="0"/>
                    <a:pt x="776" y="67"/>
                    <a:pt x="907" y="220"/>
                  </a:cubicBezTo>
                  <a:cubicBezTo>
                    <a:pt x="1038" y="373"/>
                    <a:pt x="1252" y="776"/>
                    <a:pt x="1342" y="922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classifiers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352"/>
            <a:ext cx="7772400" cy="12192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Contingency table for the evaluation of a binary classifier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17571" name="Group 35"/>
          <p:cNvGraphicFramePr>
            <a:graphicFrameLocks noGrp="1"/>
          </p:cNvGraphicFramePr>
          <p:nvPr/>
        </p:nvGraphicFramePr>
        <p:xfrm>
          <a:off x="1195388" y="2833688"/>
          <a:ext cx="6877050" cy="1608138"/>
        </p:xfrm>
        <a:graphic>
          <a:graphicData uri="http://schemas.openxmlformats.org/drawingml/2006/table">
            <a:tbl>
              <a:tblPr/>
              <a:tblGrid>
                <a:gridCol w="2733675">
                  <a:extLst>
                    <a:ext uri="{9D8B030D-6E8A-4147-A177-3AD203B41FA5}">
                      <a16:colId xmlns:a16="http://schemas.microsoft.com/office/drawing/2014/main" val="806770133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57844707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167613185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</a:rPr>
                        <a:t>GREEN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is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RED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is correct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63150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</a:rPr>
                        <a:t>GREEN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was assigned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654569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RED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was assigned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563509"/>
                  </a:ext>
                </a:extLst>
              </a:tr>
            </a:tbl>
          </a:graphicData>
        </a:graphic>
      </p:graphicFrame>
      <p:sp>
        <p:nvSpPr>
          <p:cNvPr id="1217572" name="Rectangle 36"/>
          <p:cNvSpPr>
            <a:spLocks noChangeArrowheads="1"/>
          </p:cNvSpPr>
          <p:nvPr/>
        </p:nvSpPr>
        <p:spPr bwMode="auto">
          <a:xfrm>
            <a:off x="685800" y="4398963"/>
            <a:ext cx="8153400" cy="215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rgbClr val="5400A8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3D3D3D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rgbClr val="4D4D4D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Accuracy = (</a:t>
            </a:r>
            <a:r>
              <a:rPr lang="en-US" altLang="en-US" dirty="0" err="1">
                <a:solidFill>
                  <a:schemeClr val="tx1"/>
                </a:solidFill>
              </a:rPr>
              <a:t>a+d</a:t>
            </a:r>
            <a:r>
              <a:rPr lang="en-US" altLang="en-US" dirty="0">
                <a:solidFill>
                  <a:schemeClr val="tx1"/>
                </a:solidFill>
              </a:rPr>
              <a:t>)/(</a:t>
            </a:r>
            <a:r>
              <a:rPr lang="en-US" altLang="en-US" dirty="0" err="1">
                <a:solidFill>
                  <a:schemeClr val="tx1"/>
                </a:solidFill>
              </a:rPr>
              <a:t>a+b+c+d</a:t>
            </a:r>
            <a:r>
              <a:rPr lang="en-US" altLang="en-US" dirty="0">
                <a:solidFill>
                  <a:schemeClr val="tx1"/>
                </a:solidFill>
              </a:rPr>
              <a:t>) </a:t>
            </a:r>
            <a:r>
              <a:rPr lang="en-US" altLang="en-US" dirty="0">
                <a:solidFill>
                  <a:srgbClr val="9999FF"/>
                </a:solidFill>
              </a:rPr>
              <a:t>This evaluation method is NOT effective for biased data.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Precision: P_</a:t>
            </a:r>
            <a:r>
              <a:rPr lang="en-US" altLang="en-US" dirty="0">
                <a:solidFill>
                  <a:srgbClr val="008000"/>
                </a:solidFill>
              </a:rPr>
              <a:t>GREEN</a:t>
            </a:r>
            <a:r>
              <a:rPr lang="en-US" altLang="en-US" dirty="0">
                <a:solidFill>
                  <a:schemeClr val="tx1"/>
                </a:solidFill>
              </a:rPr>
              <a:t> = a/(</a:t>
            </a:r>
            <a:r>
              <a:rPr lang="en-US" altLang="en-US" dirty="0" err="1">
                <a:solidFill>
                  <a:schemeClr val="tx1"/>
                </a:solidFill>
              </a:rPr>
              <a:t>a+b</a:t>
            </a:r>
            <a:r>
              <a:rPr lang="en-US" altLang="en-US" dirty="0">
                <a:solidFill>
                  <a:schemeClr val="tx1"/>
                </a:solidFill>
              </a:rPr>
              <a:t>), P_ </a:t>
            </a:r>
            <a:r>
              <a:rPr lang="en-US" altLang="en-US" dirty="0">
                <a:solidFill>
                  <a:srgbClr val="FF0000"/>
                </a:solidFill>
              </a:rPr>
              <a:t>RED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= d/(</a:t>
            </a:r>
            <a:r>
              <a:rPr lang="en-US" altLang="en-US" dirty="0" err="1">
                <a:solidFill>
                  <a:schemeClr val="tx1"/>
                </a:solidFill>
              </a:rPr>
              <a:t>c+d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Recall:  R_</a:t>
            </a:r>
            <a:r>
              <a:rPr lang="en-US" altLang="en-US" dirty="0">
                <a:solidFill>
                  <a:srgbClr val="008000"/>
                </a:solidFill>
              </a:rPr>
              <a:t>GREEN</a:t>
            </a:r>
            <a:r>
              <a:rPr lang="en-US" altLang="en-US" dirty="0">
                <a:solidFill>
                  <a:schemeClr val="tx1"/>
                </a:solidFill>
              </a:rPr>
              <a:t> = a/(</a:t>
            </a:r>
            <a:r>
              <a:rPr lang="en-US" altLang="en-US" dirty="0" err="1">
                <a:solidFill>
                  <a:schemeClr val="tx1"/>
                </a:solidFill>
              </a:rPr>
              <a:t>a+c</a:t>
            </a:r>
            <a:r>
              <a:rPr lang="en-US" altLang="en-US" dirty="0">
                <a:solidFill>
                  <a:schemeClr val="tx1"/>
                </a:solidFill>
              </a:rPr>
              <a:t>), R_ </a:t>
            </a:r>
            <a:r>
              <a:rPr lang="en-US" altLang="en-US" dirty="0">
                <a:solidFill>
                  <a:srgbClr val="FF0000"/>
                </a:solidFill>
              </a:rPr>
              <a:t>RED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= d/(</a:t>
            </a:r>
            <a:r>
              <a:rPr lang="en-US" altLang="en-US" dirty="0" err="1">
                <a:solidFill>
                  <a:schemeClr val="tx1"/>
                </a:solidFill>
              </a:rPr>
              <a:t>b+d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7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72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recall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02974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With a single value</a:t>
                </a:r>
              </a:p>
              <a:p>
                <a:pPr lvl="1"/>
                <a:r>
                  <a:rPr lang="en-US" sz="2800" dirty="0"/>
                  <a:t>In order to compare different classifiers</a:t>
                </a:r>
              </a:p>
              <a:p>
                <a:pPr lvl="1"/>
                <a:r>
                  <a:rPr lang="en-US" sz="2800" dirty="0">
                    <a:solidFill>
                      <a:srgbClr val="FF0000"/>
                    </a:solidFill>
                  </a:rPr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balances the trade-off</a:t>
                </a:r>
              </a:p>
              <a:p>
                <a:pPr lvl="1"/>
                <a:endParaRPr lang="en-US" dirty="0"/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Why harmonic mean?</a:t>
                </a:r>
              </a:p>
              <a:p>
                <a:pPr lvl="2"/>
                <a:r>
                  <a:rPr lang="en-US" sz="2400" dirty="0"/>
                  <a:t>Classifier1: P:0.53, R:0.36</a:t>
                </a:r>
              </a:p>
              <a:p>
                <a:pPr lvl="2"/>
                <a:r>
                  <a:rPr lang="en-US" sz="2400" dirty="0"/>
                  <a:t>Classifier2: P:0.01, R:0.99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02974"/>
                <a:ext cx="8229600" cy="4800600"/>
              </a:xfrm>
              <a:blipFill>
                <a:blip r:embed="rId2"/>
                <a:stretch>
                  <a:fillRect l="-1704" t="-1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0716" y="3361775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16" y="3361775"/>
                <a:ext cx="2229456" cy="834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42916" y="3365516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Equal weight between precision and recall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638800" y="5577748"/>
          <a:ext cx="24870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Harmonic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US" altLang="zh-CN" sz="2000" dirty="0"/>
                        <a:t>verage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64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A generalized contingency table for precision and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04799" y="2438400"/>
            <a:ext cx="8619893" cy="3200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3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94314E-ADB2-47A5-8335-E613FB7C4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" y="1646390"/>
            <a:ext cx="8623143" cy="496651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97963"/>
            <a:ext cx="7772400" cy="1173637"/>
          </a:xfrm>
        </p:spPr>
        <p:txBody>
          <a:bodyPr/>
          <a:lstStyle/>
          <a:p>
            <a:r>
              <a:rPr lang="en-US" b="1" dirty="0"/>
              <a:t>Good Luck!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89029" y="1580592"/>
            <a:ext cx="5867189" cy="4039716"/>
            <a:chOff x="1689029" y="1580592"/>
            <a:chExt cx="5867189" cy="4039716"/>
          </a:xfrm>
        </p:grpSpPr>
        <p:sp>
          <p:nvSpPr>
            <p:cNvPr id="22530" name="Rectangle 3"/>
            <p:cNvSpPr>
              <a:spLocks noChangeArrowheads="1"/>
            </p:cNvSpPr>
            <p:nvPr/>
          </p:nvSpPr>
          <p:spPr bwMode="auto">
            <a:xfrm>
              <a:off x="1828800" y="1637742"/>
              <a:ext cx="5653088" cy="38457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1" name="Line 4"/>
            <p:cNvSpPr>
              <a:spLocks noChangeShapeType="1"/>
            </p:cNvSpPr>
            <p:nvPr/>
          </p:nvSpPr>
          <p:spPr bwMode="auto">
            <a:xfrm>
              <a:off x="1828800" y="5483461"/>
              <a:ext cx="5653088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2" name="Line 5"/>
            <p:cNvSpPr>
              <a:spLocks noChangeShapeType="1"/>
            </p:cNvSpPr>
            <p:nvPr/>
          </p:nvSpPr>
          <p:spPr bwMode="auto">
            <a:xfrm flipV="1">
              <a:off x="1828800" y="1637742"/>
              <a:ext cx="1191" cy="3845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3" name="Line 6"/>
            <p:cNvSpPr>
              <a:spLocks noChangeShapeType="1"/>
            </p:cNvSpPr>
            <p:nvPr/>
          </p:nvSpPr>
          <p:spPr bwMode="auto">
            <a:xfrm flipV="1">
              <a:off x="1828800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1827353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35" name="Line 8"/>
            <p:cNvSpPr>
              <a:spLocks noChangeShapeType="1"/>
            </p:cNvSpPr>
            <p:nvPr/>
          </p:nvSpPr>
          <p:spPr bwMode="auto">
            <a:xfrm flipV="1">
              <a:off x="2391966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2390519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37" name="Line 10"/>
            <p:cNvSpPr>
              <a:spLocks noChangeShapeType="1"/>
            </p:cNvSpPr>
            <p:nvPr/>
          </p:nvSpPr>
          <p:spPr bwMode="auto">
            <a:xfrm flipV="1">
              <a:off x="2953941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38" name="Rectangle 11"/>
            <p:cNvSpPr>
              <a:spLocks noChangeArrowheads="1"/>
            </p:cNvSpPr>
            <p:nvPr/>
          </p:nvSpPr>
          <p:spPr bwMode="auto">
            <a:xfrm>
              <a:off x="2952494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4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 flipV="1">
              <a:off x="3523060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0" name="Rectangle 13"/>
            <p:cNvSpPr>
              <a:spLocks noChangeArrowheads="1"/>
            </p:cNvSpPr>
            <p:nvPr/>
          </p:nvSpPr>
          <p:spPr bwMode="auto">
            <a:xfrm>
              <a:off x="3521612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6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1" name="Line 14"/>
            <p:cNvSpPr>
              <a:spLocks noChangeShapeType="1"/>
            </p:cNvSpPr>
            <p:nvPr/>
          </p:nvSpPr>
          <p:spPr bwMode="auto">
            <a:xfrm flipV="1">
              <a:off x="4086225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2" name="Rectangle 15"/>
            <p:cNvSpPr>
              <a:spLocks noChangeArrowheads="1"/>
            </p:cNvSpPr>
            <p:nvPr/>
          </p:nvSpPr>
          <p:spPr bwMode="auto">
            <a:xfrm>
              <a:off x="4084778" y="55048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8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3" name="Line 16"/>
            <p:cNvSpPr>
              <a:spLocks noChangeShapeType="1"/>
            </p:cNvSpPr>
            <p:nvPr/>
          </p:nvSpPr>
          <p:spPr bwMode="auto">
            <a:xfrm flipV="1">
              <a:off x="4655344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4" name="Rectangle 17"/>
            <p:cNvSpPr>
              <a:spLocks noChangeArrowheads="1"/>
            </p:cNvSpPr>
            <p:nvPr/>
          </p:nvSpPr>
          <p:spPr bwMode="auto">
            <a:xfrm>
              <a:off x="4623876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V="1">
              <a:off x="5218510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6" name="Rectangle 19"/>
            <p:cNvSpPr>
              <a:spLocks noChangeArrowheads="1"/>
            </p:cNvSpPr>
            <p:nvPr/>
          </p:nvSpPr>
          <p:spPr bwMode="auto">
            <a:xfrm>
              <a:off x="5187042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12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7" name="Line 20"/>
            <p:cNvSpPr>
              <a:spLocks noChangeShapeType="1"/>
            </p:cNvSpPr>
            <p:nvPr/>
          </p:nvSpPr>
          <p:spPr bwMode="auto">
            <a:xfrm flipV="1">
              <a:off x="5780485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48" name="Rectangle 21"/>
            <p:cNvSpPr>
              <a:spLocks noChangeArrowheads="1"/>
            </p:cNvSpPr>
            <p:nvPr/>
          </p:nvSpPr>
          <p:spPr bwMode="auto">
            <a:xfrm>
              <a:off x="5749017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14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49" name="Line 22"/>
            <p:cNvSpPr>
              <a:spLocks noChangeShapeType="1"/>
            </p:cNvSpPr>
            <p:nvPr/>
          </p:nvSpPr>
          <p:spPr bwMode="auto">
            <a:xfrm flipV="1">
              <a:off x="6349604" y="5426311"/>
              <a:ext cx="119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0" name="Rectangle 23"/>
            <p:cNvSpPr>
              <a:spLocks noChangeArrowheads="1"/>
            </p:cNvSpPr>
            <p:nvPr/>
          </p:nvSpPr>
          <p:spPr bwMode="auto">
            <a:xfrm>
              <a:off x="6318136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16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1" name="Line 24"/>
            <p:cNvSpPr>
              <a:spLocks noChangeShapeType="1"/>
            </p:cNvSpPr>
            <p:nvPr/>
          </p:nvSpPr>
          <p:spPr bwMode="auto">
            <a:xfrm flipV="1">
              <a:off x="6912769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2" name="Rectangle 25"/>
            <p:cNvSpPr>
              <a:spLocks noChangeArrowheads="1"/>
            </p:cNvSpPr>
            <p:nvPr/>
          </p:nvSpPr>
          <p:spPr bwMode="auto">
            <a:xfrm>
              <a:off x="6881301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18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3" name="Line 26"/>
            <p:cNvSpPr>
              <a:spLocks noChangeShapeType="1"/>
            </p:cNvSpPr>
            <p:nvPr/>
          </p:nvSpPr>
          <p:spPr bwMode="auto">
            <a:xfrm flipV="1">
              <a:off x="7481887" y="5426311"/>
              <a:ext cx="1191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4" name="Rectangle 27"/>
            <p:cNvSpPr>
              <a:spLocks noChangeArrowheads="1"/>
            </p:cNvSpPr>
            <p:nvPr/>
          </p:nvSpPr>
          <p:spPr bwMode="auto">
            <a:xfrm>
              <a:off x="7450420" y="55048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5" name="Line 28"/>
            <p:cNvSpPr>
              <a:spLocks noChangeShapeType="1"/>
            </p:cNvSpPr>
            <p:nvPr/>
          </p:nvSpPr>
          <p:spPr bwMode="auto">
            <a:xfrm>
              <a:off x="1828800" y="5483461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6" name="Rectangle 29"/>
            <p:cNvSpPr>
              <a:spLocks noChangeArrowheads="1"/>
            </p:cNvSpPr>
            <p:nvPr/>
          </p:nvSpPr>
          <p:spPr bwMode="auto">
            <a:xfrm>
              <a:off x="1689029" y="5426311"/>
              <a:ext cx="13785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-15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7" name="Line 30"/>
            <p:cNvSpPr>
              <a:spLocks noChangeShapeType="1"/>
            </p:cNvSpPr>
            <p:nvPr/>
          </p:nvSpPr>
          <p:spPr bwMode="auto">
            <a:xfrm>
              <a:off x="1828800" y="5056027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8" name="Rectangle 31"/>
            <p:cNvSpPr>
              <a:spLocks noChangeArrowheads="1"/>
            </p:cNvSpPr>
            <p:nvPr/>
          </p:nvSpPr>
          <p:spPr bwMode="auto">
            <a:xfrm>
              <a:off x="1689029" y="4998877"/>
              <a:ext cx="13785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-10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59" name="Line 32"/>
            <p:cNvSpPr>
              <a:spLocks noChangeShapeType="1"/>
            </p:cNvSpPr>
            <p:nvPr/>
          </p:nvSpPr>
          <p:spPr bwMode="auto">
            <a:xfrm>
              <a:off x="1828800" y="4627402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0" name="Rectangle 33"/>
            <p:cNvSpPr>
              <a:spLocks noChangeArrowheads="1"/>
            </p:cNvSpPr>
            <p:nvPr/>
          </p:nvSpPr>
          <p:spPr bwMode="auto">
            <a:xfrm>
              <a:off x="1740482" y="4570252"/>
              <a:ext cx="8496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1" name="Line 34"/>
            <p:cNvSpPr>
              <a:spLocks noChangeShapeType="1"/>
            </p:cNvSpPr>
            <p:nvPr/>
          </p:nvSpPr>
          <p:spPr bwMode="auto">
            <a:xfrm>
              <a:off x="1828800" y="4199967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2" name="Rectangle 35"/>
            <p:cNvSpPr>
              <a:spLocks noChangeArrowheads="1"/>
            </p:cNvSpPr>
            <p:nvPr/>
          </p:nvSpPr>
          <p:spPr bwMode="auto">
            <a:xfrm>
              <a:off x="1770203" y="4142817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3" name="Line 36"/>
            <p:cNvSpPr>
              <a:spLocks noChangeShapeType="1"/>
            </p:cNvSpPr>
            <p:nvPr/>
          </p:nvSpPr>
          <p:spPr bwMode="auto">
            <a:xfrm>
              <a:off x="1828800" y="3771342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4" name="Rectangle 37"/>
            <p:cNvSpPr>
              <a:spLocks noChangeArrowheads="1"/>
            </p:cNvSpPr>
            <p:nvPr/>
          </p:nvSpPr>
          <p:spPr bwMode="auto">
            <a:xfrm>
              <a:off x="1770203" y="3714192"/>
              <a:ext cx="52900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5" name="Line 38"/>
            <p:cNvSpPr>
              <a:spLocks noChangeShapeType="1"/>
            </p:cNvSpPr>
            <p:nvPr/>
          </p:nvSpPr>
          <p:spPr bwMode="auto">
            <a:xfrm>
              <a:off x="1828800" y="3342717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6" name="Rectangle 39"/>
            <p:cNvSpPr>
              <a:spLocks noChangeArrowheads="1"/>
            </p:cNvSpPr>
            <p:nvPr/>
          </p:nvSpPr>
          <p:spPr bwMode="auto">
            <a:xfrm>
              <a:off x="1719942" y="3285567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7" name="Line 40"/>
            <p:cNvSpPr>
              <a:spLocks noChangeShapeType="1"/>
            </p:cNvSpPr>
            <p:nvPr/>
          </p:nvSpPr>
          <p:spPr bwMode="auto">
            <a:xfrm>
              <a:off x="1828800" y="2915284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68" name="Rectangle 41"/>
            <p:cNvSpPr>
              <a:spLocks noChangeArrowheads="1"/>
            </p:cNvSpPr>
            <p:nvPr/>
          </p:nvSpPr>
          <p:spPr bwMode="auto">
            <a:xfrm>
              <a:off x="1719942" y="2858133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69" name="Line 42"/>
            <p:cNvSpPr>
              <a:spLocks noChangeShapeType="1"/>
            </p:cNvSpPr>
            <p:nvPr/>
          </p:nvSpPr>
          <p:spPr bwMode="auto">
            <a:xfrm>
              <a:off x="1828800" y="2486659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0" name="Rectangle 43"/>
            <p:cNvSpPr>
              <a:spLocks noChangeArrowheads="1"/>
            </p:cNvSpPr>
            <p:nvPr/>
          </p:nvSpPr>
          <p:spPr bwMode="auto">
            <a:xfrm>
              <a:off x="1719942" y="2429508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71" name="Line 44"/>
            <p:cNvSpPr>
              <a:spLocks noChangeShapeType="1"/>
            </p:cNvSpPr>
            <p:nvPr/>
          </p:nvSpPr>
          <p:spPr bwMode="auto">
            <a:xfrm>
              <a:off x="1828800" y="2058034"/>
              <a:ext cx="50006" cy="1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2" name="Rectangle 45"/>
            <p:cNvSpPr>
              <a:spLocks noChangeArrowheads="1"/>
            </p:cNvSpPr>
            <p:nvPr/>
          </p:nvSpPr>
          <p:spPr bwMode="auto">
            <a:xfrm>
              <a:off x="1719942" y="2000883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25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73" name="Line 46"/>
            <p:cNvSpPr>
              <a:spLocks noChangeShapeType="1"/>
            </p:cNvSpPr>
            <p:nvPr/>
          </p:nvSpPr>
          <p:spPr bwMode="auto">
            <a:xfrm>
              <a:off x="1828800" y="1637742"/>
              <a:ext cx="50006" cy="1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4" name="Rectangle 47"/>
            <p:cNvSpPr>
              <a:spLocks noChangeArrowheads="1"/>
            </p:cNvSpPr>
            <p:nvPr/>
          </p:nvSpPr>
          <p:spPr bwMode="auto">
            <a:xfrm>
              <a:off x="1719942" y="1580592"/>
              <a:ext cx="105798" cy="11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5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30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22575" name="Oval 48"/>
            <p:cNvSpPr>
              <a:spLocks noChangeArrowheads="1"/>
            </p:cNvSpPr>
            <p:nvPr/>
          </p:nvSpPr>
          <p:spPr bwMode="auto">
            <a:xfrm>
              <a:off x="2078831" y="4078524"/>
              <a:ext cx="6310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6" name="Oval 49"/>
            <p:cNvSpPr>
              <a:spLocks noChangeArrowheads="1"/>
            </p:cNvSpPr>
            <p:nvPr/>
          </p:nvSpPr>
          <p:spPr bwMode="auto">
            <a:xfrm>
              <a:off x="2078831" y="4078524"/>
              <a:ext cx="6310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7" name="Oval 50"/>
            <p:cNvSpPr>
              <a:spLocks noChangeArrowheads="1"/>
            </p:cNvSpPr>
            <p:nvPr/>
          </p:nvSpPr>
          <p:spPr bwMode="auto">
            <a:xfrm>
              <a:off x="2363391" y="4291646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8" name="Oval 51"/>
            <p:cNvSpPr>
              <a:spLocks noChangeArrowheads="1"/>
            </p:cNvSpPr>
            <p:nvPr/>
          </p:nvSpPr>
          <p:spPr bwMode="auto">
            <a:xfrm>
              <a:off x="2363391" y="4291646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79" name="Oval 52"/>
            <p:cNvSpPr>
              <a:spLocks noChangeArrowheads="1"/>
            </p:cNvSpPr>
            <p:nvPr/>
          </p:nvSpPr>
          <p:spPr bwMode="auto">
            <a:xfrm>
              <a:off x="2647950" y="4598827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0" name="Oval 53"/>
            <p:cNvSpPr>
              <a:spLocks noChangeArrowheads="1"/>
            </p:cNvSpPr>
            <p:nvPr/>
          </p:nvSpPr>
          <p:spPr bwMode="auto">
            <a:xfrm>
              <a:off x="2647950" y="4598827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1" name="Oval 54"/>
            <p:cNvSpPr>
              <a:spLocks noChangeArrowheads="1"/>
            </p:cNvSpPr>
            <p:nvPr/>
          </p:nvSpPr>
          <p:spPr bwMode="auto">
            <a:xfrm>
              <a:off x="2925366" y="4598827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2" name="Oval 55"/>
            <p:cNvSpPr>
              <a:spLocks noChangeArrowheads="1"/>
            </p:cNvSpPr>
            <p:nvPr/>
          </p:nvSpPr>
          <p:spPr bwMode="auto">
            <a:xfrm>
              <a:off x="2925366" y="4598827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3" name="Oval 56"/>
            <p:cNvSpPr>
              <a:spLocks noChangeArrowheads="1"/>
            </p:cNvSpPr>
            <p:nvPr/>
          </p:nvSpPr>
          <p:spPr bwMode="auto">
            <a:xfrm>
              <a:off x="3209925" y="4741702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4" name="Oval 57"/>
            <p:cNvSpPr>
              <a:spLocks noChangeArrowheads="1"/>
            </p:cNvSpPr>
            <p:nvPr/>
          </p:nvSpPr>
          <p:spPr bwMode="auto">
            <a:xfrm>
              <a:off x="3209925" y="4741702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5" name="Oval 58"/>
            <p:cNvSpPr>
              <a:spLocks noChangeArrowheads="1"/>
            </p:cNvSpPr>
            <p:nvPr/>
          </p:nvSpPr>
          <p:spPr bwMode="auto">
            <a:xfrm>
              <a:off x="3494485" y="4670265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6" name="Oval 59"/>
            <p:cNvSpPr>
              <a:spLocks noChangeArrowheads="1"/>
            </p:cNvSpPr>
            <p:nvPr/>
          </p:nvSpPr>
          <p:spPr bwMode="auto">
            <a:xfrm>
              <a:off x="3494485" y="4670265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7" name="Oval 60"/>
            <p:cNvSpPr>
              <a:spLocks noChangeArrowheads="1"/>
            </p:cNvSpPr>
            <p:nvPr/>
          </p:nvSpPr>
          <p:spPr bwMode="auto">
            <a:xfrm>
              <a:off x="3773091" y="4477383"/>
              <a:ext cx="63103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8" name="Oval 61"/>
            <p:cNvSpPr>
              <a:spLocks noChangeArrowheads="1"/>
            </p:cNvSpPr>
            <p:nvPr/>
          </p:nvSpPr>
          <p:spPr bwMode="auto">
            <a:xfrm>
              <a:off x="3773091" y="4477383"/>
              <a:ext cx="63103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89" name="Oval 62"/>
            <p:cNvSpPr>
              <a:spLocks noChangeArrowheads="1"/>
            </p:cNvSpPr>
            <p:nvPr/>
          </p:nvSpPr>
          <p:spPr bwMode="auto">
            <a:xfrm>
              <a:off x="4057650" y="4355940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0" name="Oval 63"/>
            <p:cNvSpPr>
              <a:spLocks noChangeArrowheads="1"/>
            </p:cNvSpPr>
            <p:nvPr/>
          </p:nvSpPr>
          <p:spPr bwMode="auto">
            <a:xfrm>
              <a:off x="4057650" y="4355940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1" name="Oval 64"/>
            <p:cNvSpPr>
              <a:spLocks noChangeArrowheads="1"/>
            </p:cNvSpPr>
            <p:nvPr/>
          </p:nvSpPr>
          <p:spPr bwMode="auto">
            <a:xfrm>
              <a:off x="4342210" y="4534533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2" name="Oval 65"/>
            <p:cNvSpPr>
              <a:spLocks noChangeArrowheads="1"/>
            </p:cNvSpPr>
            <p:nvPr/>
          </p:nvSpPr>
          <p:spPr bwMode="auto">
            <a:xfrm>
              <a:off x="4342210" y="4534533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3" name="Oval 66"/>
            <p:cNvSpPr>
              <a:spLocks noChangeArrowheads="1"/>
            </p:cNvSpPr>
            <p:nvPr/>
          </p:nvSpPr>
          <p:spPr bwMode="auto">
            <a:xfrm>
              <a:off x="4626769" y="4135674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4" name="Oval 67"/>
            <p:cNvSpPr>
              <a:spLocks noChangeArrowheads="1"/>
            </p:cNvSpPr>
            <p:nvPr/>
          </p:nvSpPr>
          <p:spPr bwMode="auto">
            <a:xfrm>
              <a:off x="4626769" y="4135674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5" name="Oval 68"/>
            <p:cNvSpPr>
              <a:spLocks noChangeArrowheads="1"/>
            </p:cNvSpPr>
            <p:nvPr/>
          </p:nvSpPr>
          <p:spPr bwMode="auto">
            <a:xfrm>
              <a:off x="4904185" y="4270215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6" name="Oval 69"/>
            <p:cNvSpPr>
              <a:spLocks noChangeArrowheads="1"/>
            </p:cNvSpPr>
            <p:nvPr/>
          </p:nvSpPr>
          <p:spPr bwMode="auto">
            <a:xfrm>
              <a:off x="4904185" y="4270215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7" name="Oval 70"/>
            <p:cNvSpPr>
              <a:spLocks noChangeArrowheads="1"/>
            </p:cNvSpPr>
            <p:nvPr/>
          </p:nvSpPr>
          <p:spPr bwMode="auto">
            <a:xfrm>
              <a:off x="5189935" y="3992799"/>
              <a:ext cx="63103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8" name="Oval 71"/>
            <p:cNvSpPr>
              <a:spLocks noChangeArrowheads="1"/>
            </p:cNvSpPr>
            <p:nvPr/>
          </p:nvSpPr>
          <p:spPr bwMode="auto">
            <a:xfrm>
              <a:off x="5189935" y="3992799"/>
              <a:ext cx="63103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99" name="Oval 72"/>
            <p:cNvSpPr>
              <a:spLocks noChangeArrowheads="1"/>
            </p:cNvSpPr>
            <p:nvPr/>
          </p:nvSpPr>
          <p:spPr bwMode="auto">
            <a:xfrm>
              <a:off x="5474494" y="4255927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0" name="Oval 73"/>
            <p:cNvSpPr>
              <a:spLocks noChangeArrowheads="1"/>
            </p:cNvSpPr>
            <p:nvPr/>
          </p:nvSpPr>
          <p:spPr bwMode="auto">
            <a:xfrm>
              <a:off x="5474494" y="4255927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1" name="Oval 74"/>
            <p:cNvSpPr>
              <a:spLocks noChangeArrowheads="1"/>
            </p:cNvSpPr>
            <p:nvPr/>
          </p:nvSpPr>
          <p:spPr bwMode="auto">
            <a:xfrm>
              <a:off x="5751910" y="4078524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2" name="Oval 75"/>
            <p:cNvSpPr>
              <a:spLocks noChangeArrowheads="1"/>
            </p:cNvSpPr>
            <p:nvPr/>
          </p:nvSpPr>
          <p:spPr bwMode="auto">
            <a:xfrm>
              <a:off x="5751910" y="4078524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3" name="Oval 76"/>
            <p:cNvSpPr>
              <a:spLocks noChangeArrowheads="1"/>
            </p:cNvSpPr>
            <p:nvPr/>
          </p:nvSpPr>
          <p:spPr bwMode="auto">
            <a:xfrm>
              <a:off x="6036469" y="3921361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4" name="Oval 77"/>
            <p:cNvSpPr>
              <a:spLocks noChangeArrowheads="1"/>
            </p:cNvSpPr>
            <p:nvPr/>
          </p:nvSpPr>
          <p:spPr bwMode="auto">
            <a:xfrm>
              <a:off x="6036469" y="3921361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5" name="Oval 78"/>
            <p:cNvSpPr>
              <a:spLocks noChangeArrowheads="1"/>
            </p:cNvSpPr>
            <p:nvPr/>
          </p:nvSpPr>
          <p:spPr bwMode="auto">
            <a:xfrm>
              <a:off x="6321029" y="3435586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6" name="Oval 79"/>
            <p:cNvSpPr>
              <a:spLocks noChangeArrowheads="1"/>
            </p:cNvSpPr>
            <p:nvPr/>
          </p:nvSpPr>
          <p:spPr bwMode="auto">
            <a:xfrm>
              <a:off x="6321029" y="3435586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7" name="Oval 80"/>
            <p:cNvSpPr>
              <a:spLocks noChangeArrowheads="1"/>
            </p:cNvSpPr>
            <p:nvPr/>
          </p:nvSpPr>
          <p:spPr bwMode="auto">
            <a:xfrm>
              <a:off x="6599635" y="3628467"/>
              <a:ext cx="63103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8" name="Oval 81"/>
            <p:cNvSpPr>
              <a:spLocks noChangeArrowheads="1"/>
            </p:cNvSpPr>
            <p:nvPr/>
          </p:nvSpPr>
          <p:spPr bwMode="auto">
            <a:xfrm>
              <a:off x="6599635" y="3628467"/>
              <a:ext cx="63103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09" name="Oval 82"/>
            <p:cNvSpPr>
              <a:spLocks noChangeArrowheads="1"/>
            </p:cNvSpPr>
            <p:nvPr/>
          </p:nvSpPr>
          <p:spPr bwMode="auto">
            <a:xfrm>
              <a:off x="6884194" y="3514167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0" name="Oval 83"/>
            <p:cNvSpPr>
              <a:spLocks noChangeArrowheads="1"/>
            </p:cNvSpPr>
            <p:nvPr/>
          </p:nvSpPr>
          <p:spPr bwMode="auto">
            <a:xfrm>
              <a:off x="6884194" y="3514167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1" name="Oval 84"/>
            <p:cNvSpPr>
              <a:spLocks noChangeArrowheads="1"/>
            </p:cNvSpPr>
            <p:nvPr/>
          </p:nvSpPr>
          <p:spPr bwMode="auto">
            <a:xfrm>
              <a:off x="7168754" y="3407011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2" name="Oval 85"/>
            <p:cNvSpPr>
              <a:spLocks noChangeArrowheads="1"/>
            </p:cNvSpPr>
            <p:nvPr/>
          </p:nvSpPr>
          <p:spPr bwMode="auto">
            <a:xfrm>
              <a:off x="7168754" y="3407011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3" name="Oval 86"/>
            <p:cNvSpPr>
              <a:spLocks noChangeArrowheads="1"/>
            </p:cNvSpPr>
            <p:nvPr/>
          </p:nvSpPr>
          <p:spPr bwMode="auto">
            <a:xfrm>
              <a:off x="7453313" y="3106974"/>
              <a:ext cx="64294" cy="6429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4" name="Oval 87"/>
            <p:cNvSpPr>
              <a:spLocks noChangeArrowheads="1"/>
            </p:cNvSpPr>
            <p:nvPr/>
          </p:nvSpPr>
          <p:spPr bwMode="auto">
            <a:xfrm>
              <a:off x="7453313" y="3106974"/>
              <a:ext cx="64294" cy="64294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5" name="Freeform 88"/>
            <p:cNvSpPr>
              <a:spLocks/>
            </p:cNvSpPr>
            <p:nvPr/>
          </p:nvSpPr>
          <p:spPr bwMode="auto">
            <a:xfrm>
              <a:off x="2106216" y="2036602"/>
              <a:ext cx="3588544" cy="2790825"/>
            </a:xfrm>
            <a:custGeom>
              <a:avLst/>
              <a:gdLst>
                <a:gd name="T0" fmla="*/ 2147483647 w 3014"/>
                <a:gd name="T1" fmla="*/ 2147483647 h 2344"/>
                <a:gd name="T2" fmla="*/ 2147483647 w 3014"/>
                <a:gd name="T3" fmla="*/ 2147483647 h 2344"/>
                <a:gd name="T4" fmla="*/ 2147483647 w 3014"/>
                <a:gd name="T5" fmla="*/ 2147483647 h 2344"/>
                <a:gd name="T6" fmla="*/ 2147483647 w 3014"/>
                <a:gd name="T7" fmla="*/ 2147483647 h 2344"/>
                <a:gd name="T8" fmla="*/ 2147483647 w 3014"/>
                <a:gd name="T9" fmla="*/ 2147483647 h 2344"/>
                <a:gd name="T10" fmla="*/ 2147483647 w 3014"/>
                <a:gd name="T11" fmla="*/ 2147483647 h 2344"/>
                <a:gd name="T12" fmla="*/ 2147483647 w 3014"/>
                <a:gd name="T13" fmla="*/ 2147483647 h 2344"/>
                <a:gd name="T14" fmla="*/ 2147483647 w 3014"/>
                <a:gd name="T15" fmla="*/ 2147483647 h 2344"/>
                <a:gd name="T16" fmla="*/ 2147483647 w 3014"/>
                <a:gd name="T17" fmla="*/ 2147483647 h 2344"/>
                <a:gd name="T18" fmla="*/ 2147483647 w 3014"/>
                <a:gd name="T19" fmla="*/ 2147483647 h 2344"/>
                <a:gd name="T20" fmla="*/ 2147483647 w 3014"/>
                <a:gd name="T21" fmla="*/ 2147483647 h 2344"/>
                <a:gd name="T22" fmla="*/ 2147483647 w 3014"/>
                <a:gd name="T23" fmla="*/ 2147483647 h 2344"/>
                <a:gd name="T24" fmla="*/ 2147483647 w 3014"/>
                <a:gd name="T25" fmla="*/ 2147483647 h 2344"/>
                <a:gd name="T26" fmla="*/ 2147483647 w 3014"/>
                <a:gd name="T27" fmla="*/ 2147483647 h 2344"/>
                <a:gd name="T28" fmla="*/ 2147483647 w 3014"/>
                <a:gd name="T29" fmla="*/ 2147483647 h 2344"/>
                <a:gd name="T30" fmla="*/ 2147483647 w 3014"/>
                <a:gd name="T31" fmla="*/ 2147483647 h 2344"/>
                <a:gd name="T32" fmla="*/ 2147483647 w 3014"/>
                <a:gd name="T33" fmla="*/ 2147483647 h 2344"/>
                <a:gd name="T34" fmla="*/ 2147483647 w 3014"/>
                <a:gd name="T35" fmla="*/ 2147483647 h 2344"/>
                <a:gd name="T36" fmla="*/ 2147483647 w 3014"/>
                <a:gd name="T37" fmla="*/ 2147483647 h 2344"/>
                <a:gd name="T38" fmla="*/ 2147483647 w 3014"/>
                <a:gd name="T39" fmla="*/ 2147483647 h 2344"/>
                <a:gd name="T40" fmla="*/ 2147483647 w 3014"/>
                <a:gd name="T41" fmla="*/ 2147483647 h 2344"/>
                <a:gd name="T42" fmla="*/ 2147483647 w 3014"/>
                <a:gd name="T43" fmla="*/ 2147483647 h 2344"/>
                <a:gd name="T44" fmla="*/ 2147483647 w 3014"/>
                <a:gd name="T45" fmla="*/ 2147483647 h 2344"/>
                <a:gd name="T46" fmla="*/ 2147483647 w 3014"/>
                <a:gd name="T47" fmla="*/ 2147483647 h 2344"/>
                <a:gd name="T48" fmla="*/ 2147483647 w 3014"/>
                <a:gd name="T49" fmla="*/ 2147483647 h 2344"/>
                <a:gd name="T50" fmla="*/ 2147483647 w 3014"/>
                <a:gd name="T51" fmla="*/ 2147483647 h 2344"/>
                <a:gd name="T52" fmla="*/ 2147483647 w 3014"/>
                <a:gd name="T53" fmla="*/ 2147483647 h 2344"/>
                <a:gd name="T54" fmla="*/ 2147483647 w 3014"/>
                <a:gd name="T55" fmla="*/ 2147483647 h 2344"/>
                <a:gd name="T56" fmla="*/ 2147483647 w 3014"/>
                <a:gd name="T57" fmla="*/ 2147483647 h 2344"/>
                <a:gd name="T58" fmla="*/ 2147483647 w 3014"/>
                <a:gd name="T59" fmla="*/ 2147483647 h 2344"/>
                <a:gd name="T60" fmla="*/ 2147483647 w 3014"/>
                <a:gd name="T61" fmla="*/ 2147483647 h 2344"/>
                <a:gd name="T62" fmla="*/ 2147483647 w 3014"/>
                <a:gd name="T63" fmla="*/ 2147483647 h 2344"/>
                <a:gd name="T64" fmla="*/ 2147483647 w 3014"/>
                <a:gd name="T65" fmla="*/ 2147483647 h 2344"/>
                <a:gd name="T66" fmla="*/ 2147483647 w 3014"/>
                <a:gd name="T67" fmla="*/ 2147483647 h 2344"/>
                <a:gd name="T68" fmla="*/ 2147483647 w 3014"/>
                <a:gd name="T69" fmla="*/ 2147483647 h 2344"/>
                <a:gd name="T70" fmla="*/ 2147483647 w 3014"/>
                <a:gd name="T71" fmla="*/ 2147483647 h 2344"/>
                <a:gd name="T72" fmla="*/ 2147483647 w 3014"/>
                <a:gd name="T73" fmla="*/ 2147483647 h 2344"/>
                <a:gd name="T74" fmla="*/ 2147483647 w 3014"/>
                <a:gd name="T75" fmla="*/ 2147483647 h 2344"/>
                <a:gd name="T76" fmla="*/ 2147483647 w 3014"/>
                <a:gd name="T77" fmla="*/ 2147483647 h 2344"/>
                <a:gd name="T78" fmla="*/ 2147483647 w 3014"/>
                <a:gd name="T79" fmla="*/ 2147483647 h 2344"/>
                <a:gd name="T80" fmla="*/ 2147483647 w 3014"/>
                <a:gd name="T81" fmla="*/ 2147483647 h 2344"/>
                <a:gd name="T82" fmla="*/ 2147483647 w 3014"/>
                <a:gd name="T83" fmla="*/ 2147483647 h 23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14"/>
                <a:gd name="T127" fmla="*/ 0 h 2344"/>
                <a:gd name="T128" fmla="*/ 3014 w 3014"/>
                <a:gd name="T129" fmla="*/ 2344 h 23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14" h="2344">
                  <a:moveTo>
                    <a:pt x="0" y="1739"/>
                  </a:moveTo>
                  <a:lnTo>
                    <a:pt x="24" y="630"/>
                  </a:lnTo>
                  <a:lnTo>
                    <a:pt x="48" y="114"/>
                  </a:lnTo>
                  <a:lnTo>
                    <a:pt x="72" y="0"/>
                  </a:lnTo>
                  <a:lnTo>
                    <a:pt x="96" y="132"/>
                  </a:lnTo>
                  <a:lnTo>
                    <a:pt x="120" y="402"/>
                  </a:lnTo>
                  <a:lnTo>
                    <a:pt x="144" y="738"/>
                  </a:lnTo>
                  <a:lnTo>
                    <a:pt x="168" y="1085"/>
                  </a:lnTo>
                  <a:lnTo>
                    <a:pt x="192" y="1409"/>
                  </a:lnTo>
                  <a:lnTo>
                    <a:pt x="216" y="1691"/>
                  </a:lnTo>
                  <a:lnTo>
                    <a:pt x="240" y="1918"/>
                  </a:lnTo>
                  <a:lnTo>
                    <a:pt x="264" y="2098"/>
                  </a:lnTo>
                  <a:lnTo>
                    <a:pt x="287" y="2218"/>
                  </a:lnTo>
                  <a:lnTo>
                    <a:pt x="311" y="2296"/>
                  </a:lnTo>
                  <a:lnTo>
                    <a:pt x="335" y="2338"/>
                  </a:lnTo>
                  <a:lnTo>
                    <a:pt x="359" y="2344"/>
                  </a:lnTo>
                  <a:lnTo>
                    <a:pt x="383" y="2332"/>
                  </a:lnTo>
                  <a:lnTo>
                    <a:pt x="407" y="2302"/>
                  </a:lnTo>
                  <a:lnTo>
                    <a:pt x="431" y="2260"/>
                  </a:lnTo>
                  <a:lnTo>
                    <a:pt x="455" y="2218"/>
                  </a:lnTo>
                  <a:lnTo>
                    <a:pt x="479" y="2182"/>
                  </a:lnTo>
                  <a:lnTo>
                    <a:pt x="503" y="2146"/>
                  </a:lnTo>
                  <a:lnTo>
                    <a:pt x="527" y="2116"/>
                  </a:lnTo>
                  <a:lnTo>
                    <a:pt x="551" y="2092"/>
                  </a:lnTo>
                  <a:lnTo>
                    <a:pt x="569" y="2080"/>
                  </a:lnTo>
                  <a:lnTo>
                    <a:pt x="592" y="2080"/>
                  </a:lnTo>
                  <a:lnTo>
                    <a:pt x="616" y="2080"/>
                  </a:lnTo>
                  <a:lnTo>
                    <a:pt x="640" y="2098"/>
                  </a:lnTo>
                  <a:lnTo>
                    <a:pt x="664" y="2116"/>
                  </a:lnTo>
                  <a:lnTo>
                    <a:pt x="688" y="2134"/>
                  </a:lnTo>
                  <a:lnTo>
                    <a:pt x="712" y="2164"/>
                  </a:lnTo>
                  <a:lnTo>
                    <a:pt x="736" y="2188"/>
                  </a:lnTo>
                  <a:lnTo>
                    <a:pt x="760" y="2218"/>
                  </a:lnTo>
                  <a:lnTo>
                    <a:pt x="784" y="2242"/>
                  </a:lnTo>
                  <a:lnTo>
                    <a:pt x="808" y="2266"/>
                  </a:lnTo>
                  <a:lnTo>
                    <a:pt x="832" y="2284"/>
                  </a:lnTo>
                  <a:lnTo>
                    <a:pt x="856" y="2302"/>
                  </a:lnTo>
                  <a:lnTo>
                    <a:pt x="879" y="2320"/>
                  </a:lnTo>
                  <a:lnTo>
                    <a:pt x="903" y="2326"/>
                  </a:lnTo>
                  <a:lnTo>
                    <a:pt x="927" y="2332"/>
                  </a:lnTo>
                  <a:lnTo>
                    <a:pt x="951" y="2332"/>
                  </a:lnTo>
                  <a:lnTo>
                    <a:pt x="975" y="2326"/>
                  </a:lnTo>
                  <a:lnTo>
                    <a:pt x="999" y="2320"/>
                  </a:lnTo>
                  <a:lnTo>
                    <a:pt x="1023" y="2314"/>
                  </a:lnTo>
                  <a:lnTo>
                    <a:pt x="1047" y="2296"/>
                  </a:lnTo>
                  <a:lnTo>
                    <a:pt x="1071" y="2284"/>
                  </a:lnTo>
                  <a:lnTo>
                    <a:pt x="1095" y="2266"/>
                  </a:lnTo>
                  <a:lnTo>
                    <a:pt x="1119" y="2248"/>
                  </a:lnTo>
                  <a:lnTo>
                    <a:pt x="1143" y="2230"/>
                  </a:lnTo>
                  <a:lnTo>
                    <a:pt x="1166" y="2212"/>
                  </a:lnTo>
                  <a:lnTo>
                    <a:pt x="1190" y="2194"/>
                  </a:lnTo>
                  <a:lnTo>
                    <a:pt x="1214" y="2176"/>
                  </a:lnTo>
                  <a:lnTo>
                    <a:pt x="1238" y="2158"/>
                  </a:lnTo>
                  <a:lnTo>
                    <a:pt x="1262" y="2140"/>
                  </a:lnTo>
                  <a:lnTo>
                    <a:pt x="1286" y="2128"/>
                  </a:lnTo>
                  <a:lnTo>
                    <a:pt x="1310" y="2116"/>
                  </a:lnTo>
                  <a:lnTo>
                    <a:pt x="1334" y="2104"/>
                  </a:lnTo>
                  <a:lnTo>
                    <a:pt x="1352" y="2098"/>
                  </a:lnTo>
                  <a:lnTo>
                    <a:pt x="1376" y="2092"/>
                  </a:lnTo>
                  <a:lnTo>
                    <a:pt x="1400" y="2086"/>
                  </a:lnTo>
                  <a:lnTo>
                    <a:pt x="1424" y="2080"/>
                  </a:lnTo>
                  <a:lnTo>
                    <a:pt x="1448" y="2074"/>
                  </a:lnTo>
                  <a:lnTo>
                    <a:pt x="1471" y="2074"/>
                  </a:lnTo>
                  <a:lnTo>
                    <a:pt x="1495" y="2068"/>
                  </a:lnTo>
                  <a:lnTo>
                    <a:pt x="1519" y="2068"/>
                  </a:lnTo>
                  <a:lnTo>
                    <a:pt x="1543" y="2068"/>
                  </a:lnTo>
                  <a:lnTo>
                    <a:pt x="1567" y="2062"/>
                  </a:lnTo>
                  <a:lnTo>
                    <a:pt x="1591" y="2062"/>
                  </a:lnTo>
                  <a:lnTo>
                    <a:pt x="1615" y="2056"/>
                  </a:lnTo>
                  <a:lnTo>
                    <a:pt x="1639" y="2056"/>
                  </a:lnTo>
                  <a:lnTo>
                    <a:pt x="1663" y="2050"/>
                  </a:lnTo>
                  <a:lnTo>
                    <a:pt x="1687" y="2044"/>
                  </a:lnTo>
                  <a:lnTo>
                    <a:pt x="1711" y="2038"/>
                  </a:lnTo>
                  <a:lnTo>
                    <a:pt x="1735" y="2032"/>
                  </a:lnTo>
                  <a:lnTo>
                    <a:pt x="1758" y="2020"/>
                  </a:lnTo>
                  <a:lnTo>
                    <a:pt x="1782" y="2014"/>
                  </a:lnTo>
                  <a:lnTo>
                    <a:pt x="1806" y="2002"/>
                  </a:lnTo>
                  <a:lnTo>
                    <a:pt x="1830" y="1990"/>
                  </a:lnTo>
                  <a:lnTo>
                    <a:pt x="1854" y="1978"/>
                  </a:lnTo>
                  <a:lnTo>
                    <a:pt x="1878" y="1966"/>
                  </a:lnTo>
                  <a:lnTo>
                    <a:pt x="1902" y="1948"/>
                  </a:lnTo>
                  <a:lnTo>
                    <a:pt x="1926" y="1936"/>
                  </a:lnTo>
                  <a:lnTo>
                    <a:pt x="1950" y="1924"/>
                  </a:lnTo>
                  <a:lnTo>
                    <a:pt x="1974" y="1906"/>
                  </a:lnTo>
                  <a:lnTo>
                    <a:pt x="1998" y="1894"/>
                  </a:lnTo>
                  <a:lnTo>
                    <a:pt x="2022" y="1876"/>
                  </a:lnTo>
                  <a:lnTo>
                    <a:pt x="2045" y="1864"/>
                  </a:lnTo>
                  <a:lnTo>
                    <a:pt x="2069" y="1852"/>
                  </a:lnTo>
                  <a:lnTo>
                    <a:pt x="2093" y="1841"/>
                  </a:lnTo>
                  <a:lnTo>
                    <a:pt x="2117" y="1829"/>
                  </a:lnTo>
                  <a:lnTo>
                    <a:pt x="2141" y="1817"/>
                  </a:lnTo>
                  <a:lnTo>
                    <a:pt x="2159" y="1805"/>
                  </a:lnTo>
                  <a:lnTo>
                    <a:pt x="2183" y="1793"/>
                  </a:lnTo>
                  <a:lnTo>
                    <a:pt x="2207" y="1787"/>
                  </a:lnTo>
                  <a:lnTo>
                    <a:pt x="2231" y="1781"/>
                  </a:lnTo>
                  <a:lnTo>
                    <a:pt x="2255" y="1769"/>
                  </a:lnTo>
                  <a:lnTo>
                    <a:pt x="2279" y="1763"/>
                  </a:lnTo>
                  <a:lnTo>
                    <a:pt x="2303" y="1757"/>
                  </a:lnTo>
                  <a:lnTo>
                    <a:pt x="2326" y="1757"/>
                  </a:lnTo>
                  <a:lnTo>
                    <a:pt x="2350" y="1751"/>
                  </a:lnTo>
                  <a:lnTo>
                    <a:pt x="2374" y="1751"/>
                  </a:lnTo>
                  <a:lnTo>
                    <a:pt x="2398" y="1745"/>
                  </a:lnTo>
                  <a:lnTo>
                    <a:pt x="2422" y="1745"/>
                  </a:lnTo>
                  <a:lnTo>
                    <a:pt x="2446" y="1745"/>
                  </a:lnTo>
                  <a:lnTo>
                    <a:pt x="2470" y="1745"/>
                  </a:lnTo>
                  <a:lnTo>
                    <a:pt x="2494" y="1745"/>
                  </a:lnTo>
                  <a:lnTo>
                    <a:pt x="2518" y="1745"/>
                  </a:lnTo>
                  <a:lnTo>
                    <a:pt x="2542" y="1751"/>
                  </a:lnTo>
                  <a:lnTo>
                    <a:pt x="2566" y="1751"/>
                  </a:lnTo>
                  <a:lnTo>
                    <a:pt x="2590" y="1757"/>
                  </a:lnTo>
                  <a:lnTo>
                    <a:pt x="2614" y="1757"/>
                  </a:lnTo>
                  <a:lnTo>
                    <a:pt x="2637" y="1763"/>
                  </a:lnTo>
                  <a:lnTo>
                    <a:pt x="2661" y="1769"/>
                  </a:lnTo>
                  <a:lnTo>
                    <a:pt x="2685" y="1775"/>
                  </a:lnTo>
                  <a:lnTo>
                    <a:pt x="2709" y="1781"/>
                  </a:lnTo>
                  <a:lnTo>
                    <a:pt x="2733" y="1787"/>
                  </a:lnTo>
                  <a:lnTo>
                    <a:pt x="2757" y="1793"/>
                  </a:lnTo>
                  <a:lnTo>
                    <a:pt x="2781" y="1799"/>
                  </a:lnTo>
                  <a:lnTo>
                    <a:pt x="2805" y="1805"/>
                  </a:lnTo>
                  <a:lnTo>
                    <a:pt x="2829" y="1811"/>
                  </a:lnTo>
                  <a:lnTo>
                    <a:pt x="2853" y="1817"/>
                  </a:lnTo>
                  <a:lnTo>
                    <a:pt x="2877" y="1823"/>
                  </a:lnTo>
                  <a:lnTo>
                    <a:pt x="2901" y="1829"/>
                  </a:lnTo>
                  <a:lnTo>
                    <a:pt x="2924" y="1829"/>
                  </a:lnTo>
                  <a:lnTo>
                    <a:pt x="2942" y="1835"/>
                  </a:lnTo>
                  <a:lnTo>
                    <a:pt x="2966" y="1835"/>
                  </a:lnTo>
                  <a:lnTo>
                    <a:pt x="2990" y="1835"/>
                  </a:lnTo>
                  <a:lnTo>
                    <a:pt x="3014" y="1829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6" name="Freeform 89"/>
            <p:cNvSpPr>
              <a:spLocks/>
            </p:cNvSpPr>
            <p:nvPr/>
          </p:nvSpPr>
          <p:spPr bwMode="auto">
            <a:xfrm>
              <a:off x="5694760" y="3135549"/>
              <a:ext cx="1787128" cy="2170510"/>
            </a:xfrm>
            <a:custGeom>
              <a:avLst/>
              <a:gdLst>
                <a:gd name="T0" fmla="*/ 2147483647 w 1501"/>
                <a:gd name="T1" fmla="*/ 2147483647 h 1823"/>
                <a:gd name="T2" fmla="*/ 2147483647 w 1501"/>
                <a:gd name="T3" fmla="*/ 2147483647 h 1823"/>
                <a:gd name="T4" fmla="*/ 2147483647 w 1501"/>
                <a:gd name="T5" fmla="*/ 2147483647 h 1823"/>
                <a:gd name="T6" fmla="*/ 2147483647 w 1501"/>
                <a:gd name="T7" fmla="*/ 2147483647 h 1823"/>
                <a:gd name="T8" fmla="*/ 2147483647 w 1501"/>
                <a:gd name="T9" fmla="*/ 2147483647 h 1823"/>
                <a:gd name="T10" fmla="*/ 2147483647 w 1501"/>
                <a:gd name="T11" fmla="*/ 2147483647 h 1823"/>
                <a:gd name="T12" fmla="*/ 2147483647 w 1501"/>
                <a:gd name="T13" fmla="*/ 2147483647 h 1823"/>
                <a:gd name="T14" fmla="*/ 2147483647 w 1501"/>
                <a:gd name="T15" fmla="*/ 2147483647 h 1823"/>
                <a:gd name="T16" fmla="*/ 2147483647 w 1501"/>
                <a:gd name="T17" fmla="*/ 2147483647 h 1823"/>
                <a:gd name="T18" fmla="*/ 2147483647 w 1501"/>
                <a:gd name="T19" fmla="*/ 2147483647 h 1823"/>
                <a:gd name="T20" fmla="*/ 2147483647 w 1501"/>
                <a:gd name="T21" fmla="*/ 2147483647 h 1823"/>
                <a:gd name="T22" fmla="*/ 2147483647 w 1501"/>
                <a:gd name="T23" fmla="*/ 2147483647 h 1823"/>
                <a:gd name="T24" fmla="*/ 2147483647 w 1501"/>
                <a:gd name="T25" fmla="*/ 2147483647 h 1823"/>
                <a:gd name="T26" fmla="*/ 2147483647 w 1501"/>
                <a:gd name="T27" fmla="*/ 2147483647 h 1823"/>
                <a:gd name="T28" fmla="*/ 2147483647 w 1501"/>
                <a:gd name="T29" fmla="*/ 2147483647 h 1823"/>
                <a:gd name="T30" fmla="*/ 2147483647 w 1501"/>
                <a:gd name="T31" fmla="*/ 2147483647 h 1823"/>
                <a:gd name="T32" fmla="*/ 2147483647 w 1501"/>
                <a:gd name="T33" fmla="*/ 2147483647 h 1823"/>
                <a:gd name="T34" fmla="*/ 2147483647 w 1501"/>
                <a:gd name="T35" fmla="*/ 2147483647 h 1823"/>
                <a:gd name="T36" fmla="*/ 2147483647 w 1501"/>
                <a:gd name="T37" fmla="*/ 2147483647 h 1823"/>
                <a:gd name="T38" fmla="*/ 2147483647 w 1501"/>
                <a:gd name="T39" fmla="*/ 2147483647 h 1823"/>
                <a:gd name="T40" fmla="*/ 2147483647 w 1501"/>
                <a:gd name="T41" fmla="*/ 2147483647 h 1823"/>
                <a:gd name="T42" fmla="*/ 2147483647 w 1501"/>
                <a:gd name="T43" fmla="*/ 2147483647 h 1823"/>
                <a:gd name="T44" fmla="*/ 2147483647 w 1501"/>
                <a:gd name="T45" fmla="*/ 2147483647 h 1823"/>
                <a:gd name="T46" fmla="*/ 2147483647 w 1501"/>
                <a:gd name="T47" fmla="*/ 2147483647 h 1823"/>
                <a:gd name="T48" fmla="*/ 2147483647 w 1501"/>
                <a:gd name="T49" fmla="*/ 2147483647 h 1823"/>
                <a:gd name="T50" fmla="*/ 2147483647 w 1501"/>
                <a:gd name="T51" fmla="*/ 2147483647 h 1823"/>
                <a:gd name="T52" fmla="*/ 2147483647 w 1501"/>
                <a:gd name="T53" fmla="*/ 2147483647 h 1823"/>
                <a:gd name="T54" fmla="*/ 2147483647 w 1501"/>
                <a:gd name="T55" fmla="*/ 2147483647 h 1823"/>
                <a:gd name="T56" fmla="*/ 2147483647 w 1501"/>
                <a:gd name="T57" fmla="*/ 2147483647 h 1823"/>
                <a:gd name="T58" fmla="*/ 2147483647 w 1501"/>
                <a:gd name="T59" fmla="*/ 2147483647 h 1823"/>
                <a:gd name="T60" fmla="*/ 2147483647 w 1501"/>
                <a:gd name="T61" fmla="*/ 2147483647 h 1823"/>
                <a:gd name="T62" fmla="*/ 2147483647 w 1501"/>
                <a:gd name="T63" fmla="*/ 0 h 18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01"/>
                <a:gd name="T97" fmla="*/ 0 h 1823"/>
                <a:gd name="T98" fmla="*/ 1501 w 1501"/>
                <a:gd name="T99" fmla="*/ 1823 h 18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01" h="1823">
                  <a:moveTo>
                    <a:pt x="0" y="906"/>
                  </a:moveTo>
                  <a:lnTo>
                    <a:pt x="24" y="900"/>
                  </a:lnTo>
                  <a:lnTo>
                    <a:pt x="48" y="894"/>
                  </a:lnTo>
                  <a:lnTo>
                    <a:pt x="72" y="888"/>
                  </a:lnTo>
                  <a:lnTo>
                    <a:pt x="96" y="870"/>
                  </a:lnTo>
                  <a:lnTo>
                    <a:pt x="120" y="858"/>
                  </a:lnTo>
                  <a:lnTo>
                    <a:pt x="144" y="840"/>
                  </a:lnTo>
                  <a:lnTo>
                    <a:pt x="168" y="816"/>
                  </a:lnTo>
                  <a:lnTo>
                    <a:pt x="191" y="792"/>
                  </a:lnTo>
                  <a:lnTo>
                    <a:pt x="215" y="762"/>
                  </a:lnTo>
                  <a:lnTo>
                    <a:pt x="239" y="732"/>
                  </a:lnTo>
                  <a:lnTo>
                    <a:pt x="263" y="696"/>
                  </a:lnTo>
                  <a:lnTo>
                    <a:pt x="287" y="666"/>
                  </a:lnTo>
                  <a:lnTo>
                    <a:pt x="311" y="624"/>
                  </a:lnTo>
                  <a:lnTo>
                    <a:pt x="335" y="588"/>
                  </a:lnTo>
                  <a:lnTo>
                    <a:pt x="359" y="552"/>
                  </a:lnTo>
                  <a:lnTo>
                    <a:pt x="383" y="510"/>
                  </a:lnTo>
                  <a:lnTo>
                    <a:pt x="407" y="474"/>
                  </a:lnTo>
                  <a:lnTo>
                    <a:pt x="431" y="438"/>
                  </a:lnTo>
                  <a:lnTo>
                    <a:pt x="455" y="408"/>
                  </a:lnTo>
                  <a:lnTo>
                    <a:pt x="478" y="378"/>
                  </a:lnTo>
                  <a:lnTo>
                    <a:pt x="502" y="348"/>
                  </a:lnTo>
                  <a:lnTo>
                    <a:pt x="526" y="330"/>
                  </a:lnTo>
                  <a:lnTo>
                    <a:pt x="550" y="312"/>
                  </a:lnTo>
                  <a:lnTo>
                    <a:pt x="574" y="300"/>
                  </a:lnTo>
                  <a:lnTo>
                    <a:pt x="598" y="294"/>
                  </a:lnTo>
                  <a:lnTo>
                    <a:pt x="622" y="294"/>
                  </a:lnTo>
                  <a:lnTo>
                    <a:pt x="646" y="300"/>
                  </a:lnTo>
                  <a:lnTo>
                    <a:pt x="670" y="312"/>
                  </a:lnTo>
                  <a:lnTo>
                    <a:pt x="694" y="330"/>
                  </a:lnTo>
                  <a:lnTo>
                    <a:pt x="712" y="348"/>
                  </a:lnTo>
                  <a:lnTo>
                    <a:pt x="736" y="372"/>
                  </a:lnTo>
                  <a:lnTo>
                    <a:pt x="760" y="396"/>
                  </a:lnTo>
                  <a:lnTo>
                    <a:pt x="783" y="426"/>
                  </a:lnTo>
                  <a:lnTo>
                    <a:pt x="807" y="450"/>
                  </a:lnTo>
                  <a:lnTo>
                    <a:pt x="831" y="468"/>
                  </a:lnTo>
                  <a:lnTo>
                    <a:pt x="855" y="486"/>
                  </a:lnTo>
                  <a:lnTo>
                    <a:pt x="879" y="498"/>
                  </a:lnTo>
                  <a:lnTo>
                    <a:pt x="903" y="498"/>
                  </a:lnTo>
                  <a:lnTo>
                    <a:pt x="927" y="492"/>
                  </a:lnTo>
                  <a:lnTo>
                    <a:pt x="951" y="468"/>
                  </a:lnTo>
                  <a:lnTo>
                    <a:pt x="975" y="438"/>
                  </a:lnTo>
                  <a:lnTo>
                    <a:pt x="999" y="396"/>
                  </a:lnTo>
                  <a:lnTo>
                    <a:pt x="1023" y="348"/>
                  </a:lnTo>
                  <a:lnTo>
                    <a:pt x="1047" y="288"/>
                  </a:lnTo>
                  <a:lnTo>
                    <a:pt x="1070" y="222"/>
                  </a:lnTo>
                  <a:lnTo>
                    <a:pt x="1094" y="156"/>
                  </a:lnTo>
                  <a:lnTo>
                    <a:pt x="1118" y="96"/>
                  </a:lnTo>
                  <a:lnTo>
                    <a:pt x="1142" y="48"/>
                  </a:lnTo>
                  <a:lnTo>
                    <a:pt x="1166" y="18"/>
                  </a:lnTo>
                  <a:lnTo>
                    <a:pt x="1190" y="18"/>
                  </a:lnTo>
                  <a:lnTo>
                    <a:pt x="1214" y="48"/>
                  </a:lnTo>
                  <a:lnTo>
                    <a:pt x="1238" y="126"/>
                  </a:lnTo>
                  <a:lnTo>
                    <a:pt x="1262" y="246"/>
                  </a:lnTo>
                  <a:lnTo>
                    <a:pt x="1286" y="426"/>
                  </a:lnTo>
                  <a:lnTo>
                    <a:pt x="1310" y="654"/>
                  </a:lnTo>
                  <a:lnTo>
                    <a:pt x="1334" y="929"/>
                  </a:lnTo>
                  <a:lnTo>
                    <a:pt x="1357" y="1223"/>
                  </a:lnTo>
                  <a:lnTo>
                    <a:pt x="1381" y="1505"/>
                  </a:lnTo>
                  <a:lnTo>
                    <a:pt x="1405" y="1733"/>
                  </a:lnTo>
                  <a:lnTo>
                    <a:pt x="1429" y="1823"/>
                  </a:lnTo>
                  <a:lnTo>
                    <a:pt x="1453" y="1667"/>
                  </a:lnTo>
                  <a:lnTo>
                    <a:pt x="1477" y="1127"/>
                  </a:lnTo>
                  <a:lnTo>
                    <a:pt x="150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618" name="Text Box 91"/>
            <p:cNvSpPr txBox="1">
              <a:spLocks noChangeArrowheads="1"/>
            </p:cNvSpPr>
            <p:nvPr/>
          </p:nvSpPr>
          <p:spPr bwMode="auto">
            <a:xfrm>
              <a:off x="2384627" y="2423555"/>
              <a:ext cx="224471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333FF"/>
                  </a:solidFill>
                  <a:latin typeface="Calibri"/>
                  <a:cs typeface="Calibri"/>
                </a:rPr>
                <a:t>Degree 15 polynomial</a:t>
              </a:r>
            </a:p>
          </p:txBody>
        </p:sp>
      </p:grp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Example: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31717" y="4920593"/>
            <a:ext cx="8880566" cy="179223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Posteriors determined by </a:t>
            </a:r>
            <a:r>
              <a:rPr lang="en-US" sz="2400" i="1" dirty="0"/>
              <a:t>relative </a:t>
            </a:r>
            <a:r>
              <a:rPr lang="en-US" sz="2400" dirty="0"/>
              <a:t>probabilities (odds ratios):</a:t>
            </a:r>
          </a:p>
          <a:p>
            <a:pPr eaLnBrk="1" hangingPunct="1"/>
            <a:r>
              <a:rPr lang="en-US" sz="2400" dirty="0">
                <a:solidFill>
                  <a:srgbClr val="9999FF"/>
                </a:solidFill>
              </a:rPr>
              <a:t>Overfitting occurs, for example, when you use every word as a feature, including those rare words. </a:t>
            </a:r>
            <a:r>
              <a:rPr lang="en-US" sz="2400" dirty="0" err="1">
                <a:solidFill>
                  <a:srgbClr val="9999FF"/>
                </a:solidFill>
              </a:rPr>
              <a:t>Eg</a:t>
            </a:r>
            <a:r>
              <a:rPr lang="en-US" sz="2400" dirty="0">
                <a:solidFill>
                  <a:srgbClr val="9999FF"/>
                </a:solidFill>
              </a:rPr>
              <a:t>: some rare words only show up once in un-spam emails and do not show up in spam emails.</a:t>
            </a:r>
          </a:p>
          <a:p>
            <a:pPr eaLnBrk="1" hangingPunct="1"/>
            <a:endParaRPr lang="en-US" sz="20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62200" y="3200400"/>
            <a:ext cx="188595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south-west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nation   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morally  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nicely   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extent   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seriously  : </a:t>
            </a:r>
            <a:r>
              <a:rPr lang="en-US" sz="1400" dirty="0" err="1">
                <a:latin typeface="Courier New" pitchFamily="49" charset="0"/>
              </a:rPr>
              <a:t>inf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707876" y="3200400"/>
            <a:ext cx="2024097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screens    : inf</a:t>
            </a:r>
          </a:p>
          <a:p>
            <a:r>
              <a:rPr lang="en-US" sz="1400" dirty="0">
                <a:latin typeface="Courier New" pitchFamily="49" charset="0"/>
              </a:rPr>
              <a:t>minute     : inf</a:t>
            </a:r>
          </a:p>
          <a:p>
            <a:r>
              <a:rPr lang="en-US" sz="1400" dirty="0">
                <a:latin typeface="Courier New" pitchFamily="49" charset="0"/>
              </a:rPr>
              <a:t>guaranteed : inf</a:t>
            </a:r>
          </a:p>
          <a:p>
            <a:r>
              <a:rPr lang="en-US" sz="1400" dirty="0">
                <a:latin typeface="Courier New" pitchFamily="49" charset="0"/>
              </a:rPr>
              <a:t>$205.00    : inf</a:t>
            </a:r>
          </a:p>
          <a:p>
            <a:r>
              <a:rPr lang="en-US" sz="1400" dirty="0">
                <a:latin typeface="Courier New" pitchFamily="49" charset="0"/>
              </a:rPr>
              <a:t>delivery   : inf</a:t>
            </a:r>
          </a:p>
          <a:p>
            <a:r>
              <a:rPr lang="en-US" sz="1400" dirty="0">
                <a:latin typeface="Courier New" pitchFamily="49" charset="0"/>
              </a:rPr>
              <a:t>signature  : inf</a:t>
            </a:r>
          </a:p>
          <a:p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90744" y="2503884"/>
                <a:ext cx="168982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44" y="2503884"/>
                <a:ext cx="1689822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5014" y="2503884"/>
                <a:ext cx="168982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14" y="2503884"/>
                <a:ext cx="1689822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8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73844" y="1466850"/>
            <a:ext cx="4171950" cy="52387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+mj-lt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2000" dirty="0">
                <a:latin typeface="+mj-lt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endParaRPr lang="en-US" sz="2000" dirty="0">
              <a:latin typeface="+mj-lt"/>
              <a:cs typeface="Calibri"/>
            </a:endParaRPr>
          </a:p>
          <a:p>
            <a:pPr lvl="1" eaLnBrk="1" hangingPunct="1"/>
            <a:r>
              <a:rPr lang="en-US" sz="2000" dirty="0">
                <a:latin typeface="+mj-lt"/>
                <a:cs typeface="Calibri"/>
              </a:rPr>
              <a:t>Can derive this estimate with </a:t>
            </a:r>
            <a:r>
              <a:rPr lang="en-US" sz="2000" i="1" dirty="0">
                <a:latin typeface="+mj-lt"/>
                <a:cs typeface="Calibri"/>
              </a:rPr>
              <a:t>Dirichlet priors</a:t>
            </a:r>
          </a:p>
          <a:p>
            <a:pPr lvl="1" eaLnBrk="1" hangingPunct="1"/>
            <a:endParaRPr lang="en-US" sz="2000" i="1" dirty="0">
              <a:latin typeface="+mj-lt"/>
              <a:cs typeface="Calibri"/>
            </a:endParaRPr>
          </a:p>
          <a:p>
            <a:pPr lvl="1" eaLnBrk="1" hangingPunct="1"/>
            <a:r>
              <a:rPr lang="en-US" sz="2000" i="1" dirty="0">
                <a:solidFill>
                  <a:srgbClr val="9999FF"/>
                </a:solidFill>
                <a:latin typeface="+mj-lt"/>
                <a:cs typeface="Calibri"/>
              </a:rPr>
              <a:t>Very small k: you just want to fit your training data well, and solve the “infinity” problem.</a:t>
            </a:r>
            <a:endParaRPr lang="en-US" sz="2000" dirty="0">
              <a:solidFill>
                <a:srgbClr val="9999FF"/>
              </a:solidFill>
              <a:latin typeface="+mj-lt"/>
              <a:cs typeface="Calibri"/>
            </a:endParaRPr>
          </a:p>
          <a:p>
            <a:pPr eaLnBrk="1" hangingPunct="1"/>
            <a:endParaRPr lang="en-US" dirty="0">
              <a:latin typeface="+mj-lt"/>
              <a:cs typeface="Calibri"/>
            </a:endParaRPr>
          </a:p>
          <a:p>
            <a:pPr eaLnBrk="1" hangingPunct="1"/>
            <a:endParaRPr lang="en-US" dirty="0">
              <a:latin typeface="+mj-lt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2372" y="4185049"/>
            <a:ext cx="1232297" cy="57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14850" y="3327799"/>
            <a:ext cx="2018110" cy="50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45794" y="4185049"/>
            <a:ext cx="2109788" cy="50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3672" y="3384949"/>
            <a:ext cx="2737247" cy="57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5772150" y="325755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sz="1350">
              <a:latin typeface="+mj-lt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5772150" y="405765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sz="1350">
              <a:latin typeface="+mj-lt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4972050" y="2286000"/>
            <a:ext cx="1954530" cy="51435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+mj-lt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+mj-lt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+mj-lt"/>
                  <a:cs typeface="Calibri"/>
                </a:rPr>
                <a:t>b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some code and provide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Example: ‘</a:t>
            </a:r>
            <a:r>
              <a:rPr lang="en-US" i="1" dirty="0"/>
              <a:t>Text mining is to identify useful information.’</a:t>
            </a:r>
          </a:p>
          <a:p>
            <a:endParaRPr lang="en-US" dirty="0"/>
          </a:p>
          <a:p>
            <a:r>
              <a:rPr lang="en-US" b="1" dirty="0"/>
              <a:t>Tokenization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D1: </a:t>
            </a:r>
            <a:r>
              <a:rPr lang="en-US" i="1" dirty="0"/>
              <a:t>‘Text’, ‘mining’, ‘is’, ‘to’, ‘identify’, ‘useful’, ‘information’, ‘.’</a:t>
            </a:r>
          </a:p>
          <a:p>
            <a:endParaRPr lang="en-US" dirty="0"/>
          </a:p>
          <a:p>
            <a:r>
              <a:rPr lang="en-US" b="1" dirty="0"/>
              <a:t>Stemming/normalization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reduce words in different form to </a:t>
            </a:r>
            <a:r>
              <a:rPr lang="zh-CN" altLang="en-US" sz="2400" dirty="0">
                <a:solidFill>
                  <a:srgbClr val="FF0000"/>
                </a:solidFill>
              </a:rPr>
              <a:t>同一词根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D1: </a:t>
            </a:r>
            <a:r>
              <a:rPr lang="en-US" i="1" dirty="0"/>
              <a:t>‘text’, ‘mine’, ‘is’, ‘to’, ‘identify’, ‘use’, ‘inform’, ‘.’</a:t>
            </a:r>
          </a:p>
          <a:p>
            <a:endParaRPr lang="en-US" dirty="0"/>
          </a:p>
          <a:p>
            <a:r>
              <a:rPr lang="en-US" b="1" dirty="0"/>
              <a:t>N-gram construction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D1: </a:t>
            </a:r>
            <a:r>
              <a:rPr lang="en-US" i="1" dirty="0"/>
              <a:t>‘text-mine’, ‘mine-is’, ‘is-to’, ‘to-identify’, ‘identify-use’, ‘use-inform’, ‘inform-.’</a:t>
            </a:r>
          </a:p>
          <a:p>
            <a:endParaRPr lang="en-US" dirty="0"/>
          </a:p>
          <a:p>
            <a:r>
              <a:rPr lang="en-US" b="1" dirty="0" err="1"/>
              <a:t>Stopword</a:t>
            </a:r>
            <a:r>
              <a:rPr lang="en-US" b="1" dirty="0"/>
              <a:t>/controlled vocabulary filtering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D1: </a:t>
            </a:r>
            <a:r>
              <a:rPr lang="en-US" i="1" dirty="0"/>
              <a:t>‘text-mine’, ‘to-identify’, ‘identify-use’, ‘use-inform’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3112532"/>
            <a:ext cx="8991600" cy="2297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7200" y="2743200"/>
            <a:ext cx="9818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Optional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1630</Words>
  <Application>Microsoft Office PowerPoint</Application>
  <PresentationFormat>全屏显示(4:3)</PresentationFormat>
  <Paragraphs>508</Paragraphs>
  <Slides>49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宋体</vt:lpstr>
      <vt:lpstr>Arial</vt:lpstr>
      <vt:lpstr>Calibri</vt:lpstr>
      <vt:lpstr>Calibri Light</vt:lpstr>
      <vt:lpstr>Cambria Math</vt:lpstr>
      <vt:lpstr>Courier New</vt:lpstr>
      <vt:lpstr>Helvetica</vt:lpstr>
      <vt:lpstr>Symbol</vt:lpstr>
      <vt:lpstr>Tahoma</vt:lpstr>
      <vt:lpstr>Verdana</vt:lpstr>
      <vt:lpstr>Wingdings</vt:lpstr>
      <vt:lpstr>Office Theme</vt:lpstr>
      <vt:lpstr>COMP4901K/Math4824B Machine Learning for Natural Language Processing</vt:lpstr>
      <vt:lpstr>A General Pipeline of Building a Classifier</vt:lpstr>
      <vt:lpstr>Midterm</vt:lpstr>
      <vt:lpstr>Question 1</vt:lpstr>
      <vt:lpstr>Overfitting</vt:lpstr>
      <vt:lpstr>Example: Overfitting</vt:lpstr>
      <vt:lpstr>Laplace Smoothing</vt:lpstr>
      <vt:lpstr>Question 2: Preprocessing</vt:lpstr>
      <vt:lpstr>Summary of Preprocessing</vt:lpstr>
      <vt:lpstr>Better Document Representation</vt:lpstr>
      <vt:lpstr>Stopwords</vt:lpstr>
      <vt:lpstr>Question 3: TFIDF Weighting</vt:lpstr>
      <vt:lpstr>Term Weighting</vt:lpstr>
      <vt:lpstr>Term Frequency Weights</vt:lpstr>
      <vt:lpstr>Inverse Document Frequency</vt:lpstr>
      <vt:lpstr>TFIDF</vt:lpstr>
      <vt:lpstr>Question 4: WordNet Similarity</vt:lpstr>
      <vt:lpstr>WordNet Similarity</vt:lpstr>
      <vt:lpstr>Shortest Path between Two Concepts</vt:lpstr>
      <vt:lpstr>Least Common Subsumer</vt:lpstr>
      <vt:lpstr>Question 5: Vector Space Model</vt:lpstr>
      <vt:lpstr>Document Similarity</vt:lpstr>
      <vt:lpstr>Vector Operations</vt:lpstr>
      <vt:lpstr>Vector Operations</vt:lpstr>
      <vt:lpstr>Vector Norm</vt:lpstr>
      <vt:lpstr>Question 6: Classification</vt:lpstr>
      <vt:lpstr>Classification vs. Clustering</vt:lpstr>
      <vt:lpstr>Classification</vt:lpstr>
      <vt:lpstr>Classification</vt:lpstr>
      <vt:lpstr>Classification</vt:lpstr>
      <vt:lpstr>Classification</vt:lpstr>
      <vt:lpstr>Clustering</vt:lpstr>
      <vt:lpstr>Clustering</vt:lpstr>
      <vt:lpstr>Clustering</vt:lpstr>
      <vt:lpstr>Clustering</vt:lpstr>
      <vt:lpstr>Clustering</vt:lpstr>
      <vt:lpstr>Linearly separable data</vt:lpstr>
      <vt:lpstr>Non linearly separable data</vt:lpstr>
      <vt:lpstr>Non linearly separable data</vt:lpstr>
      <vt:lpstr>Question 7: Naïve Bayes</vt:lpstr>
      <vt:lpstr>Parameter Estimation for Naïve Bayes</vt:lpstr>
      <vt:lpstr>Example: Spam Filtering</vt:lpstr>
      <vt:lpstr>Spam Example</vt:lpstr>
      <vt:lpstr>Question 8: Evaluation of Classification Results</vt:lpstr>
      <vt:lpstr>Tuning on Held-Out Data</vt:lpstr>
      <vt:lpstr>Evaluating classifiers</vt:lpstr>
      <vt:lpstr>Summarizing precision and recall</vt:lpstr>
      <vt:lpstr>Multi-class Categorization</vt:lpstr>
      <vt:lpstr>Good Luck!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CHANG YS</cp:lastModifiedBy>
  <cp:revision>173</cp:revision>
  <dcterms:created xsi:type="dcterms:W3CDTF">2006-08-16T00:00:00Z</dcterms:created>
  <dcterms:modified xsi:type="dcterms:W3CDTF">2018-10-18T09:33:38Z</dcterms:modified>
</cp:coreProperties>
</file>