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48" r:id="rId1"/>
  </p:sldMasterIdLst>
  <p:notesMasterIdLst>
    <p:notesMasterId r:id="rId59"/>
  </p:notesMasterIdLst>
  <p:sldIdLst>
    <p:sldId id="257" r:id="rId2"/>
    <p:sldId id="259" r:id="rId3"/>
    <p:sldId id="260" r:id="rId4"/>
    <p:sldId id="262" r:id="rId5"/>
    <p:sldId id="263" r:id="rId6"/>
    <p:sldId id="272" r:id="rId7"/>
    <p:sldId id="274" r:id="rId8"/>
    <p:sldId id="275" r:id="rId9"/>
    <p:sldId id="276" r:id="rId10"/>
    <p:sldId id="277" r:id="rId11"/>
    <p:sldId id="278" r:id="rId12"/>
    <p:sldId id="279" r:id="rId13"/>
    <p:sldId id="280" r:id="rId14"/>
    <p:sldId id="281" r:id="rId15"/>
    <p:sldId id="282" r:id="rId16"/>
    <p:sldId id="325" r:id="rId17"/>
    <p:sldId id="326" r:id="rId18"/>
    <p:sldId id="327" r:id="rId19"/>
    <p:sldId id="283" r:id="rId20"/>
    <p:sldId id="284" r:id="rId21"/>
    <p:sldId id="285" r:id="rId22"/>
    <p:sldId id="286" r:id="rId23"/>
    <p:sldId id="290" r:id="rId24"/>
    <p:sldId id="291" r:id="rId25"/>
    <p:sldId id="292" r:id="rId26"/>
    <p:sldId id="293" r:id="rId27"/>
    <p:sldId id="287" r:id="rId28"/>
    <p:sldId id="294" r:id="rId29"/>
    <p:sldId id="295" r:id="rId30"/>
    <p:sldId id="296" r:id="rId31"/>
    <p:sldId id="298" r:id="rId32"/>
    <p:sldId id="297" r:id="rId33"/>
    <p:sldId id="299" r:id="rId34"/>
    <p:sldId id="300" r:id="rId35"/>
    <p:sldId id="301" r:id="rId36"/>
    <p:sldId id="302" r:id="rId37"/>
    <p:sldId id="303" r:id="rId38"/>
    <p:sldId id="304" r:id="rId39"/>
    <p:sldId id="305" r:id="rId40"/>
    <p:sldId id="307" r:id="rId41"/>
    <p:sldId id="308" r:id="rId42"/>
    <p:sldId id="309" r:id="rId43"/>
    <p:sldId id="310" r:id="rId44"/>
    <p:sldId id="311" r:id="rId45"/>
    <p:sldId id="312" r:id="rId46"/>
    <p:sldId id="313" r:id="rId47"/>
    <p:sldId id="314" r:id="rId48"/>
    <p:sldId id="315" r:id="rId49"/>
    <p:sldId id="316" r:id="rId50"/>
    <p:sldId id="317" r:id="rId51"/>
    <p:sldId id="318" r:id="rId52"/>
    <p:sldId id="319" r:id="rId53"/>
    <p:sldId id="320" r:id="rId54"/>
    <p:sldId id="321" r:id="rId55"/>
    <p:sldId id="322" r:id="rId56"/>
    <p:sldId id="323" r:id="rId57"/>
    <p:sldId id="324"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EAF1"/>
    <a:srgbClr val="FF6699"/>
    <a:srgbClr val="FEA002"/>
    <a:srgbClr val="F9E7F5"/>
    <a:srgbClr val="FF66FF"/>
    <a:srgbClr val="0099FF"/>
    <a:srgbClr val="068303"/>
    <a:srgbClr val="0A8501"/>
    <a:srgbClr val="940E94"/>
    <a:srgbClr val="C218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875" autoAdjust="0"/>
  </p:normalViewPr>
  <p:slideViewPr>
    <p:cSldViewPr>
      <p:cViewPr varScale="1">
        <p:scale>
          <a:sx n="67" d="100"/>
          <a:sy n="67" d="100"/>
        </p:scale>
        <p:origin x="1260" y="5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3154" y="-7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9F9785-B714-4355-9128-4C9AFF94E816}" type="datetimeFigureOut">
              <a:rPr lang="en-US" smtClean="0"/>
              <a:pPr/>
              <a:t>12/10/2018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2BCD5C7-AD7F-4FAA-B7B9-A09C6EEE6F7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BCD5C7-AD7F-4FAA-B7B9-A09C6EEE6F73}" type="slidenum">
              <a:rPr lang="en-US" smtClean="0"/>
              <a:pPr/>
              <a:t>1</a:t>
            </a:fld>
            <a:endParaRPr lang="en-US"/>
          </a:p>
        </p:txBody>
      </p:sp>
    </p:spTree>
    <p:extLst>
      <p:ext uri="{BB962C8B-B14F-4D97-AF65-F5344CB8AC3E}">
        <p14:creationId xmlns:p14="http://schemas.microsoft.com/office/powerpoint/2010/main" val="1170626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extLst/>
        </p:spPr>
        <p:txBody>
          <a:bodyPr/>
          <a:lstStyle>
            <a:lvl1pPr eaLnBrk="0" hangingPunct="0">
              <a:defRPr>
                <a:solidFill>
                  <a:schemeClr val="tx1"/>
                </a:solidFill>
                <a:latin typeface="Gill Sans MT" pitchFamily="34" charset="0"/>
              </a:defRPr>
            </a:lvl1pPr>
            <a:lvl2pPr marL="742950" indent="-285750" eaLnBrk="0" hangingPunct="0">
              <a:defRPr>
                <a:solidFill>
                  <a:schemeClr val="tx1"/>
                </a:solidFill>
                <a:latin typeface="Gill Sans MT" pitchFamily="34" charset="0"/>
              </a:defRPr>
            </a:lvl2pPr>
            <a:lvl3pPr marL="1143000" indent="-228600" eaLnBrk="0" hangingPunct="0">
              <a:defRPr>
                <a:solidFill>
                  <a:schemeClr val="tx1"/>
                </a:solidFill>
                <a:latin typeface="Gill Sans MT" pitchFamily="34" charset="0"/>
              </a:defRPr>
            </a:lvl3pPr>
            <a:lvl4pPr marL="1600200" indent="-228600" eaLnBrk="0" hangingPunct="0">
              <a:defRPr>
                <a:solidFill>
                  <a:schemeClr val="tx1"/>
                </a:solidFill>
                <a:latin typeface="Gill Sans MT" pitchFamily="34" charset="0"/>
              </a:defRPr>
            </a:lvl4pPr>
            <a:lvl5pPr marL="2057400" indent="-228600" eaLnBrk="0" hangingPunct="0">
              <a:defRPr>
                <a:solidFill>
                  <a:schemeClr val="tx1"/>
                </a:solidFill>
                <a:latin typeface="Gill Sans MT" pitchFamily="34" charset="0"/>
              </a:defRPr>
            </a:lvl5pPr>
            <a:lvl6pPr marL="2514600" indent="-228600" eaLnBrk="0" fontAlgn="base" hangingPunct="0">
              <a:spcBef>
                <a:spcPct val="0"/>
              </a:spcBef>
              <a:spcAft>
                <a:spcPct val="0"/>
              </a:spcAft>
              <a:defRPr>
                <a:solidFill>
                  <a:schemeClr val="tx1"/>
                </a:solidFill>
                <a:latin typeface="Gill Sans MT" pitchFamily="34" charset="0"/>
              </a:defRPr>
            </a:lvl6pPr>
            <a:lvl7pPr marL="2971800" indent="-228600" eaLnBrk="0" fontAlgn="base" hangingPunct="0">
              <a:spcBef>
                <a:spcPct val="0"/>
              </a:spcBef>
              <a:spcAft>
                <a:spcPct val="0"/>
              </a:spcAft>
              <a:defRPr>
                <a:solidFill>
                  <a:schemeClr val="tx1"/>
                </a:solidFill>
                <a:latin typeface="Gill Sans MT" pitchFamily="34" charset="0"/>
              </a:defRPr>
            </a:lvl7pPr>
            <a:lvl8pPr marL="3429000" indent="-228600" eaLnBrk="0" fontAlgn="base" hangingPunct="0">
              <a:spcBef>
                <a:spcPct val="0"/>
              </a:spcBef>
              <a:spcAft>
                <a:spcPct val="0"/>
              </a:spcAft>
              <a:defRPr>
                <a:solidFill>
                  <a:schemeClr val="tx1"/>
                </a:solidFill>
                <a:latin typeface="Gill Sans MT" pitchFamily="34" charset="0"/>
              </a:defRPr>
            </a:lvl8pPr>
            <a:lvl9pPr marL="3886200" indent="-228600" eaLnBrk="0" fontAlgn="base" hangingPunct="0">
              <a:spcBef>
                <a:spcPct val="0"/>
              </a:spcBef>
              <a:spcAft>
                <a:spcPct val="0"/>
              </a:spcAft>
              <a:defRPr>
                <a:solidFill>
                  <a:schemeClr val="tx1"/>
                </a:solidFill>
                <a:latin typeface="Gill Sans MT" pitchFamily="34" charset="0"/>
              </a:defRPr>
            </a:lvl9pPr>
          </a:lstStyle>
          <a:p>
            <a:pPr eaLnBrk="1" hangingPunct="1">
              <a:defRPr/>
            </a:pPr>
            <a:fld id="{56E49F24-BCD7-4F3A-B1DE-5BE79BB2D22D}" type="slidenum">
              <a:rPr lang="en-US" smtClean="0">
                <a:latin typeface="Arial" pitchFamily="34" charset="0"/>
              </a:rPr>
              <a:pPr eaLnBrk="1" hangingPunct="1">
                <a:defRPr/>
              </a:pPr>
              <a:t>3</a:t>
            </a:fld>
            <a:endParaRPr lang="en-US">
              <a:latin typeface="Arial" pitchFamily="34"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latin typeface="Arial" pitchFamily="34" charset="0"/>
            </a:endParaRPr>
          </a:p>
          <a:p>
            <a:pPr eaLnBrk="1" hangingPunct="1"/>
            <a:endParaRPr lang="en-US" dirty="0">
              <a:latin typeface="Arial" pitchFamily="34" charset="0"/>
            </a:endParaRPr>
          </a:p>
        </p:txBody>
      </p:sp>
    </p:spTree>
    <p:extLst>
      <p:ext uri="{BB962C8B-B14F-4D97-AF65-F5344CB8AC3E}">
        <p14:creationId xmlns:p14="http://schemas.microsoft.com/office/powerpoint/2010/main" val="7665152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extLst/>
        </p:spPr>
        <p:txBody>
          <a:bodyPr/>
          <a:lstStyle>
            <a:lvl1pPr eaLnBrk="0" hangingPunct="0">
              <a:defRPr>
                <a:solidFill>
                  <a:schemeClr val="tx1"/>
                </a:solidFill>
                <a:latin typeface="Gill Sans MT" pitchFamily="34" charset="0"/>
              </a:defRPr>
            </a:lvl1pPr>
            <a:lvl2pPr marL="742950" indent="-285750" eaLnBrk="0" hangingPunct="0">
              <a:defRPr>
                <a:solidFill>
                  <a:schemeClr val="tx1"/>
                </a:solidFill>
                <a:latin typeface="Gill Sans MT" pitchFamily="34" charset="0"/>
              </a:defRPr>
            </a:lvl2pPr>
            <a:lvl3pPr marL="1143000" indent="-228600" eaLnBrk="0" hangingPunct="0">
              <a:defRPr>
                <a:solidFill>
                  <a:schemeClr val="tx1"/>
                </a:solidFill>
                <a:latin typeface="Gill Sans MT" pitchFamily="34" charset="0"/>
              </a:defRPr>
            </a:lvl3pPr>
            <a:lvl4pPr marL="1600200" indent="-228600" eaLnBrk="0" hangingPunct="0">
              <a:defRPr>
                <a:solidFill>
                  <a:schemeClr val="tx1"/>
                </a:solidFill>
                <a:latin typeface="Gill Sans MT" pitchFamily="34" charset="0"/>
              </a:defRPr>
            </a:lvl4pPr>
            <a:lvl5pPr marL="2057400" indent="-228600" eaLnBrk="0" hangingPunct="0">
              <a:defRPr>
                <a:solidFill>
                  <a:schemeClr val="tx1"/>
                </a:solidFill>
                <a:latin typeface="Gill Sans MT" pitchFamily="34" charset="0"/>
              </a:defRPr>
            </a:lvl5pPr>
            <a:lvl6pPr marL="2514600" indent="-228600" eaLnBrk="0" fontAlgn="base" hangingPunct="0">
              <a:spcBef>
                <a:spcPct val="0"/>
              </a:spcBef>
              <a:spcAft>
                <a:spcPct val="0"/>
              </a:spcAft>
              <a:defRPr>
                <a:solidFill>
                  <a:schemeClr val="tx1"/>
                </a:solidFill>
                <a:latin typeface="Gill Sans MT" pitchFamily="34" charset="0"/>
              </a:defRPr>
            </a:lvl6pPr>
            <a:lvl7pPr marL="2971800" indent="-228600" eaLnBrk="0" fontAlgn="base" hangingPunct="0">
              <a:spcBef>
                <a:spcPct val="0"/>
              </a:spcBef>
              <a:spcAft>
                <a:spcPct val="0"/>
              </a:spcAft>
              <a:defRPr>
                <a:solidFill>
                  <a:schemeClr val="tx1"/>
                </a:solidFill>
                <a:latin typeface="Gill Sans MT" pitchFamily="34" charset="0"/>
              </a:defRPr>
            </a:lvl7pPr>
            <a:lvl8pPr marL="3429000" indent="-228600" eaLnBrk="0" fontAlgn="base" hangingPunct="0">
              <a:spcBef>
                <a:spcPct val="0"/>
              </a:spcBef>
              <a:spcAft>
                <a:spcPct val="0"/>
              </a:spcAft>
              <a:defRPr>
                <a:solidFill>
                  <a:schemeClr val="tx1"/>
                </a:solidFill>
                <a:latin typeface="Gill Sans MT" pitchFamily="34" charset="0"/>
              </a:defRPr>
            </a:lvl8pPr>
            <a:lvl9pPr marL="3886200" indent="-228600" eaLnBrk="0" fontAlgn="base" hangingPunct="0">
              <a:spcBef>
                <a:spcPct val="0"/>
              </a:spcBef>
              <a:spcAft>
                <a:spcPct val="0"/>
              </a:spcAft>
              <a:defRPr>
                <a:solidFill>
                  <a:schemeClr val="tx1"/>
                </a:solidFill>
                <a:latin typeface="Gill Sans MT" pitchFamily="34" charset="0"/>
              </a:defRPr>
            </a:lvl9pPr>
          </a:lstStyle>
          <a:p>
            <a:pPr eaLnBrk="1" hangingPunct="1">
              <a:defRPr/>
            </a:pPr>
            <a:fld id="{56E49F24-BCD7-4F3A-B1DE-5BE79BB2D22D}" type="slidenum">
              <a:rPr lang="en-US" smtClean="0">
                <a:latin typeface="Arial" pitchFamily="34" charset="0"/>
              </a:rPr>
              <a:pPr eaLnBrk="1" hangingPunct="1">
                <a:defRPr/>
              </a:pPr>
              <a:t>8</a:t>
            </a:fld>
            <a:endParaRPr lang="en-US">
              <a:latin typeface="Arial" pitchFamily="34"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latin typeface="Arial" pitchFamily="34" charset="0"/>
            </a:endParaRPr>
          </a:p>
          <a:p>
            <a:pPr eaLnBrk="1" hangingPunct="1"/>
            <a:endParaRPr lang="en-US" dirty="0">
              <a:latin typeface="Arial" pitchFamily="34" charset="0"/>
            </a:endParaRPr>
          </a:p>
        </p:txBody>
      </p:sp>
    </p:spTree>
    <p:extLst>
      <p:ext uri="{BB962C8B-B14F-4D97-AF65-F5344CB8AC3E}">
        <p14:creationId xmlns:p14="http://schemas.microsoft.com/office/powerpoint/2010/main" val="15780505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extLst/>
        </p:spPr>
        <p:txBody>
          <a:bodyPr/>
          <a:lstStyle>
            <a:lvl1pPr eaLnBrk="0" hangingPunct="0">
              <a:defRPr>
                <a:solidFill>
                  <a:schemeClr val="tx1"/>
                </a:solidFill>
                <a:latin typeface="Gill Sans MT" pitchFamily="34" charset="0"/>
              </a:defRPr>
            </a:lvl1pPr>
            <a:lvl2pPr marL="742950" indent="-285750" eaLnBrk="0" hangingPunct="0">
              <a:defRPr>
                <a:solidFill>
                  <a:schemeClr val="tx1"/>
                </a:solidFill>
                <a:latin typeface="Gill Sans MT" pitchFamily="34" charset="0"/>
              </a:defRPr>
            </a:lvl2pPr>
            <a:lvl3pPr marL="1143000" indent="-228600" eaLnBrk="0" hangingPunct="0">
              <a:defRPr>
                <a:solidFill>
                  <a:schemeClr val="tx1"/>
                </a:solidFill>
                <a:latin typeface="Gill Sans MT" pitchFamily="34" charset="0"/>
              </a:defRPr>
            </a:lvl3pPr>
            <a:lvl4pPr marL="1600200" indent="-228600" eaLnBrk="0" hangingPunct="0">
              <a:defRPr>
                <a:solidFill>
                  <a:schemeClr val="tx1"/>
                </a:solidFill>
                <a:latin typeface="Gill Sans MT" pitchFamily="34" charset="0"/>
              </a:defRPr>
            </a:lvl4pPr>
            <a:lvl5pPr marL="2057400" indent="-228600" eaLnBrk="0" hangingPunct="0">
              <a:defRPr>
                <a:solidFill>
                  <a:schemeClr val="tx1"/>
                </a:solidFill>
                <a:latin typeface="Gill Sans MT" pitchFamily="34" charset="0"/>
              </a:defRPr>
            </a:lvl5pPr>
            <a:lvl6pPr marL="2514600" indent="-228600" eaLnBrk="0" fontAlgn="base" hangingPunct="0">
              <a:spcBef>
                <a:spcPct val="0"/>
              </a:spcBef>
              <a:spcAft>
                <a:spcPct val="0"/>
              </a:spcAft>
              <a:defRPr>
                <a:solidFill>
                  <a:schemeClr val="tx1"/>
                </a:solidFill>
                <a:latin typeface="Gill Sans MT" pitchFamily="34" charset="0"/>
              </a:defRPr>
            </a:lvl6pPr>
            <a:lvl7pPr marL="2971800" indent="-228600" eaLnBrk="0" fontAlgn="base" hangingPunct="0">
              <a:spcBef>
                <a:spcPct val="0"/>
              </a:spcBef>
              <a:spcAft>
                <a:spcPct val="0"/>
              </a:spcAft>
              <a:defRPr>
                <a:solidFill>
                  <a:schemeClr val="tx1"/>
                </a:solidFill>
                <a:latin typeface="Gill Sans MT" pitchFamily="34" charset="0"/>
              </a:defRPr>
            </a:lvl7pPr>
            <a:lvl8pPr marL="3429000" indent="-228600" eaLnBrk="0" fontAlgn="base" hangingPunct="0">
              <a:spcBef>
                <a:spcPct val="0"/>
              </a:spcBef>
              <a:spcAft>
                <a:spcPct val="0"/>
              </a:spcAft>
              <a:defRPr>
                <a:solidFill>
                  <a:schemeClr val="tx1"/>
                </a:solidFill>
                <a:latin typeface="Gill Sans MT" pitchFamily="34" charset="0"/>
              </a:defRPr>
            </a:lvl8pPr>
            <a:lvl9pPr marL="3886200" indent="-228600" eaLnBrk="0" fontAlgn="base" hangingPunct="0">
              <a:spcBef>
                <a:spcPct val="0"/>
              </a:spcBef>
              <a:spcAft>
                <a:spcPct val="0"/>
              </a:spcAft>
              <a:defRPr>
                <a:solidFill>
                  <a:schemeClr val="tx1"/>
                </a:solidFill>
                <a:latin typeface="Gill Sans MT" pitchFamily="34" charset="0"/>
              </a:defRPr>
            </a:lvl9pPr>
          </a:lstStyle>
          <a:p>
            <a:pPr eaLnBrk="1" hangingPunct="1">
              <a:defRPr/>
            </a:pPr>
            <a:fld id="{56E49F24-BCD7-4F3A-B1DE-5BE79BB2D22D}" type="slidenum">
              <a:rPr lang="en-US" smtClean="0">
                <a:latin typeface="Arial" pitchFamily="34" charset="0"/>
              </a:rPr>
              <a:pPr eaLnBrk="1" hangingPunct="1">
                <a:defRPr/>
              </a:pPr>
              <a:t>12</a:t>
            </a:fld>
            <a:endParaRPr lang="en-US">
              <a:latin typeface="Arial" pitchFamily="34"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latin typeface="Arial" pitchFamily="34" charset="0"/>
            </a:endParaRPr>
          </a:p>
          <a:p>
            <a:pPr eaLnBrk="1" hangingPunct="1"/>
            <a:endParaRPr lang="en-US" dirty="0">
              <a:latin typeface="Arial" pitchFamily="34" charset="0"/>
            </a:endParaRPr>
          </a:p>
        </p:txBody>
      </p:sp>
    </p:spTree>
    <p:extLst>
      <p:ext uri="{BB962C8B-B14F-4D97-AF65-F5344CB8AC3E}">
        <p14:creationId xmlns:p14="http://schemas.microsoft.com/office/powerpoint/2010/main" val="17530572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extLst/>
        </p:spPr>
        <p:txBody>
          <a:bodyPr/>
          <a:lstStyle>
            <a:lvl1pPr eaLnBrk="0" hangingPunct="0">
              <a:defRPr>
                <a:solidFill>
                  <a:schemeClr val="tx1"/>
                </a:solidFill>
                <a:latin typeface="Gill Sans MT" pitchFamily="34" charset="0"/>
              </a:defRPr>
            </a:lvl1pPr>
            <a:lvl2pPr marL="742950" indent="-285750" eaLnBrk="0" hangingPunct="0">
              <a:defRPr>
                <a:solidFill>
                  <a:schemeClr val="tx1"/>
                </a:solidFill>
                <a:latin typeface="Gill Sans MT" pitchFamily="34" charset="0"/>
              </a:defRPr>
            </a:lvl2pPr>
            <a:lvl3pPr marL="1143000" indent="-228600" eaLnBrk="0" hangingPunct="0">
              <a:defRPr>
                <a:solidFill>
                  <a:schemeClr val="tx1"/>
                </a:solidFill>
                <a:latin typeface="Gill Sans MT" pitchFamily="34" charset="0"/>
              </a:defRPr>
            </a:lvl3pPr>
            <a:lvl4pPr marL="1600200" indent="-228600" eaLnBrk="0" hangingPunct="0">
              <a:defRPr>
                <a:solidFill>
                  <a:schemeClr val="tx1"/>
                </a:solidFill>
                <a:latin typeface="Gill Sans MT" pitchFamily="34" charset="0"/>
              </a:defRPr>
            </a:lvl4pPr>
            <a:lvl5pPr marL="2057400" indent="-228600" eaLnBrk="0" hangingPunct="0">
              <a:defRPr>
                <a:solidFill>
                  <a:schemeClr val="tx1"/>
                </a:solidFill>
                <a:latin typeface="Gill Sans MT" pitchFamily="34" charset="0"/>
              </a:defRPr>
            </a:lvl5pPr>
            <a:lvl6pPr marL="2514600" indent="-228600" eaLnBrk="0" fontAlgn="base" hangingPunct="0">
              <a:spcBef>
                <a:spcPct val="0"/>
              </a:spcBef>
              <a:spcAft>
                <a:spcPct val="0"/>
              </a:spcAft>
              <a:defRPr>
                <a:solidFill>
                  <a:schemeClr val="tx1"/>
                </a:solidFill>
                <a:latin typeface="Gill Sans MT" pitchFamily="34" charset="0"/>
              </a:defRPr>
            </a:lvl6pPr>
            <a:lvl7pPr marL="2971800" indent="-228600" eaLnBrk="0" fontAlgn="base" hangingPunct="0">
              <a:spcBef>
                <a:spcPct val="0"/>
              </a:spcBef>
              <a:spcAft>
                <a:spcPct val="0"/>
              </a:spcAft>
              <a:defRPr>
                <a:solidFill>
                  <a:schemeClr val="tx1"/>
                </a:solidFill>
                <a:latin typeface="Gill Sans MT" pitchFamily="34" charset="0"/>
              </a:defRPr>
            </a:lvl7pPr>
            <a:lvl8pPr marL="3429000" indent="-228600" eaLnBrk="0" fontAlgn="base" hangingPunct="0">
              <a:spcBef>
                <a:spcPct val="0"/>
              </a:spcBef>
              <a:spcAft>
                <a:spcPct val="0"/>
              </a:spcAft>
              <a:defRPr>
                <a:solidFill>
                  <a:schemeClr val="tx1"/>
                </a:solidFill>
                <a:latin typeface="Gill Sans MT" pitchFamily="34" charset="0"/>
              </a:defRPr>
            </a:lvl8pPr>
            <a:lvl9pPr marL="3886200" indent="-228600" eaLnBrk="0" fontAlgn="base" hangingPunct="0">
              <a:spcBef>
                <a:spcPct val="0"/>
              </a:spcBef>
              <a:spcAft>
                <a:spcPct val="0"/>
              </a:spcAft>
              <a:defRPr>
                <a:solidFill>
                  <a:schemeClr val="tx1"/>
                </a:solidFill>
                <a:latin typeface="Gill Sans MT" pitchFamily="34" charset="0"/>
              </a:defRPr>
            </a:lvl9pPr>
          </a:lstStyle>
          <a:p>
            <a:pPr eaLnBrk="1" hangingPunct="1">
              <a:defRPr/>
            </a:pPr>
            <a:fld id="{56E49F24-BCD7-4F3A-B1DE-5BE79BB2D22D}" type="slidenum">
              <a:rPr lang="en-US" smtClean="0">
                <a:latin typeface="Arial" pitchFamily="34" charset="0"/>
              </a:rPr>
              <a:pPr eaLnBrk="1" hangingPunct="1">
                <a:defRPr/>
              </a:pPr>
              <a:t>13</a:t>
            </a:fld>
            <a:endParaRPr lang="en-US">
              <a:latin typeface="Arial" pitchFamily="34"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latin typeface="Arial" pitchFamily="34" charset="0"/>
            </a:endParaRPr>
          </a:p>
          <a:p>
            <a:pPr eaLnBrk="1" hangingPunct="1"/>
            <a:endParaRPr lang="en-US" dirty="0">
              <a:latin typeface="Arial" pitchFamily="34" charset="0"/>
            </a:endParaRPr>
          </a:p>
        </p:txBody>
      </p:sp>
    </p:spTree>
    <p:extLst>
      <p:ext uri="{BB962C8B-B14F-4D97-AF65-F5344CB8AC3E}">
        <p14:creationId xmlns:p14="http://schemas.microsoft.com/office/powerpoint/2010/main" val="19434268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extLst/>
        </p:spPr>
        <p:txBody>
          <a:bodyPr/>
          <a:lstStyle>
            <a:lvl1pPr eaLnBrk="0" hangingPunct="0">
              <a:defRPr>
                <a:solidFill>
                  <a:schemeClr val="tx1"/>
                </a:solidFill>
                <a:latin typeface="Gill Sans MT" pitchFamily="34" charset="0"/>
              </a:defRPr>
            </a:lvl1pPr>
            <a:lvl2pPr marL="742950" indent="-285750" eaLnBrk="0" hangingPunct="0">
              <a:defRPr>
                <a:solidFill>
                  <a:schemeClr val="tx1"/>
                </a:solidFill>
                <a:latin typeface="Gill Sans MT" pitchFamily="34" charset="0"/>
              </a:defRPr>
            </a:lvl2pPr>
            <a:lvl3pPr marL="1143000" indent="-228600" eaLnBrk="0" hangingPunct="0">
              <a:defRPr>
                <a:solidFill>
                  <a:schemeClr val="tx1"/>
                </a:solidFill>
                <a:latin typeface="Gill Sans MT" pitchFamily="34" charset="0"/>
              </a:defRPr>
            </a:lvl3pPr>
            <a:lvl4pPr marL="1600200" indent="-228600" eaLnBrk="0" hangingPunct="0">
              <a:defRPr>
                <a:solidFill>
                  <a:schemeClr val="tx1"/>
                </a:solidFill>
                <a:latin typeface="Gill Sans MT" pitchFamily="34" charset="0"/>
              </a:defRPr>
            </a:lvl4pPr>
            <a:lvl5pPr marL="2057400" indent="-228600" eaLnBrk="0" hangingPunct="0">
              <a:defRPr>
                <a:solidFill>
                  <a:schemeClr val="tx1"/>
                </a:solidFill>
                <a:latin typeface="Gill Sans MT" pitchFamily="34" charset="0"/>
              </a:defRPr>
            </a:lvl5pPr>
            <a:lvl6pPr marL="2514600" indent="-228600" eaLnBrk="0" fontAlgn="base" hangingPunct="0">
              <a:spcBef>
                <a:spcPct val="0"/>
              </a:spcBef>
              <a:spcAft>
                <a:spcPct val="0"/>
              </a:spcAft>
              <a:defRPr>
                <a:solidFill>
                  <a:schemeClr val="tx1"/>
                </a:solidFill>
                <a:latin typeface="Gill Sans MT" pitchFamily="34" charset="0"/>
              </a:defRPr>
            </a:lvl6pPr>
            <a:lvl7pPr marL="2971800" indent="-228600" eaLnBrk="0" fontAlgn="base" hangingPunct="0">
              <a:spcBef>
                <a:spcPct val="0"/>
              </a:spcBef>
              <a:spcAft>
                <a:spcPct val="0"/>
              </a:spcAft>
              <a:defRPr>
                <a:solidFill>
                  <a:schemeClr val="tx1"/>
                </a:solidFill>
                <a:latin typeface="Gill Sans MT" pitchFamily="34" charset="0"/>
              </a:defRPr>
            </a:lvl7pPr>
            <a:lvl8pPr marL="3429000" indent="-228600" eaLnBrk="0" fontAlgn="base" hangingPunct="0">
              <a:spcBef>
                <a:spcPct val="0"/>
              </a:spcBef>
              <a:spcAft>
                <a:spcPct val="0"/>
              </a:spcAft>
              <a:defRPr>
                <a:solidFill>
                  <a:schemeClr val="tx1"/>
                </a:solidFill>
                <a:latin typeface="Gill Sans MT" pitchFamily="34" charset="0"/>
              </a:defRPr>
            </a:lvl8pPr>
            <a:lvl9pPr marL="3886200" indent="-228600" eaLnBrk="0" fontAlgn="base" hangingPunct="0">
              <a:spcBef>
                <a:spcPct val="0"/>
              </a:spcBef>
              <a:spcAft>
                <a:spcPct val="0"/>
              </a:spcAft>
              <a:defRPr>
                <a:solidFill>
                  <a:schemeClr val="tx1"/>
                </a:solidFill>
                <a:latin typeface="Gill Sans MT" pitchFamily="34" charset="0"/>
              </a:defRPr>
            </a:lvl9pPr>
          </a:lstStyle>
          <a:p>
            <a:pPr eaLnBrk="1" hangingPunct="1">
              <a:defRPr/>
            </a:pPr>
            <a:fld id="{56E49F24-BCD7-4F3A-B1DE-5BE79BB2D22D}" type="slidenum">
              <a:rPr lang="en-US" smtClean="0">
                <a:latin typeface="Arial" pitchFamily="34" charset="0"/>
              </a:rPr>
              <a:pPr eaLnBrk="1" hangingPunct="1">
                <a:defRPr/>
              </a:pPr>
              <a:t>15</a:t>
            </a:fld>
            <a:endParaRPr lang="en-US">
              <a:latin typeface="Arial" pitchFamily="34"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latin typeface="Arial" pitchFamily="34" charset="0"/>
            </a:endParaRPr>
          </a:p>
          <a:p>
            <a:pPr eaLnBrk="1" hangingPunct="1"/>
            <a:endParaRPr lang="en-US" dirty="0">
              <a:latin typeface="Arial" pitchFamily="34" charset="0"/>
            </a:endParaRPr>
          </a:p>
        </p:txBody>
      </p:sp>
    </p:spTree>
    <p:extLst>
      <p:ext uri="{BB962C8B-B14F-4D97-AF65-F5344CB8AC3E}">
        <p14:creationId xmlns:p14="http://schemas.microsoft.com/office/powerpoint/2010/main" val="39270746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7D85FE6-750C-4732-8770-3764C3886B79}" type="datetime1">
              <a:rPr lang="en-US" smtClean="0"/>
              <a:pPr/>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2D26E3-24CA-473D-94AE-BEF5424C6745}" type="datetime1">
              <a:rPr lang="en-US" smtClean="0"/>
              <a:pPr/>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543CEE-FB3B-438F-9EBB-73B9AC10250C}" type="datetime1">
              <a:rPr lang="en-US" smtClean="0"/>
              <a:pPr/>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normAutofit/>
          </a:bodyPr>
          <a:lstStyle>
            <a:lvl1pPr>
              <a:defRPr sz="4000"/>
            </a:lvl1pPr>
          </a:lstStyle>
          <a:p>
            <a:r>
              <a:rPr lang="en-US" dirty="0"/>
              <a:t>Click to edit Master title style</a:t>
            </a:r>
          </a:p>
        </p:txBody>
      </p:sp>
      <p:sp>
        <p:nvSpPr>
          <p:cNvPr id="3" name="Content Placeholder 2"/>
          <p:cNvSpPr>
            <a:spLocks noGrp="1"/>
          </p:cNvSpPr>
          <p:nvPr>
            <p:ph idx="1"/>
          </p:nvPr>
        </p:nvSpPr>
        <p:spPr>
          <a:xfrm>
            <a:off x="228600" y="1295400"/>
            <a:ext cx="8686800" cy="525780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E3FA034-9655-43B8-B3BD-88402095BDE4}" type="datetime1">
              <a:rPr lang="en-US" smtClean="0"/>
              <a:pPr/>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958B27-60EC-44D9-BAB5-30CBA8DEF1DF}" type="datetime1">
              <a:rPr lang="en-US" smtClean="0"/>
              <a:pPr/>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lvl1pPr>
              <a:defRPr sz="4000"/>
            </a:lvl1pPr>
          </a:lstStyle>
          <a:p>
            <a:r>
              <a:rPr lang="en-US" dirty="0"/>
              <a:t>Click to edit Master title style</a:t>
            </a:r>
          </a:p>
        </p:txBody>
      </p:sp>
      <p:sp>
        <p:nvSpPr>
          <p:cNvPr id="3" name="Content Placeholder 2"/>
          <p:cNvSpPr>
            <a:spLocks noGrp="1"/>
          </p:cNvSpPr>
          <p:nvPr>
            <p:ph sz="half" idx="1"/>
          </p:nvPr>
        </p:nvSpPr>
        <p:spPr>
          <a:xfrm>
            <a:off x="152400" y="1295400"/>
            <a:ext cx="4267200" cy="52578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572000" y="1295400"/>
            <a:ext cx="4419600" cy="52578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5C80E438-2669-4C13-BC32-057F4D8A6A64}" type="datetime1">
              <a:rPr lang="en-US" smtClean="0"/>
              <a:pPr/>
              <a:t>12/10/2018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76200" y="1371600"/>
            <a:ext cx="4421189" cy="803275"/>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76200" y="2174874"/>
            <a:ext cx="4421189" cy="4225925"/>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371600"/>
            <a:ext cx="4422774" cy="803275"/>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422774" cy="4225924"/>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22A8CF2-C308-4240-827B-DA5E5EF10773}" type="datetime1">
              <a:rPr lang="en-US" smtClean="0"/>
              <a:pPr/>
              <a:t>12/10/2018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vl1pPr>
          </a:lstStyle>
          <a:p>
            <a:r>
              <a:rPr lang="en-US" dirty="0"/>
              <a:t>Click to edit Master title style</a:t>
            </a:r>
          </a:p>
        </p:txBody>
      </p:sp>
      <p:sp>
        <p:nvSpPr>
          <p:cNvPr id="3" name="Date Placeholder 2"/>
          <p:cNvSpPr>
            <a:spLocks noGrp="1"/>
          </p:cNvSpPr>
          <p:nvPr>
            <p:ph type="dt" sz="half" idx="10"/>
          </p:nvPr>
        </p:nvSpPr>
        <p:spPr/>
        <p:txBody>
          <a:bodyPr/>
          <a:lstStyle/>
          <a:p>
            <a:fld id="{C27829BF-A21A-4829-82BB-D4F1052F34BD}" type="datetime1">
              <a:rPr lang="en-US" smtClean="0"/>
              <a:pPr/>
              <a:t>12/10/2018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608305-5630-46F6-B0A9-82A3FB37D1B9}" type="datetime1">
              <a:rPr lang="en-US" smtClean="0"/>
              <a:pPr/>
              <a:t>12/10/2018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8B31D5-19F5-4FF9-AAAF-C9E151ED526F}" type="datetime1">
              <a:rPr lang="en-US" smtClean="0"/>
              <a:pPr/>
              <a:t>12/10/2018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188D69-AA0B-497A-9110-118DC585578D}" type="datetime1">
              <a:rPr lang="en-US" smtClean="0"/>
              <a:pPr/>
              <a:t>12/10/2018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9906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228600" y="1219200"/>
            <a:ext cx="8610600" cy="51816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28600" y="6629400"/>
            <a:ext cx="2133600" cy="228600"/>
          </a:xfrm>
          <a:prstGeom prst="rect">
            <a:avLst/>
          </a:prstGeom>
        </p:spPr>
        <p:txBody>
          <a:bodyPr vert="horz" lIns="91440" tIns="45720" rIns="91440" bIns="45720" rtlCol="0" anchor="ctr"/>
          <a:lstStyle>
            <a:lvl1pPr algn="l">
              <a:defRPr sz="1200">
                <a:solidFill>
                  <a:schemeClr val="tx1">
                    <a:tint val="75000"/>
                  </a:schemeClr>
                </a:solidFill>
              </a:defRPr>
            </a:lvl1pPr>
          </a:lstStyle>
          <a:p>
            <a:fld id="{7BBBB4C8-4A74-4DEC-ACCB-294E44CF7D2F}" type="datetime1">
              <a:rPr lang="en-US" smtClean="0"/>
              <a:pPr/>
              <a:t>12/10/2018</a:t>
            </a:fld>
            <a:endParaRPr lang="en-US"/>
          </a:p>
        </p:txBody>
      </p:sp>
      <p:sp>
        <p:nvSpPr>
          <p:cNvPr id="5" name="Footer Placeholder 4"/>
          <p:cNvSpPr>
            <a:spLocks noGrp="1"/>
          </p:cNvSpPr>
          <p:nvPr>
            <p:ph type="ftr" sz="quarter" idx="3"/>
          </p:nvPr>
        </p:nvSpPr>
        <p:spPr>
          <a:xfrm>
            <a:off x="3124200" y="6629400"/>
            <a:ext cx="2895600" cy="22860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010400" y="6629400"/>
            <a:ext cx="2133600" cy="228600"/>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b="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eb.stanford.edu/~jurafsky/slp3/5.pdf" TargetMode="External"/><Relationship Id="rId2" Type="http://schemas.openxmlformats.org/officeDocument/2006/relationships/hyperlink" Target="http://web.stanford.edu/class/cs224n/readings/gradient-notes.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18.gif"/><Relationship Id="rId7" Type="http://schemas.openxmlformats.org/officeDocument/2006/relationships/image" Target="../media/image26.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13" Type="http://schemas.openxmlformats.org/officeDocument/2006/relationships/image" Target="../media/image31.png"/><Relationship Id="rId18" Type="http://schemas.openxmlformats.org/officeDocument/2006/relationships/image" Target="../media/image35.png"/><Relationship Id="rId3" Type="http://schemas.openxmlformats.org/officeDocument/2006/relationships/image" Target="../media/image29.png"/><Relationship Id="rId12" Type="http://schemas.openxmlformats.org/officeDocument/2006/relationships/image" Target="../media/image90.png"/><Relationship Id="rId17" Type="http://schemas.openxmlformats.org/officeDocument/2006/relationships/image" Target="../media/image34.png"/><Relationship Id="rId2" Type="http://schemas.openxmlformats.org/officeDocument/2006/relationships/slideLayout" Target="../slideLayouts/slideLayout2.xml"/><Relationship Id="rId16" Type="http://schemas.openxmlformats.org/officeDocument/2006/relationships/image" Target="../media/image21.png"/><Relationship Id="rId1" Type="http://schemas.openxmlformats.org/officeDocument/2006/relationships/vmlDrawing" Target="../drawings/vmlDrawing1.vml"/><Relationship Id="rId11" Type="http://schemas.openxmlformats.org/officeDocument/2006/relationships/image" Target="../media/image30.png"/><Relationship Id="rId5" Type="http://schemas.openxmlformats.org/officeDocument/2006/relationships/image" Target="../media/image19.wmf"/><Relationship Id="rId15" Type="http://schemas.openxmlformats.org/officeDocument/2006/relationships/image" Target="../media/image120.png"/><Relationship Id="rId10" Type="http://schemas.openxmlformats.org/officeDocument/2006/relationships/image" Target="../media/image19.wmf"/><Relationship Id="rId19" Type="http://schemas.openxmlformats.org/officeDocument/2006/relationships/image" Target="../media/image28.png"/><Relationship Id="rId4" Type="http://schemas.openxmlformats.org/officeDocument/2006/relationships/oleObject" Target="../embeddings/oleObject1.bin"/><Relationship Id="rId9" Type="http://schemas.openxmlformats.org/officeDocument/2006/relationships/oleObject" Target="../embeddings/oleObject10.bin"/><Relationship Id="rId14" Type="http://schemas.openxmlformats.org/officeDocument/2006/relationships/image" Target="../media/image110.png"/></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s://en.wikipedia.org/wiki/Activation_function"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9.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hyperlink" Target="http://people.idsia.ch/~juergen/who-invented-backpropagation.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42.png"/><Relationship Id="rId13" Type="http://schemas.openxmlformats.org/officeDocument/2006/relationships/image" Target="../media/image240.png"/><Relationship Id="rId3" Type="http://schemas.openxmlformats.org/officeDocument/2006/relationships/image" Target="../media/image33.png"/><Relationship Id="rId7" Type="http://schemas.openxmlformats.org/officeDocument/2006/relationships/image" Target="../media/image19.wmf"/><Relationship Id="rId12" Type="http://schemas.openxmlformats.org/officeDocument/2006/relationships/image" Target="../media/image230.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20.bin"/><Relationship Id="rId11" Type="http://schemas.openxmlformats.org/officeDocument/2006/relationships/image" Target="../media/image220.png"/><Relationship Id="rId5" Type="http://schemas.openxmlformats.org/officeDocument/2006/relationships/image" Target="../media/image19.wmf"/><Relationship Id="rId10" Type="http://schemas.openxmlformats.org/officeDocument/2006/relationships/image" Target="../media/image210.png"/><Relationship Id="rId4" Type="http://schemas.openxmlformats.org/officeDocument/2006/relationships/oleObject" Target="../embeddings/oleObject2.bin"/><Relationship Id="rId9" Type="http://schemas.openxmlformats.org/officeDocument/2006/relationships/image" Target="../media/image200.png"/></Relationships>
</file>

<file path=ppt/slides/_rels/slide31.xml.rels><?xml version="1.0" encoding="UTF-8" standalone="yes"?>
<Relationships xmlns="http://schemas.openxmlformats.org/package/2006/relationships"><Relationship Id="rId2" Type="http://schemas.openxmlformats.org/officeDocument/2006/relationships/image" Target="../media/image36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80.png"/><Relationship Id="rId2" Type="http://schemas.openxmlformats.org/officeDocument/2006/relationships/image" Target="../media/image370.png"/><Relationship Id="rId1" Type="http://schemas.openxmlformats.org/officeDocument/2006/relationships/slideLayout" Target="../slideLayouts/slideLayout2.xml"/><Relationship Id="rId5" Type="http://schemas.openxmlformats.org/officeDocument/2006/relationships/image" Target="../media/image400.png"/><Relationship Id="rId4" Type="http://schemas.openxmlformats.org/officeDocument/2006/relationships/image" Target="../media/image39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3" Type="http://schemas.openxmlformats.org/officeDocument/2006/relationships/image" Target="../media/image10.png"/><Relationship Id="rId18" Type="http://schemas.openxmlformats.org/officeDocument/2006/relationships/image" Target="../media/image52.png"/><Relationship Id="rId3" Type="http://schemas.openxmlformats.org/officeDocument/2006/relationships/image" Target="../media/image48.png"/><Relationship Id="rId12" Type="http://schemas.openxmlformats.org/officeDocument/2006/relationships/image" Target="../media/image50.png"/><Relationship Id="rId17" Type="http://schemas.openxmlformats.org/officeDocument/2006/relationships/image" Target="../media/image51.png"/><Relationship Id="rId2" Type="http://schemas.openxmlformats.org/officeDocument/2006/relationships/slideLayout" Target="../slideLayouts/slideLayout2.xml"/><Relationship Id="rId16" Type="http://schemas.openxmlformats.org/officeDocument/2006/relationships/image" Target="../media/image21.png"/><Relationship Id="rId1" Type="http://schemas.openxmlformats.org/officeDocument/2006/relationships/vmlDrawing" Target="../drawings/vmlDrawing3.vml"/><Relationship Id="rId11" Type="http://schemas.openxmlformats.org/officeDocument/2006/relationships/image" Target="../media/image49.png"/><Relationship Id="rId5" Type="http://schemas.openxmlformats.org/officeDocument/2006/relationships/image" Target="../media/image19.wmf"/><Relationship Id="rId15" Type="http://schemas.openxmlformats.org/officeDocument/2006/relationships/image" Target="../media/image120.png"/><Relationship Id="rId10" Type="http://schemas.openxmlformats.org/officeDocument/2006/relationships/image" Target="../media/image19.wmf"/><Relationship Id="rId4" Type="http://schemas.openxmlformats.org/officeDocument/2006/relationships/oleObject" Target="../embeddings/oleObject3.bin"/><Relationship Id="rId9" Type="http://schemas.openxmlformats.org/officeDocument/2006/relationships/oleObject" Target="../embeddings/oleObject10.bin"/><Relationship Id="rId14" Type="http://schemas.openxmlformats.org/officeDocument/2006/relationships/image" Target="../media/image110.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55.png"/></Relationships>
</file>

<file path=ppt/slides/_rels/slide41.xml.rels><?xml version="1.0" encoding="UTF-8" standalone="yes"?>
<Relationships xmlns="http://schemas.openxmlformats.org/package/2006/relationships"><Relationship Id="rId8" Type="http://schemas.openxmlformats.org/officeDocument/2006/relationships/image" Target="../media/image560.png"/><Relationship Id="rId13" Type="http://schemas.openxmlformats.org/officeDocument/2006/relationships/image" Target="../media/image65.png"/><Relationship Id="rId3" Type="http://schemas.openxmlformats.org/officeDocument/2006/relationships/image" Target="../media/image58.png"/><Relationship Id="rId12" Type="http://schemas.openxmlformats.org/officeDocument/2006/relationships/image" Target="../media/image64.png"/><Relationship Id="rId2" Type="http://schemas.openxmlformats.org/officeDocument/2006/relationships/image" Target="../media/image57.png"/><Relationship Id="rId1" Type="http://schemas.openxmlformats.org/officeDocument/2006/relationships/slideLayout" Target="../slideLayouts/slideLayout2.xml"/><Relationship Id="rId11" Type="http://schemas.openxmlformats.org/officeDocument/2006/relationships/image" Target="../media/image63.png"/><Relationship Id="rId5" Type="http://schemas.openxmlformats.org/officeDocument/2006/relationships/image" Target="../media/image60.png"/><Relationship Id="rId10" Type="http://schemas.openxmlformats.org/officeDocument/2006/relationships/image" Target="../media/image62.png"/><Relationship Id="rId4" Type="http://schemas.openxmlformats.org/officeDocument/2006/relationships/image" Target="../media/image59.png"/><Relationship Id="rId9" Type="http://schemas.openxmlformats.org/officeDocument/2006/relationships/image" Target="../media/image61.png"/></Relationships>
</file>

<file path=ppt/slides/_rels/slide4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68.png"/></Relationships>
</file>

<file path=ppt/slides/_rels/slide43.xml.rels><?xml version="1.0" encoding="UTF-8" standalone="yes"?>
<Relationships xmlns="http://schemas.openxmlformats.org/package/2006/relationships"><Relationship Id="rId8" Type="http://schemas.openxmlformats.org/officeDocument/2006/relationships/image" Target="../media/image76.png"/><Relationship Id="rId3" Type="http://schemas.openxmlformats.org/officeDocument/2006/relationships/image" Target="../media/image72.png"/><Relationship Id="rId7" Type="http://schemas.openxmlformats.org/officeDocument/2006/relationships/image" Target="../media/image44.png"/><Relationship Id="rId2" Type="http://schemas.openxmlformats.org/officeDocument/2006/relationships/image" Target="../media/image71.png"/><Relationship Id="rId1" Type="http://schemas.openxmlformats.org/officeDocument/2006/relationships/slideLayout" Target="../slideLayouts/slideLayout2.xml"/><Relationship Id="rId6" Type="http://schemas.openxmlformats.org/officeDocument/2006/relationships/image" Target="../media/image74.png"/><Relationship Id="rId11" Type="http://schemas.openxmlformats.org/officeDocument/2006/relationships/image" Target="../media/image77.png"/><Relationship Id="rId5" Type="http://schemas.openxmlformats.org/officeDocument/2006/relationships/image" Target="../media/image640.png"/><Relationship Id="rId10" Type="http://schemas.openxmlformats.org/officeDocument/2006/relationships/image" Target="../media/image480.png"/><Relationship Id="rId4" Type="http://schemas.openxmlformats.org/officeDocument/2006/relationships/image" Target="../media/image73.png"/><Relationship Id="rId9" Type="http://schemas.openxmlformats.org/officeDocument/2006/relationships/image" Target="../media/image470.png"/></Relationships>
</file>

<file path=ppt/slides/_rels/slide44.xml.rels><?xml version="1.0" encoding="UTF-8" standalone="yes"?>
<Relationships xmlns="http://schemas.openxmlformats.org/package/2006/relationships"><Relationship Id="rId8" Type="http://schemas.openxmlformats.org/officeDocument/2006/relationships/image" Target="../media/image82.png"/><Relationship Id="rId3" Type="http://schemas.openxmlformats.org/officeDocument/2006/relationships/image" Target="../media/image79.png"/><Relationship Id="rId7" Type="http://schemas.openxmlformats.org/officeDocument/2006/relationships/image" Target="../media/image520.png"/><Relationship Id="rId2" Type="http://schemas.openxmlformats.org/officeDocument/2006/relationships/image" Target="../media/image78.png"/><Relationship Id="rId1" Type="http://schemas.openxmlformats.org/officeDocument/2006/relationships/slideLayout" Target="../slideLayouts/slideLayout2.xml"/><Relationship Id="rId6" Type="http://schemas.openxmlformats.org/officeDocument/2006/relationships/image" Target="../media/image510.png"/><Relationship Id="rId5" Type="http://schemas.openxmlformats.org/officeDocument/2006/relationships/image" Target="../media/image81.png"/><Relationship Id="rId10" Type="http://schemas.openxmlformats.org/officeDocument/2006/relationships/image" Target="../media/image84.png"/><Relationship Id="rId4" Type="http://schemas.openxmlformats.org/officeDocument/2006/relationships/image" Target="../media/image80.png"/><Relationship Id="rId9" Type="http://schemas.openxmlformats.org/officeDocument/2006/relationships/image" Target="../media/image83.png"/></Relationships>
</file>

<file path=ppt/slides/_rels/slide45.xml.rels><?xml version="1.0" encoding="UTF-8" standalone="yes"?>
<Relationships xmlns="http://schemas.openxmlformats.org/package/2006/relationships"><Relationship Id="rId3" Type="http://schemas.openxmlformats.org/officeDocument/2006/relationships/image" Target="../media/image86.png"/><Relationship Id="rId7" Type="http://schemas.openxmlformats.org/officeDocument/2006/relationships/image" Target="../media/image520.png"/><Relationship Id="rId2" Type="http://schemas.openxmlformats.org/officeDocument/2006/relationships/image" Target="../media/image85.png"/><Relationship Id="rId1" Type="http://schemas.openxmlformats.org/officeDocument/2006/relationships/slideLayout" Target="../slideLayouts/slideLayout2.xml"/><Relationship Id="rId6" Type="http://schemas.openxmlformats.org/officeDocument/2006/relationships/image" Target="../media/image510.png"/><Relationship Id="rId4" Type="http://schemas.openxmlformats.org/officeDocument/2006/relationships/image" Target="../media/image87.png"/></Relationships>
</file>

<file path=ppt/slides/_rels/slide46.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30426"/>
            <a:ext cx="9144000" cy="1470025"/>
          </a:xfrm>
        </p:spPr>
        <p:txBody>
          <a:bodyPr>
            <a:normAutofit/>
          </a:bodyPr>
          <a:lstStyle/>
          <a:p>
            <a:r>
              <a:rPr lang="en-US" altLang="zh-CN" sz="3200" dirty="0"/>
              <a:t>COMP4901K/Math4824B</a:t>
            </a:r>
            <a:br>
              <a:rPr lang="en-US" altLang="zh-CN" sz="3200" dirty="0"/>
            </a:br>
            <a:r>
              <a:rPr lang="en-US" altLang="zh-CN" sz="3200" dirty="0"/>
              <a:t>Machine Learning for Natural Language Processing</a:t>
            </a:r>
            <a:endParaRPr lang="en-US" sz="3200" dirty="0"/>
          </a:p>
        </p:txBody>
      </p:sp>
      <p:sp>
        <p:nvSpPr>
          <p:cNvPr id="3" name="Subtitle 2"/>
          <p:cNvSpPr>
            <a:spLocks noGrp="1"/>
          </p:cNvSpPr>
          <p:nvPr>
            <p:ph type="subTitle" idx="1"/>
          </p:nvPr>
        </p:nvSpPr>
        <p:spPr>
          <a:xfrm>
            <a:off x="0" y="3886200"/>
            <a:ext cx="9144000" cy="1752600"/>
          </a:xfrm>
        </p:spPr>
        <p:txBody>
          <a:bodyPr>
            <a:normAutofit/>
          </a:bodyPr>
          <a:lstStyle/>
          <a:p>
            <a:r>
              <a:rPr lang="en-US" altLang="zh-CN" dirty="0"/>
              <a:t>Lecture 14: </a:t>
            </a:r>
            <a:r>
              <a:rPr lang="en-US" dirty="0"/>
              <a:t>Logistic Regression </a:t>
            </a:r>
            <a:r>
              <a:rPr lang="en-US" altLang="zh-CN" dirty="0"/>
              <a:t>and Neural Networks</a:t>
            </a:r>
            <a:endParaRPr lang="en-US" dirty="0"/>
          </a:p>
          <a:p>
            <a:r>
              <a:rPr lang="en-US" dirty="0"/>
              <a:t>Instructor: </a:t>
            </a:r>
            <a:r>
              <a:rPr lang="en-US" dirty="0" err="1"/>
              <a:t>Yangqiu</a:t>
            </a:r>
            <a:r>
              <a:rPr lang="en-US" dirty="0"/>
              <a:t> Song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a:t>
            </a:fld>
            <a:endParaRPr lang="en-US"/>
          </a:p>
        </p:txBody>
      </p:sp>
      <p:sp>
        <p:nvSpPr>
          <p:cNvPr id="5" name="TextBox 4"/>
          <p:cNvSpPr txBox="1"/>
          <p:nvPr/>
        </p:nvSpPr>
        <p:spPr>
          <a:xfrm>
            <a:off x="0" y="6519446"/>
            <a:ext cx="4495800" cy="313932"/>
          </a:xfrm>
          <a:prstGeom prst="rect">
            <a:avLst/>
          </a:prstGeom>
          <a:noFill/>
        </p:spPr>
        <p:txBody>
          <a:bodyPr wrap="square" rtlCol="0">
            <a:spAutoFit/>
          </a:bodyPr>
          <a:lstStyle/>
          <a:p>
            <a:pPr>
              <a:lnSpc>
                <a:spcPct val="90000"/>
              </a:lnSpc>
            </a:pPr>
            <a:r>
              <a:rPr lang="en-US" sz="1600" dirty="0">
                <a:solidFill>
                  <a:schemeClr val="bg1">
                    <a:lumMod val="65000"/>
                  </a:schemeClr>
                </a:solidFill>
              </a:rPr>
              <a:t>Slides credits: </a:t>
            </a:r>
            <a:r>
              <a:rPr lang="en-US" altLang="zh-CN" sz="1600" dirty="0">
                <a:solidFill>
                  <a:schemeClr val="bg1">
                    <a:lumMod val="65000"/>
                  </a:schemeClr>
                </a:solidFill>
              </a:rPr>
              <a:t>John Canny, Dan Roth</a:t>
            </a:r>
            <a:endParaRPr lang="en-US" altLang="en-US" sz="1600" dirty="0">
              <a:solidFill>
                <a:schemeClr val="bg1">
                  <a:lumMod val="65000"/>
                </a:schemeClr>
              </a:solidFill>
            </a:endParaRPr>
          </a:p>
        </p:txBody>
      </p:sp>
    </p:spTree>
    <p:extLst>
      <p:ext uri="{BB962C8B-B14F-4D97-AF65-F5344CB8AC3E}">
        <p14:creationId xmlns:p14="http://schemas.microsoft.com/office/powerpoint/2010/main" val="774493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Mini-Batch Methods</a:t>
            </a:r>
          </a:p>
        </p:txBody>
      </p:sp>
      <p:pic>
        <p:nvPicPr>
          <p:cNvPr id="5" name="Content Placeholder 4"/>
          <p:cNvPicPr>
            <a:picLocks noGrp="1" noChangeAspect="1"/>
          </p:cNvPicPr>
          <p:nvPr>
            <p:ph idx="1"/>
          </p:nvPr>
        </p:nvPicPr>
        <p:blipFill>
          <a:blip r:embed="rId2"/>
          <a:stretch>
            <a:fillRect/>
          </a:stretch>
        </p:blipFill>
        <p:spPr>
          <a:xfrm>
            <a:off x="1160086" y="1295400"/>
            <a:ext cx="6823827" cy="5257800"/>
          </a:xfrm>
          <a:prstGeom prst="rect">
            <a:avLst/>
          </a:prstGeom>
        </p:spPr>
      </p:pic>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1826301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Mini-Batch Methods</a:t>
            </a:r>
          </a:p>
        </p:txBody>
      </p:sp>
      <p:pic>
        <p:nvPicPr>
          <p:cNvPr id="5" name="Content Placeholder 4"/>
          <p:cNvPicPr>
            <a:picLocks noGrp="1" noChangeAspect="1"/>
          </p:cNvPicPr>
          <p:nvPr>
            <p:ph idx="1"/>
          </p:nvPr>
        </p:nvPicPr>
        <p:blipFill>
          <a:blip r:embed="rId2"/>
          <a:stretch>
            <a:fillRect/>
          </a:stretch>
        </p:blipFill>
        <p:spPr>
          <a:xfrm>
            <a:off x="1160086" y="1295400"/>
            <a:ext cx="6823827" cy="5257800"/>
          </a:xfrm>
          <a:prstGeom prst="rect">
            <a:avLst/>
          </a:prstGeom>
        </p:spPr>
      </p:pic>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1020385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182880"/>
            <a:ext cx="8229600" cy="731520"/>
          </a:xfrm>
        </p:spPr>
        <p:txBody>
          <a:bodyPr>
            <a:normAutofit/>
          </a:bodyPr>
          <a:lstStyle/>
          <a:p>
            <a:pPr eaLnBrk="1" hangingPunct="1"/>
            <a:r>
              <a:rPr lang="en-US" dirty="0"/>
              <a:t>Challenges for Stochastic Gradient</a:t>
            </a:r>
          </a:p>
        </p:txBody>
      </p:sp>
      <p:sp>
        <p:nvSpPr>
          <p:cNvPr id="5" name="Content Placeholder 1"/>
          <p:cNvSpPr txBox="1">
            <a:spLocks/>
          </p:cNvSpPr>
          <p:nvPr/>
        </p:nvSpPr>
        <p:spPr bwMode="auto">
          <a:xfrm>
            <a:off x="457200" y="1066800"/>
            <a:ext cx="8001000" cy="5608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0" tIns="45715" rIns="91430" bIns="45715" numCol="1" anchor="t" anchorCtr="0" compatLnSpc="1">
            <a:prstTxWarp prst="textNoShape">
              <a:avLst/>
            </a:prstTxWarp>
          </a:bodyPr>
          <a:lstStyle/>
          <a:p>
            <a:pPr marL="342900" indent="-342900" algn="just" eaLnBrk="0" hangingPunct="0">
              <a:spcBef>
                <a:spcPts val="600"/>
              </a:spcBef>
              <a:spcAft>
                <a:spcPts val="600"/>
              </a:spcAft>
              <a:buFont typeface="Arial" panose="020B0604020202020204" pitchFamily="34" charset="0"/>
              <a:buChar char="•"/>
              <a:defRPr/>
            </a:pPr>
            <a:r>
              <a:rPr lang="en-US" sz="2400" kern="0" dirty="0"/>
              <a:t>Stochastic gradient has some serious limitations however, especially if the </a:t>
            </a:r>
            <a:r>
              <a:rPr lang="en-US" sz="2400" b="1" kern="0" dirty="0">
                <a:solidFill>
                  <a:srgbClr val="C00000"/>
                </a:solidFill>
              </a:rPr>
              <a:t>gradients vary widely in magnitude</a:t>
            </a:r>
            <a:r>
              <a:rPr lang="en-US" sz="2400" kern="0" dirty="0"/>
              <a:t>. </a:t>
            </a:r>
            <a:r>
              <a:rPr lang="en-US" sz="2400" b="1" kern="0" dirty="0">
                <a:solidFill>
                  <a:srgbClr val="0099FF"/>
                </a:solidFill>
              </a:rPr>
              <a:t>Some coefficients change very fast, others very slowly</a:t>
            </a:r>
            <a:r>
              <a:rPr lang="en-US" sz="2400" b="1" kern="0" dirty="0"/>
              <a:t>. </a:t>
            </a:r>
          </a:p>
          <a:p>
            <a:pPr marL="342900" indent="-342900" algn="just" eaLnBrk="0" hangingPunct="0">
              <a:spcBef>
                <a:spcPts val="600"/>
              </a:spcBef>
              <a:spcAft>
                <a:spcPts val="600"/>
              </a:spcAft>
              <a:buFont typeface="Arial" panose="020B0604020202020204" pitchFamily="34" charset="0"/>
              <a:buChar char="•"/>
              <a:defRPr/>
            </a:pPr>
            <a:r>
              <a:rPr lang="en-US" sz="2400" kern="0" dirty="0"/>
              <a:t>This happens for </a:t>
            </a:r>
            <a:r>
              <a:rPr lang="en-US" sz="2400" b="1" kern="0" dirty="0">
                <a:solidFill>
                  <a:srgbClr val="C00000"/>
                </a:solidFill>
              </a:rPr>
              <a:t>text, user activity and social media data </a:t>
            </a:r>
            <a:r>
              <a:rPr lang="en-US" sz="2400" kern="0" dirty="0"/>
              <a:t>(and other power-law data), because </a:t>
            </a:r>
            <a:r>
              <a:rPr lang="en-US" sz="2400" b="1" kern="0" dirty="0">
                <a:solidFill>
                  <a:srgbClr val="0099FF"/>
                </a:solidFill>
              </a:rPr>
              <a:t>gradient magnitudes scale with feature frequency</a:t>
            </a:r>
            <a:r>
              <a:rPr lang="en-US" sz="2400" kern="0" dirty="0"/>
              <a:t>, i.e. over several orders of magnitude.</a:t>
            </a:r>
          </a:p>
          <a:p>
            <a:pPr marL="342900" indent="-342900" algn="just" eaLnBrk="0" hangingPunct="0">
              <a:spcBef>
                <a:spcPts val="600"/>
              </a:spcBef>
              <a:spcAft>
                <a:spcPts val="600"/>
              </a:spcAft>
              <a:buFont typeface="Arial" panose="020B0604020202020204" pitchFamily="34" charset="0"/>
              <a:buChar char="•"/>
              <a:defRPr/>
            </a:pPr>
            <a:r>
              <a:rPr lang="en-US" sz="2400" kern="0" dirty="0"/>
              <a:t>It’s not possible to </a:t>
            </a:r>
            <a:r>
              <a:rPr lang="en-US" sz="2400" b="1" kern="0" dirty="0">
                <a:solidFill>
                  <a:srgbClr val="0099FF"/>
                </a:solidFill>
              </a:rPr>
              <a:t>set a single learning rate that trains the frequent and infrequent features at the same time</a:t>
            </a:r>
            <a:r>
              <a:rPr lang="en-US" sz="2400" kern="0" dirty="0"/>
              <a:t>.  </a:t>
            </a:r>
          </a:p>
          <a:p>
            <a:pPr marL="342900" indent="-342900" algn="just" eaLnBrk="0" hangingPunct="0">
              <a:spcBef>
                <a:spcPts val="600"/>
              </a:spcBef>
              <a:spcAft>
                <a:spcPts val="600"/>
              </a:spcAft>
              <a:buFont typeface="Arial" panose="020B0604020202020204" pitchFamily="34" charset="0"/>
              <a:buChar char="•"/>
              <a:defRPr/>
            </a:pPr>
            <a:r>
              <a:rPr lang="en-US" sz="2400" kern="0" dirty="0">
                <a:solidFill>
                  <a:srgbClr val="FF6699"/>
                </a:solidFill>
              </a:rPr>
              <a:t>The weights of some words may accumulate a lot more than others even if we are using </a:t>
            </a:r>
            <a:r>
              <a:rPr lang="en-US" sz="2400" kern="0" dirty="0" err="1">
                <a:solidFill>
                  <a:srgbClr val="FF6699"/>
                </a:solidFill>
              </a:rPr>
              <a:t>tfidf</a:t>
            </a:r>
            <a:r>
              <a:rPr lang="en-US" sz="2400" kern="0" dirty="0">
                <a:solidFill>
                  <a:srgbClr val="FF6699"/>
                </a:solidFill>
              </a:rPr>
              <a:t>, but we want to increase the gradient of rare but more informative words. (constructing </a:t>
            </a:r>
            <a:r>
              <a:rPr lang="en-US" sz="2400" kern="0" dirty="0" err="1">
                <a:solidFill>
                  <a:srgbClr val="FF6699"/>
                </a:solidFill>
              </a:rPr>
              <a:t>tfidf</a:t>
            </a:r>
            <a:r>
              <a:rPr lang="en-US" sz="2400" kern="0" dirty="0">
                <a:solidFill>
                  <a:srgbClr val="FF6699"/>
                </a:solidFill>
              </a:rPr>
              <a:t> is feature engineering part, but here, we just assume the phenomenon that the weights of some features can accumulate).</a:t>
            </a:r>
          </a:p>
        </p:txBody>
      </p:sp>
      <p:sp>
        <p:nvSpPr>
          <p:cNvPr id="2" name="Slide Number Placeholder 1"/>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2805958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182880"/>
            <a:ext cx="8229600" cy="1014984"/>
          </a:xfrm>
        </p:spPr>
        <p:txBody>
          <a:bodyPr>
            <a:normAutofit/>
          </a:bodyPr>
          <a:lstStyle/>
          <a:p>
            <a:pPr eaLnBrk="1" hangingPunct="1"/>
            <a:r>
              <a:rPr lang="en-US" dirty="0"/>
              <a:t>ADAGRAD – Adaptive-rate SGD</a:t>
            </a:r>
          </a:p>
        </p:txBody>
      </p:sp>
      <p:sp>
        <p:nvSpPr>
          <p:cNvPr id="5" name="Content Placeholder 1"/>
          <p:cNvSpPr txBox="1">
            <a:spLocks/>
          </p:cNvSpPr>
          <p:nvPr/>
        </p:nvSpPr>
        <p:spPr bwMode="auto">
          <a:xfrm>
            <a:off x="457200" y="1295400"/>
            <a:ext cx="83820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0" tIns="45715" rIns="91430" bIns="45715" numCol="1" anchor="t" anchorCtr="0" compatLnSpc="1">
            <a:prstTxWarp prst="textNoShape">
              <a:avLst/>
            </a:prstTxWarp>
          </a:bodyPr>
          <a:lstStyle/>
          <a:p>
            <a:pPr marL="342900" indent="-342900" eaLnBrk="0" hangingPunct="0">
              <a:spcBef>
                <a:spcPts val="600"/>
              </a:spcBef>
              <a:spcAft>
                <a:spcPts val="600"/>
              </a:spcAft>
              <a:buFont typeface="Arial" panose="020B0604020202020204" pitchFamily="34" charset="0"/>
              <a:buChar char="•"/>
              <a:defRPr/>
            </a:pPr>
            <a:r>
              <a:rPr lang="en-US" sz="2400" kern="0" dirty="0"/>
              <a:t>ADAGRAD is a particularly simple and fast approach to this problem. Let</a:t>
            </a:r>
          </a:p>
          <a:p>
            <a:pPr marL="342900" lvl="0" indent="-342900" eaLnBrk="0" hangingPunct="0">
              <a:spcBef>
                <a:spcPts val="600"/>
              </a:spcBef>
              <a:spcAft>
                <a:spcPts val="600"/>
              </a:spcAft>
              <a:buFont typeface="Arial" panose="020B0604020202020204" pitchFamily="34" charset="0"/>
              <a:buChar char="•"/>
              <a:defRPr/>
            </a:pPr>
            <a:r>
              <a:rPr lang="en-US" sz="2400" kern="0" dirty="0"/>
              <a:t>ADAGRAD updates weights as </a:t>
            </a:r>
            <a:r>
              <a:rPr lang="zh-CN" altLang="en-US" sz="2000" kern="0" dirty="0">
                <a:solidFill>
                  <a:srgbClr val="FF6699"/>
                </a:solidFill>
              </a:rPr>
              <a:t>小圆圈</a:t>
            </a:r>
            <a:r>
              <a:rPr lang="zh-CN" altLang="en-US" sz="2400" kern="0" dirty="0">
                <a:solidFill>
                  <a:srgbClr val="FF6699"/>
                </a:solidFill>
              </a:rPr>
              <a:t>：</a:t>
            </a:r>
            <a:r>
              <a:rPr lang="en-US" altLang="zh-CN" sz="2400" kern="0" dirty="0">
                <a:solidFill>
                  <a:srgbClr val="FF6699"/>
                </a:solidFill>
              </a:rPr>
              <a:t>element-wise operation</a:t>
            </a:r>
            <a:endParaRPr lang="en-US" sz="2400" kern="0" dirty="0">
              <a:solidFill>
                <a:srgbClr val="FF6699"/>
              </a:solidFill>
            </a:endParaRPr>
          </a:p>
          <a:p>
            <a:pPr marL="342900" lvl="0" indent="-342900" eaLnBrk="0" hangingPunct="0">
              <a:spcBef>
                <a:spcPts val="600"/>
              </a:spcBef>
              <a:spcAft>
                <a:spcPts val="600"/>
              </a:spcAft>
              <a:buFont typeface="Arial" panose="020B0604020202020204" pitchFamily="34" charset="0"/>
              <a:buChar char="•"/>
              <a:defRPr/>
            </a:pPr>
            <a:endParaRPr lang="en-US" sz="2400" kern="0" dirty="0"/>
          </a:p>
          <a:p>
            <a:pPr lvl="0" eaLnBrk="0" hangingPunct="0">
              <a:spcBef>
                <a:spcPts val="600"/>
              </a:spcBef>
              <a:spcAft>
                <a:spcPts val="600"/>
              </a:spcAft>
              <a:defRPr/>
            </a:pPr>
            <a:endParaRPr lang="en-US" sz="2400" kern="0" dirty="0"/>
          </a:p>
          <a:p>
            <a:pPr lvl="0" eaLnBrk="0" hangingPunct="0">
              <a:spcBef>
                <a:spcPts val="600"/>
              </a:spcBef>
              <a:spcAft>
                <a:spcPts val="600"/>
              </a:spcAft>
              <a:defRPr/>
            </a:pPr>
            <a:r>
              <a:rPr lang="en-US" sz="2400" kern="0" dirty="0"/>
              <a:t>Division and square root applied element-wise</a:t>
            </a:r>
          </a:p>
          <a:p>
            <a:pPr lvl="0" eaLnBrk="0" hangingPunct="0">
              <a:spcBef>
                <a:spcPts val="600"/>
              </a:spcBef>
              <a:spcAft>
                <a:spcPts val="600"/>
              </a:spcAft>
              <a:defRPr/>
            </a:pPr>
            <a:r>
              <a:rPr lang="en-US" sz="2400" kern="0" dirty="0"/>
              <a:t>g: adaptive gradient</a:t>
            </a:r>
          </a:p>
          <a:p>
            <a:pPr marL="342900" lvl="0" indent="-342900" eaLnBrk="0" hangingPunct="0">
              <a:spcBef>
                <a:spcPts val="600"/>
              </a:spcBef>
              <a:spcAft>
                <a:spcPts val="600"/>
              </a:spcAft>
              <a:buFont typeface="Arial" panose="020B0604020202020204" pitchFamily="34" charset="0"/>
              <a:buChar char="•"/>
              <a:defRPr/>
            </a:pPr>
            <a:r>
              <a:rPr lang="en-US" sz="2400" kern="0" dirty="0"/>
              <a:t>This corrects for feature scale factors, and all ADAGRAD-scaled gradient components have similar magnitudes. </a:t>
            </a:r>
          </a:p>
          <a:p>
            <a:pPr marL="342900" lvl="0" indent="-342900" eaLnBrk="0" hangingPunct="0">
              <a:spcBef>
                <a:spcPts val="600"/>
              </a:spcBef>
              <a:spcAft>
                <a:spcPts val="600"/>
              </a:spcAft>
              <a:buFont typeface="Arial" panose="020B0604020202020204" pitchFamily="34" charset="0"/>
              <a:buChar char="•"/>
              <a:defRPr/>
            </a:pPr>
            <a:r>
              <a:rPr lang="en-US" sz="2400" kern="0" dirty="0"/>
              <a:t>ADAGRAD often improves SGD convergence on power-law data </a:t>
            </a:r>
            <a:r>
              <a:rPr lang="en-US" sz="2400" b="1" kern="0" dirty="0">
                <a:solidFill>
                  <a:srgbClr val="0070C0"/>
                </a:solidFill>
              </a:rPr>
              <a:t>by orders of magnitude</a:t>
            </a:r>
            <a:r>
              <a:rPr lang="en-US" sz="2400" kern="0" dirty="0"/>
              <a:t>. </a:t>
            </a:r>
            <a:endParaRPr kumimoji="0" lang="en-US" sz="2400" b="0" i="1" u="none" strike="noStrike" kern="0" cap="none" spc="0" normalizeH="0" noProof="0" dirty="0">
              <a:ln>
                <a:noFill/>
              </a:ln>
              <a:solidFill>
                <a:schemeClr val="tx1"/>
              </a:solidFill>
              <a:effectLst/>
              <a:uLnTx/>
              <a:uFillTx/>
              <a:latin typeface="+mn-lt"/>
              <a:ea typeface="+mn-ea"/>
              <a:cs typeface="+mn-cs"/>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13</a:t>
            </a:fld>
            <a:endParaRPr lang="en-US"/>
          </a:p>
        </p:txBody>
      </p:sp>
      <p:pic>
        <p:nvPicPr>
          <p:cNvPr id="3" name="Picture 2"/>
          <p:cNvPicPr>
            <a:picLocks noChangeAspect="1"/>
          </p:cNvPicPr>
          <p:nvPr/>
        </p:nvPicPr>
        <p:blipFill>
          <a:blip r:embed="rId3"/>
          <a:stretch>
            <a:fillRect/>
          </a:stretch>
        </p:blipFill>
        <p:spPr>
          <a:xfrm>
            <a:off x="2819400" y="1676400"/>
            <a:ext cx="3330526" cy="573436"/>
          </a:xfrm>
          <a:prstGeom prst="rect">
            <a:avLst/>
          </a:prstGeom>
        </p:spPr>
      </p:pic>
      <p:pic>
        <p:nvPicPr>
          <p:cNvPr id="4" name="Picture 3"/>
          <p:cNvPicPr>
            <a:picLocks noChangeAspect="1"/>
          </p:cNvPicPr>
          <p:nvPr/>
        </p:nvPicPr>
        <p:blipFill>
          <a:blip r:embed="rId4"/>
          <a:stretch>
            <a:fillRect/>
          </a:stretch>
        </p:blipFill>
        <p:spPr>
          <a:xfrm>
            <a:off x="2518735" y="2761475"/>
            <a:ext cx="4258929" cy="1008876"/>
          </a:xfrm>
          <a:prstGeom prst="rect">
            <a:avLst/>
          </a:prstGeom>
        </p:spPr>
      </p:pic>
    </p:spTree>
    <p:extLst>
      <p:ext uri="{BB962C8B-B14F-4D97-AF65-F5344CB8AC3E}">
        <p14:creationId xmlns:p14="http://schemas.microsoft.com/office/powerpoint/2010/main" val="28977877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Rate</a:t>
            </a:r>
          </a:p>
        </p:txBody>
      </p:sp>
      <p:pic>
        <p:nvPicPr>
          <p:cNvPr id="5" name="Content Placeholder 4"/>
          <p:cNvPicPr>
            <a:picLocks noGrp="1" noChangeAspect="1"/>
          </p:cNvPicPr>
          <p:nvPr>
            <p:ph idx="1"/>
          </p:nvPr>
        </p:nvPicPr>
        <p:blipFill>
          <a:blip r:embed="rId2"/>
          <a:stretch>
            <a:fillRect/>
          </a:stretch>
        </p:blipFill>
        <p:spPr>
          <a:xfrm>
            <a:off x="1219200" y="1524000"/>
            <a:ext cx="6299668" cy="3962400"/>
          </a:xfrm>
          <a:prstGeom prst="rect">
            <a:avLst/>
          </a:prstGeom>
        </p:spPr>
      </p:pic>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19359799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182880"/>
            <a:ext cx="8229600" cy="1014984"/>
          </a:xfrm>
        </p:spPr>
        <p:txBody>
          <a:bodyPr>
            <a:normAutofit/>
          </a:bodyPr>
          <a:lstStyle/>
          <a:p>
            <a:pPr eaLnBrk="1" hangingPunct="1"/>
            <a:r>
              <a:rPr lang="en-US" dirty="0"/>
              <a:t>SGD learning rate schedules</a:t>
            </a:r>
          </a:p>
        </p:txBody>
      </p:sp>
      <mc:AlternateContent xmlns:mc="http://schemas.openxmlformats.org/markup-compatibility/2006" xmlns:a14="http://schemas.microsoft.com/office/drawing/2010/main">
        <mc:Choice Requires="a14">
          <p:sp>
            <p:nvSpPr>
              <p:cNvPr id="5" name="Content Placeholder 1"/>
              <p:cNvSpPr txBox="1">
                <a:spLocks/>
              </p:cNvSpPr>
              <p:nvPr/>
            </p:nvSpPr>
            <p:spPr bwMode="auto">
              <a:xfrm>
                <a:off x="457200" y="1295400"/>
                <a:ext cx="8382000" cy="533400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30" tIns="45715" rIns="91430" bIns="45715" numCol="1" anchor="t" anchorCtr="0" compatLnSpc="1">
                <a:prstTxWarp prst="textNoShape">
                  <a:avLst/>
                </a:prstTxWarp>
              </a:bodyPr>
              <a:lstStyle/>
              <a:p>
                <a:pPr marL="342900" indent="-342900" eaLnBrk="0" hangingPunct="0">
                  <a:spcBef>
                    <a:spcPts val="1200"/>
                  </a:spcBef>
                  <a:spcAft>
                    <a:spcPts val="1200"/>
                  </a:spcAft>
                  <a:defRPr/>
                </a:pPr>
                <a:r>
                  <a:rPr lang="en-US" sz="2400" kern="0" dirty="0"/>
                  <a:t>For harder (non-convex) learning problems, its common to use learning rate schedules that decay more slowly, or not at all. </a:t>
                </a:r>
              </a:p>
              <a:p>
                <a:pPr marL="342900" indent="-342900" eaLnBrk="0" hangingPunct="0">
                  <a:spcBef>
                    <a:spcPts val="1200"/>
                  </a:spcBef>
                  <a:spcAft>
                    <a:spcPts val="1200"/>
                  </a:spcAft>
                  <a:defRPr/>
                </a:pPr>
                <a:r>
                  <a:rPr lang="en-US" sz="2400" b="1" kern="0" dirty="0">
                    <a:solidFill>
                      <a:srgbClr val="C00000"/>
                    </a:solidFill>
                  </a:rPr>
                  <a:t>Constant schedule:</a:t>
                </a:r>
                <a14:m>
                  <m:oMath xmlns:m="http://schemas.openxmlformats.org/officeDocument/2006/math">
                    <m:r>
                      <a:rPr lang="en-US" sz="2400" i="1" kern="0">
                        <a:latin typeface="Cambria Math"/>
                        <a:ea typeface="Cambria Math"/>
                      </a:rPr>
                      <m:t>𝛼</m:t>
                    </m:r>
                    <m:r>
                      <a:rPr lang="en-US" sz="2400" i="1" kern="0">
                        <a:latin typeface="Cambria Math"/>
                      </a:rPr>
                      <m:t>= </m:t>
                    </m:r>
                    <m:sSub>
                      <m:sSubPr>
                        <m:ctrlPr>
                          <a:rPr lang="en-US" sz="2400" i="1" kern="0">
                            <a:latin typeface="Cambria Math" panose="02040503050406030204" pitchFamily="18" charset="0"/>
                          </a:rPr>
                        </m:ctrlPr>
                      </m:sSubPr>
                      <m:e>
                        <m:r>
                          <a:rPr lang="en-US" sz="2400" i="1" kern="0">
                            <a:latin typeface="Cambria Math"/>
                            <a:ea typeface="Cambria Math"/>
                          </a:rPr>
                          <m:t>𝛼</m:t>
                        </m:r>
                      </m:e>
                      <m:sub>
                        <m:r>
                          <a:rPr lang="en-US" sz="2400" i="1" kern="0">
                            <a:latin typeface="Cambria Math"/>
                          </a:rPr>
                          <m:t>0</m:t>
                        </m:r>
                      </m:sub>
                    </m:sSub>
                  </m:oMath>
                </a14:m>
                <a:r>
                  <a:rPr lang="en-US" sz="2400" kern="0" dirty="0"/>
                  <a:t> is good for very complex learning problems. </a:t>
                </a:r>
              </a:p>
              <a:p>
                <a:pPr marL="342900" indent="-342900" eaLnBrk="0" hangingPunct="0">
                  <a:spcBef>
                    <a:spcPts val="1200"/>
                  </a:spcBef>
                  <a:spcAft>
                    <a:spcPts val="1200"/>
                  </a:spcAft>
                  <a:defRPr/>
                </a:pPr>
                <a:r>
                  <a:rPr lang="en-US" sz="2400" b="1" kern="0" dirty="0">
                    <a:solidFill>
                      <a:srgbClr val="C00000"/>
                    </a:solidFill>
                  </a:rPr>
                  <a:t>Linear schedule:</a:t>
                </a:r>
                <a14:m>
                  <m:oMath xmlns:m="http://schemas.openxmlformats.org/officeDocument/2006/math">
                    <m:r>
                      <a:rPr lang="en-US" sz="2400" i="1" kern="0">
                        <a:latin typeface="Cambria Math"/>
                        <a:ea typeface="Cambria Math"/>
                      </a:rPr>
                      <m:t>𝛼</m:t>
                    </m:r>
                    <m:r>
                      <a:rPr lang="en-US" sz="2400" i="1" kern="0">
                        <a:latin typeface="Cambria Math"/>
                      </a:rPr>
                      <m:t>= </m:t>
                    </m:r>
                    <m:sSub>
                      <m:sSubPr>
                        <m:ctrlPr>
                          <a:rPr lang="en-US" sz="2400" i="1" kern="0">
                            <a:latin typeface="Cambria Math" panose="02040503050406030204" pitchFamily="18" charset="0"/>
                          </a:rPr>
                        </m:ctrlPr>
                      </m:sSubPr>
                      <m:e>
                        <m:r>
                          <a:rPr lang="en-US" sz="2400" i="1" kern="0">
                            <a:latin typeface="Cambria Math"/>
                            <a:ea typeface="Cambria Math"/>
                          </a:rPr>
                          <m:t>𝛼</m:t>
                        </m:r>
                      </m:e>
                      <m:sub>
                        <m:r>
                          <a:rPr lang="en-US" sz="2400" i="1" kern="0">
                            <a:latin typeface="Cambria Math"/>
                          </a:rPr>
                          <m:t>0</m:t>
                        </m:r>
                      </m:sub>
                    </m:sSub>
                    <m:d>
                      <m:dPr>
                        <m:ctrlPr>
                          <a:rPr lang="en-US" sz="2400" i="1" kern="0" smtClean="0">
                            <a:latin typeface="Cambria Math" panose="02040503050406030204" pitchFamily="18" charset="0"/>
                          </a:rPr>
                        </m:ctrlPr>
                      </m:dPr>
                      <m:e>
                        <m:r>
                          <a:rPr lang="en-US" sz="2400" b="0" i="1" kern="0" smtClean="0">
                            <a:latin typeface="Cambria Math"/>
                          </a:rPr>
                          <m:t>1</m:t>
                        </m:r>
                        <m:r>
                          <a:rPr lang="en-US" sz="2400" b="0" i="1" kern="0" smtClean="0">
                            <a:latin typeface="Cambria Math"/>
                          </a:rPr>
                          <m:t>−</m:t>
                        </m:r>
                        <m:f>
                          <m:fPr>
                            <m:type m:val="skw"/>
                            <m:ctrlPr>
                              <a:rPr lang="en-US" sz="2400" b="0" i="1" kern="0" smtClean="0">
                                <a:latin typeface="Cambria Math" panose="02040503050406030204" pitchFamily="18" charset="0"/>
                              </a:rPr>
                            </m:ctrlPr>
                          </m:fPr>
                          <m:num>
                            <m:r>
                              <a:rPr lang="en-US" sz="2400" b="0" i="1" kern="0" smtClean="0">
                                <a:latin typeface="Cambria Math"/>
                              </a:rPr>
                              <m:t>𝑡</m:t>
                            </m:r>
                          </m:num>
                          <m:den>
                            <m:sSub>
                              <m:sSubPr>
                                <m:ctrlPr>
                                  <a:rPr lang="en-US" sz="2400" b="0" i="1" kern="0" smtClean="0">
                                    <a:latin typeface="Cambria Math" panose="02040503050406030204" pitchFamily="18" charset="0"/>
                                  </a:rPr>
                                </m:ctrlPr>
                              </m:sSubPr>
                              <m:e>
                                <m:r>
                                  <a:rPr lang="en-US" sz="2400" b="0" i="1" kern="0" smtClean="0">
                                    <a:latin typeface="Cambria Math"/>
                                  </a:rPr>
                                  <m:t>𝑇</m:t>
                                </m:r>
                              </m:e>
                              <m:sub>
                                <m:r>
                                  <a:rPr lang="en-US" sz="2400" b="0" i="1" kern="0" smtClean="0">
                                    <a:latin typeface="Cambria Math"/>
                                  </a:rPr>
                                  <m:t>𝑓𝑖𝑛𝑎𝑙</m:t>
                                </m:r>
                              </m:sub>
                            </m:sSub>
                          </m:den>
                        </m:f>
                      </m:e>
                    </m:d>
                  </m:oMath>
                </a14:m>
                <a:r>
                  <a:rPr lang="en-US" sz="2400" kern="0" dirty="0"/>
                  <a:t> where </a:t>
                </a:r>
                <a:r>
                  <a:rPr lang="en-US" sz="2400" kern="0" dirty="0" err="1"/>
                  <a:t>T</a:t>
                </a:r>
                <a:r>
                  <a:rPr lang="en-US" sz="2400" kern="0" baseline="-25000" dirty="0" err="1"/>
                  <a:t>final</a:t>
                </a:r>
                <a:r>
                  <a:rPr lang="en-US" sz="2400" kern="0" dirty="0"/>
                  <a:t> is the final value of t. Uses a fast initial rate to move close to the final optimum, and then slows to reduce variance. </a:t>
                </a:r>
              </a:p>
              <a:p>
                <a:pPr marL="342900" indent="-342900" eaLnBrk="0" hangingPunct="0">
                  <a:spcBef>
                    <a:spcPts val="1200"/>
                  </a:spcBef>
                  <a:spcAft>
                    <a:spcPts val="1200"/>
                  </a:spcAft>
                  <a:defRPr/>
                </a:pPr>
                <a:r>
                  <a:rPr lang="en-US" sz="2400" b="1" kern="0" dirty="0">
                    <a:solidFill>
                      <a:srgbClr val="C00000"/>
                    </a:solidFill>
                  </a:rPr>
                  <a:t>Exponential schedule:</a:t>
                </a:r>
                <a14:m>
                  <m:oMath xmlns:m="http://schemas.openxmlformats.org/officeDocument/2006/math">
                    <m:r>
                      <a:rPr lang="en-US" sz="2400" i="1" kern="0">
                        <a:latin typeface="Cambria Math"/>
                        <a:ea typeface="Cambria Math"/>
                      </a:rPr>
                      <m:t>𝛼</m:t>
                    </m:r>
                    <m:r>
                      <a:rPr lang="en-US" sz="2400" i="1" kern="0">
                        <a:latin typeface="Cambria Math"/>
                      </a:rPr>
                      <m:t>=</m:t>
                    </m:r>
                    <m:func>
                      <m:funcPr>
                        <m:ctrlPr>
                          <a:rPr lang="en-US" sz="2400" i="1" kern="0">
                            <a:latin typeface="Cambria Math" panose="02040503050406030204" pitchFamily="18" charset="0"/>
                          </a:rPr>
                        </m:ctrlPr>
                      </m:funcPr>
                      <m:fName>
                        <m:sSub>
                          <m:sSubPr>
                            <m:ctrlPr>
                              <a:rPr lang="en-US" sz="2400" i="1" kern="0">
                                <a:latin typeface="Cambria Math" panose="02040503050406030204" pitchFamily="18" charset="0"/>
                              </a:rPr>
                            </m:ctrlPr>
                          </m:sSubPr>
                          <m:e>
                            <m:r>
                              <a:rPr lang="en-US" sz="2400" i="1" kern="0">
                                <a:latin typeface="Cambria Math"/>
                                <a:ea typeface="Cambria Math"/>
                              </a:rPr>
                              <m:t>𝛼</m:t>
                            </m:r>
                          </m:e>
                          <m:sub>
                            <m:r>
                              <a:rPr lang="en-US" sz="2400" i="1" kern="0">
                                <a:latin typeface="Cambria Math"/>
                              </a:rPr>
                              <m:t>0</m:t>
                            </m:r>
                          </m:sub>
                        </m:sSub>
                        <m:r>
                          <m:rPr>
                            <m:sty m:val="p"/>
                          </m:rPr>
                          <a:rPr lang="en-US" sz="2400" kern="0">
                            <a:latin typeface="Cambria Math"/>
                          </a:rPr>
                          <m:t>exp</m:t>
                        </m:r>
                      </m:fName>
                      <m:e>
                        <m:d>
                          <m:dPr>
                            <m:ctrlPr>
                              <a:rPr lang="en-US" sz="2400" i="1" kern="0">
                                <a:latin typeface="Cambria Math" panose="02040503050406030204" pitchFamily="18" charset="0"/>
                              </a:rPr>
                            </m:ctrlPr>
                          </m:dPr>
                          <m:e>
                            <m:r>
                              <a:rPr lang="en-US" sz="2400" i="1" kern="0">
                                <a:latin typeface="Cambria Math"/>
                              </a:rPr>
                              <m:t>−</m:t>
                            </m:r>
                            <m:f>
                              <m:fPr>
                                <m:type m:val="skw"/>
                                <m:ctrlPr>
                                  <a:rPr lang="en-US" sz="2400" i="1" kern="0">
                                    <a:latin typeface="Cambria Math" panose="02040503050406030204" pitchFamily="18" charset="0"/>
                                  </a:rPr>
                                </m:ctrlPr>
                              </m:fPr>
                              <m:num>
                                <m:r>
                                  <a:rPr lang="en-US" sz="2400" i="1" kern="0">
                                    <a:latin typeface="Cambria Math"/>
                                  </a:rPr>
                                  <m:t>𝑡</m:t>
                                </m:r>
                              </m:num>
                              <m:den>
                                <m:r>
                                  <a:rPr lang="en-US" sz="2400" i="1" kern="0">
                                    <a:latin typeface="Cambria Math"/>
                                    <a:ea typeface="Cambria Math"/>
                                  </a:rPr>
                                  <m:t>𝜏</m:t>
                                </m:r>
                              </m:den>
                            </m:f>
                          </m:e>
                        </m:d>
                      </m:e>
                    </m:func>
                  </m:oMath>
                </a14:m>
                <a:r>
                  <a:rPr lang="en-US" sz="2400" kern="0" dirty="0"/>
                  <a:t> starting with an initial learning rate </a:t>
                </a:r>
                <a14:m>
                  <m:oMath xmlns:m="http://schemas.openxmlformats.org/officeDocument/2006/math">
                    <m:sSub>
                      <m:sSubPr>
                        <m:ctrlPr>
                          <a:rPr lang="en-US" sz="2400" i="1" kern="0">
                            <a:latin typeface="Cambria Math" panose="02040503050406030204" pitchFamily="18" charset="0"/>
                          </a:rPr>
                        </m:ctrlPr>
                      </m:sSubPr>
                      <m:e>
                        <m:r>
                          <a:rPr lang="en-US" sz="2400" i="1" kern="0">
                            <a:latin typeface="Cambria Math"/>
                            <a:ea typeface="Cambria Math"/>
                          </a:rPr>
                          <m:t>𝛼</m:t>
                        </m:r>
                      </m:e>
                      <m:sub>
                        <m:r>
                          <a:rPr lang="en-US" sz="2400" i="1" kern="0">
                            <a:latin typeface="Cambria Math"/>
                          </a:rPr>
                          <m:t>0</m:t>
                        </m:r>
                      </m:sub>
                    </m:sSub>
                  </m:oMath>
                </a14:m>
                <a:r>
                  <a:rPr lang="en-US" sz="2400" kern="0" dirty="0"/>
                  <a:t>, the rate decreases by a factor of e for each interval of learning </a:t>
                </a:r>
                <a14:m>
                  <m:oMath xmlns:m="http://schemas.openxmlformats.org/officeDocument/2006/math">
                    <m:r>
                      <a:rPr lang="en-US" sz="2400" i="1" kern="0">
                        <a:latin typeface="Cambria Math"/>
                        <a:ea typeface="Cambria Math"/>
                      </a:rPr>
                      <m:t>𝜏</m:t>
                    </m:r>
                  </m:oMath>
                </a14:m>
                <a:r>
                  <a:rPr lang="en-US" sz="2400" kern="0" dirty="0"/>
                  <a:t>. </a:t>
                </a:r>
                <a14:m>
                  <m:oMath xmlns:m="http://schemas.openxmlformats.org/officeDocument/2006/math">
                    <m:r>
                      <a:rPr lang="en-US" altLang="zh-CN" sz="2400" i="1" kern="0" smtClean="0">
                        <a:solidFill>
                          <a:srgbClr val="FF6699"/>
                        </a:solidFill>
                        <a:latin typeface="Cambria Math"/>
                        <a:ea typeface="Cambria Math"/>
                      </a:rPr>
                      <m:t>𝜏</m:t>
                    </m:r>
                  </m:oMath>
                </a14:m>
                <a:r>
                  <a:rPr lang="en-US" sz="2400" kern="0" dirty="0">
                    <a:solidFill>
                      <a:srgbClr val="FF6699"/>
                    </a:solidFill>
                  </a:rPr>
                  <a:t> determines how fast you decrease your learning rate. Large </a:t>
                </a:r>
                <a14:m>
                  <m:oMath xmlns:m="http://schemas.openxmlformats.org/officeDocument/2006/math">
                    <m:r>
                      <a:rPr lang="en-US" altLang="zh-CN" sz="2400" i="1" kern="0">
                        <a:solidFill>
                          <a:srgbClr val="FF6699"/>
                        </a:solidFill>
                        <a:latin typeface="Cambria Math"/>
                        <a:ea typeface="Cambria Math"/>
                      </a:rPr>
                      <m:t>𝜏</m:t>
                    </m:r>
                  </m:oMath>
                </a14:m>
                <a:r>
                  <a:rPr lang="en-US" sz="2400" kern="0" dirty="0">
                    <a:solidFill>
                      <a:srgbClr val="FF6699"/>
                    </a:solidFill>
                  </a:rPr>
                  <a:t>: the learning rate decreases slowly.</a:t>
                </a:r>
              </a:p>
              <a:p>
                <a:pPr marL="342900" indent="-342900" eaLnBrk="0" hangingPunct="0">
                  <a:spcBef>
                    <a:spcPts val="1200"/>
                  </a:spcBef>
                  <a:spcAft>
                    <a:spcPts val="1200"/>
                  </a:spcAft>
                  <a:defRPr/>
                </a:pPr>
                <a:endParaRPr lang="en-US" sz="2400" kern="0" dirty="0"/>
              </a:p>
            </p:txBody>
          </p:sp>
        </mc:Choice>
        <mc:Fallback xmlns="">
          <p:sp>
            <p:nvSpPr>
              <p:cNvPr id="5" name="Content Placeholder 1"/>
              <p:cNvSpPr txBox="1">
                <a:spLocks noRot="1" noChangeAspect="1" noMove="1" noResize="1" noEditPoints="1" noAdjustHandles="1" noChangeArrowheads="1" noChangeShapeType="1" noTextEdit="1"/>
              </p:cNvSpPr>
              <p:nvPr/>
            </p:nvSpPr>
            <p:spPr bwMode="auto">
              <a:xfrm>
                <a:off x="457200" y="1295400"/>
                <a:ext cx="8382000" cy="5334000"/>
              </a:xfrm>
              <a:prstGeom prst="rect">
                <a:avLst/>
              </a:prstGeom>
              <a:blipFill>
                <a:blip r:embed="rId3"/>
                <a:stretch>
                  <a:fillRect l="-1164" t="-914" r="-1382" b="-22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2" name="Slide Number Placeholder 1"/>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3884265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Regularization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To avoid the learned weights to be too large, we can put regularization terms to the loss function</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sym typeface="Symbol"/>
                        </a:rPr>
                        <m:t>𝑓</m:t>
                      </m:r>
                      <m:d>
                        <m:dPr>
                          <m:ctrlPr>
                            <a:rPr lang="en-US" i="1">
                              <a:latin typeface="Cambria Math" panose="02040503050406030204" pitchFamily="18" charset="0"/>
                              <a:sym typeface="Symbol"/>
                            </a:rPr>
                          </m:ctrlPr>
                        </m:dPr>
                        <m:e>
                          <m:r>
                            <a:rPr lang="en-US" b="1" i="1">
                              <a:latin typeface="Cambria Math" panose="02040503050406030204" pitchFamily="18" charset="0"/>
                            </a:rPr>
                            <m:t>𝒘</m:t>
                          </m:r>
                        </m:e>
                      </m:d>
                      <m:r>
                        <a:rPr lang="en-US" i="1">
                          <a:latin typeface="Cambria Math"/>
                          <a:sym typeface="Symbol"/>
                        </a:rPr>
                        <m:t>=</m:t>
                      </m:r>
                      <m:nary>
                        <m:naryPr>
                          <m:chr m:val="∑"/>
                          <m:ctrlPr>
                            <a:rPr lang="en-US" i="1">
                              <a:latin typeface="Cambria Math" panose="02040503050406030204" pitchFamily="18" charset="0"/>
                              <a:sym typeface="Symbol"/>
                            </a:rPr>
                          </m:ctrlPr>
                        </m:naryPr>
                        <m:sub>
                          <m:r>
                            <m:rPr>
                              <m:brk m:alnAt="23"/>
                            </m:rPr>
                            <a:rPr lang="en-US" i="1">
                              <a:latin typeface="Cambria Math"/>
                              <a:sym typeface="Symbol"/>
                            </a:rPr>
                            <m:t>𝑖</m:t>
                          </m:r>
                          <m:r>
                            <a:rPr lang="en-US" i="1">
                              <a:latin typeface="Cambria Math"/>
                              <a:sym typeface="Symbol"/>
                            </a:rPr>
                            <m:t>=</m:t>
                          </m:r>
                          <m:r>
                            <a:rPr lang="en-US" i="1">
                              <a:latin typeface="Cambria Math"/>
                              <a:sym typeface="Symbol"/>
                            </a:rPr>
                            <m:t>1</m:t>
                          </m:r>
                        </m:sub>
                        <m:sup>
                          <m:r>
                            <a:rPr lang="en-US" i="1">
                              <a:latin typeface="Cambria Math"/>
                              <a:sym typeface="Symbol"/>
                            </a:rPr>
                            <m:t>𝑁</m:t>
                          </m:r>
                        </m:sup>
                        <m:e>
                          <m:func>
                            <m:funcPr>
                              <m:ctrlPr>
                                <a:rPr lang="en-US" i="1">
                                  <a:latin typeface="Cambria Math" panose="02040503050406030204" pitchFamily="18" charset="0"/>
                                  <a:sym typeface="Symbol"/>
                                </a:rPr>
                              </m:ctrlPr>
                            </m:funcPr>
                            <m:fName>
                              <m:r>
                                <m:rPr>
                                  <m:sty m:val="p"/>
                                </m:rPr>
                                <a:rPr lang="en-US">
                                  <a:latin typeface="Cambria Math"/>
                                  <a:sym typeface="Symbol"/>
                                </a:rPr>
                                <m:t>log</m:t>
                              </m:r>
                            </m:fName>
                            <m:e>
                              <m:r>
                                <a:rPr lang="en-US" i="1">
                                  <a:latin typeface="Cambria Math" panose="02040503050406030204" pitchFamily="18" charset="0"/>
                                  <a:sym typeface="Symbol"/>
                                </a:rPr>
                                <m:t>(</m:t>
                              </m:r>
                              <m:r>
                                <a:rPr lang="en-US" i="1">
                                  <a:latin typeface="Cambria Math"/>
                                </a:rPr>
                                <m:t>1</m:t>
                              </m:r>
                              <m:r>
                                <a:rPr lang="en-US" i="1">
                                  <a:latin typeface="Cambria Math"/>
                                </a:rPr>
                                <m:t>+</m:t>
                              </m:r>
                              <m:r>
                                <m:rPr>
                                  <m:sty m:val="p"/>
                                </m:rPr>
                                <a:rPr lang="en-US">
                                  <a:latin typeface="Cambria Math"/>
                                </a:rPr>
                                <m:t>exp</m:t>
                              </m:r>
                              <m:r>
                                <a:rPr lang="en-US" i="1">
                                  <a:latin typeface="Cambria Math"/>
                                </a:rPr>
                                <m:t>⁡</m:t>
                              </m:r>
                              <m:d>
                                <m:dPr>
                                  <m:ctrlPr>
                                    <a:rPr lang="en-US" i="1">
                                      <a:latin typeface="Cambria Math" panose="02040503050406030204" pitchFamily="18" charset="0"/>
                                    </a:rPr>
                                  </m:ctrlPr>
                                </m:dPr>
                                <m:e>
                                  <m:r>
                                    <a:rPr lang="en-US" i="1">
                                      <a:latin typeface="Cambria Math"/>
                                    </a:rPr>
                                    <m:t>−</m:t>
                                  </m:r>
                                  <m:sSub>
                                    <m:sSubPr>
                                      <m:ctrlPr>
                                        <a:rPr lang="en-US" b="1"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b="1" i="1">
                                          <a:latin typeface="Cambria Math" panose="02040503050406030204" pitchFamily="18" charset="0"/>
                                        </a:rPr>
                                        <m:t>𝒘</m:t>
                                      </m:r>
                                      <m:r>
                                        <m:rPr>
                                          <m:nor/>
                                        </m:rPr>
                                        <a:rPr lang="en-US" altLang="en-US" baseline="30000" dirty="0"/>
                                        <m:t>T</m:t>
                                      </m:r>
                                      <m:r>
                                        <a:rPr lang="en-US" b="1" i="1">
                                          <a:latin typeface="Cambria Math" panose="02040503050406030204" pitchFamily="18" charset="0"/>
                                        </a:rPr>
                                        <m:t>𝒙</m:t>
                                      </m:r>
                                    </m:e>
                                    <m:sub>
                                      <m:r>
                                        <a:rPr lang="en-US" i="1">
                                          <a:latin typeface="Cambria Math" panose="02040503050406030204" pitchFamily="18" charset="0"/>
                                        </a:rPr>
                                        <m:t>𝑖</m:t>
                                      </m:r>
                                    </m:sub>
                                  </m:sSub>
                                </m:e>
                              </m:d>
                              <m:r>
                                <a:rPr lang="en-US" i="1">
                                  <a:latin typeface="Cambria Math" panose="02040503050406030204" pitchFamily="18" charset="0"/>
                                  <a:sym typeface="Symbol"/>
                                </a:rPr>
                                <m:t>)</m:t>
                              </m:r>
                            </m:e>
                          </m:func>
                          <m:r>
                            <a:rPr lang="en-US" i="1">
                              <a:latin typeface="Cambria Math" panose="02040503050406030204" pitchFamily="18" charset="0"/>
                              <a:sym typeface="Symbol"/>
                            </a:rPr>
                            <m:t>+</m:t>
                          </m:r>
                          <m:f>
                            <m:fPr>
                              <m:ctrlPr>
                                <a:rPr lang="en-US" i="1" smtClean="0">
                                  <a:latin typeface="Cambria Math" panose="02040503050406030204" pitchFamily="18" charset="0"/>
                                  <a:sym typeface="Symbol"/>
                                </a:rPr>
                              </m:ctrlPr>
                            </m:fPr>
                            <m:num>
                              <m:r>
                                <a:rPr lang="en-US" b="0" i="1" smtClean="0">
                                  <a:latin typeface="Cambria Math" panose="02040503050406030204" pitchFamily="18" charset="0"/>
                                  <a:sym typeface="Symbol"/>
                                </a:rPr>
                                <m:t>𝜆</m:t>
                              </m:r>
                            </m:num>
                            <m:den>
                              <m:r>
                                <a:rPr lang="en-US" b="0" i="1" smtClean="0">
                                  <a:latin typeface="Cambria Math" panose="02040503050406030204" pitchFamily="18" charset="0"/>
                                  <a:sym typeface="Symbol"/>
                                </a:rPr>
                                <m:t>2</m:t>
                              </m:r>
                            </m:den>
                          </m:f>
                          <m:r>
                            <a:rPr lang="en-US" b="0" i="1" smtClean="0">
                              <a:latin typeface="Cambria Math" panose="02040503050406030204" pitchFamily="18" charset="0"/>
                              <a:sym typeface="Symbol"/>
                            </a:rPr>
                            <m:t> </m:t>
                          </m:r>
                          <m:sSubSup>
                            <m:sSubSupPr>
                              <m:ctrlPr>
                                <a:rPr lang="en-US" b="0" i="1" smtClean="0">
                                  <a:latin typeface="Cambria Math" panose="02040503050406030204" pitchFamily="18" charset="0"/>
                                  <a:sym typeface="Symbol"/>
                                </a:rPr>
                              </m:ctrlPr>
                            </m:sSubSupPr>
                            <m:e>
                              <m:d>
                                <m:dPr>
                                  <m:begChr m:val="|"/>
                                  <m:endChr m:val="|"/>
                                  <m:ctrlPr>
                                    <a:rPr lang="en-US" i="1">
                                      <a:latin typeface="Cambria Math" panose="02040503050406030204" pitchFamily="18" charset="0"/>
                                      <a:sym typeface="Symbol"/>
                                    </a:rPr>
                                  </m:ctrlPr>
                                </m:dPr>
                                <m:e>
                                  <m:d>
                                    <m:dPr>
                                      <m:begChr m:val="|"/>
                                      <m:endChr m:val="|"/>
                                      <m:ctrlPr>
                                        <a:rPr lang="en-US" i="1">
                                          <a:latin typeface="Cambria Math" panose="02040503050406030204" pitchFamily="18" charset="0"/>
                                          <a:sym typeface="Symbol"/>
                                        </a:rPr>
                                      </m:ctrlPr>
                                    </m:dPr>
                                    <m:e>
                                      <m:r>
                                        <a:rPr lang="en-US" b="1" i="1">
                                          <a:latin typeface="Cambria Math" panose="02040503050406030204" pitchFamily="18" charset="0"/>
                                        </a:rPr>
                                        <m:t>𝒘</m:t>
                                      </m:r>
                                    </m:e>
                                  </m:d>
                                </m:e>
                              </m:d>
                            </m:e>
                            <m:sub>
                              <m:r>
                                <a:rPr lang="en-US" i="1">
                                  <a:latin typeface="Cambria Math" panose="02040503050406030204" pitchFamily="18" charset="0"/>
                                  <a:sym typeface="Symbol"/>
                                </a:rPr>
                                <m:t>2</m:t>
                              </m:r>
                            </m:sub>
                            <m:sup>
                              <m:r>
                                <a:rPr lang="en-US" b="0" i="1" smtClean="0">
                                  <a:latin typeface="Cambria Math" panose="02040503050406030204" pitchFamily="18" charset="0"/>
                                  <a:sym typeface="Symbol"/>
                                </a:rPr>
                                <m:t>2</m:t>
                              </m:r>
                            </m:sup>
                          </m:sSubSup>
                        </m:e>
                      </m:nary>
                    </m:oMath>
                  </m:oMathPara>
                </a14:m>
                <a:endParaRPr lang="en-US" dirty="0"/>
              </a:p>
              <a:p>
                <a:pPr marL="0" indent="0">
                  <a:buNone/>
                </a:pPr>
                <a:r>
                  <a:rPr lang="en-US" dirty="0"/>
                  <a:t>Or</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sym typeface="Symbol"/>
                        </a:rPr>
                        <m:t>𝑓</m:t>
                      </m:r>
                      <m:d>
                        <m:dPr>
                          <m:ctrlPr>
                            <a:rPr lang="en-US" i="1">
                              <a:latin typeface="Cambria Math" panose="02040503050406030204" pitchFamily="18" charset="0"/>
                              <a:sym typeface="Symbol"/>
                            </a:rPr>
                          </m:ctrlPr>
                        </m:dPr>
                        <m:e>
                          <m:r>
                            <a:rPr lang="en-US" b="1" i="1">
                              <a:latin typeface="Cambria Math" panose="02040503050406030204" pitchFamily="18" charset="0"/>
                            </a:rPr>
                            <m:t>𝒘</m:t>
                          </m:r>
                        </m:e>
                      </m:d>
                      <m:r>
                        <a:rPr lang="en-US" i="1">
                          <a:latin typeface="Cambria Math"/>
                          <a:sym typeface="Symbol"/>
                        </a:rPr>
                        <m:t>=</m:t>
                      </m:r>
                      <m:nary>
                        <m:naryPr>
                          <m:chr m:val="∑"/>
                          <m:ctrlPr>
                            <a:rPr lang="en-US" i="1">
                              <a:latin typeface="Cambria Math" panose="02040503050406030204" pitchFamily="18" charset="0"/>
                              <a:sym typeface="Symbol"/>
                            </a:rPr>
                          </m:ctrlPr>
                        </m:naryPr>
                        <m:sub>
                          <m:r>
                            <m:rPr>
                              <m:brk m:alnAt="23"/>
                            </m:rPr>
                            <a:rPr lang="en-US" i="1">
                              <a:latin typeface="Cambria Math"/>
                              <a:sym typeface="Symbol"/>
                            </a:rPr>
                            <m:t>𝑖</m:t>
                          </m:r>
                          <m:r>
                            <a:rPr lang="en-US" i="1">
                              <a:latin typeface="Cambria Math"/>
                              <a:sym typeface="Symbol"/>
                            </a:rPr>
                            <m:t>=</m:t>
                          </m:r>
                          <m:r>
                            <a:rPr lang="en-US" i="1">
                              <a:latin typeface="Cambria Math"/>
                              <a:sym typeface="Symbol"/>
                            </a:rPr>
                            <m:t>1</m:t>
                          </m:r>
                        </m:sub>
                        <m:sup>
                          <m:r>
                            <a:rPr lang="en-US" i="1">
                              <a:latin typeface="Cambria Math"/>
                              <a:sym typeface="Symbol"/>
                            </a:rPr>
                            <m:t>𝑁</m:t>
                          </m:r>
                        </m:sup>
                        <m:e>
                          <m:func>
                            <m:funcPr>
                              <m:ctrlPr>
                                <a:rPr lang="en-US" i="1">
                                  <a:latin typeface="Cambria Math" panose="02040503050406030204" pitchFamily="18" charset="0"/>
                                  <a:sym typeface="Symbol"/>
                                </a:rPr>
                              </m:ctrlPr>
                            </m:funcPr>
                            <m:fName>
                              <m:r>
                                <m:rPr>
                                  <m:sty m:val="p"/>
                                </m:rPr>
                                <a:rPr lang="en-US">
                                  <a:latin typeface="Cambria Math"/>
                                  <a:sym typeface="Symbol"/>
                                </a:rPr>
                                <m:t>log</m:t>
                              </m:r>
                            </m:fName>
                            <m:e>
                              <m:r>
                                <a:rPr lang="en-US" i="1">
                                  <a:latin typeface="Cambria Math" panose="02040503050406030204" pitchFamily="18" charset="0"/>
                                  <a:sym typeface="Symbol"/>
                                </a:rPr>
                                <m:t>(</m:t>
                              </m:r>
                              <m:r>
                                <a:rPr lang="en-US" i="1">
                                  <a:latin typeface="Cambria Math"/>
                                </a:rPr>
                                <m:t>1</m:t>
                              </m:r>
                              <m:r>
                                <a:rPr lang="en-US" i="1">
                                  <a:latin typeface="Cambria Math"/>
                                </a:rPr>
                                <m:t>+</m:t>
                              </m:r>
                              <m:r>
                                <m:rPr>
                                  <m:sty m:val="p"/>
                                </m:rPr>
                                <a:rPr lang="en-US">
                                  <a:latin typeface="Cambria Math"/>
                                </a:rPr>
                                <m:t>exp</m:t>
                              </m:r>
                              <m:r>
                                <a:rPr lang="en-US" i="1">
                                  <a:latin typeface="Cambria Math"/>
                                </a:rPr>
                                <m:t>⁡</m:t>
                              </m:r>
                              <m:d>
                                <m:dPr>
                                  <m:ctrlPr>
                                    <a:rPr lang="en-US" i="1">
                                      <a:latin typeface="Cambria Math" panose="02040503050406030204" pitchFamily="18" charset="0"/>
                                    </a:rPr>
                                  </m:ctrlPr>
                                </m:dPr>
                                <m:e>
                                  <m:r>
                                    <a:rPr lang="en-US" i="1">
                                      <a:latin typeface="Cambria Math"/>
                                    </a:rPr>
                                    <m:t>−</m:t>
                                  </m:r>
                                  <m:sSub>
                                    <m:sSubPr>
                                      <m:ctrlPr>
                                        <a:rPr lang="en-US" b="1"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b="1" i="1">
                                          <a:latin typeface="Cambria Math" panose="02040503050406030204" pitchFamily="18" charset="0"/>
                                        </a:rPr>
                                        <m:t>𝒘</m:t>
                                      </m:r>
                                      <m:r>
                                        <m:rPr>
                                          <m:nor/>
                                        </m:rPr>
                                        <a:rPr lang="en-US" altLang="en-US" baseline="30000" dirty="0"/>
                                        <m:t>T</m:t>
                                      </m:r>
                                      <m:r>
                                        <a:rPr lang="en-US" b="1" i="1">
                                          <a:latin typeface="Cambria Math" panose="02040503050406030204" pitchFamily="18" charset="0"/>
                                        </a:rPr>
                                        <m:t>𝒙</m:t>
                                      </m:r>
                                    </m:e>
                                    <m:sub>
                                      <m:r>
                                        <a:rPr lang="en-US" i="1">
                                          <a:latin typeface="Cambria Math" panose="02040503050406030204" pitchFamily="18" charset="0"/>
                                        </a:rPr>
                                        <m:t>𝑖</m:t>
                                      </m:r>
                                    </m:sub>
                                  </m:sSub>
                                </m:e>
                              </m:d>
                              <m:r>
                                <a:rPr lang="en-US" i="1">
                                  <a:latin typeface="Cambria Math" panose="02040503050406030204" pitchFamily="18" charset="0"/>
                                  <a:sym typeface="Symbol"/>
                                </a:rPr>
                                <m:t>)</m:t>
                              </m:r>
                            </m:e>
                          </m:func>
                          <m:r>
                            <a:rPr lang="en-US" i="1">
                              <a:latin typeface="Cambria Math" panose="02040503050406030204" pitchFamily="18" charset="0"/>
                              <a:sym typeface="Symbol"/>
                            </a:rPr>
                            <m:t>+</m:t>
                          </m:r>
                          <m:sSub>
                            <m:sSubPr>
                              <m:ctrlPr>
                                <a:rPr lang="en-US" i="1">
                                  <a:latin typeface="Cambria Math" panose="02040503050406030204" pitchFamily="18" charset="0"/>
                                  <a:sym typeface="Symbol"/>
                                </a:rPr>
                              </m:ctrlPr>
                            </m:sSubPr>
                            <m:e>
                              <m:r>
                                <a:rPr lang="en-US" i="1">
                                  <a:latin typeface="Cambria Math" panose="02040503050406030204" pitchFamily="18" charset="0"/>
                                  <a:sym typeface="Symbol"/>
                                </a:rPr>
                                <m:t>𝜆</m:t>
                              </m:r>
                              <m:d>
                                <m:dPr>
                                  <m:begChr m:val="|"/>
                                  <m:endChr m:val="|"/>
                                  <m:ctrlPr>
                                    <a:rPr lang="en-US" i="1">
                                      <a:latin typeface="Cambria Math" panose="02040503050406030204" pitchFamily="18" charset="0"/>
                                      <a:sym typeface="Symbol"/>
                                    </a:rPr>
                                  </m:ctrlPr>
                                </m:dPr>
                                <m:e>
                                  <m:d>
                                    <m:dPr>
                                      <m:begChr m:val="|"/>
                                      <m:endChr m:val="|"/>
                                      <m:ctrlPr>
                                        <a:rPr lang="en-US" i="1">
                                          <a:latin typeface="Cambria Math" panose="02040503050406030204" pitchFamily="18" charset="0"/>
                                          <a:sym typeface="Symbol"/>
                                        </a:rPr>
                                      </m:ctrlPr>
                                    </m:dPr>
                                    <m:e>
                                      <m:r>
                                        <a:rPr lang="en-US" b="1" i="1">
                                          <a:latin typeface="Cambria Math" panose="02040503050406030204" pitchFamily="18" charset="0"/>
                                        </a:rPr>
                                        <m:t>𝒘</m:t>
                                      </m:r>
                                    </m:e>
                                  </m:d>
                                </m:e>
                              </m:d>
                            </m:e>
                            <m:sub>
                              <m:r>
                                <a:rPr lang="en-US" b="0" i="1" smtClean="0">
                                  <a:latin typeface="Cambria Math" panose="02040503050406030204" pitchFamily="18" charset="0"/>
                                </a:rPr>
                                <m:t>1</m:t>
                              </m:r>
                            </m:sub>
                          </m:sSub>
                        </m:e>
                      </m:nary>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474" t="-1160" r="-28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5698892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Regularization: Geometric Interpretation</a:t>
            </a:r>
          </a:p>
        </p:txBody>
      </p:sp>
      <p:sp>
        <p:nvSpPr>
          <p:cNvPr id="3" name="Content Placeholder 2"/>
          <p:cNvSpPr>
            <a:spLocks noGrp="1"/>
          </p:cNvSpPr>
          <p:nvPr>
            <p:ph idx="1"/>
          </p:nvPr>
        </p:nvSpPr>
        <p:spPr>
          <a:xfrm>
            <a:off x="228599" y="1485900"/>
            <a:ext cx="8686800" cy="5257800"/>
          </a:xfrm>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pic>
        <p:nvPicPr>
          <p:cNvPr id="8194" name="Picture 2" descr="Image result for regularization l2 l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120418"/>
            <a:ext cx="8249031" cy="5001490"/>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19111FB4-8B6B-4EF7-A654-BF85FB56CD39}"/>
              </a:ext>
            </a:extLst>
          </p:cNvPr>
          <p:cNvSpPr txBox="1"/>
          <p:nvPr/>
        </p:nvSpPr>
        <p:spPr>
          <a:xfrm>
            <a:off x="457200" y="6019800"/>
            <a:ext cx="4191000" cy="369332"/>
          </a:xfrm>
          <a:prstGeom prst="rect">
            <a:avLst/>
          </a:prstGeom>
          <a:noFill/>
        </p:spPr>
        <p:txBody>
          <a:bodyPr wrap="square" rtlCol="0">
            <a:spAutoFit/>
          </a:bodyPr>
          <a:lstStyle/>
          <a:p>
            <a:r>
              <a:rPr lang="en-US" altLang="zh-CN" dirty="0"/>
              <a:t>L1 can lead to sparse model, very hot in ML!</a:t>
            </a:r>
            <a:endParaRPr lang="zh-CN" altLang="en-US" dirty="0"/>
          </a:p>
        </p:txBody>
      </p:sp>
      <p:sp>
        <p:nvSpPr>
          <p:cNvPr id="6" name="文本框 5">
            <a:extLst>
              <a:ext uri="{FF2B5EF4-FFF2-40B4-BE49-F238E27FC236}">
                <a16:creationId xmlns:a16="http://schemas.microsoft.com/office/drawing/2014/main" id="{2CA4586E-2F29-48AA-ADE8-5003FE833B8A}"/>
              </a:ext>
            </a:extLst>
          </p:cNvPr>
          <p:cNvSpPr txBox="1"/>
          <p:nvPr/>
        </p:nvSpPr>
        <p:spPr>
          <a:xfrm>
            <a:off x="248032" y="820684"/>
            <a:ext cx="8229600" cy="461665"/>
          </a:xfrm>
          <a:prstGeom prst="rect">
            <a:avLst/>
          </a:prstGeom>
          <a:noFill/>
        </p:spPr>
        <p:txBody>
          <a:bodyPr wrap="square" rtlCol="0">
            <a:spAutoFit/>
          </a:bodyPr>
          <a:lstStyle/>
          <a:p>
            <a:pPr algn="ctr"/>
            <a:r>
              <a:rPr lang="zh-CN" altLang="en-US" dirty="0">
                <a:solidFill>
                  <a:srgbClr val="FF6699"/>
                </a:solidFill>
              </a:rPr>
              <a:t>图的意思：在菱形或圆的边界上的点具有相等的</a:t>
            </a:r>
            <a:r>
              <a:rPr lang="en-US" altLang="zh-CN" sz="2400" dirty="0">
                <a:solidFill>
                  <a:srgbClr val="FF6699"/>
                </a:solidFill>
              </a:rPr>
              <a:t>norm</a:t>
            </a:r>
            <a:endParaRPr lang="zh-CN" altLang="en-US" dirty="0">
              <a:solidFill>
                <a:srgbClr val="FF6699"/>
              </a:solidFill>
            </a:endParaRPr>
          </a:p>
        </p:txBody>
      </p:sp>
    </p:spTree>
    <p:extLst>
      <p:ext uri="{BB962C8B-B14F-4D97-AF65-F5344CB8AC3E}">
        <p14:creationId xmlns:p14="http://schemas.microsoft.com/office/powerpoint/2010/main" val="6685958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Regularization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a:latin typeface="Cambria Math" panose="02040503050406030204" pitchFamily="18" charset="0"/>
                    <a:sym typeface="Symbol"/>
                  </a:rPr>
                  <a:t>The new </a:t>
                </a:r>
                <a:r>
                  <a:rPr lang="en-US" altLang="zh-CN" dirty="0">
                    <a:latin typeface="Cambria Math" panose="02040503050406030204" pitchFamily="18" charset="0"/>
                    <a:sym typeface="Symbol"/>
                  </a:rPr>
                  <a:t>loss</a:t>
                </a:r>
                <a:endParaRPr lang="en-US" dirty="0">
                  <a:latin typeface="Cambria Math" panose="02040503050406030204" pitchFamily="18" charset="0"/>
                  <a:sym typeface="Symbol"/>
                </a:endParaRP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sym typeface="Symbol"/>
                        </a:rPr>
                        <m:t>𝑓</m:t>
                      </m:r>
                      <m:d>
                        <m:dPr>
                          <m:ctrlPr>
                            <a:rPr lang="en-US" i="1">
                              <a:latin typeface="Cambria Math" panose="02040503050406030204" pitchFamily="18" charset="0"/>
                              <a:sym typeface="Symbol"/>
                            </a:rPr>
                          </m:ctrlPr>
                        </m:dPr>
                        <m:e>
                          <m:r>
                            <a:rPr lang="en-US" b="1" i="1">
                              <a:latin typeface="Cambria Math" panose="02040503050406030204" pitchFamily="18" charset="0"/>
                            </a:rPr>
                            <m:t>𝒘</m:t>
                          </m:r>
                        </m:e>
                      </m:d>
                      <m:r>
                        <a:rPr lang="en-US" i="1">
                          <a:latin typeface="Cambria Math"/>
                          <a:sym typeface="Symbol"/>
                        </a:rPr>
                        <m:t>=</m:t>
                      </m:r>
                      <m:nary>
                        <m:naryPr>
                          <m:chr m:val="∑"/>
                          <m:ctrlPr>
                            <a:rPr lang="en-US" i="1">
                              <a:latin typeface="Cambria Math" panose="02040503050406030204" pitchFamily="18" charset="0"/>
                              <a:sym typeface="Symbol"/>
                            </a:rPr>
                          </m:ctrlPr>
                        </m:naryPr>
                        <m:sub>
                          <m:r>
                            <m:rPr>
                              <m:brk m:alnAt="23"/>
                            </m:rPr>
                            <a:rPr lang="en-US" i="1">
                              <a:latin typeface="Cambria Math"/>
                              <a:sym typeface="Symbol"/>
                            </a:rPr>
                            <m:t>𝑖</m:t>
                          </m:r>
                          <m:r>
                            <a:rPr lang="en-US" i="1">
                              <a:latin typeface="Cambria Math"/>
                              <a:sym typeface="Symbol"/>
                            </a:rPr>
                            <m:t>=1</m:t>
                          </m:r>
                        </m:sub>
                        <m:sup>
                          <m:r>
                            <a:rPr lang="en-US" i="1">
                              <a:latin typeface="Cambria Math"/>
                              <a:sym typeface="Symbol"/>
                            </a:rPr>
                            <m:t>𝑁</m:t>
                          </m:r>
                        </m:sup>
                        <m:e>
                          <m:func>
                            <m:funcPr>
                              <m:ctrlPr>
                                <a:rPr lang="en-US" i="1">
                                  <a:latin typeface="Cambria Math" panose="02040503050406030204" pitchFamily="18" charset="0"/>
                                  <a:sym typeface="Symbol"/>
                                </a:rPr>
                              </m:ctrlPr>
                            </m:funcPr>
                            <m:fName>
                              <m:r>
                                <m:rPr>
                                  <m:sty m:val="p"/>
                                </m:rPr>
                                <a:rPr lang="en-US">
                                  <a:latin typeface="Cambria Math"/>
                                  <a:sym typeface="Symbol"/>
                                </a:rPr>
                                <m:t>log</m:t>
                              </m:r>
                            </m:fName>
                            <m:e>
                              <m:r>
                                <a:rPr lang="en-US" i="1">
                                  <a:latin typeface="Cambria Math" panose="02040503050406030204" pitchFamily="18" charset="0"/>
                                  <a:sym typeface="Symbol"/>
                                </a:rPr>
                                <m:t>(</m:t>
                              </m:r>
                              <m:r>
                                <a:rPr lang="en-US" i="1">
                                  <a:latin typeface="Cambria Math"/>
                                </a:rPr>
                                <m:t>1+</m:t>
                              </m:r>
                              <m:r>
                                <m:rPr>
                                  <m:sty m:val="p"/>
                                </m:rPr>
                                <a:rPr lang="en-US">
                                  <a:latin typeface="Cambria Math"/>
                                </a:rPr>
                                <m:t>exp</m:t>
                              </m:r>
                              <m:r>
                                <a:rPr lang="en-US" i="1">
                                  <a:latin typeface="Cambria Math"/>
                                </a:rPr>
                                <m:t>⁡</m:t>
                              </m:r>
                              <m:d>
                                <m:dPr>
                                  <m:ctrlPr>
                                    <a:rPr lang="en-US" i="1">
                                      <a:latin typeface="Cambria Math" panose="02040503050406030204" pitchFamily="18" charset="0"/>
                                    </a:rPr>
                                  </m:ctrlPr>
                                </m:dPr>
                                <m:e>
                                  <m:r>
                                    <a:rPr lang="en-US" i="1">
                                      <a:latin typeface="Cambria Math"/>
                                    </a:rPr>
                                    <m:t>−</m:t>
                                  </m:r>
                                  <m:sSub>
                                    <m:sSubPr>
                                      <m:ctrlPr>
                                        <a:rPr lang="en-US" b="1"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b="1" i="1">
                                          <a:latin typeface="Cambria Math" panose="02040503050406030204" pitchFamily="18" charset="0"/>
                                        </a:rPr>
                                        <m:t>𝒘</m:t>
                                      </m:r>
                                      <m:r>
                                        <m:rPr>
                                          <m:nor/>
                                        </m:rPr>
                                        <a:rPr lang="en-US" altLang="en-US" baseline="30000" dirty="0"/>
                                        <m:t>T</m:t>
                                      </m:r>
                                      <m:r>
                                        <a:rPr lang="en-US" b="1" i="1">
                                          <a:latin typeface="Cambria Math" panose="02040503050406030204" pitchFamily="18" charset="0"/>
                                        </a:rPr>
                                        <m:t>𝒙</m:t>
                                      </m:r>
                                    </m:e>
                                    <m:sub>
                                      <m:r>
                                        <a:rPr lang="en-US" i="1">
                                          <a:latin typeface="Cambria Math" panose="02040503050406030204" pitchFamily="18" charset="0"/>
                                        </a:rPr>
                                        <m:t>𝑖</m:t>
                                      </m:r>
                                    </m:sub>
                                  </m:sSub>
                                </m:e>
                              </m:d>
                              <m:r>
                                <a:rPr lang="en-US" i="1">
                                  <a:latin typeface="Cambria Math" panose="02040503050406030204" pitchFamily="18" charset="0"/>
                                  <a:sym typeface="Symbol"/>
                                </a:rPr>
                                <m:t>)</m:t>
                              </m:r>
                            </m:e>
                          </m:func>
                          <m:r>
                            <a:rPr lang="en-US" i="1">
                              <a:latin typeface="Cambria Math" panose="02040503050406030204" pitchFamily="18" charset="0"/>
                              <a:sym typeface="Symbol"/>
                            </a:rPr>
                            <m:t>+</m:t>
                          </m:r>
                          <m:f>
                            <m:fPr>
                              <m:ctrlPr>
                                <a:rPr lang="en-US" i="1" smtClean="0">
                                  <a:latin typeface="Cambria Math" panose="02040503050406030204" pitchFamily="18" charset="0"/>
                                  <a:sym typeface="Symbol"/>
                                </a:rPr>
                              </m:ctrlPr>
                            </m:fPr>
                            <m:num>
                              <m:r>
                                <a:rPr lang="en-US" b="0" i="1" smtClean="0">
                                  <a:latin typeface="Cambria Math" panose="02040503050406030204" pitchFamily="18" charset="0"/>
                                  <a:sym typeface="Symbol"/>
                                </a:rPr>
                                <m:t>𝜆</m:t>
                              </m:r>
                            </m:num>
                            <m:den>
                              <m:r>
                                <a:rPr lang="en-US" b="0" i="1" smtClean="0">
                                  <a:latin typeface="Cambria Math" panose="02040503050406030204" pitchFamily="18" charset="0"/>
                                  <a:sym typeface="Symbol"/>
                                </a:rPr>
                                <m:t>2</m:t>
                              </m:r>
                            </m:den>
                          </m:f>
                          <m:r>
                            <a:rPr lang="en-US" b="0" i="1" smtClean="0">
                              <a:latin typeface="Cambria Math" panose="02040503050406030204" pitchFamily="18" charset="0"/>
                              <a:sym typeface="Symbol"/>
                            </a:rPr>
                            <m:t> </m:t>
                          </m:r>
                          <m:sSubSup>
                            <m:sSubSupPr>
                              <m:ctrlPr>
                                <a:rPr lang="en-US" b="0" i="1" smtClean="0">
                                  <a:latin typeface="Cambria Math" panose="02040503050406030204" pitchFamily="18" charset="0"/>
                                  <a:sym typeface="Symbol"/>
                                </a:rPr>
                              </m:ctrlPr>
                            </m:sSubSupPr>
                            <m:e>
                              <m:d>
                                <m:dPr>
                                  <m:begChr m:val="|"/>
                                  <m:endChr m:val="|"/>
                                  <m:ctrlPr>
                                    <a:rPr lang="en-US" i="1">
                                      <a:latin typeface="Cambria Math" panose="02040503050406030204" pitchFamily="18" charset="0"/>
                                      <a:sym typeface="Symbol"/>
                                    </a:rPr>
                                  </m:ctrlPr>
                                </m:dPr>
                                <m:e>
                                  <m:d>
                                    <m:dPr>
                                      <m:begChr m:val="|"/>
                                      <m:endChr m:val="|"/>
                                      <m:ctrlPr>
                                        <a:rPr lang="en-US" i="1">
                                          <a:latin typeface="Cambria Math" panose="02040503050406030204" pitchFamily="18" charset="0"/>
                                          <a:sym typeface="Symbol"/>
                                        </a:rPr>
                                      </m:ctrlPr>
                                    </m:dPr>
                                    <m:e>
                                      <m:r>
                                        <a:rPr lang="en-US" b="1" i="1">
                                          <a:latin typeface="Cambria Math" panose="02040503050406030204" pitchFamily="18" charset="0"/>
                                        </a:rPr>
                                        <m:t>𝒘</m:t>
                                      </m:r>
                                    </m:e>
                                  </m:d>
                                </m:e>
                              </m:d>
                            </m:e>
                            <m:sub>
                              <m:r>
                                <a:rPr lang="en-US" i="1">
                                  <a:latin typeface="Cambria Math" panose="02040503050406030204" pitchFamily="18" charset="0"/>
                                  <a:sym typeface="Symbol"/>
                                </a:rPr>
                                <m:t>2</m:t>
                              </m:r>
                            </m:sub>
                            <m:sup>
                              <m:r>
                                <a:rPr lang="en-US" b="0" i="1" smtClean="0">
                                  <a:latin typeface="Cambria Math" panose="02040503050406030204" pitchFamily="18" charset="0"/>
                                  <a:sym typeface="Symbol"/>
                                </a:rPr>
                                <m:t>2</m:t>
                              </m:r>
                            </m:sup>
                          </m:sSubSup>
                        </m:e>
                      </m:nary>
                    </m:oMath>
                  </m:oMathPara>
                </a14:m>
                <a:endParaRPr lang="en-US" dirty="0"/>
              </a:p>
              <a:p>
                <a:pPr marL="0" indent="0">
                  <a:buNone/>
                </a:pPr>
                <a:r>
                  <a:rPr lang="en-US" dirty="0"/>
                  <a:t>SGD optimization:</a:t>
                </a:r>
              </a:p>
              <a:p>
                <a:pPr marL="0" indent="0">
                  <a:buNone/>
                </a:pPr>
                <a14:m>
                  <m:oMathPara xmlns:m="http://schemas.openxmlformats.org/officeDocument/2006/math">
                    <m:oMathParaPr>
                      <m:jc m:val="centerGroup"/>
                    </m:oMathParaPr>
                    <m:oMath xmlns:m="http://schemas.openxmlformats.org/officeDocument/2006/math">
                      <m:sSup>
                        <m:sSupPr>
                          <m:ctrlPr>
                            <a:rPr lang="en-US" i="1" kern="0">
                              <a:latin typeface="Cambria Math" panose="02040503050406030204" pitchFamily="18" charset="0"/>
                              <a:ea typeface="Cambria Math"/>
                            </a:rPr>
                          </m:ctrlPr>
                        </m:sSupPr>
                        <m:e>
                          <m:r>
                            <a:rPr lang="en-US" b="1" i="1">
                              <a:latin typeface="Cambria Math" panose="02040503050406030204" pitchFamily="18" charset="0"/>
                            </a:rPr>
                            <m:t>𝒘</m:t>
                          </m:r>
                        </m:e>
                        <m:sup>
                          <m:r>
                            <a:rPr lang="en-US" i="1" kern="0">
                              <a:latin typeface="Cambria Math"/>
                              <a:ea typeface="Cambria Math"/>
                            </a:rPr>
                            <m:t>′</m:t>
                          </m:r>
                        </m:sup>
                      </m:sSup>
                      <m:r>
                        <a:rPr lang="en-US" i="1" kern="0">
                          <a:latin typeface="Cambria Math"/>
                          <a:ea typeface="Cambria Math"/>
                        </a:rPr>
                        <m:t>=</m:t>
                      </m:r>
                      <m:r>
                        <a:rPr lang="en-US" b="1" i="1">
                          <a:latin typeface="Cambria Math" panose="02040503050406030204" pitchFamily="18" charset="0"/>
                        </a:rPr>
                        <m:t>𝒘</m:t>
                      </m:r>
                      <m:r>
                        <a:rPr lang="en-US" i="1" kern="0">
                          <a:latin typeface="Cambria Math" panose="02040503050406030204" pitchFamily="18" charset="0"/>
                          <a:ea typeface="Cambria Math"/>
                        </a:rPr>
                        <m:t>−</m:t>
                      </m:r>
                      <m:r>
                        <a:rPr lang="en-US" i="1" kern="0">
                          <a:latin typeface="Cambria Math"/>
                          <a:ea typeface="Cambria Math"/>
                        </a:rPr>
                        <m:t> </m:t>
                      </m:r>
                      <m:r>
                        <a:rPr lang="en-US" i="1" kern="0">
                          <a:latin typeface="Cambria Math"/>
                          <a:ea typeface="Cambria Math"/>
                        </a:rPr>
                        <m:t>𝛼</m:t>
                      </m:r>
                      <m:r>
                        <a:rPr lang="en-US" i="1" kern="0">
                          <a:latin typeface="Cambria Math"/>
                          <a:ea typeface="Cambria Math"/>
                        </a:rPr>
                        <m:t> </m:t>
                      </m:r>
                      <m:r>
                        <a:rPr lang="en-US" b="1" i="1" kern="0">
                          <a:latin typeface="Cambria Math" panose="02040503050406030204" pitchFamily="18" charset="0"/>
                          <a:ea typeface="Cambria Math"/>
                        </a:rPr>
                        <m:t>𝒅</m:t>
                      </m:r>
                      <m:r>
                        <a:rPr lang="en-US" b="1" i="1" kern="0">
                          <a:latin typeface="Cambria Math" panose="02040503050406030204" pitchFamily="18" charset="0"/>
                          <a:ea typeface="Cambria Math"/>
                        </a:rPr>
                        <m:t>=</m:t>
                      </m:r>
                      <m:r>
                        <a:rPr lang="en-US" b="1" i="1">
                          <a:latin typeface="Cambria Math" panose="02040503050406030204" pitchFamily="18" charset="0"/>
                        </a:rPr>
                        <m:t>𝒘</m:t>
                      </m:r>
                      <m:r>
                        <a:rPr lang="en-US" i="1" kern="0">
                          <a:latin typeface="Cambria Math" panose="02040503050406030204" pitchFamily="18" charset="0"/>
                          <a:ea typeface="Cambria Math"/>
                        </a:rPr>
                        <m:t>+</m:t>
                      </m:r>
                      <m:r>
                        <a:rPr lang="en-US" i="1" kern="0">
                          <a:latin typeface="Cambria Math"/>
                          <a:ea typeface="Cambria Math"/>
                        </a:rPr>
                        <m:t>𝛼</m:t>
                      </m:r>
                      <m:r>
                        <a:rPr lang="en-US" b="0" i="1" kern="0" smtClean="0">
                          <a:latin typeface="Cambria Math" panose="02040503050406030204" pitchFamily="18" charset="0"/>
                          <a:ea typeface="Cambria Math"/>
                        </a:rPr>
                        <m:t>(</m:t>
                      </m:r>
                      <m:r>
                        <a:rPr lang="en-US" i="1">
                          <a:solidFill>
                            <a:srgbClr val="FF0000"/>
                          </a:solidFill>
                          <a:latin typeface="Cambria Math" panose="02040503050406030204" pitchFamily="18" charset="0"/>
                        </a:rPr>
                        <m:t>𝑃</m:t>
                      </m:r>
                      <m:r>
                        <a:rPr lang="en-US" b="1" i="1">
                          <a:solidFill>
                            <a:srgbClr val="FF0000"/>
                          </a:solidFill>
                          <a:latin typeface="Cambria Math" panose="02040503050406030204" pitchFamily="18" charset="0"/>
                        </a:rPr>
                        <m:t>(</m:t>
                      </m:r>
                      <m:sSubSup>
                        <m:sSubSupPr>
                          <m:ctrlPr>
                            <a:rPr lang="en-US" i="1">
                              <a:solidFill>
                                <a:srgbClr val="FF0000"/>
                              </a:solidFill>
                              <a:latin typeface="Cambria Math" panose="02040503050406030204" pitchFamily="18" charset="0"/>
                            </a:rPr>
                          </m:ctrlPr>
                        </m:sSubSupPr>
                        <m:e>
                          <m:r>
                            <a:rPr lang="en-US" i="1">
                              <a:solidFill>
                                <a:srgbClr val="FF0000"/>
                              </a:solidFill>
                              <a:latin typeface="Cambria Math" panose="02040503050406030204" pitchFamily="18" charset="0"/>
                            </a:rPr>
                            <m:t>𝑦</m:t>
                          </m:r>
                        </m:e>
                        <m:sub>
                          <m:r>
                            <a:rPr lang="en-US" i="1">
                              <a:solidFill>
                                <a:srgbClr val="FF0000"/>
                              </a:solidFill>
                              <a:latin typeface="Cambria Math" panose="02040503050406030204" pitchFamily="18" charset="0"/>
                            </a:rPr>
                            <m:t>𝑖</m:t>
                          </m:r>
                        </m:sub>
                        <m:sup>
                          <m:r>
                            <a:rPr lang="en-US" i="1">
                              <a:solidFill>
                                <a:srgbClr val="FF0000"/>
                              </a:solidFill>
                              <a:latin typeface="Cambria Math" panose="02040503050406030204" pitchFamily="18" charset="0"/>
                            </a:rPr>
                            <m:t>′</m:t>
                          </m:r>
                        </m:sup>
                      </m:sSubSup>
                      <m:r>
                        <a:rPr lang="en-US" b="1"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m:t>
                      </m:r>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𝑦</m:t>
                          </m:r>
                        </m:e>
                        <m:sub>
                          <m:r>
                            <a:rPr lang="en-US" i="1">
                              <a:solidFill>
                                <a:srgbClr val="FF0000"/>
                              </a:solidFill>
                              <a:latin typeface="Cambria Math" panose="02040503050406030204" pitchFamily="18" charset="0"/>
                            </a:rPr>
                            <m:t>𝑖</m:t>
                          </m:r>
                        </m:sub>
                      </m:sSub>
                      <m:r>
                        <a:rPr lang="en-US" i="1">
                          <a:solidFill>
                            <a:srgbClr val="FF0000"/>
                          </a:solidFill>
                          <a:latin typeface="Cambria Math" panose="02040503050406030204" pitchFamily="18" charset="0"/>
                        </a:rPr>
                        <m:t>)</m:t>
                      </m:r>
                      <m:r>
                        <a:rPr lang="en-US" i="1">
                          <a:latin typeface="Cambria Math" panose="02040503050406030204" pitchFamily="18" charset="0"/>
                        </a:rPr>
                        <m:t>(</m:t>
                      </m:r>
                      <m:sSub>
                        <m:sSubPr>
                          <m:ctrlPr>
                            <a:rPr lang="en-US" b="1"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b="1" i="1">
                              <a:latin typeface="Cambria Math" panose="02040503050406030204" pitchFamily="18" charset="0"/>
                            </a:rPr>
                            <m:t>𝒙</m:t>
                          </m:r>
                        </m:e>
                        <m:sub>
                          <m:r>
                            <a:rPr lang="en-US" i="1">
                              <a:latin typeface="Cambria Math" panose="02040503050406030204" pitchFamily="18" charset="0"/>
                            </a:rPr>
                            <m:t>𝑖</m:t>
                          </m:r>
                        </m:sub>
                      </m:sSub>
                      <m:r>
                        <a:rPr lang="en-US" i="1">
                          <a:latin typeface="Cambria Math" panose="02040503050406030204" pitchFamily="18" charset="0"/>
                        </a:rPr>
                        <m:t>)</m:t>
                      </m:r>
                      <m:r>
                        <a:rPr lang="en-US" altLang="zh-CN" i="1">
                          <a:latin typeface="Cambria Math" panose="02040503050406030204" pitchFamily="18" charset="0"/>
                        </a:rPr>
                        <m:t>−</m:t>
                      </m:r>
                      <m:r>
                        <a:rPr lang="en-US" altLang="zh-CN" b="0" i="1" smtClean="0">
                          <a:solidFill>
                            <a:srgbClr val="00B0F0"/>
                          </a:solidFill>
                          <a:latin typeface="Cambria Math" panose="02040503050406030204" pitchFamily="18" charset="0"/>
                        </a:rPr>
                        <m:t>𝜆</m:t>
                      </m:r>
                      <m:r>
                        <a:rPr lang="en-US" b="1" i="1">
                          <a:solidFill>
                            <a:srgbClr val="00B0F0"/>
                          </a:solidFill>
                          <a:latin typeface="Cambria Math" panose="02040503050406030204" pitchFamily="18" charset="0"/>
                        </a:rPr>
                        <m:t>𝒘</m:t>
                      </m:r>
                      <m:r>
                        <a:rPr lang="en-US" b="1" i="1" smtClean="0">
                          <a:latin typeface="Cambria Math" panose="02040503050406030204" pitchFamily="18" charset="0"/>
                        </a:rPr>
                        <m:t>)</m:t>
                      </m:r>
                    </m:oMath>
                  </m:oMathPara>
                </a14:m>
                <a:endParaRPr lang="en-US" dirty="0"/>
              </a:p>
              <a:p>
                <a:pPr marL="0" indent="0">
                  <a:buNone/>
                </a:pPr>
                <a:endParaRPr lang="en-US" dirty="0"/>
              </a:p>
              <a:p>
                <a:pPr marL="0" indent="0">
                  <a:buNone/>
                </a:pPr>
                <a:r>
                  <a:rPr lang="en-US" dirty="0"/>
                  <a:t>The L2 parameter norm penalty commonly is known as </a:t>
                </a:r>
                <a:r>
                  <a:rPr lang="en-US" dirty="0">
                    <a:solidFill>
                      <a:srgbClr val="00B0F0"/>
                    </a:solidFill>
                  </a:rPr>
                  <a:t>weight decay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474" t="-127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3220835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Reading</a:t>
            </a:r>
          </a:p>
        </p:txBody>
      </p:sp>
      <p:sp>
        <p:nvSpPr>
          <p:cNvPr id="3" name="Content Placeholder 2"/>
          <p:cNvSpPr>
            <a:spLocks noGrp="1"/>
          </p:cNvSpPr>
          <p:nvPr>
            <p:ph idx="1"/>
          </p:nvPr>
        </p:nvSpPr>
        <p:spPr/>
        <p:txBody>
          <a:bodyPr/>
          <a:lstStyle/>
          <a:p>
            <a:r>
              <a:rPr lang="en-US" dirty="0"/>
              <a:t>Kevin Clark. Computing Neural Network Gradients</a:t>
            </a:r>
          </a:p>
          <a:p>
            <a:pPr lvl="1"/>
            <a:r>
              <a:rPr lang="en-US" dirty="0">
                <a:hlinkClick r:id="rId2"/>
              </a:rPr>
              <a:t>http://web.stanford.edu/class/cs224n/readings/gradient-notes.pdf</a:t>
            </a:r>
            <a:endParaRPr lang="en-US" dirty="0"/>
          </a:p>
          <a:p>
            <a:r>
              <a:rPr lang="en-US" dirty="0"/>
              <a:t>Daniel </a:t>
            </a:r>
            <a:r>
              <a:rPr lang="en-US" dirty="0" err="1"/>
              <a:t>Jurafsky</a:t>
            </a:r>
            <a:r>
              <a:rPr lang="en-US" dirty="0"/>
              <a:t> and James H. Martin. Logistic regression (</a:t>
            </a:r>
            <a:r>
              <a:rPr lang="en-US" dirty="0" err="1"/>
              <a:t>Jurafsky</a:t>
            </a:r>
            <a:r>
              <a:rPr lang="en-US" dirty="0"/>
              <a:t> and Martin (2017))</a:t>
            </a:r>
          </a:p>
          <a:p>
            <a:pPr lvl="1"/>
            <a:r>
              <a:rPr lang="en-US" dirty="0">
                <a:hlinkClick r:id="rId3"/>
              </a:rPr>
              <a:t>https://web.stanford.edu/~jurafsky/slp3/5.pdf</a:t>
            </a:r>
            <a:endParaRPr lang="en-US" dirty="0"/>
          </a:p>
          <a:p>
            <a:pPr lvl="1"/>
            <a:endParaRPr lang="en-US" dirty="0"/>
          </a:p>
          <a:p>
            <a:r>
              <a:rPr lang="en-US" dirty="0"/>
              <a:t>We may come back to related concepts when introducing NN and deep learning algorithms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2056471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Logistic Regression</a:t>
            </a:r>
          </a:p>
        </p:txBody>
      </p:sp>
      <p:pic>
        <p:nvPicPr>
          <p:cNvPr id="5" name="Content Placeholder 4"/>
          <p:cNvPicPr>
            <a:picLocks noGrp="1" noChangeAspect="1"/>
          </p:cNvPicPr>
          <p:nvPr>
            <p:ph idx="1"/>
          </p:nvPr>
        </p:nvPicPr>
        <p:blipFill>
          <a:blip r:embed="rId2"/>
          <a:stretch>
            <a:fillRect/>
          </a:stretch>
        </p:blipFill>
        <p:spPr>
          <a:xfrm>
            <a:off x="838200" y="1447800"/>
            <a:ext cx="7543800" cy="4572000"/>
          </a:xfrm>
          <a:prstGeom prst="rect">
            <a:avLst/>
          </a:prstGeom>
        </p:spPr>
      </p:pic>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30565383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Neural Networks </a:t>
            </a:r>
          </a:p>
        </p:txBody>
      </p:sp>
      <p:sp>
        <p:nvSpPr>
          <p:cNvPr id="3" name="Content Placeholder 2"/>
          <p:cNvSpPr>
            <a:spLocks noGrp="1"/>
          </p:cNvSpPr>
          <p:nvPr>
            <p:ph idx="1"/>
          </p:nvPr>
        </p:nvSpPr>
        <p:spPr/>
        <p:txBody>
          <a:bodyPr/>
          <a:lstStyle/>
          <a:p>
            <a:r>
              <a:rPr lang="en-US" b="1" dirty="0"/>
              <a:t>Robust </a:t>
            </a:r>
            <a:r>
              <a:rPr lang="en-US" dirty="0"/>
              <a:t>approach to approximating </a:t>
            </a:r>
            <a:r>
              <a:rPr lang="en-US" b="1" dirty="0"/>
              <a:t>real-valued</a:t>
            </a:r>
            <a:r>
              <a:rPr lang="en-US" dirty="0"/>
              <a:t>, </a:t>
            </a:r>
            <a:r>
              <a:rPr lang="en-US" b="1" dirty="0"/>
              <a:t>discrete-valued </a:t>
            </a:r>
            <a:r>
              <a:rPr lang="en-US" dirty="0"/>
              <a:t>and </a:t>
            </a:r>
            <a:r>
              <a:rPr lang="en-US" b="1" dirty="0"/>
              <a:t>vector valued </a:t>
            </a:r>
            <a:r>
              <a:rPr lang="en-US" dirty="0"/>
              <a:t>target functions.</a:t>
            </a:r>
          </a:p>
          <a:p>
            <a:r>
              <a:rPr lang="en-US" dirty="0"/>
              <a:t>Among the most effective </a:t>
            </a:r>
            <a:r>
              <a:rPr lang="en-US" b="1" dirty="0"/>
              <a:t>general purpose</a:t>
            </a:r>
            <a:r>
              <a:rPr lang="en-US" dirty="0"/>
              <a:t> supervised learning method currently known.</a:t>
            </a:r>
          </a:p>
          <a:p>
            <a:r>
              <a:rPr lang="en-US" dirty="0"/>
              <a:t>Effective especially for </a:t>
            </a:r>
            <a:r>
              <a:rPr lang="en-US" b="1" dirty="0"/>
              <a:t>complex and hard to interpret input data </a:t>
            </a:r>
            <a:r>
              <a:rPr lang="en-US" dirty="0"/>
              <a:t>such as real-world sensory data, where a lot of supervision is available. </a:t>
            </a:r>
          </a:p>
          <a:p>
            <a:r>
              <a:rPr lang="en-US" dirty="0"/>
              <a:t>The </a:t>
            </a:r>
            <a:r>
              <a:rPr lang="en-US" b="1" dirty="0"/>
              <a:t>Backpropagation algorithm </a:t>
            </a:r>
            <a:r>
              <a:rPr lang="en-US" dirty="0"/>
              <a:t>for neural networks has been shown successful in many practical problems</a:t>
            </a:r>
          </a:p>
          <a:p>
            <a:pPr lvl="1"/>
            <a:r>
              <a:rPr lang="en-US" dirty="0"/>
              <a:t>handwritten character recognition, speech recognition,  object recognition, and NLP problems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26552002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Neural Networks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Neural Networks are </a:t>
                </a:r>
                <a:r>
                  <a:rPr lang="en-US" b="1" dirty="0"/>
                  <a:t>functions</a:t>
                </a:r>
                <a:r>
                  <a:rPr lang="en-US" dirty="0"/>
                  <a:t>: </a:t>
                </a:r>
                <a14:m>
                  <m:oMath xmlns:m="http://schemas.openxmlformats.org/officeDocument/2006/math">
                    <m:r>
                      <m:rPr>
                        <m:sty m:val="p"/>
                      </m:rPr>
                      <a:rPr lang="en-US">
                        <a:latin typeface="Cambria Math"/>
                      </a:rPr>
                      <m:t>NN</m:t>
                    </m:r>
                    <m:r>
                      <a:rPr lang="en-US" i="1">
                        <a:latin typeface="Cambria Math"/>
                      </a:rPr>
                      <m:t>:</m:t>
                    </m:r>
                    <m:r>
                      <a:rPr lang="en-US" i="1">
                        <a:latin typeface="Cambria Math"/>
                      </a:rPr>
                      <m:t>𝑋</m:t>
                    </m:r>
                    <m:r>
                      <a:rPr lang="en-US" i="1">
                        <a:latin typeface="Cambria Math"/>
                      </a:rPr>
                      <m:t>→</m:t>
                    </m:r>
                    <m:r>
                      <a:rPr lang="en-US" i="1">
                        <a:latin typeface="Cambria Math"/>
                      </a:rPr>
                      <m:t>𝑌</m:t>
                    </m:r>
                  </m:oMath>
                </a14:m>
                <a:endParaRPr lang="en-US" dirty="0"/>
              </a:p>
              <a:p>
                <a:pPr lvl="1"/>
                <a:r>
                  <a:rPr lang="en-US" dirty="0"/>
                  <a:t>where </a:t>
                </a:r>
                <a14:m>
                  <m:oMath xmlns:m="http://schemas.openxmlformats.org/officeDocument/2006/math">
                    <m:r>
                      <a:rPr lang="en-US" i="1">
                        <a:latin typeface="Cambria Math"/>
                      </a:rPr>
                      <m:t>𝑋</m:t>
                    </m:r>
                    <m:r>
                      <a:rPr lang="en-US" i="1">
                        <a:latin typeface="Cambria Math"/>
                      </a:rPr>
                      <m:t>=</m:t>
                    </m:r>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r>
                              <a:rPr lang="en-US" i="1">
                                <a:latin typeface="Cambria Math"/>
                              </a:rPr>
                              <m:t>0</m:t>
                            </m:r>
                            <m:r>
                              <a:rPr lang="en-US" i="1">
                                <a:latin typeface="Cambria Math"/>
                              </a:rPr>
                              <m:t>,</m:t>
                            </m:r>
                            <m:r>
                              <a:rPr lang="en-US" i="1">
                                <a:latin typeface="Cambria Math"/>
                              </a:rPr>
                              <m:t>1</m:t>
                            </m:r>
                          </m:e>
                        </m:d>
                      </m:e>
                      <m:sup>
                        <m:r>
                          <a:rPr lang="en-US" i="1">
                            <a:latin typeface="Cambria Math"/>
                          </a:rPr>
                          <m:t>𝑛</m:t>
                        </m:r>
                      </m:sup>
                    </m:sSup>
                  </m:oMath>
                </a14:m>
                <a:r>
                  <a:rPr lang="en-US" i="1" dirty="0"/>
                  <a:t>, or </a:t>
                </a:r>
                <a14:m>
                  <m:oMath xmlns:m="http://schemas.openxmlformats.org/officeDocument/2006/math">
                    <m:sSup>
                      <m:sSupPr>
                        <m:ctrlPr>
                          <a:rPr lang="en-US" i="1">
                            <a:latin typeface="Cambria Math" panose="02040503050406030204" pitchFamily="18" charset="0"/>
                          </a:rPr>
                        </m:ctrlPr>
                      </m:sSupPr>
                      <m:e>
                        <m:r>
                          <a:rPr lang="en-US" i="1">
                            <a:latin typeface="Cambria Math"/>
                          </a:rPr>
                          <m:t>{</m:t>
                        </m:r>
                        <m:r>
                          <a:rPr lang="en-US" i="1">
                            <a:latin typeface="Cambria Math"/>
                          </a:rPr>
                          <m:t>0</m:t>
                        </m:r>
                        <m:r>
                          <a:rPr lang="en-US" i="1">
                            <a:latin typeface="Cambria Math"/>
                          </a:rPr>
                          <m:t>,</m:t>
                        </m:r>
                        <m:r>
                          <a:rPr lang="en-US" i="1">
                            <a:latin typeface="Cambria Math"/>
                          </a:rPr>
                          <m:t>1</m:t>
                        </m:r>
                        <m:r>
                          <a:rPr lang="en-US" i="1">
                            <a:latin typeface="Cambria Math"/>
                          </a:rPr>
                          <m:t>}</m:t>
                        </m:r>
                      </m:e>
                      <m:sup>
                        <m:r>
                          <a:rPr lang="en-US" i="1">
                            <a:latin typeface="Cambria Math"/>
                          </a:rPr>
                          <m:t>𝑛</m:t>
                        </m:r>
                      </m:sup>
                    </m:sSup>
                  </m:oMath>
                </a14:m>
                <a:r>
                  <a:rPr lang="en-US" i="1" dirty="0"/>
                  <a:t> and  </a:t>
                </a:r>
                <a14:m>
                  <m:oMath xmlns:m="http://schemas.openxmlformats.org/officeDocument/2006/math">
                    <m:r>
                      <a:rPr lang="en-US" i="1">
                        <a:latin typeface="Cambria Math"/>
                      </a:rPr>
                      <m:t>𝑌</m:t>
                    </m:r>
                    <m:r>
                      <a:rPr lang="en-US" i="1">
                        <a:latin typeface="Cambria Math"/>
                      </a:rPr>
                      <m:t>=</m:t>
                    </m:r>
                    <m:d>
                      <m:dPr>
                        <m:begChr m:val="["/>
                        <m:endChr m:val="]"/>
                        <m:ctrlPr>
                          <a:rPr lang="en-US" i="1">
                            <a:latin typeface="Cambria Math" panose="02040503050406030204" pitchFamily="18" charset="0"/>
                          </a:rPr>
                        </m:ctrlPr>
                      </m:dPr>
                      <m:e>
                        <m:r>
                          <a:rPr lang="en-US" i="1">
                            <a:latin typeface="Cambria Math"/>
                          </a:rPr>
                          <m:t>0</m:t>
                        </m:r>
                        <m:r>
                          <a:rPr lang="en-US" i="1">
                            <a:latin typeface="Cambria Math"/>
                          </a:rPr>
                          <m:t>,</m:t>
                        </m:r>
                        <m:r>
                          <a:rPr lang="en-US" i="1">
                            <a:latin typeface="Cambria Math"/>
                          </a:rPr>
                          <m:t>1</m:t>
                        </m:r>
                      </m:e>
                    </m:d>
                  </m:oMath>
                </a14:m>
                <a:r>
                  <a:rPr lang="en-US" i="1" dirty="0"/>
                  <a:t>, </a:t>
                </a:r>
                <a14:m>
                  <m:oMath xmlns:m="http://schemas.openxmlformats.org/officeDocument/2006/math">
                    <m:r>
                      <a:rPr lang="en-US" i="1">
                        <a:latin typeface="Cambria Math"/>
                      </a:rPr>
                      <m:t>{</m:t>
                    </m:r>
                    <m:r>
                      <a:rPr lang="en-US" i="1">
                        <a:latin typeface="Cambria Math"/>
                      </a:rPr>
                      <m:t>0</m:t>
                    </m:r>
                    <m:r>
                      <a:rPr lang="en-US" i="1">
                        <a:latin typeface="Cambria Math"/>
                      </a:rPr>
                      <m:t>,</m:t>
                    </m:r>
                    <m:r>
                      <a:rPr lang="en-US" i="1">
                        <a:latin typeface="Cambria Math"/>
                      </a:rPr>
                      <m:t>1</m:t>
                    </m:r>
                    <m:r>
                      <a:rPr lang="en-US" i="1">
                        <a:latin typeface="Cambria Math"/>
                      </a:rPr>
                      <m:t>}</m:t>
                    </m:r>
                  </m:oMath>
                </a14:m>
                <a:r>
                  <a:rPr lang="en-US" i="1" dirty="0"/>
                  <a:t> </a:t>
                </a:r>
                <a:r>
                  <a:rPr lang="en-US" dirty="0"/>
                  <a:t>(or</a:t>
                </a:r>
                <a:r>
                  <a:rPr lang="en-US" i="1" dirty="0"/>
                  <a:t> </a:t>
                </a:r>
                <a14:m>
                  <m:oMath xmlns:m="http://schemas.openxmlformats.org/officeDocument/2006/math">
                    <m:r>
                      <a:rPr lang="en-US" i="1">
                        <a:latin typeface="Cambria Math"/>
                      </a:rPr>
                      <m:t>{</m:t>
                    </m:r>
                    <m:r>
                      <a:rPr lang="en-US" b="0" i="1" smtClean="0">
                        <a:latin typeface="Cambria Math" panose="02040503050406030204" pitchFamily="18" charset="0"/>
                      </a:rPr>
                      <m:t>−</m:t>
                    </m:r>
                    <m:r>
                      <a:rPr lang="en-US" b="0" i="1" smtClean="0">
                        <a:latin typeface="Cambria Math" panose="02040503050406030204" pitchFamily="18" charset="0"/>
                      </a:rPr>
                      <m:t>1</m:t>
                    </m:r>
                    <m:r>
                      <a:rPr lang="en-US" i="1">
                        <a:latin typeface="Cambria Math"/>
                      </a:rPr>
                      <m:t>,</m:t>
                    </m:r>
                    <m:r>
                      <a:rPr lang="en-US" i="1">
                        <a:latin typeface="Cambria Math"/>
                      </a:rPr>
                      <m:t>1</m:t>
                    </m:r>
                    <m:r>
                      <a:rPr lang="en-US" i="1">
                        <a:latin typeface="Cambria Math"/>
                      </a:rPr>
                      <m:t>}</m:t>
                    </m:r>
                  </m:oMath>
                </a14:m>
                <a:r>
                  <a:rPr lang="en-US" dirty="0"/>
                  <a:t>)</a:t>
                </a:r>
              </a:p>
              <a:p>
                <a:pPr lvl="1"/>
                <a:endParaRPr lang="en-US" i="1" dirty="0"/>
              </a:p>
              <a:p>
                <a:r>
                  <a:rPr lang="en-US" dirty="0"/>
                  <a:t>NN can be used as an approximation of a target classifier</a:t>
                </a:r>
              </a:p>
              <a:p>
                <a:pPr lvl="1"/>
                <a:r>
                  <a:rPr lang="en-US" dirty="0"/>
                  <a:t>In their general form, even with a single hidden layer, </a:t>
                </a:r>
                <a:r>
                  <a:rPr lang="en-US" b="1" dirty="0">
                    <a:solidFill>
                      <a:srgbClr val="0099FF"/>
                    </a:solidFill>
                  </a:rPr>
                  <a:t>NN can approximate any function</a:t>
                </a:r>
              </a:p>
              <a:p>
                <a:pPr lvl="1"/>
                <a:r>
                  <a:rPr lang="en-US" dirty="0"/>
                  <a:t>Algorithms exist that can learn a NN representation from labeled training data  (e.g., Backpropagation).</a:t>
                </a:r>
              </a:p>
              <a:p>
                <a:pPr marL="0" indent="0">
                  <a:buNone/>
                </a:pPr>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63" t="-1160" r="-281"/>
                </a:stretch>
              </a:blipFill>
            </p:spPr>
            <p:txBody>
              <a:bodyPr/>
              <a:lstStyle/>
              <a:p>
                <a:r>
                  <a:rPr lang="zh-CN" alt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1987681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Multi-Layer Neural Networks</a:t>
            </a:r>
          </a:p>
        </p:txBody>
      </p:sp>
      <p:sp>
        <p:nvSpPr>
          <p:cNvPr id="3" name="Content Placeholder 2"/>
          <p:cNvSpPr>
            <a:spLocks noGrp="1"/>
          </p:cNvSpPr>
          <p:nvPr>
            <p:ph idx="1"/>
          </p:nvPr>
        </p:nvSpPr>
        <p:spPr/>
        <p:txBody>
          <a:bodyPr>
            <a:normAutofit/>
          </a:bodyPr>
          <a:lstStyle/>
          <a:p>
            <a:r>
              <a:rPr lang="en-US" dirty="0"/>
              <a:t>Multi-layer network were designed to overcome the computational (</a:t>
            </a:r>
            <a:r>
              <a:rPr lang="en-US" b="1" dirty="0"/>
              <a:t>expressivity</a:t>
            </a:r>
            <a:r>
              <a:rPr lang="en-US" dirty="0"/>
              <a:t>) limitation of a single threshold element. </a:t>
            </a:r>
          </a:p>
          <a:p>
            <a:r>
              <a:rPr lang="en-US" dirty="0"/>
              <a:t>The idea is to </a:t>
            </a:r>
            <a:r>
              <a:rPr lang="en-US" b="1" dirty="0"/>
              <a:t>stack </a:t>
            </a:r>
            <a:r>
              <a:rPr lang="en-US" dirty="0"/>
              <a:t>several </a:t>
            </a:r>
          </a:p>
          <a:p>
            <a:pPr marL="0" indent="0">
              <a:buNone/>
            </a:pPr>
            <a:r>
              <a:rPr lang="en-US" dirty="0"/>
              <a:t>     layers of threshold elements, </a:t>
            </a:r>
          </a:p>
          <a:p>
            <a:pPr marL="0" indent="0">
              <a:buNone/>
            </a:pPr>
            <a:r>
              <a:rPr lang="en-US" dirty="0"/>
              <a:t>     each layer using the output of </a:t>
            </a:r>
          </a:p>
          <a:p>
            <a:pPr marL="0" indent="0">
              <a:buNone/>
            </a:pPr>
            <a:r>
              <a:rPr lang="en-US" dirty="0"/>
              <a:t>     the previous layer as input.  </a:t>
            </a:r>
          </a:p>
          <a:p>
            <a:pPr marL="0" indent="0">
              <a:buNone/>
            </a:pPr>
            <a:endParaRPr lang="en-US" dirty="0"/>
          </a:p>
          <a:p>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grpSp>
        <p:nvGrpSpPr>
          <p:cNvPr id="5" name="Group 4"/>
          <p:cNvGrpSpPr/>
          <p:nvPr/>
        </p:nvGrpSpPr>
        <p:grpSpPr>
          <a:xfrm>
            <a:off x="5181600" y="3048000"/>
            <a:ext cx="3454839" cy="2312432"/>
            <a:chOff x="5599913" y="3472934"/>
            <a:chExt cx="3454839" cy="2312432"/>
          </a:xfrm>
        </p:grpSpPr>
        <p:grpSp>
          <p:nvGrpSpPr>
            <p:cNvPr id="6" name="Group 51"/>
            <p:cNvGrpSpPr>
              <a:grpSpLocks/>
            </p:cNvGrpSpPr>
            <p:nvPr/>
          </p:nvGrpSpPr>
          <p:grpSpPr bwMode="auto">
            <a:xfrm>
              <a:off x="6248400" y="3543300"/>
              <a:ext cx="2209800" cy="2171700"/>
              <a:chOff x="1872" y="2496"/>
              <a:chExt cx="1392" cy="1368"/>
            </a:xfrm>
          </p:grpSpPr>
          <p:grpSp>
            <p:nvGrpSpPr>
              <p:cNvPr id="11" name="Group 26"/>
              <p:cNvGrpSpPr>
                <a:grpSpLocks/>
              </p:cNvGrpSpPr>
              <p:nvPr/>
            </p:nvGrpSpPr>
            <p:grpSpPr bwMode="auto">
              <a:xfrm>
                <a:off x="1872" y="3720"/>
                <a:ext cx="1392" cy="144"/>
                <a:chOff x="1872" y="3720"/>
                <a:chExt cx="1392" cy="144"/>
              </a:xfrm>
            </p:grpSpPr>
            <p:sp>
              <p:nvSpPr>
                <p:cNvPr id="41" name="Oval 10"/>
                <p:cNvSpPr>
                  <a:spLocks noChangeArrowheads="1"/>
                </p:cNvSpPr>
                <p:nvPr/>
              </p:nvSpPr>
              <p:spPr bwMode="auto">
                <a:xfrm>
                  <a:off x="1872"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Oval 11"/>
                <p:cNvSpPr>
                  <a:spLocks noChangeArrowheads="1"/>
                </p:cNvSpPr>
                <p:nvPr/>
              </p:nvSpPr>
              <p:spPr bwMode="auto">
                <a:xfrm>
                  <a:off x="2256"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 name="Oval 12"/>
                <p:cNvSpPr>
                  <a:spLocks noChangeArrowheads="1"/>
                </p:cNvSpPr>
                <p:nvPr/>
              </p:nvSpPr>
              <p:spPr bwMode="auto">
                <a:xfrm>
                  <a:off x="2832"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Oval 13"/>
                <p:cNvSpPr>
                  <a:spLocks noChangeArrowheads="1"/>
                </p:cNvSpPr>
                <p:nvPr/>
              </p:nvSpPr>
              <p:spPr bwMode="auto">
                <a:xfrm>
                  <a:off x="3120"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Oval 14"/>
                <p:cNvSpPr>
                  <a:spLocks noChangeArrowheads="1"/>
                </p:cNvSpPr>
                <p:nvPr/>
              </p:nvSpPr>
              <p:spPr bwMode="auto">
                <a:xfrm>
                  <a:off x="2544"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 name="Group 25"/>
              <p:cNvGrpSpPr>
                <a:grpSpLocks/>
              </p:cNvGrpSpPr>
              <p:nvPr/>
            </p:nvGrpSpPr>
            <p:grpSpPr bwMode="auto">
              <a:xfrm>
                <a:off x="2016" y="3108"/>
                <a:ext cx="1056" cy="144"/>
                <a:chOff x="2016" y="3168"/>
                <a:chExt cx="1056" cy="144"/>
              </a:xfrm>
            </p:grpSpPr>
            <p:sp>
              <p:nvSpPr>
                <p:cNvPr id="38" name="Oval 16"/>
                <p:cNvSpPr>
                  <a:spLocks noChangeArrowheads="1"/>
                </p:cNvSpPr>
                <p:nvPr/>
              </p:nvSpPr>
              <p:spPr bwMode="auto">
                <a:xfrm>
                  <a:off x="2016"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Oval 17"/>
                <p:cNvSpPr>
                  <a:spLocks noChangeArrowheads="1"/>
                </p:cNvSpPr>
                <p:nvPr/>
              </p:nvSpPr>
              <p:spPr bwMode="auto">
                <a:xfrm>
                  <a:off x="2928"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Oval 19"/>
                <p:cNvSpPr>
                  <a:spLocks noChangeArrowheads="1"/>
                </p:cNvSpPr>
                <p:nvPr/>
              </p:nvSpPr>
              <p:spPr bwMode="auto">
                <a:xfrm>
                  <a:off x="2496"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3" name="Group 27"/>
              <p:cNvGrpSpPr>
                <a:grpSpLocks/>
              </p:cNvGrpSpPr>
              <p:nvPr/>
            </p:nvGrpSpPr>
            <p:grpSpPr bwMode="auto">
              <a:xfrm>
                <a:off x="2208" y="2496"/>
                <a:ext cx="624" cy="144"/>
                <a:chOff x="2208" y="2496"/>
                <a:chExt cx="624" cy="144"/>
              </a:xfrm>
            </p:grpSpPr>
            <p:sp>
              <p:nvSpPr>
                <p:cNvPr id="36" name="Oval 21"/>
                <p:cNvSpPr>
                  <a:spLocks noChangeArrowheads="1"/>
                </p:cNvSpPr>
                <p:nvPr/>
              </p:nvSpPr>
              <p:spPr bwMode="auto">
                <a:xfrm>
                  <a:off x="2208" y="2496"/>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Oval 24"/>
                <p:cNvSpPr>
                  <a:spLocks noChangeArrowheads="1"/>
                </p:cNvSpPr>
                <p:nvPr/>
              </p:nvSpPr>
              <p:spPr bwMode="auto">
                <a:xfrm>
                  <a:off x="2688" y="2496"/>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cxnSp>
            <p:nvCxnSpPr>
              <p:cNvPr id="14" name="AutoShape 28"/>
              <p:cNvCxnSpPr>
                <a:cxnSpLocks noChangeShapeType="1"/>
                <a:stCxn id="37" idx="4"/>
                <a:endCxn id="39" idx="0"/>
              </p:cNvCxnSpPr>
              <p:nvPr/>
            </p:nvCxnSpPr>
            <p:spPr bwMode="auto">
              <a:xfrm>
                <a:off x="2760" y="2640"/>
                <a:ext cx="240" cy="468"/>
              </a:xfrm>
              <a:prstGeom prst="straightConnector1">
                <a:avLst/>
              </a:prstGeom>
              <a:noFill/>
              <a:ln w="9525">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AutoShape 29"/>
              <p:cNvCxnSpPr>
                <a:cxnSpLocks noChangeShapeType="1"/>
                <a:stCxn id="37" idx="4"/>
                <a:endCxn id="40" idx="0"/>
              </p:cNvCxnSpPr>
              <p:nvPr/>
            </p:nvCxnSpPr>
            <p:spPr bwMode="auto">
              <a:xfrm flipH="1">
                <a:off x="2568" y="2640"/>
                <a:ext cx="192" cy="468"/>
              </a:xfrm>
              <a:prstGeom prst="straightConnector1">
                <a:avLst/>
              </a:prstGeom>
              <a:noFill/>
              <a:ln w="9525">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AutoShape 30"/>
              <p:cNvCxnSpPr>
                <a:cxnSpLocks noChangeShapeType="1"/>
                <a:stCxn id="37" idx="4"/>
                <a:endCxn id="38" idx="0"/>
              </p:cNvCxnSpPr>
              <p:nvPr/>
            </p:nvCxnSpPr>
            <p:spPr bwMode="auto">
              <a:xfrm flipH="1">
                <a:off x="2088" y="2640"/>
                <a:ext cx="672" cy="468"/>
              </a:xfrm>
              <a:prstGeom prst="straightConnector1">
                <a:avLst/>
              </a:prstGeom>
              <a:noFill/>
              <a:ln w="9525">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AutoShape 31"/>
              <p:cNvCxnSpPr>
                <a:cxnSpLocks noChangeShapeType="1"/>
                <a:stCxn id="36" idx="4"/>
                <a:endCxn id="39" idx="0"/>
              </p:cNvCxnSpPr>
              <p:nvPr/>
            </p:nvCxnSpPr>
            <p:spPr bwMode="auto">
              <a:xfrm>
                <a:off x="2280" y="2640"/>
                <a:ext cx="720" cy="468"/>
              </a:xfrm>
              <a:prstGeom prst="straightConnector1">
                <a:avLst/>
              </a:prstGeom>
              <a:noFill/>
              <a:ln w="9525">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AutoShape 32"/>
              <p:cNvCxnSpPr>
                <a:cxnSpLocks noChangeShapeType="1"/>
                <a:stCxn id="36" idx="4"/>
                <a:endCxn id="40" idx="0"/>
              </p:cNvCxnSpPr>
              <p:nvPr/>
            </p:nvCxnSpPr>
            <p:spPr bwMode="auto">
              <a:xfrm>
                <a:off x="2280" y="2640"/>
                <a:ext cx="288" cy="468"/>
              </a:xfrm>
              <a:prstGeom prst="straightConnector1">
                <a:avLst/>
              </a:prstGeom>
              <a:noFill/>
              <a:ln w="9525">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AutoShape 33"/>
              <p:cNvCxnSpPr>
                <a:cxnSpLocks noChangeShapeType="1"/>
                <a:stCxn id="36" idx="4"/>
                <a:endCxn id="38" idx="0"/>
              </p:cNvCxnSpPr>
              <p:nvPr/>
            </p:nvCxnSpPr>
            <p:spPr bwMode="auto">
              <a:xfrm flipH="1">
                <a:off x="2088" y="2640"/>
                <a:ext cx="192" cy="468"/>
              </a:xfrm>
              <a:prstGeom prst="straightConnector1">
                <a:avLst/>
              </a:prstGeom>
              <a:noFill/>
              <a:ln w="9525">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AutoShape 34"/>
              <p:cNvCxnSpPr>
                <a:cxnSpLocks noChangeShapeType="1"/>
                <a:stCxn id="38" idx="4"/>
                <a:endCxn id="41" idx="0"/>
              </p:cNvCxnSpPr>
              <p:nvPr/>
            </p:nvCxnSpPr>
            <p:spPr bwMode="auto">
              <a:xfrm flipH="1">
                <a:off x="1944" y="3252"/>
                <a:ext cx="144" cy="468"/>
              </a:xfrm>
              <a:prstGeom prst="straightConnector1">
                <a:avLst/>
              </a:prstGeom>
              <a:noFill/>
              <a:ln w="9525">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AutoShape 35"/>
              <p:cNvCxnSpPr>
                <a:cxnSpLocks noChangeShapeType="1"/>
                <a:stCxn id="38" idx="4"/>
                <a:endCxn id="42" idx="0"/>
              </p:cNvCxnSpPr>
              <p:nvPr/>
            </p:nvCxnSpPr>
            <p:spPr bwMode="auto">
              <a:xfrm>
                <a:off x="2088" y="3252"/>
                <a:ext cx="240" cy="468"/>
              </a:xfrm>
              <a:prstGeom prst="straightConnector1">
                <a:avLst/>
              </a:prstGeom>
              <a:noFill/>
              <a:ln w="9525">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AutoShape 36"/>
              <p:cNvCxnSpPr>
                <a:cxnSpLocks noChangeShapeType="1"/>
                <a:stCxn id="38" idx="4"/>
                <a:endCxn id="45" idx="0"/>
              </p:cNvCxnSpPr>
              <p:nvPr/>
            </p:nvCxnSpPr>
            <p:spPr bwMode="auto">
              <a:xfrm>
                <a:off x="2088" y="3252"/>
                <a:ext cx="528" cy="468"/>
              </a:xfrm>
              <a:prstGeom prst="straightConnector1">
                <a:avLst/>
              </a:prstGeom>
              <a:noFill/>
              <a:ln w="9525">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AutoShape 37"/>
              <p:cNvCxnSpPr>
                <a:cxnSpLocks noChangeShapeType="1"/>
                <a:stCxn id="38" idx="4"/>
                <a:endCxn id="43" idx="0"/>
              </p:cNvCxnSpPr>
              <p:nvPr/>
            </p:nvCxnSpPr>
            <p:spPr bwMode="auto">
              <a:xfrm>
                <a:off x="2088" y="3252"/>
                <a:ext cx="816" cy="468"/>
              </a:xfrm>
              <a:prstGeom prst="straightConnector1">
                <a:avLst/>
              </a:prstGeom>
              <a:noFill/>
              <a:ln w="9525">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AutoShape 38"/>
              <p:cNvCxnSpPr>
                <a:cxnSpLocks noChangeShapeType="1"/>
                <a:stCxn id="38" idx="4"/>
                <a:endCxn id="44" idx="0"/>
              </p:cNvCxnSpPr>
              <p:nvPr/>
            </p:nvCxnSpPr>
            <p:spPr bwMode="auto">
              <a:xfrm>
                <a:off x="2088" y="3252"/>
                <a:ext cx="1104" cy="468"/>
              </a:xfrm>
              <a:prstGeom prst="straightConnector1">
                <a:avLst/>
              </a:prstGeom>
              <a:noFill/>
              <a:ln w="9525">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AutoShape 40"/>
              <p:cNvCxnSpPr>
                <a:cxnSpLocks noChangeShapeType="1"/>
                <a:endCxn id="45" idx="0"/>
              </p:cNvCxnSpPr>
              <p:nvPr/>
            </p:nvCxnSpPr>
            <p:spPr bwMode="auto">
              <a:xfrm>
                <a:off x="2560" y="3268"/>
                <a:ext cx="56" cy="452"/>
              </a:xfrm>
              <a:prstGeom prst="straightConnector1">
                <a:avLst/>
              </a:prstGeom>
              <a:noFill/>
              <a:ln w="9525">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AutoShape 41"/>
              <p:cNvCxnSpPr>
                <a:cxnSpLocks noChangeShapeType="1"/>
                <a:stCxn id="40" idx="4"/>
                <a:endCxn id="42" idx="0"/>
              </p:cNvCxnSpPr>
              <p:nvPr/>
            </p:nvCxnSpPr>
            <p:spPr bwMode="auto">
              <a:xfrm flipH="1">
                <a:off x="2328" y="3252"/>
                <a:ext cx="240" cy="468"/>
              </a:xfrm>
              <a:prstGeom prst="straightConnector1">
                <a:avLst/>
              </a:prstGeom>
              <a:noFill/>
              <a:ln w="9525">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AutoShape 42"/>
              <p:cNvCxnSpPr>
                <a:cxnSpLocks noChangeShapeType="1"/>
                <a:endCxn id="41" idx="0"/>
              </p:cNvCxnSpPr>
              <p:nvPr/>
            </p:nvCxnSpPr>
            <p:spPr bwMode="auto">
              <a:xfrm flipH="1">
                <a:off x="1944" y="3268"/>
                <a:ext cx="616" cy="452"/>
              </a:xfrm>
              <a:prstGeom prst="straightConnector1">
                <a:avLst/>
              </a:prstGeom>
              <a:noFill/>
              <a:ln w="9525">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AutoShape 43"/>
              <p:cNvCxnSpPr>
                <a:cxnSpLocks noChangeShapeType="1"/>
                <a:endCxn id="43" idx="0"/>
              </p:cNvCxnSpPr>
              <p:nvPr/>
            </p:nvCxnSpPr>
            <p:spPr bwMode="auto">
              <a:xfrm>
                <a:off x="2568" y="3258"/>
                <a:ext cx="336" cy="462"/>
              </a:xfrm>
              <a:prstGeom prst="straightConnector1">
                <a:avLst/>
              </a:prstGeom>
              <a:noFill/>
              <a:ln w="9525">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AutoShape 44"/>
              <p:cNvCxnSpPr>
                <a:cxnSpLocks noChangeShapeType="1"/>
                <a:stCxn id="39" idx="4"/>
                <a:endCxn id="44" idx="0"/>
              </p:cNvCxnSpPr>
              <p:nvPr/>
            </p:nvCxnSpPr>
            <p:spPr bwMode="auto">
              <a:xfrm>
                <a:off x="3000" y="3252"/>
                <a:ext cx="192" cy="468"/>
              </a:xfrm>
              <a:prstGeom prst="straightConnector1">
                <a:avLst/>
              </a:prstGeom>
              <a:noFill/>
              <a:ln w="9525">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AutoShape 45"/>
              <p:cNvCxnSpPr>
                <a:cxnSpLocks noChangeShapeType="1"/>
                <a:stCxn id="39" idx="4"/>
                <a:endCxn id="43" idx="0"/>
              </p:cNvCxnSpPr>
              <p:nvPr/>
            </p:nvCxnSpPr>
            <p:spPr bwMode="auto">
              <a:xfrm flipH="1">
                <a:off x="2904" y="3252"/>
                <a:ext cx="96" cy="468"/>
              </a:xfrm>
              <a:prstGeom prst="straightConnector1">
                <a:avLst/>
              </a:prstGeom>
              <a:noFill/>
              <a:ln w="9525">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AutoShape 46"/>
              <p:cNvCxnSpPr>
                <a:cxnSpLocks noChangeShapeType="1"/>
                <a:stCxn id="39" idx="4"/>
                <a:endCxn id="45" idx="0"/>
              </p:cNvCxnSpPr>
              <p:nvPr/>
            </p:nvCxnSpPr>
            <p:spPr bwMode="auto">
              <a:xfrm flipH="1">
                <a:off x="2616" y="3252"/>
                <a:ext cx="384" cy="468"/>
              </a:xfrm>
              <a:prstGeom prst="straightConnector1">
                <a:avLst/>
              </a:prstGeom>
              <a:noFill/>
              <a:ln w="9525">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AutoShape 47"/>
              <p:cNvCxnSpPr>
                <a:cxnSpLocks noChangeShapeType="1"/>
                <a:stCxn id="39" idx="4"/>
                <a:endCxn id="42" idx="0"/>
              </p:cNvCxnSpPr>
              <p:nvPr/>
            </p:nvCxnSpPr>
            <p:spPr bwMode="auto">
              <a:xfrm flipH="1">
                <a:off x="2328" y="3252"/>
                <a:ext cx="672" cy="468"/>
              </a:xfrm>
              <a:prstGeom prst="straightConnector1">
                <a:avLst/>
              </a:prstGeom>
              <a:noFill/>
              <a:ln w="9525">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AutoShape 48"/>
              <p:cNvCxnSpPr>
                <a:cxnSpLocks noChangeShapeType="1"/>
                <a:stCxn id="39" idx="4"/>
                <a:endCxn id="41" idx="7"/>
              </p:cNvCxnSpPr>
              <p:nvPr/>
            </p:nvCxnSpPr>
            <p:spPr bwMode="auto">
              <a:xfrm flipH="1">
                <a:off x="1995" y="3252"/>
                <a:ext cx="1005" cy="489"/>
              </a:xfrm>
              <a:prstGeom prst="straightConnector1">
                <a:avLst/>
              </a:prstGeom>
              <a:noFill/>
              <a:ln w="9525">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AutoShape 49"/>
              <p:cNvCxnSpPr>
                <a:cxnSpLocks noChangeShapeType="1"/>
                <a:stCxn id="40" idx="4"/>
                <a:endCxn id="44" idx="0"/>
              </p:cNvCxnSpPr>
              <p:nvPr/>
            </p:nvCxnSpPr>
            <p:spPr bwMode="auto">
              <a:xfrm>
                <a:off x="2568" y="3252"/>
                <a:ext cx="624" cy="468"/>
              </a:xfrm>
              <a:prstGeom prst="straightConnector1">
                <a:avLst/>
              </a:prstGeom>
              <a:noFill/>
              <a:ln w="9525">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Line 50"/>
              <p:cNvSpPr>
                <a:spLocks noChangeShapeType="1"/>
              </p:cNvSpPr>
              <p:nvPr/>
            </p:nvSpPr>
            <p:spPr bwMode="auto">
              <a:xfrm flipV="1">
                <a:off x="1872" y="2688"/>
                <a:ext cx="0" cy="110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 name="Rectangle 6"/>
            <p:cNvSpPr/>
            <p:nvPr/>
          </p:nvSpPr>
          <p:spPr>
            <a:xfrm>
              <a:off x="5599913" y="3506082"/>
              <a:ext cx="1105687" cy="369332"/>
            </a:xfrm>
            <a:prstGeom prst="rect">
              <a:avLst/>
            </a:prstGeom>
            <a:solidFill>
              <a:srgbClr val="FFFFCC"/>
            </a:solidFill>
            <a:ln w="28575">
              <a:solidFill>
                <a:schemeClr val="accent1"/>
              </a:solidFill>
            </a:ln>
          </p:spPr>
          <p:txBody>
            <a:bodyPr wrap="none">
              <a:spAutoFit/>
            </a:bodyPr>
            <a:lstStyle/>
            <a:p>
              <a:r>
                <a:rPr lang="en-US" altLang="en-US" sz="1800" u="none" dirty="0">
                  <a:latin typeface="+mn-lt"/>
                </a:rPr>
                <a:t>activation</a:t>
              </a:r>
              <a:endParaRPr lang="en-US" sz="1800" dirty="0">
                <a:latin typeface="+mn-lt"/>
              </a:endParaRPr>
            </a:p>
          </p:txBody>
        </p:sp>
        <p:sp>
          <p:nvSpPr>
            <p:cNvPr id="8" name="Rectangle 7"/>
            <p:cNvSpPr/>
            <p:nvPr/>
          </p:nvSpPr>
          <p:spPr>
            <a:xfrm>
              <a:off x="8369949" y="5416034"/>
              <a:ext cx="684803" cy="369332"/>
            </a:xfrm>
            <a:prstGeom prst="rect">
              <a:avLst/>
            </a:prstGeom>
            <a:solidFill>
              <a:srgbClr val="FFFFCC"/>
            </a:solidFill>
            <a:ln w="28575">
              <a:solidFill>
                <a:schemeClr val="accent1"/>
              </a:solidFill>
            </a:ln>
          </p:spPr>
          <p:txBody>
            <a:bodyPr wrap="none">
              <a:spAutoFit/>
            </a:bodyPr>
            <a:lstStyle/>
            <a:p>
              <a:r>
                <a:rPr lang="en-US" altLang="en-US" sz="1800" u="none" dirty="0">
                  <a:latin typeface="+mn-lt"/>
                </a:rPr>
                <a:t>Input</a:t>
              </a:r>
              <a:endParaRPr lang="en-US" sz="1800" dirty="0">
                <a:latin typeface="+mn-lt"/>
              </a:endParaRPr>
            </a:p>
          </p:txBody>
        </p:sp>
        <p:sp>
          <p:nvSpPr>
            <p:cNvPr id="9" name="Rectangle 8"/>
            <p:cNvSpPr/>
            <p:nvPr/>
          </p:nvSpPr>
          <p:spPr>
            <a:xfrm>
              <a:off x="8192015" y="4444484"/>
              <a:ext cx="862737" cy="369332"/>
            </a:xfrm>
            <a:prstGeom prst="rect">
              <a:avLst/>
            </a:prstGeom>
            <a:solidFill>
              <a:srgbClr val="FFFFCC"/>
            </a:solidFill>
            <a:ln w="28575">
              <a:solidFill>
                <a:schemeClr val="accent1"/>
              </a:solidFill>
            </a:ln>
          </p:spPr>
          <p:txBody>
            <a:bodyPr wrap="none">
              <a:spAutoFit/>
            </a:bodyPr>
            <a:lstStyle/>
            <a:p>
              <a:r>
                <a:rPr lang="en-US" altLang="en-US" sz="1800" u="none" dirty="0">
                  <a:latin typeface="+mn-lt"/>
                </a:rPr>
                <a:t>Hidden</a:t>
              </a:r>
              <a:endParaRPr lang="en-US" sz="1800" dirty="0">
                <a:latin typeface="+mn-lt"/>
              </a:endParaRPr>
            </a:p>
          </p:txBody>
        </p:sp>
        <p:sp>
          <p:nvSpPr>
            <p:cNvPr id="10" name="Rectangle 9"/>
            <p:cNvSpPr/>
            <p:nvPr/>
          </p:nvSpPr>
          <p:spPr>
            <a:xfrm>
              <a:off x="8198427" y="3472934"/>
              <a:ext cx="856325" cy="369332"/>
            </a:xfrm>
            <a:prstGeom prst="rect">
              <a:avLst/>
            </a:prstGeom>
            <a:solidFill>
              <a:srgbClr val="FFFFCC"/>
            </a:solidFill>
            <a:ln w="28575">
              <a:solidFill>
                <a:schemeClr val="accent1"/>
              </a:solidFill>
            </a:ln>
          </p:spPr>
          <p:txBody>
            <a:bodyPr wrap="none">
              <a:spAutoFit/>
            </a:bodyPr>
            <a:lstStyle/>
            <a:p>
              <a:r>
                <a:rPr lang="en-US" altLang="en-US" sz="1800" u="none" dirty="0">
                  <a:latin typeface="+mn-lt"/>
                </a:rPr>
                <a:t>Output</a:t>
              </a:r>
              <a:endParaRPr lang="en-US" sz="1800" dirty="0">
                <a:latin typeface="+mn-lt"/>
              </a:endParaRPr>
            </a:p>
          </p:txBody>
        </p:sp>
      </p:grpSp>
    </p:spTree>
    <p:extLst>
      <p:ext uri="{BB962C8B-B14F-4D97-AF65-F5344CB8AC3E}">
        <p14:creationId xmlns:p14="http://schemas.microsoft.com/office/powerpoint/2010/main" val="1337009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 for Neural Networks</a:t>
            </a:r>
          </a:p>
        </p:txBody>
      </p:sp>
      <p:sp>
        <p:nvSpPr>
          <p:cNvPr id="3" name="Content Placeholder 2"/>
          <p:cNvSpPr>
            <a:spLocks noGrp="1"/>
          </p:cNvSpPr>
          <p:nvPr>
            <p:ph idx="1"/>
          </p:nvPr>
        </p:nvSpPr>
        <p:spPr/>
        <p:txBody>
          <a:bodyPr/>
          <a:lstStyle/>
          <a:p>
            <a:r>
              <a:rPr lang="en-US" dirty="0"/>
              <a:t>Inspired by </a:t>
            </a:r>
            <a:r>
              <a:rPr lang="en-US" b="1" dirty="0"/>
              <a:t>biological systems</a:t>
            </a:r>
          </a:p>
          <a:p>
            <a:pPr lvl="1"/>
            <a:r>
              <a:rPr lang="en-US" b="1" dirty="0"/>
              <a:t>But don’t take this (as well as any other words in the new on “emergence” of intelligent behavior) seriously; </a:t>
            </a:r>
          </a:p>
          <a:p>
            <a:r>
              <a:rPr lang="en-US" dirty="0"/>
              <a:t>We are currently on rising part of a wave of interest in NN architectures, after a long downtime from the mid-90-ies. </a:t>
            </a:r>
          </a:p>
          <a:p>
            <a:pPr lvl="1"/>
            <a:r>
              <a:rPr lang="en-US" dirty="0"/>
              <a:t>Better computer architecture (GPUs, parallelism) </a:t>
            </a:r>
          </a:p>
          <a:p>
            <a:pPr lvl="1"/>
            <a:r>
              <a:rPr lang="en-US" dirty="0"/>
              <a:t>A lot more data than before; in many domains, supervision is available.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4200512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 for Neural Networks</a:t>
            </a:r>
          </a:p>
        </p:txBody>
      </p:sp>
      <p:sp>
        <p:nvSpPr>
          <p:cNvPr id="3" name="Content Placeholder 2"/>
          <p:cNvSpPr>
            <a:spLocks noGrp="1"/>
          </p:cNvSpPr>
          <p:nvPr>
            <p:ph idx="1"/>
          </p:nvPr>
        </p:nvSpPr>
        <p:spPr>
          <a:xfrm>
            <a:off x="228600" y="1070728"/>
            <a:ext cx="8686800" cy="5486400"/>
          </a:xfrm>
        </p:spPr>
        <p:txBody>
          <a:bodyPr>
            <a:normAutofit fontScale="92500" lnSpcReduction="10000"/>
          </a:bodyPr>
          <a:lstStyle/>
          <a:p>
            <a:r>
              <a:rPr lang="en-US" dirty="0"/>
              <a:t>Little algorithmic changes</a:t>
            </a:r>
          </a:p>
          <a:p>
            <a:pPr lvl="1"/>
            <a:r>
              <a:rPr lang="en-US" dirty="0"/>
              <a:t>Many algorithms/principles have been developed long time ago</a:t>
            </a:r>
          </a:p>
          <a:p>
            <a:endParaRPr lang="en-US" dirty="0"/>
          </a:p>
          <a:p>
            <a:r>
              <a:rPr lang="en-US" dirty="0"/>
              <a:t>One potentially interesting perspective:</a:t>
            </a:r>
          </a:p>
          <a:p>
            <a:pPr lvl="1"/>
            <a:r>
              <a:rPr lang="en-US" dirty="0"/>
              <a:t>Before we looked at NN only as function </a:t>
            </a:r>
            <a:r>
              <a:rPr lang="en-US" dirty="0" err="1"/>
              <a:t>approximators</a:t>
            </a:r>
            <a:r>
              <a:rPr lang="en-US" dirty="0"/>
              <a:t>.</a:t>
            </a:r>
          </a:p>
          <a:p>
            <a:pPr lvl="1"/>
            <a:r>
              <a:rPr lang="en-US" dirty="0"/>
              <a:t>Now, we look at  the intermediate representations generated while learning as meaningful, </a:t>
            </a:r>
            <a:r>
              <a:rPr lang="en-US" dirty="0">
                <a:solidFill>
                  <a:srgbClr val="FF6699"/>
                </a:solidFill>
              </a:rPr>
              <a:t>rather than considering it as black-box approach to generate prediction from inputs</a:t>
            </a:r>
          </a:p>
          <a:p>
            <a:pPr lvl="1"/>
            <a:r>
              <a:rPr lang="en-US" dirty="0"/>
              <a:t>Ideas are being developed on the value of these intermediate representations for transfer learning etc. </a:t>
            </a:r>
            <a:r>
              <a:rPr lang="en-US" dirty="0">
                <a:solidFill>
                  <a:srgbClr val="FF6699"/>
                </a:solidFill>
              </a:rPr>
              <a:t>Transfer knowledge from one domain to another, because representation of real-world objects can be shared across multiple domains</a:t>
            </a:r>
            <a:r>
              <a:rPr lang="en-US" dirty="0"/>
              <a:t>.</a:t>
            </a:r>
          </a:p>
          <a:p>
            <a:pPr marL="457200" lvl="1" indent="0">
              <a:buNone/>
            </a:pPr>
            <a:endParaRPr lang="en-US" dirty="0"/>
          </a:p>
          <a:p>
            <a:r>
              <a:rPr lang="en-US" dirty="0"/>
              <a:t>We will present a few of the basic architectures and learning algorithms, and provide some examples for applications</a:t>
            </a:r>
          </a:p>
          <a:p>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3684429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Unit in Multi-Layer Neural Network</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sz="2400" b="1" dirty="0"/>
                  <a:t>Linear Unit</a:t>
                </a:r>
                <a:r>
                  <a:rPr lang="en-US" sz="2400" dirty="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a:rPr>
                          <m:t>𝑜</m:t>
                        </m:r>
                      </m:e>
                      <m:sub>
                        <m:r>
                          <a:rPr lang="en-US" sz="2000" i="1">
                            <a:latin typeface="Cambria Math"/>
                          </a:rPr>
                          <m:t>𝑗</m:t>
                        </m:r>
                      </m:sub>
                    </m:sSub>
                    <m:r>
                      <a:rPr lang="en-US" sz="2000" i="1">
                        <a:latin typeface="Cambria Math"/>
                      </a:rPr>
                      <m:t>=</m:t>
                    </m:r>
                    <m:acc>
                      <m:accPr>
                        <m:chr m:val="⃗"/>
                        <m:ctrlPr>
                          <a:rPr lang="en-US" sz="2000" i="1">
                            <a:latin typeface="Cambria Math" panose="02040503050406030204" pitchFamily="18" charset="0"/>
                          </a:rPr>
                        </m:ctrlPr>
                      </m:accPr>
                      <m:e>
                        <m:r>
                          <a:rPr lang="en-US" sz="2000" i="1">
                            <a:latin typeface="Cambria Math"/>
                          </a:rPr>
                          <m:t>𝑤</m:t>
                        </m:r>
                      </m:e>
                    </m:acc>
                    <m:r>
                      <a:rPr lang="en-US" sz="2000" i="1">
                        <a:latin typeface="Cambria Math"/>
                      </a:rPr>
                      <m:t>.</m:t>
                    </m:r>
                    <m:acc>
                      <m:accPr>
                        <m:chr m:val="⃗"/>
                        <m:ctrlPr>
                          <a:rPr lang="en-US" sz="2000" i="1">
                            <a:latin typeface="Cambria Math" panose="02040503050406030204" pitchFamily="18" charset="0"/>
                          </a:rPr>
                        </m:ctrlPr>
                      </m:accPr>
                      <m:e>
                        <m:r>
                          <a:rPr lang="en-US" sz="2000" i="1">
                            <a:latin typeface="Cambria Math"/>
                          </a:rPr>
                          <m:t>𝑥</m:t>
                        </m:r>
                      </m:e>
                    </m:acc>
                  </m:oMath>
                </a14:m>
                <a:r>
                  <a:rPr lang="en-US" sz="2400" dirty="0"/>
                  <a:t>  multiple layers of linear functions produce linear functions.  </a:t>
                </a:r>
                <a:r>
                  <a:rPr lang="en-US" sz="2400" dirty="0">
                    <a:solidFill>
                      <a:srgbClr val="00B0F0"/>
                    </a:solidFill>
                  </a:rPr>
                  <a:t>We want to represent nonlinear functions.</a:t>
                </a:r>
              </a:p>
              <a:p>
                <a:pPr lvl="1"/>
                <a:r>
                  <a:rPr lang="en-US" sz="2000" dirty="0">
                    <a:solidFill>
                      <a:srgbClr val="FF0000"/>
                    </a:solidFill>
                  </a:rPr>
                  <a:t>Note: Here we use a slightly different notation for dot product </a:t>
                </a:r>
                <a14:m>
                  <m:oMath xmlns:m="http://schemas.openxmlformats.org/officeDocument/2006/math">
                    <m:acc>
                      <m:accPr>
                        <m:chr m:val="⃗"/>
                        <m:ctrlPr>
                          <a:rPr lang="en-US" sz="2000" i="1">
                            <a:solidFill>
                              <a:srgbClr val="FF0000"/>
                            </a:solidFill>
                            <a:latin typeface="Cambria Math" panose="02040503050406030204" pitchFamily="18" charset="0"/>
                          </a:rPr>
                        </m:ctrlPr>
                      </m:accPr>
                      <m:e>
                        <m:r>
                          <a:rPr lang="en-US" sz="2000" i="1">
                            <a:solidFill>
                              <a:srgbClr val="FF0000"/>
                            </a:solidFill>
                            <a:latin typeface="Cambria Math"/>
                          </a:rPr>
                          <m:t>𝑤</m:t>
                        </m:r>
                      </m:e>
                    </m:acc>
                    <m:r>
                      <a:rPr lang="en-US" sz="2000" i="1">
                        <a:solidFill>
                          <a:srgbClr val="FF0000"/>
                        </a:solidFill>
                        <a:latin typeface="Cambria Math"/>
                      </a:rPr>
                      <m:t>.</m:t>
                    </m:r>
                    <m:acc>
                      <m:accPr>
                        <m:chr m:val="⃗"/>
                        <m:ctrlPr>
                          <a:rPr lang="en-US" sz="2000" i="1">
                            <a:solidFill>
                              <a:srgbClr val="FF0000"/>
                            </a:solidFill>
                            <a:latin typeface="Cambria Math" panose="02040503050406030204" pitchFamily="18" charset="0"/>
                          </a:rPr>
                        </m:ctrlPr>
                      </m:accPr>
                      <m:e>
                        <m:r>
                          <a:rPr lang="en-US" sz="2000" i="1">
                            <a:solidFill>
                              <a:srgbClr val="FF0000"/>
                            </a:solidFill>
                            <a:latin typeface="Cambria Math"/>
                          </a:rPr>
                          <m:t>𝑥</m:t>
                        </m:r>
                      </m:e>
                    </m:acc>
                  </m:oMath>
                </a14:m>
                <a:endParaRPr lang="en-US" sz="2000" dirty="0">
                  <a:solidFill>
                    <a:srgbClr val="FF0000"/>
                  </a:solidFill>
                </a:endParaRPr>
              </a:p>
              <a:p>
                <a:r>
                  <a:rPr lang="en-US" sz="2400" b="1" dirty="0"/>
                  <a:t>Threshold units: </a:t>
                </a:r>
                <a14:m>
                  <m:oMath xmlns:m="http://schemas.openxmlformats.org/officeDocument/2006/math">
                    <m:sSub>
                      <m:sSubPr>
                        <m:ctrlPr>
                          <a:rPr lang="en-US" sz="2000" i="1">
                            <a:latin typeface="Cambria Math" panose="02040503050406030204" pitchFamily="18" charset="0"/>
                          </a:rPr>
                        </m:ctrlPr>
                      </m:sSubPr>
                      <m:e>
                        <m:r>
                          <a:rPr lang="en-US" sz="2000" i="1">
                            <a:latin typeface="Cambria Math"/>
                          </a:rPr>
                          <m:t>𝑜</m:t>
                        </m:r>
                      </m:e>
                      <m:sub>
                        <m:r>
                          <a:rPr lang="en-US" sz="2000" i="1">
                            <a:latin typeface="Cambria Math"/>
                          </a:rPr>
                          <m:t>𝑗</m:t>
                        </m:r>
                      </m:sub>
                    </m:sSub>
                    <m:r>
                      <a:rPr lang="en-US" sz="2000" i="1">
                        <a:latin typeface="Cambria Math"/>
                      </a:rPr>
                      <m:t>=</m:t>
                    </m:r>
                    <m:r>
                      <a:rPr lang="en-US" sz="2000" i="1">
                        <a:latin typeface="Cambria Math"/>
                      </a:rPr>
                      <m:t>𝑠𝑔𝑛</m:t>
                    </m:r>
                    <m:r>
                      <a:rPr lang="en-US" sz="2000" i="1">
                        <a:latin typeface="Cambria Math"/>
                      </a:rPr>
                      <m:t>(</m:t>
                    </m:r>
                    <m:acc>
                      <m:accPr>
                        <m:chr m:val="⃗"/>
                        <m:ctrlPr>
                          <a:rPr lang="en-US" sz="2000" i="1">
                            <a:latin typeface="Cambria Math" panose="02040503050406030204" pitchFamily="18" charset="0"/>
                          </a:rPr>
                        </m:ctrlPr>
                      </m:accPr>
                      <m:e>
                        <m:r>
                          <a:rPr lang="en-US" sz="2000" i="1">
                            <a:latin typeface="Cambria Math"/>
                          </a:rPr>
                          <m:t>𝑤</m:t>
                        </m:r>
                      </m:e>
                    </m:acc>
                    <m:r>
                      <a:rPr lang="en-US" sz="2000" i="1">
                        <a:latin typeface="Cambria Math"/>
                      </a:rPr>
                      <m:t>.</m:t>
                    </m:r>
                    <m:acc>
                      <m:accPr>
                        <m:chr m:val="⃗"/>
                        <m:ctrlPr>
                          <a:rPr lang="en-US" sz="2000" i="1">
                            <a:latin typeface="Cambria Math" panose="02040503050406030204" pitchFamily="18" charset="0"/>
                          </a:rPr>
                        </m:ctrlPr>
                      </m:accPr>
                      <m:e>
                        <m:r>
                          <a:rPr lang="en-US" sz="2000" i="1">
                            <a:latin typeface="Cambria Math"/>
                          </a:rPr>
                          <m:t>𝑥</m:t>
                        </m:r>
                      </m:e>
                    </m:acc>
                    <m:r>
                      <a:rPr lang="en-US" sz="2000" i="1">
                        <a:latin typeface="Cambria Math"/>
                      </a:rPr>
                      <m:t>−</m:t>
                    </m:r>
                    <m:r>
                      <a:rPr lang="en-US" sz="2000" b="0" i="1" smtClean="0">
                        <a:latin typeface="Cambria Math" panose="02040503050406030204" pitchFamily="18" charset="0"/>
                      </a:rPr>
                      <m:t>𝑏</m:t>
                    </m:r>
                    <m:r>
                      <a:rPr lang="en-US" sz="2000" i="1">
                        <a:latin typeface="Cambria Math"/>
                      </a:rPr>
                      <m:t>)</m:t>
                    </m:r>
                  </m:oMath>
                </a14:m>
                <a:r>
                  <a:rPr lang="en-US" sz="2400" dirty="0"/>
                  <a:t> are </a:t>
                </a:r>
                <a:r>
                  <a:rPr lang="en-US" sz="2400" dirty="0">
                    <a:solidFill>
                      <a:srgbClr val="00B0F0"/>
                    </a:solidFill>
                  </a:rPr>
                  <a:t>not differentiable</a:t>
                </a:r>
                <a:r>
                  <a:rPr lang="en-US" sz="2400" dirty="0"/>
                  <a:t>,  hence unsuitable for gradient descent</a:t>
                </a:r>
              </a:p>
              <a:p>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82" t="-104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grpSp>
        <p:nvGrpSpPr>
          <p:cNvPr id="5" name="Group 4"/>
          <p:cNvGrpSpPr/>
          <p:nvPr/>
        </p:nvGrpSpPr>
        <p:grpSpPr>
          <a:xfrm>
            <a:off x="5029200" y="3601459"/>
            <a:ext cx="3454839" cy="2312432"/>
            <a:chOff x="5599913" y="3472934"/>
            <a:chExt cx="3454839" cy="2312432"/>
          </a:xfrm>
        </p:grpSpPr>
        <p:grpSp>
          <p:nvGrpSpPr>
            <p:cNvPr id="6" name="Group 51"/>
            <p:cNvGrpSpPr>
              <a:grpSpLocks/>
            </p:cNvGrpSpPr>
            <p:nvPr/>
          </p:nvGrpSpPr>
          <p:grpSpPr bwMode="auto">
            <a:xfrm>
              <a:off x="6248400" y="3543300"/>
              <a:ext cx="2209800" cy="2171700"/>
              <a:chOff x="1872" y="2496"/>
              <a:chExt cx="1392" cy="1368"/>
            </a:xfrm>
          </p:grpSpPr>
          <p:grpSp>
            <p:nvGrpSpPr>
              <p:cNvPr id="11" name="Group 26"/>
              <p:cNvGrpSpPr>
                <a:grpSpLocks/>
              </p:cNvGrpSpPr>
              <p:nvPr/>
            </p:nvGrpSpPr>
            <p:grpSpPr bwMode="auto">
              <a:xfrm>
                <a:off x="1872" y="3720"/>
                <a:ext cx="1392" cy="144"/>
                <a:chOff x="1872" y="3720"/>
                <a:chExt cx="1392" cy="144"/>
              </a:xfrm>
            </p:grpSpPr>
            <p:sp>
              <p:nvSpPr>
                <p:cNvPr id="41" name="Oval 10"/>
                <p:cNvSpPr>
                  <a:spLocks noChangeArrowheads="1"/>
                </p:cNvSpPr>
                <p:nvPr/>
              </p:nvSpPr>
              <p:spPr bwMode="auto">
                <a:xfrm>
                  <a:off x="1872"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Oval 11"/>
                <p:cNvSpPr>
                  <a:spLocks noChangeArrowheads="1"/>
                </p:cNvSpPr>
                <p:nvPr/>
              </p:nvSpPr>
              <p:spPr bwMode="auto">
                <a:xfrm>
                  <a:off x="2256"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 name="Oval 12"/>
                <p:cNvSpPr>
                  <a:spLocks noChangeArrowheads="1"/>
                </p:cNvSpPr>
                <p:nvPr/>
              </p:nvSpPr>
              <p:spPr bwMode="auto">
                <a:xfrm>
                  <a:off x="2832"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Oval 13"/>
                <p:cNvSpPr>
                  <a:spLocks noChangeArrowheads="1"/>
                </p:cNvSpPr>
                <p:nvPr/>
              </p:nvSpPr>
              <p:spPr bwMode="auto">
                <a:xfrm>
                  <a:off x="3120"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Oval 14"/>
                <p:cNvSpPr>
                  <a:spLocks noChangeArrowheads="1"/>
                </p:cNvSpPr>
                <p:nvPr/>
              </p:nvSpPr>
              <p:spPr bwMode="auto">
                <a:xfrm>
                  <a:off x="2544"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 name="Group 25"/>
              <p:cNvGrpSpPr>
                <a:grpSpLocks/>
              </p:cNvGrpSpPr>
              <p:nvPr/>
            </p:nvGrpSpPr>
            <p:grpSpPr bwMode="auto">
              <a:xfrm>
                <a:off x="2016" y="3108"/>
                <a:ext cx="1056" cy="144"/>
                <a:chOff x="2016" y="3168"/>
                <a:chExt cx="1056" cy="144"/>
              </a:xfrm>
            </p:grpSpPr>
            <p:sp>
              <p:nvSpPr>
                <p:cNvPr id="38" name="Oval 16"/>
                <p:cNvSpPr>
                  <a:spLocks noChangeArrowheads="1"/>
                </p:cNvSpPr>
                <p:nvPr/>
              </p:nvSpPr>
              <p:spPr bwMode="auto">
                <a:xfrm>
                  <a:off x="2016"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Oval 17"/>
                <p:cNvSpPr>
                  <a:spLocks noChangeArrowheads="1"/>
                </p:cNvSpPr>
                <p:nvPr/>
              </p:nvSpPr>
              <p:spPr bwMode="auto">
                <a:xfrm>
                  <a:off x="2928"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Oval 19"/>
                <p:cNvSpPr>
                  <a:spLocks noChangeArrowheads="1"/>
                </p:cNvSpPr>
                <p:nvPr/>
              </p:nvSpPr>
              <p:spPr bwMode="auto">
                <a:xfrm>
                  <a:off x="2496"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3" name="Group 27"/>
              <p:cNvGrpSpPr>
                <a:grpSpLocks/>
              </p:cNvGrpSpPr>
              <p:nvPr/>
            </p:nvGrpSpPr>
            <p:grpSpPr bwMode="auto">
              <a:xfrm>
                <a:off x="2208" y="2496"/>
                <a:ext cx="624" cy="144"/>
                <a:chOff x="2208" y="2496"/>
                <a:chExt cx="624" cy="144"/>
              </a:xfrm>
            </p:grpSpPr>
            <p:sp>
              <p:nvSpPr>
                <p:cNvPr id="36" name="Oval 21"/>
                <p:cNvSpPr>
                  <a:spLocks noChangeArrowheads="1"/>
                </p:cNvSpPr>
                <p:nvPr/>
              </p:nvSpPr>
              <p:spPr bwMode="auto">
                <a:xfrm>
                  <a:off x="2208" y="2496"/>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Oval 24"/>
                <p:cNvSpPr>
                  <a:spLocks noChangeArrowheads="1"/>
                </p:cNvSpPr>
                <p:nvPr/>
              </p:nvSpPr>
              <p:spPr bwMode="auto">
                <a:xfrm>
                  <a:off x="2688" y="2496"/>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cxnSp>
            <p:nvCxnSpPr>
              <p:cNvPr id="14" name="AutoShape 28"/>
              <p:cNvCxnSpPr>
                <a:cxnSpLocks noChangeShapeType="1"/>
                <a:stCxn id="37" idx="4"/>
                <a:endCxn id="39" idx="0"/>
              </p:cNvCxnSpPr>
              <p:nvPr/>
            </p:nvCxnSpPr>
            <p:spPr bwMode="auto">
              <a:xfrm>
                <a:off x="2760" y="2640"/>
                <a:ext cx="24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AutoShape 29"/>
              <p:cNvCxnSpPr>
                <a:cxnSpLocks noChangeShapeType="1"/>
                <a:stCxn id="37" idx="4"/>
                <a:endCxn id="40" idx="0"/>
              </p:cNvCxnSpPr>
              <p:nvPr/>
            </p:nvCxnSpPr>
            <p:spPr bwMode="auto">
              <a:xfrm flipH="1">
                <a:off x="2568" y="2640"/>
                <a:ext cx="19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AutoShape 30"/>
              <p:cNvCxnSpPr>
                <a:cxnSpLocks noChangeShapeType="1"/>
                <a:stCxn id="37" idx="4"/>
                <a:endCxn id="38" idx="0"/>
              </p:cNvCxnSpPr>
              <p:nvPr/>
            </p:nvCxnSpPr>
            <p:spPr bwMode="auto">
              <a:xfrm flipH="1">
                <a:off x="2088" y="2640"/>
                <a:ext cx="67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AutoShape 31"/>
              <p:cNvCxnSpPr>
                <a:cxnSpLocks noChangeShapeType="1"/>
                <a:stCxn id="36" idx="4"/>
                <a:endCxn id="39" idx="0"/>
              </p:cNvCxnSpPr>
              <p:nvPr/>
            </p:nvCxnSpPr>
            <p:spPr bwMode="auto">
              <a:xfrm>
                <a:off x="2280" y="2640"/>
                <a:ext cx="72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AutoShape 32"/>
              <p:cNvCxnSpPr>
                <a:cxnSpLocks noChangeShapeType="1"/>
                <a:stCxn id="36" idx="4"/>
                <a:endCxn id="40" idx="0"/>
              </p:cNvCxnSpPr>
              <p:nvPr/>
            </p:nvCxnSpPr>
            <p:spPr bwMode="auto">
              <a:xfrm>
                <a:off x="2280" y="2640"/>
                <a:ext cx="288"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AutoShape 33"/>
              <p:cNvCxnSpPr>
                <a:cxnSpLocks noChangeShapeType="1"/>
                <a:stCxn id="36" idx="4"/>
                <a:endCxn id="38" idx="0"/>
              </p:cNvCxnSpPr>
              <p:nvPr/>
            </p:nvCxnSpPr>
            <p:spPr bwMode="auto">
              <a:xfrm flipH="1">
                <a:off x="2088" y="2640"/>
                <a:ext cx="19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AutoShape 34"/>
              <p:cNvCxnSpPr>
                <a:cxnSpLocks noChangeShapeType="1"/>
                <a:stCxn id="38" idx="4"/>
                <a:endCxn id="41" idx="0"/>
              </p:cNvCxnSpPr>
              <p:nvPr/>
            </p:nvCxnSpPr>
            <p:spPr bwMode="auto">
              <a:xfrm flipH="1">
                <a:off x="1944" y="3252"/>
                <a:ext cx="14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AutoShape 35"/>
              <p:cNvCxnSpPr>
                <a:cxnSpLocks noChangeShapeType="1"/>
                <a:stCxn id="38" idx="4"/>
                <a:endCxn id="42" idx="0"/>
              </p:cNvCxnSpPr>
              <p:nvPr/>
            </p:nvCxnSpPr>
            <p:spPr bwMode="auto">
              <a:xfrm>
                <a:off x="2088" y="3252"/>
                <a:ext cx="24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AutoShape 36"/>
              <p:cNvCxnSpPr>
                <a:cxnSpLocks noChangeShapeType="1"/>
                <a:stCxn id="38" idx="4"/>
                <a:endCxn id="45" idx="0"/>
              </p:cNvCxnSpPr>
              <p:nvPr/>
            </p:nvCxnSpPr>
            <p:spPr bwMode="auto">
              <a:xfrm>
                <a:off x="2088" y="3252"/>
                <a:ext cx="528"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AutoShape 37"/>
              <p:cNvCxnSpPr>
                <a:cxnSpLocks noChangeShapeType="1"/>
                <a:stCxn id="38" idx="4"/>
                <a:endCxn id="43" idx="0"/>
              </p:cNvCxnSpPr>
              <p:nvPr/>
            </p:nvCxnSpPr>
            <p:spPr bwMode="auto">
              <a:xfrm>
                <a:off x="2088" y="3252"/>
                <a:ext cx="816"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AutoShape 38"/>
              <p:cNvCxnSpPr>
                <a:cxnSpLocks noChangeShapeType="1"/>
                <a:stCxn id="38" idx="4"/>
                <a:endCxn id="44" idx="0"/>
              </p:cNvCxnSpPr>
              <p:nvPr/>
            </p:nvCxnSpPr>
            <p:spPr bwMode="auto">
              <a:xfrm>
                <a:off x="2088" y="3252"/>
                <a:ext cx="110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AutoShape 40"/>
              <p:cNvCxnSpPr>
                <a:cxnSpLocks noChangeShapeType="1"/>
                <a:endCxn id="45" idx="0"/>
              </p:cNvCxnSpPr>
              <p:nvPr/>
            </p:nvCxnSpPr>
            <p:spPr bwMode="auto">
              <a:xfrm>
                <a:off x="2560" y="3268"/>
                <a:ext cx="56" cy="45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AutoShape 41"/>
              <p:cNvCxnSpPr>
                <a:cxnSpLocks noChangeShapeType="1"/>
                <a:stCxn id="40" idx="4"/>
                <a:endCxn id="42" idx="0"/>
              </p:cNvCxnSpPr>
              <p:nvPr/>
            </p:nvCxnSpPr>
            <p:spPr bwMode="auto">
              <a:xfrm flipH="1">
                <a:off x="2328" y="3252"/>
                <a:ext cx="24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AutoShape 42"/>
              <p:cNvCxnSpPr>
                <a:cxnSpLocks noChangeShapeType="1"/>
                <a:endCxn id="41" idx="0"/>
              </p:cNvCxnSpPr>
              <p:nvPr/>
            </p:nvCxnSpPr>
            <p:spPr bwMode="auto">
              <a:xfrm flipH="1">
                <a:off x="1944" y="3268"/>
                <a:ext cx="616" cy="45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AutoShape 43"/>
              <p:cNvCxnSpPr>
                <a:cxnSpLocks noChangeShapeType="1"/>
              </p:cNvCxnSpPr>
              <p:nvPr/>
            </p:nvCxnSpPr>
            <p:spPr bwMode="auto">
              <a:xfrm>
                <a:off x="2544" y="3264"/>
                <a:ext cx="312" cy="45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AutoShape 44"/>
              <p:cNvCxnSpPr>
                <a:cxnSpLocks noChangeShapeType="1"/>
                <a:stCxn id="39" idx="4"/>
                <a:endCxn id="44" idx="0"/>
              </p:cNvCxnSpPr>
              <p:nvPr/>
            </p:nvCxnSpPr>
            <p:spPr bwMode="auto">
              <a:xfrm>
                <a:off x="3000" y="3252"/>
                <a:ext cx="19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AutoShape 45"/>
              <p:cNvCxnSpPr>
                <a:cxnSpLocks noChangeShapeType="1"/>
                <a:stCxn id="39" idx="4"/>
                <a:endCxn id="43" idx="0"/>
              </p:cNvCxnSpPr>
              <p:nvPr/>
            </p:nvCxnSpPr>
            <p:spPr bwMode="auto">
              <a:xfrm flipH="1">
                <a:off x="2904" y="3252"/>
                <a:ext cx="96"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AutoShape 46"/>
              <p:cNvCxnSpPr>
                <a:cxnSpLocks noChangeShapeType="1"/>
                <a:stCxn id="39" idx="4"/>
                <a:endCxn id="45" idx="0"/>
              </p:cNvCxnSpPr>
              <p:nvPr/>
            </p:nvCxnSpPr>
            <p:spPr bwMode="auto">
              <a:xfrm flipH="1">
                <a:off x="2616" y="3252"/>
                <a:ext cx="38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AutoShape 47"/>
              <p:cNvCxnSpPr>
                <a:cxnSpLocks noChangeShapeType="1"/>
                <a:stCxn id="39" idx="4"/>
                <a:endCxn id="42" idx="0"/>
              </p:cNvCxnSpPr>
              <p:nvPr/>
            </p:nvCxnSpPr>
            <p:spPr bwMode="auto">
              <a:xfrm flipH="1">
                <a:off x="2328" y="3252"/>
                <a:ext cx="67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AutoShape 48"/>
              <p:cNvCxnSpPr>
                <a:cxnSpLocks noChangeShapeType="1"/>
                <a:stCxn id="39" idx="4"/>
                <a:endCxn id="41" idx="7"/>
              </p:cNvCxnSpPr>
              <p:nvPr/>
            </p:nvCxnSpPr>
            <p:spPr bwMode="auto">
              <a:xfrm flipH="1">
                <a:off x="1995" y="3252"/>
                <a:ext cx="1005" cy="48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AutoShape 49"/>
              <p:cNvCxnSpPr>
                <a:cxnSpLocks noChangeShapeType="1"/>
                <a:stCxn id="40" idx="4"/>
                <a:endCxn id="44" idx="0"/>
              </p:cNvCxnSpPr>
              <p:nvPr/>
            </p:nvCxnSpPr>
            <p:spPr bwMode="auto">
              <a:xfrm>
                <a:off x="2568" y="3252"/>
                <a:ext cx="62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Line 50"/>
              <p:cNvSpPr>
                <a:spLocks noChangeShapeType="1"/>
              </p:cNvSpPr>
              <p:nvPr/>
            </p:nvSpPr>
            <p:spPr bwMode="auto">
              <a:xfrm flipV="1">
                <a:off x="1872" y="2688"/>
                <a:ext cx="0" cy="110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 name="Rectangle 6"/>
            <p:cNvSpPr/>
            <p:nvPr/>
          </p:nvSpPr>
          <p:spPr>
            <a:xfrm>
              <a:off x="5599913" y="3506082"/>
              <a:ext cx="1105687" cy="369332"/>
            </a:xfrm>
            <a:prstGeom prst="rect">
              <a:avLst/>
            </a:prstGeom>
            <a:solidFill>
              <a:srgbClr val="FFFFCC"/>
            </a:solidFill>
            <a:ln w="28575">
              <a:solidFill>
                <a:schemeClr val="accent1"/>
              </a:solidFill>
            </a:ln>
          </p:spPr>
          <p:txBody>
            <a:bodyPr wrap="none">
              <a:spAutoFit/>
            </a:bodyPr>
            <a:lstStyle/>
            <a:p>
              <a:r>
                <a:rPr lang="en-US" altLang="en-US" sz="1800" u="none" dirty="0">
                  <a:latin typeface="+mn-lt"/>
                </a:rPr>
                <a:t>activation</a:t>
              </a:r>
              <a:endParaRPr lang="en-US" sz="1800" dirty="0">
                <a:latin typeface="+mn-lt"/>
              </a:endParaRPr>
            </a:p>
          </p:txBody>
        </p:sp>
        <p:sp>
          <p:nvSpPr>
            <p:cNvPr id="8" name="Rectangle 7"/>
            <p:cNvSpPr/>
            <p:nvPr/>
          </p:nvSpPr>
          <p:spPr>
            <a:xfrm>
              <a:off x="8369949" y="5416034"/>
              <a:ext cx="684803" cy="369332"/>
            </a:xfrm>
            <a:prstGeom prst="rect">
              <a:avLst/>
            </a:prstGeom>
            <a:solidFill>
              <a:srgbClr val="FFFFCC"/>
            </a:solidFill>
            <a:ln w="28575">
              <a:solidFill>
                <a:schemeClr val="accent1"/>
              </a:solidFill>
            </a:ln>
          </p:spPr>
          <p:txBody>
            <a:bodyPr wrap="none">
              <a:spAutoFit/>
            </a:bodyPr>
            <a:lstStyle/>
            <a:p>
              <a:r>
                <a:rPr lang="en-US" altLang="en-US" sz="1800" u="none" dirty="0">
                  <a:latin typeface="+mn-lt"/>
                </a:rPr>
                <a:t>Input</a:t>
              </a:r>
              <a:endParaRPr lang="en-US" sz="1800" dirty="0">
                <a:latin typeface="+mn-lt"/>
              </a:endParaRPr>
            </a:p>
          </p:txBody>
        </p:sp>
        <p:sp>
          <p:nvSpPr>
            <p:cNvPr id="9" name="Rectangle 8"/>
            <p:cNvSpPr/>
            <p:nvPr/>
          </p:nvSpPr>
          <p:spPr>
            <a:xfrm>
              <a:off x="8192015" y="4444484"/>
              <a:ext cx="862737" cy="369332"/>
            </a:xfrm>
            <a:prstGeom prst="rect">
              <a:avLst/>
            </a:prstGeom>
            <a:solidFill>
              <a:srgbClr val="FFFFCC"/>
            </a:solidFill>
            <a:ln w="28575">
              <a:solidFill>
                <a:schemeClr val="accent1"/>
              </a:solidFill>
            </a:ln>
          </p:spPr>
          <p:txBody>
            <a:bodyPr wrap="none">
              <a:spAutoFit/>
            </a:bodyPr>
            <a:lstStyle/>
            <a:p>
              <a:r>
                <a:rPr lang="en-US" altLang="en-US" sz="1800" u="none" dirty="0">
                  <a:latin typeface="+mn-lt"/>
                </a:rPr>
                <a:t>Hidden</a:t>
              </a:r>
              <a:endParaRPr lang="en-US" sz="1800" dirty="0">
                <a:latin typeface="+mn-lt"/>
              </a:endParaRPr>
            </a:p>
          </p:txBody>
        </p:sp>
        <p:sp>
          <p:nvSpPr>
            <p:cNvPr id="10" name="Rectangle 9"/>
            <p:cNvSpPr/>
            <p:nvPr/>
          </p:nvSpPr>
          <p:spPr>
            <a:xfrm>
              <a:off x="8198427" y="3472934"/>
              <a:ext cx="856325" cy="369332"/>
            </a:xfrm>
            <a:prstGeom prst="rect">
              <a:avLst/>
            </a:prstGeom>
            <a:solidFill>
              <a:srgbClr val="FFFFCC"/>
            </a:solidFill>
            <a:ln w="28575">
              <a:solidFill>
                <a:schemeClr val="accent1"/>
              </a:solidFill>
            </a:ln>
          </p:spPr>
          <p:txBody>
            <a:bodyPr wrap="none">
              <a:spAutoFit/>
            </a:bodyPr>
            <a:lstStyle/>
            <a:p>
              <a:r>
                <a:rPr lang="en-US" altLang="en-US" sz="1800" u="none" dirty="0">
                  <a:latin typeface="+mn-lt"/>
                </a:rPr>
                <a:t>Output</a:t>
              </a:r>
              <a:endParaRPr lang="en-US" sz="1800" dirty="0">
                <a:latin typeface="+mn-lt"/>
              </a:endParaRPr>
            </a:p>
          </p:txBody>
        </p:sp>
      </p:grpSp>
      <p:pic>
        <p:nvPicPr>
          <p:cNvPr id="46" name="Picture 45" descr="http://wwwold.ece.utep.edu/research/webfuzzy/docs/kk-thesis/kk-thesis-html/img18.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911" y="3837470"/>
            <a:ext cx="4114800" cy="184041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7" name="Rectangle 46"/>
              <p:cNvSpPr/>
              <p:nvPr/>
            </p:nvSpPr>
            <p:spPr>
              <a:xfrm>
                <a:off x="6913326" y="3229002"/>
                <a:ext cx="548099" cy="44627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300" i="1" u="none" smtClean="0">
                              <a:latin typeface="Cambria Math" panose="02040503050406030204" pitchFamily="18" charset="0"/>
                            </a:rPr>
                          </m:ctrlPr>
                        </m:sSubPr>
                        <m:e>
                          <m:r>
                            <a:rPr lang="en-US" sz="2300" i="1" u="none">
                              <a:latin typeface="Cambria Math"/>
                            </a:rPr>
                            <m:t>𝑜</m:t>
                          </m:r>
                        </m:e>
                        <m:sub>
                          <m:r>
                            <a:rPr lang="en-US" sz="2300" b="0" i="1" u="none" smtClean="0">
                              <a:latin typeface="Cambria Math" panose="02040503050406030204" pitchFamily="18" charset="0"/>
                            </a:rPr>
                            <m:t>𝑘</m:t>
                          </m:r>
                        </m:sub>
                      </m:sSub>
                    </m:oMath>
                  </m:oMathPara>
                </a14:m>
                <a:endParaRPr lang="en-US" sz="2300" dirty="0"/>
              </a:p>
            </p:txBody>
          </p:sp>
        </mc:Choice>
        <mc:Fallback xmlns="">
          <p:sp>
            <p:nvSpPr>
              <p:cNvPr id="47" name="Rectangle 46"/>
              <p:cNvSpPr>
                <a:spLocks noRot="1" noChangeAspect="1" noMove="1" noResize="1" noEditPoints="1" noAdjustHandles="1" noChangeArrowheads="1" noChangeShapeType="1" noTextEdit="1"/>
              </p:cNvSpPr>
              <p:nvPr/>
            </p:nvSpPr>
            <p:spPr>
              <a:xfrm>
                <a:off x="6913326" y="3229002"/>
                <a:ext cx="548099" cy="446276"/>
              </a:xfrm>
              <a:prstGeom prst="rect">
                <a:avLst/>
              </a:prstGeom>
              <a:blipFill>
                <a:blip r:embed="rId4"/>
                <a:stretch>
                  <a:fillRect b="-274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Rectangle 47"/>
              <p:cNvSpPr/>
              <p:nvPr/>
            </p:nvSpPr>
            <p:spPr>
              <a:xfrm>
                <a:off x="6807243" y="4472625"/>
                <a:ext cx="509883" cy="4748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300" i="1" u="none" smtClean="0">
                              <a:latin typeface="Cambria Math" panose="02040503050406030204" pitchFamily="18" charset="0"/>
                            </a:rPr>
                          </m:ctrlPr>
                        </m:sSubPr>
                        <m:e>
                          <m:r>
                            <a:rPr lang="en-US" sz="2300" b="0" i="1" u="none" smtClean="0">
                              <a:latin typeface="Cambria Math" panose="02040503050406030204" pitchFamily="18" charset="0"/>
                            </a:rPr>
                            <m:t>h</m:t>
                          </m:r>
                        </m:e>
                        <m:sub>
                          <m:r>
                            <a:rPr lang="en-US" sz="2300" b="0" i="1" u="none" smtClean="0">
                              <a:latin typeface="Cambria Math" panose="02040503050406030204" pitchFamily="18" charset="0"/>
                            </a:rPr>
                            <m:t>𝑗</m:t>
                          </m:r>
                        </m:sub>
                      </m:sSub>
                    </m:oMath>
                  </m:oMathPara>
                </a14:m>
                <a:endParaRPr lang="en-US" sz="2300" dirty="0"/>
              </a:p>
            </p:txBody>
          </p:sp>
        </mc:Choice>
        <mc:Fallback xmlns="">
          <p:sp>
            <p:nvSpPr>
              <p:cNvPr id="48" name="Rectangle 47"/>
              <p:cNvSpPr>
                <a:spLocks noRot="1" noChangeAspect="1" noMove="1" noResize="1" noEditPoints="1" noAdjustHandles="1" noChangeArrowheads="1" noChangeShapeType="1" noTextEdit="1"/>
              </p:cNvSpPr>
              <p:nvPr/>
            </p:nvSpPr>
            <p:spPr>
              <a:xfrm>
                <a:off x="6807243" y="4472625"/>
                <a:ext cx="509883" cy="474810"/>
              </a:xfrm>
              <a:prstGeom prst="rect">
                <a:avLst/>
              </a:prstGeom>
              <a:blipFill>
                <a:blip r:embed="rId5"/>
                <a:stretch>
                  <a:fillRect b="-102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Rectangle 48"/>
              <p:cNvSpPr/>
              <p:nvPr/>
            </p:nvSpPr>
            <p:spPr>
              <a:xfrm>
                <a:off x="6583413" y="5724463"/>
                <a:ext cx="501163" cy="44627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300" i="1" u="none" smtClean="0">
                              <a:latin typeface="Cambria Math" panose="02040503050406030204" pitchFamily="18" charset="0"/>
                            </a:rPr>
                          </m:ctrlPr>
                        </m:sSubPr>
                        <m:e>
                          <m:r>
                            <a:rPr lang="en-US" sz="2300" b="0" i="1" u="none" smtClean="0">
                              <a:latin typeface="Cambria Math" panose="02040503050406030204" pitchFamily="18" charset="0"/>
                            </a:rPr>
                            <m:t>𝑥</m:t>
                          </m:r>
                        </m:e>
                        <m:sub>
                          <m:r>
                            <a:rPr lang="en-US" sz="2300" b="0" i="1" u="none" smtClean="0">
                              <a:latin typeface="Cambria Math" panose="02040503050406030204" pitchFamily="18" charset="0"/>
                            </a:rPr>
                            <m:t>𝑖</m:t>
                          </m:r>
                        </m:sub>
                      </m:sSub>
                    </m:oMath>
                  </m:oMathPara>
                </a14:m>
                <a:endParaRPr lang="en-US" sz="2300" dirty="0"/>
              </a:p>
            </p:txBody>
          </p:sp>
        </mc:Choice>
        <mc:Fallback xmlns="">
          <p:sp>
            <p:nvSpPr>
              <p:cNvPr id="49" name="Rectangle 48"/>
              <p:cNvSpPr>
                <a:spLocks noRot="1" noChangeAspect="1" noMove="1" noResize="1" noEditPoints="1" noAdjustHandles="1" noChangeArrowheads="1" noChangeShapeType="1" noTextEdit="1"/>
              </p:cNvSpPr>
              <p:nvPr/>
            </p:nvSpPr>
            <p:spPr>
              <a:xfrm>
                <a:off x="6583413" y="5724463"/>
                <a:ext cx="501163" cy="446276"/>
              </a:xfrm>
              <a:prstGeom prst="rect">
                <a:avLst/>
              </a:prstGeom>
              <a:blipFill>
                <a:blip r:embed="rId6"/>
                <a:stretch>
                  <a:fillRect b="-274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Rectangle 49"/>
              <p:cNvSpPr/>
              <p:nvPr/>
            </p:nvSpPr>
            <p:spPr>
              <a:xfrm>
                <a:off x="6782587" y="4003939"/>
                <a:ext cx="683329" cy="4748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300" i="1" u="none" smtClean="0">
                              <a:latin typeface="Cambria Math" panose="02040503050406030204" pitchFamily="18" charset="0"/>
                            </a:rPr>
                          </m:ctrlPr>
                        </m:sSubPr>
                        <m:e>
                          <m:r>
                            <a:rPr lang="en-US" sz="2300" b="0" i="1" u="none" smtClean="0">
                              <a:latin typeface="Cambria Math" panose="02040503050406030204" pitchFamily="18" charset="0"/>
                            </a:rPr>
                            <m:t>𝑤</m:t>
                          </m:r>
                        </m:e>
                        <m:sub>
                          <m:r>
                            <a:rPr lang="en-US" sz="2300" b="0" i="1" u="none" smtClean="0">
                              <a:latin typeface="Cambria Math" panose="02040503050406030204" pitchFamily="18" charset="0"/>
                            </a:rPr>
                            <m:t>𝑗𝑘</m:t>
                          </m:r>
                        </m:sub>
                      </m:sSub>
                    </m:oMath>
                  </m:oMathPara>
                </a14:m>
                <a:endParaRPr lang="en-US" sz="2300" dirty="0"/>
              </a:p>
            </p:txBody>
          </p:sp>
        </mc:Choice>
        <mc:Fallback xmlns="">
          <p:sp>
            <p:nvSpPr>
              <p:cNvPr id="50" name="Rectangle 49"/>
              <p:cNvSpPr>
                <a:spLocks noRot="1" noChangeAspect="1" noMove="1" noResize="1" noEditPoints="1" noAdjustHandles="1" noChangeArrowheads="1" noChangeShapeType="1" noTextEdit="1"/>
              </p:cNvSpPr>
              <p:nvPr/>
            </p:nvSpPr>
            <p:spPr>
              <a:xfrm>
                <a:off x="6782587" y="4003939"/>
                <a:ext cx="683329" cy="474810"/>
              </a:xfrm>
              <a:prstGeom prst="rect">
                <a:avLst/>
              </a:prstGeom>
              <a:blipFill>
                <a:blip r:embed="rId7"/>
                <a:stretch>
                  <a:fillRect b="-102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Rectangle 50"/>
              <p:cNvSpPr/>
              <p:nvPr/>
            </p:nvSpPr>
            <p:spPr>
              <a:xfrm>
                <a:off x="6670758" y="5117257"/>
                <a:ext cx="656142" cy="4748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300" i="1" u="none" smtClean="0">
                              <a:latin typeface="Cambria Math" panose="02040503050406030204" pitchFamily="18" charset="0"/>
                            </a:rPr>
                          </m:ctrlPr>
                        </m:sSubPr>
                        <m:e>
                          <m:r>
                            <a:rPr lang="en-US" sz="2300" b="0" i="1" u="none" smtClean="0">
                              <a:latin typeface="Cambria Math" panose="02040503050406030204" pitchFamily="18" charset="0"/>
                            </a:rPr>
                            <m:t>𝑤</m:t>
                          </m:r>
                        </m:e>
                        <m:sub>
                          <m:r>
                            <a:rPr lang="en-US" sz="2300" b="0" i="1" u="none" smtClean="0">
                              <a:latin typeface="Cambria Math" panose="02040503050406030204" pitchFamily="18" charset="0"/>
                            </a:rPr>
                            <m:t>𝑖𝑗</m:t>
                          </m:r>
                        </m:sub>
                      </m:sSub>
                    </m:oMath>
                  </m:oMathPara>
                </a14:m>
                <a:endParaRPr lang="en-US" sz="2300" dirty="0"/>
              </a:p>
            </p:txBody>
          </p:sp>
        </mc:Choice>
        <mc:Fallback xmlns="">
          <p:sp>
            <p:nvSpPr>
              <p:cNvPr id="51" name="Rectangle 50"/>
              <p:cNvSpPr>
                <a:spLocks noRot="1" noChangeAspect="1" noMove="1" noResize="1" noEditPoints="1" noAdjustHandles="1" noChangeArrowheads="1" noChangeShapeType="1" noTextEdit="1"/>
              </p:cNvSpPr>
              <p:nvPr/>
            </p:nvSpPr>
            <p:spPr>
              <a:xfrm>
                <a:off x="6670758" y="5117257"/>
                <a:ext cx="656142" cy="474810"/>
              </a:xfrm>
              <a:prstGeom prst="rect">
                <a:avLst/>
              </a:prstGeom>
              <a:blipFill>
                <a:blip r:embed="rId8"/>
                <a:stretch>
                  <a:fillRect b="-11538"/>
                </a:stretch>
              </a:blipFill>
            </p:spPr>
            <p:txBody>
              <a:bodyPr/>
              <a:lstStyle/>
              <a:p>
                <a:r>
                  <a:rPr lang="en-US">
                    <a:noFill/>
                  </a:rPr>
                  <a:t> </a:t>
                </a:r>
              </a:p>
            </p:txBody>
          </p:sp>
        </mc:Fallback>
      </mc:AlternateContent>
    </p:spTree>
    <p:extLst>
      <p:ext uri="{BB962C8B-B14F-4D97-AF65-F5344CB8AC3E}">
        <p14:creationId xmlns:p14="http://schemas.microsoft.com/office/powerpoint/2010/main" val="27044309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200" dirty="0"/>
              <a:t>Model Neuron (Logistic, slightly different notations)</a:t>
            </a:r>
            <a:endParaRPr lang="en-US" sz="32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altLang="en-US" sz="2400" dirty="0"/>
                  <a:t>Neuron is modeled by a unit  </a:t>
                </a:r>
                <a14:m>
                  <m:oMath xmlns:m="http://schemas.openxmlformats.org/officeDocument/2006/math">
                    <m:r>
                      <a:rPr lang="en-US" altLang="en-US" sz="2400" i="1">
                        <a:latin typeface="Cambria Math"/>
                      </a:rPr>
                      <m:t>𝑗</m:t>
                    </m:r>
                  </m:oMath>
                </a14:m>
                <a:r>
                  <a:rPr lang="en-US" altLang="en-US" sz="2400" dirty="0"/>
                  <a:t>  connected by weighted links </a:t>
                </a:r>
                <a14:m>
                  <m:oMath xmlns:m="http://schemas.openxmlformats.org/officeDocument/2006/math">
                    <m:sSub>
                      <m:sSubPr>
                        <m:ctrlPr>
                          <a:rPr lang="en-US" altLang="en-US" sz="2400" i="1">
                            <a:latin typeface="Cambria Math" panose="02040503050406030204" pitchFamily="18" charset="0"/>
                          </a:rPr>
                        </m:ctrlPr>
                      </m:sSubPr>
                      <m:e>
                        <m:r>
                          <a:rPr lang="en-US" altLang="en-US" sz="2400" i="1">
                            <a:latin typeface="Cambria Math"/>
                          </a:rPr>
                          <m:t>𝑤</m:t>
                        </m:r>
                      </m:e>
                      <m:sub>
                        <m:r>
                          <a:rPr lang="en-US" altLang="en-US" sz="2400" i="1">
                            <a:latin typeface="Cambria Math"/>
                          </a:rPr>
                          <m:t>𝑖𝑗</m:t>
                        </m:r>
                      </m:sub>
                    </m:sSub>
                  </m:oMath>
                </a14:m>
                <a:r>
                  <a:rPr lang="en-US" altLang="en-US" sz="2400" dirty="0"/>
                  <a:t> to other units </a:t>
                </a:r>
                <a14:m>
                  <m:oMath xmlns:m="http://schemas.openxmlformats.org/officeDocument/2006/math">
                    <m:r>
                      <a:rPr lang="en-US" altLang="en-US" sz="2400" i="1">
                        <a:latin typeface="Cambria Math"/>
                      </a:rPr>
                      <m:t>𝑖</m:t>
                    </m:r>
                  </m:oMath>
                </a14:m>
                <a:r>
                  <a:rPr lang="en-US" altLang="en-US" sz="2400" dirty="0"/>
                  <a:t>. </a:t>
                </a:r>
              </a:p>
              <a:p>
                <a:pPr lvl="1"/>
                <a:r>
                  <a:rPr lang="en-US" sz="2000" dirty="0">
                    <a:solidFill>
                      <a:srgbClr val="FF0000"/>
                    </a:solidFill>
                  </a:rPr>
                  <a:t>Note: we use a different kind of index of </a:t>
                </a:r>
                <a14:m>
                  <m:oMath xmlns:m="http://schemas.openxmlformats.org/officeDocument/2006/math">
                    <m:r>
                      <a:rPr lang="en-US" sz="2000" i="1">
                        <a:solidFill>
                          <a:srgbClr val="FF0000"/>
                        </a:solidFill>
                        <a:latin typeface="Cambria Math"/>
                      </a:rPr>
                      <m:t>𝑤</m:t>
                    </m:r>
                  </m:oMath>
                </a14:m>
                <a:r>
                  <a:rPr lang="en-US" sz="2000" dirty="0">
                    <a:solidFill>
                      <a:srgbClr val="FF0000"/>
                    </a:solidFill>
                  </a:rPr>
                  <a:t> to indicate different neurons</a:t>
                </a:r>
                <a:endParaRPr lang="en-US" sz="1600" dirty="0">
                  <a:solidFill>
                    <a:srgbClr val="FF0000"/>
                  </a:solidFill>
                </a:endParaRPr>
              </a:p>
              <a:p>
                <a:endParaRPr lang="en-US" altLang="en-US" sz="2400" dirty="0"/>
              </a:p>
              <a:p>
                <a:endParaRPr lang="en-US" altLang="en-US" sz="2400" dirty="0"/>
              </a:p>
              <a:p>
                <a:endParaRPr lang="en-US" altLang="en-US" sz="2400" dirty="0"/>
              </a:p>
              <a:p>
                <a:endParaRPr lang="en-US" altLang="en-US" sz="2400" dirty="0"/>
              </a:p>
              <a:p>
                <a:endParaRPr lang="en-US" altLang="en-US" sz="2400" dirty="0"/>
              </a:p>
              <a:p>
                <a:endParaRPr lang="en-US" altLang="en-US" sz="2400" dirty="0"/>
              </a:p>
              <a:p>
                <a:pPr lvl="1"/>
                <a:r>
                  <a:rPr lang="en-US" altLang="en-US" sz="2000" dirty="0"/>
                  <a:t>Use a non-linear, differentiable output function such as the sigmoid or logistic function</a:t>
                </a:r>
              </a:p>
              <a:p>
                <a:pPr lvl="1"/>
                <a:r>
                  <a:rPr lang="en-US" altLang="en-US" sz="2000" dirty="0"/>
                  <a:t>Net input to a unit is defined as: </a:t>
                </a:r>
              </a:p>
              <a:p>
                <a:pPr lvl="1"/>
                <a:endParaRPr lang="en-US" altLang="en-US" sz="2000" dirty="0"/>
              </a:p>
              <a:p>
                <a:pPr lvl="1"/>
                <a:r>
                  <a:rPr lang="en-US" altLang="en-US" sz="2000" dirty="0"/>
                  <a:t>Output of a unit is defined as:</a:t>
                </a:r>
              </a:p>
              <a:p>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982" t="-1392" r="-126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grpSp>
        <p:nvGrpSpPr>
          <p:cNvPr id="5" name="Group 4"/>
          <p:cNvGrpSpPr/>
          <p:nvPr/>
        </p:nvGrpSpPr>
        <p:grpSpPr>
          <a:xfrm>
            <a:off x="1295400" y="2661316"/>
            <a:ext cx="6783657" cy="1846659"/>
            <a:chOff x="1874520" y="2199640"/>
            <a:chExt cx="6783657" cy="1846659"/>
          </a:xfrm>
        </p:grpSpPr>
        <p:sp>
          <p:nvSpPr>
            <p:cNvPr id="6" name="Oval 5"/>
            <p:cNvSpPr>
              <a:spLocks noChangeArrowheads="1"/>
            </p:cNvSpPr>
            <p:nvPr/>
          </p:nvSpPr>
          <p:spPr bwMode="auto">
            <a:xfrm>
              <a:off x="3533058" y="3130971"/>
              <a:ext cx="71094" cy="6981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Oval 6"/>
            <p:cNvSpPr>
              <a:spLocks noChangeArrowheads="1"/>
            </p:cNvSpPr>
            <p:nvPr/>
          </p:nvSpPr>
          <p:spPr bwMode="auto">
            <a:xfrm>
              <a:off x="2395559" y="2432794"/>
              <a:ext cx="71094" cy="6981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Oval 7"/>
            <p:cNvSpPr>
              <a:spLocks noChangeArrowheads="1"/>
            </p:cNvSpPr>
            <p:nvPr/>
          </p:nvSpPr>
          <p:spPr bwMode="auto">
            <a:xfrm>
              <a:off x="2395559" y="2712065"/>
              <a:ext cx="71094" cy="6981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Oval 8"/>
            <p:cNvSpPr>
              <a:spLocks noChangeArrowheads="1"/>
            </p:cNvSpPr>
            <p:nvPr/>
          </p:nvSpPr>
          <p:spPr bwMode="auto">
            <a:xfrm>
              <a:off x="2395559" y="2991335"/>
              <a:ext cx="71094" cy="6981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Oval 9"/>
            <p:cNvSpPr>
              <a:spLocks noChangeArrowheads="1"/>
            </p:cNvSpPr>
            <p:nvPr/>
          </p:nvSpPr>
          <p:spPr bwMode="auto">
            <a:xfrm>
              <a:off x="2395559" y="3270606"/>
              <a:ext cx="71094" cy="6981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Oval 10"/>
            <p:cNvSpPr>
              <a:spLocks noChangeArrowheads="1"/>
            </p:cNvSpPr>
            <p:nvPr/>
          </p:nvSpPr>
          <p:spPr bwMode="auto">
            <a:xfrm>
              <a:off x="2395559" y="3549877"/>
              <a:ext cx="71094" cy="6981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Oval 11"/>
            <p:cNvSpPr>
              <a:spLocks noChangeArrowheads="1"/>
            </p:cNvSpPr>
            <p:nvPr/>
          </p:nvSpPr>
          <p:spPr bwMode="auto">
            <a:xfrm>
              <a:off x="2395559" y="3829147"/>
              <a:ext cx="71094" cy="6981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effectLst>
                  <a:outerShdw blurRad="38100" dist="38100" dir="2700000" algn="tl">
                    <a:srgbClr val="FFFFFF"/>
                  </a:outerShdw>
                </a:effectLst>
              </a:endParaRPr>
            </a:p>
          </p:txBody>
        </p:sp>
        <p:cxnSp>
          <p:nvCxnSpPr>
            <p:cNvPr id="13" name="AutoShape 12"/>
            <p:cNvCxnSpPr>
              <a:cxnSpLocks noChangeShapeType="1"/>
              <a:stCxn id="7" idx="5"/>
              <a:endCxn id="6" idx="1"/>
            </p:cNvCxnSpPr>
            <p:nvPr/>
          </p:nvCxnSpPr>
          <p:spPr bwMode="auto">
            <a:xfrm>
              <a:off x="2456286" y="2505521"/>
              <a:ext cx="1087140" cy="622541"/>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13"/>
            <p:cNvCxnSpPr>
              <a:cxnSpLocks noChangeShapeType="1"/>
              <a:stCxn id="6" idx="2"/>
              <a:endCxn id="8" idx="6"/>
            </p:cNvCxnSpPr>
            <p:nvPr/>
          </p:nvCxnSpPr>
          <p:spPr bwMode="auto">
            <a:xfrm flipH="1" flipV="1">
              <a:off x="2479983" y="2746974"/>
              <a:ext cx="1039745" cy="418906"/>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AutoShape 14"/>
            <p:cNvCxnSpPr>
              <a:cxnSpLocks noChangeShapeType="1"/>
              <a:stCxn id="9" idx="6"/>
              <a:endCxn id="6" idx="2"/>
            </p:cNvCxnSpPr>
            <p:nvPr/>
          </p:nvCxnSpPr>
          <p:spPr bwMode="auto">
            <a:xfrm>
              <a:off x="2479983" y="3026244"/>
              <a:ext cx="1039745" cy="139635"/>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AutoShape 15"/>
            <p:cNvCxnSpPr>
              <a:cxnSpLocks noChangeShapeType="1"/>
              <a:stCxn id="10" idx="6"/>
              <a:endCxn id="6" idx="2"/>
            </p:cNvCxnSpPr>
            <p:nvPr/>
          </p:nvCxnSpPr>
          <p:spPr bwMode="auto">
            <a:xfrm flipV="1">
              <a:off x="2479983" y="3165879"/>
              <a:ext cx="1039745" cy="139635"/>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AutoShape 16"/>
            <p:cNvCxnSpPr>
              <a:cxnSpLocks noChangeShapeType="1"/>
              <a:stCxn id="11" idx="6"/>
              <a:endCxn id="6" idx="2"/>
            </p:cNvCxnSpPr>
            <p:nvPr/>
          </p:nvCxnSpPr>
          <p:spPr bwMode="auto">
            <a:xfrm flipV="1">
              <a:off x="2479983" y="3165879"/>
              <a:ext cx="1039745" cy="418906"/>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AutoShape 17"/>
            <p:cNvCxnSpPr>
              <a:cxnSpLocks noChangeShapeType="1"/>
              <a:endCxn id="6" idx="3"/>
            </p:cNvCxnSpPr>
            <p:nvPr/>
          </p:nvCxnSpPr>
          <p:spPr bwMode="auto">
            <a:xfrm flipV="1">
              <a:off x="2466653" y="3203697"/>
              <a:ext cx="1076773" cy="698176"/>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graphicFrame>
              <p:nvGraphicFramePr>
                <p:cNvPr id="19" name="Object 27"/>
                <p:cNvGraphicFramePr>
                  <a:graphicFrameLocks noChangeAspect="1"/>
                </p:cNvGraphicFramePr>
                <p:nvPr>
                  <p:extLst>
                    <p:ext uri="{D42A27DB-BD31-4B8C-83A1-F6EECF244321}">
                      <p14:modId xmlns:p14="http://schemas.microsoft.com/office/powerpoint/2010/main" val="578082836"/>
                    </p:ext>
                  </p:extLst>
                </p:nvPr>
              </p:nvGraphicFramePr>
              <p:xfrm>
                <a:off x="3604151" y="2880791"/>
                <a:ext cx="823501" cy="555632"/>
              </p:xfrm>
              <a:graphic>
                <a:graphicData uri="http://schemas.openxmlformats.org/presentationml/2006/ole">
                  <mc:AlternateContent>
                    <mc:Choice xmlns:v="urn:schemas-microsoft-com:vml" Requires="v">
                      <p:oleObj spid="_x0000_s5188" name="Equation" r:id="rId4" imgW="368280" imgH="253800" progId="Equation.3">
                        <p:embed/>
                      </p:oleObj>
                    </mc:Choice>
                    <mc:Fallback>
                      <p:oleObj name="Equation" r:id="rId4" imgW="368280" imgH="253800" progId="Equation.3">
                        <p:embed/>
                        <p:pic>
                          <p:nvPicPr>
                            <p:cNvPr id="454683" name="Object 27"/>
                            <p:cNvPicPr>
                              <a:picLocks noChangeAspect="1" noChangeArrowheads="1"/>
                            </p:cNvPicPr>
                            <p:nvPr/>
                          </p:nvPicPr>
                          <p:blipFill>
                            <a:blip r:embed="rId5">
                              <a:extLst>
                                <a:ext uri="{28A0092B-C50C-407E-A947-70E740481C1C}">
                                  <a14:useLocalDpi val="0"/>
                                </a:ext>
                              </a:extLst>
                            </a:blip>
                            <a:srcRect/>
                            <a:stretch>
                              <a:fillRect/>
                            </a:stretch>
                          </p:blipFill>
                          <p:spPr bwMode="auto">
                            <a:xfrm>
                              <a:off x="3604151" y="2880791"/>
                              <a:ext cx="823501" cy="555632"/>
                            </a:xfrm>
                            <a:prstGeom prst="rect">
                              <a:avLst/>
                            </a:prstGeom>
                            <a:noFill/>
                            <a:ln>
                              <a:noFill/>
                            </a:ln>
                            <a:effectLst/>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rgbClr val="808080"/>
                                    </a:outerShdw>
                                  </a:effectLst>
                                </a14:hiddenEffects>
                              </a:ext>
                            </a:extLst>
                          </p:spPr>
                        </p:pic>
                      </p:oleObj>
                    </mc:Fallback>
                  </mc:AlternateContent>
                </a:graphicData>
              </a:graphic>
            </p:graphicFrame>
          </mc:Choice>
          <mc:Fallback xmlns="">
            <p:graphicFrame>
              <p:nvGraphicFramePr>
                <p:cNvPr id="454683" name="Object 27"/>
                <p:cNvGraphicFramePr>
                  <a:graphicFrameLocks noChangeAspect="1"/>
                </p:cNvGraphicFramePr>
                <p:nvPr>
                  <p:extLst>
                    <p:ext uri="{D42A27DB-BD31-4B8C-83A1-F6EECF244321}">
                      <p14:modId xmlns:p14="http://schemas.microsoft.com/office/powerpoint/2010/main" val="3923246691"/>
                    </p:ext>
                  </p:extLst>
                </p:nvPr>
              </p:nvGraphicFramePr>
              <p:xfrm>
                <a:off x="3604151" y="2880791"/>
                <a:ext cx="823501" cy="555632"/>
              </p:xfrm>
              <a:graphic>
                <a:graphicData uri="http://schemas.openxmlformats.org/presentationml/2006/ole">
                  <mc:AlternateContent>
                    <mc:Choice xmlns:v="urn:schemas-microsoft-com:vml" Requires="v">
                      <p:oleObj spid="_x0000_s54770" name="Equation" r:id="rId9" imgW="368280" imgH="253800" progId="Equation.3">
                        <p:embed/>
                      </p:oleObj>
                    </mc:Choice>
                    <mc:Fallback>
                      <p:oleObj name="Equation" r:id="rId9" imgW="368280" imgH="2538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04151" y="2880791"/>
                              <a:ext cx="823501" cy="5556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Fallback>
        </mc:AlternateContent>
        <p:sp>
          <p:nvSpPr>
            <p:cNvPr id="20" name="Oval 28"/>
            <p:cNvSpPr>
              <a:spLocks noChangeArrowheads="1"/>
            </p:cNvSpPr>
            <p:nvPr/>
          </p:nvSpPr>
          <p:spPr bwMode="auto">
            <a:xfrm>
              <a:off x="3604151" y="2851700"/>
              <a:ext cx="782030" cy="69817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36"/>
            <p:cNvSpPr>
              <a:spLocks noChangeShapeType="1"/>
            </p:cNvSpPr>
            <p:nvPr/>
          </p:nvSpPr>
          <p:spPr bwMode="auto">
            <a:xfrm>
              <a:off x="5594115" y="2712065"/>
              <a:ext cx="1421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mc:AlternateContent xmlns:mc="http://schemas.openxmlformats.org/markup-compatibility/2006" xmlns:a14="http://schemas.microsoft.com/office/drawing/2010/main">
          <mc:Choice Requires="a14">
            <p:sp>
              <p:nvSpPr>
                <p:cNvPr id="22" name="Rectangle 21"/>
                <p:cNvSpPr/>
                <p:nvPr/>
              </p:nvSpPr>
              <p:spPr>
                <a:xfrm>
                  <a:off x="8110078" y="2933870"/>
                  <a:ext cx="548099" cy="44627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300" i="1" u="none" smtClean="0">
                                <a:latin typeface="Cambria Math" panose="02040503050406030204" pitchFamily="18" charset="0"/>
                              </a:rPr>
                            </m:ctrlPr>
                          </m:sSubPr>
                          <m:e>
                            <m:r>
                              <a:rPr lang="en-US" sz="2300" i="1" u="none">
                                <a:latin typeface="Cambria Math"/>
                              </a:rPr>
                              <m:t>𝑜</m:t>
                            </m:r>
                          </m:e>
                          <m:sub>
                            <m:r>
                              <a:rPr lang="en-US" sz="2300" b="0" i="1" u="none" smtClean="0">
                                <a:latin typeface="Cambria Math" panose="02040503050406030204" pitchFamily="18" charset="0"/>
                              </a:rPr>
                              <m:t>7</m:t>
                            </m:r>
                          </m:sub>
                        </m:sSub>
                      </m:oMath>
                    </m:oMathPara>
                  </a14:m>
                  <a:endParaRPr lang="en-US" sz="2300" dirty="0"/>
                </a:p>
              </p:txBody>
            </p:sp>
          </mc:Choice>
          <mc:Fallback xmlns="">
            <p:sp>
              <p:nvSpPr>
                <p:cNvPr id="22" name="Rectangle 21"/>
                <p:cNvSpPr>
                  <a:spLocks noRot="1" noChangeAspect="1" noMove="1" noResize="1" noEditPoints="1" noAdjustHandles="1" noChangeArrowheads="1" noChangeShapeType="1" noTextEdit="1"/>
                </p:cNvSpPr>
                <p:nvPr/>
              </p:nvSpPr>
              <p:spPr>
                <a:xfrm>
                  <a:off x="8110078" y="2933870"/>
                  <a:ext cx="548099" cy="446276"/>
                </a:xfrm>
                <a:prstGeom prst="rect">
                  <a:avLst/>
                </a:prstGeom>
                <a:blipFill>
                  <a:blip r:embed="rId11"/>
                  <a:stretch>
                    <a:fillRect b="-13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p:cNvSpPr/>
                <p:nvPr/>
              </p:nvSpPr>
              <p:spPr>
                <a:xfrm>
                  <a:off x="1874520" y="2199640"/>
                  <a:ext cx="609600" cy="184665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900" i="1" u="none" smtClean="0">
                                <a:latin typeface="Cambria Math" panose="02040503050406030204" pitchFamily="18" charset="0"/>
                              </a:rPr>
                            </m:ctrlPr>
                          </m:sSubPr>
                          <m:e>
                            <m:r>
                              <a:rPr lang="en-US" sz="1900" i="1" u="none">
                                <a:latin typeface="Cambria Math"/>
                              </a:rPr>
                              <m:t>𝑥</m:t>
                            </m:r>
                          </m:e>
                          <m:sub>
                            <m:r>
                              <a:rPr lang="en-US" sz="1900" b="0" i="1" u="none" smtClean="0">
                                <a:latin typeface="Cambria Math"/>
                              </a:rPr>
                              <m:t>1</m:t>
                            </m:r>
                          </m:sub>
                        </m:sSub>
                      </m:oMath>
                    </m:oMathPara>
                  </a14:m>
                  <a:endParaRPr lang="en-US" sz="1900" dirty="0"/>
                </a:p>
                <a:p>
                  <a:pPr/>
                  <a14:m>
                    <m:oMathPara xmlns:m="http://schemas.openxmlformats.org/officeDocument/2006/math">
                      <m:oMathParaPr>
                        <m:jc m:val="centerGroup"/>
                      </m:oMathParaPr>
                      <m:oMath xmlns:m="http://schemas.openxmlformats.org/officeDocument/2006/math">
                        <m:sSub>
                          <m:sSubPr>
                            <m:ctrlPr>
                              <a:rPr lang="en-US" sz="1900" i="1" u="none">
                                <a:latin typeface="Cambria Math" panose="02040503050406030204" pitchFamily="18" charset="0"/>
                              </a:rPr>
                            </m:ctrlPr>
                          </m:sSubPr>
                          <m:e>
                            <m:r>
                              <a:rPr lang="en-US" sz="1900" i="1" u="none">
                                <a:latin typeface="Cambria Math"/>
                              </a:rPr>
                              <m:t>𝑥</m:t>
                            </m:r>
                          </m:e>
                          <m:sub>
                            <m:r>
                              <a:rPr lang="en-US" sz="1900" b="0" i="1" u="none" smtClean="0">
                                <a:latin typeface="Cambria Math"/>
                              </a:rPr>
                              <m:t>2</m:t>
                            </m:r>
                          </m:sub>
                        </m:sSub>
                      </m:oMath>
                    </m:oMathPara>
                  </a14:m>
                  <a:endParaRPr lang="en-US" sz="1900" dirty="0"/>
                </a:p>
                <a:p>
                  <a:pPr/>
                  <a14:m>
                    <m:oMathPara xmlns:m="http://schemas.openxmlformats.org/officeDocument/2006/math">
                      <m:oMathParaPr>
                        <m:jc m:val="centerGroup"/>
                      </m:oMathParaPr>
                      <m:oMath xmlns:m="http://schemas.openxmlformats.org/officeDocument/2006/math">
                        <m:sSub>
                          <m:sSubPr>
                            <m:ctrlPr>
                              <a:rPr lang="en-US" sz="1900" i="1" u="none">
                                <a:latin typeface="Cambria Math" panose="02040503050406030204" pitchFamily="18" charset="0"/>
                              </a:rPr>
                            </m:ctrlPr>
                          </m:sSubPr>
                          <m:e>
                            <m:r>
                              <a:rPr lang="en-US" sz="1900" i="1" u="none">
                                <a:latin typeface="Cambria Math"/>
                              </a:rPr>
                              <m:t>𝑥</m:t>
                            </m:r>
                          </m:e>
                          <m:sub>
                            <m:r>
                              <a:rPr lang="en-US" sz="1900" b="0" i="1" u="none" smtClean="0">
                                <a:latin typeface="Cambria Math"/>
                              </a:rPr>
                              <m:t>3</m:t>
                            </m:r>
                          </m:sub>
                        </m:sSub>
                      </m:oMath>
                    </m:oMathPara>
                  </a14:m>
                  <a:endParaRPr lang="en-US" sz="1900" dirty="0"/>
                </a:p>
                <a:p>
                  <a:pPr/>
                  <a14:m>
                    <m:oMathPara xmlns:m="http://schemas.openxmlformats.org/officeDocument/2006/math">
                      <m:oMathParaPr>
                        <m:jc m:val="centerGroup"/>
                      </m:oMathParaPr>
                      <m:oMath xmlns:m="http://schemas.openxmlformats.org/officeDocument/2006/math">
                        <m:sSub>
                          <m:sSubPr>
                            <m:ctrlPr>
                              <a:rPr lang="en-US" sz="1900" i="1" u="none">
                                <a:latin typeface="Cambria Math" panose="02040503050406030204" pitchFamily="18" charset="0"/>
                              </a:rPr>
                            </m:ctrlPr>
                          </m:sSubPr>
                          <m:e>
                            <m:r>
                              <a:rPr lang="en-US" sz="1900" i="1" u="none">
                                <a:latin typeface="Cambria Math"/>
                              </a:rPr>
                              <m:t>𝑥</m:t>
                            </m:r>
                          </m:e>
                          <m:sub>
                            <m:r>
                              <a:rPr lang="en-US" sz="1900" b="0" i="1" u="none" smtClean="0">
                                <a:latin typeface="Cambria Math"/>
                              </a:rPr>
                              <m:t>4</m:t>
                            </m:r>
                          </m:sub>
                        </m:sSub>
                      </m:oMath>
                    </m:oMathPara>
                  </a14:m>
                  <a:endParaRPr lang="en-US" sz="1900" dirty="0"/>
                </a:p>
                <a:p>
                  <a:pPr/>
                  <a14:m>
                    <m:oMathPara xmlns:m="http://schemas.openxmlformats.org/officeDocument/2006/math">
                      <m:oMathParaPr>
                        <m:jc m:val="centerGroup"/>
                      </m:oMathParaPr>
                      <m:oMath xmlns:m="http://schemas.openxmlformats.org/officeDocument/2006/math">
                        <m:sSub>
                          <m:sSubPr>
                            <m:ctrlPr>
                              <a:rPr lang="en-US" sz="1900" i="1" u="none">
                                <a:latin typeface="Cambria Math" panose="02040503050406030204" pitchFamily="18" charset="0"/>
                              </a:rPr>
                            </m:ctrlPr>
                          </m:sSubPr>
                          <m:e>
                            <m:r>
                              <a:rPr lang="en-US" sz="1900" i="1" u="none">
                                <a:latin typeface="Cambria Math"/>
                              </a:rPr>
                              <m:t>𝑥</m:t>
                            </m:r>
                          </m:e>
                          <m:sub>
                            <m:r>
                              <a:rPr lang="en-US" sz="1900" b="0" i="1" u="none" smtClean="0">
                                <a:latin typeface="Cambria Math"/>
                              </a:rPr>
                              <m:t>5</m:t>
                            </m:r>
                          </m:sub>
                        </m:sSub>
                      </m:oMath>
                    </m:oMathPara>
                  </a14:m>
                  <a:endParaRPr lang="en-US" sz="1900" dirty="0"/>
                </a:p>
                <a:p>
                  <a:pPr/>
                  <a14:m>
                    <m:oMathPara xmlns:m="http://schemas.openxmlformats.org/officeDocument/2006/math">
                      <m:oMathParaPr>
                        <m:jc m:val="centerGroup"/>
                      </m:oMathParaPr>
                      <m:oMath xmlns:m="http://schemas.openxmlformats.org/officeDocument/2006/math">
                        <m:sSub>
                          <m:sSubPr>
                            <m:ctrlPr>
                              <a:rPr lang="en-US" sz="1900" i="1" u="none">
                                <a:latin typeface="Cambria Math" panose="02040503050406030204" pitchFamily="18" charset="0"/>
                              </a:rPr>
                            </m:ctrlPr>
                          </m:sSubPr>
                          <m:e>
                            <m:r>
                              <a:rPr lang="en-US" sz="1900" i="1" u="none">
                                <a:latin typeface="Cambria Math"/>
                              </a:rPr>
                              <m:t>𝑥</m:t>
                            </m:r>
                          </m:e>
                          <m:sub>
                            <m:r>
                              <a:rPr lang="en-US" sz="1900" b="0" i="1" u="none" smtClean="0">
                                <a:latin typeface="Cambria Math"/>
                              </a:rPr>
                              <m:t>6</m:t>
                            </m:r>
                          </m:sub>
                        </m:sSub>
                      </m:oMath>
                    </m:oMathPara>
                  </a14:m>
                  <a:endParaRPr lang="en-US" sz="1900" dirty="0"/>
                </a:p>
              </p:txBody>
            </p:sp>
          </mc:Choice>
          <mc:Fallback xmlns="">
            <p:sp>
              <p:nvSpPr>
                <p:cNvPr id="7" name="Rectangle 6"/>
                <p:cNvSpPr>
                  <a:spLocks noRot="1" noChangeAspect="1" noMove="1" noResize="1" noEditPoints="1" noAdjustHandles="1" noChangeArrowheads="1" noChangeShapeType="1" noTextEdit="1"/>
                </p:cNvSpPr>
                <p:nvPr/>
              </p:nvSpPr>
              <p:spPr>
                <a:xfrm>
                  <a:off x="1874520" y="2199640"/>
                  <a:ext cx="609600" cy="1846659"/>
                </a:xfrm>
                <a:prstGeom prst="rect">
                  <a:avLst/>
                </a:prstGeom>
                <a:blipFill rotWithShape="1">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23"/>
                <p:cNvSpPr/>
                <p:nvPr/>
              </p:nvSpPr>
              <p:spPr>
                <a:xfrm>
                  <a:off x="3633705" y="2467703"/>
                  <a:ext cx="733342"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u="none" smtClean="0">
                                <a:latin typeface="Cambria Math" panose="02040503050406030204" pitchFamily="18" charset="0"/>
                              </a:rPr>
                            </m:ctrlPr>
                          </m:sSubPr>
                          <m:e>
                            <m:r>
                              <a:rPr lang="en-US" sz="2000" b="0" i="1" u="none" smtClean="0">
                                <a:latin typeface="Cambria Math" panose="02040503050406030204" pitchFamily="18" charset="0"/>
                              </a:rPr>
                              <m:t>𝑛𝑒𝑡</m:t>
                            </m:r>
                          </m:e>
                          <m:sub>
                            <m:r>
                              <a:rPr lang="en-US" sz="2000" b="0" i="1" u="none" smtClean="0">
                                <a:latin typeface="Cambria Math"/>
                              </a:rPr>
                              <m:t>7</m:t>
                            </m:r>
                          </m:sub>
                        </m:sSub>
                      </m:oMath>
                    </m:oMathPara>
                  </a14:m>
                  <a:endParaRPr lang="en-US" sz="2000" dirty="0"/>
                </a:p>
              </p:txBody>
            </p:sp>
          </mc:Choice>
          <mc:Fallback xmlns="">
            <p:sp>
              <p:nvSpPr>
                <p:cNvPr id="24" name="Rectangle 23"/>
                <p:cNvSpPr>
                  <a:spLocks noRot="1" noChangeAspect="1" noMove="1" noResize="1" noEditPoints="1" noAdjustHandles="1" noChangeArrowheads="1" noChangeShapeType="1" noTextEdit="1"/>
                </p:cNvSpPr>
                <p:nvPr/>
              </p:nvSpPr>
              <p:spPr>
                <a:xfrm>
                  <a:off x="3633705" y="2467703"/>
                  <a:ext cx="733342" cy="400110"/>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p:cNvSpPr/>
                <p:nvPr/>
              </p:nvSpPr>
              <p:spPr>
                <a:xfrm>
                  <a:off x="2700698" y="2370403"/>
                  <a:ext cx="652102"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u="none" smtClean="0">
                                <a:latin typeface="Cambria Math" panose="02040503050406030204" pitchFamily="18" charset="0"/>
                              </a:rPr>
                            </m:ctrlPr>
                          </m:sSubPr>
                          <m:e>
                            <m:r>
                              <a:rPr lang="en-US" sz="2000" i="1" u="none">
                                <a:latin typeface="Cambria Math"/>
                              </a:rPr>
                              <m:t>𝑤</m:t>
                            </m:r>
                          </m:e>
                          <m:sub>
                            <m:r>
                              <a:rPr lang="en-US" sz="2000" b="0" i="1" u="none" smtClean="0">
                                <a:latin typeface="Cambria Math"/>
                              </a:rPr>
                              <m:t>17</m:t>
                            </m:r>
                          </m:sub>
                        </m:sSub>
                      </m:oMath>
                    </m:oMathPara>
                  </a14:m>
                  <a:endParaRPr lang="en-US" sz="2000" dirty="0"/>
                </a:p>
              </p:txBody>
            </p:sp>
          </mc:Choice>
          <mc:Fallback xmlns="">
            <p:sp>
              <p:nvSpPr>
                <p:cNvPr id="9" name="Rectangle 8"/>
                <p:cNvSpPr>
                  <a:spLocks noRot="1" noChangeAspect="1" noMove="1" noResize="1" noEditPoints="1" noAdjustHandles="1" noChangeArrowheads="1" noChangeShapeType="1" noTextEdit="1"/>
                </p:cNvSpPr>
                <p:nvPr/>
              </p:nvSpPr>
              <p:spPr>
                <a:xfrm>
                  <a:off x="2700698" y="2370403"/>
                  <a:ext cx="652102" cy="400110"/>
                </a:xfrm>
                <a:prstGeom prst="rect">
                  <a:avLst/>
                </a:prstGeom>
                <a:blipFill rotWithShape="1">
                  <a:blip r:embed="rId14"/>
                  <a:stretch>
                    <a:fillRect b="-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p:cNvSpPr/>
                <p:nvPr/>
              </p:nvSpPr>
              <p:spPr>
                <a:xfrm>
                  <a:off x="2721018" y="3535680"/>
                  <a:ext cx="658065"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u="none" smtClean="0">
                                <a:latin typeface="Cambria Math" panose="02040503050406030204" pitchFamily="18" charset="0"/>
                              </a:rPr>
                            </m:ctrlPr>
                          </m:sSubPr>
                          <m:e>
                            <m:r>
                              <a:rPr lang="en-US" sz="2000" i="1" u="none">
                                <a:latin typeface="Cambria Math"/>
                              </a:rPr>
                              <m:t>𝑤</m:t>
                            </m:r>
                          </m:e>
                          <m:sub>
                            <m:r>
                              <a:rPr lang="en-US" sz="2000" b="0" i="1" u="none" smtClean="0">
                                <a:latin typeface="Cambria Math"/>
                              </a:rPr>
                              <m:t>67</m:t>
                            </m:r>
                          </m:sub>
                        </m:sSub>
                      </m:oMath>
                    </m:oMathPara>
                  </a14:m>
                  <a:endParaRPr lang="en-US" sz="2000" dirty="0"/>
                </a:p>
              </p:txBody>
            </p:sp>
          </mc:Choice>
          <mc:Fallback xmlns="">
            <p:sp>
              <p:nvSpPr>
                <p:cNvPr id="53" name="Rectangle 52"/>
                <p:cNvSpPr>
                  <a:spLocks noRot="1" noChangeAspect="1" noMove="1" noResize="1" noEditPoints="1" noAdjustHandles="1" noChangeArrowheads="1" noChangeShapeType="1" noTextEdit="1"/>
                </p:cNvSpPr>
                <p:nvPr/>
              </p:nvSpPr>
              <p:spPr>
                <a:xfrm>
                  <a:off x="2721018" y="3535680"/>
                  <a:ext cx="658065" cy="400110"/>
                </a:xfrm>
                <a:prstGeom prst="rect">
                  <a:avLst/>
                </a:prstGeom>
                <a:blipFill rotWithShape="1">
                  <a:blip r:embed="rId15"/>
                  <a:stretch>
                    <a:fillRect b="-3077"/>
                  </a:stretch>
                </a:blipFill>
              </p:spPr>
              <p:txBody>
                <a:bodyPr/>
                <a:lstStyle/>
                <a:p>
                  <a:r>
                    <a:rPr lang="en-US">
                      <a:noFill/>
                    </a:rPr>
                    <a:t> </a:t>
                  </a:r>
                </a:p>
              </p:txBody>
            </p:sp>
          </mc:Fallback>
        </mc:AlternateContent>
        <p:sp>
          <p:nvSpPr>
            <p:cNvPr id="27" name="Right Arrow 26"/>
            <p:cNvSpPr/>
            <p:nvPr/>
          </p:nvSpPr>
          <p:spPr>
            <a:xfrm>
              <a:off x="4495800" y="2999283"/>
              <a:ext cx="533400" cy="38399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8" name="Right Arrow 27"/>
            <p:cNvSpPr/>
            <p:nvPr/>
          </p:nvSpPr>
          <p:spPr>
            <a:xfrm>
              <a:off x="7620000" y="3008790"/>
              <a:ext cx="457200" cy="38399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grpSp>
      <p:pic>
        <p:nvPicPr>
          <p:cNvPr id="29" name="Picture 473"/>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4509823" y="3123910"/>
            <a:ext cx="2458570" cy="10072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30" name="Rectangle 29"/>
              <p:cNvSpPr/>
              <p:nvPr/>
            </p:nvSpPr>
            <p:spPr>
              <a:xfrm>
                <a:off x="4343400" y="5318915"/>
                <a:ext cx="2264787" cy="446276"/>
              </a:xfrm>
              <a:prstGeom prst="rect">
                <a:avLst/>
              </a:prstGeom>
            </p:spPr>
            <p:txBody>
              <a:bodyPr wrap="none">
                <a:spAutoFit/>
              </a:bodyPr>
              <a:lstStyle/>
              <a:p>
                <a:pPr marL="0" indent="0">
                  <a:buNone/>
                </a:pPr>
                <a14:m>
                  <m:oMathPara xmlns:m="http://schemas.openxmlformats.org/officeDocument/2006/math">
                    <m:oMathParaPr>
                      <m:jc m:val="centerGroup"/>
                    </m:oMathParaPr>
                    <m:oMath xmlns:m="http://schemas.openxmlformats.org/officeDocument/2006/math">
                      <m:sSub>
                        <m:sSubPr>
                          <m:ctrlPr>
                            <a:rPr lang="en-US" sz="2300" i="1" u="none" smtClean="0">
                              <a:latin typeface="Cambria Math" panose="02040503050406030204" pitchFamily="18" charset="0"/>
                            </a:rPr>
                          </m:ctrlPr>
                        </m:sSubPr>
                        <m:e>
                          <m:r>
                            <m:rPr>
                              <m:sty m:val="p"/>
                            </m:rPr>
                            <a:rPr lang="en-US" sz="2300" u="none">
                              <a:latin typeface="Cambria Math"/>
                            </a:rPr>
                            <m:t>net</m:t>
                          </m:r>
                        </m:e>
                        <m:sub>
                          <m:r>
                            <a:rPr lang="en-US" sz="2300" b="0" i="1" u="none" smtClean="0">
                              <a:latin typeface="Cambria Math" panose="02040503050406030204" pitchFamily="18" charset="0"/>
                            </a:rPr>
                            <m:t>𝑘</m:t>
                          </m:r>
                        </m:sub>
                      </m:sSub>
                      <m:r>
                        <a:rPr lang="en-US" sz="2300" i="1" u="none">
                          <a:latin typeface="Cambria Math"/>
                        </a:rPr>
                        <m:t>=∑</m:t>
                      </m:r>
                      <m:sSub>
                        <m:sSubPr>
                          <m:ctrlPr>
                            <a:rPr lang="en-US" sz="2300" i="1" u="none">
                              <a:latin typeface="Cambria Math" panose="02040503050406030204" pitchFamily="18" charset="0"/>
                            </a:rPr>
                          </m:ctrlPr>
                        </m:sSubPr>
                        <m:e>
                          <m:r>
                            <a:rPr lang="en-US" sz="2300" i="1" u="none">
                              <a:latin typeface="Cambria Math"/>
                            </a:rPr>
                            <m:t>𝑤</m:t>
                          </m:r>
                        </m:e>
                        <m:sub>
                          <m:r>
                            <a:rPr lang="en-US" sz="2300" i="1" u="none">
                              <a:latin typeface="Cambria Math"/>
                            </a:rPr>
                            <m:t>𝑖</m:t>
                          </m:r>
                          <m:r>
                            <a:rPr lang="en-US" sz="2300" b="0" i="1" u="none" smtClean="0">
                              <a:latin typeface="Cambria Math" panose="02040503050406030204" pitchFamily="18" charset="0"/>
                            </a:rPr>
                            <m:t>𝑘</m:t>
                          </m:r>
                        </m:sub>
                      </m:sSub>
                      <m:r>
                        <a:rPr lang="en-US" sz="2300" i="1" u="none">
                          <a:latin typeface="Cambria Math"/>
                        </a:rPr>
                        <m:t>.</m:t>
                      </m:r>
                      <m:sSub>
                        <m:sSubPr>
                          <m:ctrlPr>
                            <a:rPr lang="en-US" sz="2300" i="1" u="none">
                              <a:latin typeface="Cambria Math" panose="02040503050406030204" pitchFamily="18" charset="0"/>
                            </a:rPr>
                          </m:ctrlPr>
                        </m:sSubPr>
                        <m:e>
                          <m:r>
                            <a:rPr lang="en-US" sz="2300" i="1" u="none">
                              <a:latin typeface="Cambria Math"/>
                            </a:rPr>
                            <m:t>𝑥</m:t>
                          </m:r>
                        </m:e>
                        <m:sub>
                          <m:r>
                            <a:rPr lang="en-US" sz="2300" i="1" u="none">
                              <a:latin typeface="Cambria Math"/>
                            </a:rPr>
                            <m:t>𝑖</m:t>
                          </m:r>
                        </m:sub>
                      </m:sSub>
                    </m:oMath>
                  </m:oMathPara>
                </a14:m>
                <a:endParaRPr lang="en-US" sz="2300" u="none" dirty="0"/>
              </a:p>
            </p:txBody>
          </p:sp>
        </mc:Choice>
        <mc:Fallback xmlns="">
          <p:sp>
            <p:nvSpPr>
              <p:cNvPr id="30" name="Rectangle 29"/>
              <p:cNvSpPr>
                <a:spLocks noRot="1" noChangeAspect="1" noMove="1" noResize="1" noEditPoints="1" noAdjustHandles="1" noChangeArrowheads="1" noChangeShapeType="1" noTextEdit="1"/>
              </p:cNvSpPr>
              <p:nvPr/>
            </p:nvSpPr>
            <p:spPr>
              <a:xfrm>
                <a:off x="4343400" y="5318915"/>
                <a:ext cx="2264787" cy="446276"/>
              </a:xfrm>
              <a:prstGeom prst="rect">
                <a:avLst/>
              </a:prstGeom>
              <a:blipFill>
                <a:blip r:embed="rId17"/>
                <a:stretch>
                  <a:fillRect b="-164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p:cNvSpPr/>
              <p:nvPr/>
            </p:nvSpPr>
            <p:spPr>
              <a:xfrm>
                <a:off x="4099955" y="5828564"/>
                <a:ext cx="3888565" cy="820033"/>
              </a:xfrm>
              <a:prstGeom prst="rect">
                <a:avLst/>
              </a:prstGeom>
            </p:spPr>
            <p:txBody>
              <a:bodyPr wrap="none">
                <a:spAutoFit/>
              </a:bodyPr>
              <a:lstStyle/>
              <a:p>
                <a:pPr marL="0" indent="0">
                  <a:buNone/>
                </a:pPr>
                <a14:m>
                  <m:oMathPara xmlns:m="http://schemas.openxmlformats.org/officeDocument/2006/math">
                    <m:oMathParaPr>
                      <m:jc m:val="centerGroup"/>
                    </m:oMathParaPr>
                    <m:oMath xmlns:m="http://schemas.openxmlformats.org/officeDocument/2006/math">
                      <m:sSub>
                        <m:sSubPr>
                          <m:ctrlPr>
                            <a:rPr lang="en-US" sz="2300" b="0" i="1" u="none" smtClean="0">
                              <a:latin typeface="Cambria Math" panose="02040503050406030204" pitchFamily="18" charset="0"/>
                            </a:rPr>
                          </m:ctrlPr>
                        </m:sSubPr>
                        <m:e>
                          <m:r>
                            <a:rPr lang="en-US" sz="2300" b="0" i="1" u="none" smtClean="0">
                              <a:latin typeface="Cambria Math"/>
                            </a:rPr>
                            <m:t>𝑜</m:t>
                          </m:r>
                        </m:e>
                        <m:sub>
                          <m:r>
                            <a:rPr lang="en-US" sz="2300" b="0" i="1" u="none" smtClean="0">
                              <a:latin typeface="Cambria Math" panose="02040503050406030204" pitchFamily="18" charset="0"/>
                            </a:rPr>
                            <m:t>𝑘</m:t>
                          </m:r>
                        </m:sub>
                      </m:sSub>
                      <m:r>
                        <a:rPr lang="en-US" sz="2300" b="0" i="1" u="none" smtClean="0">
                          <a:latin typeface="Cambria Math"/>
                        </a:rPr>
                        <m:t>=</m:t>
                      </m:r>
                      <m:f>
                        <m:fPr>
                          <m:ctrlPr>
                            <a:rPr lang="en-US" sz="2300" b="0" i="1" u="none" smtClean="0">
                              <a:latin typeface="Cambria Math" panose="02040503050406030204" pitchFamily="18" charset="0"/>
                            </a:rPr>
                          </m:ctrlPr>
                        </m:fPr>
                        <m:num>
                          <m:r>
                            <a:rPr lang="en-US" sz="2300" b="0" i="1" u="none" smtClean="0">
                              <a:latin typeface="Cambria Math"/>
                            </a:rPr>
                            <m:t>1</m:t>
                          </m:r>
                        </m:num>
                        <m:den>
                          <m:r>
                            <a:rPr lang="en-US" sz="2300" b="0" i="1" u="none" smtClean="0">
                              <a:latin typeface="Cambria Math"/>
                            </a:rPr>
                            <m:t>1+</m:t>
                          </m:r>
                          <m:r>
                            <m:rPr>
                              <m:sty m:val="p"/>
                            </m:rPr>
                            <a:rPr lang="en-US" sz="2300" b="0" i="1" u="none" smtClean="0">
                              <a:latin typeface="Cambria Math"/>
                            </a:rPr>
                            <m:t>exp</m:t>
                          </m:r>
                          <m:d>
                            <m:dPr>
                              <m:ctrlPr>
                                <a:rPr lang="en-US" sz="2300" b="0" i="1" u="none" smtClean="0">
                                  <a:latin typeface="Cambria Math" panose="02040503050406030204" pitchFamily="18" charset="0"/>
                                </a:rPr>
                              </m:ctrlPr>
                            </m:dPr>
                            <m:e>
                              <m:r>
                                <a:rPr lang="en-US" sz="2300" b="0" i="1" u="none" smtClean="0">
                                  <a:latin typeface="Cambria Math"/>
                                </a:rPr>
                                <m:t>−(</m:t>
                              </m:r>
                              <m:sSub>
                                <m:sSubPr>
                                  <m:ctrlPr>
                                    <a:rPr lang="en-US" sz="2300" i="1" u="none">
                                      <a:latin typeface="Cambria Math" panose="02040503050406030204" pitchFamily="18" charset="0"/>
                                    </a:rPr>
                                  </m:ctrlPr>
                                </m:sSubPr>
                                <m:e>
                                  <m:r>
                                    <m:rPr>
                                      <m:sty m:val="p"/>
                                    </m:rPr>
                                    <a:rPr lang="en-US" sz="2300" u="none">
                                      <a:latin typeface="Cambria Math"/>
                                    </a:rPr>
                                    <m:t>net</m:t>
                                  </m:r>
                                </m:e>
                                <m:sub>
                                  <m:r>
                                    <a:rPr lang="en-US" sz="2300" b="0" i="1" u="none" smtClean="0">
                                      <a:latin typeface="Cambria Math" panose="02040503050406030204" pitchFamily="18" charset="0"/>
                                    </a:rPr>
                                    <m:t>𝑘</m:t>
                                  </m:r>
                                </m:sub>
                              </m:sSub>
                              <m:r>
                                <a:rPr lang="en-US" sz="2300" b="0" i="1" u="none" smtClean="0">
                                  <a:latin typeface="Cambria Math"/>
                                </a:rPr>
                                <m:t>−</m:t>
                              </m:r>
                              <m:sSub>
                                <m:sSubPr>
                                  <m:ctrlPr>
                                    <a:rPr lang="en-US" sz="2300" b="0" i="1" u="none" smtClean="0">
                                      <a:latin typeface="Cambria Math" panose="02040503050406030204" pitchFamily="18" charset="0"/>
                                    </a:rPr>
                                  </m:ctrlPr>
                                </m:sSubPr>
                                <m:e>
                                  <m:r>
                                    <a:rPr lang="en-US" sz="2300" b="0" i="1" u="none" smtClean="0">
                                      <a:latin typeface="Cambria Math" panose="02040503050406030204" pitchFamily="18" charset="0"/>
                                    </a:rPr>
                                    <m:t>𝑏</m:t>
                                  </m:r>
                                </m:e>
                                <m:sub>
                                  <m:r>
                                    <a:rPr lang="en-US" sz="2300" b="0" i="1" u="none" smtClean="0">
                                      <a:latin typeface="Cambria Math" panose="02040503050406030204" pitchFamily="18" charset="0"/>
                                    </a:rPr>
                                    <m:t>𝑘</m:t>
                                  </m:r>
                                </m:sub>
                              </m:sSub>
                              <m:r>
                                <a:rPr lang="en-US" sz="2300" b="0" i="1" u="none" smtClean="0">
                                  <a:latin typeface="Cambria Math"/>
                                </a:rPr>
                                <m:t>)</m:t>
                              </m:r>
                            </m:e>
                          </m:d>
                        </m:den>
                      </m:f>
                    </m:oMath>
                  </m:oMathPara>
                </a14:m>
                <a:endParaRPr lang="en-US" sz="2300" u="none" dirty="0"/>
              </a:p>
            </p:txBody>
          </p:sp>
        </mc:Choice>
        <mc:Fallback xmlns="">
          <p:sp>
            <p:nvSpPr>
              <p:cNvPr id="31" name="Rectangle 30"/>
              <p:cNvSpPr>
                <a:spLocks noRot="1" noChangeAspect="1" noMove="1" noResize="1" noEditPoints="1" noAdjustHandles="1" noChangeArrowheads="1" noChangeShapeType="1" noTextEdit="1"/>
              </p:cNvSpPr>
              <p:nvPr/>
            </p:nvSpPr>
            <p:spPr>
              <a:xfrm>
                <a:off x="4099955" y="5828564"/>
                <a:ext cx="3888565" cy="820033"/>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Rectangle 31"/>
              <p:cNvSpPr/>
              <p:nvPr/>
            </p:nvSpPr>
            <p:spPr>
              <a:xfrm>
                <a:off x="4440555" y="4157960"/>
                <a:ext cx="3951767" cy="1134195"/>
              </a:xfrm>
              <a:prstGeom prst="rect">
                <a:avLst/>
              </a:prstGeom>
              <a:solidFill>
                <a:srgbClr val="FFFFCC"/>
              </a:solidFill>
              <a:ln>
                <a:solidFill>
                  <a:schemeClr val="accent1"/>
                </a:solidFill>
              </a:ln>
            </p:spPr>
            <p:style>
              <a:lnRef idx="1">
                <a:schemeClr val="accent5"/>
              </a:lnRef>
              <a:fillRef idx="2">
                <a:schemeClr val="accent5"/>
              </a:fillRef>
              <a:effectRef idx="1">
                <a:schemeClr val="accent5"/>
              </a:effectRef>
              <a:fontRef idx="minor">
                <a:schemeClr val="dk1"/>
              </a:fontRef>
            </p:style>
            <p:txBody>
              <a:bodyPr rtlCol="0" anchor="ctr"/>
              <a:lstStyle/>
              <a:p>
                <a:r>
                  <a:rPr lang="en-US" sz="2000" b="1" u="none" dirty="0"/>
                  <a:t>The parameters so far? </a:t>
                </a:r>
              </a:p>
              <a:p>
                <a:r>
                  <a:rPr lang="en-US" sz="2000" u="none" dirty="0"/>
                  <a:t>The set of connective weights:  </a:t>
                </a:r>
                <a14:m>
                  <m:oMath xmlns:m="http://schemas.openxmlformats.org/officeDocument/2006/math">
                    <m:sSub>
                      <m:sSubPr>
                        <m:ctrlPr>
                          <a:rPr lang="en-US" sz="2000" i="1" u="none">
                            <a:latin typeface="Cambria Math" panose="02040503050406030204" pitchFamily="18" charset="0"/>
                          </a:rPr>
                        </m:ctrlPr>
                      </m:sSubPr>
                      <m:e>
                        <m:r>
                          <a:rPr lang="en-US" sz="2000" i="1" u="none">
                            <a:latin typeface="Cambria Math"/>
                          </a:rPr>
                          <m:t>𝑤</m:t>
                        </m:r>
                      </m:e>
                      <m:sub>
                        <m:r>
                          <a:rPr lang="en-US" sz="2000" i="1" u="none">
                            <a:latin typeface="Cambria Math"/>
                          </a:rPr>
                          <m:t>𝑖𝑗</m:t>
                        </m:r>
                      </m:sub>
                    </m:sSub>
                  </m:oMath>
                </a14:m>
                <a:r>
                  <a:rPr lang="en-US" sz="2000" u="none" dirty="0"/>
                  <a:t> The threshold/bias value: </a:t>
                </a:r>
                <a14:m>
                  <m:oMath xmlns:m="http://schemas.openxmlformats.org/officeDocument/2006/math">
                    <m:sSub>
                      <m:sSubPr>
                        <m:ctrlPr>
                          <a:rPr lang="en-US" sz="2000" i="1" u="none">
                            <a:latin typeface="Cambria Math" panose="02040503050406030204" pitchFamily="18" charset="0"/>
                          </a:rPr>
                        </m:ctrlPr>
                      </m:sSubPr>
                      <m:e>
                        <m:r>
                          <a:rPr lang="en-US" sz="2000" b="0" i="1" u="none" smtClean="0">
                            <a:latin typeface="Cambria Math" panose="02040503050406030204" pitchFamily="18" charset="0"/>
                          </a:rPr>
                          <m:t>𝑏</m:t>
                        </m:r>
                      </m:e>
                      <m:sub>
                        <m:r>
                          <a:rPr lang="en-US" sz="2000" i="1" u="none">
                            <a:latin typeface="Cambria Math"/>
                          </a:rPr>
                          <m:t>𝑗</m:t>
                        </m:r>
                      </m:sub>
                    </m:sSub>
                  </m:oMath>
                </a14:m>
                <a:endParaRPr lang="en-US" sz="2000" u="none" dirty="0"/>
              </a:p>
            </p:txBody>
          </p:sp>
        </mc:Choice>
        <mc:Fallback xmlns="">
          <p:sp>
            <p:nvSpPr>
              <p:cNvPr id="32" name="Rectangle 31"/>
              <p:cNvSpPr>
                <a:spLocks noRot="1" noChangeAspect="1" noMove="1" noResize="1" noEditPoints="1" noAdjustHandles="1" noChangeArrowheads="1" noChangeShapeType="1" noTextEdit="1"/>
              </p:cNvSpPr>
              <p:nvPr/>
            </p:nvSpPr>
            <p:spPr>
              <a:xfrm>
                <a:off x="4440555" y="4157960"/>
                <a:ext cx="3951767" cy="1134195"/>
              </a:xfrm>
              <a:prstGeom prst="rect">
                <a:avLst/>
              </a:prstGeom>
              <a:blipFill>
                <a:blip r:embed="rId19"/>
                <a:stretch>
                  <a:fillRect/>
                </a:stretch>
              </a:blipFill>
              <a:ln>
                <a:solidFill>
                  <a:schemeClr val="accent1"/>
                </a:solidFill>
              </a:ln>
            </p:spPr>
            <p:txBody>
              <a:bodyPr/>
              <a:lstStyle/>
              <a:p>
                <a:r>
                  <a:rPr lang="zh-CN" altLang="en-US">
                    <a:noFill/>
                  </a:rPr>
                  <a:t> </a:t>
                </a:r>
              </a:p>
            </p:txBody>
          </p:sp>
        </mc:Fallback>
      </mc:AlternateContent>
    </p:spTree>
    <p:extLst>
      <p:ext uri="{BB962C8B-B14F-4D97-AF65-F5344CB8AC3E}">
        <p14:creationId xmlns:p14="http://schemas.microsoft.com/office/powerpoint/2010/main" val="294905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500"/>
                                        <p:tgtEl>
                                          <p:spTgt spid="3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par>
                                <p:cTn id="16" presetID="10" presetClass="entr" presetSubtype="0" fill="hold" nodeType="withEffect">
                                  <p:stCondLst>
                                    <p:cond delay="0"/>
                                  </p:stCondLst>
                                  <p:childTnLst>
                                    <p:set>
                                      <p:cBhvr>
                                        <p:cTn id="17" dur="1" fill="hold">
                                          <p:stCondLst>
                                            <p:cond delay="0"/>
                                          </p:stCondLst>
                                        </p:cTn>
                                        <p:tgtEl>
                                          <p:spTgt spid="32">
                                            <p:txEl>
                                              <p:pRg st="0" end="0"/>
                                            </p:txEl>
                                          </p:spTgt>
                                        </p:tgtEl>
                                        <p:attrNameLst>
                                          <p:attrName>style.visibility</p:attrName>
                                        </p:attrNameLst>
                                      </p:cBhvr>
                                      <p:to>
                                        <p:strVal val="visible"/>
                                      </p:to>
                                    </p:set>
                                    <p:animEffect transition="in" filter="fade">
                                      <p:cBhvr>
                                        <p:cTn id="18" dur="500"/>
                                        <p:tgtEl>
                                          <p:spTgt spid="32">
                                            <p:txEl>
                                              <p:pRg st="0" end="0"/>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2">
                                            <p:txEl>
                                              <p:pRg st="1" end="1"/>
                                            </p:txEl>
                                          </p:spTgt>
                                        </p:tgtEl>
                                        <p:attrNameLst>
                                          <p:attrName>style.visibility</p:attrName>
                                        </p:attrNameLst>
                                      </p:cBhvr>
                                      <p:to>
                                        <p:strVal val="visible"/>
                                      </p:to>
                                    </p:set>
                                    <p:animEffect transition="in" filter="fade">
                                      <p:cBhvr>
                                        <p:cTn id="21" dur="500"/>
                                        <p:tgtEl>
                                          <p:spTgt spid="3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Activation function</a:t>
            </a:r>
          </a:p>
        </p:txBody>
      </p:sp>
      <p:sp>
        <p:nvSpPr>
          <p:cNvPr id="3" name="Content Placeholder 2"/>
          <p:cNvSpPr>
            <a:spLocks noGrp="1"/>
          </p:cNvSpPr>
          <p:nvPr>
            <p:ph idx="1"/>
          </p:nvPr>
        </p:nvSpPr>
        <p:spPr>
          <a:xfrm>
            <a:off x="228600" y="6096000"/>
            <a:ext cx="8686800" cy="457200"/>
          </a:xfrm>
        </p:spPr>
        <p:txBody>
          <a:bodyPr>
            <a:normAutofit fontScale="92500" lnSpcReduction="10000"/>
          </a:bodyPr>
          <a:lstStyle/>
          <a:p>
            <a:r>
              <a:rPr lang="en-US" dirty="0">
                <a:hlinkClick r:id="rId2"/>
              </a:rPr>
              <a:t>https://en.wikipedia.org/wiki/Activation_function</a:t>
            </a:r>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pic>
        <p:nvPicPr>
          <p:cNvPr id="5" name="Picture 4"/>
          <p:cNvPicPr>
            <a:picLocks noChangeAspect="1"/>
          </p:cNvPicPr>
          <p:nvPr/>
        </p:nvPicPr>
        <p:blipFill>
          <a:blip r:embed="rId3"/>
          <a:stretch>
            <a:fillRect/>
          </a:stretch>
        </p:blipFill>
        <p:spPr>
          <a:xfrm>
            <a:off x="111515" y="1066800"/>
            <a:ext cx="8920969" cy="4686438"/>
          </a:xfrm>
          <a:prstGeom prst="rect">
            <a:avLst/>
          </a:prstGeom>
        </p:spPr>
      </p:pic>
    </p:spTree>
    <p:extLst>
      <p:ext uri="{BB962C8B-B14F-4D97-AF65-F5344CB8AC3E}">
        <p14:creationId xmlns:p14="http://schemas.microsoft.com/office/powerpoint/2010/main" val="39307254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 Neural Computation </a:t>
            </a:r>
          </a:p>
        </p:txBody>
      </p:sp>
      <p:sp>
        <p:nvSpPr>
          <p:cNvPr id="3" name="Content Placeholder 2"/>
          <p:cNvSpPr>
            <a:spLocks noGrp="1"/>
          </p:cNvSpPr>
          <p:nvPr>
            <p:ph idx="1"/>
          </p:nvPr>
        </p:nvSpPr>
        <p:spPr/>
        <p:txBody>
          <a:bodyPr/>
          <a:lstStyle/>
          <a:p>
            <a:r>
              <a:rPr lang="en-US" dirty="0" err="1">
                <a:solidFill>
                  <a:srgbClr val="0000FF"/>
                </a:solidFill>
              </a:rPr>
              <a:t>McCollough</a:t>
            </a:r>
            <a:r>
              <a:rPr lang="en-US" dirty="0">
                <a:solidFill>
                  <a:srgbClr val="0000FF"/>
                </a:solidFill>
              </a:rPr>
              <a:t> and Pitts (1943)</a:t>
            </a:r>
            <a:r>
              <a:rPr lang="en-US" dirty="0"/>
              <a:t> showed how linear threshold units can be used to compute logical functions </a:t>
            </a:r>
          </a:p>
          <a:p>
            <a:r>
              <a:rPr lang="en-US" dirty="0"/>
              <a:t>Can build basic logic gates</a:t>
            </a:r>
          </a:p>
          <a:p>
            <a:pPr lvl="1"/>
            <a:r>
              <a:rPr lang="en-US" b="1" dirty="0"/>
              <a:t>AND:</a:t>
            </a:r>
            <a:endParaRPr lang="en-US" dirty="0"/>
          </a:p>
          <a:p>
            <a:pPr lvl="1"/>
            <a:r>
              <a:rPr lang="en-US" b="1" dirty="0"/>
              <a:t>OR:</a:t>
            </a:r>
            <a:endParaRPr lang="en-US" dirty="0"/>
          </a:p>
          <a:p>
            <a:pPr lvl="1"/>
            <a:r>
              <a:rPr lang="en-US" b="1" dirty="0"/>
              <a:t>NOT:</a:t>
            </a:r>
            <a:r>
              <a:rPr lang="en-US" dirty="0"/>
              <a:t>  use negative weight</a:t>
            </a:r>
          </a:p>
          <a:p>
            <a:r>
              <a:rPr lang="en-US" dirty="0"/>
              <a:t>Can build arbitrary logic circuits, finite-state machines and computers given these basis gates.</a:t>
            </a:r>
          </a:p>
          <a:p>
            <a:r>
              <a:rPr lang="en-US" dirty="0"/>
              <a:t>Can specify any Boolean function using two layer network (w/ negation)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mc:AlternateContent xmlns:mc="http://schemas.openxmlformats.org/markup-compatibility/2006" xmlns:a14="http://schemas.microsoft.com/office/drawing/2010/main">
        <mc:Choice Requires="a14">
          <p:sp>
            <p:nvSpPr>
              <p:cNvPr id="5" name="Rectangle 4"/>
              <p:cNvSpPr/>
              <p:nvPr/>
            </p:nvSpPr>
            <p:spPr>
              <a:xfrm>
                <a:off x="5486400" y="2529221"/>
                <a:ext cx="3200400" cy="1371600"/>
              </a:xfrm>
              <a:prstGeom prst="rect">
                <a:avLst/>
              </a:prstGeom>
              <a:solidFill>
                <a:srgbClr val="FFFFCC"/>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sSub>
                        <m:sSubPr>
                          <m:ctrlPr>
                            <a:rPr lang="en-US" sz="2000" i="1" u="none" smtClean="0">
                              <a:solidFill>
                                <a:srgbClr val="245795"/>
                              </a:solidFill>
                              <a:latin typeface="Cambria Math" panose="02040503050406030204" pitchFamily="18" charset="0"/>
                            </a:rPr>
                          </m:ctrlPr>
                        </m:sSubPr>
                        <m:e>
                          <m:r>
                            <m:rPr>
                              <m:sty m:val="p"/>
                            </m:rPr>
                            <a:rPr lang="en-US" sz="2000" u="none">
                              <a:solidFill>
                                <a:srgbClr val="245795"/>
                              </a:solidFill>
                              <a:latin typeface="Cambria Math"/>
                            </a:rPr>
                            <m:t>net</m:t>
                          </m:r>
                        </m:e>
                        <m:sub>
                          <m:r>
                            <a:rPr lang="en-US" sz="2000" i="1" u="none">
                              <a:solidFill>
                                <a:srgbClr val="245795"/>
                              </a:solidFill>
                              <a:latin typeface="Cambria Math"/>
                            </a:rPr>
                            <m:t>𝑗</m:t>
                          </m:r>
                        </m:sub>
                      </m:sSub>
                      <m:r>
                        <a:rPr lang="en-US" sz="2000" i="1" u="none">
                          <a:solidFill>
                            <a:srgbClr val="245795"/>
                          </a:solidFill>
                          <a:latin typeface="Cambria Math"/>
                        </a:rPr>
                        <m:t>=∑</m:t>
                      </m:r>
                      <m:sSub>
                        <m:sSubPr>
                          <m:ctrlPr>
                            <a:rPr lang="en-US" sz="2000" i="1" u="none">
                              <a:solidFill>
                                <a:srgbClr val="245795"/>
                              </a:solidFill>
                              <a:latin typeface="Cambria Math" panose="02040503050406030204" pitchFamily="18" charset="0"/>
                            </a:rPr>
                          </m:ctrlPr>
                        </m:sSubPr>
                        <m:e>
                          <m:r>
                            <a:rPr lang="en-US" sz="2000" i="1" u="none">
                              <a:solidFill>
                                <a:srgbClr val="245795"/>
                              </a:solidFill>
                              <a:latin typeface="Cambria Math"/>
                            </a:rPr>
                            <m:t>𝑤</m:t>
                          </m:r>
                        </m:e>
                        <m:sub>
                          <m:r>
                            <a:rPr lang="en-US" sz="2000" i="1" u="none">
                              <a:solidFill>
                                <a:srgbClr val="245795"/>
                              </a:solidFill>
                              <a:latin typeface="Cambria Math"/>
                            </a:rPr>
                            <m:t>𝑖𝑗</m:t>
                          </m:r>
                        </m:sub>
                      </m:sSub>
                      <m:r>
                        <a:rPr lang="en-US" sz="2000" i="1" u="none">
                          <a:solidFill>
                            <a:srgbClr val="245795"/>
                          </a:solidFill>
                          <a:latin typeface="Cambria Math"/>
                        </a:rPr>
                        <m:t>.</m:t>
                      </m:r>
                      <m:sSub>
                        <m:sSubPr>
                          <m:ctrlPr>
                            <a:rPr lang="en-US" sz="2000" i="1" u="none">
                              <a:solidFill>
                                <a:srgbClr val="245795"/>
                              </a:solidFill>
                              <a:latin typeface="Cambria Math" panose="02040503050406030204" pitchFamily="18" charset="0"/>
                            </a:rPr>
                          </m:ctrlPr>
                        </m:sSubPr>
                        <m:e>
                          <m:r>
                            <a:rPr lang="en-US" sz="2000" i="1" u="none">
                              <a:solidFill>
                                <a:srgbClr val="245795"/>
                              </a:solidFill>
                              <a:latin typeface="Cambria Math"/>
                            </a:rPr>
                            <m:t>𝑥</m:t>
                          </m:r>
                        </m:e>
                        <m:sub>
                          <m:r>
                            <a:rPr lang="en-US" sz="2000" i="1" u="none">
                              <a:solidFill>
                                <a:srgbClr val="245795"/>
                              </a:solidFill>
                              <a:latin typeface="Cambria Math"/>
                            </a:rPr>
                            <m:t>𝑖</m:t>
                          </m:r>
                        </m:sub>
                      </m:sSub>
                    </m:oMath>
                  </m:oMathPara>
                </a14:m>
                <a:endParaRPr lang="en-US" sz="2000" u="none" dirty="0">
                  <a:solidFill>
                    <a:srgbClr val="245795"/>
                  </a:solidFill>
                </a:endParaRPr>
              </a:p>
              <a:p>
                <a:pPr/>
                <a14:m>
                  <m:oMathPara xmlns:m="http://schemas.openxmlformats.org/officeDocument/2006/math">
                    <m:oMathParaPr>
                      <m:jc m:val="centerGroup"/>
                    </m:oMathParaPr>
                    <m:oMath xmlns:m="http://schemas.openxmlformats.org/officeDocument/2006/math">
                      <m:sSub>
                        <m:sSubPr>
                          <m:ctrlPr>
                            <a:rPr lang="en-US" sz="2000" i="1" u="none">
                              <a:solidFill>
                                <a:srgbClr val="245795"/>
                              </a:solidFill>
                              <a:latin typeface="Cambria Math" panose="02040503050406030204" pitchFamily="18" charset="0"/>
                            </a:rPr>
                          </m:ctrlPr>
                        </m:sSubPr>
                        <m:e>
                          <m:r>
                            <a:rPr lang="en-US" sz="2000" i="1" u="none">
                              <a:solidFill>
                                <a:srgbClr val="245795"/>
                              </a:solidFill>
                              <a:latin typeface="Cambria Math"/>
                            </a:rPr>
                            <m:t>𝑜</m:t>
                          </m:r>
                        </m:e>
                        <m:sub>
                          <m:r>
                            <a:rPr lang="en-US" sz="2000" i="1" u="none">
                              <a:solidFill>
                                <a:srgbClr val="245795"/>
                              </a:solidFill>
                              <a:latin typeface="Cambria Math"/>
                            </a:rPr>
                            <m:t>𝑗</m:t>
                          </m:r>
                        </m:sub>
                      </m:sSub>
                      <m:r>
                        <a:rPr lang="en-US" sz="2000" i="1" u="none">
                          <a:solidFill>
                            <a:srgbClr val="245795"/>
                          </a:solidFill>
                          <a:latin typeface="Cambria Math"/>
                        </a:rPr>
                        <m:t>=</m:t>
                      </m:r>
                      <m:f>
                        <m:fPr>
                          <m:ctrlPr>
                            <a:rPr lang="en-US" sz="2000" i="1" u="none">
                              <a:solidFill>
                                <a:srgbClr val="245795"/>
                              </a:solidFill>
                              <a:latin typeface="Cambria Math" panose="02040503050406030204" pitchFamily="18" charset="0"/>
                            </a:rPr>
                          </m:ctrlPr>
                        </m:fPr>
                        <m:num>
                          <m:r>
                            <a:rPr lang="en-US" sz="2000" i="1" u="none">
                              <a:solidFill>
                                <a:srgbClr val="245795"/>
                              </a:solidFill>
                              <a:latin typeface="Cambria Math"/>
                            </a:rPr>
                            <m:t>1</m:t>
                          </m:r>
                        </m:num>
                        <m:den>
                          <m:r>
                            <a:rPr lang="en-US" sz="2000" i="1" u="none">
                              <a:solidFill>
                                <a:srgbClr val="245795"/>
                              </a:solidFill>
                              <a:latin typeface="Cambria Math"/>
                            </a:rPr>
                            <m:t>1</m:t>
                          </m:r>
                          <m:r>
                            <a:rPr lang="en-US" sz="2000" i="1" u="none">
                              <a:solidFill>
                                <a:srgbClr val="245795"/>
                              </a:solidFill>
                              <a:latin typeface="Cambria Math"/>
                            </a:rPr>
                            <m:t>+</m:t>
                          </m:r>
                          <m:r>
                            <m:rPr>
                              <m:sty m:val="p"/>
                            </m:rPr>
                            <a:rPr lang="en-US" sz="2000" i="1" u="none">
                              <a:solidFill>
                                <a:srgbClr val="245795"/>
                              </a:solidFill>
                              <a:latin typeface="Cambria Math"/>
                            </a:rPr>
                            <m:t>exp</m:t>
                          </m:r>
                          <m:d>
                            <m:dPr>
                              <m:ctrlPr>
                                <a:rPr lang="en-US" sz="2000" i="1" u="none">
                                  <a:solidFill>
                                    <a:srgbClr val="245795"/>
                                  </a:solidFill>
                                  <a:latin typeface="Cambria Math" panose="02040503050406030204" pitchFamily="18" charset="0"/>
                                </a:rPr>
                              </m:ctrlPr>
                            </m:dPr>
                            <m:e>
                              <m:r>
                                <a:rPr lang="en-US" sz="2000" i="1" u="none">
                                  <a:solidFill>
                                    <a:srgbClr val="245795"/>
                                  </a:solidFill>
                                  <a:latin typeface="Cambria Math"/>
                                </a:rPr>
                                <m:t>−(</m:t>
                              </m:r>
                              <m:sSub>
                                <m:sSubPr>
                                  <m:ctrlPr>
                                    <a:rPr lang="en-US" sz="2000" i="1" u="none">
                                      <a:solidFill>
                                        <a:srgbClr val="245795"/>
                                      </a:solidFill>
                                      <a:latin typeface="Cambria Math" panose="02040503050406030204" pitchFamily="18" charset="0"/>
                                    </a:rPr>
                                  </m:ctrlPr>
                                </m:sSubPr>
                                <m:e>
                                  <m:r>
                                    <m:rPr>
                                      <m:sty m:val="p"/>
                                    </m:rPr>
                                    <a:rPr lang="en-US" sz="2000" u="none">
                                      <a:solidFill>
                                        <a:srgbClr val="245795"/>
                                      </a:solidFill>
                                      <a:latin typeface="Cambria Math"/>
                                    </a:rPr>
                                    <m:t>net</m:t>
                                  </m:r>
                                </m:e>
                                <m:sub>
                                  <m:r>
                                    <a:rPr lang="en-US" sz="2000" i="1" u="none">
                                      <a:solidFill>
                                        <a:srgbClr val="245795"/>
                                      </a:solidFill>
                                      <a:latin typeface="Cambria Math"/>
                                    </a:rPr>
                                    <m:t>𝑗</m:t>
                                  </m:r>
                                </m:sub>
                              </m:sSub>
                              <m:r>
                                <a:rPr lang="en-US" sz="2000" i="1" u="none">
                                  <a:solidFill>
                                    <a:srgbClr val="245795"/>
                                  </a:solidFill>
                                  <a:latin typeface="Cambria Math"/>
                                </a:rPr>
                                <m:t>−</m:t>
                              </m:r>
                              <m:sSub>
                                <m:sSubPr>
                                  <m:ctrlPr>
                                    <a:rPr lang="en-US" sz="2000" i="1" u="none">
                                      <a:solidFill>
                                        <a:srgbClr val="245795"/>
                                      </a:solidFill>
                                      <a:latin typeface="Cambria Math" panose="02040503050406030204" pitchFamily="18" charset="0"/>
                                    </a:rPr>
                                  </m:ctrlPr>
                                </m:sSubPr>
                                <m:e>
                                  <m:r>
                                    <a:rPr lang="en-US" sz="2000" b="0" i="1" u="none" smtClean="0">
                                      <a:solidFill>
                                        <a:srgbClr val="245795"/>
                                      </a:solidFill>
                                      <a:latin typeface="Cambria Math" panose="02040503050406030204" pitchFamily="18" charset="0"/>
                                    </a:rPr>
                                    <m:t>𝑏</m:t>
                                  </m:r>
                                </m:e>
                                <m:sub>
                                  <m:r>
                                    <a:rPr lang="en-US" sz="2000" i="1" u="none">
                                      <a:solidFill>
                                        <a:srgbClr val="245795"/>
                                      </a:solidFill>
                                      <a:latin typeface="Cambria Math"/>
                                    </a:rPr>
                                    <m:t>𝑗</m:t>
                                  </m:r>
                                </m:sub>
                              </m:sSub>
                              <m:r>
                                <a:rPr lang="en-US" sz="2000" i="1" u="none">
                                  <a:solidFill>
                                    <a:srgbClr val="245795"/>
                                  </a:solidFill>
                                  <a:latin typeface="Cambria Math"/>
                                </a:rPr>
                                <m:t>)</m:t>
                              </m:r>
                            </m:e>
                          </m:d>
                        </m:den>
                      </m:f>
                    </m:oMath>
                  </m:oMathPara>
                </a14:m>
                <a:endParaRPr lang="en-US" sz="2000" u="none" dirty="0">
                  <a:solidFill>
                    <a:srgbClr val="245795"/>
                  </a:solidFill>
                </a:endParaRPr>
              </a:p>
              <a:p>
                <a:pPr algn="ctr"/>
                <a:endParaRPr lang="en-US" dirty="0">
                  <a:solidFill>
                    <a:srgbClr val="245795"/>
                  </a:solidFill>
                </a:endParaRPr>
              </a:p>
            </p:txBody>
          </p:sp>
        </mc:Choice>
        <mc:Fallback xmlns="">
          <p:sp>
            <p:nvSpPr>
              <p:cNvPr id="5" name="Rectangle 4"/>
              <p:cNvSpPr>
                <a:spLocks noRot="1" noChangeAspect="1" noMove="1" noResize="1" noEditPoints="1" noAdjustHandles="1" noChangeArrowheads="1" noChangeShapeType="1" noTextEdit="1"/>
              </p:cNvSpPr>
              <p:nvPr/>
            </p:nvSpPr>
            <p:spPr>
              <a:xfrm>
                <a:off x="5486400" y="2529221"/>
                <a:ext cx="3200400" cy="1371600"/>
              </a:xfrm>
              <a:prstGeom prst="rect">
                <a:avLst/>
              </a:prstGeom>
              <a:blipFill>
                <a:blip r:embed="rId2"/>
                <a:stretch>
                  <a:fillRect/>
                </a:stretch>
              </a:blipFill>
              <a:ln>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752600" y="2790225"/>
                <a:ext cx="1417760" cy="42479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u="none" smtClean="0">
                              <a:latin typeface="Cambria Math" panose="02040503050406030204" pitchFamily="18" charset="0"/>
                            </a:rPr>
                          </m:ctrlPr>
                        </m:sSubPr>
                        <m:e>
                          <m:r>
                            <a:rPr lang="en-US" sz="2000" i="1" u="none">
                              <a:latin typeface="Cambria Math"/>
                            </a:rPr>
                            <m:t>𝑤</m:t>
                          </m:r>
                        </m:e>
                        <m:sub>
                          <m:r>
                            <a:rPr lang="en-US" sz="2000" i="1" u="none">
                              <a:latin typeface="Cambria Math"/>
                            </a:rPr>
                            <m:t>𝑖𝑗</m:t>
                          </m:r>
                        </m:sub>
                      </m:sSub>
                      <m:r>
                        <a:rPr lang="en-US" sz="2000" i="1" u="none">
                          <a:latin typeface="Cambria Math"/>
                        </a:rPr>
                        <m:t>=</m:t>
                      </m:r>
                      <m:sSub>
                        <m:sSubPr>
                          <m:ctrlPr>
                            <a:rPr lang="en-US" sz="2000" i="1" u="none">
                              <a:latin typeface="Cambria Math" panose="02040503050406030204" pitchFamily="18" charset="0"/>
                            </a:rPr>
                          </m:ctrlPr>
                        </m:sSubPr>
                        <m:e>
                          <m:r>
                            <a:rPr lang="en-US" sz="2000" b="0" i="1" u="none" smtClean="0">
                              <a:latin typeface="Cambria Math" panose="02040503050406030204" pitchFamily="18" charset="0"/>
                            </a:rPr>
                            <m:t>𝑏</m:t>
                          </m:r>
                        </m:e>
                        <m:sub>
                          <m:r>
                            <a:rPr lang="en-US" sz="2000" i="1" u="none">
                              <a:latin typeface="Cambria Math"/>
                            </a:rPr>
                            <m:t>𝑗</m:t>
                          </m:r>
                        </m:sub>
                      </m:sSub>
                      <m:r>
                        <a:rPr lang="en-US" sz="2000" i="1" u="none">
                          <a:latin typeface="Cambria Math"/>
                        </a:rPr>
                        <m:t>/</m:t>
                      </m:r>
                      <m:r>
                        <a:rPr lang="en-US" sz="2000" i="1" u="none">
                          <a:latin typeface="Cambria Math"/>
                        </a:rPr>
                        <m:t>𝑛</m:t>
                      </m:r>
                    </m:oMath>
                  </m:oMathPara>
                </a14:m>
                <a:endParaRPr lang="en-US" sz="2000" u="none" dirty="0"/>
              </a:p>
            </p:txBody>
          </p:sp>
        </mc:Choice>
        <mc:Fallback xmlns="">
          <p:sp>
            <p:nvSpPr>
              <p:cNvPr id="6" name="Rectangle 5"/>
              <p:cNvSpPr>
                <a:spLocks noRot="1" noChangeAspect="1" noMove="1" noResize="1" noEditPoints="1" noAdjustHandles="1" noChangeArrowheads="1" noChangeShapeType="1" noTextEdit="1"/>
              </p:cNvSpPr>
              <p:nvPr/>
            </p:nvSpPr>
            <p:spPr>
              <a:xfrm>
                <a:off x="1752600" y="2790225"/>
                <a:ext cx="1417760" cy="424796"/>
              </a:xfrm>
              <a:prstGeom prst="rect">
                <a:avLst/>
              </a:prstGeom>
              <a:blipFill>
                <a:blip r:embed="rId3"/>
                <a:stretch>
                  <a:fillRect b="-101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1752600" y="3216602"/>
                <a:ext cx="1140890" cy="42479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u="none" smtClean="0">
                              <a:latin typeface="Cambria Math" panose="02040503050406030204" pitchFamily="18" charset="0"/>
                            </a:rPr>
                          </m:ctrlPr>
                        </m:sSubPr>
                        <m:e>
                          <m:r>
                            <a:rPr lang="en-US" sz="2000" i="1" u="none">
                              <a:latin typeface="Cambria Math"/>
                            </a:rPr>
                            <m:t>𝑤</m:t>
                          </m:r>
                        </m:e>
                        <m:sub>
                          <m:r>
                            <a:rPr lang="en-US" sz="2000" i="1" u="none">
                              <a:latin typeface="Cambria Math"/>
                            </a:rPr>
                            <m:t>𝑖𝑗</m:t>
                          </m:r>
                        </m:sub>
                      </m:sSub>
                      <m:r>
                        <a:rPr lang="en-US" sz="2000" i="1" u="none">
                          <a:latin typeface="Cambria Math"/>
                        </a:rPr>
                        <m:t>=</m:t>
                      </m:r>
                      <m:sSub>
                        <m:sSubPr>
                          <m:ctrlPr>
                            <a:rPr lang="en-US" sz="2000" i="1" u="none">
                              <a:latin typeface="Cambria Math" panose="02040503050406030204" pitchFamily="18" charset="0"/>
                            </a:rPr>
                          </m:ctrlPr>
                        </m:sSubPr>
                        <m:e>
                          <m:r>
                            <a:rPr lang="en-US" sz="2000" b="0" i="1" u="none" smtClean="0">
                              <a:latin typeface="Cambria Math" panose="02040503050406030204" pitchFamily="18" charset="0"/>
                            </a:rPr>
                            <m:t>𝑏</m:t>
                          </m:r>
                        </m:e>
                        <m:sub>
                          <m:r>
                            <a:rPr lang="en-US" sz="2000" i="1" u="none">
                              <a:latin typeface="Cambria Math"/>
                            </a:rPr>
                            <m:t>𝑗</m:t>
                          </m:r>
                        </m:sub>
                      </m:sSub>
                    </m:oMath>
                  </m:oMathPara>
                </a14:m>
                <a:endParaRPr lang="en-US" sz="2000" u="none" dirty="0"/>
              </a:p>
            </p:txBody>
          </p:sp>
        </mc:Choice>
        <mc:Fallback xmlns="">
          <p:sp>
            <p:nvSpPr>
              <p:cNvPr id="7" name="Rectangle 6"/>
              <p:cNvSpPr>
                <a:spLocks noRot="1" noChangeAspect="1" noMove="1" noResize="1" noEditPoints="1" noAdjustHandles="1" noChangeArrowheads="1" noChangeShapeType="1" noTextEdit="1"/>
              </p:cNvSpPr>
              <p:nvPr/>
            </p:nvSpPr>
            <p:spPr>
              <a:xfrm>
                <a:off x="1752600" y="3216602"/>
                <a:ext cx="1140890" cy="424796"/>
              </a:xfrm>
              <a:prstGeom prst="rect">
                <a:avLst/>
              </a:prstGeom>
              <a:blipFill>
                <a:blip r:embed="rId4"/>
                <a:stretch>
                  <a:fillRect b="-10145"/>
                </a:stretch>
              </a:blipFill>
            </p:spPr>
            <p:txBody>
              <a:bodyPr/>
              <a:lstStyle/>
              <a:p>
                <a:r>
                  <a:rPr lang="en-US">
                    <a:noFill/>
                  </a:rPr>
                  <a:t> </a:t>
                </a:r>
              </a:p>
            </p:txBody>
          </p:sp>
        </mc:Fallback>
      </mc:AlternateContent>
    </p:spTree>
    <p:extLst>
      <p:ext uri="{BB962C8B-B14F-4D97-AF65-F5344CB8AC3E}">
        <p14:creationId xmlns:p14="http://schemas.microsoft.com/office/powerpoint/2010/main" val="2778264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 Learning Rules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8600" y="1295400"/>
                <a:ext cx="8686800" cy="5562600"/>
              </a:xfrm>
            </p:spPr>
            <p:txBody>
              <a:bodyPr>
                <a:normAutofit fontScale="92500" lnSpcReduction="10000"/>
              </a:bodyPr>
              <a:lstStyle/>
              <a:p>
                <a:r>
                  <a:rPr lang="en-US" dirty="0">
                    <a:solidFill>
                      <a:srgbClr val="0000FF"/>
                    </a:solidFill>
                  </a:rPr>
                  <a:t>Hebb (1949)</a:t>
                </a:r>
                <a:r>
                  <a:rPr lang="en-US" dirty="0"/>
                  <a:t> suggested that if two units are both active (firing) then the weights between them should increase:      </a:t>
                </a:r>
                <a14:m>
                  <m:oMath xmlns:m="http://schemas.openxmlformats.org/officeDocument/2006/math">
                    <m:sSub>
                      <m:sSubPr>
                        <m:ctrlPr>
                          <a:rPr lang="en-US" i="1">
                            <a:latin typeface="Cambria Math" panose="02040503050406030204" pitchFamily="18" charset="0"/>
                          </a:rPr>
                        </m:ctrlPr>
                      </m:sSubPr>
                      <m:e>
                        <m:r>
                          <a:rPr lang="en-US" i="1">
                            <a:latin typeface="Cambria Math"/>
                          </a:rPr>
                          <m:t>𝑤</m:t>
                        </m:r>
                      </m:e>
                      <m:sub>
                        <m:r>
                          <a:rPr lang="en-US" i="1">
                            <a:latin typeface="Cambria Math"/>
                          </a:rPr>
                          <m:t>𝑖𝑗</m:t>
                        </m:r>
                      </m:sub>
                    </m:sSub>
                    <m:r>
                      <a:rPr lang="en-US" i="1">
                        <a:latin typeface="Cambria Math"/>
                      </a:rPr>
                      <m:t>=</m:t>
                    </m:r>
                    <m:sSub>
                      <m:sSubPr>
                        <m:ctrlPr>
                          <a:rPr lang="en-US" i="1">
                            <a:latin typeface="Cambria Math" panose="02040503050406030204" pitchFamily="18" charset="0"/>
                          </a:rPr>
                        </m:ctrlPr>
                      </m:sSubPr>
                      <m:e>
                        <m:r>
                          <a:rPr lang="en-US" i="1">
                            <a:latin typeface="Cambria Math"/>
                          </a:rPr>
                          <m:t>𝑤</m:t>
                        </m:r>
                      </m:e>
                      <m:sub>
                        <m:r>
                          <a:rPr lang="en-US" i="1">
                            <a:latin typeface="Cambria Math"/>
                          </a:rPr>
                          <m:t>𝑖𝑗</m:t>
                        </m:r>
                      </m:sub>
                    </m:sSub>
                    <m:r>
                      <a:rPr lang="en-US" i="1">
                        <a:latin typeface="Cambria Math"/>
                      </a:rPr>
                      <m:t>+</m:t>
                    </m:r>
                    <m:r>
                      <a:rPr lang="en-US" i="1">
                        <a:solidFill>
                          <a:srgbClr val="FF0000"/>
                        </a:solidFill>
                        <a:latin typeface="Cambria Math"/>
                      </a:rPr>
                      <m:t>𝑅</m:t>
                    </m:r>
                    <m:sSub>
                      <m:sSubPr>
                        <m:ctrlPr>
                          <a:rPr lang="en-US" i="1">
                            <a:latin typeface="Cambria Math" panose="02040503050406030204" pitchFamily="18" charset="0"/>
                          </a:rPr>
                        </m:ctrlPr>
                      </m:sSubPr>
                      <m:e>
                        <m:r>
                          <a:rPr lang="en-US" i="1">
                            <a:latin typeface="Cambria Math"/>
                          </a:rPr>
                          <m:t>𝑜</m:t>
                        </m:r>
                      </m:e>
                      <m:sub>
                        <m:r>
                          <a:rPr lang="en-US" i="1">
                            <a:latin typeface="Cambria Math"/>
                          </a:rPr>
                          <m:t>𝑖</m:t>
                        </m:r>
                      </m:sub>
                    </m:sSub>
                    <m:sSub>
                      <m:sSubPr>
                        <m:ctrlPr>
                          <a:rPr lang="en-US" i="1">
                            <a:latin typeface="Cambria Math" panose="02040503050406030204" pitchFamily="18" charset="0"/>
                          </a:rPr>
                        </m:ctrlPr>
                      </m:sSubPr>
                      <m:e>
                        <m:r>
                          <a:rPr lang="en-US" i="1">
                            <a:latin typeface="Cambria Math"/>
                          </a:rPr>
                          <m:t>𝑜</m:t>
                        </m:r>
                      </m:e>
                      <m:sub>
                        <m:r>
                          <a:rPr lang="en-US" i="1">
                            <a:latin typeface="Cambria Math"/>
                          </a:rPr>
                          <m:t>𝑗</m:t>
                        </m:r>
                      </m:sub>
                    </m:sSub>
                  </m:oMath>
                </a14:m>
                <a:r>
                  <a:rPr lang="en-US" dirty="0"/>
                  <a:t>  </a:t>
                </a:r>
              </a:p>
              <a:p>
                <a:pPr lvl="1"/>
                <a14:m>
                  <m:oMath xmlns:m="http://schemas.openxmlformats.org/officeDocument/2006/math">
                    <m:r>
                      <a:rPr lang="en-US" i="1">
                        <a:solidFill>
                          <a:srgbClr val="FF0000"/>
                        </a:solidFill>
                        <a:latin typeface="Cambria Math"/>
                      </a:rPr>
                      <m:t>𝑅</m:t>
                    </m:r>
                  </m:oMath>
                </a14:m>
                <a:r>
                  <a:rPr lang="en-US" dirty="0"/>
                  <a:t> and is a constant called </a:t>
                </a:r>
                <a:r>
                  <a:rPr lang="en-US" b="1" dirty="0"/>
                  <a:t>the learning rate</a:t>
                </a:r>
              </a:p>
              <a:p>
                <a:pPr lvl="1"/>
                <a:r>
                  <a:rPr lang="en-US" dirty="0"/>
                  <a:t>Supported by physiological evidence</a:t>
                </a:r>
              </a:p>
              <a:p>
                <a:endParaRPr lang="en-US" dirty="0">
                  <a:solidFill>
                    <a:srgbClr val="0000FF"/>
                  </a:solidFill>
                </a:endParaRPr>
              </a:p>
              <a:p>
                <a:r>
                  <a:rPr lang="en-US" dirty="0">
                    <a:solidFill>
                      <a:srgbClr val="0000FF"/>
                    </a:solidFill>
                  </a:rPr>
                  <a:t>Rosenblatt (1959)</a:t>
                </a:r>
                <a:r>
                  <a:rPr lang="en-US" dirty="0"/>
                  <a:t> suggested that when a target output value is provided for a single neuron </a:t>
                </a:r>
                <a:r>
                  <a:rPr lang="en-US" b="1" dirty="0"/>
                  <a:t>with fixed input</a:t>
                </a:r>
                <a:r>
                  <a:rPr lang="en-US" dirty="0"/>
                  <a:t>, it can </a:t>
                </a:r>
                <a:r>
                  <a:rPr lang="en-US" b="1" dirty="0"/>
                  <a:t>incrementally change weights </a:t>
                </a:r>
                <a:r>
                  <a:rPr lang="en-US" dirty="0"/>
                  <a:t>and learn to produce the output using the </a:t>
                </a:r>
                <a:r>
                  <a:rPr lang="en-US" b="1" dirty="0"/>
                  <a:t>Perceptron learning rule</a:t>
                </a:r>
                <a:r>
                  <a:rPr lang="en-US" dirty="0"/>
                  <a:t>.</a:t>
                </a:r>
              </a:p>
              <a:p>
                <a:pPr lvl="1"/>
                <a:r>
                  <a:rPr lang="en-US" dirty="0"/>
                  <a:t>assumes </a:t>
                </a:r>
                <a:r>
                  <a:rPr lang="en-US" b="1" dirty="0"/>
                  <a:t>binary output </a:t>
                </a:r>
                <a:r>
                  <a:rPr lang="en-US" dirty="0"/>
                  <a:t>units; single linear threshold unit</a:t>
                </a:r>
              </a:p>
              <a:p>
                <a:pPr lvl="1"/>
                <a:r>
                  <a:rPr lang="en-US" dirty="0"/>
                  <a:t>Led to the Perceptron Algorithm</a:t>
                </a:r>
              </a:p>
              <a:p>
                <a:endParaRPr lang="en-US" dirty="0"/>
              </a:p>
              <a:p>
                <a:r>
                  <a:rPr lang="en-US" dirty="0"/>
                  <a:t>See: </a:t>
                </a:r>
                <a:r>
                  <a:rPr lang="en-US" sz="1600" dirty="0">
                    <a:hlinkClick r:id="rId2"/>
                  </a:rPr>
                  <a:t>http://people.idsia.ch/~juergen/who-invented-backpropagation.html</a:t>
                </a:r>
                <a:r>
                  <a:rPr lang="en-US" sz="1600" dirty="0"/>
                  <a:t> </a:t>
                </a:r>
                <a:endParaRPr lang="en-US" sz="1600" dirty="0">
                  <a:solidFill>
                    <a:schemeClr val="accent1">
                      <a:lumMod val="75000"/>
                    </a:schemeClr>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600" y="1295400"/>
                <a:ext cx="8686800" cy="5562600"/>
              </a:xfrm>
              <a:blipFill>
                <a:blip r:embed="rId3"/>
                <a:stretch>
                  <a:fillRect l="-1123" t="-1754" r="-632" b="-131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516867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64008"/>
            <a:ext cx="8229600" cy="1078992"/>
          </a:xfrm>
        </p:spPr>
        <p:txBody>
          <a:bodyPr>
            <a:normAutofit/>
          </a:bodyPr>
          <a:lstStyle/>
          <a:p>
            <a:pPr eaLnBrk="1" hangingPunct="1"/>
            <a:r>
              <a:rPr lang="en-US" sz="4000" dirty="0"/>
              <a:t>Logistic Regression</a:t>
            </a:r>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a:xfrm>
                <a:off x="381000" y="1219200"/>
                <a:ext cx="8229600" cy="5029200"/>
              </a:xfrm>
            </p:spPr>
            <p:txBody>
              <a:bodyPr/>
              <a:lstStyle/>
              <a:p>
                <a:pPr lvl="0">
                  <a:lnSpc>
                    <a:spcPct val="100000"/>
                  </a:lnSpc>
                  <a:defRPr/>
                </a:pPr>
                <a:r>
                  <a:rPr lang="en-US" sz="2400" dirty="0"/>
                  <a:t>Logistic regression is designed as a </a:t>
                </a:r>
                <a:r>
                  <a:rPr lang="en-US" sz="2400" b="1" dirty="0">
                    <a:solidFill>
                      <a:srgbClr val="C00000"/>
                    </a:solidFill>
                  </a:rPr>
                  <a:t>binary classifier </a:t>
                </a:r>
                <a:r>
                  <a:rPr lang="en-US" sz="2400" dirty="0"/>
                  <a:t>(output say {0,1} or {-1,1}) but actually </a:t>
                </a:r>
                <a:r>
                  <a:rPr lang="en-US" sz="2400" b="1" dirty="0">
                    <a:solidFill>
                      <a:srgbClr val="C00000"/>
                    </a:solidFill>
                  </a:rPr>
                  <a:t>outputs the probability </a:t>
                </a:r>
                <a:r>
                  <a:rPr lang="en-US" sz="2400" dirty="0"/>
                  <a:t>that the input instance is in the “1” class. </a:t>
                </a:r>
              </a:p>
              <a:p>
                <a:pPr lvl="0">
                  <a:lnSpc>
                    <a:spcPct val="100000"/>
                  </a:lnSpc>
                  <a:defRPr/>
                </a:pPr>
                <a:endParaRPr lang="en-US" sz="2400" dirty="0"/>
              </a:p>
              <a:p>
                <a:pPr lvl="0">
                  <a:lnSpc>
                    <a:spcPct val="100000"/>
                  </a:lnSpc>
                  <a:defRPr/>
                </a:pPr>
                <a:r>
                  <a:rPr lang="en-US" sz="2400" dirty="0"/>
                  <a:t>A logistic classifier has the form:</a:t>
                </a:r>
              </a:p>
              <a:p>
                <a:pPr marL="0" lvl="0" indent="0">
                  <a:lnSpc>
                    <a:spcPct val="100000"/>
                  </a:lnSpc>
                  <a:buNone/>
                  <a:defRPr/>
                </a:pPr>
                <a14:m>
                  <m:oMathPara xmlns:m="http://schemas.openxmlformats.org/officeDocument/2006/math">
                    <m:oMathParaPr>
                      <m:jc m:val="center"/>
                    </m:oMathParaPr>
                    <m:oMath xmlns:m="http://schemas.openxmlformats.org/officeDocument/2006/math">
                      <m:r>
                        <a:rPr lang="en-US" sz="2400" b="0" i="1" smtClean="0">
                          <a:latin typeface="Cambria Math"/>
                        </a:rPr>
                        <m:t>𝑝</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𝑦</m:t>
                          </m:r>
                          <m:r>
                            <a:rPr lang="en-US" sz="2400" b="0" i="1" smtClean="0">
                              <a:latin typeface="Cambria Math" panose="02040503050406030204" pitchFamily="18" charset="0"/>
                            </a:rPr>
                            <m:t>=1|</m:t>
                          </m:r>
                          <m:r>
                            <a:rPr lang="en-US" sz="2400" b="1" i="1">
                              <a:latin typeface="Cambria Math" panose="02040503050406030204" pitchFamily="18" charset="0"/>
                            </a:rPr>
                            <m:t>𝒙</m:t>
                          </m:r>
                        </m:e>
                      </m:d>
                      <m:r>
                        <a:rPr lang="en-US" sz="2400" b="0" i="1" smtClean="0">
                          <a:latin typeface="Cambria Math"/>
                        </a:rPr>
                        <m:t> =  </m:t>
                      </m:r>
                      <m:f>
                        <m:fPr>
                          <m:ctrlPr>
                            <a:rPr lang="en-US" sz="2400" b="0" i="1" smtClean="0">
                              <a:latin typeface="Cambria Math" panose="02040503050406030204" pitchFamily="18" charset="0"/>
                            </a:rPr>
                          </m:ctrlPr>
                        </m:fPr>
                        <m:num>
                          <m:r>
                            <a:rPr lang="en-US" sz="2400" b="0" i="1" smtClean="0">
                              <a:latin typeface="Cambria Math"/>
                            </a:rPr>
                            <m:t>1</m:t>
                          </m:r>
                        </m:num>
                        <m:den>
                          <m:r>
                            <a:rPr lang="en-US" sz="2400" b="0" i="1" smtClean="0">
                              <a:latin typeface="Cambria Math"/>
                            </a:rPr>
                            <m:t>1+</m:t>
                          </m:r>
                          <m:r>
                            <m:rPr>
                              <m:sty m:val="p"/>
                            </m:rPr>
                            <a:rPr lang="en-US" sz="2400" b="0" i="0" smtClean="0">
                              <a:latin typeface="Cambria Math"/>
                            </a:rPr>
                            <m:t>exp</m:t>
                          </m:r>
                          <m:r>
                            <a:rPr lang="en-US" sz="2400" b="0" i="1" smtClean="0">
                              <a:latin typeface="Cambria Math"/>
                            </a:rPr>
                            <m:t>⁡</m:t>
                          </m:r>
                          <m:d>
                            <m:dPr>
                              <m:ctrlPr>
                                <a:rPr lang="en-US" sz="2400" b="0" i="1" smtClean="0">
                                  <a:latin typeface="Cambria Math" panose="02040503050406030204" pitchFamily="18" charset="0"/>
                                </a:rPr>
                              </m:ctrlPr>
                            </m:dPr>
                            <m:e>
                              <m:r>
                                <a:rPr lang="en-US" sz="2400" b="0" i="1" smtClean="0">
                                  <a:latin typeface="Cambria Math"/>
                                </a:rPr>
                                <m:t>−</m:t>
                              </m:r>
                              <m:r>
                                <a:rPr lang="en-US" sz="2400" b="1" i="1" smtClean="0">
                                  <a:latin typeface="Cambria Math" panose="02040503050406030204" pitchFamily="18" charset="0"/>
                                </a:rPr>
                                <m:t>𝒘</m:t>
                              </m:r>
                              <m:r>
                                <m:rPr>
                                  <m:nor/>
                                </m:rPr>
                                <a:rPr lang="en-US" altLang="en-US" sz="2400" baseline="30000" dirty="0"/>
                                <m:t>T</m:t>
                              </m:r>
                              <m:r>
                                <a:rPr lang="en-US" sz="2400" b="1" i="1" smtClean="0">
                                  <a:latin typeface="Cambria Math" panose="02040503050406030204" pitchFamily="18" charset="0"/>
                                </a:rPr>
                                <m:t>𝒙</m:t>
                              </m:r>
                            </m:e>
                          </m:d>
                        </m:den>
                      </m:f>
                    </m:oMath>
                  </m:oMathPara>
                </a14:m>
                <a:endParaRPr lang="en-US" sz="2400" dirty="0"/>
              </a:p>
              <a:p>
                <a:pPr marL="0" lvl="0" indent="0">
                  <a:lnSpc>
                    <a:spcPct val="100000"/>
                  </a:lnSpc>
                  <a:buNone/>
                  <a:defRPr/>
                </a:pPr>
                <a:r>
                  <a:rPr lang="en-US" sz="2400" dirty="0"/>
                  <a:t>where</a:t>
                </a:r>
                <a14:m>
                  <m:oMath xmlns:m="http://schemas.openxmlformats.org/officeDocument/2006/math">
                    <m:r>
                      <a:rPr lang="en-US" sz="2400" b="1" i="1">
                        <a:latin typeface="Cambria Math" panose="02040503050406030204" pitchFamily="18" charset="0"/>
                      </a:rPr>
                      <m:t>𝒙</m:t>
                    </m:r>
                    <m:r>
                      <a:rPr lang="en-US" sz="2400" b="0" i="1" smtClean="0">
                        <a:latin typeface="Cambria Math"/>
                      </a:rPr>
                      <m:t>= </m:t>
                    </m:r>
                    <m:d>
                      <m:dPr>
                        <m:ctrlPr>
                          <a:rPr lang="en-US" sz="2400" b="0" i="1" smtClean="0">
                            <a:latin typeface="Cambria Math" panose="02040503050406030204" pitchFamily="18" charset="0"/>
                          </a:rPr>
                        </m:ctrlPr>
                      </m:dPr>
                      <m:e>
                        <m:sSup>
                          <m:sSupPr>
                            <m:ctrlPr>
                              <a:rPr lang="en-US" sz="2400" i="1">
                                <a:latin typeface="Cambria Math" panose="02040503050406030204" pitchFamily="18" charset="0"/>
                              </a:rPr>
                            </m:ctrlPr>
                          </m:sSupPr>
                          <m:e>
                            <m:r>
                              <a:rPr lang="en-US" sz="2400" b="1" i="1">
                                <a:latin typeface="Cambria Math" panose="02040503050406030204" pitchFamily="18" charset="0"/>
                              </a:rPr>
                              <m:t>𝒙</m:t>
                            </m:r>
                          </m:e>
                          <m:sup>
                            <m:r>
                              <a:rPr lang="en-US" sz="2400" b="0" i="1" smtClean="0">
                                <a:latin typeface="Cambria Math" panose="02040503050406030204" pitchFamily="18" charset="0"/>
                              </a:rPr>
                              <m:t>(</m:t>
                            </m:r>
                            <m:r>
                              <a:rPr lang="en-US" sz="2400" i="1">
                                <a:latin typeface="Cambria Math" panose="02040503050406030204" pitchFamily="18" charset="0"/>
                              </a:rPr>
                              <m:t>1</m:t>
                            </m:r>
                            <m:r>
                              <a:rPr lang="en-US" sz="2400" b="0" i="1" smtClean="0">
                                <a:latin typeface="Cambria Math" panose="02040503050406030204" pitchFamily="18" charset="0"/>
                              </a:rPr>
                              <m:t>)</m:t>
                            </m:r>
                          </m:sup>
                        </m:sSup>
                        <m:r>
                          <a:rPr lang="en-US" sz="2400" b="0" i="1" smtClean="0">
                            <a:latin typeface="Cambria Math"/>
                          </a:rPr>
                          <m:t>,…,</m:t>
                        </m:r>
                        <m:sSup>
                          <m:sSupPr>
                            <m:ctrlPr>
                              <a:rPr lang="en-US" sz="2400" i="1">
                                <a:latin typeface="Cambria Math" panose="02040503050406030204" pitchFamily="18" charset="0"/>
                              </a:rPr>
                            </m:ctrlPr>
                          </m:sSupPr>
                          <m:e>
                            <m:r>
                              <a:rPr lang="en-US" sz="2400" b="1" i="1">
                                <a:latin typeface="Cambria Math" panose="02040503050406030204" pitchFamily="18" charset="0"/>
                              </a:rPr>
                              <m:t>𝒙</m:t>
                            </m:r>
                          </m:e>
                          <m:sup>
                            <m:r>
                              <a:rPr lang="en-US" sz="2400" i="1">
                                <a:latin typeface="Cambria Math" panose="02040503050406030204" pitchFamily="18" charset="0"/>
                              </a:rPr>
                              <m:t>(</m:t>
                            </m:r>
                            <m:r>
                              <a:rPr lang="en-US" sz="2400" b="0" i="1" smtClean="0">
                                <a:latin typeface="Cambria Math" panose="02040503050406030204" pitchFamily="18" charset="0"/>
                              </a:rPr>
                              <m:t>𝑑</m:t>
                            </m:r>
                            <m:r>
                              <a:rPr lang="en-US" sz="2400" i="1">
                                <a:latin typeface="Cambria Math" panose="02040503050406030204" pitchFamily="18" charset="0"/>
                              </a:rPr>
                              <m:t>)</m:t>
                            </m:r>
                          </m:sup>
                        </m:sSup>
                      </m:e>
                    </m:d>
                  </m:oMath>
                </a14:m>
                <a:r>
                  <a:rPr lang="en-US" sz="2400" dirty="0"/>
                  <a:t> is a vector of features.</a:t>
                </a:r>
              </a:p>
              <a:p>
                <a:pPr lvl="0">
                  <a:lnSpc>
                    <a:spcPct val="100000"/>
                  </a:lnSpc>
                  <a:defRPr/>
                </a:pPr>
                <a:endParaRPr lang="en-US" sz="2400"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xfrm>
                <a:off x="381000" y="1219200"/>
                <a:ext cx="8229600" cy="5029200"/>
              </a:xfrm>
              <a:blipFill>
                <a:blip r:embed="rId3"/>
                <a:stretch>
                  <a:fillRect l="-1185" t="-970" r="-519"/>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998165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Perceptron Learning Rule: Revisit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sz="2400" dirty="0"/>
                  <a:t>Given:</a:t>
                </a:r>
              </a:p>
              <a:p>
                <a:pPr lvl="1"/>
                <a:r>
                  <a:rPr lang="en-US" sz="2000" dirty="0"/>
                  <a:t>the </a:t>
                </a:r>
                <a:r>
                  <a:rPr lang="en-US" sz="2000" b="1" dirty="0"/>
                  <a:t>target</a:t>
                </a:r>
                <a:r>
                  <a:rPr lang="en-US" sz="2000" dirty="0"/>
                  <a:t> output for the output unit is </a:t>
                </a:r>
                <a14:m>
                  <m:oMath xmlns:m="http://schemas.openxmlformats.org/officeDocument/2006/math">
                    <m:sSub>
                      <m:sSubPr>
                        <m:ctrlPr>
                          <a:rPr lang="en-US" sz="2000" i="1">
                            <a:solidFill>
                              <a:srgbClr val="FF0000"/>
                            </a:solidFill>
                            <a:latin typeface="Cambria Math" panose="02040503050406030204" pitchFamily="18" charset="0"/>
                          </a:rPr>
                        </m:ctrlPr>
                      </m:sSubPr>
                      <m:e>
                        <m:r>
                          <a:rPr lang="en-US" sz="2000" i="1">
                            <a:solidFill>
                              <a:srgbClr val="FF0000"/>
                            </a:solidFill>
                            <a:latin typeface="Cambria Math"/>
                          </a:rPr>
                          <m:t>𝑡</m:t>
                        </m:r>
                      </m:e>
                      <m:sub>
                        <m:r>
                          <a:rPr lang="en-US" sz="2000" i="1">
                            <a:solidFill>
                              <a:srgbClr val="FF0000"/>
                            </a:solidFill>
                            <a:latin typeface="Cambria Math"/>
                          </a:rPr>
                          <m:t>𝑗</m:t>
                        </m:r>
                      </m:sub>
                    </m:sSub>
                  </m:oMath>
                </a14:m>
                <a:r>
                  <a:rPr lang="en-US" sz="2000" dirty="0"/>
                  <a:t> </a:t>
                </a:r>
              </a:p>
              <a:p>
                <a:pPr lvl="1"/>
                <a:r>
                  <a:rPr lang="en-US" sz="2000" dirty="0"/>
                  <a:t>the </a:t>
                </a:r>
                <a:r>
                  <a:rPr lang="en-US" sz="2000" b="1" dirty="0"/>
                  <a:t>input</a:t>
                </a:r>
                <a:r>
                  <a:rPr lang="en-US" sz="2000" dirty="0"/>
                  <a:t> the neuron sees is </a:t>
                </a:r>
                <a14:m>
                  <m:oMath xmlns:m="http://schemas.openxmlformats.org/officeDocument/2006/math">
                    <m:sSub>
                      <m:sSubPr>
                        <m:ctrlPr>
                          <a:rPr lang="en-US" sz="2000" i="1">
                            <a:solidFill>
                              <a:srgbClr val="9900CC"/>
                            </a:solidFill>
                            <a:latin typeface="Cambria Math" panose="02040503050406030204" pitchFamily="18" charset="0"/>
                          </a:rPr>
                        </m:ctrlPr>
                      </m:sSubPr>
                      <m:e>
                        <m:r>
                          <a:rPr lang="en-US" sz="2000" i="1">
                            <a:solidFill>
                              <a:srgbClr val="9900CC"/>
                            </a:solidFill>
                            <a:latin typeface="Cambria Math"/>
                          </a:rPr>
                          <m:t>𝑥</m:t>
                        </m:r>
                      </m:e>
                      <m:sub>
                        <m:r>
                          <a:rPr lang="en-US" sz="2000" i="1">
                            <a:solidFill>
                              <a:srgbClr val="9900CC"/>
                            </a:solidFill>
                            <a:latin typeface="Cambria Math"/>
                          </a:rPr>
                          <m:t>𝑖</m:t>
                        </m:r>
                      </m:sub>
                    </m:sSub>
                  </m:oMath>
                </a14:m>
                <a:endParaRPr lang="en-US" sz="2000" dirty="0"/>
              </a:p>
              <a:p>
                <a:pPr lvl="1"/>
                <a:r>
                  <a:rPr lang="en-US" sz="2000" dirty="0"/>
                  <a:t>the </a:t>
                </a:r>
                <a:r>
                  <a:rPr lang="en-US" sz="2000" b="1" dirty="0"/>
                  <a:t>output</a:t>
                </a:r>
                <a:r>
                  <a:rPr lang="en-US" sz="2000" dirty="0"/>
                  <a:t> it </a:t>
                </a:r>
                <a:r>
                  <a:rPr lang="en-US" sz="2000" b="1" dirty="0"/>
                  <a:t>produces </a:t>
                </a:r>
                <a:r>
                  <a:rPr lang="en-US" sz="2000" dirty="0"/>
                  <a:t>is  </a:t>
                </a:r>
                <a14:m>
                  <m:oMath xmlns:m="http://schemas.openxmlformats.org/officeDocument/2006/math">
                    <m:sSub>
                      <m:sSubPr>
                        <m:ctrlPr>
                          <a:rPr lang="en-US" sz="2000" i="1">
                            <a:solidFill>
                              <a:srgbClr val="00B050"/>
                            </a:solidFill>
                            <a:latin typeface="Cambria Math" panose="02040503050406030204" pitchFamily="18" charset="0"/>
                          </a:rPr>
                        </m:ctrlPr>
                      </m:sSubPr>
                      <m:e>
                        <m:r>
                          <a:rPr lang="en-US" sz="2000" i="1">
                            <a:solidFill>
                              <a:srgbClr val="00B050"/>
                            </a:solidFill>
                            <a:latin typeface="Cambria Math"/>
                          </a:rPr>
                          <m:t>𝑜</m:t>
                        </m:r>
                      </m:e>
                      <m:sub>
                        <m:r>
                          <a:rPr lang="en-US" sz="2000" i="1">
                            <a:solidFill>
                              <a:srgbClr val="00B050"/>
                            </a:solidFill>
                            <a:latin typeface="Cambria Math"/>
                          </a:rPr>
                          <m:t>𝑗</m:t>
                        </m:r>
                      </m:sub>
                    </m:sSub>
                  </m:oMath>
                </a14:m>
                <a:endParaRPr lang="en-US" sz="2000" dirty="0"/>
              </a:p>
              <a:p>
                <a:r>
                  <a:rPr lang="en-US" sz="2400" dirty="0"/>
                  <a:t>Update weights according to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𝑤</m:t>
                        </m:r>
                      </m:e>
                      <m:sub>
                        <m:r>
                          <a:rPr lang="en-US" sz="2400" i="1">
                            <a:latin typeface="Cambria Math"/>
                          </a:rPr>
                          <m:t>𝑖𝑗</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𝑤</m:t>
                        </m:r>
                      </m:e>
                      <m:sub>
                        <m:r>
                          <a:rPr lang="en-US" sz="2400" i="1">
                            <a:latin typeface="Cambria Math"/>
                          </a:rPr>
                          <m:t>𝑖𝑗</m:t>
                        </m:r>
                      </m:sub>
                    </m:sSub>
                    <m:r>
                      <a:rPr lang="en-US" sz="2400" i="1">
                        <a:latin typeface="Cambria Math"/>
                      </a:rPr>
                      <m:t>+</m:t>
                    </m:r>
                    <m:r>
                      <a:rPr lang="en-US" sz="2400" i="1">
                        <a:latin typeface="Cambria Math"/>
                      </a:rPr>
                      <m:t>𝑅</m:t>
                    </m:r>
                    <m:d>
                      <m:dPr>
                        <m:ctrlPr>
                          <a:rPr lang="en-US" sz="2400" i="1">
                            <a:latin typeface="Cambria Math" panose="02040503050406030204" pitchFamily="18" charset="0"/>
                          </a:rPr>
                        </m:ctrlPr>
                      </m:dPr>
                      <m:e>
                        <m:sSub>
                          <m:sSubPr>
                            <m:ctrlPr>
                              <a:rPr lang="en-US" sz="2400" i="1">
                                <a:solidFill>
                                  <a:srgbClr val="FF0000"/>
                                </a:solidFill>
                                <a:latin typeface="Cambria Math" panose="02040503050406030204" pitchFamily="18" charset="0"/>
                              </a:rPr>
                            </m:ctrlPr>
                          </m:sSubPr>
                          <m:e>
                            <m:r>
                              <a:rPr lang="en-US" sz="2400" i="1">
                                <a:solidFill>
                                  <a:srgbClr val="FF0000"/>
                                </a:solidFill>
                                <a:latin typeface="Cambria Math"/>
                              </a:rPr>
                              <m:t>𝑡</m:t>
                            </m:r>
                          </m:e>
                          <m:sub>
                            <m:r>
                              <a:rPr lang="en-US" sz="2400" i="1">
                                <a:solidFill>
                                  <a:srgbClr val="FF0000"/>
                                </a:solidFill>
                                <a:latin typeface="Cambria Math"/>
                              </a:rPr>
                              <m:t>𝑗</m:t>
                            </m:r>
                          </m:sub>
                        </m:sSub>
                        <m:r>
                          <a:rPr lang="en-US" sz="2400" i="1">
                            <a:latin typeface="Cambria Math"/>
                          </a:rPr>
                          <m:t>−</m:t>
                        </m:r>
                        <m:sSub>
                          <m:sSubPr>
                            <m:ctrlPr>
                              <a:rPr lang="en-US" sz="2400" i="1">
                                <a:solidFill>
                                  <a:srgbClr val="00B050"/>
                                </a:solidFill>
                                <a:latin typeface="Cambria Math" panose="02040503050406030204" pitchFamily="18" charset="0"/>
                              </a:rPr>
                            </m:ctrlPr>
                          </m:sSubPr>
                          <m:e>
                            <m:r>
                              <a:rPr lang="en-US" sz="2400" i="1">
                                <a:solidFill>
                                  <a:srgbClr val="00B050"/>
                                </a:solidFill>
                                <a:latin typeface="Cambria Math"/>
                              </a:rPr>
                              <m:t>𝑜</m:t>
                            </m:r>
                          </m:e>
                          <m:sub>
                            <m:r>
                              <a:rPr lang="en-US" sz="2400" i="1">
                                <a:solidFill>
                                  <a:srgbClr val="00B050"/>
                                </a:solidFill>
                                <a:latin typeface="Cambria Math"/>
                              </a:rPr>
                              <m:t>𝑗</m:t>
                            </m:r>
                          </m:sub>
                        </m:sSub>
                      </m:e>
                    </m:d>
                    <m:sSub>
                      <m:sSubPr>
                        <m:ctrlPr>
                          <a:rPr lang="en-US" sz="2400" i="1">
                            <a:solidFill>
                              <a:srgbClr val="9900CC"/>
                            </a:solidFill>
                            <a:latin typeface="Cambria Math" panose="02040503050406030204" pitchFamily="18" charset="0"/>
                          </a:rPr>
                        </m:ctrlPr>
                      </m:sSubPr>
                      <m:e>
                        <m:r>
                          <a:rPr lang="en-US" sz="2400" i="1">
                            <a:solidFill>
                              <a:srgbClr val="9900CC"/>
                            </a:solidFill>
                            <a:latin typeface="Cambria Math"/>
                          </a:rPr>
                          <m:t>𝑥</m:t>
                        </m:r>
                      </m:e>
                      <m:sub>
                        <m:r>
                          <a:rPr lang="en-US" sz="2400" i="1">
                            <a:solidFill>
                              <a:srgbClr val="9900CC"/>
                            </a:solidFill>
                            <a:latin typeface="Cambria Math"/>
                          </a:rPr>
                          <m:t>𝑖</m:t>
                        </m:r>
                      </m:sub>
                    </m:sSub>
                  </m:oMath>
                </a14:m>
                <a:endParaRPr lang="en-US" sz="2400" dirty="0"/>
              </a:p>
              <a:p>
                <a:pPr lvl="1"/>
                <a:r>
                  <a:rPr lang="en-US" sz="2000" dirty="0"/>
                  <a:t>If output is </a:t>
                </a:r>
                <a:r>
                  <a:rPr lang="en-US" sz="2000" b="1" dirty="0"/>
                  <a:t>correct</a:t>
                </a:r>
                <a:r>
                  <a:rPr lang="en-US" sz="2000" dirty="0"/>
                  <a:t>, don’t change the weights</a:t>
                </a:r>
              </a:p>
              <a:p>
                <a:pPr lvl="1"/>
                <a:r>
                  <a:rPr lang="en-US" sz="2000" dirty="0"/>
                  <a:t>If output is </a:t>
                </a:r>
                <a:r>
                  <a:rPr lang="en-US" sz="2000" b="1" dirty="0"/>
                  <a:t>wrong</a:t>
                </a:r>
                <a:r>
                  <a:rPr lang="en-US" sz="2000" dirty="0"/>
                  <a:t>, </a:t>
                </a:r>
                <a:r>
                  <a:rPr lang="en-US" sz="2000" dirty="0">
                    <a:solidFill>
                      <a:srgbClr val="FF6699"/>
                    </a:solidFill>
                  </a:rPr>
                  <a:t>change weights for all inputs which are 1</a:t>
                </a:r>
              </a:p>
              <a:p>
                <a:pPr lvl="2"/>
                <a:r>
                  <a:rPr lang="en-US" sz="1800" dirty="0"/>
                  <a:t>If output is low (0, needs to be 1) increment weights</a:t>
                </a:r>
              </a:p>
              <a:p>
                <a:pPr lvl="2"/>
                <a:r>
                  <a:rPr lang="en-US" sz="1800" dirty="0"/>
                  <a:t>If output is high (1, needs to be 0) decrement weights</a:t>
                </a:r>
              </a:p>
              <a:p>
                <a:endParaRPr lang="en-US" sz="2400" dirty="0"/>
              </a:p>
              <a:p>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982" t="-928"/>
                </a:stretch>
              </a:blipFill>
            </p:spPr>
            <p:txBody>
              <a:bodyPr/>
              <a:lstStyle/>
              <a:p>
                <a:r>
                  <a:rPr lang="zh-CN" alt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grpSp>
        <p:nvGrpSpPr>
          <p:cNvPr id="5" name="Group 4"/>
          <p:cNvGrpSpPr/>
          <p:nvPr/>
        </p:nvGrpSpPr>
        <p:grpSpPr>
          <a:xfrm>
            <a:off x="2050463" y="5105400"/>
            <a:ext cx="5043074" cy="1676400"/>
            <a:chOff x="1874520" y="2199640"/>
            <a:chExt cx="6322202" cy="1801162"/>
          </a:xfrm>
        </p:grpSpPr>
        <p:sp>
          <p:nvSpPr>
            <p:cNvPr id="6" name="Oval 5"/>
            <p:cNvSpPr>
              <a:spLocks noChangeArrowheads="1"/>
            </p:cNvSpPr>
            <p:nvPr/>
          </p:nvSpPr>
          <p:spPr bwMode="auto">
            <a:xfrm>
              <a:off x="3533058" y="3130971"/>
              <a:ext cx="71094" cy="6981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Oval 6"/>
            <p:cNvSpPr>
              <a:spLocks noChangeArrowheads="1"/>
            </p:cNvSpPr>
            <p:nvPr/>
          </p:nvSpPr>
          <p:spPr bwMode="auto">
            <a:xfrm>
              <a:off x="2395559" y="2432794"/>
              <a:ext cx="71094" cy="6981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Oval 7"/>
            <p:cNvSpPr>
              <a:spLocks noChangeArrowheads="1"/>
            </p:cNvSpPr>
            <p:nvPr/>
          </p:nvSpPr>
          <p:spPr bwMode="auto">
            <a:xfrm>
              <a:off x="2395559" y="2712065"/>
              <a:ext cx="71094" cy="6981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Oval 8"/>
            <p:cNvSpPr>
              <a:spLocks noChangeArrowheads="1"/>
            </p:cNvSpPr>
            <p:nvPr/>
          </p:nvSpPr>
          <p:spPr bwMode="auto">
            <a:xfrm>
              <a:off x="2395559" y="2991335"/>
              <a:ext cx="71094" cy="6981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Oval 9"/>
            <p:cNvSpPr>
              <a:spLocks noChangeArrowheads="1"/>
            </p:cNvSpPr>
            <p:nvPr/>
          </p:nvSpPr>
          <p:spPr bwMode="auto">
            <a:xfrm>
              <a:off x="2395559" y="3270606"/>
              <a:ext cx="71094" cy="6981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Oval 10"/>
            <p:cNvSpPr>
              <a:spLocks noChangeArrowheads="1"/>
            </p:cNvSpPr>
            <p:nvPr/>
          </p:nvSpPr>
          <p:spPr bwMode="auto">
            <a:xfrm>
              <a:off x="2395559" y="3549877"/>
              <a:ext cx="71094" cy="6981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Oval 11"/>
            <p:cNvSpPr>
              <a:spLocks noChangeArrowheads="1"/>
            </p:cNvSpPr>
            <p:nvPr/>
          </p:nvSpPr>
          <p:spPr bwMode="auto">
            <a:xfrm>
              <a:off x="2395559" y="3829147"/>
              <a:ext cx="71094" cy="6981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effectLst>
                  <a:outerShdw blurRad="38100" dist="38100" dir="2700000" algn="tl">
                    <a:srgbClr val="FFFFFF"/>
                  </a:outerShdw>
                </a:effectLst>
              </a:endParaRPr>
            </a:p>
          </p:txBody>
        </p:sp>
        <p:cxnSp>
          <p:nvCxnSpPr>
            <p:cNvPr id="13" name="AutoShape 12"/>
            <p:cNvCxnSpPr>
              <a:cxnSpLocks noChangeShapeType="1"/>
              <a:stCxn id="7" idx="5"/>
              <a:endCxn id="6" idx="1"/>
            </p:cNvCxnSpPr>
            <p:nvPr/>
          </p:nvCxnSpPr>
          <p:spPr bwMode="auto">
            <a:xfrm>
              <a:off x="2456286" y="2505521"/>
              <a:ext cx="1087140" cy="622541"/>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13"/>
            <p:cNvCxnSpPr>
              <a:cxnSpLocks noChangeShapeType="1"/>
              <a:stCxn id="6" idx="2"/>
              <a:endCxn id="8" idx="6"/>
            </p:cNvCxnSpPr>
            <p:nvPr/>
          </p:nvCxnSpPr>
          <p:spPr bwMode="auto">
            <a:xfrm flipH="1" flipV="1">
              <a:off x="2479983" y="2746974"/>
              <a:ext cx="1039745" cy="418906"/>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AutoShape 14"/>
            <p:cNvCxnSpPr>
              <a:cxnSpLocks noChangeShapeType="1"/>
              <a:stCxn id="9" idx="6"/>
              <a:endCxn id="6" idx="2"/>
            </p:cNvCxnSpPr>
            <p:nvPr/>
          </p:nvCxnSpPr>
          <p:spPr bwMode="auto">
            <a:xfrm>
              <a:off x="2479983" y="3026244"/>
              <a:ext cx="1039745" cy="139635"/>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AutoShape 15"/>
            <p:cNvCxnSpPr>
              <a:cxnSpLocks noChangeShapeType="1"/>
              <a:stCxn id="10" idx="6"/>
              <a:endCxn id="6" idx="2"/>
            </p:cNvCxnSpPr>
            <p:nvPr/>
          </p:nvCxnSpPr>
          <p:spPr bwMode="auto">
            <a:xfrm flipV="1">
              <a:off x="2479983" y="3165879"/>
              <a:ext cx="1039745" cy="139635"/>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AutoShape 16"/>
            <p:cNvCxnSpPr>
              <a:cxnSpLocks noChangeShapeType="1"/>
              <a:stCxn id="11" idx="6"/>
              <a:endCxn id="6" idx="2"/>
            </p:cNvCxnSpPr>
            <p:nvPr/>
          </p:nvCxnSpPr>
          <p:spPr bwMode="auto">
            <a:xfrm flipV="1">
              <a:off x="2479983" y="3165879"/>
              <a:ext cx="1039745" cy="418906"/>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AutoShape 17"/>
            <p:cNvCxnSpPr>
              <a:cxnSpLocks noChangeShapeType="1"/>
              <a:endCxn id="6" idx="3"/>
            </p:cNvCxnSpPr>
            <p:nvPr/>
          </p:nvCxnSpPr>
          <p:spPr bwMode="auto">
            <a:xfrm flipV="1">
              <a:off x="2466653" y="3203697"/>
              <a:ext cx="1076773" cy="698176"/>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graphicFrame>
              <p:nvGraphicFramePr>
                <p:cNvPr id="19" name="Object 27"/>
                <p:cNvGraphicFramePr>
                  <a:graphicFrameLocks noChangeAspect="1"/>
                </p:cNvGraphicFramePr>
                <p:nvPr>
                  <p:extLst>
                    <p:ext uri="{D42A27DB-BD31-4B8C-83A1-F6EECF244321}">
                      <p14:modId xmlns:p14="http://schemas.microsoft.com/office/powerpoint/2010/main" val="1642453470"/>
                    </p:ext>
                  </p:extLst>
                </p:nvPr>
              </p:nvGraphicFramePr>
              <p:xfrm>
                <a:off x="3604151" y="2880791"/>
                <a:ext cx="823501" cy="555632"/>
              </p:xfrm>
              <a:graphic>
                <a:graphicData uri="http://schemas.openxmlformats.org/presentationml/2006/ole">
                  <mc:AlternateContent>
                    <mc:Choice xmlns:v="urn:schemas-microsoft-com:vml" Requires="v">
                      <p:oleObj spid="_x0000_s6210" name="Equation" r:id="rId4" imgW="368280" imgH="253800" progId="Equation.3">
                        <p:embed/>
                      </p:oleObj>
                    </mc:Choice>
                    <mc:Fallback>
                      <p:oleObj name="Equation" r:id="rId4" imgW="368280" imgH="253800" progId="Equation.3">
                        <p:embed/>
                        <p:pic>
                          <p:nvPicPr>
                            <p:cNvPr id="91" name="Object 27"/>
                            <p:cNvPicPr>
                              <a:picLocks noChangeAspect="1" noChangeArrowheads="1"/>
                            </p:cNvPicPr>
                            <p:nvPr/>
                          </p:nvPicPr>
                          <p:blipFill>
                            <a:blip r:embed="rId5">
                              <a:extLst>
                                <a:ext uri="{28A0092B-C50C-407E-A947-70E740481C1C}">
                                  <a14:useLocalDpi val="0"/>
                                </a:ext>
                              </a:extLst>
                            </a:blip>
                            <a:srcRect/>
                            <a:stretch>
                              <a:fillRect/>
                            </a:stretch>
                          </p:blipFill>
                          <p:spPr bwMode="auto">
                            <a:xfrm>
                              <a:off x="3604151" y="2880791"/>
                              <a:ext cx="823501" cy="555632"/>
                            </a:xfrm>
                            <a:prstGeom prst="rect">
                              <a:avLst/>
                            </a:prstGeom>
                            <a:noFill/>
                            <a:ln>
                              <a:noFill/>
                            </a:ln>
                            <a:effectLst/>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rgbClr val="808080"/>
                                    </a:outerShdw>
                                  </a:effectLst>
                                </a14:hiddenEffects>
                              </a:ext>
                            </a:extLst>
                          </p:spPr>
                        </p:pic>
                      </p:oleObj>
                    </mc:Fallback>
                  </mc:AlternateContent>
                </a:graphicData>
              </a:graphic>
            </p:graphicFrame>
          </mc:Choice>
          <mc:Fallback xmlns="">
            <p:graphicFrame>
              <p:nvGraphicFramePr>
                <p:cNvPr id="91" name="Object 27"/>
                <p:cNvGraphicFramePr>
                  <a:graphicFrameLocks noChangeAspect="1"/>
                </p:cNvGraphicFramePr>
                <p:nvPr>
                  <p:extLst>
                    <p:ext uri="{D42A27DB-BD31-4B8C-83A1-F6EECF244321}">
                      <p14:modId xmlns:p14="http://schemas.microsoft.com/office/powerpoint/2010/main" val="2936505907"/>
                    </p:ext>
                  </p:extLst>
                </p:nvPr>
              </p:nvGraphicFramePr>
              <p:xfrm>
                <a:off x="3604151" y="2880791"/>
                <a:ext cx="823501" cy="555632"/>
              </p:xfrm>
              <a:graphic>
                <a:graphicData uri="http://schemas.openxmlformats.org/presentationml/2006/ole">
                  <mc:AlternateContent>
                    <mc:Choice xmlns:v="urn:schemas-microsoft-com:vml" Requires="v">
                      <p:oleObj spid="_x0000_s55680" name="Equation" r:id="rId6" imgW="368280" imgH="253800" progId="Equation.3">
                        <p:embed/>
                      </p:oleObj>
                    </mc:Choice>
                    <mc:Fallback>
                      <p:oleObj name="Equation" r:id="rId6" imgW="368280" imgH="2538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04151" y="2880791"/>
                              <a:ext cx="823501" cy="5556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Fallback>
        </mc:AlternateContent>
        <p:sp>
          <p:nvSpPr>
            <p:cNvPr id="20" name="Oval 28"/>
            <p:cNvSpPr>
              <a:spLocks noChangeArrowheads="1"/>
            </p:cNvSpPr>
            <p:nvPr/>
          </p:nvSpPr>
          <p:spPr bwMode="auto">
            <a:xfrm>
              <a:off x="3604151" y="2851700"/>
              <a:ext cx="782030" cy="69817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1" name="Group 20"/>
            <p:cNvGrpSpPr/>
            <p:nvPr/>
          </p:nvGrpSpPr>
          <p:grpSpPr>
            <a:xfrm>
              <a:off x="5334000" y="2502612"/>
              <a:ext cx="1492967" cy="1396353"/>
              <a:chOff x="5619033" y="2502612"/>
              <a:chExt cx="1492967" cy="1396353"/>
            </a:xfrm>
          </p:grpSpPr>
          <p:sp>
            <p:nvSpPr>
              <p:cNvPr id="29" name="Oval 30"/>
              <p:cNvSpPr>
                <a:spLocks noChangeArrowheads="1"/>
              </p:cNvSpPr>
              <p:nvPr/>
            </p:nvSpPr>
            <p:spPr bwMode="auto">
              <a:xfrm>
                <a:off x="5619033" y="2502612"/>
                <a:ext cx="1492967" cy="139635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Line 31"/>
              <p:cNvSpPr>
                <a:spLocks noChangeShapeType="1"/>
              </p:cNvSpPr>
              <p:nvPr/>
            </p:nvSpPr>
            <p:spPr bwMode="auto">
              <a:xfrm>
                <a:off x="5713263" y="3200788"/>
                <a:ext cx="1147867" cy="290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32"/>
              <p:cNvSpPr>
                <a:spLocks noChangeShapeType="1"/>
              </p:cNvSpPr>
              <p:nvPr/>
            </p:nvSpPr>
            <p:spPr bwMode="auto">
              <a:xfrm>
                <a:off x="5950242" y="2642247"/>
                <a:ext cx="2962" cy="7912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36"/>
              <p:cNvSpPr>
                <a:spLocks noChangeShapeType="1"/>
              </p:cNvSpPr>
              <p:nvPr/>
            </p:nvSpPr>
            <p:spPr bwMode="auto">
              <a:xfrm>
                <a:off x="5879148" y="2712065"/>
                <a:ext cx="1421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Line 49"/>
              <p:cNvSpPr>
                <a:spLocks noChangeShapeType="1"/>
              </p:cNvSpPr>
              <p:nvPr/>
            </p:nvSpPr>
            <p:spPr bwMode="auto">
              <a:xfrm>
                <a:off x="6554537" y="3014608"/>
                <a:ext cx="0" cy="3490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mc:AlternateContent xmlns:mc="http://schemas.openxmlformats.org/markup-compatibility/2006" xmlns:a14="http://schemas.microsoft.com/office/drawing/2010/main">
            <mc:Choice Requires="a14">
              <p:sp>
                <p:nvSpPr>
                  <p:cNvPr id="34" name="Rectangle 33"/>
                  <p:cNvSpPr/>
                  <p:nvPr/>
                </p:nvSpPr>
                <p:spPr>
                  <a:xfrm>
                    <a:off x="6379340" y="3289471"/>
                    <a:ext cx="537525" cy="53806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800" i="1" u="none" smtClean="0">
                                  <a:latin typeface="Cambria Math" panose="02040503050406030204" pitchFamily="18" charset="0"/>
                                </a:rPr>
                              </m:ctrlPr>
                            </m:sSubPr>
                            <m:e>
                              <m:r>
                                <a:rPr lang="en-US" sz="1800" i="1" u="none" smtClean="0">
                                  <a:latin typeface="Cambria Math"/>
                                </a:rPr>
                                <m:t>𝑇</m:t>
                              </m:r>
                            </m:e>
                            <m:sub>
                              <m:r>
                                <a:rPr lang="en-US" sz="1800" i="1" u="none">
                                  <a:latin typeface="Cambria Math"/>
                                </a:rPr>
                                <m:t>𝑗</m:t>
                              </m:r>
                            </m:sub>
                          </m:sSub>
                        </m:oMath>
                      </m:oMathPara>
                    </a14:m>
                    <a:endParaRPr lang="en-US" sz="1800" dirty="0"/>
                  </a:p>
                </p:txBody>
              </p:sp>
            </mc:Choice>
            <mc:Fallback xmlns="">
              <p:sp>
                <p:nvSpPr>
                  <p:cNvPr id="34" name="Rectangle 33"/>
                  <p:cNvSpPr>
                    <a:spLocks noRot="1" noChangeAspect="1" noMove="1" noResize="1" noEditPoints="1" noAdjustHandles="1" noChangeArrowheads="1" noChangeShapeType="1" noTextEdit="1"/>
                  </p:cNvSpPr>
                  <p:nvPr/>
                </p:nvSpPr>
                <p:spPr>
                  <a:xfrm>
                    <a:off x="6379340" y="3289471"/>
                    <a:ext cx="537525" cy="538064"/>
                  </a:xfrm>
                  <a:prstGeom prst="rect">
                    <a:avLst/>
                  </a:prstGeom>
                  <a:blipFill>
                    <a:blip r:embed="rId8"/>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2" name="Rectangle 21"/>
                <p:cNvSpPr/>
                <p:nvPr/>
              </p:nvSpPr>
              <p:spPr>
                <a:xfrm>
                  <a:off x="7696200" y="2933870"/>
                  <a:ext cx="500522" cy="4748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300" i="1" u="none">
                                <a:latin typeface="Cambria Math" panose="02040503050406030204" pitchFamily="18" charset="0"/>
                              </a:rPr>
                            </m:ctrlPr>
                          </m:sSubPr>
                          <m:e>
                            <m:r>
                              <a:rPr lang="en-US" sz="2300" i="1" u="none">
                                <a:latin typeface="Cambria Math"/>
                              </a:rPr>
                              <m:t>𝑜</m:t>
                            </m:r>
                          </m:e>
                          <m:sub>
                            <m:r>
                              <a:rPr lang="en-US" sz="2300" i="1" u="none">
                                <a:latin typeface="Cambria Math"/>
                              </a:rPr>
                              <m:t>𝑗</m:t>
                            </m:r>
                          </m:sub>
                        </m:sSub>
                      </m:oMath>
                    </m:oMathPara>
                  </a14:m>
                  <a:endParaRPr lang="en-US" sz="2300" dirty="0"/>
                </a:p>
              </p:txBody>
            </p:sp>
          </mc:Choice>
          <mc:Fallback xmlns="">
            <p:sp>
              <p:nvSpPr>
                <p:cNvPr id="94" name="Rectangle 93"/>
                <p:cNvSpPr>
                  <a:spLocks noRot="1" noChangeAspect="1" noMove="1" noResize="1" noEditPoints="1" noAdjustHandles="1" noChangeArrowheads="1" noChangeShapeType="1" noTextEdit="1"/>
                </p:cNvSpPr>
                <p:nvPr/>
              </p:nvSpPr>
              <p:spPr>
                <a:xfrm>
                  <a:off x="7696200" y="2933870"/>
                  <a:ext cx="500522" cy="474810"/>
                </a:xfrm>
                <a:prstGeom prst="rect">
                  <a:avLst/>
                </a:prstGeom>
                <a:blipFill rotWithShape="1">
                  <a:blip r:embed="rId9"/>
                  <a:stretch>
                    <a:fillRect r="-3030" b="-508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p:cNvSpPr/>
                <p:nvPr/>
              </p:nvSpPr>
              <p:spPr>
                <a:xfrm>
                  <a:off x="1874520" y="2199640"/>
                  <a:ext cx="609600" cy="138499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u="none" smtClean="0">
                                <a:latin typeface="Cambria Math" panose="02040503050406030204" pitchFamily="18" charset="0"/>
                              </a:rPr>
                            </m:ctrlPr>
                          </m:sSubPr>
                          <m:e>
                            <m:r>
                              <a:rPr lang="en-US" i="1" u="none">
                                <a:latin typeface="Cambria Math"/>
                              </a:rPr>
                              <m:t>𝑥</m:t>
                            </m:r>
                          </m:e>
                          <m:sub>
                            <m:r>
                              <a:rPr lang="en-US" b="0" i="1" u="none" smtClean="0">
                                <a:latin typeface="Cambria Math"/>
                              </a:rPr>
                              <m:t>1</m:t>
                            </m:r>
                          </m:sub>
                        </m:sSub>
                      </m:oMath>
                    </m:oMathPara>
                  </a14:m>
                  <a:endParaRPr lang="en-US" dirty="0"/>
                </a:p>
                <a:p>
                  <a:pPr/>
                  <a14:m>
                    <m:oMathPara xmlns:m="http://schemas.openxmlformats.org/officeDocument/2006/math">
                      <m:oMathParaPr>
                        <m:jc m:val="centerGroup"/>
                      </m:oMathParaPr>
                      <m:oMath xmlns:m="http://schemas.openxmlformats.org/officeDocument/2006/math">
                        <m:sSub>
                          <m:sSubPr>
                            <m:ctrlPr>
                              <a:rPr lang="en-US" i="1" u="none">
                                <a:latin typeface="Cambria Math" panose="02040503050406030204" pitchFamily="18" charset="0"/>
                              </a:rPr>
                            </m:ctrlPr>
                          </m:sSubPr>
                          <m:e>
                            <m:r>
                              <a:rPr lang="en-US" i="1" u="none">
                                <a:latin typeface="Cambria Math"/>
                              </a:rPr>
                              <m:t>𝑥</m:t>
                            </m:r>
                          </m:e>
                          <m:sub>
                            <m:r>
                              <a:rPr lang="en-US" b="0" i="1" u="none" smtClean="0">
                                <a:latin typeface="Cambria Math"/>
                              </a:rPr>
                              <m:t>2</m:t>
                            </m:r>
                          </m:sub>
                        </m:sSub>
                      </m:oMath>
                    </m:oMathPara>
                  </a14:m>
                  <a:endParaRPr lang="en-US" dirty="0"/>
                </a:p>
                <a:p>
                  <a:pPr/>
                  <a14:m>
                    <m:oMathPara xmlns:m="http://schemas.openxmlformats.org/officeDocument/2006/math">
                      <m:oMathParaPr>
                        <m:jc m:val="centerGroup"/>
                      </m:oMathParaPr>
                      <m:oMath xmlns:m="http://schemas.openxmlformats.org/officeDocument/2006/math">
                        <m:sSub>
                          <m:sSubPr>
                            <m:ctrlPr>
                              <a:rPr lang="en-US" i="1" u="none">
                                <a:latin typeface="Cambria Math" panose="02040503050406030204" pitchFamily="18" charset="0"/>
                              </a:rPr>
                            </m:ctrlPr>
                          </m:sSubPr>
                          <m:e>
                            <m:r>
                              <a:rPr lang="en-US" i="1" u="none">
                                <a:latin typeface="Cambria Math"/>
                              </a:rPr>
                              <m:t>𝑥</m:t>
                            </m:r>
                          </m:e>
                          <m:sub>
                            <m:r>
                              <a:rPr lang="en-US" b="0" i="1" u="none" smtClean="0">
                                <a:latin typeface="Cambria Math"/>
                              </a:rPr>
                              <m:t>3</m:t>
                            </m:r>
                          </m:sub>
                        </m:sSub>
                      </m:oMath>
                    </m:oMathPara>
                  </a14:m>
                  <a:endParaRPr lang="en-US" dirty="0"/>
                </a:p>
                <a:p>
                  <a:pPr/>
                  <a14:m>
                    <m:oMathPara xmlns:m="http://schemas.openxmlformats.org/officeDocument/2006/math">
                      <m:oMathParaPr>
                        <m:jc m:val="centerGroup"/>
                      </m:oMathParaPr>
                      <m:oMath xmlns:m="http://schemas.openxmlformats.org/officeDocument/2006/math">
                        <m:sSub>
                          <m:sSubPr>
                            <m:ctrlPr>
                              <a:rPr lang="en-US" i="1" u="none">
                                <a:latin typeface="Cambria Math" panose="02040503050406030204" pitchFamily="18" charset="0"/>
                              </a:rPr>
                            </m:ctrlPr>
                          </m:sSubPr>
                          <m:e>
                            <m:r>
                              <a:rPr lang="en-US" i="1" u="none">
                                <a:latin typeface="Cambria Math"/>
                              </a:rPr>
                              <m:t>𝑥</m:t>
                            </m:r>
                          </m:e>
                          <m:sub>
                            <m:r>
                              <a:rPr lang="en-US" b="0" i="1" u="none" smtClean="0">
                                <a:latin typeface="Cambria Math"/>
                              </a:rPr>
                              <m:t>4</m:t>
                            </m:r>
                          </m:sub>
                        </m:sSub>
                      </m:oMath>
                    </m:oMathPara>
                  </a14:m>
                  <a:endParaRPr lang="en-US" dirty="0"/>
                </a:p>
                <a:p>
                  <a:pPr/>
                  <a14:m>
                    <m:oMathPara xmlns:m="http://schemas.openxmlformats.org/officeDocument/2006/math">
                      <m:oMathParaPr>
                        <m:jc m:val="centerGroup"/>
                      </m:oMathParaPr>
                      <m:oMath xmlns:m="http://schemas.openxmlformats.org/officeDocument/2006/math">
                        <m:sSub>
                          <m:sSubPr>
                            <m:ctrlPr>
                              <a:rPr lang="en-US" i="1" u="none">
                                <a:latin typeface="Cambria Math" panose="02040503050406030204" pitchFamily="18" charset="0"/>
                              </a:rPr>
                            </m:ctrlPr>
                          </m:sSubPr>
                          <m:e>
                            <m:r>
                              <a:rPr lang="en-US" i="1" u="none">
                                <a:latin typeface="Cambria Math"/>
                              </a:rPr>
                              <m:t>𝑥</m:t>
                            </m:r>
                          </m:e>
                          <m:sub>
                            <m:r>
                              <a:rPr lang="en-US" b="0" i="1" u="none" smtClean="0">
                                <a:latin typeface="Cambria Math"/>
                              </a:rPr>
                              <m:t>5</m:t>
                            </m:r>
                          </m:sub>
                        </m:sSub>
                      </m:oMath>
                    </m:oMathPara>
                  </a14:m>
                  <a:endParaRPr lang="en-US" dirty="0"/>
                </a:p>
                <a:p>
                  <a:pPr/>
                  <a14:m>
                    <m:oMathPara xmlns:m="http://schemas.openxmlformats.org/officeDocument/2006/math">
                      <m:oMathParaPr>
                        <m:jc m:val="centerGroup"/>
                      </m:oMathParaPr>
                      <m:oMath xmlns:m="http://schemas.openxmlformats.org/officeDocument/2006/math">
                        <m:sSub>
                          <m:sSubPr>
                            <m:ctrlPr>
                              <a:rPr lang="en-US" i="1" u="none">
                                <a:latin typeface="Cambria Math" panose="02040503050406030204" pitchFamily="18" charset="0"/>
                              </a:rPr>
                            </m:ctrlPr>
                          </m:sSubPr>
                          <m:e>
                            <m:r>
                              <a:rPr lang="en-US" i="1" u="none">
                                <a:latin typeface="Cambria Math"/>
                              </a:rPr>
                              <m:t>𝑥</m:t>
                            </m:r>
                          </m:e>
                          <m:sub>
                            <m:r>
                              <a:rPr lang="en-US" b="0" i="1" u="none" smtClean="0">
                                <a:latin typeface="Cambria Math"/>
                              </a:rPr>
                              <m:t>6</m:t>
                            </m:r>
                          </m:sub>
                        </m:sSub>
                      </m:oMath>
                    </m:oMathPara>
                  </a14:m>
                  <a:endParaRPr lang="en-US" dirty="0"/>
                </a:p>
              </p:txBody>
            </p:sp>
          </mc:Choice>
          <mc:Fallback xmlns="">
            <p:sp>
              <p:nvSpPr>
                <p:cNvPr id="95" name="Rectangle 94"/>
                <p:cNvSpPr>
                  <a:spLocks noRot="1" noChangeAspect="1" noMove="1" noResize="1" noEditPoints="1" noAdjustHandles="1" noChangeArrowheads="1" noChangeShapeType="1" noTextEdit="1"/>
                </p:cNvSpPr>
                <p:nvPr/>
              </p:nvSpPr>
              <p:spPr>
                <a:xfrm>
                  <a:off x="1874520" y="2199640"/>
                  <a:ext cx="609600" cy="1384995"/>
                </a:xfrm>
                <a:prstGeom prst="rect">
                  <a:avLst/>
                </a:prstGeom>
                <a:blipFill rotWithShape="1">
                  <a:blip r:embed="rId10"/>
                  <a:stretch>
                    <a:fillRect b="-345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23"/>
                <p:cNvSpPr/>
                <p:nvPr/>
              </p:nvSpPr>
              <p:spPr>
                <a:xfrm>
                  <a:off x="3342640" y="2672080"/>
                  <a:ext cx="549181" cy="46512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i="1" u="none" smtClean="0">
                                <a:latin typeface="Cambria Math" panose="02040503050406030204" pitchFamily="18" charset="0"/>
                              </a:rPr>
                            </m:ctrlPr>
                          </m:sSubPr>
                          <m:e>
                            <m:r>
                              <a:rPr lang="en-US" sz="1600" i="1" u="none">
                                <a:latin typeface="Cambria Math"/>
                              </a:rPr>
                              <m:t>𝑥</m:t>
                            </m:r>
                          </m:e>
                          <m:sub>
                            <m:r>
                              <a:rPr lang="en-US" sz="1600" b="0" i="1" u="none" smtClean="0">
                                <a:latin typeface="Cambria Math"/>
                              </a:rPr>
                              <m:t>7</m:t>
                            </m:r>
                          </m:sub>
                        </m:sSub>
                      </m:oMath>
                    </m:oMathPara>
                  </a14:m>
                  <a:endParaRPr lang="en-US" sz="1600" dirty="0"/>
                </a:p>
              </p:txBody>
            </p:sp>
          </mc:Choice>
          <mc:Fallback xmlns="">
            <p:sp>
              <p:nvSpPr>
                <p:cNvPr id="96" name="Rectangle 95"/>
                <p:cNvSpPr>
                  <a:spLocks noRot="1" noChangeAspect="1" noMove="1" noResize="1" noEditPoints="1" noAdjustHandles="1" noChangeArrowheads="1" noChangeShapeType="1" noTextEdit="1"/>
                </p:cNvSpPr>
                <p:nvPr/>
              </p:nvSpPr>
              <p:spPr>
                <a:xfrm>
                  <a:off x="3342640" y="2672080"/>
                  <a:ext cx="549181" cy="465123"/>
                </a:xfrm>
                <a:prstGeom prst="rect">
                  <a:avLst/>
                </a:prstGeom>
                <a:blipFill rotWithShape="1">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p:cNvSpPr/>
                <p:nvPr/>
              </p:nvSpPr>
              <p:spPr>
                <a:xfrm>
                  <a:off x="2700698" y="2370403"/>
                  <a:ext cx="699980" cy="46512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i="1" u="none" smtClean="0">
                                <a:latin typeface="Cambria Math" panose="02040503050406030204" pitchFamily="18" charset="0"/>
                              </a:rPr>
                            </m:ctrlPr>
                          </m:sSubPr>
                          <m:e>
                            <m:r>
                              <a:rPr lang="en-US" sz="1600" i="1" u="none">
                                <a:latin typeface="Cambria Math"/>
                              </a:rPr>
                              <m:t>𝑤</m:t>
                            </m:r>
                          </m:e>
                          <m:sub>
                            <m:r>
                              <a:rPr lang="en-US" sz="1600" b="0" i="1" u="none" smtClean="0">
                                <a:latin typeface="Cambria Math"/>
                              </a:rPr>
                              <m:t>17</m:t>
                            </m:r>
                          </m:sub>
                        </m:sSub>
                      </m:oMath>
                    </m:oMathPara>
                  </a14:m>
                  <a:endParaRPr lang="en-US" sz="1600" dirty="0"/>
                </a:p>
              </p:txBody>
            </p:sp>
          </mc:Choice>
          <mc:Fallback xmlns="">
            <p:sp>
              <p:nvSpPr>
                <p:cNvPr id="97" name="Rectangle 96"/>
                <p:cNvSpPr>
                  <a:spLocks noRot="1" noChangeAspect="1" noMove="1" noResize="1" noEditPoints="1" noAdjustHandles="1" noChangeArrowheads="1" noChangeShapeType="1" noTextEdit="1"/>
                </p:cNvSpPr>
                <p:nvPr/>
              </p:nvSpPr>
              <p:spPr>
                <a:xfrm>
                  <a:off x="2700698" y="2370403"/>
                  <a:ext cx="699980" cy="465123"/>
                </a:xfrm>
                <a:prstGeom prst="rect">
                  <a:avLst/>
                </a:prstGeom>
                <a:blipFill rotWithShape="1">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p:cNvSpPr/>
                <p:nvPr/>
              </p:nvSpPr>
              <p:spPr>
                <a:xfrm>
                  <a:off x="2721018" y="3535679"/>
                  <a:ext cx="705929" cy="46512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i="1" u="none" smtClean="0">
                                <a:latin typeface="Cambria Math" panose="02040503050406030204" pitchFamily="18" charset="0"/>
                              </a:rPr>
                            </m:ctrlPr>
                          </m:sSubPr>
                          <m:e>
                            <m:r>
                              <a:rPr lang="en-US" sz="1600" i="1" u="none">
                                <a:latin typeface="Cambria Math"/>
                              </a:rPr>
                              <m:t>𝑤</m:t>
                            </m:r>
                          </m:e>
                          <m:sub>
                            <m:r>
                              <a:rPr lang="en-US" sz="1600" b="0" i="1" u="none" smtClean="0">
                                <a:latin typeface="Cambria Math"/>
                              </a:rPr>
                              <m:t>67</m:t>
                            </m:r>
                          </m:sub>
                        </m:sSub>
                      </m:oMath>
                    </m:oMathPara>
                  </a14:m>
                  <a:endParaRPr lang="en-US" sz="1600" dirty="0"/>
                </a:p>
              </p:txBody>
            </p:sp>
          </mc:Choice>
          <mc:Fallback xmlns="">
            <p:sp>
              <p:nvSpPr>
                <p:cNvPr id="98" name="Rectangle 97"/>
                <p:cNvSpPr>
                  <a:spLocks noRot="1" noChangeAspect="1" noMove="1" noResize="1" noEditPoints="1" noAdjustHandles="1" noChangeArrowheads="1" noChangeShapeType="1" noTextEdit="1"/>
                </p:cNvSpPr>
                <p:nvPr/>
              </p:nvSpPr>
              <p:spPr>
                <a:xfrm>
                  <a:off x="2721018" y="3535679"/>
                  <a:ext cx="705929" cy="465123"/>
                </a:xfrm>
                <a:prstGeom prst="rect">
                  <a:avLst/>
                </a:prstGeom>
                <a:blipFill rotWithShape="1">
                  <a:blip r:embed="rId13"/>
                  <a:stretch>
                    <a:fillRect/>
                  </a:stretch>
                </a:blipFill>
              </p:spPr>
              <p:txBody>
                <a:bodyPr/>
                <a:lstStyle/>
                <a:p>
                  <a:r>
                    <a:rPr lang="en-US">
                      <a:noFill/>
                    </a:rPr>
                    <a:t> </a:t>
                  </a:r>
                </a:p>
              </p:txBody>
            </p:sp>
          </mc:Fallback>
        </mc:AlternateContent>
        <p:sp>
          <p:nvSpPr>
            <p:cNvPr id="27" name="Right Arrow 26"/>
            <p:cNvSpPr/>
            <p:nvPr/>
          </p:nvSpPr>
          <p:spPr>
            <a:xfrm>
              <a:off x="4495800" y="2999283"/>
              <a:ext cx="762000" cy="38399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8" name="Right Arrow 27"/>
            <p:cNvSpPr/>
            <p:nvPr/>
          </p:nvSpPr>
          <p:spPr>
            <a:xfrm>
              <a:off x="6934200" y="3008790"/>
              <a:ext cx="762000" cy="38399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715737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Widrow</a:t>
            </a:r>
            <a:r>
              <a:rPr lang="en-US" dirty="0"/>
              <a:t>-Hoff Rule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This incremental update rule provides an approximation to the goal:</a:t>
                </a:r>
              </a:p>
              <a:p>
                <a:pPr lvl="1"/>
                <a:r>
                  <a:rPr lang="en-US" dirty="0"/>
                  <a:t>Find the best linear approximation of the data </a:t>
                </a:r>
              </a:p>
              <a:p>
                <a:pPr marL="0" indent="0" algn="ctr">
                  <a:buNone/>
                </a:pPr>
                <a14:m>
                  <m:oMathPara xmlns:m="http://schemas.openxmlformats.org/officeDocument/2006/math">
                    <m:oMathParaPr>
                      <m:jc m:val="centerGroup"/>
                    </m:oMathParaPr>
                    <m:oMath xmlns:m="http://schemas.openxmlformats.org/officeDocument/2006/math">
                      <m:r>
                        <a:rPr lang="en-US" i="1">
                          <a:latin typeface="Cambria Math"/>
                        </a:rPr>
                        <m:t>𝐸𝑟𝑟</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acc>
                                <m:accPr>
                                  <m:chr m:val="⃗"/>
                                  <m:ctrlPr>
                                    <a:rPr lang="en-US" i="1">
                                      <a:latin typeface="Cambria Math" panose="02040503050406030204" pitchFamily="18" charset="0"/>
                                    </a:rPr>
                                  </m:ctrlPr>
                                </m:accPr>
                                <m:e>
                                  <m:r>
                                    <a:rPr lang="en-US" i="1">
                                      <a:latin typeface="Cambria Math"/>
                                    </a:rPr>
                                    <m:t>𝑤</m:t>
                                  </m:r>
                                </m:e>
                              </m:acc>
                            </m:e>
                            <m:sup>
                              <m:d>
                                <m:dPr>
                                  <m:ctrlPr>
                                    <a:rPr lang="en-US" i="1">
                                      <a:latin typeface="Cambria Math" panose="02040503050406030204" pitchFamily="18" charset="0"/>
                                    </a:rPr>
                                  </m:ctrlPr>
                                </m:dPr>
                                <m:e>
                                  <m:r>
                                    <a:rPr lang="en-US" i="1">
                                      <a:latin typeface="Cambria Math"/>
                                    </a:rPr>
                                    <m:t>𝑗</m:t>
                                  </m:r>
                                </m:e>
                              </m:d>
                            </m:sup>
                          </m:sSup>
                        </m:e>
                      </m:d>
                      <m:r>
                        <a:rPr lang="en-US" i="1">
                          <a:latin typeface="Cambria Math"/>
                        </a:rPr>
                        <m:t>=</m:t>
                      </m:r>
                      <m:f>
                        <m:fPr>
                          <m:ctrlPr>
                            <a:rPr lang="en-US" i="1">
                              <a:latin typeface="Cambria Math" panose="02040503050406030204" pitchFamily="18" charset="0"/>
                            </a:rPr>
                          </m:ctrlPr>
                        </m:fPr>
                        <m:num>
                          <m:r>
                            <a:rPr lang="en-US" i="1">
                              <a:latin typeface="Cambria Math"/>
                            </a:rPr>
                            <m:t>1</m:t>
                          </m:r>
                        </m:num>
                        <m:den>
                          <m:r>
                            <a:rPr lang="en-US" i="1">
                              <a:latin typeface="Cambria Math"/>
                            </a:rPr>
                            <m:t>2</m:t>
                          </m:r>
                        </m:den>
                      </m:f>
                      <m:nary>
                        <m:naryPr>
                          <m:chr m:val="∑"/>
                          <m:ctrlPr>
                            <a:rPr lang="en-US" i="1">
                              <a:latin typeface="Cambria Math" panose="02040503050406030204" pitchFamily="18" charset="0"/>
                            </a:rPr>
                          </m:ctrlPr>
                        </m:naryPr>
                        <m:sub>
                          <m:r>
                            <m:rPr>
                              <m:brk m:alnAt="23"/>
                            </m:rPr>
                            <a:rPr lang="en-US" i="1">
                              <a:latin typeface="Cambria Math"/>
                            </a:rPr>
                            <m:t>𝑑</m:t>
                          </m:r>
                          <m:r>
                            <a:rPr lang="en-US" i="1">
                              <a:latin typeface="Cambria Math"/>
                            </a:rPr>
                            <m:t>∈</m:t>
                          </m:r>
                          <m:r>
                            <a:rPr lang="en-US" i="1">
                              <a:latin typeface="Cambria Math"/>
                            </a:rPr>
                            <m:t>𝐷</m:t>
                          </m:r>
                        </m:sub>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𝑡</m:t>
                                      </m:r>
                                    </m:e>
                                    <m:sub>
                                      <m:r>
                                        <a:rPr lang="en-US" i="1">
                                          <a:latin typeface="Cambria Math"/>
                                        </a:rPr>
                                        <m:t>𝑑</m:t>
                                      </m:r>
                                    </m:sub>
                                  </m:sSub>
                                  <m:r>
                                    <a:rPr lang="en-US" i="1">
                                      <a:latin typeface="Cambria Math"/>
                                    </a:rPr>
                                    <m:t>−</m:t>
                                  </m:r>
                                  <m:sSub>
                                    <m:sSubPr>
                                      <m:ctrlPr>
                                        <a:rPr lang="en-US" i="1">
                                          <a:latin typeface="Cambria Math" panose="02040503050406030204" pitchFamily="18" charset="0"/>
                                        </a:rPr>
                                      </m:ctrlPr>
                                    </m:sSubPr>
                                    <m:e>
                                      <m:r>
                                        <a:rPr lang="en-US" i="1">
                                          <a:latin typeface="Cambria Math"/>
                                        </a:rPr>
                                        <m:t>𝑜</m:t>
                                      </m:r>
                                    </m:e>
                                    <m:sub>
                                      <m:r>
                                        <a:rPr lang="en-US" i="1">
                                          <a:latin typeface="Cambria Math"/>
                                        </a:rPr>
                                        <m:t>𝑑</m:t>
                                      </m:r>
                                    </m:sub>
                                  </m:sSub>
                                </m:e>
                              </m:d>
                            </m:e>
                            <m:sup>
                              <m:r>
                                <a:rPr lang="en-US" i="1">
                                  <a:latin typeface="Cambria Math"/>
                                </a:rPr>
                                <m:t>2</m:t>
                              </m:r>
                            </m:sup>
                          </m:sSup>
                        </m:e>
                      </m:nary>
                    </m:oMath>
                  </m:oMathPara>
                </a14:m>
                <a:endParaRPr lang="en-US" dirty="0"/>
              </a:p>
              <a:p>
                <a:pPr lvl="1"/>
                <a:r>
                  <a:rPr lang="en-US" dirty="0"/>
                  <a:t>where: </a:t>
                </a:r>
                <a:r>
                  <a:rPr lang="en-US" i="1" dirty="0">
                    <a:latin typeface="Cambria Math"/>
                  </a:rPr>
                  <a:t>   </a:t>
                </a:r>
              </a:p>
              <a:p>
                <a:pPr marL="457200" lvl="1"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𝑜</m:t>
                          </m:r>
                        </m:e>
                        <m:sub>
                          <m:r>
                            <a:rPr lang="en-US" i="1">
                              <a:latin typeface="Cambria Math"/>
                            </a:rPr>
                            <m:t>𝑑</m:t>
                          </m:r>
                        </m:sub>
                      </m:sSub>
                      <m:r>
                        <a:rPr lang="en-US" i="1">
                          <a:latin typeface="Cambria Math"/>
                        </a:rPr>
                        <m:t>=</m:t>
                      </m:r>
                      <m:nary>
                        <m:naryPr>
                          <m:chr m:val="∑"/>
                          <m:ctrlPr>
                            <a:rPr lang="en-US" i="1">
                              <a:latin typeface="Cambria Math" panose="02040503050406030204" pitchFamily="18" charset="0"/>
                            </a:rPr>
                          </m:ctrlPr>
                        </m:naryPr>
                        <m:sub>
                          <m:r>
                            <m:rPr>
                              <m:brk m:alnAt="23"/>
                            </m:rPr>
                            <a:rPr lang="en-US" i="1">
                              <a:latin typeface="Cambria Math"/>
                            </a:rPr>
                            <m:t>𝑖</m:t>
                          </m:r>
                        </m:sub>
                        <m:sup/>
                        <m:e>
                          <m:sSub>
                            <m:sSubPr>
                              <m:ctrlPr>
                                <a:rPr lang="en-US" i="1">
                                  <a:latin typeface="Cambria Math" panose="02040503050406030204" pitchFamily="18" charset="0"/>
                                </a:rPr>
                              </m:ctrlPr>
                            </m:sSubPr>
                            <m:e>
                              <m:r>
                                <a:rPr lang="en-US" i="1">
                                  <a:latin typeface="Cambria Math"/>
                                </a:rPr>
                                <m:t>𝑤</m:t>
                              </m:r>
                            </m:e>
                            <m:sub>
                              <m:r>
                                <a:rPr lang="en-US" i="1">
                                  <a:latin typeface="Cambria Math"/>
                                </a:rPr>
                                <m:t>𝑖𝑗</m:t>
                              </m:r>
                            </m:sub>
                          </m:sSub>
                          <m:r>
                            <a:rPr lang="en-US" i="1">
                              <a:latin typeface="Cambria Math"/>
                            </a:rPr>
                            <m:t>.</m:t>
                          </m:r>
                          <m:sSub>
                            <m:sSubPr>
                              <m:ctrlPr>
                                <a:rPr lang="en-US" i="1">
                                  <a:latin typeface="Cambria Math" panose="02040503050406030204" pitchFamily="18" charset="0"/>
                                </a:rPr>
                              </m:ctrlPr>
                            </m:sSubPr>
                            <m:e>
                              <m:r>
                                <a:rPr lang="en-US" i="1">
                                  <a:latin typeface="Cambria Math"/>
                                </a:rPr>
                                <m:t>𝑥</m:t>
                              </m:r>
                            </m:e>
                            <m:sub>
                              <m:r>
                                <a:rPr lang="en-US" i="1">
                                  <a:latin typeface="Cambria Math"/>
                                </a:rPr>
                                <m:t>𝑖</m:t>
                              </m:r>
                            </m:sub>
                          </m:sSub>
                          <m:r>
                            <a:rPr lang="en-US" i="1">
                              <a:latin typeface="Cambria Math"/>
                            </a:rPr>
                            <m:t>=</m:t>
                          </m:r>
                        </m:e>
                      </m:nary>
                      <m:sSup>
                        <m:sSupPr>
                          <m:ctrlPr>
                            <a:rPr lang="en-US" i="1">
                              <a:latin typeface="Cambria Math" panose="02040503050406030204" pitchFamily="18" charset="0"/>
                            </a:rPr>
                          </m:ctrlPr>
                        </m:sSupPr>
                        <m:e>
                          <m:acc>
                            <m:accPr>
                              <m:chr m:val="⃗"/>
                              <m:ctrlPr>
                                <a:rPr lang="en-US" i="1">
                                  <a:latin typeface="Cambria Math" panose="02040503050406030204" pitchFamily="18" charset="0"/>
                                </a:rPr>
                              </m:ctrlPr>
                            </m:accPr>
                            <m:e>
                              <m:r>
                                <a:rPr lang="en-US" i="1">
                                  <a:latin typeface="Cambria Math"/>
                                </a:rPr>
                                <m:t>𝑤</m:t>
                              </m:r>
                            </m:e>
                          </m:acc>
                        </m:e>
                        <m:sup>
                          <m:d>
                            <m:dPr>
                              <m:ctrlPr>
                                <a:rPr lang="en-US" i="1">
                                  <a:latin typeface="Cambria Math" panose="02040503050406030204" pitchFamily="18" charset="0"/>
                                </a:rPr>
                              </m:ctrlPr>
                            </m:dPr>
                            <m:e>
                              <m:r>
                                <a:rPr lang="en-US" i="1">
                                  <a:latin typeface="Cambria Math"/>
                                </a:rPr>
                                <m:t>𝑗</m:t>
                              </m:r>
                            </m:e>
                          </m:d>
                        </m:sup>
                      </m:sSup>
                      <m:r>
                        <a:rPr lang="en-US" i="1">
                          <a:latin typeface="Cambria Math"/>
                        </a:rPr>
                        <m:t>.</m:t>
                      </m:r>
                      <m:sSup>
                        <m:sSupPr>
                          <m:ctrlPr>
                            <a:rPr lang="en-US" i="1">
                              <a:latin typeface="Cambria Math" panose="02040503050406030204" pitchFamily="18" charset="0"/>
                            </a:rPr>
                          </m:ctrlPr>
                        </m:sSupPr>
                        <m:e>
                          <m:acc>
                            <m:accPr>
                              <m:chr m:val="⃗"/>
                              <m:ctrlPr>
                                <a:rPr lang="en-US" i="1">
                                  <a:latin typeface="Cambria Math" panose="02040503050406030204" pitchFamily="18" charset="0"/>
                                </a:rPr>
                              </m:ctrlPr>
                            </m:accPr>
                            <m:e>
                              <m:r>
                                <a:rPr lang="en-US" i="1">
                                  <a:latin typeface="Cambria Math"/>
                                </a:rPr>
                                <m:t>𝑥</m:t>
                              </m:r>
                            </m:e>
                          </m:acc>
                        </m:e>
                        <m:sup/>
                      </m:sSup>
                    </m:oMath>
                  </m:oMathPara>
                </a14:m>
                <a:endParaRPr lang="en-US" i="1" dirty="0">
                  <a:latin typeface="Cambria Math"/>
                </a:endParaRPr>
              </a:p>
              <a:p>
                <a:pPr marL="457200" lvl="1" indent="0">
                  <a:buNone/>
                </a:pPr>
                <a:r>
                  <a:rPr lang="en-US" dirty="0"/>
                  <a:t>     output of linear unit on example </a:t>
                </a:r>
                <a:r>
                  <a:rPr lang="en-US" i="1" dirty="0"/>
                  <a:t>d</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a:rPr>
                          <m:t>𝑡</m:t>
                        </m:r>
                      </m:e>
                      <m:sub>
                        <m:r>
                          <a:rPr lang="en-US" i="1">
                            <a:latin typeface="Cambria Math"/>
                          </a:rPr>
                          <m:t>𝑑</m:t>
                        </m:r>
                      </m:sub>
                    </m:sSub>
                  </m:oMath>
                </a14:m>
                <a:r>
                  <a:rPr lang="en-US" dirty="0"/>
                  <a:t> = Target output for example d</a:t>
                </a:r>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63" t="-116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grpSp>
        <p:nvGrpSpPr>
          <p:cNvPr id="5" name="Group 49"/>
          <p:cNvGrpSpPr>
            <a:grpSpLocks/>
          </p:cNvGrpSpPr>
          <p:nvPr/>
        </p:nvGrpSpPr>
        <p:grpSpPr bwMode="auto">
          <a:xfrm>
            <a:off x="6918957" y="4114800"/>
            <a:ext cx="2072643" cy="1968366"/>
            <a:chOff x="3024" y="1920"/>
            <a:chExt cx="2094" cy="1951"/>
          </a:xfrm>
        </p:grpSpPr>
        <p:grpSp>
          <p:nvGrpSpPr>
            <p:cNvPr id="6" name="Group 6"/>
            <p:cNvGrpSpPr>
              <a:grpSpLocks/>
            </p:cNvGrpSpPr>
            <p:nvPr/>
          </p:nvGrpSpPr>
          <p:grpSpPr bwMode="auto">
            <a:xfrm>
              <a:off x="3024" y="1920"/>
              <a:ext cx="2094" cy="1951"/>
              <a:chOff x="528" y="559"/>
              <a:chExt cx="2094" cy="1951"/>
            </a:xfrm>
          </p:grpSpPr>
          <p:sp>
            <p:nvSpPr>
              <p:cNvPr id="8" name="Line 7"/>
              <p:cNvSpPr>
                <a:spLocks noChangeShapeType="1"/>
              </p:cNvSpPr>
              <p:nvPr/>
            </p:nvSpPr>
            <p:spPr bwMode="auto">
              <a:xfrm>
                <a:off x="528" y="681"/>
                <a:ext cx="0" cy="1829"/>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Line 8"/>
              <p:cNvSpPr>
                <a:spLocks noChangeShapeType="1"/>
              </p:cNvSpPr>
              <p:nvPr/>
            </p:nvSpPr>
            <p:spPr bwMode="auto">
              <a:xfrm>
                <a:off x="528" y="2510"/>
                <a:ext cx="197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Oval 9"/>
              <p:cNvSpPr>
                <a:spLocks noChangeArrowheads="1"/>
              </p:cNvSpPr>
              <p:nvPr/>
            </p:nvSpPr>
            <p:spPr bwMode="auto">
              <a:xfrm>
                <a:off x="1180" y="1839"/>
                <a:ext cx="46" cy="61"/>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u="none">
                  <a:solidFill>
                    <a:srgbClr val="FF0000"/>
                  </a:solidFill>
                  <a:effectLst/>
                </a:endParaRPr>
              </a:p>
            </p:txBody>
          </p:sp>
          <p:sp>
            <p:nvSpPr>
              <p:cNvPr id="11" name="Oval 10"/>
              <p:cNvSpPr>
                <a:spLocks noChangeArrowheads="1"/>
              </p:cNvSpPr>
              <p:nvPr/>
            </p:nvSpPr>
            <p:spPr bwMode="auto">
              <a:xfrm>
                <a:off x="1343" y="1260"/>
                <a:ext cx="46" cy="6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u="none">
                  <a:solidFill>
                    <a:srgbClr val="FF0000"/>
                  </a:solidFill>
                  <a:effectLst/>
                </a:endParaRPr>
              </a:p>
            </p:txBody>
          </p:sp>
          <p:sp>
            <p:nvSpPr>
              <p:cNvPr id="12" name="Oval 11"/>
              <p:cNvSpPr>
                <a:spLocks noChangeArrowheads="1"/>
              </p:cNvSpPr>
              <p:nvPr/>
            </p:nvSpPr>
            <p:spPr bwMode="auto">
              <a:xfrm>
                <a:off x="1202" y="802"/>
                <a:ext cx="48" cy="62"/>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u="none">
                  <a:solidFill>
                    <a:srgbClr val="FF0000"/>
                  </a:solidFill>
                  <a:effectLst/>
                </a:endParaRPr>
              </a:p>
            </p:txBody>
          </p:sp>
          <p:sp>
            <p:nvSpPr>
              <p:cNvPr id="13" name="Oval 12"/>
              <p:cNvSpPr>
                <a:spLocks noChangeArrowheads="1"/>
              </p:cNvSpPr>
              <p:nvPr/>
            </p:nvSpPr>
            <p:spPr bwMode="auto">
              <a:xfrm>
                <a:off x="1272" y="1320"/>
                <a:ext cx="47" cy="62"/>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u="none">
                  <a:solidFill>
                    <a:srgbClr val="FF0000"/>
                  </a:solidFill>
                  <a:effectLst/>
                </a:endParaRPr>
              </a:p>
            </p:txBody>
          </p:sp>
          <p:sp>
            <p:nvSpPr>
              <p:cNvPr id="14" name="Oval 13"/>
              <p:cNvSpPr>
                <a:spLocks noChangeArrowheads="1"/>
              </p:cNvSpPr>
              <p:nvPr/>
            </p:nvSpPr>
            <p:spPr bwMode="auto">
              <a:xfrm>
                <a:off x="1413" y="1077"/>
                <a:ext cx="46" cy="61"/>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u="none">
                  <a:solidFill>
                    <a:srgbClr val="FF0000"/>
                  </a:solidFill>
                  <a:effectLst/>
                </a:endParaRPr>
              </a:p>
            </p:txBody>
          </p:sp>
          <p:sp>
            <p:nvSpPr>
              <p:cNvPr id="15" name="Oval 14"/>
              <p:cNvSpPr>
                <a:spLocks noChangeArrowheads="1"/>
              </p:cNvSpPr>
              <p:nvPr/>
            </p:nvSpPr>
            <p:spPr bwMode="auto">
              <a:xfrm>
                <a:off x="1343" y="1839"/>
                <a:ext cx="46" cy="61"/>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u="none">
                  <a:solidFill>
                    <a:srgbClr val="FF0000"/>
                  </a:solidFill>
                  <a:effectLst/>
                </a:endParaRPr>
              </a:p>
            </p:txBody>
          </p:sp>
          <p:sp>
            <p:nvSpPr>
              <p:cNvPr id="16" name="Oval 15"/>
              <p:cNvSpPr>
                <a:spLocks noChangeArrowheads="1"/>
              </p:cNvSpPr>
              <p:nvPr/>
            </p:nvSpPr>
            <p:spPr bwMode="auto">
              <a:xfrm>
                <a:off x="1622" y="1138"/>
                <a:ext cx="46" cy="61"/>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u="none">
                  <a:solidFill>
                    <a:srgbClr val="FF0000"/>
                  </a:solidFill>
                  <a:effectLst/>
                </a:endParaRPr>
              </a:p>
            </p:txBody>
          </p:sp>
          <p:sp>
            <p:nvSpPr>
              <p:cNvPr id="17" name="Oval 16"/>
              <p:cNvSpPr>
                <a:spLocks noChangeArrowheads="1"/>
              </p:cNvSpPr>
              <p:nvPr/>
            </p:nvSpPr>
            <p:spPr bwMode="auto">
              <a:xfrm>
                <a:off x="1482" y="1046"/>
                <a:ext cx="46" cy="61"/>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u="none">
                  <a:solidFill>
                    <a:srgbClr val="FF0000"/>
                  </a:solidFill>
                  <a:effectLst/>
                </a:endParaRPr>
              </a:p>
            </p:txBody>
          </p:sp>
          <p:sp>
            <p:nvSpPr>
              <p:cNvPr id="18" name="Oval 17"/>
              <p:cNvSpPr>
                <a:spLocks noChangeArrowheads="1"/>
              </p:cNvSpPr>
              <p:nvPr/>
            </p:nvSpPr>
            <p:spPr bwMode="auto">
              <a:xfrm>
                <a:off x="1110" y="1382"/>
                <a:ext cx="46" cy="6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u="none">
                  <a:solidFill>
                    <a:srgbClr val="FF0000"/>
                  </a:solidFill>
                  <a:effectLst/>
                </a:endParaRPr>
              </a:p>
            </p:txBody>
          </p:sp>
          <p:sp>
            <p:nvSpPr>
              <p:cNvPr id="19" name="Oval 18"/>
              <p:cNvSpPr>
                <a:spLocks noChangeArrowheads="1"/>
              </p:cNvSpPr>
              <p:nvPr/>
            </p:nvSpPr>
            <p:spPr bwMode="auto">
              <a:xfrm>
                <a:off x="993" y="1413"/>
                <a:ext cx="46" cy="6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u="none">
                  <a:solidFill>
                    <a:srgbClr val="FF0000"/>
                  </a:solidFill>
                  <a:effectLst/>
                </a:endParaRPr>
              </a:p>
            </p:txBody>
          </p:sp>
          <p:sp>
            <p:nvSpPr>
              <p:cNvPr id="20" name="Oval 19"/>
              <p:cNvSpPr>
                <a:spLocks noChangeArrowheads="1"/>
              </p:cNvSpPr>
              <p:nvPr/>
            </p:nvSpPr>
            <p:spPr bwMode="auto">
              <a:xfrm>
                <a:off x="854" y="1595"/>
                <a:ext cx="46" cy="61"/>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u="none">
                  <a:solidFill>
                    <a:srgbClr val="FF0000"/>
                  </a:solidFill>
                  <a:effectLst/>
                </a:endParaRPr>
              </a:p>
            </p:txBody>
          </p:sp>
          <p:sp>
            <p:nvSpPr>
              <p:cNvPr id="21" name="Oval 20"/>
              <p:cNvSpPr>
                <a:spLocks noChangeArrowheads="1"/>
              </p:cNvSpPr>
              <p:nvPr/>
            </p:nvSpPr>
            <p:spPr bwMode="auto">
              <a:xfrm>
                <a:off x="1971" y="650"/>
                <a:ext cx="46" cy="61"/>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u="none">
                  <a:solidFill>
                    <a:srgbClr val="FF0000"/>
                  </a:solidFill>
                  <a:effectLst/>
                </a:endParaRPr>
              </a:p>
            </p:txBody>
          </p:sp>
          <p:sp>
            <p:nvSpPr>
              <p:cNvPr id="22" name="Oval 21"/>
              <p:cNvSpPr>
                <a:spLocks noChangeArrowheads="1"/>
              </p:cNvSpPr>
              <p:nvPr/>
            </p:nvSpPr>
            <p:spPr bwMode="auto">
              <a:xfrm>
                <a:off x="2296" y="955"/>
                <a:ext cx="47" cy="61"/>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u="none">
                  <a:solidFill>
                    <a:srgbClr val="FF0000"/>
                  </a:solidFill>
                  <a:effectLst/>
                </a:endParaRPr>
              </a:p>
            </p:txBody>
          </p:sp>
          <p:sp>
            <p:nvSpPr>
              <p:cNvPr id="23" name="Oval 22"/>
              <p:cNvSpPr>
                <a:spLocks noChangeArrowheads="1"/>
              </p:cNvSpPr>
              <p:nvPr/>
            </p:nvSpPr>
            <p:spPr bwMode="auto">
              <a:xfrm>
                <a:off x="1924" y="833"/>
                <a:ext cx="47" cy="6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u="none">
                  <a:solidFill>
                    <a:srgbClr val="FF0000"/>
                  </a:solidFill>
                  <a:effectLst/>
                </a:endParaRPr>
              </a:p>
            </p:txBody>
          </p:sp>
          <p:sp>
            <p:nvSpPr>
              <p:cNvPr id="24" name="Oval 23"/>
              <p:cNvSpPr>
                <a:spLocks noChangeArrowheads="1"/>
              </p:cNvSpPr>
              <p:nvPr/>
            </p:nvSpPr>
            <p:spPr bwMode="auto">
              <a:xfrm>
                <a:off x="1785" y="864"/>
                <a:ext cx="46" cy="6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u="none">
                  <a:solidFill>
                    <a:srgbClr val="FF0000"/>
                  </a:solidFill>
                  <a:effectLst/>
                </a:endParaRPr>
              </a:p>
            </p:txBody>
          </p:sp>
          <p:sp>
            <p:nvSpPr>
              <p:cNvPr id="25" name="Oval 24"/>
              <p:cNvSpPr>
                <a:spLocks noChangeArrowheads="1"/>
              </p:cNvSpPr>
              <p:nvPr/>
            </p:nvSpPr>
            <p:spPr bwMode="auto">
              <a:xfrm>
                <a:off x="2041" y="802"/>
                <a:ext cx="46" cy="62"/>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u="none">
                  <a:solidFill>
                    <a:srgbClr val="FF0000"/>
                  </a:solidFill>
                  <a:effectLst/>
                </a:endParaRPr>
              </a:p>
            </p:txBody>
          </p:sp>
          <p:sp>
            <p:nvSpPr>
              <p:cNvPr id="26" name="Rectangle 25"/>
              <p:cNvSpPr>
                <a:spLocks noChangeArrowheads="1"/>
              </p:cNvSpPr>
              <p:nvPr/>
            </p:nvSpPr>
            <p:spPr bwMode="auto">
              <a:xfrm>
                <a:off x="1435" y="1320"/>
                <a:ext cx="93" cy="31"/>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Rectangle 26"/>
              <p:cNvSpPr>
                <a:spLocks noChangeArrowheads="1"/>
              </p:cNvSpPr>
              <p:nvPr/>
            </p:nvSpPr>
            <p:spPr bwMode="auto">
              <a:xfrm>
                <a:off x="667" y="2022"/>
                <a:ext cx="94" cy="30"/>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Rectangle 27"/>
              <p:cNvSpPr>
                <a:spLocks noChangeArrowheads="1"/>
              </p:cNvSpPr>
              <p:nvPr/>
            </p:nvSpPr>
            <p:spPr bwMode="auto">
              <a:xfrm>
                <a:off x="2133" y="1016"/>
                <a:ext cx="93" cy="30"/>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Rectangle 28"/>
              <p:cNvSpPr>
                <a:spLocks noChangeArrowheads="1"/>
              </p:cNvSpPr>
              <p:nvPr/>
            </p:nvSpPr>
            <p:spPr bwMode="auto">
              <a:xfrm>
                <a:off x="1319" y="1687"/>
                <a:ext cx="94" cy="30"/>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Rectangle 29"/>
              <p:cNvSpPr>
                <a:spLocks noChangeArrowheads="1"/>
              </p:cNvSpPr>
              <p:nvPr/>
            </p:nvSpPr>
            <p:spPr bwMode="auto">
              <a:xfrm>
                <a:off x="1808" y="1016"/>
                <a:ext cx="92" cy="30"/>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Rectangle 30"/>
              <p:cNvSpPr>
                <a:spLocks noChangeArrowheads="1"/>
              </p:cNvSpPr>
              <p:nvPr/>
            </p:nvSpPr>
            <p:spPr bwMode="auto">
              <a:xfrm>
                <a:off x="1505" y="1138"/>
                <a:ext cx="93" cy="30"/>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Rectangle 31"/>
              <p:cNvSpPr>
                <a:spLocks noChangeArrowheads="1"/>
              </p:cNvSpPr>
              <p:nvPr/>
            </p:nvSpPr>
            <p:spPr bwMode="auto">
              <a:xfrm>
                <a:off x="1087" y="1869"/>
                <a:ext cx="93" cy="31"/>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Rectangle 32"/>
              <p:cNvSpPr>
                <a:spLocks noChangeArrowheads="1"/>
              </p:cNvSpPr>
              <p:nvPr/>
            </p:nvSpPr>
            <p:spPr bwMode="auto">
              <a:xfrm>
                <a:off x="1971" y="1046"/>
                <a:ext cx="92" cy="31"/>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Rectangle 33"/>
              <p:cNvSpPr>
                <a:spLocks noChangeArrowheads="1"/>
              </p:cNvSpPr>
              <p:nvPr/>
            </p:nvSpPr>
            <p:spPr bwMode="auto">
              <a:xfrm>
                <a:off x="2320" y="619"/>
                <a:ext cx="93" cy="31"/>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Rectangle 34"/>
              <p:cNvSpPr>
                <a:spLocks noChangeArrowheads="1"/>
              </p:cNvSpPr>
              <p:nvPr/>
            </p:nvSpPr>
            <p:spPr bwMode="auto">
              <a:xfrm>
                <a:off x="1715" y="1168"/>
                <a:ext cx="93" cy="31"/>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Rectangle 35"/>
              <p:cNvSpPr>
                <a:spLocks noChangeArrowheads="1"/>
              </p:cNvSpPr>
              <p:nvPr/>
            </p:nvSpPr>
            <p:spPr bwMode="auto">
              <a:xfrm>
                <a:off x="2226" y="559"/>
                <a:ext cx="94" cy="30"/>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Rectangle 36"/>
              <p:cNvSpPr>
                <a:spLocks noChangeArrowheads="1"/>
              </p:cNvSpPr>
              <p:nvPr/>
            </p:nvSpPr>
            <p:spPr bwMode="auto">
              <a:xfrm>
                <a:off x="1389" y="1442"/>
                <a:ext cx="93" cy="31"/>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Rectangle 37"/>
              <p:cNvSpPr>
                <a:spLocks noChangeArrowheads="1"/>
              </p:cNvSpPr>
              <p:nvPr/>
            </p:nvSpPr>
            <p:spPr bwMode="auto">
              <a:xfrm>
                <a:off x="784" y="1747"/>
                <a:ext cx="93" cy="31"/>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u="none">
                  <a:effectLst/>
                </a:endParaRPr>
              </a:p>
            </p:txBody>
          </p:sp>
          <p:sp>
            <p:nvSpPr>
              <p:cNvPr id="39" name="Rectangle 38"/>
              <p:cNvSpPr>
                <a:spLocks noChangeArrowheads="1"/>
              </p:cNvSpPr>
              <p:nvPr/>
            </p:nvSpPr>
            <p:spPr bwMode="auto">
              <a:xfrm>
                <a:off x="2296" y="1260"/>
                <a:ext cx="93" cy="30"/>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Rectangle 39"/>
              <p:cNvSpPr>
                <a:spLocks noChangeArrowheads="1"/>
              </p:cNvSpPr>
              <p:nvPr/>
            </p:nvSpPr>
            <p:spPr bwMode="auto">
              <a:xfrm>
                <a:off x="2273" y="1107"/>
                <a:ext cx="93" cy="31"/>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Rectangle 40"/>
              <p:cNvSpPr>
                <a:spLocks noChangeArrowheads="1"/>
              </p:cNvSpPr>
              <p:nvPr/>
            </p:nvSpPr>
            <p:spPr bwMode="auto">
              <a:xfrm>
                <a:off x="1272" y="1961"/>
                <a:ext cx="93" cy="30"/>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Rectangle 41"/>
              <p:cNvSpPr>
                <a:spLocks noChangeArrowheads="1"/>
              </p:cNvSpPr>
              <p:nvPr/>
            </p:nvSpPr>
            <p:spPr bwMode="auto">
              <a:xfrm>
                <a:off x="2529" y="1199"/>
                <a:ext cx="93" cy="30"/>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 name="Rectangle 42"/>
              <p:cNvSpPr>
                <a:spLocks noChangeArrowheads="1"/>
              </p:cNvSpPr>
              <p:nvPr/>
            </p:nvSpPr>
            <p:spPr bwMode="auto">
              <a:xfrm>
                <a:off x="644" y="2205"/>
                <a:ext cx="93" cy="31"/>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Text Box 43"/>
              <p:cNvSpPr txBox="1">
                <a:spLocks noChangeArrowheads="1"/>
              </p:cNvSpPr>
              <p:nvPr/>
            </p:nvSpPr>
            <p:spPr bwMode="auto">
              <a:xfrm>
                <a:off x="1401" y="1788"/>
                <a:ext cx="11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3200" u="none">
                  <a:effectLst/>
                  <a:latin typeface="Comic Sans MS" pitchFamily="66" charset="0"/>
                </a:endParaRPr>
              </a:p>
            </p:txBody>
          </p:sp>
          <p:sp>
            <p:nvSpPr>
              <p:cNvPr id="45" name="Text Box 44"/>
              <p:cNvSpPr txBox="1">
                <a:spLocks noChangeArrowheads="1"/>
              </p:cNvSpPr>
              <p:nvPr/>
            </p:nvSpPr>
            <p:spPr bwMode="auto">
              <a:xfrm>
                <a:off x="663" y="721"/>
                <a:ext cx="11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3200" u="none">
                  <a:effectLst/>
                  <a:latin typeface="Comic Sans MS" pitchFamily="66" charset="0"/>
                </a:endParaRPr>
              </a:p>
            </p:txBody>
          </p:sp>
          <p:sp>
            <p:nvSpPr>
              <p:cNvPr id="46" name="Rectangle 45"/>
              <p:cNvSpPr>
                <a:spLocks noChangeArrowheads="1"/>
              </p:cNvSpPr>
              <p:nvPr/>
            </p:nvSpPr>
            <p:spPr bwMode="auto">
              <a:xfrm>
                <a:off x="746" y="2088"/>
                <a:ext cx="94" cy="30"/>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 name="Line 46"/>
            <p:cNvSpPr>
              <a:spLocks noChangeShapeType="1"/>
            </p:cNvSpPr>
            <p:nvPr/>
          </p:nvSpPr>
          <p:spPr bwMode="auto">
            <a:xfrm flipV="1">
              <a:off x="3024" y="2016"/>
              <a:ext cx="1824" cy="182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9236703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Gradient Descent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sz="2400" dirty="0"/>
                  <a:t>We use gradient descent determine the weight vector that  minimizes  </a:t>
                </a:r>
                <a14:m>
                  <m:oMath xmlns:m="http://schemas.openxmlformats.org/officeDocument/2006/math">
                    <m:r>
                      <a:rPr lang="en-US" sz="2400" i="1">
                        <a:latin typeface="Cambria Math"/>
                      </a:rPr>
                      <m:t>𝐸𝑟𝑟</m:t>
                    </m:r>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i="1">
                                    <a:latin typeface="Cambria Math"/>
                                  </a:rPr>
                                  <m:t>𝑤</m:t>
                                </m:r>
                              </m:e>
                            </m:acc>
                          </m:e>
                          <m:sup>
                            <m:d>
                              <m:dPr>
                                <m:ctrlPr>
                                  <a:rPr lang="en-US" sz="2400" i="1">
                                    <a:latin typeface="Cambria Math" panose="02040503050406030204" pitchFamily="18" charset="0"/>
                                  </a:rPr>
                                </m:ctrlPr>
                              </m:dPr>
                              <m:e>
                                <m:r>
                                  <a:rPr lang="en-US" sz="2400" i="1">
                                    <a:latin typeface="Cambria Math"/>
                                  </a:rPr>
                                  <m:t>𝑗</m:t>
                                </m:r>
                              </m:e>
                            </m:d>
                          </m:sup>
                        </m:sSup>
                      </m:e>
                    </m:d>
                  </m:oMath>
                </a14:m>
                <a:r>
                  <a:rPr lang="en-US" sz="2400" dirty="0"/>
                  <a:t>;</a:t>
                </a:r>
              </a:p>
              <a:p>
                <a:r>
                  <a:rPr lang="en-US" sz="2400" dirty="0"/>
                  <a:t>Fixing the set </a:t>
                </a:r>
                <a14:m>
                  <m:oMath xmlns:m="http://schemas.openxmlformats.org/officeDocument/2006/math">
                    <m:r>
                      <a:rPr lang="en-US" sz="2400" i="1" dirty="0">
                        <a:latin typeface="Cambria Math"/>
                      </a:rPr>
                      <m:t>𝐷</m:t>
                    </m:r>
                  </m:oMath>
                </a14:m>
                <a:r>
                  <a:rPr lang="en-US" sz="2400" dirty="0"/>
                  <a:t> of examples, </a:t>
                </a:r>
                <a14:m>
                  <m:oMath xmlns:m="http://schemas.openxmlformats.org/officeDocument/2006/math">
                    <m:r>
                      <a:rPr lang="en-US" sz="2400" i="1" dirty="0">
                        <a:latin typeface="Cambria Math"/>
                      </a:rPr>
                      <m:t>𝐸</m:t>
                    </m:r>
                  </m:oMath>
                </a14:m>
                <a:r>
                  <a:rPr lang="en-US" sz="2400" dirty="0"/>
                  <a:t> is a function of  </a:t>
                </a:r>
                <a14:m>
                  <m:oMath xmlns:m="http://schemas.openxmlformats.org/officeDocument/2006/math">
                    <m:sSup>
                      <m:sSupPr>
                        <m:ctrlPr>
                          <a:rPr lang="en-US" sz="2400" i="1">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i="1">
                                <a:latin typeface="Cambria Math"/>
                              </a:rPr>
                              <m:t>𝑤</m:t>
                            </m:r>
                          </m:e>
                        </m:acc>
                      </m:e>
                      <m:sup>
                        <m:d>
                          <m:dPr>
                            <m:ctrlPr>
                              <a:rPr lang="en-US" sz="2400" i="1">
                                <a:latin typeface="Cambria Math" panose="02040503050406030204" pitchFamily="18" charset="0"/>
                              </a:rPr>
                            </m:ctrlPr>
                          </m:dPr>
                          <m:e>
                            <m:r>
                              <a:rPr lang="en-US" sz="2400" i="1">
                                <a:latin typeface="Cambria Math"/>
                              </a:rPr>
                              <m:t>𝑗</m:t>
                            </m:r>
                          </m:e>
                        </m:d>
                      </m:sup>
                    </m:sSup>
                  </m:oMath>
                </a14:m>
                <a:endParaRPr lang="en-US" sz="2400" dirty="0"/>
              </a:p>
              <a:p>
                <a:r>
                  <a:rPr lang="en-US" sz="2400" dirty="0"/>
                  <a:t>At each step, the weight vector is modified in the direction that produces the steepest descent along the error surface.</a:t>
                </a:r>
              </a:p>
              <a:p>
                <a:endParaRPr lang="en-US" sz="2400" dirty="0"/>
              </a:p>
              <a:p>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82" t="-92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
        <p:nvSpPr>
          <p:cNvPr id="5" name="Line 57"/>
          <p:cNvSpPr>
            <a:spLocks noChangeShapeType="1"/>
          </p:cNvSpPr>
          <p:nvPr/>
        </p:nvSpPr>
        <p:spPr bwMode="auto">
          <a:xfrm rot="720175" flipH="1">
            <a:off x="3215106" y="5461566"/>
            <a:ext cx="1713779" cy="733256"/>
          </a:xfrm>
          <a:prstGeom prst="line">
            <a:avLst/>
          </a:prstGeom>
          <a:noFill/>
          <a:ln w="19050">
            <a:solidFill>
              <a:srgbClr val="A5002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Line 57"/>
          <p:cNvSpPr>
            <a:spLocks noChangeShapeType="1"/>
          </p:cNvSpPr>
          <p:nvPr/>
        </p:nvSpPr>
        <p:spPr bwMode="auto">
          <a:xfrm rot="720175" flipH="1">
            <a:off x="3570524" y="5020551"/>
            <a:ext cx="1768703" cy="1328406"/>
          </a:xfrm>
          <a:prstGeom prst="line">
            <a:avLst/>
          </a:prstGeom>
          <a:noFill/>
          <a:ln w="19050">
            <a:solidFill>
              <a:srgbClr val="A5002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Line 51"/>
          <p:cNvSpPr>
            <a:spLocks noChangeShapeType="1"/>
          </p:cNvSpPr>
          <p:nvPr/>
        </p:nvSpPr>
        <p:spPr bwMode="auto">
          <a:xfrm>
            <a:off x="2811524" y="3968913"/>
            <a:ext cx="0" cy="2273228"/>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Line 52"/>
          <p:cNvSpPr>
            <a:spLocks noChangeShapeType="1"/>
          </p:cNvSpPr>
          <p:nvPr/>
        </p:nvSpPr>
        <p:spPr bwMode="auto">
          <a:xfrm>
            <a:off x="2811524" y="6242142"/>
            <a:ext cx="3332353"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mc:AlternateContent xmlns:mc="http://schemas.openxmlformats.org/markup-compatibility/2006" xmlns:a14="http://schemas.microsoft.com/office/drawing/2010/main">
        <mc:Choice Requires="a14">
          <p:sp>
            <p:nvSpPr>
              <p:cNvPr id="9" name="Text Box 54"/>
              <p:cNvSpPr txBox="1">
                <a:spLocks noChangeArrowheads="1"/>
              </p:cNvSpPr>
              <p:nvPr/>
            </p:nvSpPr>
            <p:spPr bwMode="auto">
              <a:xfrm>
                <a:off x="1662132" y="3872120"/>
                <a:ext cx="1060227" cy="40011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p>
                <a:r>
                  <a:rPr lang="en-US" altLang="en-US" sz="2000" u="none" dirty="0">
                    <a:solidFill>
                      <a:srgbClr val="0066FF"/>
                    </a:solidFill>
                    <a:effectLst/>
                    <a:latin typeface="Arial Narrow" pitchFamily="34" charset="0"/>
                  </a:rPr>
                  <a:t> </a:t>
                </a:r>
                <a14:m>
                  <m:oMath xmlns:m="http://schemas.openxmlformats.org/officeDocument/2006/math">
                    <m:r>
                      <a:rPr lang="en-US" sz="2000" i="1" u="none">
                        <a:solidFill>
                          <a:srgbClr val="0066FF"/>
                        </a:solidFill>
                        <a:latin typeface="Cambria Math"/>
                      </a:rPr>
                      <m:t>𝐸𝑟𝑟</m:t>
                    </m:r>
                    <m:r>
                      <a:rPr lang="en-US" sz="2000" b="0" i="1" u="none" smtClean="0">
                        <a:solidFill>
                          <a:srgbClr val="0066FF"/>
                        </a:solidFill>
                        <a:latin typeface="Cambria Math"/>
                      </a:rPr>
                      <m:t>(</m:t>
                    </m:r>
                    <m:r>
                      <a:rPr lang="en-US" sz="2000" b="0" i="1" u="none" smtClean="0">
                        <a:solidFill>
                          <a:srgbClr val="0066FF"/>
                        </a:solidFill>
                        <a:latin typeface="Cambria Math"/>
                      </a:rPr>
                      <m:t>𝑤</m:t>
                    </m:r>
                    <m:r>
                      <a:rPr lang="en-US" sz="2000" b="0" i="1" u="none" smtClean="0">
                        <a:solidFill>
                          <a:srgbClr val="0066FF"/>
                        </a:solidFill>
                        <a:latin typeface="Cambria Math"/>
                      </a:rPr>
                      <m:t>)</m:t>
                    </m:r>
                  </m:oMath>
                </a14:m>
                <a:endParaRPr lang="en-US" altLang="en-US" sz="2000" u="none" dirty="0">
                  <a:solidFill>
                    <a:srgbClr val="0066FF"/>
                  </a:solidFill>
                  <a:effectLst/>
                  <a:latin typeface="Arial Narrow" pitchFamily="34" charset="0"/>
                </a:endParaRPr>
              </a:p>
            </p:txBody>
          </p:sp>
        </mc:Choice>
        <mc:Fallback xmlns="">
          <p:sp>
            <p:nvSpPr>
              <p:cNvPr id="9" name="Text Box 54"/>
              <p:cNvSpPr txBox="1">
                <a:spLocks noRot="1" noChangeAspect="1" noMove="1" noResize="1" noEditPoints="1" noAdjustHandles="1" noChangeArrowheads="1" noChangeShapeType="1" noTextEdit="1"/>
              </p:cNvSpPr>
              <p:nvPr/>
            </p:nvSpPr>
            <p:spPr bwMode="auto">
              <a:xfrm>
                <a:off x="1662132" y="3872120"/>
                <a:ext cx="1060227" cy="400110"/>
              </a:xfrm>
              <a:prstGeom prst="rect">
                <a:avLst/>
              </a:prstGeom>
              <a:blipFill>
                <a:blip r:embed="rId3"/>
                <a:stretch>
                  <a:fillRect r="-1724" b="-1818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10" name="Freeform 55"/>
          <p:cNvSpPr>
            <a:spLocks/>
          </p:cNvSpPr>
          <p:nvPr/>
        </p:nvSpPr>
        <p:spPr bwMode="auto">
          <a:xfrm>
            <a:off x="2895600" y="4133585"/>
            <a:ext cx="3158864" cy="1868356"/>
          </a:xfrm>
          <a:custGeom>
            <a:avLst/>
            <a:gdLst>
              <a:gd name="T0" fmla="*/ 0 w 2367"/>
              <a:gd name="T1" fmla="*/ 0 h 1770"/>
              <a:gd name="T2" fmla="*/ 528 w 2367"/>
              <a:gd name="T3" fmla="*/ 1584 h 1770"/>
              <a:gd name="T4" fmla="*/ 1650 w 2367"/>
              <a:gd name="T5" fmla="*/ 1116 h 1770"/>
              <a:gd name="T6" fmla="*/ 2367 w 2367"/>
              <a:gd name="T7" fmla="*/ 56 h 1770"/>
            </a:gdLst>
            <a:ahLst/>
            <a:cxnLst>
              <a:cxn ang="0">
                <a:pos x="T0" y="T1"/>
              </a:cxn>
              <a:cxn ang="0">
                <a:pos x="T2" y="T3"/>
              </a:cxn>
              <a:cxn ang="0">
                <a:pos x="T4" y="T5"/>
              </a:cxn>
              <a:cxn ang="0">
                <a:pos x="T6" y="T7"/>
              </a:cxn>
            </a:cxnLst>
            <a:rect l="0" t="0" r="r" b="b"/>
            <a:pathLst>
              <a:path w="2367" h="1770">
                <a:moveTo>
                  <a:pt x="0" y="0"/>
                </a:moveTo>
                <a:cubicBezTo>
                  <a:pt x="120" y="668"/>
                  <a:pt x="253" y="1398"/>
                  <a:pt x="528" y="1584"/>
                </a:cubicBezTo>
                <a:cubicBezTo>
                  <a:pt x="803" y="1770"/>
                  <a:pt x="1344" y="1371"/>
                  <a:pt x="1650" y="1116"/>
                </a:cubicBezTo>
                <a:cubicBezTo>
                  <a:pt x="1956" y="861"/>
                  <a:pt x="2218" y="277"/>
                  <a:pt x="2367" y="56"/>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Line 56"/>
          <p:cNvSpPr>
            <a:spLocks noChangeShapeType="1"/>
          </p:cNvSpPr>
          <p:nvPr/>
        </p:nvSpPr>
        <p:spPr bwMode="auto">
          <a:xfrm flipH="1">
            <a:off x="4368936" y="4452022"/>
            <a:ext cx="1793626" cy="1468435"/>
          </a:xfrm>
          <a:prstGeom prst="line">
            <a:avLst/>
          </a:prstGeom>
          <a:noFill/>
          <a:ln w="19050">
            <a:solidFill>
              <a:srgbClr val="A5002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Line 57"/>
          <p:cNvSpPr>
            <a:spLocks noChangeShapeType="1"/>
          </p:cNvSpPr>
          <p:nvPr/>
        </p:nvSpPr>
        <p:spPr bwMode="auto">
          <a:xfrm rot="720175" flipH="1">
            <a:off x="3929108" y="4770898"/>
            <a:ext cx="1650192" cy="1519395"/>
          </a:xfrm>
          <a:prstGeom prst="line">
            <a:avLst/>
          </a:prstGeom>
          <a:noFill/>
          <a:ln w="19050">
            <a:solidFill>
              <a:srgbClr val="A5002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Line 60"/>
          <p:cNvSpPr>
            <a:spLocks noChangeShapeType="1"/>
          </p:cNvSpPr>
          <p:nvPr/>
        </p:nvSpPr>
        <p:spPr bwMode="auto">
          <a:xfrm flipH="1">
            <a:off x="3792413" y="6160424"/>
            <a:ext cx="1793626" cy="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Oval 61"/>
          <p:cNvSpPr>
            <a:spLocks noChangeArrowheads="1"/>
          </p:cNvSpPr>
          <p:nvPr/>
        </p:nvSpPr>
        <p:spPr bwMode="auto">
          <a:xfrm>
            <a:off x="5201691" y="6211187"/>
            <a:ext cx="64058" cy="5076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Oval 62"/>
          <p:cNvSpPr>
            <a:spLocks noChangeArrowheads="1"/>
          </p:cNvSpPr>
          <p:nvPr/>
        </p:nvSpPr>
        <p:spPr bwMode="auto">
          <a:xfrm>
            <a:off x="4753284" y="6211187"/>
            <a:ext cx="64058" cy="5076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Oval 63"/>
          <p:cNvSpPr>
            <a:spLocks noChangeArrowheads="1"/>
          </p:cNvSpPr>
          <p:nvPr/>
        </p:nvSpPr>
        <p:spPr bwMode="auto">
          <a:xfrm>
            <a:off x="4432994" y="6211187"/>
            <a:ext cx="64058" cy="5076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Oval 64"/>
          <p:cNvSpPr>
            <a:spLocks noChangeArrowheads="1"/>
          </p:cNvSpPr>
          <p:nvPr/>
        </p:nvSpPr>
        <p:spPr bwMode="auto">
          <a:xfrm>
            <a:off x="3984589" y="6211187"/>
            <a:ext cx="64058" cy="5076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mc:AlternateContent xmlns:mc="http://schemas.openxmlformats.org/markup-compatibility/2006" xmlns:a14="http://schemas.microsoft.com/office/drawing/2010/main">
        <mc:Choice Requires="a14">
          <p:sp>
            <p:nvSpPr>
              <p:cNvPr id="18" name="Text Box 65"/>
              <p:cNvSpPr txBox="1">
                <a:spLocks noChangeArrowheads="1"/>
              </p:cNvSpPr>
              <p:nvPr/>
            </p:nvSpPr>
            <p:spPr bwMode="auto">
              <a:xfrm>
                <a:off x="6075164" y="6005723"/>
                <a:ext cx="439030" cy="40011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p>
                <a:pPr/>
                <a14:m>
                  <m:oMathPara xmlns:m="http://schemas.openxmlformats.org/officeDocument/2006/math">
                    <m:oMathParaPr>
                      <m:jc m:val="centerGroup"/>
                    </m:oMathParaPr>
                    <m:oMath xmlns:m="http://schemas.openxmlformats.org/officeDocument/2006/math">
                      <m:r>
                        <a:rPr lang="en-US" sz="2000" i="1" u="none">
                          <a:solidFill>
                            <a:srgbClr val="0066FF"/>
                          </a:solidFill>
                          <a:latin typeface="Cambria Math"/>
                        </a:rPr>
                        <m:t>𝑤</m:t>
                      </m:r>
                    </m:oMath>
                  </m:oMathPara>
                </a14:m>
                <a:endParaRPr lang="en-US" altLang="en-US" sz="2000" u="none" dirty="0">
                  <a:solidFill>
                    <a:srgbClr val="000066"/>
                  </a:solidFill>
                  <a:effectLst/>
                  <a:latin typeface="Arial Narrow" pitchFamily="34" charset="0"/>
                </a:endParaRPr>
              </a:p>
            </p:txBody>
          </p:sp>
        </mc:Choice>
        <mc:Fallback xmlns="">
          <p:sp>
            <p:nvSpPr>
              <p:cNvPr id="18" name="Text Box 65"/>
              <p:cNvSpPr txBox="1">
                <a:spLocks noRot="1" noChangeAspect="1" noMove="1" noResize="1" noEditPoints="1" noAdjustHandles="1" noChangeArrowheads="1" noChangeShapeType="1" noTextEdit="1"/>
              </p:cNvSpPr>
              <p:nvPr/>
            </p:nvSpPr>
            <p:spPr bwMode="auto">
              <a:xfrm>
                <a:off x="6075164" y="6005723"/>
                <a:ext cx="439030" cy="400110"/>
              </a:xfrm>
              <a:prstGeom prst="rect">
                <a:avLst/>
              </a:prstGeom>
              <a:blipFill>
                <a:blip r:embed="rId4"/>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 Box 68"/>
              <p:cNvSpPr txBox="1">
                <a:spLocks noChangeArrowheads="1"/>
              </p:cNvSpPr>
              <p:nvPr/>
            </p:nvSpPr>
            <p:spPr bwMode="auto">
              <a:xfrm>
                <a:off x="3818264" y="6159186"/>
                <a:ext cx="1724446" cy="40011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p>
                <a14:m>
                  <m:oMath xmlns:m="http://schemas.openxmlformats.org/officeDocument/2006/math">
                    <m:sSub>
                      <m:sSubPr>
                        <m:ctrlPr>
                          <a:rPr lang="en-US" sz="2000" b="0" i="1" u="none" smtClean="0">
                            <a:solidFill>
                              <a:srgbClr val="0066FF"/>
                            </a:solidFill>
                            <a:latin typeface="Cambria Math" panose="02040503050406030204" pitchFamily="18" charset="0"/>
                          </a:rPr>
                        </m:ctrlPr>
                      </m:sSubPr>
                      <m:e>
                        <m:r>
                          <a:rPr lang="en-US" sz="2000" i="1" u="none" smtClean="0">
                            <a:solidFill>
                              <a:srgbClr val="0066FF"/>
                            </a:solidFill>
                            <a:latin typeface="Cambria Math"/>
                          </a:rPr>
                          <m:t>𝑤</m:t>
                        </m:r>
                      </m:e>
                      <m:sub>
                        <m:r>
                          <a:rPr lang="en-US" sz="2000" b="0" i="1" u="none" smtClean="0">
                            <a:solidFill>
                              <a:srgbClr val="0066FF"/>
                            </a:solidFill>
                            <a:latin typeface="Cambria Math"/>
                          </a:rPr>
                          <m:t>3</m:t>
                        </m:r>
                      </m:sub>
                    </m:sSub>
                  </m:oMath>
                </a14:m>
                <a:r>
                  <a:rPr lang="en-US" altLang="en-US" sz="2000" u="none" dirty="0">
                    <a:solidFill>
                      <a:srgbClr val="000066"/>
                    </a:solidFill>
                    <a:latin typeface="Arial Narrow" pitchFamily="34" charset="0"/>
                  </a:rPr>
                  <a:t>  </a:t>
                </a:r>
                <a14:m>
                  <m:oMath xmlns:m="http://schemas.openxmlformats.org/officeDocument/2006/math">
                    <m:sSub>
                      <m:sSubPr>
                        <m:ctrlPr>
                          <a:rPr lang="en-US" sz="2000" i="1" u="none">
                            <a:solidFill>
                              <a:srgbClr val="0066FF"/>
                            </a:solidFill>
                            <a:latin typeface="Cambria Math" panose="02040503050406030204" pitchFamily="18" charset="0"/>
                          </a:rPr>
                        </m:ctrlPr>
                      </m:sSubPr>
                      <m:e>
                        <m:r>
                          <a:rPr lang="en-US" sz="2000" i="1" u="none">
                            <a:solidFill>
                              <a:srgbClr val="0066FF"/>
                            </a:solidFill>
                            <a:latin typeface="Cambria Math"/>
                          </a:rPr>
                          <m:t>𝑤</m:t>
                        </m:r>
                      </m:e>
                      <m:sub>
                        <m:r>
                          <a:rPr lang="en-US" sz="2000" b="0" i="1" u="none" smtClean="0">
                            <a:solidFill>
                              <a:srgbClr val="0066FF"/>
                            </a:solidFill>
                            <a:latin typeface="Cambria Math"/>
                          </a:rPr>
                          <m:t>2</m:t>
                        </m:r>
                      </m:sub>
                    </m:sSub>
                  </m:oMath>
                </a14:m>
                <a:r>
                  <a:rPr lang="en-US" altLang="en-US" sz="2000" u="none" dirty="0">
                    <a:solidFill>
                      <a:srgbClr val="000066"/>
                    </a:solidFill>
                    <a:latin typeface="Arial Narrow" pitchFamily="34" charset="0"/>
                  </a:rPr>
                  <a:t>  </a:t>
                </a:r>
                <a14:m>
                  <m:oMath xmlns:m="http://schemas.openxmlformats.org/officeDocument/2006/math">
                    <m:sSub>
                      <m:sSubPr>
                        <m:ctrlPr>
                          <a:rPr lang="en-US" sz="2000" i="1" u="none">
                            <a:solidFill>
                              <a:srgbClr val="0066FF"/>
                            </a:solidFill>
                            <a:latin typeface="Cambria Math" panose="02040503050406030204" pitchFamily="18" charset="0"/>
                          </a:rPr>
                        </m:ctrlPr>
                      </m:sSubPr>
                      <m:e>
                        <m:r>
                          <a:rPr lang="en-US" sz="2000" i="1" u="none">
                            <a:solidFill>
                              <a:srgbClr val="0066FF"/>
                            </a:solidFill>
                            <a:latin typeface="Cambria Math"/>
                          </a:rPr>
                          <m:t>𝑤</m:t>
                        </m:r>
                      </m:e>
                      <m:sub>
                        <m:r>
                          <a:rPr lang="en-US" sz="2000" b="0" i="1" u="none" smtClean="0">
                            <a:solidFill>
                              <a:srgbClr val="0066FF"/>
                            </a:solidFill>
                            <a:latin typeface="Cambria Math"/>
                          </a:rPr>
                          <m:t>1</m:t>
                        </m:r>
                      </m:sub>
                    </m:sSub>
                  </m:oMath>
                </a14:m>
                <a:r>
                  <a:rPr lang="en-US" altLang="en-US" sz="2000" u="none" dirty="0">
                    <a:solidFill>
                      <a:srgbClr val="000066"/>
                    </a:solidFill>
                    <a:latin typeface="Arial Narrow" pitchFamily="34" charset="0"/>
                  </a:rPr>
                  <a:t> </a:t>
                </a:r>
                <a14:m>
                  <m:oMath xmlns:m="http://schemas.openxmlformats.org/officeDocument/2006/math">
                    <m:r>
                      <a:rPr lang="en-US" sz="2000" b="0" i="0" u="none" smtClean="0">
                        <a:solidFill>
                          <a:srgbClr val="0066FF"/>
                        </a:solidFill>
                        <a:latin typeface="Cambria Math"/>
                      </a:rPr>
                      <m:t> </m:t>
                    </m:r>
                    <m:sSub>
                      <m:sSubPr>
                        <m:ctrlPr>
                          <a:rPr lang="en-US" sz="2000" i="1" u="none">
                            <a:solidFill>
                              <a:srgbClr val="0066FF"/>
                            </a:solidFill>
                            <a:latin typeface="Cambria Math" panose="02040503050406030204" pitchFamily="18" charset="0"/>
                          </a:rPr>
                        </m:ctrlPr>
                      </m:sSubPr>
                      <m:e>
                        <m:r>
                          <a:rPr lang="en-US" sz="2000" i="1" u="none">
                            <a:solidFill>
                              <a:srgbClr val="0066FF"/>
                            </a:solidFill>
                            <a:latin typeface="Cambria Math"/>
                          </a:rPr>
                          <m:t>𝑤</m:t>
                        </m:r>
                      </m:e>
                      <m:sub>
                        <m:r>
                          <a:rPr lang="en-US" sz="2000" b="0" i="1" u="none" smtClean="0">
                            <a:solidFill>
                              <a:srgbClr val="0066FF"/>
                            </a:solidFill>
                            <a:latin typeface="Cambria Math"/>
                          </a:rPr>
                          <m:t>0</m:t>
                        </m:r>
                      </m:sub>
                    </m:sSub>
                  </m:oMath>
                </a14:m>
                <a:endParaRPr lang="en-US" altLang="en-US" sz="2000" u="none" dirty="0">
                  <a:solidFill>
                    <a:srgbClr val="000066"/>
                  </a:solidFill>
                  <a:latin typeface="Arial Narrow" pitchFamily="34" charset="0"/>
                </a:endParaRPr>
              </a:p>
            </p:txBody>
          </p:sp>
        </mc:Choice>
        <mc:Fallback xmlns="">
          <p:sp>
            <p:nvSpPr>
              <p:cNvPr id="19" name="Text Box 68"/>
              <p:cNvSpPr txBox="1">
                <a:spLocks noRot="1" noChangeAspect="1" noMove="1" noResize="1" noEditPoints="1" noAdjustHandles="1" noChangeArrowheads="1" noChangeShapeType="1" noTextEdit="1"/>
              </p:cNvSpPr>
              <p:nvPr/>
            </p:nvSpPr>
            <p:spPr bwMode="auto">
              <a:xfrm>
                <a:off x="3818264" y="6159186"/>
                <a:ext cx="1724446" cy="400110"/>
              </a:xfrm>
              <a:prstGeom prst="rect">
                <a:avLst/>
              </a:prstGeom>
              <a:blipFill>
                <a:blip r:embed="rId5"/>
                <a:stretch>
                  <a:fillRect b="-303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cxnSp>
        <p:nvCxnSpPr>
          <p:cNvPr id="20" name="Straight Connector 19"/>
          <p:cNvCxnSpPr/>
          <p:nvPr/>
        </p:nvCxnSpPr>
        <p:spPr>
          <a:xfrm flipV="1">
            <a:off x="5226182" y="5224888"/>
            <a:ext cx="0" cy="1024947"/>
          </a:xfrm>
          <a:prstGeom prst="line">
            <a:avLst/>
          </a:prstGeom>
          <a:ln w="3175">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4777775" y="5550224"/>
            <a:ext cx="0" cy="713432"/>
          </a:xfrm>
          <a:prstGeom prst="line">
            <a:avLst/>
          </a:prstGeom>
          <a:ln w="3175">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4458186" y="5711860"/>
            <a:ext cx="0" cy="533324"/>
          </a:xfrm>
          <a:prstGeom prst="line">
            <a:avLst/>
          </a:prstGeom>
          <a:ln w="3175">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flipV="1">
            <a:off x="4009079" y="5873496"/>
            <a:ext cx="1143" cy="376306"/>
          </a:xfrm>
          <a:prstGeom prst="line">
            <a:avLst/>
          </a:prstGeom>
          <a:ln w="3175">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3977050" y="5805951"/>
            <a:ext cx="57259" cy="45719"/>
          </a:xfrm>
          <a:prstGeom prst="ellipse">
            <a:avLst/>
          </a:prstGeom>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4427473" y="5650666"/>
            <a:ext cx="57259" cy="45719"/>
          </a:xfrm>
          <a:prstGeom prst="ellipse">
            <a:avLst/>
          </a:prstGeom>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4754912" y="5475186"/>
            <a:ext cx="57259" cy="45719"/>
          </a:xfrm>
          <a:prstGeom prst="ellipse">
            <a:avLst/>
          </a:prstGeom>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5197687" y="5181926"/>
            <a:ext cx="57259" cy="45719"/>
          </a:xfrm>
          <a:prstGeom prst="ellipse">
            <a:avLst/>
          </a:prstGeom>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22583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500"/>
                                        <p:tgtEl>
                                          <p:spTgt spid="2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1" grpId="0" animBg="1"/>
      <p:bldP spid="12" grpId="0" animBg="1"/>
    </p:bld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Single Layer Network </a:t>
            </a:r>
          </a:p>
        </p:txBody>
      </p:sp>
      <p:sp>
        <p:nvSpPr>
          <p:cNvPr id="3" name="Content Placeholder 2"/>
          <p:cNvSpPr>
            <a:spLocks noGrp="1"/>
          </p:cNvSpPr>
          <p:nvPr>
            <p:ph idx="1"/>
          </p:nvPr>
        </p:nvSpPr>
        <p:spPr/>
        <p:txBody>
          <a:bodyPr>
            <a:normAutofit lnSpcReduction="10000"/>
          </a:bodyPr>
          <a:lstStyle/>
          <a:p>
            <a:r>
              <a:rPr lang="en-US" dirty="0"/>
              <a:t>Variety of update rules</a:t>
            </a:r>
          </a:p>
          <a:p>
            <a:pPr lvl="1"/>
            <a:r>
              <a:rPr lang="en-US" dirty="0"/>
              <a:t>Multiplicative</a:t>
            </a:r>
          </a:p>
          <a:p>
            <a:pPr lvl="1"/>
            <a:r>
              <a:rPr lang="en-US" dirty="0"/>
              <a:t>Additive</a:t>
            </a:r>
          </a:p>
          <a:p>
            <a:r>
              <a:rPr lang="en-US" b="1" dirty="0"/>
              <a:t>Batch</a:t>
            </a:r>
            <a:r>
              <a:rPr lang="en-US" dirty="0"/>
              <a:t> and </a:t>
            </a:r>
            <a:r>
              <a:rPr lang="en-US" b="1" dirty="0"/>
              <a:t>incremental</a:t>
            </a:r>
            <a:r>
              <a:rPr lang="en-US" dirty="0"/>
              <a:t> algorithms</a:t>
            </a:r>
          </a:p>
          <a:p>
            <a:r>
              <a:rPr lang="en-US" dirty="0"/>
              <a:t>Various convergence and efficiency conditions</a:t>
            </a:r>
          </a:p>
          <a:p>
            <a:r>
              <a:rPr lang="en-US" dirty="0"/>
              <a:t>There are other ways to learn linear functions</a:t>
            </a:r>
          </a:p>
          <a:p>
            <a:pPr lvl="1"/>
            <a:r>
              <a:rPr lang="en-US" dirty="0"/>
              <a:t>Linear Programming  (general purpose)</a:t>
            </a:r>
          </a:p>
          <a:p>
            <a:pPr lvl="1"/>
            <a:r>
              <a:rPr lang="en-US" dirty="0"/>
              <a:t>Probabilistic Classifiers ( some assumption)</a:t>
            </a:r>
          </a:p>
          <a:p>
            <a:r>
              <a:rPr lang="en-US" dirty="0">
                <a:solidFill>
                  <a:srgbClr val="245795"/>
                </a:solidFill>
              </a:rPr>
              <a:t>Key algorithms are driven by gradient descent </a:t>
            </a:r>
          </a:p>
          <a:p>
            <a:r>
              <a:rPr lang="en-US" dirty="0"/>
              <a:t>However, the representational restriction is limiting in many applications</a:t>
            </a:r>
          </a:p>
          <a:p>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2732066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with a Multi-Layer Perceptron</a:t>
            </a:r>
          </a:p>
        </p:txBody>
      </p:sp>
      <p:sp>
        <p:nvSpPr>
          <p:cNvPr id="3" name="Content Placeholder 2"/>
          <p:cNvSpPr>
            <a:spLocks noGrp="1"/>
          </p:cNvSpPr>
          <p:nvPr>
            <p:ph idx="1"/>
          </p:nvPr>
        </p:nvSpPr>
        <p:spPr/>
        <p:txBody>
          <a:bodyPr>
            <a:normAutofit/>
          </a:bodyPr>
          <a:lstStyle/>
          <a:p>
            <a:r>
              <a:rPr lang="en-US" sz="2400" dirty="0"/>
              <a:t>It’s easy to learn the top layer – it’s just a linear unit. </a:t>
            </a:r>
          </a:p>
          <a:p>
            <a:pPr lvl="1"/>
            <a:r>
              <a:rPr lang="en-US" sz="2000" dirty="0"/>
              <a:t>Given feedback (truth) at the top layer, and the activation at the layer below it, you can use the Perceptron update rule (more generally, gradient descent) to updated these weights.</a:t>
            </a:r>
          </a:p>
          <a:p>
            <a:r>
              <a:rPr lang="en-US" sz="2400" dirty="0"/>
              <a:t>The problem is what to do with </a:t>
            </a:r>
          </a:p>
          <a:p>
            <a:pPr marL="0" indent="0">
              <a:buNone/>
            </a:pPr>
            <a:r>
              <a:rPr lang="en-US" sz="2400" dirty="0"/>
              <a:t>      the other set of weights – we do</a:t>
            </a:r>
          </a:p>
          <a:p>
            <a:pPr marL="0" indent="0">
              <a:buNone/>
            </a:pPr>
            <a:r>
              <a:rPr lang="en-US" sz="2400" dirty="0"/>
              <a:t>      not get feedback in the </a:t>
            </a:r>
          </a:p>
          <a:p>
            <a:pPr marL="0" indent="0">
              <a:buNone/>
            </a:pPr>
            <a:r>
              <a:rPr lang="en-US" sz="2400" dirty="0"/>
              <a:t>      intermediate layer(s). </a:t>
            </a:r>
          </a:p>
          <a:p>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a:p>
        </p:txBody>
      </p:sp>
      <p:grpSp>
        <p:nvGrpSpPr>
          <p:cNvPr id="5" name="Group 4"/>
          <p:cNvGrpSpPr/>
          <p:nvPr/>
        </p:nvGrpSpPr>
        <p:grpSpPr>
          <a:xfrm>
            <a:off x="5181600" y="3048000"/>
            <a:ext cx="3581400" cy="2590800"/>
            <a:chOff x="5562600" y="1981200"/>
            <a:chExt cx="3581400" cy="2590800"/>
          </a:xfrm>
        </p:grpSpPr>
        <p:sp>
          <p:nvSpPr>
            <p:cNvPr id="6" name="Rectangle 5"/>
            <p:cNvSpPr/>
            <p:nvPr/>
          </p:nvSpPr>
          <p:spPr>
            <a:xfrm>
              <a:off x="5562600" y="1981200"/>
              <a:ext cx="3581400" cy="2590800"/>
            </a:xfrm>
            <a:prstGeom prst="rect">
              <a:avLst/>
            </a:prstGeom>
            <a:solidFill>
              <a:srgbClr val="FFFFCC"/>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5638599" y="2140638"/>
              <a:ext cx="3454839" cy="2312432"/>
              <a:chOff x="5599913" y="3472934"/>
              <a:chExt cx="3454839" cy="2312432"/>
            </a:xfrm>
          </p:grpSpPr>
          <p:grpSp>
            <p:nvGrpSpPr>
              <p:cNvPr id="11" name="Group 51"/>
              <p:cNvGrpSpPr>
                <a:grpSpLocks/>
              </p:cNvGrpSpPr>
              <p:nvPr/>
            </p:nvGrpSpPr>
            <p:grpSpPr bwMode="auto">
              <a:xfrm>
                <a:off x="6248400" y="3543300"/>
                <a:ext cx="2209800" cy="2171700"/>
                <a:chOff x="1872" y="2496"/>
                <a:chExt cx="1392" cy="1368"/>
              </a:xfrm>
            </p:grpSpPr>
            <p:grpSp>
              <p:nvGrpSpPr>
                <p:cNvPr id="16" name="Group 26"/>
                <p:cNvGrpSpPr>
                  <a:grpSpLocks/>
                </p:cNvGrpSpPr>
                <p:nvPr/>
              </p:nvGrpSpPr>
              <p:grpSpPr bwMode="auto">
                <a:xfrm>
                  <a:off x="1872" y="3720"/>
                  <a:ext cx="1392" cy="144"/>
                  <a:chOff x="1872" y="3720"/>
                  <a:chExt cx="1392" cy="144"/>
                </a:xfrm>
              </p:grpSpPr>
              <p:sp>
                <p:nvSpPr>
                  <p:cNvPr id="46" name="Oval 10"/>
                  <p:cNvSpPr>
                    <a:spLocks noChangeArrowheads="1"/>
                  </p:cNvSpPr>
                  <p:nvPr/>
                </p:nvSpPr>
                <p:spPr bwMode="auto">
                  <a:xfrm>
                    <a:off x="1872"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 name="Oval 11"/>
                  <p:cNvSpPr>
                    <a:spLocks noChangeArrowheads="1"/>
                  </p:cNvSpPr>
                  <p:nvPr/>
                </p:nvSpPr>
                <p:spPr bwMode="auto">
                  <a:xfrm>
                    <a:off x="2256"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Oval 12"/>
                  <p:cNvSpPr>
                    <a:spLocks noChangeArrowheads="1"/>
                  </p:cNvSpPr>
                  <p:nvPr/>
                </p:nvSpPr>
                <p:spPr bwMode="auto">
                  <a:xfrm>
                    <a:off x="2832"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Oval 13"/>
                  <p:cNvSpPr>
                    <a:spLocks noChangeArrowheads="1"/>
                  </p:cNvSpPr>
                  <p:nvPr/>
                </p:nvSpPr>
                <p:spPr bwMode="auto">
                  <a:xfrm>
                    <a:off x="3120"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Oval 14"/>
                  <p:cNvSpPr>
                    <a:spLocks noChangeArrowheads="1"/>
                  </p:cNvSpPr>
                  <p:nvPr/>
                </p:nvSpPr>
                <p:spPr bwMode="auto">
                  <a:xfrm>
                    <a:off x="2544"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7" name="Group 25"/>
                <p:cNvGrpSpPr>
                  <a:grpSpLocks/>
                </p:cNvGrpSpPr>
                <p:nvPr/>
              </p:nvGrpSpPr>
              <p:grpSpPr bwMode="auto">
                <a:xfrm>
                  <a:off x="2016" y="3108"/>
                  <a:ext cx="1056" cy="144"/>
                  <a:chOff x="2016" y="3168"/>
                  <a:chExt cx="1056" cy="144"/>
                </a:xfrm>
              </p:grpSpPr>
              <p:sp>
                <p:nvSpPr>
                  <p:cNvPr id="43" name="Oval 16"/>
                  <p:cNvSpPr>
                    <a:spLocks noChangeArrowheads="1"/>
                  </p:cNvSpPr>
                  <p:nvPr/>
                </p:nvSpPr>
                <p:spPr bwMode="auto">
                  <a:xfrm>
                    <a:off x="2016"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Oval 17"/>
                  <p:cNvSpPr>
                    <a:spLocks noChangeArrowheads="1"/>
                  </p:cNvSpPr>
                  <p:nvPr/>
                </p:nvSpPr>
                <p:spPr bwMode="auto">
                  <a:xfrm>
                    <a:off x="2928"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Oval 19"/>
                  <p:cNvSpPr>
                    <a:spLocks noChangeArrowheads="1"/>
                  </p:cNvSpPr>
                  <p:nvPr/>
                </p:nvSpPr>
                <p:spPr bwMode="auto">
                  <a:xfrm>
                    <a:off x="2496"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8" name="Group 27"/>
                <p:cNvGrpSpPr>
                  <a:grpSpLocks/>
                </p:cNvGrpSpPr>
                <p:nvPr/>
              </p:nvGrpSpPr>
              <p:grpSpPr bwMode="auto">
                <a:xfrm>
                  <a:off x="2208" y="2496"/>
                  <a:ext cx="624" cy="144"/>
                  <a:chOff x="2208" y="2496"/>
                  <a:chExt cx="624" cy="144"/>
                </a:xfrm>
              </p:grpSpPr>
              <p:sp>
                <p:nvSpPr>
                  <p:cNvPr id="41" name="Oval 21"/>
                  <p:cNvSpPr>
                    <a:spLocks noChangeArrowheads="1"/>
                  </p:cNvSpPr>
                  <p:nvPr/>
                </p:nvSpPr>
                <p:spPr bwMode="auto">
                  <a:xfrm>
                    <a:off x="2208" y="2496"/>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Oval 24"/>
                  <p:cNvSpPr>
                    <a:spLocks noChangeArrowheads="1"/>
                  </p:cNvSpPr>
                  <p:nvPr/>
                </p:nvSpPr>
                <p:spPr bwMode="auto">
                  <a:xfrm>
                    <a:off x="2688" y="2496"/>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cxnSp>
              <p:nvCxnSpPr>
                <p:cNvPr id="19" name="AutoShape 28"/>
                <p:cNvCxnSpPr>
                  <a:cxnSpLocks noChangeShapeType="1"/>
                  <a:stCxn id="42" idx="4"/>
                  <a:endCxn id="44" idx="0"/>
                </p:cNvCxnSpPr>
                <p:nvPr/>
              </p:nvCxnSpPr>
              <p:spPr bwMode="auto">
                <a:xfrm>
                  <a:off x="2760" y="2640"/>
                  <a:ext cx="24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AutoShape 29"/>
                <p:cNvCxnSpPr>
                  <a:cxnSpLocks noChangeShapeType="1"/>
                  <a:stCxn id="42" idx="4"/>
                  <a:endCxn id="45" idx="0"/>
                </p:cNvCxnSpPr>
                <p:nvPr/>
              </p:nvCxnSpPr>
              <p:spPr bwMode="auto">
                <a:xfrm flipH="1">
                  <a:off x="2568" y="2640"/>
                  <a:ext cx="19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AutoShape 30"/>
                <p:cNvCxnSpPr>
                  <a:cxnSpLocks noChangeShapeType="1"/>
                  <a:stCxn id="42" idx="4"/>
                  <a:endCxn id="43" idx="0"/>
                </p:cNvCxnSpPr>
                <p:nvPr/>
              </p:nvCxnSpPr>
              <p:spPr bwMode="auto">
                <a:xfrm flipH="1">
                  <a:off x="2088" y="2640"/>
                  <a:ext cx="67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AutoShape 31"/>
                <p:cNvCxnSpPr>
                  <a:cxnSpLocks noChangeShapeType="1"/>
                  <a:stCxn id="41" idx="4"/>
                  <a:endCxn id="44" idx="0"/>
                </p:cNvCxnSpPr>
                <p:nvPr/>
              </p:nvCxnSpPr>
              <p:spPr bwMode="auto">
                <a:xfrm>
                  <a:off x="2280" y="2640"/>
                  <a:ext cx="72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AutoShape 32"/>
                <p:cNvCxnSpPr>
                  <a:cxnSpLocks noChangeShapeType="1"/>
                  <a:stCxn id="41" idx="4"/>
                  <a:endCxn id="45" idx="0"/>
                </p:cNvCxnSpPr>
                <p:nvPr/>
              </p:nvCxnSpPr>
              <p:spPr bwMode="auto">
                <a:xfrm>
                  <a:off x="2280" y="2640"/>
                  <a:ext cx="288"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AutoShape 33"/>
                <p:cNvCxnSpPr>
                  <a:cxnSpLocks noChangeShapeType="1"/>
                  <a:stCxn id="41" idx="4"/>
                  <a:endCxn id="43" idx="0"/>
                </p:cNvCxnSpPr>
                <p:nvPr/>
              </p:nvCxnSpPr>
              <p:spPr bwMode="auto">
                <a:xfrm flipH="1">
                  <a:off x="2088" y="2640"/>
                  <a:ext cx="19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AutoShape 34"/>
                <p:cNvCxnSpPr>
                  <a:cxnSpLocks noChangeShapeType="1"/>
                  <a:stCxn id="43" idx="4"/>
                  <a:endCxn id="46" idx="0"/>
                </p:cNvCxnSpPr>
                <p:nvPr/>
              </p:nvCxnSpPr>
              <p:spPr bwMode="auto">
                <a:xfrm flipH="1">
                  <a:off x="1944" y="3252"/>
                  <a:ext cx="14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AutoShape 35"/>
                <p:cNvCxnSpPr>
                  <a:cxnSpLocks noChangeShapeType="1"/>
                  <a:stCxn id="43" idx="4"/>
                  <a:endCxn id="47" idx="0"/>
                </p:cNvCxnSpPr>
                <p:nvPr/>
              </p:nvCxnSpPr>
              <p:spPr bwMode="auto">
                <a:xfrm>
                  <a:off x="2088" y="3252"/>
                  <a:ext cx="24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AutoShape 36"/>
                <p:cNvCxnSpPr>
                  <a:cxnSpLocks noChangeShapeType="1"/>
                  <a:stCxn id="43" idx="4"/>
                  <a:endCxn id="50" idx="0"/>
                </p:cNvCxnSpPr>
                <p:nvPr/>
              </p:nvCxnSpPr>
              <p:spPr bwMode="auto">
                <a:xfrm>
                  <a:off x="2088" y="3252"/>
                  <a:ext cx="528"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AutoShape 37"/>
                <p:cNvCxnSpPr>
                  <a:cxnSpLocks noChangeShapeType="1"/>
                  <a:stCxn id="43" idx="4"/>
                  <a:endCxn id="48" idx="0"/>
                </p:cNvCxnSpPr>
                <p:nvPr/>
              </p:nvCxnSpPr>
              <p:spPr bwMode="auto">
                <a:xfrm>
                  <a:off x="2088" y="3252"/>
                  <a:ext cx="816"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AutoShape 38"/>
                <p:cNvCxnSpPr>
                  <a:cxnSpLocks noChangeShapeType="1"/>
                  <a:stCxn id="43" idx="4"/>
                  <a:endCxn id="49" idx="0"/>
                </p:cNvCxnSpPr>
                <p:nvPr/>
              </p:nvCxnSpPr>
              <p:spPr bwMode="auto">
                <a:xfrm>
                  <a:off x="2088" y="3252"/>
                  <a:ext cx="110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AutoShape 40"/>
                <p:cNvCxnSpPr>
                  <a:cxnSpLocks noChangeShapeType="1"/>
                  <a:endCxn id="50" idx="0"/>
                </p:cNvCxnSpPr>
                <p:nvPr/>
              </p:nvCxnSpPr>
              <p:spPr bwMode="auto">
                <a:xfrm>
                  <a:off x="2560" y="3268"/>
                  <a:ext cx="56" cy="45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AutoShape 41"/>
                <p:cNvCxnSpPr>
                  <a:cxnSpLocks noChangeShapeType="1"/>
                  <a:stCxn id="45" idx="4"/>
                  <a:endCxn id="47" idx="0"/>
                </p:cNvCxnSpPr>
                <p:nvPr/>
              </p:nvCxnSpPr>
              <p:spPr bwMode="auto">
                <a:xfrm flipH="1">
                  <a:off x="2328" y="3252"/>
                  <a:ext cx="24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AutoShape 42"/>
                <p:cNvCxnSpPr>
                  <a:cxnSpLocks noChangeShapeType="1"/>
                  <a:endCxn id="46" idx="0"/>
                </p:cNvCxnSpPr>
                <p:nvPr/>
              </p:nvCxnSpPr>
              <p:spPr bwMode="auto">
                <a:xfrm flipH="1">
                  <a:off x="1944" y="3268"/>
                  <a:ext cx="616" cy="45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AutoShape 43"/>
                <p:cNvCxnSpPr>
                  <a:cxnSpLocks noChangeShapeType="1"/>
                </p:cNvCxnSpPr>
                <p:nvPr/>
              </p:nvCxnSpPr>
              <p:spPr bwMode="auto">
                <a:xfrm>
                  <a:off x="2544" y="3264"/>
                  <a:ext cx="312" cy="45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AutoShape 44"/>
                <p:cNvCxnSpPr>
                  <a:cxnSpLocks noChangeShapeType="1"/>
                  <a:stCxn id="44" idx="4"/>
                  <a:endCxn id="49" idx="0"/>
                </p:cNvCxnSpPr>
                <p:nvPr/>
              </p:nvCxnSpPr>
              <p:spPr bwMode="auto">
                <a:xfrm>
                  <a:off x="3000" y="3252"/>
                  <a:ext cx="19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AutoShape 45"/>
                <p:cNvCxnSpPr>
                  <a:cxnSpLocks noChangeShapeType="1"/>
                  <a:stCxn id="44" idx="4"/>
                  <a:endCxn id="48" idx="0"/>
                </p:cNvCxnSpPr>
                <p:nvPr/>
              </p:nvCxnSpPr>
              <p:spPr bwMode="auto">
                <a:xfrm flipH="1">
                  <a:off x="2904" y="3252"/>
                  <a:ext cx="96"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AutoShape 46"/>
                <p:cNvCxnSpPr>
                  <a:cxnSpLocks noChangeShapeType="1"/>
                  <a:stCxn id="44" idx="4"/>
                  <a:endCxn id="50" idx="0"/>
                </p:cNvCxnSpPr>
                <p:nvPr/>
              </p:nvCxnSpPr>
              <p:spPr bwMode="auto">
                <a:xfrm flipH="1">
                  <a:off x="2616" y="3252"/>
                  <a:ext cx="38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AutoShape 47"/>
                <p:cNvCxnSpPr>
                  <a:cxnSpLocks noChangeShapeType="1"/>
                  <a:stCxn id="44" idx="4"/>
                  <a:endCxn id="47" idx="0"/>
                </p:cNvCxnSpPr>
                <p:nvPr/>
              </p:nvCxnSpPr>
              <p:spPr bwMode="auto">
                <a:xfrm flipH="1">
                  <a:off x="2328" y="3252"/>
                  <a:ext cx="67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AutoShape 48"/>
                <p:cNvCxnSpPr>
                  <a:cxnSpLocks noChangeShapeType="1"/>
                  <a:stCxn id="44" idx="4"/>
                  <a:endCxn id="46" idx="7"/>
                </p:cNvCxnSpPr>
                <p:nvPr/>
              </p:nvCxnSpPr>
              <p:spPr bwMode="auto">
                <a:xfrm flipH="1">
                  <a:off x="1995" y="3252"/>
                  <a:ext cx="1005" cy="48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AutoShape 49"/>
                <p:cNvCxnSpPr>
                  <a:cxnSpLocks noChangeShapeType="1"/>
                  <a:stCxn id="45" idx="4"/>
                  <a:endCxn id="49" idx="0"/>
                </p:cNvCxnSpPr>
                <p:nvPr/>
              </p:nvCxnSpPr>
              <p:spPr bwMode="auto">
                <a:xfrm>
                  <a:off x="2568" y="3252"/>
                  <a:ext cx="62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 name="Line 50"/>
                <p:cNvSpPr>
                  <a:spLocks noChangeShapeType="1"/>
                </p:cNvSpPr>
                <p:nvPr/>
              </p:nvSpPr>
              <p:spPr bwMode="auto">
                <a:xfrm flipV="1">
                  <a:off x="1872" y="2688"/>
                  <a:ext cx="0" cy="110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2" name="Rectangle 11"/>
              <p:cNvSpPr/>
              <p:nvPr/>
            </p:nvSpPr>
            <p:spPr>
              <a:xfrm>
                <a:off x="5599913" y="3506082"/>
                <a:ext cx="1105687" cy="369332"/>
              </a:xfrm>
              <a:prstGeom prst="rect">
                <a:avLst/>
              </a:prstGeom>
              <a:solidFill>
                <a:srgbClr val="FFFFCC"/>
              </a:solidFill>
              <a:ln w="28575">
                <a:solidFill>
                  <a:schemeClr val="accent1"/>
                </a:solidFill>
              </a:ln>
            </p:spPr>
            <p:txBody>
              <a:bodyPr wrap="none">
                <a:spAutoFit/>
              </a:bodyPr>
              <a:lstStyle/>
              <a:p>
                <a:r>
                  <a:rPr lang="en-US" altLang="en-US" sz="1800" u="none" dirty="0">
                    <a:latin typeface="+mn-lt"/>
                  </a:rPr>
                  <a:t>activation</a:t>
                </a:r>
                <a:endParaRPr lang="en-US" sz="1800" dirty="0">
                  <a:latin typeface="+mn-lt"/>
                </a:endParaRPr>
              </a:p>
            </p:txBody>
          </p:sp>
          <p:sp>
            <p:nvSpPr>
              <p:cNvPr id="13" name="Rectangle 12"/>
              <p:cNvSpPr/>
              <p:nvPr/>
            </p:nvSpPr>
            <p:spPr>
              <a:xfrm>
                <a:off x="8369949" y="5416034"/>
                <a:ext cx="684803" cy="369332"/>
              </a:xfrm>
              <a:prstGeom prst="rect">
                <a:avLst/>
              </a:prstGeom>
              <a:solidFill>
                <a:srgbClr val="FFFFCC"/>
              </a:solidFill>
              <a:ln w="28575">
                <a:solidFill>
                  <a:schemeClr val="accent1"/>
                </a:solidFill>
              </a:ln>
            </p:spPr>
            <p:txBody>
              <a:bodyPr wrap="none">
                <a:spAutoFit/>
              </a:bodyPr>
              <a:lstStyle/>
              <a:p>
                <a:r>
                  <a:rPr lang="en-US" altLang="en-US" sz="1800" u="none" dirty="0">
                    <a:latin typeface="+mn-lt"/>
                  </a:rPr>
                  <a:t>Input</a:t>
                </a:r>
                <a:endParaRPr lang="en-US" sz="1800" dirty="0">
                  <a:latin typeface="+mn-lt"/>
                </a:endParaRPr>
              </a:p>
            </p:txBody>
          </p:sp>
          <p:sp>
            <p:nvSpPr>
              <p:cNvPr id="14" name="Rectangle 13"/>
              <p:cNvSpPr/>
              <p:nvPr/>
            </p:nvSpPr>
            <p:spPr>
              <a:xfrm>
                <a:off x="8192015" y="4444484"/>
                <a:ext cx="862737" cy="369332"/>
              </a:xfrm>
              <a:prstGeom prst="rect">
                <a:avLst/>
              </a:prstGeom>
              <a:solidFill>
                <a:srgbClr val="FFFFCC"/>
              </a:solidFill>
              <a:ln w="28575">
                <a:solidFill>
                  <a:schemeClr val="accent1"/>
                </a:solidFill>
              </a:ln>
            </p:spPr>
            <p:txBody>
              <a:bodyPr wrap="none">
                <a:spAutoFit/>
              </a:bodyPr>
              <a:lstStyle/>
              <a:p>
                <a:r>
                  <a:rPr lang="en-US" altLang="en-US" sz="1800" u="none" dirty="0">
                    <a:latin typeface="+mn-lt"/>
                  </a:rPr>
                  <a:t>Hidden</a:t>
                </a:r>
                <a:endParaRPr lang="en-US" sz="1800" dirty="0">
                  <a:latin typeface="+mn-lt"/>
                </a:endParaRPr>
              </a:p>
            </p:txBody>
          </p:sp>
          <p:sp>
            <p:nvSpPr>
              <p:cNvPr id="15" name="Rectangle 14"/>
              <p:cNvSpPr/>
              <p:nvPr/>
            </p:nvSpPr>
            <p:spPr>
              <a:xfrm>
                <a:off x="8198427" y="3472934"/>
                <a:ext cx="856325" cy="369332"/>
              </a:xfrm>
              <a:prstGeom prst="rect">
                <a:avLst/>
              </a:prstGeom>
              <a:solidFill>
                <a:srgbClr val="FFFFCC"/>
              </a:solidFill>
              <a:ln w="28575">
                <a:solidFill>
                  <a:schemeClr val="accent1"/>
                </a:solidFill>
              </a:ln>
            </p:spPr>
            <p:txBody>
              <a:bodyPr wrap="none">
                <a:spAutoFit/>
              </a:bodyPr>
              <a:lstStyle/>
              <a:p>
                <a:r>
                  <a:rPr lang="en-US" altLang="en-US" sz="1800" u="none" dirty="0">
                    <a:latin typeface="+mn-lt"/>
                  </a:rPr>
                  <a:t>Output</a:t>
                </a:r>
                <a:endParaRPr lang="en-US" sz="1800" dirty="0">
                  <a:latin typeface="+mn-lt"/>
                </a:endParaRPr>
              </a:p>
            </p:txBody>
          </p:sp>
        </p:grpSp>
      </p:grpSp>
    </p:spTree>
    <p:extLst>
      <p:ext uri="{BB962C8B-B14F-4D97-AF65-F5344CB8AC3E}">
        <p14:creationId xmlns:p14="http://schemas.microsoft.com/office/powerpoint/2010/main" val="4232729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with a Multi-Layer Perceptron</a:t>
            </a:r>
          </a:p>
        </p:txBody>
      </p:sp>
      <p:sp>
        <p:nvSpPr>
          <p:cNvPr id="3" name="Content Placeholder 2"/>
          <p:cNvSpPr>
            <a:spLocks noGrp="1"/>
          </p:cNvSpPr>
          <p:nvPr>
            <p:ph idx="1"/>
          </p:nvPr>
        </p:nvSpPr>
        <p:spPr/>
        <p:txBody>
          <a:bodyPr>
            <a:normAutofit fontScale="77500" lnSpcReduction="20000"/>
          </a:bodyPr>
          <a:lstStyle/>
          <a:p>
            <a:r>
              <a:rPr lang="en-US" dirty="0"/>
              <a:t>The problem is what to do with </a:t>
            </a:r>
          </a:p>
          <a:p>
            <a:pPr marL="0" indent="0">
              <a:buNone/>
            </a:pPr>
            <a:r>
              <a:rPr lang="en-US" dirty="0"/>
              <a:t>      the other set of weights – we do </a:t>
            </a:r>
          </a:p>
          <a:p>
            <a:pPr marL="0" indent="0">
              <a:buNone/>
            </a:pPr>
            <a:r>
              <a:rPr lang="en-US" dirty="0"/>
              <a:t>      not get feedback in the </a:t>
            </a:r>
          </a:p>
          <a:p>
            <a:pPr marL="0" indent="0">
              <a:buNone/>
            </a:pPr>
            <a:r>
              <a:rPr lang="en-US" dirty="0"/>
              <a:t>      intermediate layer(s). </a:t>
            </a:r>
          </a:p>
          <a:p>
            <a:r>
              <a:rPr lang="en-US" dirty="0">
                <a:solidFill>
                  <a:srgbClr val="0000FF"/>
                </a:solidFill>
              </a:rPr>
              <a:t>Solution:</a:t>
            </a:r>
            <a:r>
              <a:rPr lang="en-US" dirty="0"/>
              <a:t> If all the activation </a:t>
            </a:r>
          </a:p>
          <a:p>
            <a:pPr marL="0" indent="0">
              <a:buNone/>
            </a:pPr>
            <a:r>
              <a:rPr lang="en-US" dirty="0"/>
              <a:t>      functions are differentiable, then </a:t>
            </a:r>
          </a:p>
          <a:p>
            <a:pPr marL="0" indent="0">
              <a:buNone/>
            </a:pPr>
            <a:r>
              <a:rPr lang="en-US" dirty="0"/>
              <a:t>      the </a:t>
            </a:r>
            <a:r>
              <a:rPr lang="en-US" b="1" dirty="0"/>
              <a:t>output</a:t>
            </a:r>
            <a:r>
              <a:rPr lang="en-US" dirty="0"/>
              <a:t> of the network is also </a:t>
            </a:r>
          </a:p>
          <a:p>
            <a:pPr marL="0" indent="0">
              <a:buNone/>
            </a:pPr>
            <a:r>
              <a:rPr lang="en-US" dirty="0"/>
              <a:t>      a differentiable function of the input and weights in the network.</a:t>
            </a:r>
          </a:p>
          <a:p>
            <a:r>
              <a:rPr lang="en-US" dirty="0"/>
              <a:t>Define an </a:t>
            </a:r>
            <a:r>
              <a:rPr lang="en-US" dirty="0">
                <a:solidFill>
                  <a:srgbClr val="0000FF"/>
                </a:solidFill>
              </a:rPr>
              <a:t>error function </a:t>
            </a:r>
            <a:r>
              <a:rPr lang="en-US" dirty="0"/>
              <a:t>(e.g., sum of squares) that is a differentiable function of the output, i.e. this error function is also a differentiable function of the weights. </a:t>
            </a:r>
          </a:p>
          <a:p>
            <a:r>
              <a:rPr lang="en-US" dirty="0"/>
              <a:t>We can then evaluate the derivatives of the error with respect to the weights, and use these derivatives to find weight values that minimize this error function, using gradient descent (or other optimization methods). </a:t>
            </a:r>
          </a:p>
          <a:p>
            <a:r>
              <a:rPr lang="en-US" dirty="0"/>
              <a:t>This results in an algorithm called back-propagation.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a:p>
        </p:txBody>
      </p:sp>
      <p:grpSp>
        <p:nvGrpSpPr>
          <p:cNvPr id="5" name="Group 4"/>
          <p:cNvGrpSpPr/>
          <p:nvPr/>
        </p:nvGrpSpPr>
        <p:grpSpPr>
          <a:xfrm>
            <a:off x="4953000" y="990600"/>
            <a:ext cx="3581400" cy="2590800"/>
            <a:chOff x="5563186" y="2001454"/>
            <a:chExt cx="3581400" cy="2590800"/>
          </a:xfrm>
        </p:grpSpPr>
        <p:sp>
          <p:nvSpPr>
            <p:cNvPr id="6" name="Rectangle 5"/>
            <p:cNvSpPr/>
            <p:nvPr/>
          </p:nvSpPr>
          <p:spPr>
            <a:xfrm>
              <a:off x="5563186" y="2001454"/>
              <a:ext cx="3581400" cy="2590800"/>
            </a:xfrm>
            <a:prstGeom prst="rect">
              <a:avLst/>
            </a:prstGeom>
            <a:solidFill>
              <a:srgbClr val="FFFFCC"/>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5638599" y="2140638"/>
              <a:ext cx="3454839" cy="2312432"/>
              <a:chOff x="5599913" y="3472934"/>
              <a:chExt cx="3454839" cy="2312432"/>
            </a:xfrm>
          </p:grpSpPr>
          <p:grpSp>
            <p:nvGrpSpPr>
              <p:cNvPr id="11" name="Group 51"/>
              <p:cNvGrpSpPr>
                <a:grpSpLocks/>
              </p:cNvGrpSpPr>
              <p:nvPr/>
            </p:nvGrpSpPr>
            <p:grpSpPr bwMode="auto">
              <a:xfrm>
                <a:off x="6248400" y="3543300"/>
                <a:ext cx="2209800" cy="2171700"/>
                <a:chOff x="1872" y="2496"/>
                <a:chExt cx="1392" cy="1368"/>
              </a:xfrm>
            </p:grpSpPr>
            <p:grpSp>
              <p:nvGrpSpPr>
                <p:cNvPr id="16" name="Group 26"/>
                <p:cNvGrpSpPr>
                  <a:grpSpLocks/>
                </p:cNvGrpSpPr>
                <p:nvPr/>
              </p:nvGrpSpPr>
              <p:grpSpPr bwMode="auto">
                <a:xfrm>
                  <a:off x="1872" y="3720"/>
                  <a:ext cx="1392" cy="144"/>
                  <a:chOff x="1872" y="3720"/>
                  <a:chExt cx="1392" cy="144"/>
                </a:xfrm>
              </p:grpSpPr>
              <p:sp>
                <p:nvSpPr>
                  <p:cNvPr id="46" name="Oval 10"/>
                  <p:cNvSpPr>
                    <a:spLocks noChangeArrowheads="1"/>
                  </p:cNvSpPr>
                  <p:nvPr/>
                </p:nvSpPr>
                <p:spPr bwMode="auto">
                  <a:xfrm>
                    <a:off x="1872"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 name="Oval 11"/>
                  <p:cNvSpPr>
                    <a:spLocks noChangeArrowheads="1"/>
                  </p:cNvSpPr>
                  <p:nvPr/>
                </p:nvSpPr>
                <p:spPr bwMode="auto">
                  <a:xfrm>
                    <a:off x="2256"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Oval 12"/>
                  <p:cNvSpPr>
                    <a:spLocks noChangeArrowheads="1"/>
                  </p:cNvSpPr>
                  <p:nvPr/>
                </p:nvSpPr>
                <p:spPr bwMode="auto">
                  <a:xfrm>
                    <a:off x="2832"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Oval 13"/>
                  <p:cNvSpPr>
                    <a:spLocks noChangeArrowheads="1"/>
                  </p:cNvSpPr>
                  <p:nvPr/>
                </p:nvSpPr>
                <p:spPr bwMode="auto">
                  <a:xfrm>
                    <a:off x="3120"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Oval 14"/>
                  <p:cNvSpPr>
                    <a:spLocks noChangeArrowheads="1"/>
                  </p:cNvSpPr>
                  <p:nvPr/>
                </p:nvSpPr>
                <p:spPr bwMode="auto">
                  <a:xfrm>
                    <a:off x="2544"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7" name="Group 25"/>
                <p:cNvGrpSpPr>
                  <a:grpSpLocks/>
                </p:cNvGrpSpPr>
                <p:nvPr/>
              </p:nvGrpSpPr>
              <p:grpSpPr bwMode="auto">
                <a:xfrm>
                  <a:off x="2016" y="3108"/>
                  <a:ext cx="1056" cy="144"/>
                  <a:chOff x="2016" y="3168"/>
                  <a:chExt cx="1056" cy="144"/>
                </a:xfrm>
              </p:grpSpPr>
              <p:sp>
                <p:nvSpPr>
                  <p:cNvPr id="43" name="Oval 16"/>
                  <p:cNvSpPr>
                    <a:spLocks noChangeArrowheads="1"/>
                  </p:cNvSpPr>
                  <p:nvPr/>
                </p:nvSpPr>
                <p:spPr bwMode="auto">
                  <a:xfrm>
                    <a:off x="2016"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Oval 17"/>
                  <p:cNvSpPr>
                    <a:spLocks noChangeArrowheads="1"/>
                  </p:cNvSpPr>
                  <p:nvPr/>
                </p:nvSpPr>
                <p:spPr bwMode="auto">
                  <a:xfrm>
                    <a:off x="2928"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Oval 19"/>
                  <p:cNvSpPr>
                    <a:spLocks noChangeArrowheads="1"/>
                  </p:cNvSpPr>
                  <p:nvPr/>
                </p:nvSpPr>
                <p:spPr bwMode="auto">
                  <a:xfrm>
                    <a:off x="2496"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8" name="Group 27"/>
                <p:cNvGrpSpPr>
                  <a:grpSpLocks/>
                </p:cNvGrpSpPr>
                <p:nvPr/>
              </p:nvGrpSpPr>
              <p:grpSpPr bwMode="auto">
                <a:xfrm>
                  <a:off x="2208" y="2496"/>
                  <a:ext cx="624" cy="144"/>
                  <a:chOff x="2208" y="2496"/>
                  <a:chExt cx="624" cy="144"/>
                </a:xfrm>
              </p:grpSpPr>
              <p:sp>
                <p:nvSpPr>
                  <p:cNvPr id="41" name="Oval 21"/>
                  <p:cNvSpPr>
                    <a:spLocks noChangeArrowheads="1"/>
                  </p:cNvSpPr>
                  <p:nvPr/>
                </p:nvSpPr>
                <p:spPr bwMode="auto">
                  <a:xfrm>
                    <a:off x="2208" y="2496"/>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Oval 24"/>
                  <p:cNvSpPr>
                    <a:spLocks noChangeArrowheads="1"/>
                  </p:cNvSpPr>
                  <p:nvPr/>
                </p:nvSpPr>
                <p:spPr bwMode="auto">
                  <a:xfrm>
                    <a:off x="2688" y="2496"/>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cxnSp>
              <p:nvCxnSpPr>
                <p:cNvPr id="19" name="AutoShape 28"/>
                <p:cNvCxnSpPr>
                  <a:cxnSpLocks noChangeShapeType="1"/>
                  <a:stCxn id="42" idx="4"/>
                  <a:endCxn id="44" idx="0"/>
                </p:cNvCxnSpPr>
                <p:nvPr/>
              </p:nvCxnSpPr>
              <p:spPr bwMode="auto">
                <a:xfrm>
                  <a:off x="2760" y="2640"/>
                  <a:ext cx="24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AutoShape 29"/>
                <p:cNvCxnSpPr>
                  <a:cxnSpLocks noChangeShapeType="1"/>
                  <a:stCxn id="42" idx="4"/>
                  <a:endCxn id="45" idx="0"/>
                </p:cNvCxnSpPr>
                <p:nvPr/>
              </p:nvCxnSpPr>
              <p:spPr bwMode="auto">
                <a:xfrm flipH="1">
                  <a:off x="2568" y="2640"/>
                  <a:ext cx="19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AutoShape 30"/>
                <p:cNvCxnSpPr>
                  <a:cxnSpLocks noChangeShapeType="1"/>
                  <a:stCxn id="42" idx="4"/>
                  <a:endCxn id="43" idx="0"/>
                </p:cNvCxnSpPr>
                <p:nvPr/>
              </p:nvCxnSpPr>
              <p:spPr bwMode="auto">
                <a:xfrm flipH="1">
                  <a:off x="2088" y="2640"/>
                  <a:ext cx="67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AutoShape 31"/>
                <p:cNvCxnSpPr>
                  <a:cxnSpLocks noChangeShapeType="1"/>
                  <a:stCxn id="41" idx="4"/>
                  <a:endCxn id="44" idx="0"/>
                </p:cNvCxnSpPr>
                <p:nvPr/>
              </p:nvCxnSpPr>
              <p:spPr bwMode="auto">
                <a:xfrm>
                  <a:off x="2280" y="2640"/>
                  <a:ext cx="72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AutoShape 32"/>
                <p:cNvCxnSpPr>
                  <a:cxnSpLocks noChangeShapeType="1"/>
                  <a:stCxn id="41" idx="4"/>
                  <a:endCxn id="45" idx="0"/>
                </p:cNvCxnSpPr>
                <p:nvPr/>
              </p:nvCxnSpPr>
              <p:spPr bwMode="auto">
                <a:xfrm>
                  <a:off x="2280" y="2640"/>
                  <a:ext cx="288"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AutoShape 33"/>
                <p:cNvCxnSpPr>
                  <a:cxnSpLocks noChangeShapeType="1"/>
                  <a:stCxn id="41" idx="4"/>
                  <a:endCxn id="43" idx="0"/>
                </p:cNvCxnSpPr>
                <p:nvPr/>
              </p:nvCxnSpPr>
              <p:spPr bwMode="auto">
                <a:xfrm flipH="1">
                  <a:off x="2088" y="2640"/>
                  <a:ext cx="19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AutoShape 34"/>
                <p:cNvCxnSpPr>
                  <a:cxnSpLocks noChangeShapeType="1"/>
                  <a:stCxn id="43" idx="4"/>
                  <a:endCxn id="46" idx="0"/>
                </p:cNvCxnSpPr>
                <p:nvPr/>
              </p:nvCxnSpPr>
              <p:spPr bwMode="auto">
                <a:xfrm flipH="1">
                  <a:off x="1944" y="3252"/>
                  <a:ext cx="14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AutoShape 35"/>
                <p:cNvCxnSpPr>
                  <a:cxnSpLocks noChangeShapeType="1"/>
                  <a:stCxn id="43" idx="4"/>
                  <a:endCxn id="47" idx="0"/>
                </p:cNvCxnSpPr>
                <p:nvPr/>
              </p:nvCxnSpPr>
              <p:spPr bwMode="auto">
                <a:xfrm>
                  <a:off x="2088" y="3252"/>
                  <a:ext cx="24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AutoShape 36"/>
                <p:cNvCxnSpPr>
                  <a:cxnSpLocks noChangeShapeType="1"/>
                  <a:stCxn id="43" idx="4"/>
                  <a:endCxn id="50" idx="0"/>
                </p:cNvCxnSpPr>
                <p:nvPr/>
              </p:nvCxnSpPr>
              <p:spPr bwMode="auto">
                <a:xfrm>
                  <a:off x="2088" y="3252"/>
                  <a:ext cx="528"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AutoShape 37"/>
                <p:cNvCxnSpPr>
                  <a:cxnSpLocks noChangeShapeType="1"/>
                  <a:stCxn id="43" idx="4"/>
                  <a:endCxn id="48" idx="0"/>
                </p:cNvCxnSpPr>
                <p:nvPr/>
              </p:nvCxnSpPr>
              <p:spPr bwMode="auto">
                <a:xfrm>
                  <a:off x="2088" y="3252"/>
                  <a:ext cx="816"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AutoShape 38"/>
                <p:cNvCxnSpPr>
                  <a:cxnSpLocks noChangeShapeType="1"/>
                  <a:stCxn id="43" idx="4"/>
                  <a:endCxn id="49" idx="0"/>
                </p:cNvCxnSpPr>
                <p:nvPr/>
              </p:nvCxnSpPr>
              <p:spPr bwMode="auto">
                <a:xfrm>
                  <a:off x="2088" y="3252"/>
                  <a:ext cx="110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AutoShape 40"/>
                <p:cNvCxnSpPr>
                  <a:cxnSpLocks noChangeShapeType="1"/>
                  <a:endCxn id="50" idx="0"/>
                </p:cNvCxnSpPr>
                <p:nvPr/>
              </p:nvCxnSpPr>
              <p:spPr bwMode="auto">
                <a:xfrm>
                  <a:off x="2560" y="3268"/>
                  <a:ext cx="56" cy="45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AutoShape 41"/>
                <p:cNvCxnSpPr>
                  <a:cxnSpLocks noChangeShapeType="1"/>
                  <a:stCxn id="45" idx="4"/>
                  <a:endCxn id="47" idx="0"/>
                </p:cNvCxnSpPr>
                <p:nvPr/>
              </p:nvCxnSpPr>
              <p:spPr bwMode="auto">
                <a:xfrm flipH="1">
                  <a:off x="2328" y="3252"/>
                  <a:ext cx="24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AutoShape 42"/>
                <p:cNvCxnSpPr>
                  <a:cxnSpLocks noChangeShapeType="1"/>
                  <a:endCxn id="46" idx="0"/>
                </p:cNvCxnSpPr>
                <p:nvPr/>
              </p:nvCxnSpPr>
              <p:spPr bwMode="auto">
                <a:xfrm flipH="1">
                  <a:off x="1944" y="3268"/>
                  <a:ext cx="616" cy="45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AutoShape 43"/>
                <p:cNvCxnSpPr>
                  <a:cxnSpLocks noChangeShapeType="1"/>
                </p:cNvCxnSpPr>
                <p:nvPr/>
              </p:nvCxnSpPr>
              <p:spPr bwMode="auto">
                <a:xfrm>
                  <a:off x="2544" y="3264"/>
                  <a:ext cx="312" cy="45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AutoShape 44"/>
                <p:cNvCxnSpPr>
                  <a:cxnSpLocks noChangeShapeType="1"/>
                  <a:stCxn id="44" idx="4"/>
                  <a:endCxn id="49" idx="0"/>
                </p:cNvCxnSpPr>
                <p:nvPr/>
              </p:nvCxnSpPr>
              <p:spPr bwMode="auto">
                <a:xfrm>
                  <a:off x="3000" y="3252"/>
                  <a:ext cx="19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AutoShape 45"/>
                <p:cNvCxnSpPr>
                  <a:cxnSpLocks noChangeShapeType="1"/>
                  <a:stCxn id="44" idx="4"/>
                  <a:endCxn id="48" idx="0"/>
                </p:cNvCxnSpPr>
                <p:nvPr/>
              </p:nvCxnSpPr>
              <p:spPr bwMode="auto">
                <a:xfrm flipH="1">
                  <a:off x="2904" y="3252"/>
                  <a:ext cx="96"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AutoShape 46"/>
                <p:cNvCxnSpPr>
                  <a:cxnSpLocks noChangeShapeType="1"/>
                  <a:stCxn id="44" idx="4"/>
                  <a:endCxn id="50" idx="0"/>
                </p:cNvCxnSpPr>
                <p:nvPr/>
              </p:nvCxnSpPr>
              <p:spPr bwMode="auto">
                <a:xfrm flipH="1">
                  <a:off x="2616" y="3252"/>
                  <a:ext cx="38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AutoShape 47"/>
                <p:cNvCxnSpPr>
                  <a:cxnSpLocks noChangeShapeType="1"/>
                  <a:stCxn id="44" idx="4"/>
                  <a:endCxn id="47" idx="0"/>
                </p:cNvCxnSpPr>
                <p:nvPr/>
              </p:nvCxnSpPr>
              <p:spPr bwMode="auto">
                <a:xfrm flipH="1">
                  <a:off x="2328" y="3252"/>
                  <a:ext cx="67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AutoShape 48"/>
                <p:cNvCxnSpPr>
                  <a:cxnSpLocks noChangeShapeType="1"/>
                  <a:stCxn id="44" idx="4"/>
                  <a:endCxn id="46" idx="7"/>
                </p:cNvCxnSpPr>
                <p:nvPr/>
              </p:nvCxnSpPr>
              <p:spPr bwMode="auto">
                <a:xfrm flipH="1">
                  <a:off x="1995" y="3252"/>
                  <a:ext cx="1005" cy="48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AutoShape 49"/>
                <p:cNvCxnSpPr>
                  <a:cxnSpLocks noChangeShapeType="1"/>
                  <a:stCxn id="45" idx="4"/>
                  <a:endCxn id="49" idx="0"/>
                </p:cNvCxnSpPr>
                <p:nvPr/>
              </p:nvCxnSpPr>
              <p:spPr bwMode="auto">
                <a:xfrm>
                  <a:off x="2568" y="3252"/>
                  <a:ext cx="62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 name="Line 50"/>
                <p:cNvSpPr>
                  <a:spLocks noChangeShapeType="1"/>
                </p:cNvSpPr>
                <p:nvPr/>
              </p:nvSpPr>
              <p:spPr bwMode="auto">
                <a:xfrm flipV="1">
                  <a:off x="1872" y="2688"/>
                  <a:ext cx="0" cy="110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2" name="Rectangle 11"/>
              <p:cNvSpPr/>
              <p:nvPr/>
            </p:nvSpPr>
            <p:spPr>
              <a:xfrm>
                <a:off x="5599913" y="3506082"/>
                <a:ext cx="1105687" cy="369332"/>
              </a:xfrm>
              <a:prstGeom prst="rect">
                <a:avLst/>
              </a:prstGeom>
              <a:solidFill>
                <a:srgbClr val="FFFFCC"/>
              </a:solidFill>
              <a:ln w="28575">
                <a:solidFill>
                  <a:schemeClr val="accent1"/>
                </a:solidFill>
              </a:ln>
            </p:spPr>
            <p:txBody>
              <a:bodyPr wrap="none">
                <a:spAutoFit/>
              </a:bodyPr>
              <a:lstStyle/>
              <a:p>
                <a:r>
                  <a:rPr lang="en-US" altLang="en-US" sz="1800" u="none" dirty="0">
                    <a:latin typeface="+mn-lt"/>
                  </a:rPr>
                  <a:t>activation</a:t>
                </a:r>
                <a:endParaRPr lang="en-US" sz="1800" dirty="0">
                  <a:latin typeface="+mn-lt"/>
                </a:endParaRPr>
              </a:p>
            </p:txBody>
          </p:sp>
          <p:sp>
            <p:nvSpPr>
              <p:cNvPr id="13" name="Rectangle 12"/>
              <p:cNvSpPr/>
              <p:nvPr/>
            </p:nvSpPr>
            <p:spPr>
              <a:xfrm>
                <a:off x="8369949" y="5416034"/>
                <a:ext cx="684803" cy="369332"/>
              </a:xfrm>
              <a:prstGeom prst="rect">
                <a:avLst/>
              </a:prstGeom>
              <a:solidFill>
                <a:srgbClr val="FFFFCC"/>
              </a:solidFill>
              <a:ln w="28575">
                <a:solidFill>
                  <a:schemeClr val="accent1"/>
                </a:solidFill>
              </a:ln>
            </p:spPr>
            <p:txBody>
              <a:bodyPr wrap="none">
                <a:spAutoFit/>
              </a:bodyPr>
              <a:lstStyle/>
              <a:p>
                <a:r>
                  <a:rPr lang="en-US" altLang="en-US" sz="1800" u="none" dirty="0">
                    <a:latin typeface="+mn-lt"/>
                  </a:rPr>
                  <a:t>Input</a:t>
                </a:r>
                <a:endParaRPr lang="en-US" sz="1800" dirty="0">
                  <a:latin typeface="+mn-lt"/>
                </a:endParaRPr>
              </a:p>
            </p:txBody>
          </p:sp>
          <p:sp>
            <p:nvSpPr>
              <p:cNvPr id="14" name="Rectangle 13"/>
              <p:cNvSpPr/>
              <p:nvPr/>
            </p:nvSpPr>
            <p:spPr>
              <a:xfrm>
                <a:off x="8192015" y="4444484"/>
                <a:ext cx="862737" cy="369332"/>
              </a:xfrm>
              <a:prstGeom prst="rect">
                <a:avLst/>
              </a:prstGeom>
              <a:solidFill>
                <a:srgbClr val="FFFFCC"/>
              </a:solidFill>
              <a:ln w="28575">
                <a:solidFill>
                  <a:schemeClr val="accent1"/>
                </a:solidFill>
              </a:ln>
            </p:spPr>
            <p:txBody>
              <a:bodyPr wrap="none">
                <a:spAutoFit/>
              </a:bodyPr>
              <a:lstStyle/>
              <a:p>
                <a:r>
                  <a:rPr lang="en-US" altLang="en-US" sz="1800" u="none" dirty="0">
                    <a:latin typeface="+mn-lt"/>
                  </a:rPr>
                  <a:t>Hidden</a:t>
                </a:r>
                <a:endParaRPr lang="en-US" sz="1800" dirty="0">
                  <a:latin typeface="+mn-lt"/>
                </a:endParaRPr>
              </a:p>
            </p:txBody>
          </p:sp>
          <p:sp>
            <p:nvSpPr>
              <p:cNvPr id="15" name="Rectangle 14"/>
              <p:cNvSpPr/>
              <p:nvPr/>
            </p:nvSpPr>
            <p:spPr>
              <a:xfrm>
                <a:off x="8198427" y="3472934"/>
                <a:ext cx="856325" cy="369332"/>
              </a:xfrm>
              <a:prstGeom prst="rect">
                <a:avLst/>
              </a:prstGeom>
              <a:solidFill>
                <a:srgbClr val="FFFFCC"/>
              </a:solidFill>
              <a:ln w="28575">
                <a:solidFill>
                  <a:schemeClr val="accent1"/>
                </a:solidFill>
              </a:ln>
            </p:spPr>
            <p:txBody>
              <a:bodyPr wrap="none">
                <a:spAutoFit/>
              </a:bodyPr>
              <a:lstStyle/>
              <a:p>
                <a:r>
                  <a:rPr lang="en-US" altLang="en-US" sz="1800" u="none" dirty="0">
                    <a:latin typeface="+mn-lt"/>
                  </a:rPr>
                  <a:t>Output</a:t>
                </a:r>
                <a:endParaRPr lang="en-US" sz="1800" dirty="0">
                  <a:latin typeface="+mn-lt"/>
                </a:endParaRPr>
              </a:p>
            </p:txBody>
          </p:sp>
        </p:grpSp>
      </p:grpSp>
    </p:spTree>
    <p:extLst>
      <p:ext uri="{BB962C8B-B14F-4D97-AF65-F5344CB8AC3E}">
        <p14:creationId xmlns:p14="http://schemas.microsoft.com/office/powerpoint/2010/main" val="1869283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facts from real analysis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lnSpc>
                    <a:spcPct val="80000"/>
                  </a:lnSpc>
                </a:pPr>
                <a:r>
                  <a:rPr lang="en-US" dirty="0">
                    <a:solidFill>
                      <a:schemeClr val="tx1"/>
                    </a:solidFill>
                    <a:latin typeface="+mj-lt"/>
                  </a:rPr>
                  <a:t>Simple chain rule</a:t>
                </a:r>
              </a:p>
              <a:p>
                <a:pPr lvl="1">
                  <a:lnSpc>
                    <a:spcPct val="80000"/>
                  </a:lnSpc>
                </a:pPr>
                <a:r>
                  <a:rPr lang="en-US" dirty="0">
                    <a:solidFill>
                      <a:schemeClr val="tx1"/>
                    </a:solidFill>
                    <a:latin typeface="+mj-lt"/>
                  </a:rPr>
                  <a:t>If </a:t>
                </a:r>
                <a14:m>
                  <m:oMath xmlns:m="http://schemas.openxmlformats.org/officeDocument/2006/math">
                    <m:r>
                      <a:rPr lang="en-US" i="1">
                        <a:solidFill>
                          <a:schemeClr val="tx1"/>
                        </a:solidFill>
                        <a:latin typeface="Cambria Math" panose="02040503050406030204" pitchFamily="18" charset="0"/>
                      </a:rPr>
                      <m:t>𝑧</m:t>
                    </m:r>
                  </m:oMath>
                </a14:m>
                <a:r>
                  <a:rPr lang="en-US" dirty="0">
                    <a:solidFill>
                      <a:schemeClr val="tx1"/>
                    </a:solidFill>
                    <a:latin typeface="+mj-lt"/>
                  </a:rPr>
                  <a:t> is a function of </a:t>
                </a:r>
                <a14:m>
                  <m:oMath xmlns:m="http://schemas.openxmlformats.org/officeDocument/2006/math">
                    <m:r>
                      <a:rPr lang="en-US" i="1">
                        <a:solidFill>
                          <a:schemeClr val="tx1"/>
                        </a:solidFill>
                        <a:latin typeface="Cambria Math" panose="02040503050406030204" pitchFamily="18" charset="0"/>
                      </a:rPr>
                      <m:t>𝑦</m:t>
                    </m:r>
                  </m:oMath>
                </a14:m>
                <a:r>
                  <a:rPr lang="en-US" dirty="0">
                    <a:solidFill>
                      <a:schemeClr val="tx1"/>
                    </a:solidFill>
                    <a:latin typeface="+mj-lt"/>
                  </a:rPr>
                  <a:t>, and </a:t>
                </a:r>
                <a14:m>
                  <m:oMath xmlns:m="http://schemas.openxmlformats.org/officeDocument/2006/math">
                    <m:r>
                      <a:rPr lang="en-US" i="1">
                        <a:solidFill>
                          <a:schemeClr val="tx1"/>
                        </a:solidFill>
                        <a:latin typeface="Cambria Math" panose="02040503050406030204" pitchFamily="18" charset="0"/>
                      </a:rPr>
                      <m:t>𝑦</m:t>
                    </m:r>
                  </m:oMath>
                </a14:m>
                <a:r>
                  <a:rPr lang="en-US" dirty="0">
                    <a:solidFill>
                      <a:schemeClr val="tx1"/>
                    </a:solidFill>
                    <a:latin typeface="+mj-lt"/>
                  </a:rPr>
                  <a:t> is a function of </a:t>
                </a:r>
                <a14:m>
                  <m:oMath xmlns:m="http://schemas.openxmlformats.org/officeDocument/2006/math">
                    <m:r>
                      <a:rPr lang="en-US" i="1">
                        <a:solidFill>
                          <a:schemeClr val="tx1"/>
                        </a:solidFill>
                        <a:latin typeface="Cambria Math" panose="02040503050406030204" pitchFamily="18" charset="0"/>
                      </a:rPr>
                      <m:t>𝑥</m:t>
                    </m:r>
                  </m:oMath>
                </a14:m>
                <a:endParaRPr lang="en-US" dirty="0">
                  <a:solidFill>
                    <a:schemeClr val="tx1"/>
                  </a:solidFill>
                  <a:latin typeface="+mj-lt"/>
                </a:endParaRPr>
              </a:p>
              <a:p>
                <a:pPr lvl="2">
                  <a:lnSpc>
                    <a:spcPct val="80000"/>
                  </a:lnSpc>
                </a:pPr>
                <a:r>
                  <a:rPr lang="en-US" dirty="0">
                    <a:solidFill>
                      <a:schemeClr val="tx1"/>
                    </a:solidFill>
                    <a:latin typeface="+mj-lt"/>
                  </a:rPr>
                  <a:t>Then </a:t>
                </a:r>
                <a14:m>
                  <m:oMath xmlns:m="http://schemas.openxmlformats.org/officeDocument/2006/math">
                    <m:r>
                      <a:rPr lang="en-US" i="1">
                        <a:solidFill>
                          <a:schemeClr val="tx1"/>
                        </a:solidFill>
                        <a:latin typeface="Cambria Math" panose="02040503050406030204" pitchFamily="18" charset="0"/>
                      </a:rPr>
                      <m:t>𝑧</m:t>
                    </m:r>
                  </m:oMath>
                </a14:m>
                <a:r>
                  <a:rPr lang="en-US" dirty="0">
                    <a:solidFill>
                      <a:schemeClr val="tx1"/>
                    </a:solidFill>
                    <a:latin typeface="+mj-lt"/>
                  </a:rPr>
                  <a:t> is a function of </a:t>
                </a:r>
                <a14:m>
                  <m:oMath xmlns:m="http://schemas.openxmlformats.org/officeDocument/2006/math">
                    <m:r>
                      <a:rPr lang="en-US" i="1">
                        <a:solidFill>
                          <a:schemeClr val="tx1"/>
                        </a:solidFill>
                        <a:latin typeface="Cambria Math" panose="02040503050406030204" pitchFamily="18" charset="0"/>
                      </a:rPr>
                      <m:t>𝑥</m:t>
                    </m:r>
                  </m:oMath>
                </a14:m>
                <a:r>
                  <a:rPr lang="en-US" dirty="0">
                    <a:solidFill>
                      <a:schemeClr val="tx1"/>
                    </a:solidFill>
                    <a:latin typeface="+mj-lt"/>
                  </a:rPr>
                  <a:t>, as well. </a:t>
                </a:r>
              </a:p>
              <a:p>
                <a:pPr lvl="1">
                  <a:lnSpc>
                    <a:spcPct val="80000"/>
                  </a:lnSpc>
                </a:pPr>
                <a:r>
                  <a:rPr lang="en-US" dirty="0">
                    <a:solidFill>
                      <a:schemeClr val="tx1"/>
                    </a:solidFill>
                    <a:latin typeface="+mj-lt"/>
                  </a:rPr>
                  <a:t>Question:  how to find </a:t>
                </a:r>
                <a14:m>
                  <m:oMath xmlns:m="http://schemas.openxmlformats.org/officeDocument/2006/math">
                    <m:f>
                      <m:fPr>
                        <m:ctrlPr>
                          <a:rPr lang="en-US" i="1">
                            <a:solidFill>
                              <a:schemeClr val="tx1"/>
                            </a:solidFill>
                            <a:latin typeface="Cambria Math" panose="02040503050406030204" pitchFamily="18" charset="0"/>
                          </a:rPr>
                        </m:ctrlPr>
                      </m:fPr>
                      <m:num>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𝑧</m:t>
                        </m:r>
                      </m:num>
                      <m:den>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𝑥</m:t>
                        </m:r>
                      </m:den>
                    </m:f>
                  </m:oMath>
                </a14:m>
                <a:endParaRPr lang="en-US" dirty="0">
                  <a:solidFill>
                    <a:schemeClr val="tx1"/>
                  </a:solidFill>
                  <a:latin typeface="+mj-lt"/>
                </a:endParaRPr>
              </a:p>
              <a:p>
                <a:pPr marL="457200" lvl="1" indent="0">
                  <a:lnSpc>
                    <a:spcPct val="80000"/>
                  </a:lnSpc>
                  <a:buNone/>
                </a:pPr>
                <a:r>
                  <a:rPr lang="en-US" dirty="0">
                    <a:solidFill>
                      <a:schemeClr val="tx1"/>
                    </a:solidFill>
                    <a:latin typeface="+mj-lt"/>
                  </a:rPr>
                  <a:t> </a:t>
                </a:r>
              </a:p>
              <a:p>
                <a:endParaRPr lang="en-US" dirty="0">
                  <a:solidFill>
                    <a:schemeClr val="tx1"/>
                  </a:solidFill>
                  <a:latin typeface="+mj-lt"/>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63" t="-266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 y="3048000"/>
            <a:ext cx="4267200" cy="28641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4785360" y="3429000"/>
            <a:ext cx="4267200"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u="none" dirty="0"/>
              <a:t>We will use these facts to derive the details of the Backpropagation  algorithm. </a:t>
            </a:r>
          </a:p>
        </p:txBody>
      </p:sp>
      <p:sp>
        <p:nvSpPr>
          <p:cNvPr id="7" name="TextBox 6"/>
          <p:cNvSpPr txBox="1"/>
          <p:nvPr/>
        </p:nvSpPr>
        <p:spPr>
          <a:xfrm>
            <a:off x="4785360" y="4051756"/>
            <a:ext cx="4267200"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i="1" u="none" dirty="0"/>
              <a:t>z will be </a:t>
            </a:r>
            <a:r>
              <a:rPr lang="en-US" u="none" dirty="0"/>
              <a:t>the error (loss) function.</a:t>
            </a:r>
          </a:p>
          <a:p>
            <a:r>
              <a:rPr lang="en-US" u="none" dirty="0"/>
              <a:t>- We need to know how to differentiate z </a:t>
            </a:r>
            <a:endParaRPr lang="en-US" i="1" u="none" dirty="0"/>
          </a:p>
        </p:txBody>
      </p:sp>
      <p:sp>
        <p:nvSpPr>
          <p:cNvPr id="8" name="TextBox 7"/>
          <p:cNvSpPr txBox="1"/>
          <p:nvPr/>
        </p:nvSpPr>
        <p:spPr>
          <a:xfrm>
            <a:off x="4785360" y="4747736"/>
            <a:ext cx="4267200"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i="1" u="none" dirty="0"/>
              <a:t>Intermediate nodes use a logistics function (or another differentiable step function). </a:t>
            </a:r>
            <a:endParaRPr lang="en-US" u="none" dirty="0"/>
          </a:p>
          <a:p>
            <a:r>
              <a:rPr lang="en-US" u="none" dirty="0"/>
              <a:t>- We need to know how to differentiate it. </a:t>
            </a:r>
            <a:endParaRPr lang="en-US" i="1" u="none" dirty="0"/>
          </a:p>
        </p:txBody>
      </p:sp>
      <p:sp>
        <p:nvSpPr>
          <p:cNvPr id="9" name="Rectangle 8"/>
          <p:cNvSpPr/>
          <p:nvPr/>
        </p:nvSpPr>
        <p:spPr>
          <a:xfrm>
            <a:off x="3537057" y="6169223"/>
            <a:ext cx="2254143" cy="307777"/>
          </a:xfrm>
          <a:prstGeom prst="rect">
            <a:avLst/>
          </a:prstGeom>
        </p:spPr>
        <p:txBody>
          <a:bodyPr wrap="none">
            <a:spAutoFit/>
          </a:bodyPr>
          <a:lstStyle/>
          <a:p>
            <a:r>
              <a:rPr lang="en-US" u="none" dirty="0">
                <a:solidFill>
                  <a:schemeClr val="bg1">
                    <a:lumMod val="75000"/>
                  </a:schemeClr>
                </a:solidFill>
              </a:rPr>
              <a:t>Slide Credit: Richard </a:t>
            </a:r>
            <a:r>
              <a:rPr lang="en-US" u="none" dirty="0" err="1">
                <a:solidFill>
                  <a:schemeClr val="bg1">
                    <a:lumMod val="75000"/>
                  </a:schemeClr>
                </a:solidFill>
              </a:rPr>
              <a:t>Socher</a:t>
            </a:r>
            <a:endParaRPr lang="en-US" u="none" dirty="0">
              <a:solidFill>
                <a:schemeClr val="bg1">
                  <a:lumMod val="75000"/>
                </a:schemeClr>
              </a:solidFill>
            </a:endParaRPr>
          </a:p>
        </p:txBody>
      </p:sp>
    </p:spTree>
    <p:extLst>
      <p:ext uri="{BB962C8B-B14F-4D97-AF65-F5344CB8AC3E}">
        <p14:creationId xmlns:p14="http://schemas.microsoft.com/office/powerpoint/2010/main" val="4166028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facts from real analysis</a:t>
            </a:r>
          </a:p>
        </p:txBody>
      </p:sp>
      <p:sp>
        <p:nvSpPr>
          <p:cNvPr id="3" name="Content Placeholder 2"/>
          <p:cNvSpPr>
            <a:spLocks noGrp="1"/>
          </p:cNvSpPr>
          <p:nvPr>
            <p:ph idx="1"/>
          </p:nvPr>
        </p:nvSpPr>
        <p:spPr/>
        <p:txBody>
          <a:bodyPr/>
          <a:lstStyle/>
          <a:p>
            <a:r>
              <a:rPr lang="en-US" dirty="0">
                <a:latin typeface="+mj-lt"/>
              </a:rPr>
              <a:t>Multiple path chain rule </a:t>
            </a:r>
          </a:p>
          <a:p>
            <a:endParaRPr lang="en-US" dirty="0">
              <a:latin typeface="+mj-lt"/>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032594"/>
            <a:ext cx="6453188" cy="37834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3537057" y="6169223"/>
            <a:ext cx="2254143" cy="307777"/>
          </a:xfrm>
          <a:prstGeom prst="rect">
            <a:avLst/>
          </a:prstGeom>
        </p:spPr>
        <p:txBody>
          <a:bodyPr wrap="none">
            <a:spAutoFit/>
          </a:bodyPr>
          <a:lstStyle/>
          <a:p>
            <a:r>
              <a:rPr lang="en-US" u="none" dirty="0">
                <a:solidFill>
                  <a:schemeClr val="bg1">
                    <a:lumMod val="75000"/>
                  </a:schemeClr>
                </a:solidFill>
              </a:rPr>
              <a:t>Slide Credit: Richard </a:t>
            </a:r>
            <a:r>
              <a:rPr lang="en-US" u="none" dirty="0" err="1">
                <a:solidFill>
                  <a:schemeClr val="bg1">
                    <a:lumMod val="75000"/>
                  </a:schemeClr>
                </a:solidFill>
              </a:rPr>
              <a:t>Socher</a:t>
            </a:r>
            <a:endParaRPr lang="en-US" u="none" dirty="0">
              <a:solidFill>
                <a:schemeClr val="bg1">
                  <a:lumMod val="75000"/>
                </a:schemeClr>
              </a:solidFill>
            </a:endParaRPr>
          </a:p>
        </p:txBody>
      </p:sp>
    </p:spTree>
    <p:extLst>
      <p:ext uri="{BB962C8B-B14F-4D97-AF65-F5344CB8AC3E}">
        <p14:creationId xmlns:p14="http://schemas.microsoft.com/office/powerpoint/2010/main" val="25678619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Backpropagation Learning Rule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r>
                  <a:rPr lang="en-US" dirty="0"/>
                  <a:t>Since there could be multiple output units, we define the </a:t>
                </a:r>
                <a:r>
                  <a:rPr lang="en-US" b="1" dirty="0"/>
                  <a:t>error</a:t>
                </a:r>
                <a:r>
                  <a:rPr lang="en-US" dirty="0"/>
                  <a:t> as the sum over all the network output units.</a:t>
                </a:r>
              </a:p>
              <a:p>
                <a:pPr marL="0" indent="0">
                  <a:buNone/>
                </a:pPr>
                <a:r>
                  <a:rPr lang="en-US" dirty="0"/>
                  <a:t>  </a:t>
                </a:r>
                <a14:m>
                  <m:oMath xmlns:m="http://schemas.openxmlformats.org/officeDocument/2006/math">
                    <m:r>
                      <a:rPr lang="en-US" i="1">
                        <a:latin typeface="Cambria Math"/>
                      </a:rPr>
                      <m:t>𝐸</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a:rPr>
                              <m:t>𝑤</m:t>
                            </m:r>
                          </m:e>
                        </m:acc>
                      </m:e>
                    </m:d>
                    <m:r>
                      <a:rPr lang="en-US" i="1">
                        <a:latin typeface="Cambria Math"/>
                      </a:rPr>
                      <m:t>=</m:t>
                    </m:r>
                    <m:f>
                      <m:fPr>
                        <m:ctrlPr>
                          <a:rPr lang="en-US" i="1">
                            <a:latin typeface="Cambria Math" panose="02040503050406030204" pitchFamily="18" charset="0"/>
                          </a:rPr>
                        </m:ctrlPr>
                      </m:fPr>
                      <m:num>
                        <m:r>
                          <a:rPr lang="en-US" i="1">
                            <a:latin typeface="Cambria Math"/>
                          </a:rPr>
                          <m:t>1</m:t>
                        </m:r>
                      </m:num>
                      <m:den>
                        <m:r>
                          <a:rPr lang="en-US" i="1">
                            <a:latin typeface="Cambria Math"/>
                          </a:rPr>
                          <m:t>2</m:t>
                        </m:r>
                      </m:den>
                    </m:f>
                    <m:nary>
                      <m:naryPr>
                        <m:chr m:val="∑"/>
                        <m:ctrlPr>
                          <a:rPr lang="en-US" i="1">
                            <a:latin typeface="Cambria Math" panose="02040503050406030204" pitchFamily="18" charset="0"/>
                          </a:rPr>
                        </m:ctrlPr>
                      </m:naryPr>
                      <m:sub>
                        <m:r>
                          <m:rPr>
                            <m:brk m:alnAt="23"/>
                          </m:rPr>
                          <a:rPr lang="en-US" i="1">
                            <a:latin typeface="Cambria Math"/>
                          </a:rPr>
                          <m:t>𝑑</m:t>
                        </m:r>
                        <m:r>
                          <a:rPr lang="en-US" i="1">
                            <a:latin typeface="Cambria Math"/>
                          </a:rPr>
                          <m:t>∈</m:t>
                        </m:r>
                        <m:r>
                          <a:rPr lang="en-US" i="1">
                            <a:latin typeface="Cambria Math"/>
                          </a:rPr>
                          <m:t>𝐷</m:t>
                        </m:r>
                      </m:sub>
                      <m:sup/>
                      <m:e>
                        <m:nary>
                          <m:naryPr>
                            <m:chr m:val="∑"/>
                            <m:ctrlPr>
                              <a:rPr lang="en-US" i="1">
                                <a:latin typeface="Cambria Math" panose="02040503050406030204" pitchFamily="18" charset="0"/>
                              </a:rPr>
                            </m:ctrlPr>
                          </m:naryPr>
                          <m:sub>
                            <m:r>
                              <m:rPr>
                                <m:brk m:alnAt="23"/>
                              </m:rPr>
                              <a:rPr lang="en-US" i="1">
                                <a:latin typeface="Cambria Math"/>
                              </a:rPr>
                              <m:t>𝑘</m:t>
                            </m:r>
                            <m:r>
                              <a:rPr lang="en-US" i="1">
                                <a:latin typeface="Cambria Math"/>
                              </a:rPr>
                              <m:t>∈</m:t>
                            </m:r>
                            <m:r>
                              <a:rPr lang="en-US" i="1">
                                <a:latin typeface="Cambria Math"/>
                              </a:rPr>
                              <m:t>𝐾</m:t>
                            </m:r>
                          </m:sub>
                          <m:sup/>
                          <m:e/>
                        </m:nary>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𝑡</m:t>
                                    </m:r>
                                  </m:e>
                                  <m:sub>
                                    <m:r>
                                      <a:rPr lang="en-US" i="1">
                                        <a:latin typeface="Cambria Math"/>
                                      </a:rPr>
                                      <m:t>𝑘𝑑</m:t>
                                    </m:r>
                                  </m:sub>
                                </m:sSub>
                                <m:r>
                                  <a:rPr lang="en-US" i="1">
                                    <a:latin typeface="Cambria Math"/>
                                  </a:rPr>
                                  <m:t>−</m:t>
                                </m:r>
                                <m:sSub>
                                  <m:sSubPr>
                                    <m:ctrlPr>
                                      <a:rPr lang="en-US" i="1">
                                        <a:latin typeface="Cambria Math" panose="02040503050406030204" pitchFamily="18" charset="0"/>
                                      </a:rPr>
                                    </m:ctrlPr>
                                  </m:sSubPr>
                                  <m:e>
                                    <m:r>
                                      <a:rPr lang="en-US" i="1">
                                        <a:latin typeface="Cambria Math"/>
                                      </a:rPr>
                                      <m:t>𝑜</m:t>
                                    </m:r>
                                  </m:e>
                                  <m:sub>
                                    <m:r>
                                      <a:rPr lang="en-US" i="1">
                                        <a:latin typeface="Cambria Math"/>
                                      </a:rPr>
                                      <m:t>𝑘𝑑</m:t>
                                    </m:r>
                                  </m:sub>
                                </m:sSub>
                              </m:e>
                            </m:d>
                          </m:e>
                          <m:sup>
                            <m:r>
                              <a:rPr lang="en-US" i="1">
                                <a:latin typeface="Cambria Math"/>
                              </a:rPr>
                              <m:t>2</m:t>
                            </m:r>
                          </m:sup>
                        </m:sSup>
                      </m:e>
                    </m:nary>
                  </m:oMath>
                </a14:m>
                <a:endParaRPr lang="en-US" dirty="0"/>
              </a:p>
              <a:p>
                <a:pPr lvl="1"/>
                <a:r>
                  <a:rPr lang="en-US" dirty="0"/>
                  <a:t>where </a:t>
                </a:r>
                <a14:m>
                  <m:oMath xmlns:m="http://schemas.openxmlformats.org/officeDocument/2006/math">
                    <m:r>
                      <a:rPr lang="en-US" i="1" dirty="0">
                        <a:latin typeface="Cambria Math"/>
                      </a:rPr>
                      <m:t>𝐷</m:t>
                    </m:r>
                  </m:oMath>
                </a14:m>
                <a:r>
                  <a:rPr lang="en-US" dirty="0"/>
                  <a:t> is the set of training examples, </a:t>
                </a:r>
              </a:p>
              <a:p>
                <a:pPr lvl="1"/>
                <a14:m>
                  <m:oMath xmlns:m="http://schemas.openxmlformats.org/officeDocument/2006/math">
                    <m:r>
                      <a:rPr lang="en-US" i="1" dirty="0">
                        <a:latin typeface="Cambria Math"/>
                      </a:rPr>
                      <m:t>𝐾</m:t>
                    </m:r>
                  </m:oMath>
                </a14:m>
                <a:r>
                  <a:rPr lang="en-US" dirty="0"/>
                  <a:t> is the set of output units</a:t>
                </a:r>
              </a:p>
              <a:p>
                <a:endParaRPr lang="en-US" dirty="0"/>
              </a:p>
              <a:p>
                <a:pPr marL="0" indent="0">
                  <a:buNone/>
                </a:pPr>
                <a:endParaRPr lang="en-US" dirty="0"/>
              </a:p>
              <a:p>
                <a:r>
                  <a:rPr lang="en-US" dirty="0"/>
                  <a:t>This is used to derive the (global) learning rule which performs gradient descent in the weight space in an attempt to minimize the error function. </a:t>
                </a:r>
              </a:p>
              <a:p>
                <a:pPr marL="0" indent="0">
                  <a:buNone/>
                </a:pPr>
                <a14:m>
                  <m:oMathPara xmlns:m="http://schemas.openxmlformats.org/officeDocument/2006/math">
                    <m:oMathParaPr>
                      <m:jc m:val="centerGroup"/>
                    </m:oMathParaPr>
                    <m:oMath xmlns:m="http://schemas.openxmlformats.org/officeDocument/2006/math">
                      <m:r>
                        <m:rPr>
                          <m:sty m:val="p"/>
                        </m:rPr>
                        <a:rPr lang="en-US" sz="3200">
                          <a:latin typeface="Cambria Math"/>
                        </a:rPr>
                        <m:t>Δ</m:t>
                      </m:r>
                      <m:sSub>
                        <m:sSubPr>
                          <m:ctrlPr>
                            <a:rPr lang="en-US" sz="3200" i="1">
                              <a:latin typeface="Cambria Math" panose="02040503050406030204" pitchFamily="18" charset="0"/>
                            </a:rPr>
                          </m:ctrlPr>
                        </m:sSubPr>
                        <m:e>
                          <m:r>
                            <a:rPr lang="en-US" sz="3200" i="1">
                              <a:latin typeface="Cambria Math"/>
                            </a:rPr>
                            <m:t>𝑤</m:t>
                          </m:r>
                        </m:e>
                        <m:sub>
                          <m:r>
                            <a:rPr lang="en-US" sz="3200" i="1">
                              <a:latin typeface="Cambria Math"/>
                            </a:rPr>
                            <m:t>𝑖𝑗</m:t>
                          </m:r>
                        </m:sub>
                      </m:sSub>
                      <m:r>
                        <a:rPr lang="en-US" sz="3200" i="1">
                          <a:latin typeface="Cambria Math"/>
                        </a:rPr>
                        <m:t>=−</m:t>
                      </m:r>
                      <m:r>
                        <a:rPr lang="en-US" sz="3200" b="0" i="1" smtClean="0">
                          <a:latin typeface="Cambria Math" panose="02040503050406030204" pitchFamily="18" charset="0"/>
                        </a:rPr>
                        <m:t>𝛼</m:t>
                      </m:r>
                      <m:f>
                        <m:fPr>
                          <m:ctrlPr>
                            <a:rPr lang="en-US" sz="3200" i="1">
                              <a:latin typeface="Cambria Math" panose="02040503050406030204" pitchFamily="18" charset="0"/>
                            </a:rPr>
                          </m:ctrlPr>
                        </m:fPr>
                        <m:num>
                          <m:r>
                            <a:rPr lang="en-US" sz="3200" i="1">
                              <a:latin typeface="Cambria Math"/>
                            </a:rPr>
                            <m:t>𝜕</m:t>
                          </m:r>
                          <m:r>
                            <a:rPr lang="en-US" sz="3200" i="1">
                              <a:latin typeface="Cambria Math"/>
                            </a:rPr>
                            <m:t>𝐸</m:t>
                          </m:r>
                        </m:num>
                        <m:den>
                          <m:r>
                            <a:rPr lang="en-US" sz="3200" i="1">
                              <a:latin typeface="Cambria Math"/>
                            </a:rPr>
                            <m:t>𝜕</m:t>
                          </m:r>
                          <m:sSub>
                            <m:sSubPr>
                              <m:ctrlPr>
                                <a:rPr lang="en-US" sz="3200" i="1">
                                  <a:latin typeface="Cambria Math" panose="02040503050406030204" pitchFamily="18" charset="0"/>
                                </a:rPr>
                              </m:ctrlPr>
                            </m:sSubPr>
                            <m:e>
                              <m:r>
                                <a:rPr lang="en-US" sz="3200" i="1">
                                  <a:latin typeface="Cambria Math"/>
                                </a:rPr>
                                <m:t>𝑤</m:t>
                              </m:r>
                            </m:e>
                            <m:sub>
                              <m:r>
                                <a:rPr lang="en-US" sz="3200" i="1">
                                  <a:latin typeface="Cambria Math"/>
                                </a:rPr>
                                <m:t>𝑖𝑗</m:t>
                              </m:r>
                            </m:sub>
                          </m:sSub>
                        </m:den>
                      </m:f>
                    </m:oMath>
                  </m:oMathPara>
                </a14:m>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123" t="-1856" r="-21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38</a:t>
            </a:fld>
            <a:endParaRPr lang="en-US"/>
          </a:p>
        </p:txBody>
      </p:sp>
      <p:grpSp>
        <p:nvGrpSpPr>
          <p:cNvPr id="6" name="Group 51"/>
          <p:cNvGrpSpPr>
            <a:grpSpLocks/>
          </p:cNvGrpSpPr>
          <p:nvPr/>
        </p:nvGrpSpPr>
        <p:grpSpPr bwMode="auto">
          <a:xfrm>
            <a:off x="7232521" y="2418080"/>
            <a:ext cx="1661018" cy="1524000"/>
            <a:chOff x="1872" y="2496"/>
            <a:chExt cx="1392" cy="1368"/>
          </a:xfrm>
        </p:grpSpPr>
        <p:grpSp>
          <p:nvGrpSpPr>
            <p:cNvPr id="7" name="Group 26"/>
            <p:cNvGrpSpPr>
              <a:grpSpLocks/>
            </p:cNvGrpSpPr>
            <p:nvPr/>
          </p:nvGrpSpPr>
          <p:grpSpPr bwMode="auto">
            <a:xfrm>
              <a:off x="1872" y="3720"/>
              <a:ext cx="1392" cy="144"/>
              <a:chOff x="1872" y="3720"/>
              <a:chExt cx="1392" cy="144"/>
            </a:xfrm>
          </p:grpSpPr>
          <p:sp>
            <p:nvSpPr>
              <p:cNvPr id="37" name="Oval 10"/>
              <p:cNvSpPr>
                <a:spLocks noChangeArrowheads="1"/>
              </p:cNvSpPr>
              <p:nvPr/>
            </p:nvSpPr>
            <p:spPr bwMode="auto">
              <a:xfrm>
                <a:off x="1872"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Oval 11"/>
              <p:cNvSpPr>
                <a:spLocks noChangeArrowheads="1"/>
              </p:cNvSpPr>
              <p:nvPr/>
            </p:nvSpPr>
            <p:spPr bwMode="auto">
              <a:xfrm>
                <a:off x="2256"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Oval 12"/>
              <p:cNvSpPr>
                <a:spLocks noChangeArrowheads="1"/>
              </p:cNvSpPr>
              <p:nvPr/>
            </p:nvSpPr>
            <p:spPr bwMode="auto">
              <a:xfrm>
                <a:off x="2832"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Oval 13"/>
              <p:cNvSpPr>
                <a:spLocks noChangeArrowheads="1"/>
              </p:cNvSpPr>
              <p:nvPr/>
            </p:nvSpPr>
            <p:spPr bwMode="auto">
              <a:xfrm>
                <a:off x="3120"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Oval 14"/>
              <p:cNvSpPr>
                <a:spLocks noChangeArrowheads="1"/>
              </p:cNvSpPr>
              <p:nvPr/>
            </p:nvSpPr>
            <p:spPr bwMode="auto">
              <a:xfrm>
                <a:off x="2544"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 name="Group 25"/>
            <p:cNvGrpSpPr>
              <a:grpSpLocks/>
            </p:cNvGrpSpPr>
            <p:nvPr/>
          </p:nvGrpSpPr>
          <p:grpSpPr bwMode="auto">
            <a:xfrm>
              <a:off x="2016" y="3108"/>
              <a:ext cx="1056" cy="144"/>
              <a:chOff x="2016" y="3168"/>
              <a:chExt cx="1056" cy="144"/>
            </a:xfrm>
          </p:grpSpPr>
          <p:sp>
            <p:nvSpPr>
              <p:cNvPr id="34" name="Oval 16"/>
              <p:cNvSpPr>
                <a:spLocks noChangeArrowheads="1"/>
              </p:cNvSpPr>
              <p:nvPr/>
            </p:nvSpPr>
            <p:spPr bwMode="auto">
              <a:xfrm>
                <a:off x="2016"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Oval 17"/>
              <p:cNvSpPr>
                <a:spLocks noChangeArrowheads="1"/>
              </p:cNvSpPr>
              <p:nvPr/>
            </p:nvSpPr>
            <p:spPr bwMode="auto">
              <a:xfrm>
                <a:off x="2928"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Oval 19"/>
              <p:cNvSpPr>
                <a:spLocks noChangeArrowheads="1"/>
              </p:cNvSpPr>
              <p:nvPr/>
            </p:nvSpPr>
            <p:spPr bwMode="auto">
              <a:xfrm>
                <a:off x="2496"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 name="Group 27"/>
            <p:cNvGrpSpPr>
              <a:grpSpLocks/>
            </p:cNvGrpSpPr>
            <p:nvPr/>
          </p:nvGrpSpPr>
          <p:grpSpPr bwMode="auto">
            <a:xfrm>
              <a:off x="2208" y="2496"/>
              <a:ext cx="624" cy="144"/>
              <a:chOff x="2208" y="2496"/>
              <a:chExt cx="624" cy="144"/>
            </a:xfrm>
          </p:grpSpPr>
          <p:sp>
            <p:nvSpPr>
              <p:cNvPr id="32" name="Oval 21"/>
              <p:cNvSpPr>
                <a:spLocks noChangeArrowheads="1"/>
              </p:cNvSpPr>
              <p:nvPr/>
            </p:nvSpPr>
            <p:spPr bwMode="auto">
              <a:xfrm>
                <a:off x="2208" y="2496"/>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Oval 24"/>
              <p:cNvSpPr>
                <a:spLocks noChangeArrowheads="1"/>
              </p:cNvSpPr>
              <p:nvPr/>
            </p:nvSpPr>
            <p:spPr bwMode="auto">
              <a:xfrm>
                <a:off x="2688" y="2496"/>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cxnSp>
          <p:nvCxnSpPr>
            <p:cNvPr id="10" name="AutoShape 28"/>
            <p:cNvCxnSpPr>
              <a:cxnSpLocks noChangeShapeType="1"/>
              <a:stCxn id="33" idx="4"/>
              <a:endCxn id="35" idx="0"/>
            </p:cNvCxnSpPr>
            <p:nvPr/>
          </p:nvCxnSpPr>
          <p:spPr bwMode="auto">
            <a:xfrm>
              <a:off x="2760" y="2640"/>
              <a:ext cx="24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AutoShape 29"/>
            <p:cNvCxnSpPr>
              <a:cxnSpLocks noChangeShapeType="1"/>
              <a:stCxn id="33" idx="4"/>
              <a:endCxn id="36" idx="0"/>
            </p:cNvCxnSpPr>
            <p:nvPr/>
          </p:nvCxnSpPr>
          <p:spPr bwMode="auto">
            <a:xfrm flipH="1">
              <a:off x="2568" y="2640"/>
              <a:ext cx="19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AutoShape 30"/>
            <p:cNvCxnSpPr>
              <a:cxnSpLocks noChangeShapeType="1"/>
              <a:stCxn id="33" idx="4"/>
              <a:endCxn id="34" idx="0"/>
            </p:cNvCxnSpPr>
            <p:nvPr/>
          </p:nvCxnSpPr>
          <p:spPr bwMode="auto">
            <a:xfrm flipH="1">
              <a:off x="2088" y="2640"/>
              <a:ext cx="67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AutoShape 31"/>
            <p:cNvCxnSpPr>
              <a:cxnSpLocks noChangeShapeType="1"/>
              <a:stCxn id="32" idx="4"/>
              <a:endCxn id="35" idx="0"/>
            </p:cNvCxnSpPr>
            <p:nvPr/>
          </p:nvCxnSpPr>
          <p:spPr bwMode="auto">
            <a:xfrm>
              <a:off x="2280" y="2640"/>
              <a:ext cx="72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32"/>
            <p:cNvCxnSpPr>
              <a:cxnSpLocks noChangeShapeType="1"/>
              <a:stCxn id="32" idx="4"/>
              <a:endCxn id="36" idx="0"/>
            </p:cNvCxnSpPr>
            <p:nvPr/>
          </p:nvCxnSpPr>
          <p:spPr bwMode="auto">
            <a:xfrm>
              <a:off x="2280" y="2640"/>
              <a:ext cx="288"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AutoShape 33"/>
            <p:cNvCxnSpPr>
              <a:cxnSpLocks noChangeShapeType="1"/>
              <a:stCxn id="32" idx="4"/>
              <a:endCxn id="34" idx="0"/>
            </p:cNvCxnSpPr>
            <p:nvPr/>
          </p:nvCxnSpPr>
          <p:spPr bwMode="auto">
            <a:xfrm flipH="1">
              <a:off x="2088" y="2640"/>
              <a:ext cx="19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AutoShape 34"/>
            <p:cNvCxnSpPr>
              <a:cxnSpLocks noChangeShapeType="1"/>
              <a:stCxn id="34" idx="4"/>
              <a:endCxn id="37" idx="0"/>
            </p:cNvCxnSpPr>
            <p:nvPr/>
          </p:nvCxnSpPr>
          <p:spPr bwMode="auto">
            <a:xfrm flipH="1">
              <a:off x="1944" y="3252"/>
              <a:ext cx="14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AutoShape 35"/>
            <p:cNvCxnSpPr>
              <a:cxnSpLocks noChangeShapeType="1"/>
              <a:stCxn id="34" idx="4"/>
              <a:endCxn id="38" idx="0"/>
            </p:cNvCxnSpPr>
            <p:nvPr/>
          </p:nvCxnSpPr>
          <p:spPr bwMode="auto">
            <a:xfrm>
              <a:off x="2088" y="3252"/>
              <a:ext cx="24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AutoShape 36"/>
            <p:cNvCxnSpPr>
              <a:cxnSpLocks noChangeShapeType="1"/>
              <a:stCxn id="34" idx="4"/>
              <a:endCxn id="41" idx="0"/>
            </p:cNvCxnSpPr>
            <p:nvPr/>
          </p:nvCxnSpPr>
          <p:spPr bwMode="auto">
            <a:xfrm>
              <a:off x="2088" y="3252"/>
              <a:ext cx="528"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AutoShape 37"/>
            <p:cNvCxnSpPr>
              <a:cxnSpLocks noChangeShapeType="1"/>
              <a:stCxn id="34" idx="4"/>
              <a:endCxn id="39" idx="0"/>
            </p:cNvCxnSpPr>
            <p:nvPr/>
          </p:nvCxnSpPr>
          <p:spPr bwMode="auto">
            <a:xfrm>
              <a:off x="2088" y="3252"/>
              <a:ext cx="816"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AutoShape 38"/>
            <p:cNvCxnSpPr>
              <a:cxnSpLocks noChangeShapeType="1"/>
              <a:stCxn id="34" idx="4"/>
              <a:endCxn id="40" idx="0"/>
            </p:cNvCxnSpPr>
            <p:nvPr/>
          </p:nvCxnSpPr>
          <p:spPr bwMode="auto">
            <a:xfrm>
              <a:off x="2088" y="3252"/>
              <a:ext cx="110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AutoShape 40"/>
            <p:cNvCxnSpPr>
              <a:cxnSpLocks noChangeShapeType="1"/>
              <a:endCxn id="41" idx="0"/>
            </p:cNvCxnSpPr>
            <p:nvPr/>
          </p:nvCxnSpPr>
          <p:spPr bwMode="auto">
            <a:xfrm>
              <a:off x="2560" y="3268"/>
              <a:ext cx="56" cy="45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AutoShape 41"/>
            <p:cNvCxnSpPr>
              <a:cxnSpLocks noChangeShapeType="1"/>
              <a:stCxn id="36" idx="4"/>
              <a:endCxn id="38" idx="0"/>
            </p:cNvCxnSpPr>
            <p:nvPr/>
          </p:nvCxnSpPr>
          <p:spPr bwMode="auto">
            <a:xfrm flipH="1">
              <a:off x="2328" y="3252"/>
              <a:ext cx="24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AutoShape 42"/>
            <p:cNvCxnSpPr>
              <a:cxnSpLocks noChangeShapeType="1"/>
              <a:endCxn id="37" idx="0"/>
            </p:cNvCxnSpPr>
            <p:nvPr/>
          </p:nvCxnSpPr>
          <p:spPr bwMode="auto">
            <a:xfrm flipH="1">
              <a:off x="1944" y="3268"/>
              <a:ext cx="616" cy="45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AutoShape 43"/>
            <p:cNvCxnSpPr>
              <a:cxnSpLocks noChangeShapeType="1"/>
            </p:cNvCxnSpPr>
            <p:nvPr/>
          </p:nvCxnSpPr>
          <p:spPr bwMode="auto">
            <a:xfrm>
              <a:off x="2544" y="3264"/>
              <a:ext cx="312" cy="45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AutoShape 44"/>
            <p:cNvCxnSpPr>
              <a:cxnSpLocks noChangeShapeType="1"/>
              <a:stCxn id="35" idx="4"/>
              <a:endCxn id="40" idx="0"/>
            </p:cNvCxnSpPr>
            <p:nvPr/>
          </p:nvCxnSpPr>
          <p:spPr bwMode="auto">
            <a:xfrm>
              <a:off x="3000" y="3252"/>
              <a:ext cx="19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AutoShape 45"/>
            <p:cNvCxnSpPr>
              <a:cxnSpLocks noChangeShapeType="1"/>
              <a:stCxn id="35" idx="4"/>
              <a:endCxn id="39" idx="0"/>
            </p:cNvCxnSpPr>
            <p:nvPr/>
          </p:nvCxnSpPr>
          <p:spPr bwMode="auto">
            <a:xfrm flipH="1">
              <a:off x="2904" y="3252"/>
              <a:ext cx="96"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AutoShape 46"/>
            <p:cNvCxnSpPr>
              <a:cxnSpLocks noChangeShapeType="1"/>
              <a:stCxn id="35" idx="4"/>
              <a:endCxn id="41" idx="0"/>
            </p:cNvCxnSpPr>
            <p:nvPr/>
          </p:nvCxnSpPr>
          <p:spPr bwMode="auto">
            <a:xfrm flipH="1">
              <a:off x="2616" y="3252"/>
              <a:ext cx="38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AutoShape 47"/>
            <p:cNvCxnSpPr>
              <a:cxnSpLocks noChangeShapeType="1"/>
              <a:stCxn id="35" idx="4"/>
              <a:endCxn id="38" idx="0"/>
            </p:cNvCxnSpPr>
            <p:nvPr/>
          </p:nvCxnSpPr>
          <p:spPr bwMode="auto">
            <a:xfrm flipH="1">
              <a:off x="2328" y="3252"/>
              <a:ext cx="67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AutoShape 48"/>
            <p:cNvCxnSpPr>
              <a:cxnSpLocks noChangeShapeType="1"/>
              <a:stCxn id="35" idx="4"/>
              <a:endCxn id="37" idx="7"/>
            </p:cNvCxnSpPr>
            <p:nvPr/>
          </p:nvCxnSpPr>
          <p:spPr bwMode="auto">
            <a:xfrm flipH="1">
              <a:off x="1995" y="3252"/>
              <a:ext cx="1005" cy="48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AutoShape 49"/>
            <p:cNvCxnSpPr>
              <a:cxnSpLocks noChangeShapeType="1"/>
              <a:stCxn id="36" idx="4"/>
              <a:endCxn id="40" idx="0"/>
            </p:cNvCxnSpPr>
            <p:nvPr/>
          </p:nvCxnSpPr>
          <p:spPr bwMode="auto">
            <a:xfrm>
              <a:off x="2568" y="3252"/>
              <a:ext cx="62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Line 50"/>
            <p:cNvSpPr>
              <a:spLocks noChangeShapeType="1"/>
            </p:cNvSpPr>
            <p:nvPr/>
          </p:nvSpPr>
          <p:spPr bwMode="auto">
            <a:xfrm flipV="1">
              <a:off x="1872" y="2688"/>
              <a:ext cx="0" cy="110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mc:AlternateContent xmlns:mc="http://schemas.openxmlformats.org/markup-compatibility/2006" xmlns:a14="http://schemas.microsoft.com/office/drawing/2010/main">
        <mc:Choice Requires="a14">
          <p:sp>
            <p:nvSpPr>
              <p:cNvPr id="42" name="TextBox 41"/>
              <p:cNvSpPr txBox="1"/>
              <p:nvPr/>
            </p:nvSpPr>
            <p:spPr>
              <a:xfrm>
                <a:off x="7128639" y="1981200"/>
                <a:ext cx="1897122" cy="2400657"/>
              </a:xfrm>
              <a:prstGeom prst="rect">
                <a:avLst/>
              </a:prstGeom>
              <a:noFill/>
            </p:spPr>
            <p:txBody>
              <a:bodyPr wrap="none" rtlCol="0">
                <a:spAutoFit/>
              </a:bodyPr>
              <a:lstStyle/>
              <a:p>
                <a:pPr algn="ctr"/>
                <a14:m>
                  <m:oMath xmlns:m="http://schemas.openxmlformats.org/officeDocument/2006/math">
                    <m:sSub>
                      <m:sSubPr>
                        <m:ctrlPr>
                          <a:rPr lang="en-US" sz="2500" i="1" u="none" smtClean="0">
                            <a:latin typeface="Cambria Math" panose="02040503050406030204" pitchFamily="18" charset="0"/>
                          </a:rPr>
                        </m:ctrlPr>
                      </m:sSubPr>
                      <m:e>
                        <m:r>
                          <a:rPr lang="en-US" sz="2500" i="1" u="none">
                            <a:latin typeface="Cambria Math"/>
                          </a:rPr>
                          <m:t>𝑜</m:t>
                        </m:r>
                      </m:e>
                      <m:sub>
                        <m:r>
                          <a:rPr lang="en-US" sz="2500" b="0" i="1" u="none" smtClean="0">
                            <a:latin typeface="Cambria Math"/>
                          </a:rPr>
                          <m:t>1</m:t>
                        </m:r>
                      </m:sub>
                    </m:sSub>
                  </m:oMath>
                </a14:m>
                <a:r>
                  <a:rPr lang="en-US" sz="2500" u="none" dirty="0"/>
                  <a:t>…</a:t>
                </a:r>
                <a14:m>
                  <m:oMath xmlns:m="http://schemas.openxmlformats.org/officeDocument/2006/math">
                    <m:sSub>
                      <m:sSubPr>
                        <m:ctrlPr>
                          <a:rPr lang="en-US" sz="2500" i="1" u="none">
                            <a:latin typeface="Cambria Math" panose="02040503050406030204" pitchFamily="18" charset="0"/>
                          </a:rPr>
                        </m:ctrlPr>
                      </m:sSubPr>
                      <m:e>
                        <m:r>
                          <a:rPr lang="en-US" sz="2500" i="1" u="none">
                            <a:latin typeface="Cambria Math"/>
                          </a:rPr>
                          <m:t>𝑜</m:t>
                        </m:r>
                      </m:e>
                      <m:sub>
                        <m:r>
                          <a:rPr lang="en-US" sz="2500" b="0" i="1" u="none" smtClean="0">
                            <a:latin typeface="Cambria Math"/>
                          </a:rPr>
                          <m:t>𝑘</m:t>
                        </m:r>
                      </m:sub>
                    </m:sSub>
                  </m:oMath>
                </a14:m>
                <a:r>
                  <a:rPr lang="en-US" sz="2500" u="none" dirty="0"/>
                  <a:t> </a:t>
                </a:r>
              </a:p>
              <a:p>
                <a:pPr algn="ctr"/>
                <a:endParaRPr lang="en-US" sz="2500" u="none" dirty="0"/>
              </a:p>
              <a:p>
                <a:pPr algn="ctr"/>
                <a:endParaRPr lang="en-US" sz="2500" u="none" dirty="0"/>
              </a:p>
              <a:p>
                <a:pPr algn="ctr"/>
                <a:endParaRPr lang="en-US" sz="2500" u="none" dirty="0"/>
              </a:p>
              <a:p>
                <a:pPr algn="ctr"/>
                <a:endParaRPr lang="en-US" sz="2500" u="none" dirty="0"/>
              </a:p>
              <a:p>
                <a:pPr algn="ctr"/>
                <a14:m>
                  <m:oMathPara xmlns:m="http://schemas.openxmlformats.org/officeDocument/2006/math">
                    <m:oMathParaPr>
                      <m:jc m:val="centerGroup"/>
                    </m:oMathParaPr>
                    <m:oMath xmlns:m="http://schemas.openxmlformats.org/officeDocument/2006/math">
                      <m:r>
                        <a:rPr lang="en-US" sz="2500" b="0" i="1" u="none" smtClean="0">
                          <a:latin typeface="Cambria Math"/>
                        </a:rPr>
                        <m:t>(</m:t>
                      </m:r>
                      <m:r>
                        <a:rPr lang="en-US" sz="2500" b="0" i="1" u="none" smtClean="0">
                          <a:latin typeface="Cambria Math"/>
                        </a:rPr>
                        <m:t>1</m:t>
                      </m:r>
                      <m:r>
                        <a:rPr lang="en-US" sz="2500" b="0" i="1" u="none" smtClean="0">
                          <a:latin typeface="Cambria Math"/>
                        </a:rPr>
                        <m:t>, </m:t>
                      </m:r>
                      <m:r>
                        <a:rPr lang="en-US" sz="2500" b="0" i="1" u="none" smtClean="0">
                          <a:latin typeface="Cambria Math"/>
                        </a:rPr>
                        <m:t>0</m:t>
                      </m:r>
                      <m:r>
                        <a:rPr lang="en-US" sz="2500" b="0" i="1" u="none" smtClean="0">
                          <a:latin typeface="Cambria Math"/>
                        </a:rPr>
                        <m:t>, </m:t>
                      </m:r>
                      <m:r>
                        <a:rPr lang="en-US" sz="2500" b="0" i="1" u="none" smtClean="0">
                          <a:latin typeface="Cambria Math"/>
                        </a:rPr>
                        <m:t>1</m:t>
                      </m:r>
                      <m:r>
                        <a:rPr lang="en-US" sz="2500" b="0" i="1" u="none" smtClean="0">
                          <a:latin typeface="Cambria Math"/>
                        </a:rPr>
                        <m:t>, </m:t>
                      </m:r>
                      <m:r>
                        <a:rPr lang="en-US" sz="2500" b="0" i="1" u="none" smtClean="0">
                          <a:latin typeface="Cambria Math"/>
                        </a:rPr>
                        <m:t>0</m:t>
                      </m:r>
                      <m:r>
                        <a:rPr lang="en-US" sz="2500" b="0" i="1" u="none" smtClean="0">
                          <a:latin typeface="Cambria Math"/>
                        </a:rPr>
                        <m:t>, </m:t>
                      </m:r>
                      <m:r>
                        <a:rPr lang="en-US" sz="2500" b="0" i="1" u="none" smtClean="0">
                          <a:latin typeface="Cambria Math"/>
                        </a:rPr>
                        <m:t>0</m:t>
                      </m:r>
                      <m:r>
                        <a:rPr lang="en-US" sz="2500" b="0" i="1" u="none" smtClean="0">
                          <a:latin typeface="Cambria Math"/>
                        </a:rPr>
                        <m:t>)</m:t>
                      </m:r>
                    </m:oMath>
                  </m:oMathPara>
                </a14:m>
                <a:endParaRPr lang="en-US" sz="2500" u="none" dirty="0"/>
              </a:p>
            </p:txBody>
          </p:sp>
        </mc:Choice>
        <mc:Fallback xmlns="">
          <p:sp>
            <p:nvSpPr>
              <p:cNvPr id="42" name="TextBox 41"/>
              <p:cNvSpPr txBox="1">
                <a:spLocks noRot="1" noChangeAspect="1" noMove="1" noResize="1" noEditPoints="1" noAdjustHandles="1" noChangeArrowheads="1" noChangeShapeType="1" noTextEdit="1"/>
              </p:cNvSpPr>
              <p:nvPr/>
            </p:nvSpPr>
            <p:spPr>
              <a:xfrm>
                <a:off x="7128639" y="1981200"/>
                <a:ext cx="1897122" cy="2400657"/>
              </a:xfrm>
              <a:prstGeom prst="rect">
                <a:avLst/>
              </a:prstGeom>
              <a:blipFill>
                <a:blip r:embed="rId3"/>
                <a:stretch>
                  <a:fillRect l="-321" t="-1777" r="-641" b="-2538"/>
                </a:stretch>
              </a:blipFill>
            </p:spPr>
            <p:txBody>
              <a:bodyPr/>
              <a:lstStyle/>
              <a:p>
                <a:r>
                  <a:rPr lang="en-US">
                    <a:noFill/>
                  </a:rPr>
                  <a:t> </a:t>
                </a:r>
              </a:p>
            </p:txBody>
          </p:sp>
        </mc:Fallback>
      </mc:AlternateContent>
      <p:sp>
        <p:nvSpPr>
          <p:cNvPr id="43" name="TextBox 42"/>
          <p:cNvSpPr txBox="1"/>
          <p:nvPr/>
        </p:nvSpPr>
        <p:spPr>
          <a:xfrm>
            <a:off x="6308209" y="5789444"/>
            <a:ext cx="990600" cy="307777"/>
          </a:xfrm>
          <a:prstGeom prst="rect">
            <a:avLst/>
          </a:prstGeom>
          <a:solidFill>
            <a:srgbClr val="FFFFCC"/>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u="none" dirty="0"/>
              <a:t>Function 1</a:t>
            </a:r>
          </a:p>
        </p:txBody>
      </p:sp>
    </p:spTree>
    <p:extLst>
      <p:ext uri="{BB962C8B-B14F-4D97-AF65-F5344CB8AC3E}">
        <p14:creationId xmlns:p14="http://schemas.microsoft.com/office/powerpoint/2010/main" val="4130340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Reminder: Model Neuron (Logistic)</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altLang="en-US" dirty="0"/>
                  <a:t>Neuron is modeled by a unit connected by weighted links </a:t>
                </a:r>
                <a14:m>
                  <m:oMath xmlns:m="http://schemas.openxmlformats.org/officeDocument/2006/math">
                    <m:sSub>
                      <m:sSubPr>
                        <m:ctrlPr>
                          <a:rPr lang="en-US" altLang="en-US" i="1">
                            <a:latin typeface="Cambria Math" panose="02040503050406030204" pitchFamily="18" charset="0"/>
                          </a:rPr>
                        </m:ctrlPr>
                      </m:sSubPr>
                      <m:e>
                        <m:r>
                          <a:rPr lang="en-US" altLang="en-US" i="1">
                            <a:latin typeface="Cambria Math"/>
                          </a:rPr>
                          <m:t>𝑤</m:t>
                        </m:r>
                      </m:e>
                      <m:sub>
                        <m:r>
                          <a:rPr lang="en-US" altLang="en-US" i="1">
                            <a:latin typeface="Cambria Math"/>
                          </a:rPr>
                          <m:t>𝑖𝑗</m:t>
                        </m:r>
                      </m:sub>
                    </m:sSub>
                  </m:oMath>
                </a14:m>
                <a:r>
                  <a:rPr lang="en-US" altLang="en-US" dirty="0"/>
                  <a:t> to other units. </a:t>
                </a:r>
              </a:p>
              <a:p>
                <a:endParaRPr lang="en-US" altLang="en-US" dirty="0"/>
              </a:p>
              <a:p>
                <a:endParaRPr lang="en-US" altLang="en-US" dirty="0"/>
              </a:p>
              <a:p>
                <a:endParaRPr lang="en-US" altLang="en-US" dirty="0"/>
              </a:p>
              <a:p>
                <a:endParaRPr lang="en-US" altLang="en-US" dirty="0"/>
              </a:p>
              <a:p>
                <a:endParaRPr lang="en-US" altLang="en-US" dirty="0"/>
              </a:p>
              <a:p>
                <a:pPr lvl="1"/>
                <a:r>
                  <a:rPr lang="en-US" altLang="en-US" dirty="0"/>
                  <a:t>Use a non-linear, differentiable output function such as the sigmoid or logistic function</a:t>
                </a:r>
              </a:p>
              <a:p>
                <a:pPr lvl="1"/>
                <a:r>
                  <a:rPr lang="en-US" altLang="en-US" dirty="0"/>
                  <a:t>Net input to a unit is defined as: </a:t>
                </a:r>
              </a:p>
              <a:p>
                <a:pPr lvl="1"/>
                <a:endParaRPr lang="en-US" altLang="en-US" dirty="0"/>
              </a:p>
              <a:p>
                <a:pPr lvl="1"/>
                <a:r>
                  <a:rPr lang="en-US" altLang="en-US" dirty="0"/>
                  <a:t>Output of a unit is defined as:</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263" t="-1972" r="-2175" b="-104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39</a:t>
            </a:fld>
            <a:endParaRPr lang="en-US"/>
          </a:p>
        </p:txBody>
      </p:sp>
      <p:grpSp>
        <p:nvGrpSpPr>
          <p:cNvPr id="5" name="Group 4"/>
          <p:cNvGrpSpPr/>
          <p:nvPr/>
        </p:nvGrpSpPr>
        <p:grpSpPr>
          <a:xfrm>
            <a:off x="1143000" y="2286000"/>
            <a:ext cx="6772564" cy="1846659"/>
            <a:chOff x="1874520" y="2199640"/>
            <a:chExt cx="6772564" cy="1846659"/>
          </a:xfrm>
        </p:grpSpPr>
        <p:sp>
          <p:nvSpPr>
            <p:cNvPr id="6" name="Oval 5"/>
            <p:cNvSpPr>
              <a:spLocks noChangeArrowheads="1"/>
            </p:cNvSpPr>
            <p:nvPr/>
          </p:nvSpPr>
          <p:spPr bwMode="auto">
            <a:xfrm>
              <a:off x="3533058" y="3130971"/>
              <a:ext cx="71094" cy="6981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Oval 6"/>
            <p:cNvSpPr>
              <a:spLocks noChangeArrowheads="1"/>
            </p:cNvSpPr>
            <p:nvPr/>
          </p:nvSpPr>
          <p:spPr bwMode="auto">
            <a:xfrm>
              <a:off x="2395559" y="2432794"/>
              <a:ext cx="71094" cy="6981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Oval 7"/>
            <p:cNvSpPr>
              <a:spLocks noChangeArrowheads="1"/>
            </p:cNvSpPr>
            <p:nvPr/>
          </p:nvSpPr>
          <p:spPr bwMode="auto">
            <a:xfrm>
              <a:off x="2395559" y="2712065"/>
              <a:ext cx="71094" cy="6981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Oval 8"/>
            <p:cNvSpPr>
              <a:spLocks noChangeArrowheads="1"/>
            </p:cNvSpPr>
            <p:nvPr/>
          </p:nvSpPr>
          <p:spPr bwMode="auto">
            <a:xfrm>
              <a:off x="2395559" y="2991335"/>
              <a:ext cx="71094" cy="6981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Oval 9"/>
            <p:cNvSpPr>
              <a:spLocks noChangeArrowheads="1"/>
            </p:cNvSpPr>
            <p:nvPr/>
          </p:nvSpPr>
          <p:spPr bwMode="auto">
            <a:xfrm>
              <a:off x="2395559" y="3270606"/>
              <a:ext cx="71094" cy="6981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Oval 10"/>
            <p:cNvSpPr>
              <a:spLocks noChangeArrowheads="1"/>
            </p:cNvSpPr>
            <p:nvPr/>
          </p:nvSpPr>
          <p:spPr bwMode="auto">
            <a:xfrm>
              <a:off x="2395559" y="3549877"/>
              <a:ext cx="71094" cy="6981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Oval 11"/>
            <p:cNvSpPr>
              <a:spLocks noChangeArrowheads="1"/>
            </p:cNvSpPr>
            <p:nvPr/>
          </p:nvSpPr>
          <p:spPr bwMode="auto">
            <a:xfrm>
              <a:off x="2395559" y="3829147"/>
              <a:ext cx="71094" cy="6981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effectLst>
                  <a:outerShdw blurRad="38100" dist="38100" dir="2700000" algn="tl">
                    <a:srgbClr val="FFFFFF"/>
                  </a:outerShdw>
                </a:effectLst>
              </a:endParaRPr>
            </a:p>
          </p:txBody>
        </p:sp>
        <p:cxnSp>
          <p:nvCxnSpPr>
            <p:cNvPr id="13" name="AutoShape 12"/>
            <p:cNvCxnSpPr>
              <a:cxnSpLocks noChangeShapeType="1"/>
              <a:stCxn id="7" idx="5"/>
              <a:endCxn id="6" idx="1"/>
            </p:cNvCxnSpPr>
            <p:nvPr/>
          </p:nvCxnSpPr>
          <p:spPr bwMode="auto">
            <a:xfrm>
              <a:off x="2456286" y="2505521"/>
              <a:ext cx="1087140" cy="622541"/>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13"/>
            <p:cNvCxnSpPr>
              <a:cxnSpLocks noChangeShapeType="1"/>
              <a:stCxn id="6" idx="2"/>
              <a:endCxn id="8" idx="6"/>
            </p:cNvCxnSpPr>
            <p:nvPr/>
          </p:nvCxnSpPr>
          <p:spPr bwMode="auto">
            <a:xfrm flipH="1" flipV="1">
              <a:off x="2479983" y="2746974"/>
              <a:ext cx="1039745" cy="418906"/>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AutoShape 14"/>
            <p:cNvCxnSpPr>
              <a:cxnSpLocks noChangeShapeType="1"/>
              <a:stCxn id="9" idx="6"/>
              <a:endCxn id="6" idx="2"/>
            </p:cNvCxnSpPr>
            <p:nvPr/>
          </p:nvCxnSpPr>
          <p:spPr bwMode="auto">
            <a:xfrm>
              <a:off x="2479983" y="3026244"/>
              <a:ext cx="1039745" cy="139635"/>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AutoShape 15"/>
            <p:cNvCxnSpPr>
              <a:cxnSpLocks noChangeShapeType="1"/>
              <a:stCxn id="10" idx="6"/>
              <a:endCxn id="6" idx="2"/>
            </p:cNvCxnSpPr>
            <p:nvPr/>
          </p:nvCxnSpPr>
          <p:spPr bwMode="auto">
            <a:xfrm flipV="1">
              <a:off x="2479983" y="3165879"/>
              <a:ext cx="1039745" cy="139635"/>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AutoShape 16"/>
            <p:cNvCxnSpPr>
              <a:cxnSpLocks noChangeShapeType="1"/>
              <a:stCxn id="11" idx="6"/>
              <a:endCxn id="6" idx="2"/>
            </p:cNvCxnSpPr>
            <p:nvPr/>
          </p:nvCxnSpPr>
          <p:spPr bwMode="auto">
            <a:xfrm flipV="1">
              <a:off x="2479983" y="3165879"/>
              <a:ext cx="1039745" cy="418906"/>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AutoShape 17"/>
            <p:cNvCxnSpPr>
              <a:cxnSpLocks noChangeShapeType="1"/>
              <a:endCxn id="6" idx="3"/>
            </p:cNvCxnSpPr>
            <p:nvPr/>
          </p:nvCxnSpPr>
          <p:spPr bwMode="auto">
            <a:xfrm flipV="1">
              <a:off x="2466653" y="3203697"/>
              <a:ext cx="1076773" cy="698176"/>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graphicFrame>
              <p:nvGraphicFramePr>
                <p:cNvPr id="19" name="Object 27"/>
                <p:cNvGraphicFramePr>
                  <a:graphicFrameLocks noChangeAspect="1"/>
                </p:cNvGraphicFramePr>
                <p:nvPr>
                  <p:extLst>
                    <p:ext uri="{D42A27DB-BD31-4B8C-83A1-F6EECF244321}">
                      <p14:modId xmlns:p14="http://schemas.microsoft.com/office/powerpoint/2010/main" val="130623063"/>
                    </p:ext>
                  </p:extLst>
                </p:nvPr>
              </p:nvGraphicFramePr>
              <p:xfrm>
                <a:off x="3604151" y="2880791"/>
                <a:ext cx="823501" cy="555632"/>
              </p:xfrm>
              <a:graphic>
                <a:graphicData uri="http://schemas.openxmlformats.org/presentationml/2006/ole">
                  <mc:AlternateContent>
                    <mc:Choice xmlns:v="urn:schemas-microsoft-com:vml" Requires="v">
                      <p:oleObj spid="_x0000_s7234" name="Equation" r:id="rId4" imgW="368280" imgH="253800" progId="Equation.3">
                        <p:embed/>
                      </p:oleObj>
                    </mc:Choice>
                    <mc:Fallback>
                      <p:oleObj name="Equation" r:id="rId4" imgW="368280" imgH="253800" progId="Equation.3">
                        <p:embed/>
                        <p:pic>
                          <p:nvPicPr>
                            <p:cNvPr id="454683" name="Object 27"/>
                            <p:cNvPicPr>
                              <a:picLocks noChangeAspect="1" noChangeArrowheads="1"/>
                            </p:cNvPicPr>
                            <p:nvPr/>
                          </p:nvPicPr>
                          <p:blipFill>
                            <a:blip r:embed="rId5">
                              <a:extLst>
                                <a:ext uri="{28A0092B-C50C-407E-A947-70E740481C1C}">
                                  <a14:useLocalDpi val="0"/>
                                </a:ext>
                              </a:extLst>
                            </a:blip>
                            <a:srcRect/>
                            <a:stretch>
                              <a:fillRect/>
                            </a:stretch>
                          </p:blipFill>
                          <p:spPr bwMode="auto">
                            <a:xfrm>
                              <a:off x="3604151" y="2880791"/>
                              <a:ext cx="823501" cy="555632"/>
                            </a:xfrm>
                            <a:prstGeom prst="rect">
                              <a:avLst/>
                            </a:prstGeom>
                            <a:noFill/>
                            <a:ln>
                              <a:noFill/>
                            </a:ln>
                            <a:effectLst/>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rgbClr val="808080"/>
                                    </a:outerShdw>
                                  </a:effectLst>
                                </a14:hiddenEffects>
                              </a:ext>
                            </a:extLst>
                          </p:spPr>
                        </p:pic>
                      </p:oleObj>
                    </mc:Fallback>
                  </mc:AlternateContent>
                </a:graphicData>
              </a:graphic>
            </p:graphicFrame>
          </mc:Choice>
          <mc:Fallback xmlns="">
            <p:graphicFrame>
              <p:nvGraphicFramePr>
                <p:cNvPr id="454683" name="Object 27"/>
                <p:cNvGraphicFramePr>
                  <a:graphicFrameLocks noChangeAspect="1"/>
                </p:cNvGraphicFramePr>
                <p:nvPr>
                  <p:extLst>
                    <p:ext uri="{D42A27DB-BD31-4B8C-83A1-F6EECF244321}">
                      <p14:modId xmlns:p14="http://schemas.microsoft.com/office/powerpoint/2010/main" val="3923246691"/>
                    </p:ext>
                  </p:extLst>
                </p:nvPr>
              </p:nvGraphicFramePr>
              <p:xfrm>
                <a:off x="3604151" y="2880791"/>
                <a:ext cx="823501" cy="555632"/>
              </p:xfrm>
              <a:graphic>
                <a:graphicData uri="http://schemas.openxmlformats.org/presentationml/2006/ole">
                  <mc:AlternateContent>
                    <mc:Choice xmlns:v="urn:schemas-microsoft-com:vml" Requires="v">
                      <p:oleObj spid="_x0000_s54770" name="Equation" r:id="rId9" imgW="368280" imgH="253800" progId="Equation.3">
                        <p:embed/>
                      </p:oleObj>
                    </mc:Choice>
                    <mc:Fallback>
                      <p:oleObj name="Equation" r:id="rId9" imgW="368280" imgH="2538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04151" y="2880791"/>
                              <a:ext cx="823501" cy="5556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Fallback>
        </mc:AlternateContent>
        <p:sp>
          <p:nvSpPr>
            <p:cNvPr id="20" name="Oval 28"/>
            <p:cNvSpPr>
              <a:spLocks noChangeArrowheads="1"/>
            </p:cNvSpPr>
            <p:nvPr/>
          </p:nvSpPr>
          <p:spPr bwMode="auto">
            <a:xfrm>
              <a:off x="3604151" y="2851700"/>
              <a:ext cx="782030" cy="69817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36"/>
            <p:cNvSpPr>
              <a:spLocks noChangeShapeType="1"/>
            </p:cNvSpPr>
            <p:nvPr/>
          </p:nvSpPr>
          <p:spPr bwMode="auto">
            <a:xfrm>
              <a:off x="5594115" y="2712065"/>
              <a:ext cx="1421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mc:AlternateContent xmlns:mc="http://schemas.openxmlformats.org/markup-compatibility/2006" xmlns:a14="http://schemas.microsoft.com/office/drawing/2010/main">
          <mc:Choice Requires="a14">
            <p:sp>
              <p:nvSpPr>
                <p:cNvPr id="22" name="Rectangle 21"/>
                <p:cNvSpPr/>
                <p:nvPr/>
              </p:nvSpPr>
              <p:spPr>
                <a:xfrm>
                  <a:off x="8110078" y="2933870"/>
                  <a:ext cx="537006" cy="44627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300" i="1" u="none" smtClean="0">
                                <a:latin typeface="Cambria Math" panose="02040503050406030204" pitchFamily="18" charset="0"/>
                              </a:rPr>
                            </m:ctrlPr>
                          </m:sSubPr>
                          <m:e>
                            <m:r>
                              <a:rPr lang="en-US" sz="2300" i="1" u="none">
                                <a:latin typeface="Cambria Math"/>
                              </a:rPr>
                              <m:t>𝑜</m:t>
                            </m:r>
                          </m:e>
                          <m:sub>
                            <m:r>
                              <a:rPr lang="en-US" sz="2300" b="0" i="1" u="none" smtClean="0">
                                <a:latin typeface="Cambria Math" panose="02040503050406030204" pitchFamily="18" charset="0"/>
                              </a:rPr>
                              <m:t>7</m:t>
                            </m:r>
                          </m:sub>
                        </m:sSub>
                      </m:oMath>
                    </m:oMathPara>
                  </a14:m>
                  <a:endParaRPr lang="en-US" sz="2300" dirty="0"/>
                </a:p>
              </p:txBody>
            </p:sp>
          </mc:Choice>
          <mc:Fallback xmlns="">
            <p:sp>
              <p:nvSpPr>
                <p:cNvPr id="22" name="Rectangle 21"/>
                <p:cNvSpPr>
                  <a:spLocks noRot="1" noChangeAspect="1" noMove="1" noResize="1" noEditPoints="1" noAdjustHandles="1" noChangeArrowheads="1" noChangeShapeType="1" noTextEdit="1"/>
                </p:cNvSpPr>
                <p:nvPr/>
              </p:nvSpPr>
              <p:spPr>
                <a:xfrm>
                  <a:off x="8110078" y="2933870"/>
                  <a:ext cx="537006" cy="446276"/>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p:cNvSpPr/>
                <p:nvPr/>
              </p:nvSpPr>
              <p:spPr>
                <a:xfrm>
                  <a:off x="1874520" y="2199640"/>
                  <a:ext cx="609600" cy="184665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900" i="1" u="none" smtClean="0">
                                <a:latin typeface="Cambria Math" panose="02040503050406030204" pitchFamily="18" charset="0"/>
                              </a:rPr>
                            </m:ctrlPr>
                          </m:sSubPr>
                          <m:e>
                            <m:r>
                              <a:rPr lang="en-US" sz="1900" b="0" i="1" u="none" smtClean="0">
                                <a:latin typeface="Cambria Math" panose="02040503050406030204" pitchFamily="18" charset="0"/>
                              </a:rPr>
                              <m:t>h</m:t>
                            </m:r>
                          </m:e>
                          <m:sub>
                            <m:r>
                              <a:rPr lang="en-US" sz="1900" b="0" i="1" u="none" smtClean="0">
                                <a:latin typeface="Cambria Math"/>
                              </a:rPr>
                              <m:t>1</m:t>
                            </m:r>
                          </m:sub>
                        </m:sSub>
                      </m:oMath>
                    </m:oMathPara>
                  </a14:m>
                  <a:endParaRPr lang="en-US" sz="1900" dirty="0"/>
                </a:p>
                <a:p>
                  <a:pPr/>
                  <a14:m>
                    <m:oMathPara xmlns:m="http://schemas.openxmlformats.org/officeDocument/2006/math">
                      <m:oMathParaPr>
                        <m:jc m:val="centerGroup"/>
                      </m:oMathParaPr>
                      <m:oMath xmlns:m="http://schemas.openxmlformats.org/officeDocument/2006/math">
                        <m:sSub>
                          <m:sSubPr>
                            <m:ctrlPr>
                              <a:rPr lang="en-US" sz="1900" i="1" u="none">
                                <a:latin typeface="Cambria Math" panose="02040503050406030204" pitchFamily="18" charset="0"/>
                              </a:rPr>
                            </m:ctrlPr>
                          </m:sSubPr>
                          <m:e>
                            <m:r>
                              <a:rPr lang="en-US" sz="1900" b="0" i="1" u="none" smtClean="0">
                                <a:latin typeface="Cambria Math" panose="02040503050406030204" pitchFamily="18" charset="0"/>
                              </a:rPr>
                              <m:t>h</m:t>
                            </m:r>
                          </m:e>
                          <m:sub>
                            <m:r>
                              <a:rPr lang="en-US" sz="1900" b="0" i="1" u="none" smtClean="0">
                                <a:latin typeface="Cambria Math"/>
                              </a:rPr>
                              <m:t>2</m:t>
                            </m:r>
                          </m:sub>
                        </m:sSub>
                      </m:oMath>
                    </m:oMathPara>
                  </a14:m>
                  <a:endParaRPr lang="en-US" sz="1900" dirty="0"/>
                </a:p>
                <a:p>
                  <a:pPr/>
                  <a14:m>
                    <m:oMathPara xmlns:m="http://schemas.openxmlformats.org/officeDocument/2006/math">
                      <m:oMathParaPr>
                        <m:jc m:val="centerGroup"/>
                      </m:oMathParaPr>
                      <m:oMath xmlns:m="http://schemas.openxmlformats.org/officeDocument/2006/math">
                        <m:sSub>
                          <m:sSubPr>
                            <m:ctrlPr>
                              <a:rPr lang="en-US" sz="1900" i="1" u="none">
                                <a:latin typeface="Cambria Math" panose="02040503050406030204" pitchFamily="18" charset="0"/>
                              </a:rPr>
                            </m:ctrlPr>
                          </m:sSubPr>
                          <m:e>
                            <m:r>
                              <a:rPr lang="en-US" sz="1900" b="0" i="1" u="none" smtClean="0">
                                <a:latin typeface="Cambria Math" panose="02040503050406030204" pitchFamily="18" charset="0"/>
                              </a:rPr>
                              <m:t>h</m:t>
                            </m:r>
                          </m:e>
                          <m:sub>
                            <m:r>
                              <a:rPr lang="en-US" sz="1900" b="0" i="1" u="none" smtClean="0">
                                <a:latin typeface="Cambria Math"/>
                              </a:rPr>
                              <m:t>3</m:t>
                            </m:r>
                          </m:sub>
                        </m:sSub>
                      </m:oMath>
                    </m:oMathPara>
                  </a14:m>
                  <a:endParaRPr lang="en-US" sz="1900" dirty="0"/>
                </a:p>
                <a:p>
                  <a:pPr/>
                  <a14:m>
                    <m:oMathPara xmlns:m="http://schemas.openxmlformats.org/officeDocument/2006/math">
                      <m:oMathParaPr>
                        <m:jc m:val="centerGroup"/>
                      </m:oMathParaPr>
                      <m:oMath xmlns:m="http://schemas.openxmlformats.org/officeDocument/2006/math">
                        <m:sSub>
                          <m:sSubPr>
                            <m:ctrlPr>
                              <a:rPr lang="en-US" sz="1900" i="1" u="none">
                                <a:latin typeface="Cambria Math" panose="02040503050406030204" pitchFamily="18" charset="0"/>
                              </a:rPr>
                            </m:ctrlPr>
                          </m:sSubPr>
                          <m:e>
                            <m:r>
                              <a:rPr lang="en-US" sz="1900" b="0" i="1" u="none" smtClean="0">
                                <a:latin typeface="Cambria Math" panose="02040503050406030204" pitchFamily="18" charset="0"/>
                              </a:rPr>
                              <m:t>h</m:t>
                            </m:r>
                          </m:e>
                          <m:sub>
                            <m:r>
                              <a:rPr lang="en-US" sz="1900" b="0" i="1" u="none" smtClean="0">
                                <a:latin typeface="Cambria Math"/>
                              </a:rPr>
                              <m:t>4</m:t>
                            </m:r>
                          </m:sub>
                        </m:sSub>
                      </m:oMath>
                    </m:oMathPara>
                  </a14:m>
                  <a:endParaRPr lang="en-US" sz="1900" dirty="0"/>
                </a:p>
                <a:p>
                  <a:pPr/>
                  <a14:m>
                    <m:oMathPara xmlns:m="http://schemas.openxmlformats.org/officeDocument/2006/math">
                      <m:oMathParaPr>
                        <m:jc m:val="centerGroup"/>
                      </m:oMathParaPr>
                      <m:oMath xmlns:m="http://schemas.openxmlformats.org/officeDocument/2006/math">
                        <m:sSub>
                          <m:sSubPr>
                            <m:ctrlPr>
                              <a:rPr lang="en-US" sz="1900" i="1" u="none" smtClean="0">
                                <a:latin typeface="Cambria Math" panose="02040503050406030204" pitchFamily="18" charset="0"/>
                              </a:rPr>
                            </m:ctrlPr>
                          </m:sSubPr>
                          <m:e>
                            <m:r>
                              <a:rPr lang="en-US" sz="1900" b="0" i="1" u="none" smtClean="0">
                                <a:latin typeface="Cambria Math" panose="02040503050406030204" pitchFamily="18" charset="0"/>
                              </a:rPr>
                              <m:t>h</m:t>
                            </m:r>
                          </m:e>
                          <m:sub>
                            <m:r>
                              <a:rPr lang="en-US" sz="1900" b="0" i="1" u="none" smtClean="0">
                                <a:latin typeface="Cambria Math"/>
                              </a:rPr>
                              <m:t>5</m:t>
                            </m:r>
                          </m:sub>
                        </m:sSub>
                      </m:oMath>
                    </m:oMathPara>
                  </a14:m>
                  <a:endParaRPr lang="en-US" sz="1900" dirty="0"/>
                </a:p>
                <a:p>
                  <a:pPr/>
                  <a14:m>
                    <m:oMathPara xmlns:m="http://schemas.openxmlformats.org/officeDocument/2006/math">
                      <m:oMathParaPr>
                        <m:jc m:val="centerGroup"/>
                      </m:oMathParaPr>
                      <m:oMath xmlns:m="http://schemas.openxmlformats.org/officeDocument/2006/math">
                        <m:sSub>
                          <m:sSubPr>
                            <m:ctrlPr>
                              <a:rPr lang="en-US" sz="1900" i="1" u="none">
                                <a:latin typeface="Cambria Math" panose="02040503050406030204" pitchFamily="18" charset="0"/>
                              </a:rPr>
                            </m:ctrlPr>
                          </m:sSubPr>
                          <m:e>
                            <m:r>
                              <a:rPr lang="en-US" sz="1900" b="0" i="1" u="none" smtClean="0">
                                <a:latin typeface="Cambria Math" panose="02040503050406030204" pitchFamily="18" charset="0"/>
                              </a:rPr>
                              <m:t>h</m:t>
                            </m:r>
                          </m:e>
                          <m:sub>
                            <m:r>
                              <a:rPr lang="en-US" sz="1900" b="0" i="1" u="none" smtClean="0">
                                <a:latin typeface="Cambria Math"/>
                              </a:rPr>
                              <m:t>6</m:t>
                            </m:r>
                          </m:sub>
                        </m:sSub>
                      </m:oMath>
                    </m:oMathPara>
                  </a14:m>
                  <a:endParaRPr lang="en-US" sz="1900" dirty="0"/>
                </a:p>
              </p:txBody>
            </p:sp>
          </mc:Choice>
          <mc:Fallback xmlns="">
            <p:sp>
              <p:nvSpPr>
                <p:cNvPr id="23" name="Rectangle 22"/>
                <p:cNvSpPr>
                  <a:spLocks noRot="1" noChangeAspect="1" noMove="1" noResize="1" noEditPoints="1" noAdjustHandles="1" noChangeArrowheads="1" noChangeShapeType="1" noTextEdit="1"/>
                </p:cNvSpPr>
                <p:nvPr/>
              </p:nvSpPr>
              <p:spPr>
                <a:xfrm>
                  <a:off x="1874520" y="2199640"/>
                  <a:ext cx="609600" cy="1846659"/>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23"/>
                <p:cNvSpPr/>
                <p:nvPr/>
              </p:nvSpPr>
              <p:spPr>
                <a:xfrm>
                  <a:off x="3342640" y="2672080"/>
                  <a:ext cx="502189"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u="none" smtClean="0">
                                <a:latin typeface="Cambria Math" panose="02040503050406030204" pitchFamily="18" charset="0"/>
                              </a:rPr>
                            </m:ctrlPr>
                          </m:sSubPr>
                          <m:e>
                            <m:r>
                              <a:rPr lang="en-US" sz="2000" i="1" u="none">
                                <a:latin typeface="Cambria Math"/>
                              </a:rPr>
                              <m:t>𝑥</m:t>
                            </m:r>
                          </m:e>
                          <m:sub>
                            <m:r>
                              <a:rPr lang="en-US" sz="2000" b="0" i="1" u="none" smtClean="0">
                                <a:latin typeface="Cambria Math"/>
                              </a:rPr>
                              <m:t>7</m:t>
                            </m:r>
                          </m:sub>
                        </m:sSub>
                      </m:oMath>
                    </m:oMathPara>
                  </a14:m>
                  <a:endParaRPr lang="en-US" sz="2000" dirty="0"/>
                </a:p>
              </p:txBody>
            </p:sp>
          </mc:Choice>
          <mc:Fallback xmlns="">
            <p:sp>
              <p:nvSpPr>
                <p:cNvPr id="8" name="Rectangle 7"/>
                <p:cNvSpPr>
                  <a:spLocks noRot="1" noChangeAspect="1" noMove="1" noResize="1" noEditPoints="1" noAdjustHandles="1" noChangeArrowheads="1" noChangeShapeType="1" noTextEdit="1"/>
                </p:cNvSpPr>
                <p:nvPr/>
              </p:nvSpPr>
              <p:spPr>
                <a:xfrm>
                  <a:off x="3342640" y="2672080"/>
                  <a:ext cx="502189" cy="400110"/>
                </a:xfrm>
                <a:prstGeom prst="rect">
                  <a:avLst/>
                </a:prstGeom>
                <a:blipFill rotWithShape="1">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p:cNvSpPr/>
                <p:nvPr/>
              </p:nvSpPr>
              <p:spPr>
                <a:xfrm>
                  <a:off x="2700698" y="2370403"/>
                  <a:ext cx="652102"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u="none" smtClean="0">
                                <a:latin typeface="Cambria Math" panose="02040503050406030204" pitchFamily="18" charset="0"/>
                              </a:rPr>
                            </m:ctrlPr>
                          </m:sSubPr>
                          <m:e>
                            <m:r>
                              <a:rPr lang="en-US" sz="2000" i="1" u="none">
                                <a:latin typeface="Cambria Math"/>
                              </a:rPr>
                              <m:t>𝑤</m:t>
                            </m:r>
                          </m:e>
                          <m:sub>
                            <m:r>
                              <a:rPr lang="en-US" sz="2000" b="0" i="1" u="none" smtClean="0">
                                <a:latin typeface="Cambria Math"/>
                              </a:rPr>
                              <m:t>17</m:t>
                            </m:r>
                          </m:sub>
                        </m:sSub>
                      </m:oMath>
                    </m:oMathPara>
                  </a14:m>
                  <a:endParaRPr lang="en-US" sz="2000" dirty="0"/>
                </a:p>
              </p:txBody>
            </p:sp>
          </mc:Choice>
          <mc:Fallback xmlns="">
            <p:sp>
              <p:nvSpPr>
                <p:cNvPr id="9" name="Rectangle 8"/>
                <p:cNvSpPr>
                  <a:spLocks noRot="1" noChangeAspect="1" noMove="1" noResize="1" noEditPoints="1" noAdjustHandles="1" noChangeArrowheads="1" noChangeShapeType="1" noTextEdit="1"/>
                </p:cNvSpPr>
                <p:nvPr/>
              </p:nvSpPr>
              <p:spPr>
                <a:xfrm>
                  <a:off x="2700698" y="2370403"/>
                  <a:ext cx="652102" cy="400110"/>
                </a:xfrm>
                <a:prstGeom prst="rect">
                  <a:avLst/>
                </a:prstGeom>
                <a:blipFill rotWithShape="1">
                  <a:blip r:embed="rId14"/>
                  <a:stretch>
                    <a:fillRect b="-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p:cNvSpPr/>
                <p:nvPr/>
              </p:nvSpPr>
              <p:spPr>
                <a:xfrm>
                  <a:off x="2721018" y="3535680"/>
                  <a:ext cx="658065"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u="none" smtClean="0">
                                <a:latin typeface="Cambria Math" panose="02040503050406030204" pitchFamily="18" charset="0"/>
                              </a:rPr>
                            </m:ctrlPr>
                          </m:sSubPr>
                          <m:e>
                            <m:r>
                              <a:rPr lang="en-US" sz="2000" i="1" u="none">
                                <a:latin typeface="Cambria Math"/>
                              </a:rPr>
                              <m:t>𝑤</m:t>
                            </m:r>
                          </m:e>
                          <m:sub>
                            <m:r>
                              <a:rPr lang="en-US" sz="2000" b="0" i="1" u="none" smtClean="0">
                                <a:latin typeface="Cambria Math"/>
                              </a:rPr>
                              <m:t>67</m:t>
                            </m:r>
                          </m:sub>
                        </m:sSub>
                      </m:oMath>
                    </m:oMathPara>
                  </a14:m>
                  <a:endParaRPr lang="en-US" sz="2000" dirty="0"/>
                </a:p>
              </p:txBody>
            </p:sp>
          </mc:Choice>
          <mc:Fallback xmlns="">
            <p:sp>
              <p:nvSpPr>
                <p:cNvPr id="53" name="Rectangle 52"/>
                <p:cNvSpPr>
                  <a:spLocks noRot="1" noChangeAspect="1" noMove="1" noResize="1" noEditPoints="1" noAdjustHandles="1" noChangeArrowheads="1" noChangeShapeType="1" noTextEdit="1"/>
                </p:cNvSpPr>
                <p:nvPr/>
              </p:nvSpPr>
              <p:spPr>
                <a:xfrm>
                  <a:off x="2721018" y="3535680"/>
                  <a:ext cx="658065" cy="400110"/>
                </a:xfrm>
                <a:prstGeom prst="rect">
                  <a:avLst/>
                </a:prstGeom>
                <a:blipFill rotWithShape="1">
                  <a:blip r:embed="rId15"/>
                  <a:stretch>
                    <a:fillRect b="-3077"/>
                  </a:stretch>
                </a:blipFill>
              </p:spPr>
              <p:txBody>
                <a:bodyPr/>
                <a:lstStyle/>
                <a:p>
                  <a:r>
                    <a:rPr lang="en-US">
                      <a:noFill/>
                    </a:rPr>
                    <a:t> </a:t>
                  </a:r>
                </a:p>
              </p:txBody>
            </p:sp>
          </mc:Fallback>
        </mc:AlternateContent>
        <p:sp>
          <p:nvSpPr>
            <p:cNvPr id="27" name="Right Arrow 26"/>
            <p:cNvSpPr/>
            <p:nvPr/>
          </p:nvSpPr>
          <p:spPr>
            <a:xfrm>
              <a:off x="4495800" y="2999283"/>
              <a:ext cx="533400" cy="38399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8" name="Right Arrow 27"/>
            <p:cNvSpPr/>
            <p:nvPr/>
          </p:nvSpPr>
          <p:spPr>
            <a:xfrm>
              <a:off x="7620000" y="3008790"/>
              <a:ext cx="457200" cy="38399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grpSp>
      <p:pic>
        <p:nvPicPr>
          <p:cNvPr id="29" name="Picture 473"/>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4363247" y="2767404"/>
            <a:ext cx="2458570" cy="10072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0" name="TextBox 29"/>
          <p:cNvSpPr txBox="1"/>
          <p:nvPr/>
        </p:nvSpPr>
        <p:spPr>
          <a:xfrm>
            <a:off x="7696200" y="5163950"/>
            <a:ext cx="1330767" cy="369332"/>
          </a:xfrm>
          <a:prstGeom prst="rect">
            <a:avLst/>
          </a:prstGeom>
          <a:solidFill>
            <a:srgbClr val="FFFFCC"/>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u="none" dirty="0"/>
              <a:t>Function 3</a:t>
            </a:r>
          </a:p>
        </p:txBody>
      </p:sp>
      <p:sp>
        <p:nvSpPr>
          <p:cNvPr id="31" name="TextBox 30"/>
          <p:cNvSpPr txBox="1"/>
          <p:nvPr/>
        </p:nvSpPr>
        <p:spPr>
          <a:xfrm>
            <a:off x="7696200" y="5849750"/>
            <a:ext cx="1330767" cy="369332"/>
          </a:xfrm>
          <a:prstGeom prst="rect">
            <a:avLst/>
          </a:prstGeom>
          <a:solidFill>
            <a:srgbClr val="FFFFCC"/>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u="none" dirty="0"/>
              <a:t>Function 2</a:t>
            </a:r>
          </a:p>
        </p:txBody>
      </p:sp>
      <mc:AlternateContent xmlns:mc="http://schemas.openxmlformats.org/markup-compatibility/2006" xmlns:a14="http://schemas.microsoft.com/office/drawing/2010/main">
        <mc:Choice Requires="a14">
          <p:sp>
            <p:nvSpPr>
              <p:cNvPr id="32" name="Rectangle 31"/>
              <p:cNvSpPr/>
              <p:nvPr/>
            </p:nvSpPr>
            <p:spPr>
              <a:xfrm>
                <a:off x="5505840" y="5294790"/>
                <a:ext cx="2211888" cy="474810"/>
              </a:xfrm>
              <a:prstGeom prst="rect">
                <a:avLst/>
              </a:prstGeom>
            </p:spPr>
            <p:txBody>
              <a:bodyPr wrap="none">
                <a:spAutoFit/>
              </a:bodyPr>
              <a:lstStyle/>
              <a:p>
                <a:pPr marL="0" indent="0">
                  <a:buNone/>
                </a:pPr>
                <a14:m>
                  <m:oMathPara xmlns:m="http://schemas.openxmlformats.org/officeDocument/2006/math">
                    <m:oMathParaPr>
                      <m:jc m:val="centerGroup"/>
                    </m:oMathParaPr>
                    <m:oMath xmlns:m="http://schemas.openxmlformats.org/officeDocument/2006/math">
                      <m:sSub>
                        <m:sSubPr>
                          <m:ctrlPr>
                            <a:rPr lang="en-US" sz="2300" i="1" u="none" smtClean="0">
                              <a:latin typeface="Cambria Math" panose="02040503050406030204" pitchFamily="18" charset="0"/>
                            </a:rPr>
                          </m:ctrlPr>
                        </m:sSubPr>
                        <m:e>
                          <m:r>
                            <m:rPr>
                              <m:sty m:val="p"/>
                            </m:rPr>
                            <a:rPr lang="en-US" sz="2300" u="none">
                              <a:latin typeface="Cambria Math"/>
                            </a:rPr>
                            <m:t>net</m:t>
                          </m:r>
                        </m:e>
                        <m:sub>
                          <m:r>
                            <a:rPr lang="en-US" sz="2300" b="0" i="1" u="none" smtClean="0">
                              <a:latin typeface="Cambria Math" panose="02040503050406030204" pitchFamily="18" charset="0"/>
                            </a:rPr>
                            <m:t>𝑘</m:t>
                          </m:r>
                        </m:sub>
                      </m:sSub>
                      <m:r>
                        <a:rPr lang="en-US" sz="2300" i="1" u="none">
                          <a:latin typeface="Cambria Math"/>
                        </a:rPr>
                        <m:t>=∑</m:t>
                      </m:r>
                      <m:sSub>
                        <m:sSubPr>
                          <m:ctrlPr>
                            <a:rPr lang="en-US" sz="2300" i="1" u="none">
                              <a:latin typeface="Cambria Math" panose="02040503050406030204" pitchFamily="18" charset="0"/>
                            </a:rPr>
                          </m:ctrlPr>
                        </m:sSubPr>
                        <m:e>
                          <m:r>
                            <a:rPr lang="en-US" sz="2300" i="1" u="none">
                              <a:latin typeface="Cambria Math"/>
                            </a:rPr>
                            <m:t>𝑤</m:t>
                          </m:r>
                        </m:e>
                        <m:sub>
                          <m:r>
                            <a:rPr lang="en-US" sz="2300" b="0" i="1" u="none" smtClean="0">
                              <a:latin typeface="Cambria Math" panose="02040503050406030204" pitchFamily="18" charset="0"/>
                            </a:rPr>
                            <m:t>𝑗𝑘</m:t>
                          </m:r>
                        </m:sub>
                      </m:sSub>
                      <m:r>
                        <a:rPr lang="en-US" sz="2300" i="1" u="none">
                          <a:latin typeface="Cambria Math"/>
                        </a:rPr>
                        <m:t>.</m:t>
                      </m:r>
                      <m:sSub>
                        <m:sSubPr>
                          <m:ctrlPr>
                            <a:rPr lang="en-US" sz="2300" i="1" u="none">
                              <a:latin typeface="Cambria Math" panose="02040503050406030204" pitchFamily="18" charset="0"/>
                            </a:rPr>
                          </m:ctrlPr>
                        </m:sSubPr>
                        <m:e>
                          <m:r>
                            <a:rPr lang="en-US" sz="2300" b="0" i="1" u="none" smtClean="0">
                              <a:latin typeface="Cambria Math" panose="02040503050406030204" pitchFamily="18" charset="0"/>
                            </a:rPr>
                            <m:t>h</m:t>
                          </m:r>
                        </m:e>
                        <m:sub>
                          <m:r>
                            <a:rPr lang="en-US" sz="2300" b="0" i="1" u="none" smtClean="0">
                              <a:latin typeface="Cambria Math" panose="02040503050406030204" pitchFamily="18" charset="0"/>
                            </a:rPr>
                            <m:t>𝑗</m:t>
                          </m:r>
                        </m:sub>
                      </m:sSub>
                    </m:oMath>
                  </m:oMathPara>
                </a14:m>
                <a:endParaRPr lang="en-US" sz="2300" u="none" dirty="0"/>
              </a:p>
            </p:txBody>
          </p:sp>
        </mc:Choice>
        <mc:Fallback xmlns="">
          <p:sp>
            <p:nvSpPr>
              <p:cNvPr id="32" name="Rectangle 31"/>
              <p:cNvSpPr>
                <a:spLocks noRot="1" noChangeAspect="1" noMove="1" noResize="1" noEditPoints="1" noAdjustHandles="1" noChangeArrowheads="1" noChangeShapeType="1" noTextEdit="1"/>
              </p:cNvSpPr>
              <p:nvPr/>
            </p:nvSpPr>
            <p:spPr>
              <a:xfrm>
                <a:off x="5505840" y="5294790"/>
                <a:ext cx="2211888" cy="474810"/>
              </a:xfrm>
              <a:prstGeom prst="rect">
                <a:avLst/>
              </a:prstGeom>
              <a:blipFill>
                <a:blip r:embed="rId17"/>
                <a:stretch>
                  <a:fillRect b="-1168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Rectangle 32"/>
              <p:cNvSpPr/>
              <p:nvPr/>
            </p:nvSpPr>
            <p:spPr>
              <a:xfrm>
                <a:off x="4850403" y="5849750"/>
                <a:ext cx="3821366" cy="820033"/>
              </a:xfrm>
              <a:prstGeom prst="rect">
                <a:avLst/>
              </a:prstGeom>
            </p:spPr>
            <p:txBody>
              <a:bodyPr wrap="none">
                <a:spAutoFit/>
              </a:bodyPr>
              <a:lstStyle/>
              <a:p>
                <a:pPr marL="0" indent="0">
                  <a:buNone/>
                </a:pPr>
                <a14:m>
                  <m:oMathPara xmlns:m="http://schemas.openxmlformats.org/officeDocument/2006/math">
                    <m:oMathParaPr>
                      <m:jc m:val="centerGroup"/>
                    </m:oMathParaPr>
                    <m:oMath xmlns:m="http://schemas.openxmlformats.org/officeDocument/2006/math">
                      <m:sSub>
                        <m:sSubPr>
                          <m:ctrlPr>
                            <a:rPr lang="en-US" sz="2300" b="0" i="1" u="none" smtClean="0">
                              <a:latin typeface="Cambria Math" panose="02040503050406030204" pitchFamily="18" charset="0"/>
                            </a:rPr>
                          </m:ctrlPr>
                        </m:sSubPr>
                        <m:e>
                          <m:r>
                            <a:rPr lang="en-US" sz="2300" b="0" i="1" u="none" smtClean="0">
                              <a:latin typeface="Cambria Math"/>
                            </a:rPr>
                            <m:t>𝑜</m:t>
                          </m:r>
                        </m:e>
                        <m:sub>
                          <m:r>
                            <a:rPr lang="en-US" sz="2300" b="0" i="1" u="none" smtClean="0">
                              <a:latin typeface="Cambria Math" panose="02040503050406030204" pitchFamily="18" charset="0"/>
                            </a:rPr>
                            <m:t>𝑘</m:t>
                          </m:r>
                        </m:sub>
                      </m:sSub>
                      <m:r>
                        <a:rPr lang="en-US" sz="2300" b="0" i="1" u="none" smtClean="0">
                          <a:latin typeface="Cambria Math"/>
                        </a:rPr>
                        <m:t>=</m:t>
                      </m:r>
                      <m:f>
                        <m:fPr>
                          <m:ctrlPr>
                            <a:rPr lang="en-US" sz="2300" b="0" i="1" u="none" smtClean="0">
                              <a:latin typeface="Cambria Math" panose="02040503050406030204" pitchFamily="18" charset="0"/>
                            </a:rPr>
                          </m:ctrlPr>
                        </m:fPr>
                        <m:num>
                          <m:r>
                            <a:rPr lang="en-US" sz="2300" b="0" i="1" u="none" smtClean="0">
                              <a:latin typeface="Cambria Math"/>
                            </a:rPr>
                            <m:t>1</m:t>
                          </m:r>
                        </m:num>
                        <m:den>
                          <m:r>
                            <a:rPr lang="en-US" sz="2300" b="0" i="1" u="none" smtClean="0">
                              <a:latin typeface="Cambria Math"/>
                            </a:rPr>
                            <m:t>1</m:t>
                          </m:r>
                          <m:r>
                            <a:rPr lang="en-US" sz="2300" b="0" i="1" u="none" smtClean="0">
                              <a:latin typeface="Cambria Math"/>
                            </a:rPr>
                            <m:t>+</m:t>
                          </m:r>
                          <m:r>
                            <m:rPr>
                              <m:sty m:val="p"/>
                            </m:rPr>
                            <a:rPr lang="en-US" sz="2300" b="0" i="1" u="none" smtClean="0">
                              <a:latin typeface="Cambria Math"/>
                            </a:rPr>
                            <m:t>exp</m:t>
                          </m:r>
                          <m:d>
                            <m:dPr>
                              <m:ctrlPr>
                                <a:rPr lang="en-US" sz="2300" b="0" i="1" u="none" smtClean="0">
                                  <a:latin typeface="Cambria Math" panose="02040503050406030204" pitchFamily="18" charset="0"/>
                                </a:rPr>
                              </m:ctrlPr>
                            </m:dPr>
                            <m:e>
                              <m:r>
                                <a:rPr lang="en-US" sz="2300" b="0" i="1" u="none" smtClean="0">
                                  <a:latin typeface="Cambria Math"/>
                                </a:rPr>
                                <m:t>−(</m:t>
                              </m:r>
                              <m:sSub>
                                <m:sSubPr>
                                  <m:ctrlPr>
                                    <a:rPr lang="en-US" sz="2300" i="1" u="none">
                                      <a:latin typeface="Cambria Math" panose="02040503050406030204" pitchFamily="18" charset="0"/>
                                    </a:rPr>
                                  </m:ctrlPr>
                                </m:sSubPr>
                                <m:e>
                                  <m:r>
                                    <m:rPr>
                                      <m:sty m:val="p"/>
                                    </m:rPr>
                                    <a:rPr lang="en-US" sz="2300" u="none">
                                      <a:latin typeface="Cambria Math"/>
                                    </a:rPr>
                                    <m:t>net</m:t>
                                  </m:r>
                                </m:e>
                                <m:sub>
                                  <m:r>
                                    <a:rPr lang="en-US" sz="2300" b="0" i="1" u="none" smtClean="0">
                                      <a:latin typeface="Cambria Math" panose="02040503050406030204" pitchFamily="18" charset="0"/>
                                    </a:rPr>
                                    <m:t>𝑘</m:t>
                                  </m:r>
                                </m:sub>
                              </m:sSub>
                              <m:r>
                                <a:rPr lang="en-US" sz="2300" b="0" i="1" u="none" smtClean="0">
                                  <a:latin typeface="Cambria Math"/>
                                </a:rPr>
                                <m:t>−</m:t>
                              </m:r>
                              <m:sSub>
                                <m:sSubPr>
                                  <m:ctrlPr>
                                    <a:rPr lang="en-US" sz="2300" b="0" i="1" u="none" smtClean="0">
                                      <a:latin typeface="Cambria Math" panose="02040503050406030204" pitchFamily="18" charset="0"/>
                                    </a:rPr>
                                  </m:ctrlPr>
                                </m:sSubPr>
                                <m:e>
                                  <m:r>
                                    <a:rPr lang="en-US" sz="2300" b="0" i="1" u="none" smtClean="0">
                                      <a:latin typeface="Cambria Math" panose="02040503050406030204" pitchFamily="18" charset="0"/>
                                    </a:rPr>
                                    <m:t>𝑏</m:t>
                                  </m:r>
                                </m:e>
                                <m:sub>
                                  <m:r>
                                    <a:rPr lang="en-US" sz="2300" b="0" i="1" u="none" smtClean="0">
                                      <a:latin typeface="Cambria Math" panose="02040503050406030204" pitchFamily="18" charset="0"/>
                                    </a:rPr>
                                    <m:t>𝑘</m:t>
                                  </m:r>
                                </m:sub>
                              </m:sSub>
                              <m:r>
                                <a:rPr lang="en-US" sz="2300" b="0" i="1" u="none" smtClean="0">
                                  <a:latin typeface="Cambria Math"/>
                                </a:rPr>
                                <m:t>)</m:t>
                              </m:r>
                            </m:e>
                          </m:d>
                        </m:den>
                      </m:f>
                    </m:oMath>
                  </m:oMathPara>
                </a14:m>
                <a:endParaRPr lang="en-US" sz="2300" u="none" dirty="0"/>
              </a:p>
            </p:txBody>
          </p:sp>
        </mc:Choice>
        <mc:Fallback xmlns="">
          <p:sp>
            <p:nvSpPr>
              <p:cNvPr id="33" name="Rectangle 32"/>
              <p:cNvSpPr>
                <a:spLocks noRot="1" noChangeAspect="1" noMove="1" noResize="1" noEditPoints="1" noAdjustHandles="1" noChangeArrowheads="1" noChangeShapeType="1" noTextEdit="1"/>
              </p:cNvSpPr>
              <p:nvPr/>
            </p:nvSpPr>
            <p:spPr>
              <a:xfrm>
                <a:off x="4850403" y="5849750"/>
                <a:ext cx="3821366" cy="820033"/>
              </a:xfrm>
              <a:prstGeom prst="rect">
                <a:avLst/>
              </a:prstGeom>
              <a:blipFill>
                <a:blip r:embed="rId1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54663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118872"/>
            <a:ext cx="8229600" cy="868680"/>
          </a:xfrm>
        </p:spPr>
        <p:txBody>
          <a:bodyPr>
            <a:normAutofit/>
          </a:bodyPr>
          <a:lstStyle/>
          <a:p>
            <a:pPr>
              <a:defRPr/>
            </a:pPr>
            <a:r>
              <a:rPr lang="en-US" sz="4000" dirty="0"/>
              <a:t>Training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051560"/>
                <a:ext cx="8229600" cy="5425440"/>
              </a:xfrm>
            </p:spPr>
            <p:txBody>
              <a:bodyPr rtlCol="0">
                <a:normAutofit/>
              </a:bodyPr>
              <a:lstStyle/>
              <a:p>
                <a:pPr fontAlgn="auto">
                  <a:lnSpc>
                    <a:spcPct val="100000"/>
                  </a:lnSpc>
                  <a:spcAft>
                    <a:spcPts val="0"/>
                  </a:spcAft>
                  <a:buFontTx/>
                  <a:buNone/>
                  <a:defRPr/>
                </a:pPr>
                <a:r>
                  <a:rPr lang="en-US" sz="2400" dirty="0">
                    <a:sym typeface="Symbol"/>
                  </a:rPr>
                  <a:t>For training, we start with a collection of </a:t>
                </a:r>
                <a:r>
                  <a:rPr lang="en-US" sz="2400" b="1" dirty="0">
                    <a:solidFill>
                      <a:srgbClr val="FF0000"/>
                    </a:solidFill>
                    <a:sym typeface="Symbol"/>
                  </a:rPr>
                  <a:t>input values </a:t>
                </a:r>
                <a14:m>
                  <m:oMath xmlns:m="http://schemas.openxmlformats.org/officeDocument/2006/math">
                    <m:sSub>
                      <m:sSubPr>
                        <m:ctrlPr>
                          <a:rPr lang="en-US" sz="2400" b="1" i="1" smtClean="0">
                            <a:latin typeface="Cambria Math" panose="02040503050406030204" pitchFamily="18" charset="0"/>
                          </a:rPr>
                        </m:ctrlPr>
                      </m:sSubPr>
                      <m:e>
                        <m:r>
                          <a:rPr lang="en-US" sz="2400" b="1" i="1">
                            <a:latin typeface="Cambria Math" panose="02040503050406030204" pitchFamily="18" charset="0"/>
                          </a:rPr>
                          <m:t>𝒙</m:t>
                        </m:r>
                      </m:e>
                      <m:sub>
                        <m:r>
                          <a:rPr lang="en-US" sz="2400" b="0" i="1" smtClean="0">
                            <a:latin typeface="Cambria Math" panose="02040503050406030204" pitchFamily="18" charset="0"/>
                          </a:rPr>
                          <m:t>𝑖</m:t>
                        </m:r>
                      </m:sub>
                    </m:sSub>
                  </m:oMath>
                </a14:m>
                <a:r>
                  <a:rPr lang="en-US" sz="2400" dirty="0">
                    <a:sym typeface="Symbol"/>
                  </a:rPr>
                  <a:t> and corresponding </a:t>
                </a:r>
                <a:r>
                  <a:rPr lang="en-US" sz="2400" b="1" dirty="0">
                    <a:solidFill>
                      <a:srgbClr val="FF0000"/>
                    </a:solidFill>
                    <a:sym typeface="Symbol"/>
                  </a:rPr>
                  <a:t>output labels </a:t>
                </a:r>
                <a14:m>
                  <m:oMath xmlns:m="http://schemas.openxmlformats.org/officeDocument/2006/math">
                    <m:sSub>
                      <m:sSubPr>
                        <m:ctrlPr>
                          <a:rPr lang="en-US" sz="2400" b="0" i="1" smtClean="0">
                            <a:latin typeface="Cambria Math" panose="02040503050406030204" pitchFamily="18" charset="0"/>
                            <a:sym typeface="Symbol"/>
                          </a:rPr>
                        </m:ctrlPr>
                      </m:sSubPr>
                      <m:e>
                        <m:r>
                          <a:rPr lang="en-US" sz="2400" b="0" i="1" smtClean="0">
                            <a:latin typeface="Cambria Math" panose="02040503050406030204" pitchFamily="18" charset="0"/>
                            <a:sym typeface="Symbol"/>
                          </a:rPr>
                          <m:t>𝑦</m:t>
                        </m:r>
                      </m:e>
                      <m:sub>
                        <m:r>
                          <a:rPr lang="en-US" sz="2400" b="0" i="1" smtClean="0">
                            <a:latin typeface="Cambria Math" panose="02040503050406030204" pitchFamily="18" charset="0"/>
                            <a:sym typeface="Symbol"/>
                          </a:rPr>
                          <m:t>𝑖</m:t>
                        </m:r>
                      </m:sub>
                    </m:sSub>
                    <m:r>
                      <a:rPr lang="en-US" sz="2400" b="0" i="0" smtClean="0">
                        <a:latin typeface="Cambria Math"/>
                        <a:sym typeface="Symbol"/>
                      </a:rPr>
                      <m:t> </m:t>
                    </m:r>
                    <m:r>
                      <a:rPr lang="en-US" sz="2400" b="0" i="1" smtClean="0">
                        <a:latin typeface="Cambria Math"/>
                        <a:ea typeface="Cambria Math"/>
                        <a:sym typeface="Symbol"/>
                      </a:rPr>
                      <m:t>∈ </m:t>
                    </m:r>
                    <m:d>
                      <m:dPr>
                        <m:begChr m:val="{"/>
                        <m:endChr m:val="}"/>
                        <m:ctrlPr>
                          <a:rPr lang="en-US" sz="2400" b="0" i="1" smtClean="0">
                            <a:latin typeface="Cambria Math" panose="02040503050406030204" pitchFamily="18" charset="0"/>
                            <a:ea typeface="Cambria Math"/>
                            <a:sym typeface="Symbol"/>
                          </a:rPr>
                        </m:ctrlPr>
                      </m:dPr>
                      <m:e>
                        <m:r>
                          <a:rPr lang="en-US" sz="2400" b="0" i="1" smtClean="0">
                            <a:latin typeface="Cambria Math" panose="02040503050406030204" pitchFamily="18" charset="0"/>
                            <a:ea typeface="Cambria Math"/>
                            <a:sym typeface="Symbol"/>
                          </a:rPr>
                          <m:t>−</m:t>
                        </m:r>
                        <m:r>
                          <a:rPr lang="en-US" sz="2400" b="0" i="1" smtClean="0">
                            <a:latin typeface="Cambria Math" panose="02040503050406030204" pitchFamily="18" charset="0"/>
                            <a:ea typeface="Cambria Math"/>
                            <a:sym typeface="Symbol"/>
                          </a:rPr>
                          <m:t>1</m:t>
                        </m:r>
                        <m:r>
                          <a:rPr lang="en-US" sz="2400" b="0" i="1" smtClean="0">
                            <a:latin typeface="Cambria Math"/>
                            <a:ea typeface="Cambria Math"/>
                            <a:sym typeface="Symbol"/>
                          </a:rPr>
                          <m:t>,</m:t>
                        </m:r>
                        <m:r>
                          <a:rPr lang="en-US" sz="2400" b="0" i="1" smtClean="0">
                            <a:latin typeface="Cambria Math"/>
                            <a:ea typeface="Cambria Math"/>
                            <a:sym typeface="Symbol"/>
                          </a:rPr>
                          <m:t>1</m:t>
                        </m:r>
                      </m:e>
                    </m:d>
                  </m:oMath>
                </a14:m>
                <a:r>
                  <a:rPr lang="en-US" sz="2400" dirty="0">
                    <a:sym typeface="Symbol"/>
                  </a:rPr>
                  <a:t>. Let </a:t>
                </a:r>
                <a14:m>
                  <m:oMath xmlns:m="http://schemas.openxmlformats.org/officeDocument/2006/math">
                    <m:sSub>
                      <m:sSubPr>
                        <m:ctrlPr>
                          <a:rPr lang="en-US" sz="2400" b="0" i="1" smtClean="0">
                            <a:latin typeface="Cambria Math" panose="02040503050406030204" pitchFamily="18" charset="0"/>
                            <a:sym typeface="Symbol"/>
                          </a:rPr>
                        </m:ctrlPr>
                      </m:sSubPr>
                      <m:e>
                        <m:r>
                          <a:rPr lang="en-US" sz="2400" i="1" smtClean="0">
                            <a:latin typeface="Cambria Math" panose="02040503050406030204" pitchFamily="18" charset="0"/>
                            <a:sym typeface="Symbol"/>
                          </a:rPr>
                          <m:t>𝑝</m:t>
                        </m:r>
                      </m:e>
                      <m:sub>
                        <m:r>
                          <a:rPr lang="en-US" sz="2400" b="0" i="1" smtClean="0">
                            <a:latin typeface="Cambria Math" panose="02040503050406030204" pitchFamily="18" charset="0"/>
                            <a:sym typeface="Symbol"/>
                          </a:rPr>
                          <m:t>𝑖</m:t>
                        </m:r>
                      </m:sub>
                    </m:sSub>
                  </m:oMath>
                </a14:m>
                <a:r>
                  <a:rPr lang="en-US" sz="2400" dirty="0">
                    <a:sym typeface="Symbol"/>
                  </a:rPr>
                  <a:t> be the </a:t>
                </a:r>
                <a:r>
                  <a:rPr lang="en-US" sz="2400" b="1" dirty="0">
                    <a:solidFill>
                      <a:schemeClr val="tx2"/>
                    </a:solidFill>
                    <a:sym typeface="Symbol"/>
                  </a:rPr>
                  <a:t>predicted output </a:t>
                </a:r>
                <a:r>
                  <a:rPr lang="en-US" sz="2400" dirty="0">
                    <a:sym typeface="Symbol"/>
                  </a:rPr>
                  <a:t>on input </a:t>
                </a:r>
                <a14:m>
                  <m:oMath xmlns:m="http://schemas.openxmlformats.org/officeDocument/2006/math">
                    <m:sSub>
                      <m:sSubPr>
                        <m:ctrlPr>
                          <a:rPr lang="en-US" sz="2400" b="1" i="1">
                            <a:latin typeface="Cambria Math" panose="02040503050406030204" pitchFamily="18" charset="0"/>
                          </a:rPr>
                        </m:ctrlPr>
                      </m:sSubPr>
                      <m:e>
                        <m:r>
                          <a:rPr lang="en-US" sz="2400" b="1" i="1">
                            <a:latin typeface="Cambria Math" panose="02040503050406030204" pitchFamily="18" charset="0"/>
                          </a:rPr>
                          <m:t>𝒙</m:t>
                        </m:r>
                      </m:e>
                      <m:sub>
                        <m:r>
                          <a:rPr lang="en-US" sz="2400" i="1">
                            <a:latin typeface="Cambria Math" panose="02040503050406030204" pitchFamily="18" charset="0"/>
                          </a:rPr>
                          <m:t>𝑖</m:t>
                        </m:r>
                      </m:sub>
                    </m:sSub>
                  </m:oMath>
                </a14:m>
                <a:r>
                  <a:rPr lang="en-US" sz="2400" dirty="0">
                    <a:sym typeface="Symbol"/>
                  </a:rPr>
                  <a:t>, so</a:t>
                </a:r>
              </a:p>
              <a:p>
                <a:pPr fontAlgn="auto">
                  <a:lnSpc>
                    <a:spcPct val="100000"/>
                  </a:lnSpc>
                  <a:spcAft>
                    <a:spcPts val="0"/>
                  </a:spcAft>
                  <a:buFontTx/>
                  <a:buNone/>
                  <a:defRPr/>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sym typeface="Symbol"/>
                            </a:rPr>
                          </m:ctrlPr>
                        </m:sSubPr>
                        <m:e>
                          <m:r>
                            <a:rPr lang="en-US" sz="2400" i="1">
                              <a:latin typeface="Cambria Math" panose="02040503050406030204" pitchFamily="18" charset="0"/>
                              <a:sym typeface="Symbol"/>
                            </a:rPr>
                            <m:t>𝑝</m:t>
                          </m:r>
                        </m:e>
                        <m:sub>
                          <m:r>
                            <a:rPr lang="en-US" sz="2400" i="1">
                              <a:latin typeface="Cambria Math" panose="02040503050406030204" pitchFamily="18" charset="0"/>
                              <a:sym typeface="Symbol"/>
                            </a:rPr>
                            <m:t>𝑖</m:t>
                          </m:r>
                        </m:sub>
                      </m:sSub>
                      <m:r>
                        <a:rPr lang="en-US" sz="2400" i="1">
                          <a:latin typeface="Cambria Math"/>
                        </a:rPr>
                        <m:t>=  </m:t>
                      </m:r>
                      <m:f>
                        <m:fPr>
                          <m:ctrlPr>
                            <a:rPr lang="en-US" sz="2400" i="1">
                              <a:latin typeface="Cambria Math" panose="02040503050406030204" pitchFamily="18" charset="0"/>
                            </a:rPr>
                          </m:ctrlPr>
                        </m:fPr>
                        <m:num>
                          <m:r>
                            <a:rPr lang="en-US" sz="2400" i="1">
                              <a:latin typeface="Cambria Math"/>
                            </a:rPr>
                            <m:t>1</m:t>
                          </m:r>
                        </m:num>
                        <m:den>
                          <m:r>
                            <a:rPr lang="en-US" sz="2400" i="1">
                              <a:latin typeface="Cambria Math"/>
                            </a:rPr>
                            <m:t>1</m:t>
                          </m:r>
                          <m:r>
                            <a:rPr lang="en-US" sz="2400" i="1">
                              <a:latin typeface="Cambria Math"/>
                            </a:rPr>
                            <m:t>+</m:t>
                          </m:r>
                          <m:r>
                            <m:rPr>
                              <m:sty m:val="p"/>
                            </m:rPr>
                            <a:rPr lang="en-US" sz="2400">
                              <a:latin typeface="Cambria Math"/>
                            </a:rPr>
                            <m:t>exp</m:t>
                          </m:r>
                          <m:r>
                            <a:rPr lang="en-US" sz="2400" i="1">
                              <a:latin typeface="Cambria Math"/>
                            </a:rPr>
                            <m:t>⁡</m:t>
                          </m:r>
                          <m:d>
                            <m:dPr>
                              <m:ctrlPr>
                                <a:rPr lang="en-US" sz="2400" i="1">
                                  <a:latin typeface="Cambria Math" panose="02040503050406030204" pitchFamily="18" charset="0"/>
                                </a:rPr>
                              </m:ctrlPr>
                            </m:dPr>
                            <m:e>
                              <m:r>
                                <a:rPr lang="en-US" sz="2400" i="1">
                                  <a:latin typeface="Cambria Math"/>
                                </a:rPr>
                                <m:t>−</m:t>
                              </m:r>
                              <m:sSub>
                                <m:sSubPr>
                                  <m:ctrlPr>
                                    <a:rPr lang="en-US" sz="2400" b="1" i="1">
                                      <a:latin typeface="Cambria Math" panose="02040503050406030204" pitchFamily="18" charset="0"/>
                                    </a:rPr>
                                  </m:ctrlPr>
                                </m:sSub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r>
                                    <a:rPr lang="en-US" sz="2400" b="1" i="1">
                                      <a:latin typeface="Cambria Math" panose="02040503050406030204" pitchFamily="18" charset="0"/>
                                    </a:rPr>
                                    <m:t>𝒘</m:t>
                                  </m:r>
                                  <m:r>
                                    <m:rPr>
                                      <m:nor/>
                                    </m:rPr>
                                    <a:rPr lang="en-US" altLang="en-US" sz="2400" baseline="30000" dirty="0"/>
                                    <m:t>T</m:t>
                                  </m:r>
                                  <m:r>
                                    <a:rPr lang="en-US" sz="2400" b="1" i="1">
                                      <a:latin typeface="Cambria Math" panose="02040503050406030204" pitchFamily="18" charset="0"/>
                                    </a:rPr>
                                    <m:t>𝒙</m:t>
                                  </m:r>
                                </m:e>
                                <m:sub>
                                  <m:r>
                                    <a:rPr lang="en-US" sz="2400" i="1">
                                      <a:latin typeface="Cambria Math" panose="02040503050406030204" pitchFamily="18" charset="0"/>
                                    </a:rPr>
                                    <m:t>𝑖</m:t>
                                  </m:r>
                                </m:sub>
                              </m:sSub>
                            </m:e>
                          </m:d>
                        </m:den>
                      </m:f>
                    </m:oMath>
                  </m:oMathPara>
                </a14:m>
                <a:endParaRPr lang="en-US" sz="2400" dirty="0">
                  <a:sym typeface="Symbol"/>
                </a:endParaRPr>
              </a:p>
              <a:p>
                <a:pPr fontAlgn="auto">
                  <a:lnSpc>
                    <a:spcPct val="100000"/>
                  </a:lnSpc>
                  <a:spcBef>
                    <a:spcPts val="600"/>
                  </a:spcBef>
                  <a:spcAft>
                    <a:spcPts val="1200"/>
                  </a:spcAft>
                  <a:buFontTx/>
                  <a:buNone/>
                  <a:defRPr/>
                </a:pPr>
                <a:endParaRPr lang="en-US" sz="2400" dirty="0">
                  <a:sym typeface="Symbol"/>
                </a:endParaRPr>
              </a:p>
              <a:p>
                <a:pPr fontAlgn="auto">
                  <a:lnSpc>
                    <a:spcPct val="100000"/>
                  </a:lnSpc>
                  <a:spcBef>
                    <a:spcPts val="600"/>
                  </a:spcBef>
                  <a:spcAft>
                    <a:spcPts val="0"/>
                  </a:spcAft>
                  <a:buFontTx/>
                  <a:buNone/>
                  <a:defRPr/>
                </a:pPr>
                <a:r>
                  <a:rPr lang="en-US" sz="2400" dirty="0">
                    <a:sym typeface="Symbol"/>
                  </a:rPr>
                  <a:t>Logistic regression minimize </a:t>
                </a:r>
                <a:r>
                  <a:rPr lang="en-US" sz="2400" dirty="0">
                    <a:solidFill>
                      <a:srgbClr val="00B0F0"/>
                    </a:solidFill>
                    <a:sym typeface="Symbol"/>
                  </a:rPr>
                  <a:t>the loss</a:t>
                </a:r>
                <a:r>
                  <a:rPr lang="en-US" sz="2400" dirty="0">
                    <a:sym typeface="Symbol"/>
                  </a:rPr>
                  <a:t>: </a:t>
                </a:r>
                <a:r>
                  <a:rPr lang="en-US" sz="2400" dirty="0">
                    <a:solidFill>
                      <a:srgbClr val="FF0000"/>
                    </a:solidFill>
                    <a:sym typeface="Symbol"/>
                  </a:rPr>
                  <a:t>negative sum of the log accuracy</a:t>
                </a:r>
                <a:r>
                  <a:rPr lang="en-US" sz="2400" dirty="0">
                    <a:sym typeface="Symbol"/>
                  </a:rPr>
                  <a:t> (the total accuracy), i.e., </a:t>
                </a:r>
              </a:p>
              <a:p>
                <a:pPr fontAlgn="auto">
                  <a:lnSpc>
                    <a:spcPct val="100000"/>
                  </a:lnSpc>
                  <a:spcAft>
                    <a:spcPts val="0"/>
                  </a:spcAft>
                  <a:buFontTx/>
                  <a:buNone/>
                  <a:defRPr/>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sym typeface="Symbol"/>
                        </a:rPr>
                        <m:t>𝑓</m:t>
                      </m:r>
                      <m:d>
                        <m:dPr>
                          <m:ctrlPr>
                            <a:rPr lang="en-US" sz="2400" b="0" i="1" smtClean="0">
                              <a:latin typeface="Cambria Math" panose="02040503050406030204" pitchFamily="18" charset="0"/>
                              <a:sym typeface="Symbol"/>
                            </a:rPr>
                          </m:ctrlPr>
                        </m:dPr>
                        <m:e>
                          <m:r>
                            <a:rPr lang="en-US" sz="2400" b="1" i="1">
                              <a:latin typeface="Cambria Math" panose="02040503050406030204" pitchFamily="18" charset="0"/>
                            </a:rPr>
                            <m:t>𝒘</m:t>
                          </m:r>
                        </m:e>
                      </m:d>
                      <m:r>
                        <a:rPr lang="en-US" sz="2400" b="0" i="1" smtClean="0">
                          <a:latin typeface="Cambria Math"/>
                          <a:sym typeface="Symbol"/>
                        </a:rPr>
                        <m:t>=</m:t>
                      </m:r>
                      <m:r>
                        <a:rPr lang="en-US" sz="2400" b="0" i="1" smtClean="0">
                          <a:latin typeface="Cambria Math" panose="02040503050406030204" pitchFamily="18" charset="0"/>
                          <a:sym typeface="Symbol"/>
                        </a:rPr>
                        <m:t>−</m:t>
                      </m:r>
                      <m:nary>
                        <m:naryPr>
                          <m:chr m:val="∑"/>
                          <m:ctrlPr>
                            <a:rPr lang="en-US" sz="2400" i="1" smtClean="0">
                              <a:latin typeface="Cambria Math" panose="02040503050406030204" pitchFamily="18" charset="0"/>
                              <a:sym typeface="Symbol"/>
                            </a:rPr>
                          </m:ctrlPr>
                        </m:naryPr>
                        <m:sub>
                          <m:r>
                            <m:rPr>
                              <m:brk m:alnAt="23"/>
                            </m:rPr>
                            <a:rPr lang="en-US" sz="2400" b="0" i="1" smtClean="0">
                              <a:latin typeface="Cambria Math"/>
                              <a:sym typeface="Symbol"/>
                            </a:rPr>
                            <m:t>𝑖</m:t>
                          </m:r>
                          <m:r>
                            <a:rPr lang="en-US" sz="2400" b="0" i="1" smtClean="0">
                              <a:latin typeface="Cambria Math"/>
                              <a:sym typeface="Symbol"/>
                            </a:rPr>
                            <m:t>=</m:t>
                          </m:r>
                          <m:r>
                            <a:rPr lang="en-US" sz="2400" b="0" i="1" smtClean="0">
                              <a:latin typeface="Cambria Math"/>
                              <a:sym typeface="Symbol"/>
                            </a:rPr>
                            <m:t>1</m:t>
                          </m:r>
                        </m:sub>
                        <m:sup>
                          <m:r>
                            <a:rPr lang="en-US" sz="2400" b="0" i="1" smtClean="0">
                              <a:latin typeface="Cambria Math"/>
                              <a:sym typeface="Symbol"/>
                            </a:rPr>
                            <m:t>𝑁</m:t>
                          </m:r>
                        </m:sup>
                        <m:e>
                          <m:func>
                            <m:funcPr>
                              <m:ctrlPr>
                                <a:rPr lang="en-US" sz="2400" b="0" i="1" smtClean="0">
                                  <a:latin typeface="Cambria Math" panose="02040503050406030204" pitchFamily="18" charset="0"/>
                                  <a:sym typeface="Symbol"/>
                                </a:rPr>
                              </m:ctrlPr>
                            </m:funcPr>
                            <m:fName>
                              <m:r>
                                <m:rPr>
                                  <m:sty m:val="p"/>
                                </m:rPr>
                                <a:rPr lang="en-US" sz="2400" b="0" i="0" smtClean="0">
                                  <a:latin typeface="Cambria Math"/>
                                  <a:sym typeface="Symbol"/>
                                </a:rPr>
                                <m:t>log</m:t>
                              </m:r>
                            </m:fName>
                            <m:e>
                              <m:sSub>
                                <m:sSubPr>
                                  <m:ctrlPr>
                                    <a:rPr lang="en-US" sz="2400" i="1">
                                      <a:latin typeface="Cambria Math" panose="02040503050406030204" pitchFamily="18" charset="0"/>
                                      <a:sym typeface="Symbol"/>
                                    </a:rPr>
                                  </m:ctrlPr>
                                </m:sSubPr>
                                <m:e>
                                  <m:r>
                                    <a:rPr lang="en-US" sz="2400" i="1">
                                      <a:latin typeface="Cambria Math" panose="02040503050406030204" pitchFamily="18" charset="0"/>
                                      <a:sym typeface="Symbol"/>
                                    </a:rPr>
                                    <m:t>𝑝</m:t>
                                  </m:r>
                                </m:e>
                                <m:sub>
                                  <m:r>
                                    <a:rPr lang="en-US" sz="2400" i="1">
                                      <a:latin typeface="Cambria Math" panose="02040503050406030204" pitchFamily="18" charset="0"/>
                                      <a:sym typeface="Symbol"/>
                                    </a:rPr>
                                    <m:t>𝑖</m:t>
                                  </m:r>
                                </m:sub>
                              </m:sSub>
                            </m:e>
                          </m:func>
                        </m:e>
                      </m:nary>
                      <m:r>
                        <a:rPr lang="en-US" sz="2400" b="0" i="1" smtClean="0">
                          <a:latin typeface="Cambria Math" panose="02040503050406030204" pitchFamily="18" charset="0"/>
                          <a:sym typeface="Symbol"/>
                        </a:rPr>
                        <m:t>=</m:t>
                      </m:r>
                      <m:nary>
                        <m:naryPr>
                          <m:chr m:val="∑"/>
                          <m:ctrlPr>
                            <a:rPr lang="en-US" sz="2400" i="1">
                              <a:latin typeface="Cambria Math" panose="02040503050406030204" pitchFamily="18" charset="0"/>
                              <a:sym typeface="Symbol"/>
                            </a:rPr>
                          </m:ctrlPr>
                        </m:naryPr>
                        <m:sub>
                          <m:r>
                            <m:rPr>
                              <m:brk m:alnAt="23"/>
                            </m:rPr>
                            <a:rPr lang="en-US" sz="2400" i="1">
                              <a:latin typeface="Cambria Math"/>
                              <a:sym typeface="Symbol"/>
                            </a:rPr>
                            <m:t>𝑖</m:t>
                          </m:r>
                          <m:r>
                            <a:rPr lang="en-US" sz="2400" i="1">
                              <a:latin typeface="Cambria Math"/>
                              <a:sym typeface="Symbol"/>
                            </a:rPr>
                            <m:t>=</m:t>
                          </m:r>
                          <m:r>
                            <a:rPr lang="en-US" sz="2400" i="1">
                              <a:latin typeface="Cambria Math"/>
                              <a:sym typeface="Symbol"/>
                            </a:rPr>
                            <m:t>1</m:t>
                          </m:r>
                        </m:sub>
                        <m:sup>
                          <m:r>
                            <a:rPr lang="en-US" sz="2400" i="1">
                              <a:latin typeface="Cambria Math"/>
                              <a:sym typeface="Symbol"/>
                            </a:rPr>
                            <m:t>𝑁</m:t>
                          </m:r>
                        </m:sup>
                        <m:e>
                          <m:func>
                            <m:funcPr>
                              <m:ctrlPr>
                                <a:rPr lang="en-US" sz="2400" i="1">
                                  <a:latin typeface="Cambria Math" panose="02040503050406030204" pitchFamily="18" charset="0"/>
                                  <a:sym typeface="Symbol"/>
                                </a:rPr>
                              </m:ctrlPr>
                            </m:funcPr>
                            <m:fName>
                              <m:r>
                                <m:rPr>
                                  <m:sty m:val="p"/>
                                </m:rPr>
                                <a:rPr lang="en-US" sz="2400">
                                  <a:latin typeface="Cambria Math"/>
                                  <a:sym typeface="Symbol"/>
                                </a:rPr>
                                <m:t>log</m:t>
                              </m:r>
                            </m:fName>
                            <m:e>
                              <m:r>
                                <a:rPr lang="en-US" sz="2400" b="0" i="1" smtClean="0">
                                  <a:latin typeface="Cambria Math" panose="02040503050406030204" pitchFamily="18" charset="0"/>
                                  <a:sym typeface="Symbol"/>
                                </a:rPr>
                                <m:t>(</m:t>
                              </m:r>
                              <m:r>
                                <a:rPr lang="en-US" sz="2400" i="1">
                                  <a:latin typeface="Cambria Math"/>
                                </a:rPr>
                                <m:t>1</m:t>
                              </m:r>
                              <m:r>
                                <a:rPr lang="en-US" sz="2400" i="1">
                                  <a:latin typeface="Cambria Math"/>
                                </a:rPr>
                                <m:t>+</m:t>
                              </m:r>
                              <m:r>
                                <m:rPr>
                                  <m:sty m:val="p"/>
                                </m:rPr>
                                <a:rPr lang="en-US" sz="2400">
                                  <a:latin typeface="Cambria Math"/>
                                </a:rPr>
                                <m:t>exp</m:t>
                              </m:r>
                              <m:r>
                                <a:rPr lang="en-US" sz="2400" i="1">
                                  <a:latin typeface="Cambria Math"/>
                                </a:rPr>
                                <m:t>⁡</m:t>
                              </m:r>
                              <m:d>
                                <m:dPr>
                                  <m:ctrlPr>
                                    <a:rPr lang="en-US" sz="2400" i="1">
                                      <a:latin typeface="Cambria Math" panose="02040503050406030204" pitchFamily="18" charset="0"/>
                                    </a:rPr>
                                  </m:ctrlPr>
                                </m:dPr>
                                <m:e>
                                  <m:r>
                                    <a:rPr lang="en-US" sz="2400" i="1">
                                      <a:latin typeface="Cambria Math"/>
                                    </a:rPr>
                                    <m:t>−</m:t>
                                  </m:r>
                                  <m:sSub>
                                    <m:sSubPr>
                                      <m:ctrlPr>
                                        <a:rPr lang="en-US" sz="2400" b="1" i="1">
                                          <a:latin typeface="Cambria Math" panose="02040503050406030204" pitchFamily="18" charset="0"/>
                                        </a:rPr>
                                      </m:ctrlPr>
                                    </m:sSubPr>
                                    <m:e>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r>
                                        <a:rPr lang="en-US" sz="2400" b="1" i="1">
                                          <a:latin typeface="Cambria Math" panose="02040503050406030204" pitchFamily="18" charset="0"/>
                                        </a:rPr>
                                        <m:t>𝒘</m:t>
                                      </m:r>
                                      <m:r>
                                        <m:rPr>
                                          <m:nor/>
                                        </m:rPr>
                                        <a:rPr lang="en-US" altLang="en-US" sz="2400" baseline="30000" dirty="0"/>
                                        <m:t>T</m:t>
                                      </m:r>
                                      <m:r>
                                        <a:rPr lang="en-US" sz="2400" b="1" i="1">
                                          <a:latin typeface="Cambria Math" panose="02040503050406030204" pitchFamily="18" charset="0"/>
                                        </a:rPr>
                                        <m:t>𝒙</m:t>
                                      </m:r>
                                    </m:e>
                                    <m:sub>
                                      <m:r>
                                        <a:rPr lang="en-US" sz="2400" i="1">
                                          <a:latin typeface="Cambria Math" panose="02040503050406030204" pitchFamily="18" charset="0"/>
                                        </a:rPr>
                                        <m:t>𝑖</m:t>
                                      </m:r>
                                    </m:sub>
                                  </m:sSub>
                                </m:e>
                              </m:d>
                              <m:r>
                                <a:rPr lang="en-US" sz="2400" b="0" i="1" smtClean="0">
                                  <a:latin typeface="Cambria Math" panose="02040503050406030204" pitchFamily="18" charset="0"/>
                                  <a:sym typeface="Symbol"/>
                                </a:rPr>
                                <m:t>)</m:t>
                              </m:r>
                            </m:e>
                          </m:func>
                        </m:e>
                      </m:nary>
                    </m:oMath>
                  </m:oMathPara>
                </a14:m>
                <a:endParaRPr lang="en-US" sz="2400" dirty="0">
                  <a:sym typeface="Symbol"/>
                </a:endParaRPr>
              </a:p>
              <a:p>
                <a:pPr fontAlgn="auto">
                  <a:lnSpc>
                    <a:spcPct val="100000"/>
                  </a:lnSpc>
                  <a:spcAft>
                    <a:spcPts val="0"/>
                  </a:spcAft>
                  <a:buFontTx/>
                  <a:buNone/>
                  <a:defRPr/>
                </a:pPr>
                <a:endParaRPr lang="en-US" sz="2400" dirty="0">
                  <a:sym typeface="Symbol"/>
                </a:endParaRPr>
              </a:p>
              <a:p>
                <a:pPr fontAlgn="auto">
                  <a:lnSpc>
                    <a:spcPct val="100000"/>
                  </a:lnSpc>
                  <a:spcAft>
                    <a:spcPts val="0"/>
                  </a:spcAft>
                  <a:buFontTx/>
                  <a:buNone/>
                  <a:defRPr/>
                </a:pPr>
                <a:endParaRPr lang="en-US" sz="2400" dirty="0">
                  <a:sym typeface="Symbo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051560"/>
                <a:ext cx="8229600" cy="5425440"/>
              </a:xfrm>
              <a:blipFill>
                <a:blip r:embed="rId2"/>
                <a:stretch>
                  <a:fillRect l="-1111" t="-899"/>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2573022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Derivation of Learning Rule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The weights are updated incrementally (SGD)  </a:t>
                </a:r>
              </a:p>
              <a:p>
                <a:pPr lvl="1"/>
                <a:r>
                  <a:rPr lang="en-US" dirty="0"/>
                  <a:t>the error is computed </a:t>
                </a:r>
                <a:r>
                  <a:rPr lang="en-US" b="1" dirty="0"/>
                  <a:t>for each example </a:t>
                </a:r>
                <a:r>
                  <a:rPr lang="en-US" dirty="0"/>
                  <a:t>and the weight update is then derived.</a:t>
                </a:r>
              </a:p>
              <a:p>
                <a:pPr marL="0" indent="0">
                  <a:buNone/>
                </a:pPr>
                <a14:m>
                  <m:oMathPara xmlns:m="http://schemas.openxmlformats.org/officeDocument/2006/math">
                    <m:oMathParaPr>
                      <m:jc m:val="centerGroup"/>
                    </m:oMathParaPr>
                    <m:oMath xmlns:m="http://schemas.openxmlformats.org/officeDocument/2006/math">
                      <m:r>
                        <a:rPr lang="en-US" i="1">
                          <a:latin typeface="Cambria Math"/>
                        </a:rPr>
                        <m:t>𝐸𝑟</m:t>
                      </m:r>
                      <m:sSub>
                        <m:sSubPr>
                          <m:ctrlPr>
                            <a:rPr lang="en-US" i="1">
                              <a:latin typeface="Cambria Math" panose="02040503050406030204" pitchFamily="18" charset="0"/>
                            </a:rPr>
                          </m:ctrlPr>
                        </m:sSubPr>
                        <m:e>
                          <m:r>
                            <a:rPr lang="en-US" i="1">
                              <a:latin typeface="Cambria Math"/>
                            </a:rPr>
                            <m:t>𝑟</m:t>
                          </m:r>
                        </m:e>
                        <m:sub>
                          <m:r>
                            <a:rPr lang="en-US" i="1">
                              <a:latin typeface="Cambria Math"/>
                            </a:rPr>
                            <m:t>𝑑</m:t>
                          </m:r>
                        </m:sub>
                      </m:sSub>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a:rPr>
                                <m:t>𝑤</m:t>
                              </m:r>
                            </m:e>
                          </m:acc>
                        </m:e>
                      </m:d>
                      <m:r>
                        <a:rPr lang="en-US" i="1">
                          <a:latin typeface="Cambria Math"/>
                        </a:rPr>
                        <m:t>=</m:t>
                      </m:r>
                      <m:f>
                        <m:fPr>
                          <m:ctrlPr>
                            <a:rPr lang="en-US" i="1">
                              <a:latin typeface="Cambria Math" panose="02040503050406030204" pitchFamily="18" charset="0"/>
                            </a:rPr>
                          </m:ctrlPr>
                        </m:fPr>
                        <m:num>
                          <m:r>
                            <a:rPr lang="en-US" i="1">
                              <a:latin typeface="Cambria Math"/>
                            </a:rPr>
                            <m:t>1</m:t>
                          </m:r>
                        </m:num>
                        <m:den>
                          <m:r>
                            <a:rPr lang="en-US" i="1">
                              <a:latin typeface="Cambria Math"/>
                            </a:rPr>
                            <m:t>2</m:t>
                          </m:r>
                        </m:den>
                      </m:f>
                      <m:nary>
                        <m:naryPr>
                          <m:chr m:val="∑"/>
                          <m:ctrlPr>
                            <a:rPr lang="en-US" i="1">
                              <a:latin typeface="Cambria Math" panose="02040503050406030204" pitchFamily="18" charset="0"/>
                            </a:rPr>
                          </m:ctrlPr>
                        </m:naryPr>
                        <m:sub>
                          <m:r>
                            <m:rPr>
                              <m:brk m:alnAt="23"/>
                            </m:rPr>
                            <a:rPr lang="en-US" i="1">
                              <a:latin typeface="Cambria Math"/>
                            </a:rPr>
                            <m:t>𝑘</m:t>
                          </m:r>
                          <m:r>
                            <a:rPr lang="en-US" i="1">
                              <a:latin typeface="Cambria Math"/>
                            </a:rPr>
                            <m:t>∈</m:t>
                          </m:r>
                          <m:r>
                            <a:rPr lang="en-US" i="1">
                              <a:latin typeface="Cambria Math"/>
                            </a:rPr>
                            <m:t>𝐾</m:t>
                          </m:r>
                        </m:sub>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𝑡</m:t>
                                      </m:r>
                                    </m:e>
                                    <m:sub>
                                      <m:r>
                                        <a:rPr lang="en-US" i="1">
                                          <a:latin typeface="Cambria Math"/>
                                        </a:rPr>
                                        <m:t>𝑘</m:t>
                                      </m:r>
                                    </m:sub>
                                  </m:sSub>
                                  <m:r>
                                    <a:rPr lang="en-US" i="1">
                                      <a:latin typeface="Cambria Math"/>
                                    </a:rPr>
                                    <m:t>−</m:t>
                                  </m:r>
                                  <m:sSub>
                                    <m:sSubPr>
                                      <m:ctrlPr>
                                        <a:rPr lang="en-US" i="1">
                                          <a:latin typeface="Cambria Math" panose="02040503050406030204" pitchFamily="18" charset="0"/>
                                        </a:rPr>
                                      </m:ctrlPr>
                                    </m:sSubPr>
                                    <m:e>
                                      <m:r>
                                        <a:rPr lang="en-US" i="1">
                                          <a:latin typeface="Cambria Math"/>
                                        </a:rPr>
                                        <m:t>𝑜</m:t>
                                      </m:r>
                                    </m:e>
                                    <m:sub>
                                      <m:r>
                                        <a:rPr lang="en-US" i="1">
                                          <a:latin typeface="Cambria Math"/>
                                        </a:rPr>
                                        <m:t>𝑘</m:t>
                                      </m:r>
                                    </m:sub>
                                  </m:sSub>
                                </m:e>
                              </m:d>
                            </m:e>
                            <m:sup>
                              <m:r>
                                <a:rPr lang="en-US" i="1">
                                  <a:latin typeface="Cambria Math"/>
                                </a:rPr>
                                <m:t>2</m:t>
                              </m:r>
                            </m:sup>
                          </m:sSup>
                        </m:e>
                      </m:nary>
                    </m:oMath>
                  </m:oMathPara>
                </a14:m>
                <a:endParaRPr lang="en-US" dirty="0"/>
              </a:p>
              <a:p>
                <a14:m>
                  <m:oMath xmlns:m="http://schemas.openxmlformats.org/officeDocument/2006/math">
                    <m:sSub>
                      <m:sSubPr>
                        <m:ctrlPr>
                          <a:rPr lang="en-US" i="1">
                            <a:latin typeface="Cambria Math" panose="02040503050406030204" pitchFamily="18" charset="0"/>
                          </a:rPr>
                        </m:ctrlPr>
                      </m:sSubPr>
                      <m:e>
                        <m:r>
                          <a:rPr lang="en-US" i="1">
                            <a:latin typeface="Cambria Math"/>
                          </a:rPr>
                          <m:t>𝑤</m:t>
                        </m:r>
                      </m:e>
                      <m:sub>
                        <m:r>
                          <a:rPr lang="en-US" i="1">
                            <a:latin typeface="Cambria Math"/>
                          </a:rPr>
                          <m:t>𝑖</m:t>
                        </m:r>
                        <m:r>
                          <a:rPr lang="en-US" b="0" i="1" smtClean="0">
                            <a:latin typeface="Cambria Math" panose="02040503050406030204" pitchFamily="18" charset="0"/>
                          </a:rPr>
                          <m:t>𝑘</m:t>
                        </m:r>
                      </m:sub>
                    </m:sSub>
                  </m:oMath>
                </a14:m>
                <a:r>
                  <a:rPr lang="en-US" dirty="0"/>
                  <a:t> influences the output only through  </a:t>
                </a:r>
                <a14:m>
                  <m:oMath xmlns:m="http://schemas.openxmlformats.org/officeDocument/2006/math">
                    <m:sSub>
                      <m:sSubPr>
                        <m:ctrlPr>
                          <a:rPr lang="en-US" i="1">
                            <a:latin typeface="Cambria Math" panose="02040503050406030204" pitchFamily="18" charset="0"/>
                          </a:rPr>
                        </m:ctrlPr>
                      </m:sSubPr>
                      <m:e>
                        <m:r>
                          <m:rPr>
                            <m:sty m:val="p"/>
                          </m:rPr>
                          <a:rPr lang="en-US">
                            <a:latin typeface="Cambria Math"/>
                          </a:rPr>
                          <m:t>net</m:t>
                        </m:r>
                      </m:e>
                      <m:sub>
                        <m:r>
                          <a:rPr lang="en-US" b="0" i="1" smtClean="0">
                            <a:latin typeface="Cambria Math" panose="02040503050406030204" pitchFamily="18" charset="0"/>
                          </a:rPr>
                          <m:t>𝑘</m:t>
                        </m:r>
                      </m:sub>
                    </m:sSub>
                  </m:oMath>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m:rPr>
                              <m:sty m:val="p"/>
                            </m:rPr>
                            <a:rPr lang="en-US">
                              <a:latin typeface="Cambria Math"/>
                            </a:rPr>
                            <m:t>net</m:t>
                          </m:r>
                        </m:e>
                        <m:sub>
                          <m:r>
                            <a:rPr lang="en-US" b="0" i="1" smtClean="0">
                              <a:latin typeface="Cambria Math" panose="02040503050406030204" pitchFamily="18" charset="0"/>
                            </a:rPr>
                            <m:t>𝑘</m:t>
                          </m:r>
                        </m:sub>
                      </m:sSub>
                      <m:r>
                        <a:rPr lang="en-US" i="1">
                          <a:latin typeface="Cambria Math"/>
                        </a:rPr>
                        <m:t>=∑</m:t>
                      </m:r>
                      <m:sSub>
                        <m:sSubPr>
                          <m:ctrlPr>
                            <a:rPr lang="en-US" i="1">
                              <a:latin typeface="Cambria Math" panose="02040503050406030204" pitchFamily="18" charset="0"/>
                            </a:rPr>
                          </m:ctrlPr>
                        </m:sSubPr>
                        <m:e>
                          <m:r>
                            <a:rPr lang="en-US" i="1">
                              <a:latin typeface="Cambria Math"/>
                            </a:rPr>
                            <m:t>𝑤</m:t>
                          </m:r>
                        </m:e>
                        <m:sub>
                          <m:r>
                            <a:rPr lang="en-US" b="0" i="1" smtClean="0">
                              <a:latin typeface="Cambria Math" panose="02040503050406030204" pitchFamily="18" charset="0"/>
                            </a:rPr>
                            <m:t>𝑗𝑘</m:t>
                          </m:r>
                        </m:sub>
                      </m:sSub>
                      <m:r>
                        <a:rPr lang="en-US" i="1">
                          <a:latin typeface="Cambria Math"/>
                        </a:rPr>
                        <m:t>.</m:t>
                      </m:r>
                      <m:sSub>
                        <m:sSubPr>
                          <m:ctrlPr>
                            <a:rPr lang="en-US" i="1">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𝑗</m:t>
                          </m:r>
                        </m:sub>
                      </m:sSub>
                    </m:oMath>
                  </m:oMathPara>
                </a14:m>
                <a:endParaRPr lang="en-US" dirty="0"/>
              </a:p>
              <a:p>
                <a:r>
                  <a:rPr lang="en-US" dirty="0"/>
                  <a:t>Therefore:</a:t>
                </a:r>
              </a:p>
              <a:p>
                <a:pPr marL="0" indent="0">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a:rPr>
                            <m:t>𝜕</m:t>
                          </m:r>
                          <m:sSub>
                            <m:sSubPr>
                              <m:ctrlPr>
                                <a:rPr lang="en-US" i="1">
                                  <a:latin typeface="Cambria Math" panose="02040503050406030204" pitchFamily="18" charset="0"/>
                                </a:rPr>
                              </m:ctrlPr>
                            </m:sSubPr>
                            <m:e>
                              <m:r>
                                <a:rPr lang="en-US" i="1">
                                  <a:latin typeface="Cambria Math"/>
                                </a:rPr>
                                <m:t>𝐸</m:t>
                              </m:r>
                            </m:e>
                            <m:sub>
                              <m:r>
                                <a:rPr lang="en-US" i="1">
                                  <a:latin typeface="Cambria Math"/>
                                </a:rPr>
                                <m:t>𝑑</m:t>
                              </m:r>
                            </m:sub>
                          </m:sSub>
                        </m:num>
                        <m:den>
                          <m:r>
                            <a:rPr lang="en-US" i="1">
                              <a:latin typeface="Cambria Math"/>
                            </a:rPr>
                            <m:t>𝜕</m:t>
                          </m:r>
                          <m:sSub>
                            <m:sSubPr>
                              <m:ctrlPr>
                                <a:rPr lang="en-US" i="1">
                                  <a:latin typeface="Cambria Math" panose="02040503050406030204" pitchFamily="18" charset="0"/>
                                </a:rPr>
                              </m:ctrlPr>
                            </m:sSubPr>
                            <m:e>
                              <m:r>
                                <a:rPr lang="en-US" i="1">
                                  <a:latin typeface="Cambria Math"/>
                                </a:rPr>
                                <m:t>𝑤</m:t>
                              </m:r>
                            </m:e>
                            <m:sub>
                              <m:r>
                                <a:rPr lang="en-US" i="1">
                                  <a:latin typeface="Cambria Math"/>
                                </a:rPr>
                                <m:t>𝑖</m:t>
                              </m:r>
                              <m:r>
                                <a:rPr lang="en-US" b="0" i="1" smtClean="0">
                                  <a:latin typeface="Cambria Math" panose="02040503050406030204" pitchFamily="18" charset="0"/>
                                </a:rPr>
                                <m:t>𝑘</m:t>
                              </m:r>
                            </m:sub>
                          </m:sSub>
                        </m:den>
                      </m:f>
                      <m:r>
                        <a:rPr lang="en-US" i="1">
                          <a:latin typeface="Cambria Math"/>
                        </a:rPr>
                        <m:t>=</m:t>
                      </m:r>
                      <m:f>
                        <m:fPr>
                          <m:ctrlPr>
                            <a:rPr lang="en-US" i="1">
                              <a:latin typeface="Cambria Math" panose="02040503050406030204" pitchFamily="18" charset="0"/>
                            </a:rPr>
                          </m:ctrlPr>
                        </m:fPr>
                        <m:num>
                          <m:r>
                            <a:rPr lang="en-US" i="1">
                              <a:latin typeface="Cambria Math"/>
                            </a:rPr>
                            <m:t>𝜕</m:t>
                          </m:r>
                          <m:sSub>
                            <m:sSubPr>
                              <m:ctrlPr>
                                <a:rPr lang="en-US" i="1">
                                  <a:latin typeface="Cambria Math" panose="02040503050406030204" pitchFamily="18" charset="0"/>
                                </a:rPr>
                              </m:ctrlPr>
                            </m:sSubPr>
                            <m:e>
                              <m:r>
                                <a:rPr lang="en-US" i="1">
                                  <a:latin typeface="Cambria Math"/>
                                </a:rPr>
                                <m:t>𝐸</m:t>
                              </m:r>
                            </m:e>
                            <m:sub>
                              <m:r>
                                <a:rPr lang="en-US" i="1">
                                  <a:latin typeface="Cambria Math"/>
                                </a:rPr>
                                <m:t>𝑑</m:t>
                              </m:r>
                            </m:sub>
                          </m:sSub>
                        </m:num>
                        <m:den>
                          <m:r>
                            <a:rPr lang="en-US" i="1">
                              <a:latin typeface="Cambria Math"/>
                            </a:rPr>
                            <m:t>𝜕</m:t>
                          </m:r>
                          <m:sSub>
                            <m:sSubPr>
                              <m:ctrlPr>
                                <a:rPr lang="en-US" i="1">
                                  <a:latin typeface="Cambria Math" panose="02040503050406030204" pitchFamily="18" charset="0"/>
                                </a:rPr>
                              </m:ctrlPr>
                            </m:sSubPr>
                            <m:e>
                              <m:r>
                                <m:rPr>
                                  <m:sty m:val="p"/>
                                </m:rPr>
                                <a:rPr lang="en-US">
                                  <a:latin typeface="Cambria Math"/>
                                </a:rPr>
                                <m:t>net</m:t>
                              </m:r>
                            </m:e>
                            <m:sub>
                              <m:r>
                                <a:rPr lang="en-US" b="0" i="1" smtClean="0">
                                  <a:latin typeface="Cambria Math" panose="02040503050406030204" pitchFamily="18" charset="0"/>
                                </a:rPr>
                                <m:t>𝑘</m:t>
                              </m:r>
                            </m:sub>
                          </m:sSub>
                        </m:den>
                      </m:f>
                      <m:f>
                        <m:fPr>
                          <m:ctrlPr>
                            <a:rPr lang="en-US" i="1">
                              <a:latin typeface="Cambria Math" panose="02040503050406030204" pitchFamily="18" charset="0"/>
                            </a:rPr>
                          </m:ctrlPr>
                        </m:fPr>
                        <m:num>
                          <m:r>
                            <a:rPr lang="en-US" i="1">
                              <a:latin typeface="Cambria Math"/>
                            </a:rPr>
                            <m:t>𝜕</m:t>
                          </m:r>
                          <m:sSub>
                            <m:sSubPr>
                              <m:ctrlPr>
                                <a:rPr lang="en-US" i="1">
                                  <a:latin typeface="Cambria Math" panose="02040503050406030204" pitchFamily="18" charset="0"/>
                                </a:rPr>
                              </m:ctrlPr>
                            </m:sSubPr>
                            <m:e>
                              <m:r>
                                <m:rPr>
                                  <m:sty m:val="p"/>
                                </m:rPr>
                                <a:rPr lang="en-US">
                                  <a:latin typeface="Cambria Math"/>
                                </a:rPr>
                                <m:t>net</m:t>
                              </m:r>
                            </m:e>
                            <m:sub>
                              <m:r>
                                <a:rPr lang="en-US" b="0" i="1" smtClean="0">
                                  <a:latin typeface="Cambria Math" panose="02040503050406030204" pitchFamily="18" charset="0"/>
                                </a:rPr>
                                <m:t>𝑘</m:t>
                              </m:r>
                            </m:sub>
                          </m:sSub>
                        </m:num>
                        <m:den>
                          <m:r>
                            <a:rPr lang="en-US" i="1">
                              <a:latin typeface="Cambria Math"/>
                            </a:rPr>
                            <m:t>𝜕</m:t>
                          </m:r>
                          <m:sSub>
                            <m:sSubPr>
                              <m:ctrlPr>
                                <a:rPr lang="en-US" i="1">
                                  <a:latin typeface="Cambria Math" panose="02040503050406030204" pitchFamily="18" charset="0"/>
                                </a:rPr>
                              </m:ctrlPr>
                            </m:sSubPr>
                            <m:e>
                              <m:r>
                                <a:rPr lang="en-US" i="1">
                                  <a:latin typeface="Cambria Math"/>
                                </a:rPr>
                                <m:t>𝑤</m:t>
                              </m:r>
                            </m:e>
                            <m:sub>
                              <m:r>
                                <a:rPr lang="en-US" i="1">
                                  <a:latin typeface="Cambria Math"/>
                                </a:rPr>
                                <m:t>𝑖</m:t>
                              </m:r>
                              <m:r>
                                <a:rPr lang="en-US" b="0" i="1" smtClean="0">
                                  <a:latin typeface="Cambria Math" panose="02040503050406030204" pitchFamily="18" charset="0"/>
                                </a:rPr>
                                <m:t>𝑘</m:t>
                              </m:r>
                            </m:sub>
                          </m:sSub>
                        </m:den>
                      </m:f>
                    </m:oMath>
                  </m:oMathPara>
                </a14:m>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63" t="-1160" r="-28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a:p>
        </p:txBody>
      </p:sp>
      <p:grpSp>
        <p:nvGrpSpPr>
          <p:cNvPr id="45" name="Group 44"/>
          <p:cNvGrpSpPr/>
          <p:nvPr/>
        </p:nvGrpSpPr>
        <p:grpSpPr>
          <a:xfrm>
            <a:off x="7057296" y="4524080"/>
            <a:ext cx="1661018" cy="1949338"/>
            <a:chOff x="7057296" y="4524080"/>
            <a:chExt cx="1661018" cy="1949338"/>
          </a:xfrm>
        </p:grpSpPr>
        <p:grpSp>
          <p:nvGrpSpPr>
            <p:cNvPr id="5" name="Group 4"/>
            <p:cNvGrpSpPr/>
            <p:nvPr/>
          </p:nvGrpSpPr>
          <p:grpSpPr>
            <a:xfrm>
              <a:off x="7057296" y="4524080"/>
              <a:ext cx="1661018" cy="1949338"/>
              <a:chOff x="6858000" y="2584205"/>
              <a:chExt cx="1661018" cy="1949338"/>
            </a:xfrm>
          </p:grpSpPr>
          <p:grpSp>
            <p:nvGrpSpPr>
              <p:cNvPr id="6" name="Group 51"/>
              <p:cNvGrpSpPr>
                <a:grpSpLocks/>
              </p:cNvGrpSpPr>
              <p:nvPr/>
            </p:nvGrpSpPr>
            <p:grpSpPr bwMode="auto">
              <a:xfrm>
                <a:off x="6858000" y="3009543"/>
                <a:ext cx="1661018" cy="1524000"/>
                <a:chOff x="1872" y="2496"/>
                <a:chExt cx="1392" cy="1368"/>
              </a:xfrm>
            </p:grpSpPr>
            <p:grpSp>
              <p:nvGrpSpPr>
                <p:cNvPr id="9" name="Group 26"/>
                <p:cNvGrpSpPr>
                  <a:grpSpLocks/>
                </p:cNvGrpSpPr>
                <p:nvPr/>
              </p:nvGrpSpPr>
              <p:grpSpPr bwMode="auto">
                <a:xfrm>
                  <a:off x="1872" y="3720"/>
                  <a:ext cx="1392" cy="144"/>
                  <a:chOff x="1872" y="3720"/>
                  <a:chExt cx="1392" cy="144"/>
                </a:xfrm>
              </p:grpSpPr>
              <p:sp>
                <p:nvSpPr>
                  <p:cNvPr id="39" name="Oval 10"/>
                  <p:cNvSpPr>
                    <a:spLocks noChangeArrowheads="1"/>
                  </p:cNvSpPr>
                  <p:nvPr/>
                </p:nvSpPr>
                <p:spPr bwMode="auto">
                  <a:xfrm>
                    <a:off x="1872"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Oval 11"/>
                  <p:cNvSpPr>
                    <a:spLocks noChangeArrowheads="1"/>
                  </p:cNvSpPr>
                  <p:nvPr/>
                </p:nvSpPr>
                <p:spPr bwMode="auto">
                  <a:xfrm>
                    <a:off x="2256"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Oval 12"/>
                  <p:cNvSpPr>
                    <a:spLocks noChangeArrowheads="1"/>
                  </p:cNvSpPr>
                  <p:nvPr/>
                </p:nvSpPr>
                <p:spPr bwMode="auto">
                  <a:xfrm>
                    <a:off x="2832"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Oval 13"/>
                  <p:cNvSpPr>
                    <a:spLocks noChangeArrowheads="1"/>
                  </p:cNvSpPr>
                  <p:nvPr/>
                </p:nvSpPr>
                <p:spPr bwMode="auto">
                  <a:xfrm>
                    <a:off x="3120"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 name="Oval 14"/>
                  <p:cNvSpPr>
                    <a:spLocks noChangeArrowheads="1"/>
                  </p:cNvSpPr>
                  <p:nvPr/>
                </p:nvSpPr>
                <p:spPr bwMode="auto">
                  <a:xfrm>
                    <a:off x="2544"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0" name="Group 25"/>
                <p:cNvGrpSpPr>
                  <a:grpSpLocks/>
                </p:cNvGrpSpPr>
                <p:nvPr/>
              </p:nvGrpSpPr>
              <p:grpSpPr bwMode="auto">
                <a:xfrm>
                  <a:off x="2016" y="3108"/>
                  <a:ext cx="1056" cy="144"/>
                  <a:chOff x="2016" y="3168"/>
                  <a:chExt cx="1056" cy="144"/>
                </a:xfrm>
              </p:grpSpPr>
              <p:sp>
                <p:nvSpPr>
                  <p:cNvPr id="36" name="Oval 16"/>
                  <p:cNvSpPr>
                    <a:spLocks noChangeArrowheads="1"/>
                  </p:cNvSpPr>
                  <p:nvPr/>
                </p:nvSpPr>
                <p:spPr bwMode="auto">
                  <a:xfrm>
                    <a:off x="2016"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Oval 17"/>
                  <p:cNvSpPr>
                    <a:spLocks noChangeArrowheads="1"/>
                  </p:cNvSpPr>
                  <p:nvPr/>
                </p:nvSpPr>
                <p:spPr bwMode="auto">
                  <a:xfrm>
                    <a:off x="2928"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Oval 19"/>
                  <p:cNvSpPr>
                    <a:spLocks noChangeArrowheads="1"/>
                  </p:cNvSpPr>
                  <p:nvPr/>
                </p:nvSpPr>
                <p:spPr bwMode="auto">
                  <a:xfrm>
                    <a:off x="2496"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 name="Group 27"/>
                <p:cNvGrpSpPr>
                  <a:grpSpLocks/>
                </p:cNvGrpSpPr>
                <p:nvPr/>
              </p:nvGrpSpPr>
              <p:grpSpPr bwMode="auto">
                <a:xfrm>
                  <a:off x="2208" y="2496"/>
                  <a:ext cx="624" cy="144"/>
                  <a:chOff x="2208" y="2496"/>
                  <a:chExt cx="624" cy="144"/>
                </a:xfrm>
              </p:grpSpPr>
              <p:sp>
                <p:nvSpPr>
                  <p:cNvPr id="34" name="Oval 21"/>
                  <p:cNvSpPr>
                    <a:spLocks noChangeArrowheads="1"/>
                  </p:cNvSpPr>
                  <p:nvPr/>
                </p:nvSpPr>
                <p:spPr bwMode="auto">
                  <a:xfrm>
                    <a:off x="2208" y="2496"/>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Oval 24"/>
                  <p:cNvSpPr>
                    <a:spLocks noChangeArrowheads="1"/>
                  </p:cNvSpPr>
                  <p:nvPr/>
                </p:nvSpPr>
                <p:spPr bwMode="auto">
                  <a:xfrm>
                    <a:off x="2688" y="2496"/>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cxnSp>
              <p:nvCxnSpPr>
                <p:cNvPr id="12" name="AutoShape 28"/>
                <p:cNvCxnSpPr>
                  <a:cxnSpLocks noChangeShapeType="1"/>
                  <a:stCxn id="35" idx="4"/>
                  <a:endCxn id="37" idx="0"/>
                </p:cNvCxnSpPr>
                <p:nvPr/>
              </p:nvCxnSpPr>
              <p:spPr bwMode="auto">
                <a:xfrm>
                  <a:off x="2760" y="2640"/>
                  <a:ext cx="240" cy="468"/>
                </a:xfrm>
                <a:prstGeom prst="straightConnector1">
                  <a:avLst/>
                </a:prstGeom>
                <a:ln>
                  <a:headEnd/>
                  <a:tailEnd/>
                </a:ln>
                <a:extLst/>
              </p:spPr>
              <p:style>
                <a:lnRef idx="2">
                  <a:schemeClr val="accent2"/>
                </a:lnRef>
                <a:fillRef idx="0">
                  <a:schemeClr val="accent2"/>
                </a:fillRef>
                <a:effectRef idx="1">
                  <a:schemeClr val="accent2"/>
                </a:effectRef>
                <a:fontRef idx="minor">
                  <a:schemeClr val="tx1"/>
                </a:fontRef>
              </p:style>
            </p:cxnSp>
            <p:cxnSp>
              <p:nvCxnSpPr>
                <p:cNvPr id="13" name="AutoShape 29"/>
                <p:cNvCxnSpPr>
                  <a:cxnSpLocks noChangeShapeType="1"/>
                  <a:stCxn id="35" idx="4"/>
                  <a:endCxn id="38" idx="0"/>
                </p:cNvCxnSpPr>
                <p:nvPr/>
              </p:nvCxnSpPr>
              <p:spPr bwMode="auto">
                <a:xfrm flipH="1">
                  <a:off x="2568" y="2640"/>
                  <a:ext cx="192" cy="468"/>
                </a:xfrm>
                <a:prstGeom prst="straightConnector1">
                  <a:avLst/>
                </a:prstGeom>
                <a:ln>
                  <a:headEnd/>
                  <a:tailEnd/>
                </a:ln>
                <a:extLst/>
              </p:spPr>
              <p:style>
                <a:lnRef idx="2">
                  <a:schemeClr val="accent2"/>
                </a:lnRef>
                <a:fillRef idx="0">
                  <a:schemeClr val="accent2"/>
                </a:fillRef>
                <a:effectRef idx="1">
                  <a:schemeClr val="accent2"/>
                </a:effectRef>
                <a:fontRef idx="minor">
                  <a:schemeClr val="tx1"/>
                </a:fontRef>
              </p:style>
            </p:cxnSp>
            <p:cxnSp>
              <p:nvCxnSpPr>
                <p:cNvPr id="14" name="AutoShape 30"/>
                <p:cNvCxnSpPr>
                  <a:cxnSpLocks noChangeShapeType="1"/>
                  <a:stCxn id="35" idx="4"/>
                  <a:endCxn id="36" idx="0"/>
                </p:cNvCxnSpPr>
                <p:nvPr/>
              </p:nvCxnSpPr>
              <p:spPr bwMode="auto">
                <a:xfrm flipH="1">
                  <a:off x="2088" y="2640"/>
                  <a:ext cx="672" cy="468"/>
                </a:xfrm>
                <a:prstGeom prst="straightConnector1">
                  <a:avLst/>
                </a:prstGeom>
                <a:ln>
                  <a:headEnd/>
                  <a:tailEnd/>
                </a:ln>
                <a:extLst/>
              </p:spPr>
              <p:style>
                <a:lnRef idx="2">
                  <a:schemeClr val="accent2"/>
                </a:lnRef>
                <a:fillRef idx="0">
                  <a:schemeClr val="accent2"/>
                </a:fillRef>
                <a:effectRef idx="1">
                  <a:schemeClr val="accent2"/>
                </a:effectRef>
                <a:fontRef idx="minor">
                  <a:schemeClr val="tx1"/>
                </a:fontRef>
              </p:style>
            </p:cxnSp>
            <p:cxnSp>
              <p:nvCxnSpPr>
                <p:cNvPr id="15" name="AutoShape 31"/>
                <p:cNvCxnSpPr>
                  <a:cxnSpLocks noChangeShapeType="1"/>
                  <a:stCxn id="34" idx="4"/>
                  <a:endCxn id="37" idx="0"/>
                </p:cNvCxnSpPr>
                <p:nvPr/>
              </p:nvCxnSpPr>
              <p:spPr bwMode="auto">
                <a:xfrm>
                  <a:off x="2280" y="2640"/>
                  <a:ext cx="72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AutoShape 32"/>
                <p:cNvCxnSpPr>
                  <a:cxnSpLocks noChangeShapeType="1"/>
                  <a:stCxn id="34" idx="4"/>
                  <a:endCxn id="38" idx="0"/>
                </p:cNvCxnSpPr>
                <p:nvPr/>
              </p:nvCxnSpPr>
              <p:spPr bwMode="auto">
                <a:xfrm>
                  <a:off x="2280" y="2640"/>
                  <a:ext cx="288"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AutoShape 33"/>
                <p:cNvCxnSpPr>
                  <a:cxnSpLocks noChangeShapeType="1"/>
                  <a:stCxn id="34" idx="4"/>
                  <a:endCxn id="36" idx="0"/>
                </p:cNvCxnSpPr>
                <p:nvPr/>
              </p:nvCxnSpPr>
              <p:spPr bwMode="auto">
                <a:xfrm flipH="1">
                  <a:off x="2088" y="2640"/>
                  <a:ext cx="19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AutoShape 34"/>
                <p:cNvCxnSpPr>
                  <a:cxnSpLocks noChangeShapeType="1"/>
                  <a:stCxn id="36" idx="4"/>
                  <a:endCxn id="39" idx="0"/>
                </p:cNvCxnSpPr>
                <p:nvPr/>
              </p:nvCxnSpPr>
              <p:spPr bwMode="auto">
                <a:xfrm flipH="1">
                  <a:off x="1944" y="3252"/>
                  <a:ext cx="14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AutoShape 35"/>
                <p:cNvCxnSpPr>
                  <a:cxnSpLocks noChangeShapeType="1"/>
                  <a:stCxn id="36" idx="4"/>
                  <a:endCxn id="40" idx="0"/>
                </p:cNvCxnSpPr>
                <p:nvPr/>
              </p:nvCxnSpPr>
              <p:spPr bwMode="auto">
                <a:xfrm>
                  <a:off x="2088" y="3252"/>
                  <a:ext cx="24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AutoShape 36"/>
                <p:cNvCxnSpPr>
                  <a:cxnSpLocks noChangeShapeType="1"/>
                  <a:stCxn id="36" idx="4"/>
                  <a:endCxn id="43" idx="0"/>
                </p:cNvCxnSpPr>
                <p:nvPr/>
              </p:nvCxnSpPr>
              <p:spPr bwMode="auto">
                <a:xfrm>
                  <a:off x="2088" y="3252"/>
                  <a:ext cx="528"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AutoShape 37"/>
                <p:cNvCxnSpPr>
                  <a:cxnSpLocks noChangeShapeType="1"/>
                  <a:stCxn id="36" idx="4"/>
                  <a:endCxn id="41" idx="0"/>
                </p:cNvCxnSpPr>
                <p:nvPr/>
              </p:nvCxnSpPr>
              <p:spPr bwMode="auto">
                <a:xfrm>
                  <a:off x="2088" y="3252"/>
                  <a:ext cx="816"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AutoShape 38"/>
                <p:cNvCxnSpPr>
                  <a:cxnSpLocks noChangeShapeType="1"/>
                  <a:stCxn id="36" idx="4"/>
                  <a:endCxn id="42" idx="0"/>
                </p:cNvCxnSpPr>
                <p:nvPr/>
              </p:nvCxnSpPr>
              <p:spPr bwMode="auto">
                <a:xfrm>
                  <a:off x="2088" y="3252"/>
                  <a:ext cx="110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AutoShape 40"/>
                <p:cNvCxnSpPr>
                  <a:cxnSpLocks noChangeShapeType="1"/>
                  <a:endCxn id="43" idx="0"/>
                </p:cNvCxnSpPr>
                <p:nvPr/>
              </p:nvCxnSpPr>
              <p:spPr bwMode="auto">
                <a:xfrm>
                  <a:off x="2560" y="3268"/>
                  <a:ext cx="56" cy="45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AutoShape 41"/>
                <p:cNvCxnSpPr>
                  <a:cxnSpLocks noChangeShapeType="1"/>
                  <a:stCxn id="38" idx="4"/>
                  <a:endCxn id="40" idx="0"/>
                </p:cNvCxnSpPr>
                <p:nvPr/>
              </p:nvCxnSpPr>
              <p:spPr bwMode="auto">
                <a:xfrm flipH="1">
                  <a:off x="2328" y="3252"/>
                  <a:ext cx="24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AutoShape 42"/>
                <p:cNvCxnSpPr>
                  <a:cxnSpLocks noChangeShapeType="1"/>
                  <a:endCxn id="39" idx="0"/>
                </p:cNvCxnSpPr>
                <p:nvPr/>
              </p:nvCxnSpPr>
              <p:spPr bwMode="auto">
                <a:xfrm flipH="1">
                  <a:off x="1944" y="3268"/>
                  <a:ext cx="616" cy="45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AutoShape 43"/>
                <p:cNvCxnSpPr>
                  <a:cxnSpLocks noChangeShapeType="1"/>
                </p:cNvCxnSpPr>
                <p:nvPr/>
              </p:nvCxnSpPr>
              <p:spPr bwMode="auto">
                <a:xfrm>
                  <a:off x="2544" y="3264"/>
                  <a:ext cx="312" cy="45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AutoShape 44"/>
                <p:cNvCxnSpPr>
                  <a:cxnSpLocks noChangeShapeType="1"/>
                  <a:stCxn id="37" idx="4"/>
                  <a:endCxn id="42" idx="0"/>
                </p:cNvCxnSpPr>
                <p:nvPr/>
              </p:nvCxnSpPr>
              <p:spPr bwMode="auto">
                <a:xfrm>
                  <a:off x="3000" y="3252"/>
                  <a:ext cx="19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AutoShape 45"/>
                <p:cNvCxnSpPr>
                  <a:cxnSpLocks noChangeShapeType="1"/>
                  <a:stCxn id="37" idx="4"/>
                  <a:endCxn id="41" idx="0"/>
                </p:cNvCxnSpPr>
                <p:nvPr/>
              </p:nvCxnSpPr>
              <p:spPr bwMode="auto">
                <a:xfrm flipH="1">
                  <a:off x="2904" y="3252"/>
                  <a:ext cx="96"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AutoShape 46"/>
                <p:cNvCxnSpPr>
                  <a:cxnSpLocks noChangeShapeType="1"/>
                  <a:stCxn id="37" idx="4"/>
                  <a:endCxn id="43" idx="0"/>
                </p:cNvCxnSpPr>
                <p:nvPr/>
              </p:nvCxnSpPr>
              <p:spPr bwMode="auto">
                <a:xfrm flipH="1">
                  <a:off x="2616" y="3252"/>
                  <a:ext cx="38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AutoShape 47"/>
                <p:cNvCxnSpPr>
                  <a:cxnSpLocks noChangeShapeType="1"/>
                  <a:stCxn id="37" idx="4"/>
                  <a:endCxn id="40" idx="0"/>
                </p:cNvCxnSpPr>
                <p:nvPr/>
              </p:nvCxnSpPr>
              <p:spPr bwMode="auto">
                <a:xfrm flipH="1">
                  <a:off x="2328" y="3252"/>
                  <a:ext cx="67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AutoShape 48"/>
                <p:cNvCxnSpPr>
                  <a:cxnSpLocks noChangeShapeType="1"/>
                  <a:stCxn id="37" idx="4"/>
                  <a:endCxn id="39" idx="7"/>
                </p:cNvCxnSpPr>
                <p:nvPr/>
              </p:nvCxnSpPr>
              <p:spPr bwMode="auto">
                <a:xfrm flipH="1">
                  <a:off x="1995" y="3252"/>
                  <a:ext cx="1005" cy="48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AutoShape 49"/>
                <p:cNvCxnSpPr>
                  <a:cxnSpLocks noChangeShapeType="1"/>
                  <a:stCxn id="38" idx="4"/>
                  <a:endCxn id="42" idx="0"/>
                </p:cNvCxnSpPr>
                <p:nvPr/>
              </p:nvCxnSpPr>
              <p:spPr bwMode="auto">
                <a:xfrm>
                  <a:off x="2568" y="3252"/>
                  <a:ext cx="62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Line 50"/>
                <p:cNvSpPr>
                  <a:spLocks noChangeShapeType="1"/>
                </p:cNvSpPr>
                <p:nvPr/>
              </p:nvSpPr>
              <p:spPr bwMode="auto">
                <a:xfrm flipV="1">
                  <a:off x="1872" y="2688"/>
                  <a:ext cx="0" cy="110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mc:AlternateContent xmlns:mc="http://schemas.openxmlformats.org/markup-compatibility/2006" xmlns:a14="http://schemas.microsoft.com/office/drawing/2010/main">
            <mc:Choice Requires="a14">
              <p:sp>
                <p:nvSpPr>
                  <p:cNvPr id="7" name="TextBox 6"/>
                  <p:cNvSpPr txBox="1"/>
                  <p:nvPr/>
                </p:nvSpPr>
                <p:spPr>
                  <a:xfrm>
                    <a:off x="7727177" y="2584205"/>
                    <a:ext cx="552704" cy="477054"/>
                  </a:xfrm>
                  <a:prstGeom prst="rect">
                    <a:avLst/>
                  </a:prstGeom>
                  <a:noFill/>
                </p:spPr>
                <p:txBody>
                  <a:bodyPr wrap="square" rtlCol="0">
                    <a:spAutoFit/>
                  </a:bodyPr>
                  <a:lstStyle/>
                  <a:p>
                    <a:pPr algn="ctr"/>
                    <a14:m>
                      <m:oMath xmlns:m="http://schemas.openxmlformats.org/officeDocument/2006/math">
                        <m:sSub>
                          <m:sSubPr>
                            <m:ctrlPr>
                              <a:rPr lang="en-US" sz="2500" b="0" i="1" smtClean="0">
                                <a:latin typeface="Cambria Math" panose="02040503050406030204" pitchFamily="18" charset="0"/>
                              </a:rPr>
                            </m:ctrlPr>
                          </m:sSubPr>
                          <m:e>
                            <m:r>
                              <m:rPr>
                                <m:sty m:val="p"/>
                              </m:rPr>
                              <a:rPr lang="en-US" sz="2500">
                                <a:latin typeface="Cambria Math" panose="02040503050406030204" pitchFamily="18" charset="0"/>
                              </a:rPr>
                              <m:t>o</m:t>
                            </m:r>
                          </m:e>
                          <m:sub>
                            <m:r>
                              <a:rPr lang="en-US" sz="2500" b="0" i="1" u="none" smtClean="0">
                                <a:latin typeface="Cambria Math" panose="02040503050406030204" pitchFamily="18" charset="0"/>
                              </a:rPr>
                              <m:t>𝑘</m:t>
                            </m:r>
                          </m:sub>
                        </m:sSub>
                      </m:oMath>
                    </a14:m>
                    <a:r>
                      <a:rPr lang="en-US" sz="2500" u="none" dirty="0"/>
                      <a:t>       </a:t>
                    </a:r>
                  </a:p>
                </p:txBody>
              </p:sp>
            </mc:Choice>
            <mc:Fallback xmlns="">
              <p:sp>
                <p:nvSpPr>
                  <p:cNvPr id="7" name="TextBox 6"/>
                  <p:cNvSpPr txBox="1">
                    <a:spLocks noRot="1" noChangeAspect="1" noMove="1" noResize="1" noEditPoints="1" noAdjustHandles="1" noChangeArrowheads="1" noChangeShapeType="1" noTextEdit="1"/>
                  </p:cNvSpPr>
                  <p:nvPr/>
                </p:nvSpPr>
                <p:spPr>
                  <a:xfrm>
                    <a:off x="7727177" y="2584205"/>
                    <a:ext cx="552704" cy="477054"/>
                  </a:xfrm>
                  <a:prstGeom prst="rect">
                    <a:avLst/>
                  </a:prstGeom>
                  <a:blipFill>
                    <a:blip r:embed="rId3"/>
                    <a:stretch>
                      <a:fillRect b="-38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7551807" y="3268903"/>
                    <a:ext cx="705065" cy="4914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u="none" smtClean="0">
                                  <a:latin typeface="Cambria Math" panose="02040503050406030204" pitchFamily="18" charset="0"/>
                                </a:rPr>
                              </m:ctrlPr>
                            </m:sSubPr>
                            <m:e>
                              <m:r>
                                <a:rPr lang="en-US" sz="2400" b="0" i="1" u="none" smtClean="0">
                                  <a:latin typeface="Cambria Math"/>
                                </a:rPr>
                                <m:t>𝑤</m:t>
                              </m:r>
                            </m:e>
                            <m:sub>
                              <m:r>
                                <a:rPr lang="en-US" sz="2400" b="0" i="1" u="none" smtClean="0">
                                  <a:latin typeface="Cambria Math" panose="02040503050406030204" pitchFamily="18" charset="0"/>
                                </a:rPr>
                                <m:t>𝑗𝑘</m:t>
                              </m:r>
                            </m:sub>
                          </m:sSub>
                        </m:oMath>
                      </m:oMathPara>
                    </a14:m>
                    <a:endParaRPr lang="en-US" sz="2400" u="none" dirty="0"/>
                  </a:p>
                </p:txBody>
              </p:sp>
            </mc:Choice>
            <mc:Fallback xmlns="">
              <p:sp>
                <p:nvSpPr>
                  <p:cNvPr id="8" name="Rectangle 7"/>
                  <p:cNvSpPr>
                    <a:spLocks noRot="1" noChangeAspect="1" noMove="1" noResize="1" noEditPoints="1" noAdjustHandles="1" noChangeArrowheads="1" noChangeShapeType="1" noTextEdit="1"/>
                  </p:cNvSpPr>
                  <p:nvPr/>
                </p:nvSpPr>
                <p:spPr>
                  <a:xfrm>
                    <a:off x="7551807" y="3268903"/>
                    <a:ext cx="705065" cy="491417"/>
                  </a:xfrm>
                  <a:prstGeom prst="rect">
                    <a:avLst/>
                  </a:prstGeom>
                  <a:blipFill>
                    <a:blip r:embed="rId4"/>
                    <a:stretch>
                      <a:fillRect b="-987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44" name="Rectangle 43"/>
                <p:cNvSpPr/>
                <p:nvPr/>
              </p:nvSpPr>
              <p:spPr>
                <a:xfrm>
                  <a:off x="7388938" y="5477710"/>
                  <a:ext cx="523990" cy="4914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h</m:t>
                            </m:r>
                          </m:e>
                          <m:sub>
                            <m:r>
                              <a:rPr lang="en-US" sz="2400" b="0" i="1" smtClean="0">
                                <a:latin typeface="Cambria Math" panose="02040503050406030204" pitchFamily="18" charset="0"/>
                              </a:rPr>
                              <m:t>𝑗</m:t>
                            </m:r>
                          </m:sub>
                        </m:sSub>
                      </m:oMath>
                    </m:oMathPara>
                  </a14:m>
                  <a:endParaRPr lang="en-US" sz="2400" dirty="0"/>
                </a:p>
              </p:txBody>
            </p:sp>
          </mc:Choice>
          <mc:Fallback xmlns="">
            <p:sp>
              <p:nvSpPr>
                <p:cNvPr id="44" name="Rectangle 43"/>
                <p:cNvSpPr>
                  <a:spLocks noRot="1" noChangeAspect="1" noMove="1" noResize="1" noEditPoints="1" noAdjustHandles="1" noChangeArrowheads="1" noChangeShapeType="1" noTextEdit="1"/>
                </p:cNvSpPr>
                <p:nvPr/>
              </p:nvSpPr>
              <p:spPr>
                <a:xfrm>
                  <a:off x="7388938" y="5477710"/>
                  <a:ext cx="523990" cy="491417"/>
                </a:xfrm>
                <a:prstGeom prst="rect">
                  <a:avLst/>
                </a:prstGeom>
                <a:blipFill>
                  <a:blip r:embed="rId5"/>
                  <a:stretch>
                    <a:fillRect b="-11250"/>
                  </a:stretch>
                </a:blipFill>
              </p:spPr>
              <p:txBody>
                <a:bodyPr/>
                <a:lstStyle/>
                <a:p>
                  <a:r>
                    <a:rPr lang="en-US">
                      <a:noFill/>
                    </a:rPr>
                    <a:t> </a:t>
                  </a:r>
                </a:p>
              </p:txBody>
            </p:sp>
          </mc:Fallback>
        </mc:AlternateContent>
      </p:grpSp>
    </p:spTree>
    <p:extLst>
      <p:ext uri="{BB962C8B-B14F-4D97-AF65-F5344CB8AC3E}">
        <p14:creationId xmlns:p14="http://schemas.microsoft.com/office/powerpoint/2010/main" val="25201684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Derivation of Learning Rule (2)</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Weight updates of </a:t>
                </a:r>
                <a:r>
                  <a:rPr lang="en-US" dirty="0">
                    <a:solidFill>
                      <a:srgbClr val="00B0F0"/>
                    </a:solidFill>
                  </a:rPr>
                  <a:t>output</a:t>
                </a:r>
                <a:r>
                  <a:rPr lang="en-US" dirty="0"/>
                  <a:t> units:</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a:rPr>
                          <m:t>𝑤</m:t>
                        </m:r>
                      </m:e>
                      <m:sub>
                        <m:r>
                          <a:rPr lang="en-US" i="1">
                            <a:latin typeface="Cambria Math"/>
                          </a:rPr>
                          <m:t>𝑖𝑗</m:t>
                        </m:r>
                      </m:sub>
                    </m:sSub>
                  </m:oMath>
                </a14:m>
                <a:r>
                  <a:rPr lang="en-US" dirty="0"/>
                  <a:t> influences the output only through </a:t>
                </a:r>
                <a14:m>
                  <m:oMath xmlns:m="http://schemas.openxmlformats.org/officeDocument/2006/math">
                    <m:sSub>
                      <m:sSubPr>
                        <m:ctrlPr>
                          <a:rPr lang="en-US" i="1">
                            <a:latin typeface="Cambria Math" panose="02040503050406030204" pitchFamily="18" charset="0"/>
                          </a:rPr>
                        </m:ctrlPr>
                      </m:sSubPr>
                      <m:e>
                        <m:r>
                          <m:rPr>
                            <m:sty m:val="p"/>
                          </m:rPr>
                          <a:rPr lang="en-US">
                            <a:latin typeface="Cambria Math"/>
                          </a:rPr>
                          <m:t>net</m:t>
                        </m:r>
                      </m:e>
                      <m:sub>
                        <m:r>
                          <a:rPr lang="en-US" b="0" i="1" smtClean="0">
                            <a:latin typeface="Cambria Math" panose="02040503050406030204" pitchFamily="18" charset="0"/>
                          </a:rPr>
                          <m:t>𝑘</m:t>
                        </m:r>
                      </m:sub>
                    </m:sSub>
                  </m:oMath>
                </a14:m>
                <a:endParaRPr lang="en-US" dirty="0"/>
              </a:p>
              <a:p>
                <a:r>
                  <a:rPr lang="en-US" dirty="0"/>
                  <a:t>Therefore:</a:t>
                </a:r>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63" t="-116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41</a:t>
            </a:fld>
            <a:endParaRPr lang="en-US"/>
          </a:p>
        </p:txBody>
      </p:sp>
      <mc:AlternateContent xmlns:mc="http://schemas.openxmlformats.org/markup-compatibility/2006" xmlns:a14="http://schemas.microsoft.com/office/drawing/2010/main">
        <mc:Choice Requires="a14">
          <p:sp>
            <p:nvSpPr>
              <p:cNvPr id="5" name="Rectangle 4"/>
              <p:cNvSpPr/>
              <p:nvPr/>
            </p:nvSpPr>
            <p:spPr>
              <a:xfrm>
                <a:off x="2339305" y="4478558"/>
                <a:ext cx="4238212" cy="517834"/>
              </a:xfrm>
              <a:prstGeom prst="rect">
                <a:avLst/>
              </a:prstGeom>
            </p:spPr>
            <p:txBody>
              <a:bodyPr wrap="none">
                <a:spAutoFit/>
              </a:bodyPr>
              <a:lstStyle/>
              <a:p>
                <a:pPr marL="0" indent="0">
                  <a:buNone/>
                </a:pPr>
                <a14:m>
                  <m:oMathPara xmlns:m="http://schemas.openxmlformats.org/officeDocument/2006/math">
                    <m:oMathParaPr>
                      <m:jc m:val="left"/>
                    </m:oMathParaPr>
                    <m:oMath xmlns:m="http://schemas.openxmlformats.org/officeDocument/2006/math">
                      <m:r>
                        <a:rPr lang="en-US" sz="2400" i="1" u="none" smtClean="0">
                          <a:latin typeface="Cambria Math"/>
                        </a:rPr>
                        <m:t>=−</m:t>
                      </m:r>
                      <m:d>
                        <m:dPr>
                          <m:ctrlPr>
                            <a:rPr lang="en-US" sz="2400" i="1" u="none">
                              <a:latin typeface="Cambria Math" panose="02040503050406030204" pitchFamily="18" charset="0"/>
                            </a:rPr>
                          </m:ctrlPr>
                        </m:dPr>
                        <m:e>
                          <m:sSub>
                            <m:sSubPr>
                              <m:ctrlPr>
                                <a:rPr lang="en-US" sz="2400" i="1" u="none">
                                  <a:latin typeface="Cambria Math" panose="02040503050406030204" pitchFamily="18" charset="0"/>
                                </a:rPr>
                              </m:ctrlPr>
                            </m:sSubPr>
                            <m:e>
                              <m:r>
                                <a:rPr lang="en-US" sz="2400" i="1" u="none">
                                  <a:latin typeface="Cambria Math"/>
                                </a:rPr>
                                <m:t>𝑡</m:t>
                              </m:r>
                            </m:e>
                            <m:sub>
                              <m:r>
                                <a:rPr lang="en-US" sz="2400" i="1" u="none">
                                  <a:latin typeface="Cambria Math"/>
                                </a:rPr>
                                <m:t>𝑗</m:t>
                              </m:r>
                            </m:sub>
                          </m:sSub>
                          <m:r>
                            <a:rPr lang="en-US" sz="2400" i="1" u="none">
                              <a:latin typeface="Cambria Math"/>
                            </a:rPr>
                            <m:t>−</m:t>
                          </m:r>
                          <m:sSub>
                            <m:sSubPr>
                              <m:ctrlPr>
                                <a:rPr lang="en-US" sz="2400" i="1" u="none">
                                  <a:latin typeface="Cambria Math" panose="02040503050406030204" pitchFamily="18" charset="0"/>
                                </a:rPr>
                              </m:ctrlPr>
                            </m:sSubPr>
                            <m:e>
                              <m:r>
                                <a:rPr lang="en-US" sz="2400" i="1" u="none">
                                  <a:latin typeface="Cambria Math"/>
                                </a:rPr>
                                <m:t>𝑜</m:t>
                              </m:r>
                            </m:e>
                            <m:sub>
                              <m:r>
                                <a:rPr lang="en-US" sz="2400" b="0" i="1" u="none" smtClean="0">
                                  <a:latin typeface="Cambria Math" panose="02040503050406030204" pitchFamily="18" charset="0"/>
                                </a:rPr>
                                <m:t>𝑘</m:t>
                              </m:r>
                            </m:sub>
                          </m:sSub>
                        </m:e>
                      </m:d>
                      <m:r>
                        <a:rPr lang="en-US" sz="2400" i="1" u="none">
                          <a:latin typeface="Cambria Math"/>
                        </a:rPr>
                        <m:t>   </m:t>
                      </m:r>
                      <m:sSub>
                        <m:sSubPr>
                          <m:ctrlPr>
                            <a:rPr lang="en-US" sz="2400" i="1" u="none">
                              <a:latin typeface="Cambria Math" panose="02040503050406030204" pitchFamily="18" charset="0"/>
                            </a:rPr>
                          </m:ctrlPr>
                        </m:sSubPr>
                        <m:e>
                          <m:r>
                            <a:rPr lang="en-US" sz="2400" i="1" u="none">
                              <a:latin typeface="Cambria Math"/>
                            </a:rPr>
                            <m:t>𝑜</m:t>
                          </m:r>
                        </m:e>
                        <m:sub>
                          <m:r>
                            <a:rPr lang="en-US" sz="2400" b="0" i="1" u="none" smtClean="0">
                              <a:latin typeface="Cambria Math" panose="02040503050406030204" pitchFamily="18" charset="0"/>
                            </a:rPr>
                            <m:t>𝑘</m:t>
                          </m:r>
                        </m:sub>
                      </m:sSub>
                      <m:d>
                        <m:dPr>
                          <m:ctrlPr>
                            <a:rPr lang="en-US" sz="2400" i="1" u="none">
                              <a:latin typeface="Cambria Math" panose="02040503050406030204" pitchFamily="18" charset="0"/>
                            </a:rPr>
                          </m:ctrlPr>
                        </m:dPr>
                        <m:e>
                          <m:r>
                            <a:rPr lang="en-US" sz="2400" i="1" u="none">
                              <a:latin typeface="Cambria Math"/>
                            </a:rPr>
                            <m:t>1</m:t>
                          </m:r>
                          <m:r>
                            <a:rPr lang="en-US" sz="2400" i="1" u="none">
                              <a:latin typeface="Cambria Math"/>
                            </a:rPr>
                            <m:t>−</m:t>
                          </m:r>
                          <m:sSub>
                            <m:sSubPr>
                              <m:ctrlPr>
                                <a:rPr lang="en-US" sz="2400" i="1" u="none">
                                  <a:latin typeface="Cambria Math" panose="02040503050406030204" pitchFamily="18" charset="0"/>
                                </a:rPr>
                              </m:ctrlPr>
                            </m:sSubPr>
                            <m:e>
                              <m:r>
                                <a:rPr lang="en-US" sz="2400" i="1" u="none">
                                  <a:latin typeface="Cambria Math"/>
                                </a:rPr>
                                <m:t>𝑜</m:t>
                              </m:r>
                            </m:e>
                            <m:sub>
                              <m:r>
                                <a:rPr lang="en-US" sz="2400" b="0" i="1" u="none" smtClean="0">
                                  <a:latin typeface="Cambria Math" panose="02040503050406030204" pitchFamily="18" charset="0"/>
                                </a:rPr>
                                <m:t>𝑘</m:t>
                              </m:r>
                            </m:sub>
                          </m:sSub>
                        </m:e>
                      </m:d>
                      <m:r>
                        <a:rPr lang="en-US" sz="2400" i="1" u="none">
                          <a:latin typeface="Cambria Math"/>
                        </a:rPr>
                        <m:t>    </m:t>
                      </m:r>
                      <m:sSub>
                        <m:sSubPr>
                          <m:ctrlPr>
                            <a:rPr lang="en-US" sz="2400" i="1" u="none">
                              <a:latin typeface="Cambria Math" panose="02040503050406030204" pitchFamily="18" charset="0"/>
                            </a:rPr>
                          </m:ctrlPr>
                        </m:sSubPr>
                        <m:e>
                          <m:r>
                            <a:rPr lang="en-US" sz="2400" b="0" i="1" u="none" smtClean="0">
                              <a:latin typeface="Cambria Math" panose="02040503050406030204" pitchFamily="18" charset="0"/>
                            </a:rPr>
                            <m:t>h</m:t>
                          </m:r>
                        </m:e>
                        <m:sub>
                          <m:r>
                            <a:rPr lang="en-US" sz="2400" b="0" i="1" u="none" smtClean="0">
                              <a:latin typeface="Cambria Math" panose="02040503050406030204" pitchFamily="18" charset="0"/>
                            </a:rPr>
                            <m:t>𝑗</m:t>
                          </m:r>
                        </m:sub>
                      </m:sSub>
                    </m:oMath>
                  </m:oMathPara>
                </a14:m>
                <a:endParaRPr lang="en-US" sz="2400" u="none" dirty="0"/>
              </a:p>
            </p:txBody>
          </p:sp>
        </mc:Choice>
        <mc:Fallback xmlns="">
          <p:sp>
            <p:nvSpPr>
              <p:cNvPr id="5" name="Rectangle 4"/>
              <p:cNvSpPr>
                <a:spLocks noRot="1" noChangeAspect="1" noMove="1" noResize="1" noEditPoints="1" noAdjustHandles="1" noChangeArrowheads="1" noChangeShapeType="1" noTextEdit="1"/>
              </p:cNvSpPr>
              <p:nvPr/>
            </p:nvSpPr>
            <p:spPr>
              <a:xfrm>
                <a:off x="2339305" y="4478558"/>
                <a:ext cx="4238212" cy="51783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2284371" y="3666544"/>
                <a:ext cx="3410293" cy="8988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u="none" smtClean="0">
                          <a:latin typeface="Cambria Math"/>
                        </a:rPr>
                        <m:t>=</m:t>
                      </m:r>
                      <m:f>
                        <m:fPr>
                          <m:ctrlPr>
                            <a:rPr lang="en-US" sz="2400" i="1" u="none">
                              <a:latin typeface="Cambria Math" panose="02040503050406030204" pitchFamily="18" charset="0"/>
                            </a:rPr>
                          </m:ctrlPr>
                        </m:fPr>
                        <m:num>
                          <m:r>
                            <a:rPr lang="en-US" sz="2400" i="1" u="none">
                              <a:latin typeface="Cambria Math"/>
                            </a:rPr>
                            <m:t>𝜕</m:t>
                          </m:r>
                          <m:sSub>
                            <m:sSubPr>
                              <m:ctrlPr>
                                <a:rPr lang="en-US" sz="2400" i="1" u="none">
                                  <a:latin typeface="Cambria Math" panose="02040503050406030204" pitchFamily="18" charset="0"/>
                                </a:rPr>
                              </m:ctrlPr>
                            </m:sSubPr>
                            <m:e>
                              <m:r>
                                <a:rPr lang="en-US" sz="2400" i="1" u="none">
                                  <a:latin typeface="Cambria Math"/>
                                </a:rPr>
                                <m:t>𝐸</m:t>
                              </m:r>
                            </m:e>
                            <m:sub>
                              <m:r>
                                <a:rPr lang="en-US" sz="2400" i="1" u="none">
                                  <a:latin typeface="Cambria Math"/>
                                </a:rPr>
                                <m:t>𝑑</m:t>
                              </m:r>
                            </m:sub>
                          </m:sSub>
                        </m:num>
                        <m:den>
                          <m:r>
                            <a:rPr lang="en-US" sz="2400" i="1" u="none">
                              <a:latin typeface="Cambria Math"/>
                            </a:rPr>
                            <m:t>𝜕</m:t>
                          </m:r>
                          <m:sSub>
                            <m:sSubPr>
                              <m:ctrlPr>
                                <a:rPr lang="en-US" sz="2400" i="1" u="none">
                                  <a:latin typeface="Cambria Math" panose="02040503050406030204" pitchFamily="18" charset="0"/>
                                </a:rPr>
                              </m:ctrlPr>
                            </m:sSubPr>
                            <m:e>
                              <m:r>
                                <m:rPr>
                                  <m:sty m:val="p"/>
                                </m:rPr>
                                <a:rPr lang="en-US" sz="2400" u="none">
                                  <a:latin typeface="Cambria Math"/>
                                </a:rPr>
                                <m:t>o</m:t>
                              </m:r>
                            </m:e>
                            <m:sub>
                              <m:r>
                                <a:rPr lang="en-US" sz="2400" b="0" i="1" u="none" smtClean="0">
                                  <a:latin typeface="Cambria Math" panose="02040503050406030204" pitchFamily="18" charset="0"/>
                                </a:rPr>
                                <m:t>𝑘</m:t>
                              </m:r>
                            </m:sub>
                          </m:sSub>
                        </m:den>
                      </m:f>
                      <m:r>
                        <a:rPr lang="en-US" sz="2400" i="1" u="none">
                          <a:latin typeface="Cambria Math"/>
                        </a:rPr>
                        <m:t>     </m:t>
                      </m:r>
                      <m:f>
                        <m:fPr>
                          <m:ctrlPr>
                            <a:rPr lang="en-US" sz="2400" i="1" u="none">
                              <a:latin typeface="Cambria Math" panose="02040503050406030204" pitchFamily="18" charset="0"/>
                            </a:rPr>
                          </m:ctrlPr>
                        </m:fPr>
                        <m:num>
                          <m:r>
                            <a:rPr lang="en-US" sz="2400" i="1" u="none">
                              <a:latin typeface="Cambria Math"/>
                            </a:rPr>
                            <m:t>𝜕</m:t>
                          </m:r>
                          <m:sSub>
                            <m:sSubPr>
                              <m:ctrlPr>
                                <a:rPr lang="en-US" sz="2400" i="1" u="none">
                                  <a:latin typeface="Cambria Math" panose="02040503050406030204" pitchFamily="18" charset="0"/>
                                </a:rPr>
                              </m:ctrlPr>
                            </m:sSubPr>
                            <m:e>
                              <m:r>
                                <a:rPr lang="en-US" sz="2400" i="1" u="none">
                                  <a:latin typeface="Cambria Math"/>
                                </a:rPr>
                                <m:t>𝑜</m:t>
                              </m:r>
                            </m:e>
                            <m:sub>
                              <m:r>
                                <a:rPr lang="en-US" sz="2400" b="0" i="1" u="none" smtClean="0">
                                  <a:latin typeface="Cambria Math" panose="02040503050406030204" pitchFamily="18" charset="0"/>
                                </a:rPr>
                                <m:t>𝑘</m:t>
                              </m:r>
                            </m:sub>
                          </m:sSub>
                        </m:num>
                        <m:den>
                          <m:r>
                            <a:rPr lang="en-US" sz="2400" i="1" u="none">
                              <a:latin typeface="Cambria Math"/>
                            </a:rPr>
                            <m:t>𝜕</m:t>
                          </m:r>
                          <m:sSub>
                            <m:sSubPr>
                              <m:ctrlPr>
                                <a:rPr lang="en-US" sz="2400" i="1" u="none">
                                  <a:latin typeface="Cambria Math" panose="02040503050406030204" pitchFamily="18" charset="0"/>
                                </a:rPr>
                              </m:ctrlPr>
                            </m:sSubPr>
                            <m:e>
                              <m:r>
                                <m:rPr>
                                  <m:sty m:val="p"/>
                                </m:rPr>
                                <a:rPr lang="en-US" sz="2400" u="none">
                                  <a:latin typeface="Cambria Math"/>
                                </a:rPr>
                                <m:t>net</m:t>
                              </m:r>
                            </m:e>
                            <m:sub>
                              <m:r>
                                <a:rPr lang="en-US" sz="2400" b="0" i="1" u="none" smtClean="0">
                                  <a:latin typeface="Cambria Math" panose="02040503050406030204" pitchFamily="18" charset="0"/>
                                </a:rPr>
                                <m:t>𝑘</m:t>
                              </m:r>
                            </m:sub>
                          </m:sSub>
                        </m:den>
                      </m:f>
                      <m:r>
                        <a:rPr lang="en-US" sz="2400" i="1" u="none">
                          <a:latin typeface="Cambria Math"/>
                        </a:rPr>
                        <m:t>     </m:t>
                      </m:r>
                      <m:f>
                        <m:fPr>
                          <m:ctrlPr>
                            <a:rPr lang="en-US" sz="2400" i="1" u="none">
                              <a:latin typeface="Cambria Math" panose="02040503050406030204" pitchFamily="18" charset="0"/>
                            </a:rPr>
                          </m:ctrlPr>
                        </m:fPr>
                        <m:num>
                          <m:r>
                            <a:rPr lang="en-US" sz="2400" i="1" u="none">
                              <a:latin typeface="Cambria Math"/>
                            </a:rPr>
                            <m:t>𝜕</m:t>
                          </m:r>
                          <m:sSub>
                            <m:sSubPr>
                              <m:ctrlPr>
                                <a:rPr lang="en-US" sz="2400" i="1" u="none">
                                  <a:latin typeface="Cambria Math" panose="02040503050406030204" pitchFamily="18" charset="0"/>
                                </a:rPr>
                              </m:ctrlPr>
                            </m:sSubPr>
                            <m:e>
                              <m:r>
                                <m:rPr>
                                  <m:sty m:val="p"/>
                                </m:rPr>
                                <a:rPr lang="en-US" sz="2400" u="none">
                                  <a:latin typeface="Cambria Math"/>
                                </a:rPr>
                                <m:t>net</m:t>
                              </m:r>
                            </m:e>
                            <m:sub>
                              <m:r>
                                <a:rPr lang="en-US" sz="2400" b="0" i="1" u="none" smtClean="0">
                                  <a:latin typeface="Cambria Math" panose="02040503050406030204" pitchFamily="18" charset="0"/>
                                </a:rPr>
                                <m:t>𝑘</m:t>
                              </m:r>
                            </m:sub>
                          </m:sSub>
                        </m:num>
                        <m:den>
                          <m:r>
                            <a:rPr lang="en-US" sz="2400" i="1" u="none">
                              <a:latin typeface="Cambria Math"/>
                            </a:rPr>
                            <m:t>𝜕</m:t>
                          </m:r>
                          <m:sSub>
                            <m:sSubPr>
                              <m:ctrlPr>
                                <a:rPr lang="en-US" sz="2400" i="1" u="none">
                                  <a:latin typeface="Cambria Math" panose="02040503050406030204" pitchFamily="18" charset="0"/>
                                </a:rPr>
                              </m:ctrlPr>
                            </m:sSubPr>
                            <m:e>
                              <m:r>
                                <a:rPr lang="en-US" sz="2400" i="1" u="none">
                                  <a:latin typeface="Cambria Math"/>
                                </a:rPr>
                                <m:t>𝑤</m:t>
                              </m:r>
                            </m:e>
                            <m:sub>
                              <m:r>
                                <a:rPr lang="en-US" sz="2400" b="0" i="1" u="none" smtClean="0">
                                  <a:latin typeface="Cambria Math" panose="02040503050406030204" pitchFamily="18" charset="0"/>
                                </a:rPr>
                                <m:t>𝑗𝑘</m:t>
                              </m:r>
                            </m:sub>
                          </m:sSub>
                        </m:den>
                      </m:f>
                    </m:oMath>
                  </m:oMathPara>
                </a14:m>
                <a:endParaRPr lang="en-US" sz="2400" u="none" dirty="0"/>
              </a:p>
            </p:txBody>
          </p:sp>
        </mc:Choice>
        <mc:Fallback xmlns="">
          <p:sp>
            <p:nvSpPr>
              <p:cNvPr id="6" name="Rectangle 5"/>
              <p:cNvSpPr>
                <a:spLocks noRot="1" noChangeAspect="1" noMove="1" noResize="1" noEditPoints="1" noAdjustHandles="1" noChangeArrowheads="1" noChangeShapeType="1" noTextEdit="1"/>
              </p:cNvSpPr>
              <p:nvPr/>
            </p:nvSpPr>
            <p:spPr>
              <a:xfrm>
                <a:off x="2284371" y="3666544"/>
                <a:ext cx="3410293" cy="89883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Rectangle 46"/>
              <p:cNvSpPr/>
              <p:nvPr/>
            </p:nvSpPr>
            <p:spPr>
              <a:xfrm>
                <a:off x="1418195" y="2853431"/>
                <a:ext cx="5253877" cy="857029"/>
              </a:xfrm>
              <a:prstGeom prst="rect">
                <a:avLst/>
              </a:prstGeom>
            </p:spPr>
            <p:txBody>
              <a:bodyPr wrap="square">
                <a:spAutoFit/>
              </a:bodyPr>
              <a:lstStyle/>
              <a:p>
                <a:pPr marL="0" indent="0">
                  <a:buNone/>
                </a:pPr>
                <a14:m>
                  <m:oMathPara xmlns:m="http://schemas.openxmlformats.org/officeDocument/2006/math">
                    <m:oMathParaPr>
                      <m:jc m:val="left"/>
                    </m:oMathParaPr>
                    <m:oMath xmlns:m="http://schemas.openxmlformats.org/officeDocument/2006/math">
                      <m:f>
                        <m:fPr>
                          <m:ctrlPr>
                            <a:rPr lang="en-US" sz="2400" i="1" u="none" smtClean="0">
                              <a:latin typeface="Cambria Math" panose="02040503050406030204" pitchFamily="18" charset="0"/>
                            </a:rPr>
                          </m:ctrlPr>
                        </m:fPr>
                        <m:num>
                          <m:r>
                            <a:rPr lang="en-US" sz="2400" i="1" u="none">
                              <a:latin typeface="Cambria Math"/>
                            </a:rPr>
                            <m:t>𝜕</m:t>
                          </m:r>
                          <m:sSub>
                            <m:sSubPr>
                              <m:ctrlPr>
                                <a:rPr lang="en-US" sz="2400" i="1" u="none">
                                  <a:latin typeface="Cambria Math" panose="02040503050406030204" pitchFamily="18" charset="0"/>
                                </a:rPr>
                              </m:ctrlPr>
                            </m:sSubPr>
                            <m:e>
                              <m:r>
                                <a:rPr lang="en-US" sz="2400" i="1" u="none">
                                  <a:latin typeface="Cambria Math"/>
                                </a:rPr>
                                <m:t>𝐸</m:t>
                              </m:r>
                            </m:e>
                            <m:sub>
                              <m:r>
                                <a:rPr lang="en-US" sz="2400" i="1" u="none">
                                  <a:latin typeface="Cambria Math"/>
                                </a:rPr>
                                <m:t>𝑑</m:t>
                              </m:r>
                            </m:sub>
                          </m:sSub>
                        </m:num>
                        <m:den>
                          <m:r>
                            <a:rPr lang="en-US" sz="2400" i="1" u="none">
                              <a:latin typeface="Cambria Math"/>
                            </a:rPr>
                            <m:t>𝜕</m:t>
                          </m:r>
                          <m:sSub>
                            <m:sSubPr>
                              <m:ctrlPr>
                                <a:rPr lang="en-US" sz="2400" i="1" u="none">
                                  <a:latin typeface="Cambria Math" panose="02040503050406030204" pitchFamily="18" charset="0"/>
                                </a:rPr>
                              </m:ctrlPr>
                            </m:sSubPr>
                            <m:e>
                              <m:r>
                                <a:rPr lang="en-US" sz="2400" i="1" u="none">
                                  <a:latin typeface="Cambria Math"/>
                                </a:rPr>
                                <m:t>𝑤</m:t>
                              </m:r>
                            </m:e>
                            <m:sub>
                              <m:r>
                                <a:rPr lang="en-US" sz="2400" i="1" u="none">
                                  <a:latin typeface="Cambria Math"/>
                                </a:rPr>
                                <m:t>𝑖</m:t>
                              </m:r>
                              <m:r>
                                <a:rPr lang="en-US" sz="2400" b="0" i="1" u="none" smtClean="0">
                                  <a:latin typeface="Cambria Math" panose="02040503050406030204" pitchFamily="18" charset="0"/>
                                </a:rPr>
                                <m:t>𝑘</m:t>
                              </m:r>
                            </m:sub>
                          </m:sSub>
                        </m:den>
                      </m:f>
                      <m:r>
                        <a:rPr lang="en-US" sz="2400" i="1" u="none">
                          <a:latin typeface="Cambria Math"/>
                        </a:rPr>
                        <m:t>=</m:t>
                      </m:r>
                      <m:f>
                        <m:fPr>
                          <m:ctrlPr>
                            <a:rPr lang="en-US" sz="2400" i="1" u="none">
                              <a:latin typeface="Cambria Math" panose="02040503050406030204" pitchFamily="18" charset="0"/>
                            </a:rPr>
                          </m:ctrlPr>
                        </m:fPr>
                        <m:num>
                          <m:r>
                            <a:rPr lang="en-US" sz="2400" i="1" u="none">
                              <a:latin typeface="Cambria Math"/>
                            </a:rPr>
                            <m:t>𝜕</m:t>
                          </m:r>
                          <m:sSub>
                            <m:sSubPr>
                              <m:ctrlPr>
                                <a:rPr lang="en-US" sz="2400" i="1" u="none">
                                  <a:latin typeface="Cambria Math" panose="02040503050406030204" pitchFamily="18" charset="0"/>
                                </a:rPr>
                              </m:ctrlPr>
                            </m:sSubPr>
                            <m:e>
                              <m:r>
                                <a:rPr lang="en-US" sz="2400" i="1" u="none">
                                  <a:latin typeface="Cambria Math"/>
                                </a:rPr>
                                <m:t>𝐸</m:t>
                              </m:r>
                            </m:e>
                            <m:sub>
                              <m:r>
                                <a:rPr lang="en-US" sz="2400" i="1" u="none">
                                  <a:latin typeface="Cambria Math"/>
                                </a:rPr>
                                <m:t>𝑑</m:t>
                              </m:r>
                            </m:sub>
                          </m:sSub>
                        </m:num>
                        <m:den>
                          <m:r>
                            <a:rPr lang="en-US" sz="2400" i="1" u="none">
                              <a:latin typeface="Cambria Math"/>
                            </a:rPr>
                            <m:t>𝜕</m:t>
                          </m:r>
                          <m:sSub>
                            <m:sSubPr>
                              <m:ctrlPr>
                                <a:rPr lang="en-US" sz="2400" i="1" u="none">
                                  <a:latin typeface="Cambria Math" panose="02040503050406030204" pitchFamily="18" charset="0"/>
                                </a:rPr>
                              </m:ctrlPr>
                            </m:sSubPr>
                            <m:e>
                              <m:r>
                                <m:rPr>
                                  <m:sty m:val="p"/>
                                </m:rPr>
                                <a:rPr lang="en-US" sz="2400" u="none">
                                  <a:latin typeface="Cambria Math"/>
                                </a:rPr>
                                <m:t>net</m:t>
                              </m:r>
                            </m:e>
                            <m:sub>
                              <m:r>
                                <a:rPr lang="en-US" sz="2400" b="0" i="1" u="none" smtClean="0">
                                  <a:latin typeface="Cambria Math" panose="02040503050406030204" pitchFamily="18" charset="0"/>
                                </a:rPr>
                                <m:t>𝑘</m:t>
                              </m:r>
                            </m:sub>
                          </m:sSub>
                        </m:den>
                      </m:f>
                      <m:r>
                        <a:rPr lang="en-US" sz="2400" b="0" i="1" u="none" smtClean="0">
                          <a:latin typeface="Cambria Math"/>
                        </a:rPr>
                        <m:t>  </m:t>
                      </m:r>
                      <m:f>
                        <m:fPr>
                          <m:ctrlPr>
                            <a:rPr lang="en-US" sz="2400" i="1" u="none">
                              <a:latin typeface="Cambria Math" panose="02040503050406030204" pitchFamily="18" charset="0"/>
                            </a:rPr>
                          </m:ctrlPr>
                        </m:fPr>
                        <m:num>
                          <m:r>
                            <a:rPr lang="en-US" sz="2400" i="1" u="none">
                              <a:latin typeface="Cambria Math"/>
                            </a:rPr>
                            <m:t>𝜕</m:t>
                          </m:r>
                          <m:sSub>
                            <m:sSubPr>
                              <m:ctrlPr>
                                <a:rPr lang="en-US" sz="2400" i="1" u="none">
                                  <a:latin typeface="Cambria Math" panose="02040503050406030204" pitchFamily="18" charset="0"/>
                                </a:rPr>
                              </m:ctrlPr>
                            </m:sSubPr>
                            <m:e>
                              <m:r>
                                <m:rPr>
                                  <m:sty m:val="p"/>
                                </m:rPr>
                                <a:rPr lang="en-US" sz="2400" u="none">
                                  <a:latin typeface="Cambria Math"/>
                                </a:rPr>
                                <m:t>net</m:t>
                              </m:r>
                            </m:e>
                            <m:sub>
                              <m:r>
                                <a:rPr lang="en-US" sz="2400" b="0" i="1" u="none" smtClean="0">
                                  <a:latin typeface="Cambria Math" panose="02040503050406030204" pitchFamily="18" charset="0"/>
                                </a:rPr>
                                <m:t>𝑘</m:t>
                              </m:r>
                            </m:sub>
                          </m:sSub>
                        </m:num>
                        <m:den>
                          <m:r>
                            <a:rPr lang="en-US" sz="2400" i="1" u="none">
                              <a:latin typeface="Cambria Math"/>
                            </a:rPr>
                            <m:t>𝜕</m:t>
                          </m:r>
                          <m:sSub>
                            <m:sSubPr>
                              <m:ctrlPr>
                                <a:rPr lang="en-US" sz="2400" i="1" u="none">
                                  <a:latin typeface="Cambria Math" panose="02040503050406030204" pitchFamily="18" charset="0"/>
                                </a:rPr>
                              </m:ctrlPr>
                            </m:sSubPr>
                            <m:e>
                              <m:r>
                                <a:rPr lang="en-US" sz="2400" i="1" u="none">
                                  <a:latin typeface="Cambria Math"/>
                                </a:rPr>
                                <m:t>𝑤</m:t>
                              </m:r>
                            </m:e>
                            <m:sub>
                              <m:r>
                                <a:rPr lang="en-US" sz="2400" i="1" u="none">
                                  <a:latin typeface="Cambria Math"/>
                                </a:rPr>
                                <m:t>𝑖</m:t>
                              </m:r>
                              <m:r>
                                <a:rPr lang="en-US" sz="2400" b="0" i="1" u="none" smtClean="0">
                                  <a:latin typeface="Cambria Math" panose="02040503050406030204" pitchFamily="18" charset="0"/>
                                </a:rPr>
                                <m:t>𝑘</m:t>
                              </m:r>
                            </m:sub>
                          </m:sSub>
                        </m:den>
                      </m:f>
                    </m:oMath>
                  </m:oMathPara>
                </a14:m>
                <a:endParaRPr lang="en-US" sz="2400" u="none" dirty="0"/>
              </a:p>
            </p:txBody>
          </p:sp>
        </mc:Choice>
        <mc:Fallback xmlns="">
          <p:sp>
            <p:nvSpPr>
              <p:cNvPr id="47" name="Rectangle 46"/>
              <p:cNvSpPr>
                <a:spLocks noRot="1" noChangeAspect="1" noMove="1" noResize="1" noEditPoints="1" noAdjustHandles="1" noChangeArrowheads="1" noChangeShapeType="1" noTextEdit="1"/>
              </p:cNvSpPr>
              <p:nvPr/>
            </p:nvSpPr>
            <p:spPr>
              <a:xfrm>
                <a:off x="1418195" y="2853431"/>
                <a:ext cx="5253877" cy="857029"/>
              </a:xfrm>
              <a:prstGeom prst="rect">
                <a:avLst/>
              </a:prstGeom>
              <a:blipFill>
                <a:blip r:embed="rId5"/>
                <a:stretch>
                  <a:fillRect/>
                </a:stretch>
              </a:blipFill>
            </p:spPr>
            <p:txBody>
              <a:bodyPr/>
              <a:lstStyle/>
              <a:p>
                <a:r>
                  <a:rPr lang="en-US">
                    <a:noFill/>
                  </a:rPr>
                  <a:t> </a:t>
                </a:r>
              </a:p>
            </p:txBody>
          </p:sp>
        </mc:Fallback>
      </mc:AlternateContent>
      <p:sp>
        <p:nvSpPr>
          <p:cNvPr id="48" name="Rounded Rectangle 47"/>
          <p:cNvSpPr/>
          <p:nvPr/>
        </p:nvSpPr>
        <p:spPr>
          <a:xfrm>
            <a:off x="4609592" y="3718521"/>
            <a:ext cx="914400" cy="794296"/>
          </a:xfrm>
          <a:prstGeom prst="roundRect">
            <a:avLst/>
          </a:prstGeom>
          <a:noFill/>
          <a:ln>
            <a:solidFill>
              <a:srgbClr val="C00000"/>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9" name="Rounded Rectangle 48"/>
          <p:cNvSpPr/>
          <p:nvPr/>
        </p:nvSpPr>
        <p:spPr>
          <a:xfrm>
            <a:off x="5747512" y="4531623"/>
            <a:ext cx="497840" cy="415289"/>
          </a:xfrm>
          <a:prstGeom prst="roundRect">
            <a:avLst/>
          </a:prstGeom>
          <a:noFill/>
          <a:ln>
            <a:solidFill>
              <a:srgbClr val="C00000"/>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0" name="Rounded Rectangle 49"/>
          <p:cNvSpPr/>
          <p:nvPr/>
        </p:nvSpPr>
        <p:spPr>
          <a:xfrm>
            <a:off x="3540252" y="3717031"/>
            <a:ext cx="911860" cy="812800"/>
          </a:xfrm>
          <a:prstGeom prst="roundRect">
            <a:avLst/>
          </a:prstGeom>
          <a:noFill/>
          <a:ln>
            <a:solidFill>
              <a:srgbClr val="C00000"/>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1" name="Rounded Rectangle 50"/>
          <p:cNvSpPr/>
          <p:nvPr/>
        </p:nvSpPr>
        <p:spPr>
          <a:xfrm>
            <a:off x="4264152" y="4541262"/>
            <a:ext cx="1346200" cy="415289"/>
          </a:xfrm>
          <a:prstGeom prst="roundRect">
            <a:avLst/>
          </a:prstGeom>
          <a:noFill/>
          <a:ln>
            <a:solidFill>
              <a:srgbClr val="C00000"/>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2" name="Rounded Rectangle 51"/>
          <p:cNvSpPr/>
          <p:nvPr/>
        </p:nvSpPr>
        <p:spPr>
          <a:xfrm>
            <a:off x="2740152" y="4531102"/>
            <a:ext cx="1366520" cy="415289"/>
          </a:xfrm>
          <a:prstGeom prst="roundRect">
            <a:avLst/>
          </a:prstGeom>
          <a:noFill/>
          <a:ln>
            <a:solidFill>
              <a:srgbClr val="C00000"/>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3" name="Rounded Rectangle 52"/>
          <p:cNvSpPr/>
          <p:nvPr/>
        </p:nvSpPr>
        <p:spPr>
          <a:xfrm>
            <a:off x="2643632" y="3711951"/>
            <a:ext cx="665480" cy="817426"/>
          </a:xfrm>
          <a:prstGeom prst="roundRect">
            <a:avLst/>
          </a:prstGeom>
          <a:noFill/>
          <a:ln>
            <a:solidFill>
              <a:srgbClr val="C00000"/>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4" name="Rectangle 53"/>
              <p:cNvSpPr/>
              <p:nvPr/>
            </p:nvSpPr>
            <p:spPr>
              <a:xfrm>
                <a:off x="118872" y="5251190"/>
                <a:ext cx="3124200" cy="984885"/>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14:m>
                  <m:oMathPara xmlns:m="http://schemas.openxmlformats.org/officeDocument/2006/math">
                    <m:oMathParaPr>
                      <m:jc m:val="centerGroup"/>
                    </m:oMathParaPr>
                    <m:oMath xmlns:m="http://schemas.openxmlformats.org/officeDocument/2006/math">
                      <m:r>
                        <a:rPr lang="en-US" sz="2000" i="1" u="none">
                          <a:latin typeface="Cambria Math"/>
                        </a:rPr>
                        <m:t>𝐸𝑟</m:t>
                      </m:r>
                      <m:sSub>
                        <m:sSubPr>
                          <m:ctrlPr>
                            <a:rPr lang="en-US" sz="2000" i="1" u="none">
                              <a:latin typeface="Cambria Math" panose="02040503050406030204" pitchFamily="18" charset="0"/>
                            </a:rPr>
                          </m:ctrlPr>
                        </m:sSubPr>
                        <m:e>
                          <m:r>
                            <a:rPr lang="en-US" sz="2000" i="1" u="none">
                              <a:latin typeface="Cambria Math"/>
                            </a:rPr>
                            <m:t>𝑟</m:t>
                          </m:r>
                        </m:e>
                        <m:sub>
                          <m:r>
                            <a:rPr lang="en-US" sz="2000" i="1" u="none">
                              <a:latin typeface="Cambria Math"/>
                            </a:rPr>
                            <m:t>𝑑</m:t>
                          </m:r>
                        </m:sub>
                      </m:sSub>
                      <m:d>
                        <m:dPr>
                          <m:ctrlPr>
                            <a:rPr lang="en-US" sz="2000" i="1" u="none">
                              <a:latin typeface="Cambria Math" panose="02040503050406030204" pitchFamily="18" charset="0"/>
                            </a:rPr>
                          </m:ctrlPr>
                        </m:dPr>
                        <m:e>
                          <m:acc>
                            <m:accPr>
                              <m:chr m:val="⃗"/>
                              <m:ctrlPr>
                                <a:rPr lang="en-US" sz="2000" i="1" u="none">
                                  <a:latin typeface="Cambria Math" panose="02040503050406030204" pitchFamily="18" charset="0"/>
                                </a:rPr>
                              </m:ctrlPr>
                            </m:accPr>
                            <m:e>
                              <m:r>
                                <a:rPr lang="en-US" sz="2000" i="1" u="none">
                                  <a:latin typeface="Cambria Math"/>
                                </a:rPr>
                                <m:t>𝑤</m:t>
                              </m:r>
                            </m:e>
                          </m:acc>
                        </m:e>
                      </m:d>
                      <m:r>
                        <a:rPr lang="en-US" sz="2000" i="1" u="none">
                          <a:latin typeface="Cambria Math"/>
                        </a:rPr>
                        <m:t>=</m:t>
                      </m:r>
                      <m:f>
                        <m:fPr>
                          <m:ctrlPr>
                            <a:rPr lang="en-US" sz="2000" i="1" u="none">
                              <a:latin typeface="Cambria Math" panose="02040503050406030204" pitchFamily="18" charset="0"/>
                            </a:rPr>
                          </m:ctrlPr>
                        </m:fPr>
                        <m:num>
                          <m:r>
                            <a:rPr lang="en-US" sz="2000" i="1" u="none">
                              <a:latin typeface="Cambria Math"/>
                            </a:rPr>
                            <m:t>1</m:t>
                          </m:r>
                        </m:num>
                        <m:den>
                          <m:r>
                            <a:rPr lang="en-US" sz="2000" i="1" u="none">
                              <a:latin typeface="Cambria Math"/>
                            </a:rPr>
                            <m:t>2</m:t>
                          </m:r>
                        </m:den>
                      </m:f>
                      <m:nary>
                        <m:naryPr>
                          <m:chr m:val="∑"/>
                          <m:ctrlPr>
                            <a:rPr lang="en-US" sz="2000" i="1" u="none">
                              <a:latin typeface="Cambria Math" panose="02040503050406030204" pitchFamily="18" charset="0"/>
                            </a:rPr>
                          </m:ctrlPr>
                        </m:naryPr>
                        <m:sub>
                          <m:r>
                            <m:rPr>
                              <m:brk m:alnAt="23"/>
                            </m:rPr>
                            <a:rPr lang="en-US" sz="2000" i="1" u="none">
                              <a:latin typeface="Cambria Math"/>
                            </a:rPr>
                            <m:t>𝑘</m:t>
                          </m:r>
                          <m:r>
                            <a:rPr lang="en-US" sz="2000" i="1" u="none">
                              <a:latin typeface="Cambria Math"/>
                            </a:rPr>
                            <m:t>∈</m:t>
                          </m:r>
                          <m:r>
                            <a:rPr lang="en-US" sz="2000" i="1" u="none">
                              <a:latin typeface="Cambria Math"/>
                            </a:rPr>
                            <m:t>𝐾</m:t>
                          </m:r>
                        </m:sub>
                        <m:sup/>
                        <m:e>
                          <m:sSup>
                            <m:sSupPr>
                              <m:ctrlPr>
                                <a:rPr lang="en-US" sz="2000" i="1" u="none">
                                  <a:latin typeface="Cambria Math" panose="02040503050406030204" pitchFamily="18" charset="0"/>
                                </a:rPr>
                              </m:ctrlPr>
                            </m:sSupPr>
                            <m:e>
                              <m:d>
                                <m:dPr>
                                  <m:ctrlPr>
                                    <a:rPr lang="en-US" sz="2000" i="1" u="none">
                                      <a:latin typeface="Cambria Math" panose="02040503050406030204" pitchFamily="18" charset="0"/>
                                    </a:rPr>
                                  </m:ctrlPr>
                                </m:dPr>
                                <m:e>
                                  <m:sSub>
                                    <m:sSubPr>
                                      <m:ctrlPr>
                                        <a:rPr lang="en-US" sz="2000" i="1" u="none">
                                          <a:latin typeface="Cambria Math" panose="02040503050406030204" pitchFamily="18" charset="0"/>
                                        </a:rPr>
                                      </m:ctrlPr>
                                    </m:sSubPr>
                                    <m:e>
                                      <m:r>
                                        <a:rPr lang="en-US" sz="2000" i="1" u="none">
                                          <a:latin typeface="Cambria Math"/>
                                        </a:rPr>
                                        <m:t>𝑡</m:t>
                                      </m:r>
                                    </m:e>
                                    <m:sub>
                                      <m:r>
                                        <a:rPr lang="en-US" sz="2000" i="1" u="none">
                                          <a:latin typeface="Cambria Math"/>
                                        </a:rPr>
                                        <m:t>𝑘</m:t>
                                      </m:r>
                                    </m:sub>
                                  </m:sSub>
                                  <m:r>
                                    <a:rPr lang="en-US" sz="2000" i="1" u="none">
                                      <a:latin typeface="Cambria Math"/>
                                    </a:rPr>
                                    <m:t>−</m:t>
                                  </m:r>
                                  <m:sSub>
                                    <m:sSubPr>
                                      <m:ctrlPr>
                                        <a:rPr lang="en-US" sz="2000" i="1" u="none">
                                          <a:latin typeface="Cambria Math" panose="02040503050406030204" pitchFamily="18" charset="0"/>
                                        </a:rPr>
                                      </m:ctrlPr>
                                    </m:sSubPr>
                                    <m:e>
                                      <m:r>
                                        <a:rPr lang="en-US" sz="2000" i="1" u="none">
                                          <a:latin typeface="Cambria Math"/>
                                        </a:rPr>
                                        <m:t>𝑜</m:t>
                                      </m:r>
                                    </m:e>
                                    <m:sub>
                                      <m:r>
                                        <a:rPr lang="en-US" sz="2000" i="1" u="none">
                                          <a:latin typeface="Cambria Math"/>
                                        </a:rPr>
                                        <m:t>𝑘</m:t>
                                      </m:r>
                                    </m:sub>
                                  </m:sSub>
                                </m:e>
                              </m:d>
                            </m:e>
                            <m:sup>
                              <m:r>
                                <a:rPr lang="en-US" sz="2000" i="1" u="none">
                                  <a:latin typeface="Cambria Math"/>
                                </a:rPr>
                                <m:t>2</m:t>
                              </m:r>
                            </m:sup>
                          </m:sSup>
                        </m:e>
                      </m:nary>
                    </m:oMath>
                  </m:oMathPara>
                </a14:m>
                <a:endParaRPr lang="en-US" sz="2000" u="none" dirty="0"/>
              </a:p>
            </p:txBody>
          </p:sp>
        </mc:Choice>
        <mc:Fallback xmlns="">
          <p:sp>
            <p:nvSpPr>
              <p:cNvPr id="54" name="Rectangle 53"/>
              <p:cNvSpPr>
                <a:spLocks noRot="1" noChangeAspect="1" noMove="1" noResize="1" noEditPoints="1" noAdjustHandles="1" noChangeArrowheads="1" noChangeShapeType="1" noTextEdit="1"/>
              </p:cNvSpPr>
              <p:nvPr/>
            </p:nvSpPr>
            <p:spPr>
              <a:xfrm>
                <a:off x="118872" y="5251190"/>
                <a:ext cx="3124200" cy="984885"/>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Rectangle 54"/>
              <p:cNvSpPr/>
              <p:nvPr/>
            </p:nvSpPr>
            <p:spPr>
              <a:xfrm>
                <a:off x="6460339" y="5573614"/>
                <a:ext cx="1963358" cy="424796"/>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u="none" smtClean="0">
                              <a:solidFill>
                                <a:schemeClr val="dk1"/>
                              </a:solidFill>
                              <a:latin typeface="Cambria Math" panose="02040503050406030204" pitchFamily="18" charset="0"/>
                            </a:rPr>
                          </m:ctrlPr>
                        </m:sSubPr>
                        <m:e>
                          <m:r>
                            <m:rPr>
                              <m:sty m:val="p"/>
                            </m:rPr>
                            <a:rPr lang="en-US" sz="2000" i="1" u="none">
                              <a:solidFill>
                                <a:schemeClr val="dk1"/>
                              </a:solidFill>
                              <a:latin typeface="Cambria Math"/>
                            </a:rPr>
                            <m:t>net</m:t>
                          </m:r>
                        </m:e>
                        <m:sub>
                          <m:r>
                            <a:rPr lang="en-US" sz="2000" b="0" i="1" u="none" smtClean="0">
                              <a:solidFill>
                                <a:schemeClr val="dk1"/>
                              </a:solidFill>
                              <a:latin typeface="Cambria Math" panose="02040503050406030204" pitchFamily="18" charset="0"/>
                            </a:rPr>
                            <m:t>𝑘</m:t>
                          </m:r>
                        </m:sub>
                      </m:sSub>
                      <m:r>
                        <a:rPr lang="en-US" sz="2000" i="1" u="none">
                          <a:solidFill>
                            <a:schemeClr val="dk1"/>
                          </a:solidFill>
                          <a:latin typeface="Cambria Math"/>
                        </a:rPr>
                        <m:t>=∑</m:t>
                      </m:r>
                      <m:sSub>
                        <m:sSubPr>
                          <m:ctrlPr>
                            <a:rPr lang="en-US" sz="2000" i="1" u="none">
                              <a:solidFill>
                                <a:schemeClr val="dk1"/>
                              </a:solidFill>
                              <a:latin typeface="Cambria Math" panose="02040503050406030204" pitchFamily="18" charset="0"/>
                            </a:rPr>
                          </m:ctrlPr>
                        </m:sSubPr>
                        <m:e>
                          <m:r>
                            <a:rPr lang="en-US" sz="2000" i="1" u="none">
                              <a:solidFill>
                                <a:schemeClr val="dk1"/>
                              </a:solidFill>
                              <a:latin typeface="Cambria Math"/>
                            </a:rPr>
                            <m:t>𝑤</m:t>
                          </m:r>
                        </m:e>
                        <m:sub>
                          <m:r>
                            <a:rPr lang="en-US" sz="2000" b="0" i="1" u="none" smtClean="0">
                              <a:solidFill>
                                <a:schemeClr val="dk1"/>
                              </a:solidFill>
                              <a:latin typeface="Cambria Math" panose="02040503050406030204" pitchFamily="18" charset="0"/>
                            </a:rPr>
                            <m:t>𝑗𝑘</m:t>
                          </m:r>
                        </m:sub>
                      </m:sSub>
                      <m:r>
                        <a:rPr lang="en-US" sz="2000" i="1" u="none">
                          <a:solidFill>
                            <a:schemeClr val="dk1"/>
                          </a:solidFill>
                          <a:latin typeface="Cambria Math"/>
                        </a:rPr>
                        <m:t>.</m:t>
                      </m:r>
                      <m:sSub>
                        <m:sSubPr>
                          <m:ctrlPr>
                            <a:rPr lang="en-US" sz="2000" i="1" u="none">
                              <a:solidFill>
                                <a:schemeClr val="dk1"/>
                              </a:solidFill>
                              <a:latin typeface="Cambria Math" panose="02040503050406030204" pitchFamily="18" charset="0"/>
                            </a:rPr>
                          </m:ctrlPr>
                        </m:sSubPr>
                        <m:e>
                          <m:r>
                            <a:rPr lang="en-US" sz="2000" b="0" i="1" u="none" smtClean="0">
                              <a:solidFill>
                                <a:schemeClr val="dk1"/>
                              </a:solidFill>
                              <a:latin typeface="Cambria Math" panose="02040503050406030204" pitchFamily="18" charset="0"/>
                            </a:rPr>
                            <m:t>h</m:t>
                          </m:r>
                        </m:e>
                        <m:sub>
                          <m:r>
                            <a:rPr lang="en-US" sz="2000" b="0" i="1" u="none" smtClean="0">
                              <a:solidFill>
                                <a:schemeClr val="dk1"/>
                              </a:solidFill>
                              <a:latin typeface="Cambria Math" panose="02040503050406030204" pitchFamily="18" charset="0"/>
                            </a:rPr>
                            <m:t>𝑗</m:t>
                          </m:r>
                        </m:sub>
                      </m:sSub>
                    </m:oMath>
                  </m:oMathPara>
                </a14:m>
                <a:endParaRPr lang="en-US" sz="2000" i="1" u="none" dirty="0">
                  <a:solidFill>
                    <a:schemeClr val="dk1"/>
                  </a:solidFill>
                  <a:latin typeface="Cambria Math"/>
                </a:endParaRPr>
              </a:p>
            </p:txBody>
          </p:sp>
        </mc:Choice>
        <mc:Fallback xmlns="">
          <p:sp>
            <p:nvSpPr>
              <p:cNvPr id="55" name="Rectangle 54"/>
              <p:cNvSpPr>
                <a:spLocks noRot="1" noChangeAspect="1" noMove="1" noResize="1" noEditPoints="1" noAdjustHandles="1" noChangeArrowheads="1" noChangeShapeType="1" noTextEdit="1"/>
              </p:cNvSpPr>
              <p:nvPr/>
            </p:nvSpPr>
            <p:spPr>
              <a:xfrm>
                <a:off x="6460339" y="5573614"/>
                <a:ext cx="1963358" cy="424796"/>
              </a:xfrm>
              <a:prstGeom prst="rect">
                <a:avLst/>
              </a:prstGeom>
              <a:blipFill>
                <a:blip r:embed="rId9"/>
                <a:stretch>
                  <a:fillRect b="-67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Rectangle 55"/>
              <p:cNvSpPr/>
              <p:nvPr/>
            </p:nvSpPr>
            <p:spPr>
              <a:xfrm>
                <a:off x="3342408" y="5251191"/>
                <a:ext cx="3076904" cy="130555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2000" b="0" i="1" u="none" smtClean="0">
                              <a:latin typeface="Cambria Math" panose="02040503050406030204" pitchFamily="18" charset="0"/>
                            </a:rPr>
                          </m:ctrlPr>
                        </m:fPr>
                        <m:num>
                          <m:r>
                            <a:rPr lang="en-US" sz="2000" b="0" i="1" u="none" smtClean="0">
                              <a:latin typeface="Cambria Math"/>
                            </a:rPr>
                            <m:t>𝜕</m:t>
                          </m:r>
                          <m:sSub>
                            <m:sSubPr>
                              <m:ctrlPr>
                                <a:rPr lang="en-US" sz="2000" i="1" u="none">
                                  <a:latin typeface="Cambria Math" panose="02040503050406030204" pitchFamily="18" charset="0"/>
                                </a:rPr>
                              </m:ctrlPr>
                            </m:sSubPr>
                            <m:e>
                              <m:r>
                                <a:rPr lang="en-US" sz="2000" i="1" u="none">
                                  <a:latin typeface="Cambria Math"/>
                                </a:rPr>
                                <m:t>𝑜</m:t>
                              </m:r>
                            </m:e>
                            <m:sub>
                              <m:r>
                                <a:rPr lang="en-US" sz="2000" b="0" i="1" u="none" smtClean="0">
                                  <a:latin typeface="Cambria Math" panose="02040503050406030204" pitchFamily="18" charset="0"/>
                                </a:rPr>
                                <m:t>𝑘</m:t>
                              </m:r>
                            </m:sub>
                          </m:sSub>
                        </m:num>
                        <m:den>
                          <m:r>
                            <a:rPr lang="en-US" sz="2000" i="1" u="none">
                              <a:latin typeface="Cambria Math"/>
                            </a:rPr>
                            <m:t>𝜕</m:t>
                          </m:r>
                          <m:sSub>
                            <m:sSubPr>
                              <m:ctrlPr>
                                <a:rPr lang="en-US" sz="2000" b="0" i="1" u="none" smtClean="0">
                                  <a:latin typeface="Cambria Math" panose="02040503050406030204" pitchFamily="18" charset="0"/>
                                </a:rPr>
                              </m:ctrlPr>
                            </m:sSubPr>
                            <m:e>
                              <m:r>
                                <m:rPr>
                                  <m:sty m:val="p"/>
                                </m:rPr>
                                <a:rPr lang="en-US" sz="2000" b="0" i="0" u="none" smtClean="0">
                                  <a:latin typeface="Cambria Math"/>
                                </a:rPr>
                                <m:t>net</m:t>
                              </m:r>
                            </m:e>
                            <m:sub>
                              <m:r>
                                <a:rPr lang="en-US" sz="2000" b="0" i="1" u="none" smtClean="0">
                                  <a:latin typeface="Cambria Math" panose="02040503050406030204" pitchFamily="18" charset="0"/>
                                </a:rPr>
                                <m:t>𝑘</m:t>
                              </m:r>
                            </m:sub>
                          </m:sSub>
                        </m:den>
                      </m:f>
                      <m:r>
                        <a:rPr lang="en-US" sz="2000" i="1" u="none">
                          <a:solidFill>
                            <a:schemeClr val="dk1"/>
                          </a:solidFill>
                          <a:latin typeface="Cambria Math"/>
                        </a:rPr>
                        <m:t>=</m:t>
                      </m:r>
                      <m:sSub>
                        <m:sSubPr>
                          <m:ctrlPr>
                            <a:rPr lang="en-US" sz="2000" b="0" i="1" u="none" smtClean="0">
                              <a:solidFill>
                                <a:schemeClr val="dk1"/>
                              </a:solidFill>
                              <a:latin typeface="Cambria Math" panose="02040503050406030204" pitchFamily="18" charset="0"/>
                            </a:rPr>
                          </m:ctrlPr>
                        </m:sSubPr>
                        <m:e>
                          <m:r>
                            <a:rPr lang="en-US" sz="2000" b="0" i="1" u="none" smtClean="0">
                              <a:solidFill>
                                <a:schemeClr val="dk1"/>
                              </a:solidFill>
                              <a:latin typeface="Cambria Math"/>
                            </a:rPr>
                            <m:t>𝑜</m:t>
                          </m:r>
                        </m:e>
                        <m:sub>
                          <m:r>
                            <a:rPr lang="en-US" sz="2000" b="0" i="1" u="none" smtClean="0">
                              <a:solidFill>
                                <a:schemeClr val="dk1"/>
                              </a:solidFill>
                              <a:latin typeface="Cambria Math" panose="02040503050406030204" pitchFamily="18" charset="0"/>
                            </a:rPr>
                            <m:t>𝑘</m:t>
                          </m:r>
                        </m:sub>
                      </m:sSub>
                      <m:r>
                        <a:rPr lang="en-US" sz="2000" b="0" i="1" u="none" smtClean="0">
                          <a:solidFill>
                            <a:schemeClr val="dk1"/>
                          </a:solidFill>
                          <a:latin typeface="Cambria Math"/>
                        </a:rPr>
                        <m:t>(</m:t>
                      </m:r>
                      <m:r>
                        <a:rPr lang="en-US" sz="2000" b="0" i="1" u="none" smtClean="0">
                          <a:solidFill>
                            <a:schemeClr val="dk1"/>
                          </a:solidFill>
                          <a:latin typeface="Cambria Math"/>
                        </a:rPr>
                        <m:t>1</m:t>
                      </m:r>
                      <m:r>
                        <a:rPr lang="en-US" sz="2000" b="0" i="1" u="none" smtClean="0">
                          <a:solidFill>
                            <a:schemeClr val="dk1"/>
                          </a:solidFill>
                          <a:latin typeface="Cambria Math"/>
                        </a:rPr>
                        <m:t>−</m:t>
                      </m:r>
                      <m:sSub>
                        <m:sSubPr>
                          <m:ctrlPr>
                            <a:rPr lang="en-US" sz="2000" b="0" i="1" u="none" smtClean="0">
                              <a:solidFill>
                                <a:schemeClr val="dk1"/>
                              </a:solidFill>
                              <a:latin typeface="Cambria Math" panose="02040503050406030204" pitchFamily="18" charset="0"/>
                            </a:rPr>
                          </m:ctrlPr>
                        </m:sSubPr>
                        <m:e>
                          <m:r>
                            <a:rPr lang="en-US" sz="2000" b="0" i="1" u="none" smtClean="0">
                              <a:solidFill>
                                <a:schemeClr val="dk1"/>
                              </a:solidFill>
                              <a:latin typeface="Cambria Math"/>
                            </a:rPr>
                            <m:t>𝑜</m:t>
                          </m:r>
                        </m:e>
                        <m:sub>
                          <m:r>
                            <a:rPr lang="en-US" sz="2000" b="0" i="1" u="none" smtClean="0">
                              <a:solidFill>
                                <a:schemeClr val="dk1"/>
                              </a:solidFill>
                              <a:latin typeface="Cambria Math" panose="02040503050406030204" pitchFamily="18" charset="0"/>
                            </a:rPr>
                            <m:t>𝑘</m:t>
                          </m:r>
                        </m:sub>
                      </m:sSub>
                      <m:r>
                        <a:rPr lang="en-US" sz="2000" b="0" i="1" u="none" smtClean="0">
                          <a:solidFill>
                            <a:schemeClr val="dk1"/>
                          </a:solidFill>
                          <a:latin typeface="Cambria Math"/>
                        </a:rPr>
                        <m:t>)</m:t>
                      </m:r>
                    </m:oMath>
                  </m:oMathPara>
                </a14:m>
                <a:endParaRPr lang="en-US" sz="2000" i="1" u="none" dirty="0">
                  <a:solidFill>
                    <a:schemeClr val="dk1"/>
                  </a:solidFill>
                  <a:latin typeface="Cambria Math"/>
                </a:endParaRPr>
              </a:p>
              <a:p>
                <a:pPr/>
                <a14:m>
                  <m:oMathPara xmlns:m="http://schemas.openxmlformats.org/officeDocument/2006/math">
                    <m:oMathParaPr>
                      <m:jc m:val="centerGroup"/>
                    </m:oMathParaPr>
                    <m:oMath xmlns:m="http://schemas.openxmlformats.org/officeDocument/2006/math">
                      <m:sSub>
                        <m:sSubPr>
                          <m:ctrlPr>
                            <a:rPr lang="en-US" sz="1800" i="1" u="none">
                              <a:latin typeface="Cambria Math" panose="02040503050406030204" pitchFamily="18" charset="0"/>
                            </a:rPr>
                          </m:ctrlPr>
                        </m:sSubPr>
                        <m:e>
                          <m:r>
                            <a:rPr lang="en-US" sz="1800" i="1" u="none">
                              <a:latin typeface="Cambria Math"/>
                            </a:rPr>
                            <m:t>𝑜</m:t>
                          </m:r>
                        </m:e>
                        <m:sub>
                          <m:r>
                            <a:rPr lang="en-US" sz="1800" b="0" i="1" u="none" smtClean="0">
                              <a:latin typeface="Cambria Math" panose="02040503050406030204" pitchFamily="18" charset="0"/>
                            </a:rPr>
                            <m:t>𝑘</m:t>
                          </m:r>
                        </m:sub>
                      </m:sSub>
                      <m:r>
                        <a:rPr lang="en-US" sz="1800" b="0" i="1" u="none" smtClean="0">
                          <a:latin typeface="Cambria Math"/>
                        </a:rPr>
                        <m:t>=</m:t>
                      </m:r>
                      <m:f>
                        <m:fPr>
                          <m:ctrlPr>
                            <a:rPr lang="en-US" sz="1800" b="0" i="1" u="none" smtClean="0">
                              <a:latin typeface="Cambria Math" panose="02040503050406030204" pitchFamily="18" charset="0"/>
                            </a:rPr>
                          </m:ctrlPr>
                        </m:fPr>
                        <m:num>
                          <m:r>
                            <a:rPr lang="en-US" sz="1800" b="0" i="1" u="none" smtClean="0">
                              <a:latin typeface="Cambria Math"/>
                            </a:rPr>
                            <m:t>1</m:t>
                          </m:r>
                        </m:num>
                        <m:den>
                          <m:r>
                            <a:rPr lang="en-US" sz="1800" b="0" i="1" u="none" smtClean="0">
                              <a:latin typeface="Cambria Math"/>
                            </a:rPr>
                            <m:t>1</m:t>
                          </m:r>
                          <m:r>
                            <a:rPr lang="en-US" sz="1800" b="0" i="1" u="none" smtClean="0">
                              <a:latin typeface="Cambria Math"/>
                            </a:rPr>
                            <m:t>+</m:t>
                          </m:r>
                          <m:func>
                            <m:funcPr>
                              <m:ctrlPr>
                                <a:rPr lang="en-US" sz="1800" b="0" i="1" u="none" smtClean="0">
                                  <a:latin typeface="Cambria Math" panose="02040503050406030204" pitchFamily="18" charset="0"/>
                                </a:rPr>
                              </m:ctrlPr>
                            </m:funcPr>
                            <m:fName>
                              <m:r>
                                <m:rPr>
                                  <m:sty m:val="p"/>
                                </m:rPr>
                                <a:rPr lang="en-US" sz="1800" b="0" i="0" u="none" smtClean="0">
                                  <a:latin typeface="Cambria Math"/>
                                </a:rPr>
                                <m:t>exp</m:t>
                              </m:r>
                            </m:fName>
                            <m:e>
                              <m:r>
                                <a:rPr lang="en-US" sz="1800" b="0" i="1" u="none" smtClean="0">
                                  <a:latin typeface="Cambria Math"/>
                                </a:rPr>
                                <m:t>{−(</m:t>
                              </m:r>
                              <m:sSub>
                                <m:sSubPr>
                                  <m:ctrlPr>
                                    <a:rPr lang="en-US" sz="2000" i="1" u="none">
                                      <a:latin typeface="Cambria Math" panose="02040503050406030204" pitchFamily="18" charset="0"/>
                                    </a:rPr>
                                  </m:ctrlPr>
                                </m:sSubPr>
                                <m:e>
                                  <m:r>
                                    <m:rPr>
                                      <m:sty m:val="p"/>
                                    </m:rPr>
                                    <a:rPr lang="en-US" sz="2000" u="none">
                                      <a:latin typeface="Cambria Math"/>
                                    </a:rPr>
                                    <m:t>net</m:t>
                                  </m:r>
                                </m:e>
                                <m:sub>
                                  <m:r>
                                    <a:rPr lang="en-US" sz="2000" b="0" i="1" u="none" smtClean="0">
                                      <a:latin typeface="Cambria Math" panose="02040503050406030204" pitchFamily="18" charset="0"/>
                                    </a:rPr>
                                    <m:t>𝑘</m:t>
                                  </m:r>
                                </m:sub>
                              </m:sSub>
                              <m:r>
                                <a:rPr lang="en-US" sz="2000" i="1" u="none">
                                  <a:latin typeface="Cambria Math"/>
                                </a:rPr>
                                <m:t>−</m:t>
                              </m:r>
                              <m:sSub>
                                <m:sSubPr>
                                  <m:ctrlPr>
                                    <a:rPr lang="en-US" sz="2000" i="1" u="none">
                                      <a:latin typeface="Cambria Math" panose="02040503050406030204" pitchFamily="18" charset="0"/>
                                    </a:rPr>
                                  </m:ctrlPr>
                                </m:sSubPr>
                                <m:e>
                                  <m:r>
                                    <a:rPr lang="en-US" sz="2000" b="0" i="1" u="none" smtClean="0">
                                      <a:latin typeface="Cambria Math" panose="02040503050406030204" pitchFamily="18" charset="0"/>
                                    </a:rPr>
                                    <m:t>𝑏</m:t>
                                  </m:r>
                                </m:e>
                                <m:sub>
                                  <m:r>
                                    <a:rPr lang="en-US" sz="2000" b="0" i="1" u="none" smtClean="0">
                                      <a:latin typeface="Cambria Math" panose="02040503050406030204" pitchFamily="18" charset="0"/>
                                    </a:rPr>
                                    <m:t>𝑘</m:t>
                                  </m:r>
                                </m:sub>
                              </m:sSub>
                              <m:r>
                                <a:rPr lang="en-US" sz="2000" b="0" i="1" u="none" smtClean="0">
                                  <a:latin typeface="Cambria Math"/>
                                </a:rPr>
                                <m:t>)}</m:t>
                              </m:r>
                            </m:e>
                          </m:func>
                        </m:den>
                      </m:f>
                    </m:oMath>
                  </m:oMathPara>
                </a14:m>
                <a:endParaRPr lang="en-US" sz="2000" i="1" u="none" dirty="0">
                  <a:solidFill>
                    <a:schemeClr val="dk1"/>
                  </a:solidFill>
                  <a:latin typeface="Cambria Math"/>
                </a:endParaRPr>
              </a:p>
            </p:txBody>
          </p:sp>
        </mc:Choice>
        <mc:Fallback xmlns="">
          <p:sp>
            <p:nvSpPr>
              <p:cNvPr id="56" name="Rectangle 55"/>
              <p:cNvSpPr>
                <a:spLocks noRot="1" noChangeAspect="1" noMove="1" noResize="1" noEditPoints="1" noAdjustHandles="1" noChangeArrowheads="1" noChangeShapeType="1" noTextEdit="1"/>
              </p:cNvSpPr>
              <p:nvPr/>
            </p:nvSpPr>
            <p:spPr>
              <a:xfrm>
                <a:off x="3342408" y="5251191"/>
                <a:ext cx="3076904" cy="1305550"/>
              </a:xfrm>
              <a:prstGeom prst="rect">
                <a:avLst/>
              </a:prstGeom>
              <a:blipFill>
                <a:blip r:embed="rId10"/>
                <a:stretch>
                  <a:fillRect/>
                </a:stretch>
              </a:blipFill>
            </p:spPr>
            <p:txBody>
              <a:bodyPr/>
              <a:lstStyle/>
              <a:p>
                <a:r>
                  <a:rPr lang="en-US">
                    <a:noFill/>
                  </a:rPr>
                  <a:t> </a:t>
                </a:r>
              </a:p>
            </p:txBody>
          </p:sp>
        </mc:Fallback>
      </mc:AlternateContent>
      <p:cxnSp>
        <p:nvCxnSpPr>
          <p:cNvPr id="57" name="Straight Arrow Connector 56"/>
          <p:cNvCxnSpPr>
            <a:stCxn id="54" idx="0"/>
          </p:cNvCxnSpPr>
          <p:nvPr/>
        </p:nvCxnSpPr>
        <p:spPr>
          <a:xfrm flipV="1">
            <a:off x="1680972" y="4313009"/>
            <a:ext cx="961503" cy="938181"/>
          </a:xfrm>
          <a:prstGeom prst="straightConnector1">
            <a:avLst/>
          </a:prstGeom>
          <a:ln w="38100">
            <a:solidFill>
              <a:srgbClr val="A50021"/>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54" idx="0"/>
          </p:cNvCxnSpPr>
          <p:nvPr/>
        </p:nvCxnSpPr>
        <p:spPr>
          <a:xfrm flipV="1">
            <a:off x="1680972" y="4934499"/>
            <a:ext cx="1059180" cy="316691"/>
          </a:xfrm>
          <a:prstGeom prst="straightConnector1">
            <a:avLst/>
          </a:prstGeom>
          <a:ln w="38100">
            <a:solidFill>
              <a:srgbClr val="A50021"/>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H="1" flipV="1">
            <a:off x="3996182" y="4531623"/>
            <a:ext cx="110490" cy="719568"/>
          </a:xfrm>
          <a:prstGeom prst="straightConnector1">
            <a:avLst/>
          </a:prstGeom>
          <a:ln w="38100">
            <a:solidFill>
              <a:srgbClr val="A5002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endCxn id="51" idx="2"/>
          </p:cNvCxnSpPr>
          <p:nvPr/>
        </p:nvCxnSpPr>
        <p:spPr>
          <a:xfrm flipV="1">
            <a:off x="4106672" y="4956551"/>
            <a:ext cx="830580" cy="294639"/>
          </a:xfrm>
          <a:prstGeom prst="straightConnector1">
            <a:avLst/>
          </a:prstGeom>
          <a:ln w="38100">
            <a:solidFill>
              <a:srgbClr val="A50021"/>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55" idx="0"/>
            <a:endCxn id="49" idx="2"/>
          </p:cNvCxnSpPr>
          <p:nvPr/>
        </p:nvCxnSpPr>
        <p:spPr>
          <a:xfrm flipH="1" flipV="1">
            <a:off x="5996432" y="4946912"/>
            <a:ext cx="1445586" cy="626702"/>
          </a:xfrm>
          <a:prstGeom prst="straightConnector1">
            <a:avLst/>
          </a:prstGeom>
          <a:ln w="38100">
            <a:solidFill>
              <a:srgbClr val="A50021"/>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48" idx="2"/>
          </p:cNvCxnSpPr>
          <p:nvPr/>
        </p:nvCxnSpPr>
        <p:spPr>
          <a:xfrm flipH="1" flipV="1">
            <a:off x="5066792" y="4512817"/>
            <a:ext cx="1352520" cy="1052814"/>
          </a:xfrm>
          <a:prstGeom prst="straightConnector1">
            <a:avLst/>
          </a:prstGeom>
          <a:ln w="38100">
            <a:solidFill>
              <a:srgbClr val="A50021"/>
            </a:solidFill>
            <a:tailEnd type="arrow"/>
          </a:ln>
        </p:spPr>
        <p:style>
          <a:lnRef idx="1">
            <a:schemeClr val="accent1"/>
          </a:lnRef>
          <a:fillRef idx="0">
            <a:schemeClr val="accent1"/>
          </a:fillRef>
          <a:effectRef idx="0">
            <a:schemeClr val="accent1"/>
          </a:effectRef>
          <a:fontRef idx="minor">
            <a:schemeClr val="tx1"/>
          </a:fontRef>
        </p:style>
      </p:cxnSp>
      <p:grpSp>
        <p:nvGrpSpPr>
          <p:cNvPr id="67" name="Group 66"/>
          <p:cNvGrpSpPr/>
          <p:nvPr/>
        </p:nvGrpSpPr>
        <p:grpSpPr>
          <a:xfrm>
            <a:off x="6575662" y="1780031"/>
            <a:ext cx="2430053" cy="2698527"/>
            <a:chOff x="6575662" y="1780031"/>
            <a:chExt cx="2430053" cy="2698527"/>
          </a:xfrm>
        </p:grpSpPr>
        <p:grpSp>
          <p:nvGrpSpPr>
            <p:cNvPr id="7" name="Group 6"/>
            <p:cNvGrpSpPr/>
            <p:nvPr/>
          </p:nvGrpSpPr>
          <p:grpSpPr>
            <a:xfrm>
              <a:off x="6575662" y="1780031"/>
              <a:ext cx="2430053" cy="2698527"/>
              <a:chOff x="6477000" y="2254472"/>
              <a:chExt cx="2430053" cy="2698527"/>
            </a:xfrm>
          </p:grpSpPr>
          <p:grpSp>
            <p:nvGrpSpPr>
              <p:cNvPr id="8" name="Group 51"/>
              <p:cNvGrpSpPr>
                <a:grpSpLocks/>
              </p:cNvGrpSpPr>
              <p:nvPr/>
            </p:nvGrpSpPr>
            <p:grpSpPr bwMode="auto">
              <a:xfrm>
                <a:off x="6477000" y="2704742"/>
                <a:ext cx="2430053" cy="2248257"/>
                <a:chOff x="1872" y="2496"/>
                <a:chExt cx="1392" cy="1368"/>
              </a:xfrm>
            </p:grpSpPr>
            <p:grpSp>
              <p:nvGrpSpPr>
                <p:cNvPr id="12" name="Group 26"/>
                <p:cNvGrpSpPr>
                  <a:grpSpLocks/>
                </p:cNvGrpSpPr>
                <p:nvPr/>
              </p:nvGrpSpPr>
              <p:grpSpPr bwMode="auto">
                <a:xfrm>
                  <a:off x="1872" y="3720"/>
                  <a:ext cx="1392" cy="144"/>
                  <a:chOff x="1872" y="3720"/>
                  <a:chExt cx="1392" cy="144"/>
                </a:xfrm>
              </p:grpSpPr>
              <p:sp>
                <p:nvSpPr>
                  <p:cNvPr id="42" name="Oval 10"/>
                  <p:cNvSpPr>
                    <a:spLocks noChangeArrowheads="1"/>
                  </p:cNvSpPr>
                  <p:nvPr/>
                </p:nvSpPr>
                <p:spPr bwMode="auto">
                  <a:xfrm>
                    <a:off x="1872"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 name="Oval 11"/>
                  <p:cNvSpPr>
                    <a:spLocks noChangeArrowheads="1"/>
                  </p:cNvSpPr>
                  <p:nvPr/>
                </p:nvSpPr>
                <p:spPr bwMode="auto">
                  <a:xfrm>
                    <a:off x="2256"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Oval 12"/>
                  <p:cNvSpPr>
                    <a:spLocks noChangeArrowheads="1"/>
                  </p:cNvSpPr>
                  <p:nvPr/>
                </p:nvSpPr>
                <p:spPr bwMode="auto">
                  <a:xfrm>
                    <a:off x="2832"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Oval 13"/>
                  <p:cNvSpPr>
                    <a:spLocks noChangeArrowheads="1"/>
                  </p:cNvSpPr>
                  <p:nvPr/>
                </p:nvSpPr>
                <p:spPr bwMode="auto">
                  <a:xfrm>
                    <a:off x="3120"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Oval 14"/>
                  <p:cNvSpPr>
                    <a:spLocks noChangeArrowheads="1"/>
                  </p:cNvSpPr>
                  <p:nvPr/>
                </p:nvSpPr>
                <p:spPr bwMode="auto">
                  <a:xfrm>
                    <a:off x="2544"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3" name="Group 25"/>
                <p:cNvGrpSpPr>
                  <a:grpSpLocks/>
                </p:cNvGrpSpPr>
                <p:nvPr/>
              </p:nvGrpSpPr>
              <p:grpSpPr bwMode="auto">
                <a:xfrm>
                  <a:off x="2016" y="3108"/>
                  <a:ext cx="1056" cy="144"/>
                  <a:chOff x="2016" y="3168"/>
                  <a:chExt cx="1056" cy="144"/>
                </a:xfrm>
              </p:grpSpPr>
              <p:sp>
                <p:nvSpPr>
                  <p:cNvPr id="39" name="Oval 16"/>
                  <p:cNvSpPr>
                    <a:spLocks noChangeArrowheads="1"/>
                  </p:cNvSpPr>
                  <p:nvPr/>
                </p:nvSpPr>
                <p:spPr bwMode="auto">
                  <a:xfrm>
                    <a:off x="2016"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Oval 17"/>
                  <p:cNvSpPr>
                    <a:spLocks noChangeArrowheads="1"/>
                  </p:cNvSpPr>
                  <p:nvPr/>
                </p:nvSpPr>
                <p:spPr bwMode="auto">
                  <a:xfrm>
                    <a:off x="2928"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Oval 19"/>
                  <p:cNvSpPr>
                    <a:spLocks noChangeArrowheads="1"/>
                  </p:cNvSpPr>
                  <p:nvPr/>
                </p:nvSpPr>
                <p:spPr bwMode="auto">
                  <a:xfrm>
                    <a:off x="2496"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4" name="Group 27"/>
                <p:cNvGrpSpPr>
                  <a:grpSpLocks/>
                </p:cNvGrpSpPr>
                <p:nvPr/>
              </p:nvGrpSpPr>
              <p:grpSpPr bwMode="auto">
                <a:xfrm>
                  <a:off x="2208" y="2496"/>
                  <a:ext cx="624" cy="144"/>
                  <a:chOff x="2208" y="2496"/>
                  <a:chExt cx="624" cy="144"/>
                </a:xfrm>
              </p:grpSpPr>
              <p:sp>
                <p:nvSpPr>
                  <p:cNvPr id="37" name="Oval 21"/>
                  <p:cNvSpPr>
                    <a:spLocks noChangeArrowheads="1"/>
                  </p:cNvSpPr>
                  <p:nvPr/>
                </p:nvSpPr>
                <p:spPr bwMode="auto">
                  <a:xfrm>
                    <a:off x="2208" y="2496"/>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Oval 24"/>
                  <p:cNvSpPr>
                    <a:spLocks noChangeArrowheads="1"/>
                  </p:cNvSpPr>
                  <p:nvPr/>
                </p:nvSpPr>
                <p:spPr bwMode="auto">
                  <a:xfrm>
                    <a:off x="2688" y="2496"/>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cxnSp>
              <p:nvCxnSpPr>
                <p:cNvPr id="15" name="AutoShape 28"/>
                <p:cNvCxnSpPr>
                  <a:cxnSpLocks noChangeShapeType="1"/>
                  <a:stCxn id="38" idx="4"/>
                  <a:endCxn id="40" idx="0"/>
                </p:cNvCxnSpPr>
                <p:nvPr/>
              </p:nvCxnSpPr>
              <p:spPr bwMode="auto">
                <a:xfrm>
                  <a:off x="2760" y="2640"/>
                  <a:ext cx="240" cy="468"/>
                </a:xfrm>
                <a:prstGeom prst="straightConnector1">
                  <a:avLst/>
                </a:prstGeom>
                <a:ln>
                  <a:headEnd/>
                  <a:tailEnd/>
                </a:ln>
                <a:extLst/>
              </p:spPr>
              <p:style>
                <a:lnRef idx="2">
                  <a:schemeClr val="accent2"/>
                </a:lnRef>
                <a:fillRef idx="0">
                  <a:schemeClr val="accent2"/>
                </a:fillRef>
                <a:effectRef idx="1">
                  <a:schemeClr val="accent2"/>
                </a:effectRef>
                <a:fontRef idx="minor">
                  <a:schemeClr val="tx1"/>
                </a:fontRef>
              </p:style>
            </p:cxnSp>
            <p:cxnSp>
              <p:nvCxnSpPr>
                <p:cNvPr id="16" name="AutoShape 29"/>
                <p:cNvCxnSpPr>
                  <a:cxnSpLocks noChangeShapeType="1"/>
                  <a:stCxn id="38" idx="4"/>
                  <a:endCxn id="41" idx="0"/>
                </p:cNvCxnSpPr>
                <p:nvPr/>
              </p:nvCxnSpPr>
              <p:spPr bwMode="auto">
                <a:xfrm flipH="1">
                  <a:off x="2568" y="2640"/>
                  <a:ext cx="192" cy="468"/>
                </a:xfrm>
                <a:prstGeom prst="straightConnector1">
                  <a:avLst/>
                </a:prstGeom>
                <a:ln>
                  <a:headEnd/>
                  <a:tailEnd/>
                </a:ln>
                <a:extLst/>
              </p:spPr>
              <p:style>
                <a:lnRef idx="2">
                  <a:schemeClr val="accent2"/>
                </a:lnRef>
                <a:fillRef idx="0">
                  <a:schemeClr val="accent2"/>
                </a:fillRef>
                <a:effectRef idx="1">
                  <a:schemeClr val="accent2"/>
                </a:effectRef>
                <a:fontRef idx="minor">
                  <a:schemeClr val="tx1"/>
                </a:fontRef>
              </p:style>
            </p:cxnSp>
            <p:cxnSp>
              <p:nvCxnSpPr>
                <p:cNvPr id="17" name="AutoShape 30"/>
                <p:cNvCxnSpPr>
                  <a:cxnSpLocks noChangeShapeType="1"/>
                  <a:stCxn id="38" idx="4"/>
                  <a:endCxn id="39" idx="0"/>
                </p:cNvCxnSpPr>
                <p:nvPr/>
              </p:nvCxnSpPr>
              <p:spPr bwMode="auto">
                <a:xfrm flipH="1">
                  <a:off x="2088" y="2640"/>
                  <a:ext cx="672" cy="468"/>
                </a:xfrm>
                <a:prstGeom prst="straightConnector1">
                  <a:avLst/>
                </a:prstGeom>
                <a:ln>
                  <a:headEnd/>
                  <a:tailEnd/>
                </a:ln>
                <a:extLst/>
              </p:spPr>
              <p:style>
                <a:lnRef idx="2">
                  <a:schemeClr val="accent2"/>
                </a:lnRef>
                <a:fillRef idx="0">
                  <a:schemeClr val="accent2"/>
                </a:fillRef>
                <a:effectRef idx="1">
                  <a:schemeClr val="accent2"/>
                </a:effectRef>
                <a:fontRef idx="minor">
                  <a:schemeClr val="tx1"/>
                </a:fontRef>
              </p:style>
            </p:cxnSp>
            <p:cxnSp>
              <p:nvCxnSpPr>
                <p:cNvPr id="18" name="AutoShape 31"/>
                <p:cNvCxnSpPr>
                  <a:cxnSpLocks noChangeShapeType="1"/>
                  <a:stCxn id="37" idx="4"/>
                  <a:endCxn id="40" idx="0"/>
                </p:cNvCxnSpPr>
                <p:nvPr/>
              </p:nvCxnSpPr>
              <p:spPr bwMode="auto">
                <a:xfrm>
                  <a:off x="2280" y="2640"/>
                  <a:ext cx="72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AutoShape 32"/>
                <p:cNvCxnSpPr>
                  <a:cxnSpLocks noChangeShapeType="1"/>
                  <a:stCxn id="37" idx="4"/>
                  <a:endCxn id="41" idx="0"/>
                </p:cNvCxnSpPr>
                <p:nvPr/>
              </p:nvCxnSpPr>
              <p:spPr bwMode="auto">
                <a:xfrm>
                  <a:off x="2280" y="2640"/>
                  <a:ext cx="288"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AutoShape 33"/>
                <p:cNvCxnSpPr>
                  <a:cxnSpLocks noChangeShapeType="1"/>
                  <a:stCxn id="37" idx="4"/>
                  <a:endCxn id="39" idx="0"/>
                </p:cNvCxnSpPr>
                <p:nvPr/>
              </p:nvCxnSpPr>
              <p:spPr bwMode="auto">
                <a:xfrm flipH="1">
                  <a:off x="2088" y="2640"/>
                  <a:ext cx="19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AutoShape 34"/>
                <p:cNvCxnSpPr>
                  <a:cxnSpLocks noChangeShapeType="1"/>
                  <a:stCxn id="39" idx="4"/>
                  <a:endCxn id="42" idx="0"/>
                </p:cNvCxnSpPr>
                <p:nvPr/>
              </p:nvCxnSpPr>
              <p:spPr bwMode="auto">
                <a:xfrm flipH="1">
                  <a:off x="1944" y="3252"/>
                  <a:ext cx="14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AutoShape 35"/>
                <p:cNvCxnSpPr>
                  <a:cxnSpLocks noChangeShapeType="1"/>
                  <a:stCxn id="39" idx="4"/>
                  <a:endCxn id="43" idx="0"/>
                </p:cNvCxnSpPr>
                <p:nvPr/>
              </p:nvCxnSpPr>
              <p:spPr bwMode="auto">
                <a:xfrm>
                  <a:off x="2088" y="3252"/>
                  <a:ext cx="24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AutoShape 36"/>
                <p:cNvCxnSpPr>
                  <a:cxnSpLocks noChangeShapeType="1"/>
                  <a:stCxn id="39" idx="4"/>
                  <a:endCxn id="46" idx="0"/>
                </p:cNvCxnSpPr>
                <p:nvPr/>
              </p:nvCxnSpPr>
              <p:spPr bwMode="auto">
                <a:xfrm>
                  <a:off x="2088" y="3252"/>
                  <a:ext cx="528"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AutoShape 37"/>
                <p:cNvCxnSpPr>
                  <a:cxnSpLocks noChangeShapeType="1"/>
                  <a:stCxn id="39" idx="4"/>
                  <a:endCxn id="44" idx="0"/>
                </p:cNvCxnSpPr>
                <p:nvPr/>
              </p:nvCxnSpPr>
              <p:spPr bwMode="auto">
                <a:xfrm>
                  <a:off x="2088" y="3252"/>
                  <a:ext cx="816"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AutoShape 38"/>
                <p:cNvCxnSpPr>
                  <a:cxnSpLocks noChangeShapeType="1"/>
                  <a:stCxn id="39" idx="4"/>
                  <a:endCxn id="45" idx="0"/>
                </p:cNvCxnSpPr>
                <p:nvPr/>
              </p:nvCxnSpPr>
              <p:spPr bwMode="auto">
                <a:xfrm>
                  <a:off x="2088" y="3252"/>
                  <a:ext cx="110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AutoShape 40"/>
                <p:cNvCxnSpPr>
                  <a:cxnSpLocks noChangeShapeType="1"/>
                  <a:endCxn id="46" idx="0"/>
                </p:cNvCxnSpPr>
                <p:nvPr/>
              </p:nvCxnSpPr>
              <p:spPr bwMode="auto">
                <a:xfrm>
                  <a:off x="2560" y="3268"/>
                  <a:ext cx="56" cy="45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AutoShape 41"/>
                <p:cNvCxnSpPr>
                  <a:cxnSpLocks noChangeShapeType="1"/>
                  <a:stCxn id="41" idx="4"/>
                  <a:endCxn id="43" idx="0"/>
                </p:cNvCxnSpPr>
                <p:nvPr/>
              </p:nvCxnSpPr>
              <p:spPr bwMode="auto">
                <a:xfrm flipH="1">
                  <a:off x="2328" y="3252"/>
                  <a:ext cx="24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AutoShape 42"/>
                <p:cNvCxnSpPr>
                  <a:cxnSpLocks noChangeShapeType="1"/>
                  <a:endCxn id="42" idx="0"/>
                </p:cNvCxnSpPr>
                <p:nvPr/>
              </p:nvCxnSpPr>
              <p:spPr bwMode="auto">
                <a:xfrm flipH="1">
                  <a:off x="1944" y="3268"/>
                  <a:ext cx="616" cy="45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AutoShape 43"/>
                <p:cNvCxnSpPr>
                  <a:cxnSpLocks noChangeShapeType="1"/>
                </p:cNvCxnSpPr>
                <p:nvPr/>
              </p:nvCxnSpPr>
              <p:spPr bwMode="auto">
                <a:xfrm>
                  <a:off x="2544" y="3264"/>
                  <a:ext cx="312" cy="45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AutoShape 44"/>
                <p:cNvCxnSpPr>
                  <a:cxnSpLocks noChangeShapeType="1"/>
                  <a:stCxn id="40" idx="4"/>
                  <a:endCxn id="45" idx="0"/>
                </p:cNvCxnSpPr>
                <p:nvPr/>
              </p:nvCxnSpPr>
              <p:spPr bwMode="auto">
                <a:xfrm>
                  <a:off x="3000" y="3252"/>
                  <a:ext cx="19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AutoShape 45"/>
                <p:cNvCxnSpPr>
                  <a:cxnSpLocks noChangeShapeType="1"/>
                  <a:stCxn id="40" idx="4"/>
                  <a:endCxn id="44" idx="0"/>
                </p:cNvCxnSpPr>
                <p:nvPr/>
              </p:nvCxnSpPr>
              <p:spPr bwMode="auto">
                <a:xfrm flipH="1">
                  <a:off x="2904" y="3252"/>
                  <a:ext cx="96"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AutoShape 46"/>
                <p:cNvCxnSpPr>
                  <a:cxnSpLocks noChangeShapeType="1"/>
                  <a:stCxn id="40" idx="4"/>
                  <a:endCxn id="46" idx="0"/>
                </p:cNvCxnSpPr>
                <p:nvPr/>
              </p:nvCxnSpPr>
              <p:spPr bwMode="auto">
                <a:xfrm flipH="1">
                  <a:off x="2616" y="3252"/>
                  <a:ext cx="38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AutoShape 47"/>
                <p:cNvCxnSpPr>
                  <a:cxnSpLocks noChangeShapeType="1"/>
                  <a:stCxn id="40" idx="4"/>
                  <a:endCxn id="43" idx="0"/>
                </p:cNvCxnSpPr>
                <p:nvPr/>
              </p:nvCxnSpPr>
              <p:spPr bwMode="auto">
                <a:xfrm flipH="1">
                  <a:off x="2328" y="3252"/>
                  <a:ext cx="67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AutoShape 48"/>
                <p:cNvCxnSpPr>
                  <a:cxnSpLocks noChangeShapeType="1"/>
                  <a:stCxn id="40" idx="4"/>
                  <a:endCxn id="42" idx="7"/>
                </p:cNvCxnSpPr>
                <p:nvPr/>
              </p:nvCxnSpPr>
              <p:spPr bwMode="auto">
                <a:xfrm flipH="1">
                  <a:off x="1995" y="3252"/>
                  <a:ext cx="1005" cy="48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AutoShape 49"/>
                <p:cNvCxnSpPr>
                  <a:cxnSpLocks noChangeShapeType="1"/>
                  <a:stCxn id="41" idx="4"/>
                  <a:endCxn id="45" idx="0"/>
                </p:cNvCxnSpPr>
                <p:nvPr/>
              </p:nvCxnSpPr>
              <p:spPr bwMode="auto">
                <a:xfrm>
                  <a:off x="2568" y="3252"/>
                  <a:ext cx="62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Line 50"/>
                <p:cNvSpPr>
                  <a:spLocks noChangeShapeType="1"/>
                </p:cNvSpPr>
                <p:nvPr/>
              </p:nvSpPr>
              <p:spPr bwMode="auto">
                <a:xfrm flipV="1">
                  <a:off x="1872" y="2688"/>
                  <a:ext cx="0" cy="110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mc:AlternateContent xmlns:mc="http://schemas.openxmlformats.org/markup-compatibility/2006" xmlns:a14="http://schemas.microsoft.com/office/drawing/2010/main">
            <mc:Choice Requires="a14">
              <p:sp>
                <p:nvSpPr>
                  <p:cNvPr id="9" name="TextBox 8"/>
                  <p:cNvSpPr txBox="1"/>
                  <p:nvPr/>
                </p:nvSpPr>
                <p:spPr>
                  <a:xfrm>
                    <a:off x="7944832" y="2254472"/>
                    <a:ext cx="587981" cy="477054"/>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sz="2500" i="1" smtClean="0">
                                  <a:latin typeface="Cambria Math" panose="02040503050406030204" pitchFamily="18" charset="0"/>
                                </a:rPr>
                              </m:ctrlPr>
                            </m:sSubPr>
                            <m:e>
                              <m:r>
                                <m:rPr>
                                  <m:sty m:val="p"/>
                                </m:rPr>
                                <a:rPr lang="en-US" altLang="zh-CN" sz="2500" i="1" smtClean="0">
                                  <a:latin typeface="Cambria Math" panose="02040503050406030204" pitchFamily="18" charset="0"/>
                                </a:rPr>
                                <m:t>o</m:t>
                              </m:r>
                            </m:e>
                            <m:sub>
                              <m:r>
                                <a:rPr lang="en-US" sz="2500" b="0" i="1" u="none" smtClean="0">
                                  <a:latin typeface="Cambria Math" panose="02040503050406030204" pitchFamily="18" charset="0"/>
                                </a:rPr>
                                <m:t>𝑘</m:t>
                              </m:r>
                            </m:sub>
                          </m:sSub>
                        </m:oMath>
                      </m:oMathPara>
                    </a14:m>
                    <a:endParaRPr lang="en-US" sz="2500" u="none" dirty="0"/>
                  </a:p>
                </p:txBody>
              </p:sp>
            </mc:Choice>
            <mc:Fallback xmlns="">
              <p:sp>
                <p:nvSpPr>
                  <p:cNvPr id="9" name="TextBox 8"/>
                  <p:cNvSpPr txBox="1">
                    <a:spLocks noRot="1" noChangeAspect="1" noMove="1" noResize="1" noEditPoints="1" noAdjustHandles="1" noChangeArrowheads="1" noChangeShapeType="1" noTextEdit="1"/>
                  </p:cNvSpPr>
                  <p:nvPr/>
                </p:nvSpPr>
                <p:spPr>
                  <a:xfrm>
                    <a:off x="7944832" y="2254472"/>
                    <a:ext cx="587981" cy="477054"/>
                  </a:xfrm>
                  <a:prstGeom prst="rect">
                    <a:avLst/>
                  </a:prstGeom>
                  <a:blipFill>
                    <a:blip r:embed="rId11"/>
                    <a:stretch>
                      <a:fillRect b="-38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7618601" y="3167985"/>
                    <a:ext cx="788549" cy="557910"/>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sz="2800" i="1" u="none" smtClean="0">
                                  <a:latin typeface="Cambria Math" panose="02040503050406030204" pitchFamily="18" charset="0"/>
                                </a:rPr>
                              </m:ctrlPr>
                            </m:sSubPr>
                            <m:e>
                              <m:r>
                                <a:rPr lang="en-US" sz="2800" i="1" u="none">
                                  <a:latin typeface="Cambria Math"/>
                                </a:rPr>
                                <m:t>𝑤</m:t>
                              </m:r>
                            </m:e>
                            <m:sub>
                              <m:r>
                                <a:rPr lang="en-US" sz="2800" b="0" i="1" u="none" smtClean="0">
                                  <a:latin typeface="Cambria Math" panose="02040503050406030204" pitchFamily="18" charset="0"/>
                                </a:rPr>
                                <m:t>𝑗𝑘</m:t>
                              </m:r>
                            </m:sub>
                          </m:sSub>
                        </m:oMath>
                      </m:oMathPara>
                    </a14:m>
                    <a:endParaRPr lang="en-US" sz="2800" i="1" u="none" dirty="0">
                      <a:latin typeface="Cambria Math"/>
                    </a:endParaRPr>
                  </a:p>
                </p:txBody>
              </p:sp>
            </mc:Choice>
            <mc:Fallback xmlns="">
              <p:sp>
                <p:nvSpPr>
                  <p:cNvPr id="10" name="Rectangle 9"/>
                  <p:cNvSpPr>
                    <a:spLocks noRot="1" noChangeAspect="1" noMove="1" noResize="1" noEditPoints="1" noAdjustHandles="1" noChangeArrowheads="1" noChangeShapeType="1" noTextEdit="1"/>
                  </p:cNvSpPr>
                  <p:nvPr/>
                </p:nvSpPr>
                <p:spPr>
                  <a:xfrm>
                    <a:off x="7618601" y="3167985"/>
                    <a:ext cx="788549" cy="557910"/>
                  </a:xfrm>
                  <a:prstGeom prst="rect">
                    <a:avLst/>
                  </a:prstGeom>
                  <a:blipFill>
                    <a:blip r:embed="rId12"/>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64" name="Rectangle 63"/>
                <p:cNvSpPr/>
                <p:nvPr/>
              </p:nvSpPr>
              <p:spPr>
                <a:xfrm>
                  <a:off x="7204123" y="3062131"/>
                  <a:ext cx="523990" cy="4914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chemeClr val="dk1"/>
                                </a:solidFill>
                                <a:latin typeface="Cambria Math" panose="02040503050406030204" pitchFamily="18" charset="0"/>
                              </a:rPr>
                            </m:ctrlPr>
                          </m:sSubPr>
                          <m:e>
                            <m:r>
                              <a:rPr lang="en-US" sz="2400" b="0" i="1" smtClean="0">
                                <a:solidFill>
                                  <a:schemeClr val="dk1"/>
                                </a:solidFill>
                                <a:latin typeface="Cambria Math" panose="02040503050406030204" pitchFamily="18" charset="0"/>
                              </a:rPr>
                              <m:t>h</m:t>
                            </m:r>
                          </m:e>
                          <m:sub>
                            <m:r>
                              <a:rPr lang="en-US" sz="2400" b="0" i="1" smtClean="0">
                                <a:solidFill>
                                  <a:schemeClr val="dk1"/>
                                </a:solidFill>
                                <a:latin typeface="Cambria Math" panose="02040503050406030204" pitchFamily="18" charset="0"/>
                              </a:rPr>
                              <m:t>𝑗</m:t>
                            </m:r>
                          </m:sub>
                        </m:sSub>
                      </m:oMath>
                    </m:oMathPara>
                  </a14:m>
                  <a:endParaRPr lang="en-US" sz="2400" dirty="0"/>
                </a:p>
              </p:txBody>
            </p:sp>
          </mc:Choice>
          <mc:Fallback xmlns="">
            <p:sp>
              <p:nvSpPr>
                <p:cNvPr id="64" name="Rectangle 63"/>
                <p:cNvSpPr>
                  <a:spLocks noRot="1" noChangeAspect="1" noMove="1" noResize="1" noEditPoints="1" noAdjustHandles="1" noChangeArrowheads="1" noChangeShapeType="1" noTextEdit="1"/>
                </p:cNvSpPr>
                <p:nvPr/>
              </p:nvSpPr>
              <p:spPr>
                <a:xfrm>
                  <a:off x="7204123" y="3062131"/>
                  <a:ext cx="523990" cy="491417"/>
                </a:xfrm>
                <a:prstGeom prst="rect">
                  <a:avLst/>
                </a:prstGeom>
                <a:blipFill>
                  <a:blip r:embed="rId13"/>
                  <a:stretch>
                    <a:fillRect b="-9877"/>
                  </a:stretch>
                </a:blipFill>
              </p:spPr>
              <p:txBody>
                <a:bodyPr/>
                <a:lstStyle/>
                <a:p>
                  <a:r>
                    <a:rPr lang="en-US">
                      <a:noFill/>
                    </a:rPr>
                    <a:t> </a:t>
                  </a:r>
                </a:p>
              </p:txBody>
            </p:sp>
          </mc:Fallback>
        </mc:AlternateContent>
      </p:grpSp>
    </p:spTree>
    <p:extLst>
      <p:ext uri="{BB962C8B-B14F-4D97-AF65-F5344CB8AC3E}">
        <p14:creationId xmlns:p14="http://schemas.microsoft.com/office/powerpoint/2010/main" val="2441250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2"/>
                                        </p:tgtEl>
                                        <p:attrNameLst>
                                          <p:attrName>style.visibility</p:attrName>
                                        </p:attrNameLst>
                                      </p:cBhvr>
                                      <p:to>
                                        <p:strVal val="visible"/>
                                      </p:to>
                                    </p:set>
                                    <p:animEffect transition="in" filter="fade">
                                      <p:cBhvr>
                                        <p:cTn id="17" dur="500"/>
                                        <p:tgtEl>
                                          <p:spTgt spid="5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3"/>
                                        </p:tgtEl>
                                        <p:attrNameLst>
                                          <p:attrName>style.visibility</p:attrName>
                                        </p:attrNameLst>
                                      </p:cBhvr>
                                      <p:to>
                                        <p:strVal val="visible"/>
                                      </p:to>
                                    </p:set>
                                    <p:animEffect transition="in" filter="fade">
                                      <p:cBhvr>
                                        <p:cTn id="20" dur="500"/>
                                        <p:tgtEl>
                                          <p:spTgt spid="5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8"/>
                                        </p:tgtEl>
                                        <p:attrNameLst>
                                          <p:attrName>style.visibility</p:attrName>
                                        </p:attrNameLst>
                                      </p:cBhvr>
                                      <p:to>
                                        <p:strVal val="visible"/>
                                      </p:to>
                                    </p:set>
                                    <p:animEffect transition="in" filter="fade">
                                      <p:cBhvr>
                                        <p:cTn id="25" dur="500"/>
                                        <p:tgtEl>
                                          <p:spTgt spid="58"/>
                                        </p:tgtEl>
                                      </p:cBhvr>
                                    </p:animEffect>
                                  </p:childTnLst>
                                </p:cTn>
                              </p:par>
                              <p:par>
                                <p:cTn id="26" presetID="10" presetClass="entr" presetSubtype="0" fill="hold" nodeType="withEffect">
                                  <p:stCondLst>
                                    <p:cond delay="0"/>
                                  </p:stCondLst>
                                  <p:childTnLst>
                                    <p:set>
                                      <p:cBhvr>
                                        <p:cTn id="27" dur="1" fill="hold">
                                          <p:stCondLst>
                                            <p:cond delay="0"/>
                                          </p:stCondLst>
                                        </p:cTn>
                                        <p:tgtEl>
                                          <p:spTgt spid="57"/>
                                        </p:tgtEl>
                                        <p:attrNameLst>
                                          <p:attrName>style.visibility</p:attrName>
                                        </p:attrNameLst>
                                      </p:cBhvr>
                                      <p:to>
                                        <p:strVal val="visible"/>
                                      </p:to>
                                    </p:set>
                                    <p:animEffect transition="in" filter="fade">
                                      <p:cBhvr>
                                        <p:cTn id="28" dur="500"/>
                                        <p:tgtEl>
                                          <p:spTgt spid="5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4"/>
                                        </p:tgtEl>
                                        <p:attrNameLst>
                                          <p:attrName>style.visibility</p:attrName>
                                        </p:attrNameLst>
                                      </p:cBhvr>
                                      <p:to>
                                        <p:strVal val="visible"/>
                                      </p:to>
                                    </p:set>
                                    <p:animEffect transition="in" filter="fade">
                                      <p:cBhvr>
                                        <p:cTn id="31" dur="500"/>
                                        <p:tgtEl>
                                          <p:spTgt spid="5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grpId="1" nodeType="clickEffect">
                                  <p:stCondLst>
                                    <p:cond delay="0"/>
                                  </p:stCondLst>
                                  <p:childTnLst>
                                    <p:animEffect transition="out" filter="fade">
                                      <p:cBhvr>
                                        <p:cTn id="35" dur="500"/>
                                        <p:tgtEl>
                                          <p:spTgt spid="52"/>
                                        </p:tgtEl>
                                      </p:cBhvr>
                                    </p:animEffect>
                                    <p:set>
                                      <p:cBhvr>
                                        <p:cTn id="36" dur="1" fill="hold">
                                          <p:stCondLst>
                                            <p:cond delay="499"/>
                                          </p:stCondLst>
                                        </p:cTn>
                                        <p:tgtEl>
                                          <p:spTgt spid="52"/>
                                        </p:tgtEl>
                                        <p:attrNameLst>
                                          <p:attrName>style.visibility</p:attrName>
                                        </p:attrNameLst>
                                      </p:cBhvr>
                                      <p:to>
                                        <p:strVal val="hidden"/>
                                      </p:to>
                                    </p:set>
                                  </p:childTnLst>
                                </p:cTn>
                              </p:par>
                              <p:par>
                                <p:cTn id="37" presetID="10" presetClass="exit" presetSubtype="0" fill="hold" grpId="1" nodeType="withEffect">
                                  <p:stCondLst>
                                    <p:cond delay="0"/>
                                  </p:stCondLst>
                                  <p:childTnLst>
                                    <p:animEffect transition="out" filter="fade">
                                      <p:cBhvr>
                                        <p:cTn id="38" dur="500"/>
                                        <p:tgtEl>
                                          <p:spTgt spid="53"/>
                                        </p:tgtEl>
                                      </p:cBhvr>
                                    </p:animEffect>
                                    <p:set>
                                      <p:cBhvr>
                                        <p:cTn id="39" dur="1" fill="hold">
                                          <p:stCondLst>
                                            <p:cond delay="499"/>
                                          </p:stCondLst>
                                        </p:cTn>
                                        <p:tgtEl>
                                          <p:spTgt spid="53"/>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500"/>
                                        <p:tgtEl>
                                          <p:spTgt spid="58"/>
                                        </p:tgtEl>
                                      </p:cBhvr>
                                    </p:animEffect>
                                    <p:set>
                                      <p:cBhvr>
                                        <p:cTn id="42" dur="1" fill="hold">
                                          <p:stCondLst>
                                            <p:cond delay="499"/>
                                          </p:stCondLst>
                                        </p:cTn>
                                        <p:tgtEl>
                                          <p:spTgt spid="58"/>
                                        </p:tgtEl>
                                        <p:attrNameLst>
                                          <p:attrName>style.visibility</p:attrName>
                                        </p:attrNameLst>
                                      </p:cBhvr>
                                      <p:to>
                                        <p:strVal val="hidden"/>
                                      </p:to>
                                    </p:set>
                                  </p:childTnLst>
                                </p:cTn>
                              </p:par>
                              <p:par>
                                <p:cTn id="43" presetID="10" presetClass="exit" presetSubtype="0" fill="hold" nodeType="withEffect">
                                  <p:stCondLst>
                                    <p:cond delay="0"/>
                                  </p:stCondLst>
                                  <p:childTnLst>
                                    <p:animEffect transition="out" filter="fade">
                                      <p:cBhvr>
                                        <p:cTn id="44" dur="500"/>
                                        <p:tgtEl>
                                          <p:spTgt spid="57"/>
                                        </p:tgtEl>
                                      </p:cBhvr>
                                    </p:animEffect>
                                    <p:set>
                                      <p:cBhvr>
                                        <p:cTn id="45" dur="1" fill="hold">
                                          <p:stCondLst>
                                            <p:cond delay="499"/>
                                          </p:stCondLst>
                                        </p:cTn>
                                        <p:tgtEl>
                                          <p:spTgt spid="57"/>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500"/>
                                        <p:tgtEl>
                                          <p:spTgt spid="54"/>
                                        </p:tgtEl>
                                      </p:cBhvr>
                                    </p:animEffect>
                                    <p:set>
                                      <p:cBhvr>
                                        <p:cTn id="48" dur="1" fill="hold">
                                          <p:stCondLst>
                                            <p:cond delay="499"/>
                                          </p:stCondLst>
                                        </p:cTn>
                                        <p:tgtEl>
                                          <p:spTgt spid="54"/>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51"/>
                                        </p:tgtEl>
                                        <p:attrNameLst>
                                          <p:attrName>style.visibility</p:attrName>
                                        </p:attrNameLst>
                                      </p:cBhvr>
                                      <p:to>
                                        <p:strVal val="visible"/>
                                      </p:to>
                                    </p:set>
                                    <p:animEffect transition="in" filter="fade">
                                      <p:cBhvr>
                                        <p:cTn id="53" dur="500"/>
                                        <p:tgtEl>
                                          <p:spTgt spid="51"/>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50"/>
                                        </p:tgtEl>
                                        <p:attrNameLst>
                                          <p:attrName>style.visibility</p:attrName>
                                        </p:attrNameLst>
                                      </p:cBhvr>
                                      <p:to>
                                        <p:strVal val="visible"/>
                                      </p:to>
                                    </p:set>
                                    <p:animEffect transition="in" filter="fade">
                                      <p:cBhvr>
                                        <p:cTn id="56" dur="500"/>
                                        <p:tgtEl>
                                          <p:spTgt spid="50"/>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56"/>
                                        </p:tgtEl>
                                        <p:attrNameLst>
                                          <p:attrName>style.visibility</p:attrName>
                                        </p:attrNameLst>
                                      </p:cBhvr>
                                      <p:to>
                                        <p:strVal val="visible"/>
                                      </p:to>
                                    </p:set>
                                    <p:animEffect transition="in" filter="fade">
                                      <p:cBhvr>
                                        <p:cTn id="61" dur="500"/>
                                        <p:tgtEl>
                                          <p:spTgt spid="56"/>
                                        </p:tgtEl>
                                      </p:cBhvr>
                                    </p:animEffect>
                                  </p:childTnLst>
                                </p:cTn>
                              </p:par>
                              <p:par>
                                <p:cTn id="62" presetID="10" presetClass="entr" presetSubtype="0" fill="hold" nodeType="withEffect">
                                  <p:stCondLst>
                                    <p:cond delay="0"/>
                                  </p:stCondLst>
                                  <p:childTnLst>
                                    <p:set>
                                      <p:cBhvr>
                                        <p:cTn id="63" dur="1" fill="hold">
                                          <p:stCondLst>
                                            <p:cond delay="0"/>
                                          </p:stCondLst>
                                        </p:cTn>
                                        <p:tgtEl>
                                          <p:spTgt spid="60"/>
                                        </p:tgtEl>
                                        <p:attrNameLst>
                                          <p:attrName>style.visibility</p:attrName>
                                        </p:attrNameLst>
                                      </p:cBhvr>
                                      <p:to>
                                        <p:strVal val="visible"/>
                                      </p:to>
                                    </p:set>
                                    <p:animEffect transition="in" filter="fade">
                                      <p:cBhvr>
                                        <p:cTn id="64" dur="500"/>
                                        <p:tgtEl>
                                          <p:spTgt spid="60"/>
                                        </p:tgtEl>
                                      </p:cBhvr>
                                    </p:animEffect>
                                  </p:childTnLst>
                                </p:cTn>
                              </p:par>
                              <p:par>
                                <p:cTn id="65" presetID="10" presetClass="entr" presetSubtype="0" fill="hold" nodeType="withEffect">
                                  <p:stCondLst>
                                    <p:cond delay="0"/>
                                  </p:stCondLst>
                                  <p:childTnLst>
                                    <p:set>
                                      <p:cBhvr>
                                        <p:cTn id="66" dur="1" fill="hold">
                                          <p:stCondLst>
                                            <p:cond delay="0"/>
                                          </p:stCondLst>
                                        </p:cTn>
                                        <p:tgtEl>
                                          <p:spTgt spid="59"/>
                                        </p:tgtEl>
                                        <p:attrNameLst>
                                          <p:attrName>style.visibility</p:attrName>
                                        </p:attrNameLst>
                                      </p:cBhvr>
                                      <p:to>
                                        <p:strVal val="visible"/>
                                      </p:to>
                                    </p:set>
                                    <p:animEffect transition="in" filter="fade">
                                      <p:cBhvr>
                                        <p:cTn id="67" dur="500"/>
                                        <p:tgtEl>
                                          <p:spTgt spid="59"/>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xit" presetSubtype="0" fill="hold" grpId="1" nodeType="clickEffect">
                                  <p:stCondLst>
                                    <p:cond delay="0"/>
                                  </p:stCondLst>
                                  <p:childTnLst>
                                    <p:animEffect transition="out" filter="fade">
                                      <p:cBhvr>
                                        <p:cTn id="71" dur="500"/>
                                        <p:tgtEl>
                                          <p:spTgt spid="51"/>
                                        </p:tgtEl>
                                      </p:cBhvr>
                                    </p:animEffect>
                                    <p:set>
                                      <p:cBhvr>
                                        <p:cTn id="72" dur="1" fill="hold">
                                          <p:stCondLst>
                                            <p:cond delay="499"/>
                                          </p:stCondLst>
                                        </p:cTn>
                                        <p:tgtEl>
                                          <p:spTgt spid="51"/>
                                        </p:tgtEl>
                                        <p:attrNameLst>
                                          <p:attrName>style.visibility</p:attrName>
                                        </p:attrNameLst>
                                      </p:cBhvr>
                                      <p:to>
                                        <p:strVal val="hidden"/>
                                      </p:to>
                                    </p:set>
                                  </p:childTnLst>
                                </p:cTn>
                              </p:par>
                              <p:par>
                                <p:cTn id="73" presetID="10" presetClass="exit" presetSubtype="0" fill="hold" grpId="1" nodeType="withEffect">
                                  <p:stCondLst>
                                    <p:cond delay="0"/>
                                  </p:stCondLst>
                                  <p:childTnLst>
                                    <p:animEffect transition="out" filter="fade">
                                      <p:cBhvr>
                                        <p:cTn id="74" dur="500"/>
                                        <p:tgtEl>
                                          <p:spTgt spid="50"/>
                                        </p:tgtEl>
                                      </p:cBhvr>
                                    </p:animEffect>
                                    <p:set>
                                      <p:cBhvr>
                                        <p:cTn id="75" dur="1" fill="hold">
                                          <p:stCondLst>
                                            <p:cond delay="499"/>
                                          </p:stCondLst>
                                        </p:cTn>
                                        <p:tgtEl>
                                          <p:spTgt spid="50"/>
                                        </p:tgtEl>
                                        <p:attrNameLst>
                                          <p:attrName>style.visibility</p:attrName>
                                        </p:attrNameLst>
                                      </p:cBhvr>
                                      <p:to>
                                        <p:strVal val="hidden"/>
                                      </p:to>
                                    </p:set>
                                  </p:childTnLst>
                                </p:cTn>
                              </p:par>
                              <p:par>
                                <p:cTn id="76" presetID="10" presetClass="exit" presetSubtype="0" fill="hold" grpId="1" nodeType="withEffect">
                                  <p:stCondLst>
                                    <p:cond delay="0"/>
                                  </p:stCondLst>
                                  <p:childTnLst>
                                    <p:animEffect transition="out" filter="fade">
                                      <p:cBhvr>
                                        <p:cTn id="77" dur="500"/>
                                        <p:tgtEl>
                                          <p:spTgt spid="56"/>
                                        </p:tgtEl>
                                      </p:cBhvr>
                                    </p:animEffect>
                                    <p:set>
                                      <p:cBhvr>
                                        <p:cTn id="78" dur="1" fill="hold">
                                          <p:stCondLst>
                                            <p:cond delay="499"/>
                                          </p:stCondLst>
                                        </p:cTn>
                                        <p:tgtEl>
                                          <p:spTgt spid="56"/>
                                        </p:tgtEl>
                                        <p:attrNameLst>
                                          <p:attrName>style.visibility</p:attrName>
                                        </p:attrNameLst>
                                      </p:cBhvr>
                                      <p:to>
                                        <p:strVal val="hidden"/>
                                      </p:to>
                                    </p:set>
                                  </p:childTnLst>
                                </p:cTn>
                              </p:par>
                              <p:par>
                                <p:cTn id="79" presetID="10" presetClass="exit" presetSubtype="0" fill="hold" nodeType="withEffect">
                                  <p:stCondLst>
                                    <p:cond delay="0"/>
                                  </p:stCondLst>
                                  <p:childTnLst>
                                    <p:animEffect transition="out" filter="fade">
                                      <p:cBhvr>
                                        <p:cTn id="80" dur="500"/>
                                        <p:tgtEl>
                                          <p:spTgt spid="60"/>
                                        </p:tgtEl>
                                      </p:cBhvr>
                                    </p:animEffect>
                                    <p:set>
                                      <p:cBhvr>
                                        <p:cTn id="81" dur="1" fill="hold">
                                          <p:stCondLst>
                                            <p:cond delay="499"/>
                                          </p:stCondLst>
                                        </p:cTn>
                                        <p:tgtEl>
                                          <p:spTgt spid="60"/>
                                        </p:tgtEl>
                                        <p:attrNameLst>
                                          <p:attrName>style.visibility</p:attrName>
                                        </p:attrNameLst>
                                      </p:cBhvr>
                                      <p:to>
                                        <p:strVal val="hidden"/>
                                      </p:to>
                                    </p:set>
                                  </p:childTnLst>
                                </p:cTn>
                              </p:par>
                              <p:par>
                                <p:cTn id="82" presetID="10" presetClass="exit" presetSubtype="0" fill="hold" nodeType="withEffect">
                                  <p:stCondLst>
                                    <p:cond delay="0"/>
                                  </p:stCondLst>
                                  <p:childTnLst>
                                    <p:animEffect transition="out" filter="fade">
                                      <p:cBhvr>
                                        <p:cTn id="83" dur="500"/>
                                        <p:tgtEl>
                                          <p:spTgt spid="59"/>
                                        </p:tgtEl>
                                      </p:cBhvr>
                                    </p:animEffect>
                                    <p:set>
                                      <p:cBhvr>
                                        <p:cTn id="84" dur="1" fill="hold">
                                          <p:stCondLst>
                                            <p:cond delay="499"/>
                                          </p:stCondLst>
                                        </p:cTn>
                                        <p:tgtEl>
                                          <p:spTgt spid="59"/>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48"/>
                                        </p:tgtEl>
                                        <p:attrNameLst>
                                          <p:attrName>style.visibility</p:attrName>
                                        </p:attrNameLst>
                                      </p:cBhvr>
                                      <p:to>
                                        <p:strVal val="visible"/>
                                      </p:to>
                                    </p:set>
                                    <p:animEffect transition="in" filter="fade">
                                      <p:cBhvr>
                                        <p:cTn id="89" dur="500"/>
                                        <p:tgtEl>
                                          <p:spTgt spid="48"/>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49"/>
                                        </p:tgtEl>
                                        <p:attrNameLst>
                                          <p:attrName>style.visibility</p:attrName>
                                        </p:attrNameLst>
                                      </p:cBhvr>
                                      <p:to>
                                        <p:strVal val="visible"/>
                                      </p:to>
                                    </p:set>
                                    <p:animEffect transition="in" filter="fade">
                                      <p:cBhvr>
                                        <p:cTn id="92" dur="500"/>
                                        <p:tgtEl>
                                          <p:spTgt spid="49"/>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62"/>
                                        </p:tgtEl>
                                        <p:attrNameLst>
                                          <p:attrName>style.visibility</p:attrName>
                                        </p:attrNameLst>
                                      </p:cBhvr>
                                      <p:to>
                                        <p:strVal val="visible"/>
                                      </p:to>
                                    </p:set>
                                    <p:animEffect transition="in" filter="fade">
                                      <p:cBhvr>
                                        <p:cTn id="97" dur="500"/>
                                        <p:tgtEl>
                                          <p:spTgt spid="62"/>
                                        </p:tgtEl>
                                      </p:cBhvr>
                                    </p:animEffect>
                                  </p:childTnLst>
                                </p:cTn>
                              </p:par>
                              <p:par>
                                <p:cTn id="98" presetID="10" presetClass="entr" presetSubtype="0" fill="hold" nodeType="withEffect">
                                  <p:stCondLst>
                                    <p:cond delay="0"/>
                                  </p:stCondLst>
                                  <p:childTnLst>
                                    <p:set>
                                      <p:cBhvr>
                                        <p:cTn id="99" dur="1" fill="hold">
                                          <p:stCondLst>
                                            <p:cond delay="0"/>
                                          </p:stCondLst>
                                        </p:cTn>
                                        <p:tgtEl>
                                          <p:spTgt spid="61"/>
                                        </p:tgtEl>
                                        <p:attrNameLst>
                                          <p:attrName>style.visibility</p:attrName>
                                        </p:attrNameLst>
                                      </p:cBhvr>
                                      <p:to>
                                        <p:strVal val="visible"/>
                                      </p:to>
                                    </p:set>
                                    <p:animEffect transition="in" filter="fade">
                                      <p:cBhvr>
                                        <p:cTn id="100" dur="500"/>
                                        <p:tgtEl>
                                          <p:spTgt spid="61"/>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55"/>
                                        </p:tgtEl>
                                        <p:attrNameLst>
                                          <p:attrName>style.visibility</p:attrName>
                                        </p:attrNameLst>
                                      </p:cBhvr>
                                      <p:to>
                                        <p:strVal val="visible"/>
                                      </p:to>
                                    </p:set>
                                    <p:animEffect transition="in" filter="fade">
                                      <p:cBhvr>
                                        <p:cTn id="103"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48" grpId="0" animBg="1"/>
      <p:bldP spid="49" grpId="0" animBg="1"/>
      <p:bldP spid="50" grpId="0" animBg="1"/>
      <p:bldP spid="50" grpId="1" animBg="1"/>
      <p:bldP spid="51" grpId="0" animBg="1"/>
      <p:bldP spid="51" grpId="1" animBg="1"/>
      <p:bldP spid="52" grpId="0" animBg="1"/>
      <p:bldP spid="52" grpId="1" animBg="1"/>
      <p:bldP spid="53" grpId="0" animBg="1"/>
      <p:bldP spid="53" grpId="1" animBg="1"/>
      <p:bldP spid="54" grpId="0" animBg="1"/>
      <p:bldP spid="54" grpId="1" animBg="1"/>
      <p:bldP spid="55" grpId="0" animBg="1"/>
      <p:bldP spid="56" grpId="0" animBg="1"/>
      <p:bldP spid="56" grpId="1"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Derivation of Learning Rule (3)</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a:t>Weights of </a:t>
                </a:r>
                <a:r>
                  <a:rPr lang="en-US" dirty="0">
                    <a:solidFill>
                      <a:srgbClr val="00B0F0"/>
                    </a:solidFill>
                  </a:rPr>
                  <a:t>output</a:t>
                </a:r>
                <a:r>
                  <a:rPr lang="en-US" dirty="0"/>
                  <a:t> units:</a:t>
                </a:r>
              </a:p>
              <a:p>
                <a:pPr lvl="1"/>
                <a14:m>
                  <m:oMath xmlns:m="http://schemas.openxmlformats.org/officeDocument/2006/math">
                    <m:sSub>
                      <m:sSubPr>
                        <m:ctrlPr>
                          <a:rPr lang="en-US" i="1">
                            <a:solidFill>
                              <a:schemeClr val="dk1"/>
                            </a:solidFill>
                            <a:latin typeface="Cambria Math" panose="02040503050406030204" pitchFamily="18" charset="0"/>
                          </a:rPr>
                        </m:ctrlPr>
                      </m:sSubPr>
                      <m:e>
                        <m:r>
                          <a:rPr lang="en-US" i="1">
                            <a:solidFill>
                              <a:schemeClr val="dk1"/>
                            </a:solidFill>
                            <a:latin typeface="Cambria Math"/>
                          </a:rPr>
                          <m:t>𝑤</m:t>
                        </m:r>
                      </m:e>
                      <m:sub>
                        <m:r>
                          <a:rPr lang="en-US" i="1">
                            <a:solidFill>
                              <a:schemeClr val="dk1"/>
                            </a:solidFill>
                            <a:latin typeface="Cambria Math"/>
                          </a:rPr>
                          <m:t>𝑖</m:t>
                        </m:r>
                        <m:r>
                          <a:rPr lang="en-US" b="0" i="1" smtClean="0">
                            <a:solidFill>
                              <a:schemeClr val="dk1"/>
                            </a:solidFill>
                            <a:latin typeface="Cambria Math" panose="02040503050406030204" pitchFamily="18" charset="0"/>
                          </a:rPr>
                          <m:t>𝑘</m:t>
                        </m:r>
                      </m:sub>
                    </m:sSub>
                  </m:oMath>
                </a14:m>
                <a:r>
                  <a:rPr lang="en-US" dirty="0"/>
                  <a:t> is changed by:</a:t>
                </a:r>
              </a:p>
              <a:p>
                <a:pPr marL="0" indent="0">
                  <a:buNone/>
                </a:pPr>
                <a:r>
                  <a:rPr lang="en-US" dirty="0"/>
                  <a:t> </a:t>
                </a:r>
              </a:p>
              <a:p>
                <a:pPr marL="0" indent="0">
                  <a:buNone/>
                </a:pPr>
                <a:endParaRPr lang="en-US" dirty="0"/>
              </a:p>
              <a:p>
                <a:pPr marL="0" indent="0">
                  <a:buNone/>
                </a:pPr>
                <a:endParaRPr lang="en-US" dirty="0"/>
              </a:p>
              <a:p>
                <a:pPr marL="0" indent="0">
                  <a:buNone/>
                </a:pPr>
                <a:r>
                  <a:rPr lang="en-US" dirty="0"/>
                  <a:t>where we set</a:t>
                </a:r>
              </a:p>
              <a:p>
                <a:pPr marL="0" indent="0">
                  <a:buNone/>
                </a:pPr>
                <a:r>
                  <a:rPr lang="en-US" dirty="0">
                    <a:solidFill>
                      <a:srgbClr val="FF0000"/>
                    </a:solidFill>
                  </a:rPr>
                  <a:t>	</a:t>
                </a:r>
                <a14:m>
                  <m:oMath xmlns:m="http://schemas.openxmlformats.org/officeDocument/2006/math">
                    <m:sSub>
                      <m:sSubPr>
                        <m:ctrlPr>
                          <a:rPr lang="en-US" i="1" smtClean="0">
                            <a:solidFill>
                              <a:srgbClr val="FF0000"/>
                            </a:solidFill>
                            <a:latin typeface="Cambria Math" panose="02040503050406030204" pitchFamily="18" charset="0"/>
                          </a:rPr>
                        </m:ctrlPr>
                      </m:sSubPr>
                      <m:e>
                        <m:r>
                          <a:rPr lang="en-US" i="1">
                            <a:solidFill>
                              <a:srgbClr val="FF0000"/>
                            </a:solidFill>
                            <a:latin typeface="Cambria Math"/>
                          </a:rPr>
                          <m:t>𝛿</m:t>
                        </m:r>
                      </m:e>
                      <m:sub>
                        <m:r>
                          <a:rPr lang="en-US" b="0" i="1" smtClean="0">
                            <a:solidFill>
                              <a:srgbClr val="FF0000"/>
                            </a:solidFill>
                            <a:latin typeface="Cambria Math" panose="02040503050406030204" pitchFamily="18" charset="0"/>
                          </a:rPr>
                          <m:t>𝑘</m:t>
                        </m:r>
                      </m:sub>
                    </m:sSub>
                    <m:r>
                      <a:rPr lang="en-US" i="1">
                        <a:solidFill>
                          <a:srgbClr val="FF0000"/>
                        </a:solidFill>
                        <a:latin typeface="Cambria Math"/>
                      </a:rPr>
                      <m:t>=</m:t>
                    </m:r>
                    <m:r>
                      <a:rPr lang="en-US" b="0" i="1" smtClean="0">
                        <a:solidFill>
                          <a:srgbClr val="FF0000"/>
                        </a:solidFill>
                        <a:latin typeface="Cambria Math" panose="02040503050406030204" pitchFamily="18" charset="0"/>
                      </a:rPr>
                      <m:t>−</m:t>
                    </m:r>
                    <m:f>
                      <m:fPr>
                        <m:ctrlPr>
                          <a:rPr lang="en-US" i="1">
                            <a:solidFill>
                              <a:srgbClr val="FF0000"/>
                            </a:solidFill>
                            <a:latin typeface="Cambria Math" panose="02040503050406030204" pitchFamily="18" charset="0"/>
                          </a:rPr>
                        </m:ctrlPr>
                      </m:fPr>
                      <m:num>
                        <m:r>
                          <a:rPr lang="en-US" i="1">
                            <a:solidFill>
                              <a:srgbClr val="FF0000"/>
                            </a:solidFill>
                            <a:latin typeface="Cambria Math"/>
                          </a:rPr>
                          <m:t>𝜕</m:t>
                        </m:r>
                        <m:sSub>
                          <m:sSubPr>
                            <m:ctrlPr>
                              <a:rPr lang="en-US" i="1">
                                <a:solidFill>
                                  <a:srgbClr val="FF0000"/>
                                </a:solidFill>
                                <a:latin typeface="Cambria Math" panose="02040503050406030204" pitchFamily="18" charset="0"/>
                              </a:rPr>
                            </m:ctrlPr>
                          </m:sSubPr>
                          <m:e>
                            <m:r>
                              <a:rPr lang="en-US" i="1">
                                <a:solidFill>
                                  <a:srgbClr val="FF0000"/>
                                </a:solidFill>
                                <a:latin typeface="Cambria Math"/>
                              </a:rPr>
                              <m:t>𝐸</m:t>
                            </m:r>
                          </m:e>
                          <m:sub>
                            <m:r>
                              <a:rPr lang="en-US" i="1">
                                <a:solidFill>
                                  <a:srgbClr val="FF0000"/>
                                </a:solidFill>
                                <a:latin typeface="Cambria Math"/>
                              </a:rPr>
                              <m:t>𝑑</m:t>
                            </m:r>
                          </m:sub>
                        </m:sSub>
                      </m:num>
                      <m:den>
                        <m:r>
                          <a:rPr lang="en-US" i="1">
                            <a:solidFill>
                              <a:srgbClr val="FF0000"/>
                            </a:solidFill>
                            <a:latin typeface="Cambria Math"/>
                          </a:rPr>
                          <m:t>𝜕</m:t>
                        </m:r>
                        <m:sSub>
                          <m:sSubPr>
                            <m:ctrlPr>
                              <a:rPr lang="en-US" i="1">
                                <a:solidFill>
                                  <a:srgbClr val="FF0000"/>
                                </a:solidFill>
                                <a:latin typeface="Cambria Math" panose="02040503050406030204" pitchFamily="18" charset="0"/>
                              </a:rPr>
                            </m:ctrlPr>
                          </m:sSubPr>
                          <m:e>
                            <m:r>
                              <m:rPr>
                                <m:sty m:val="p"/>
                              </m:rPr>
                              <a:rPr lang="en-US">
                                <a:solidFill>
                                  <a:srgbClr val="FF0000"/>
                                </a:solidFill>
                                <a:latin typeface="Cambria Math"/>
                              </a:rPr>
                              <m:t>net</m:t>
                            </m:r>
                          </m:e>
                          <m:sub>
                            <m:r>
                              <a:rPr lang="en-US" i="1">
                                <a:solidFill>
                                  <a:srgbClr val="FF0000"/>
                                </a:solidFill>
                                <a:latin typeface="Cambria Math" panose="02040503050406030204" pitchFamily="18" charset="0"/>
                              </a:rPr>
                              <m:t>𝑘</m:t>
                            </m:r>
                          </m:sub>
                        </m:sSub>
                      </m:den>
                    </m:f>
                    <m:r>
                      <a:rPr lang="en-US" altLang="zh-CN" i="1">
                        <a:latin typeface="Cambria Math" panose="02040503050406030204" pitchFamily="18" charset="0"/>
                      </a:rPr>
                      <m:t>=</m:t>
                    </m:r>
                    <m:r>
                      <a:rPr lang="en-US" altLang="zh-CN"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a:rPr>
                          <m:t>𝜕</m:t>
                        </m:r>
                        <m:sSub>
                          <m:sSubPr>
                            <m:ctrlPr>
                              <a:rPr lang="en-US" i="1">
                                <a:latin typeface="Cambria Math" panose="02040503050406030204" pitchFamily="18" charset="0"/>
                              </a:rPr>
                            </m:ctrlPr>
                          </m:sSubPr>
                          <m:e>
                            <m:r>
                              <a:rPr lang="en-US" i="1">
                                <a:latin typeface="Cambria Math"/>
                              </a:rPr>
                              <m:t>𝐸</m:t>
                            </m:r>
                          </m:e>
                          <m:sub>
                            <m:r>
                              <a:rPr lang="en-US" i="1">
                                <a:latin typeface="Cambria Math"/>
                              </a:rPr>
                              <m:t>𝑑</m:t>
                            </m:r>
                          </m:sub>
                        </m:sSub>
                      </m:num>
                      <m:den>
                        <m:r>
                          <a:rPr lang="en-US" i="1">
                            <a:latin typeface="Cambria Math"/>
                          </a:rPr>
                          <m:t>𝜕</m:t>
                        </m:r>
                        <m:sSub>
                          <m:sSubPr>
                            <m:ctrlPr>
                              <a:rPr lang="en-US" i="1">
                                <a:latin typeface="Cambria Math" panose="02040503050406030204" pitchFamily="18" charset="0"/>
                              </a:rPr>
                            </m:ctrlPr>
                          </m:sSubPr>
                          <m:e>
                            <m:r>
                              <m:rPr>
                                <m:sty m:val="p"/>
                              </m:rPr>
                              <a:rPr lang="en-US">
                                <a:latin typeface="Cambria Math"/>
                              </a:rPr>
                              <m:t>o</m:t>
                            </m:r>
                          </m:e>
                          <m:sub>
                            <m:r>
                              <a:rPr lang="en-US" i="1">
                                <a:latin typeface="Cambria Math" panose="02040503050406030204" pitchFamily="18" charset="0"/>
                              </a:rPr>
                              <m:t>𝑘</m:t>
                            </m:r>
                          </m:sub>
                        </m:sSub>
                      </m:den>
                    </m:f>
                    <m:f>
                      <m:fPr>
                        <m:ctrlPr>
                          <a:rPr lang="en-US" i="1">
                            <a:latin typeface="Cambria Math" panose="02040503050406030204" pitchFamily="18" charset="0"/>
                          </a:rPr>
                        </m:ctrlPr>
                      </m:fPr>
                      <m:num>
                        <m:r>
                          <a:rPr lang="en-US" i="1">
                            <a:latin typeface="Cambria Math"/>
                          </a:rPr>
                          <m:t>𝜕</m:t>
                        </m:r>
                        <m:sSub>
                          <m:sSubPr>
                            <m:ctrlPr>
                              <a:rPr lang="en-US" i="1">
                                <a:latin typeface="Cambria Math" panose="02040503050406030204" pitchFamily="18" charset="0"/>
                              </a:rPr>
                            </m:ctrlPr>
                          </m:sSubPr>
                          <m:e>
                            <m:r>
                              <a:rPr lang="en-US" i="1">
                                <a:latin typeface="Cambria Math"/>
                              </a:rPr>
                              <m:t>𝑜</m:t>
                            </m:r>
                          </m:e>
                          <m:sub>
                            <m:r>
                              <a:rPr lang="en-US" i="1">
                                <a:latin typeface="Cambria Math" panose="02040503050406030204" pitchFamily="18" charset="0"/>
                              </a:rPr>
                              <m:t>𝑘</m:t>
                            </m:r>
                          </m:sub>
                        </m:sSub>
                      </m:num>
                      <m:den>
                        <m:r>
                          <a:rPr lang="en-US" i="1">
                            <a:latin typeface="Cambria Math"/>
                          </a:rPr>
                          <m:t>𝜕</m:t>
                        </m:r>
                        <m:sSub>
                          <m:sSubPr>
                            <m:ctrlPr>
                              <a:rPr lang="en-US" i="1">
                                <a:latin typeface="Cambria Math" panose="02040503050406030204" pitchFamily="18" charset="0"/>
                              </a:rPr>
                            </m:ctrlPr>
                          </m:sSubPr>
                          <m:e>
                            <m:r>
                              <m:rPr>
                                <m:sty m:val="p"/>
                              </m:rPr>
                              <a:rPr lang="en-US">
                                <a:latin typeface="Cambria Math"/>
                              </a:rPr>
                              <m:t>net</m:t>
                            </m:r>
                          </m:e>
                          <m:sub>
                            <m:r>
                              <a:rPr lang="en-US" i="1">
                                <a:latin typeface="Cambria Math" panose="02040503050406030204" pitchFamily="18" charset="0"/>
                              </a:rPr>
                              <m:t>𝑘</m:t>
                            </m:r>
                          </m:sub>
                        </m:sSub>
                      </m:den>
                    </m:f>
                    <m:r>
                      <a:rPr lang="en-US" altLang="zh-CN" i="1" smtClean="0">
                        <a:latin typeface="Cambria Math" panose="02040503050406030204" pitchFamily="18" charset="0"/>
                      </a:rPr>
                      <m:t>=</m:t>
                    </m:r>
                    <m:d>
                      <m:dPr>
                        <m:ctrlPr>
                          <a:rPr lang="en-US" i="1">
                            <a:solidFill>
                              <a:srgbClr val="FF0000"/>
                            </a:solidFill>
                            <a:latin typeface="Cambria Math" panose="02040503050406030204" pitchFamily="18" charset="0"/>
                          </a:rPr>
                        </m:ctrlPr>
                      </m:dPr>
                      <m:e>
                        <m:sSub>
                          <m:sSubPr>
                            <m:ctrlPr>
                              <a:rPr lang="en-US" i="1">
                                <a:solidFill>
                                  <a:srgbClr val="FF0000"/>
                                </a:solidFill>
                                <a:latin typeface="Cambria Math" panose="02040503050406030204" pitchFamily="18" charset="0"/>
                              </a:rPr>
                            </m:ctrlPr>
                          </m:sSubPr>
                          <m:e>
                            <m:r>
                              <a:rPr lang="en-US" i="1">
                                <a:solidFill>
                                  <a:srgbClr val="FF0000"/>
                                </a:solidFill>
                                <a:latin typeface="Cambria Math"/>
                              </a:rPr>
                              <m:t>𝑡</m:t>
                            </m:r>
                          </m:e>
                          <m:sub>
                            <m:r>
                              <a:rPr lang="en-US" b="0" i="1" smtClean="0">
                                <a:solidFill>
                                  <a:srgbClr val="FF0000"/>
                                </a:solidFill>
                                <a:latin typeface="Cambria Math" panose="02040503050406030204" pitchFamily="18" charset="0"/>
                              </a:rPr>
                              <m:t>𝑘</m:t>
                            </m:r>
                          </m:sub>
                        </m:sSub>
                        <m:r>
                          <a:rPr lang="en-US" i="1">
                            <a:solidFill>
                              <a:srgbClr val="FF0000"/>
                            </a:solidFill>
                            <a:latin typeface="Cambria Math"/>
                          </a:rPr>
                          <m:t>−</m:t>
                        </m:r>
                        <m:sSub>
                          <m:sSubPr>
                            <m:ctrlPr>
                              <a:rPr lang="en-US" i="1">
                                <a:solidFill>
                                  <a:srgbClr val="FF0000"/>
                                </a:solidFill>
                                <a:latin typeface="Cambria Math" panose="02040503050406030204" pitchFamily="18" charset="0"/>
                              </a:rPr>
                            </m:ctrlPr>
                          </m:sSubPr>
                          <m:e>
                            <m:r>
                              <a:rPr lang="en-US" i="1">
                                <a:solidFill>
                                  <a:srgbClr val="FF0000"/>
                                </a:solidFill>
                                <a:latin typeface="Cambria Math"/>
                              </a:rPr>
                              <m:t>𝑜</m:t>
                            </m:r>
                          </m:e>
                          <m:sub>
                            <m:r>
                              <a:rPr lang="en-US" b="0" i="1" smtClean="0">
                                <a:solidFill>
                                  <a:srgbClr val="FF0000"/>
                                </a:solidFill>
                                <a:latin typeface="Cambria Math" panose="02040503050406030204" pitchFamily="18" charset="0"/>
                              </a:rPr>
                              <m:t>𝑘</m:t>
                            </m:r>
                          </m:sub>
                        </m:sSub>
                      </m:e>
                    </m:d>
                    <m:sSub>
                      <m:sSubPr>
                        <m:ctrlPr>
                          <a:rPr lang="en-US" i="1">
                            <a:solidFill>
                              <a:srgbClr val="FF0000"/>
                            </a:solidFill>
                            <a:latin typeface="Cambria Math" panose="02040503050406030204" pitchFamily="18" charset="0"/>
                          </a:rPr>
                        </m:ctrlPr>
                      </m:sSubPr>
                      <m:e>
                        <m:r>
                          <a:rPr lang="en-US" i="1">
                            <a:solidFill>
                              <a:srgbClr val="FF0000"/>
                            </a:solidFill>
                            <a:latin typeface="Cambria Math"/>
                          </a:rPr>
                          <m:t>𝑜</m:t>
                        </m:r>
                      </m:e>
                      <m:sub>
                        <m:r>
                          <a:rPr lang="en-US" b="0" i="1" smtClean="0">
                            <a:solidFill>
                              <a:srgbClr val="FF0000"/>
                            </a:solidFill>
                            <a:latin typeface="Cambria Math" panose="02040503050406030204" pitchFamily="18" charset="0"/>
                          </a:rPr>
                          <m:t>𝑘</m:t>
                        </m:r>
                      </m:sub>
                    </m:sSub>
                    <m:d>
                      <m:dPr>
                        <m:ctrlPr>
                          <a:rPr lang="en-US" i="1">
                            <a:solidFill>
                              <a:srgbClr val="FF0000"/>
                            </a:solidFill>
                            <a:latin typeface="Cambria Math" panose="02040503050406030204" pitchFamily="18" charset="0"/>
                          </a:rPr>
                        </m:ctrlPr>
                      </m:dPr>
                      <m:e>
                        <m:r>
                          <a:rPr lang="en-US" i="1">
                            <a:solidFill>
                              <a:srgbClr val="FF0000"/>
                            </a:solidFill>
                            <a:latin typeface="Cambria Math"/>
                          </a:rPr>
                          <m:t>1</m:t>
                        </m:r>
                        <m:r>
                          <a:rPr lang="en-US" i="1">
                            <a:solidFill>
                              <a:srgbClr val="FF0000"/>
                            </a:solidFill>
                            <a:latin typeface="Cambria Math"/>
                          </a:rPr>
                          <m:t>−</m:t>
                        </m:r>
                        <m:sSub>
                          <m:sSubPr>
                            <m:ctrlPr>
                              <a:rPr lang="en-US" i="1">
                                <a:solidFill>
                                  <a:srgbClr val="FF0000"/>
                                </a:solidFill>
                                <a:latin typeface="Cambria Math" panose="02040503050406030204" pitchFamily="18" charset="0"/>
                              </a:rPr>
                            </m:ctrlPr>
                          </m:sSubPr>
                          <m:e>
                            <m:r>
                              <a:rPr lang="en-US" i="1">
                                <a:solidFill>
                                  <a:srgbClr val="FF0000"/>
                                </a:solidFill>
                                <a:latin typeface="Cambria Math"/>
                              </a:rPr>
                              <m:t>𝑜</m:t>
                            </m:r>
                          </m:e>
                          <m:sub>
                            <m:r>
                              <a:rPr lang="en-US" b="0" i="1" smtClean="0">
                                <a:solidFill>
                                  <a:srgbClr val="FF0000"/>
                                </a:solidFill>
                                <a:latin typeface="Cambria Math" panose="02040503050406030204" pitchFamily="18" charset="0"/>
                              </a:rPr>
                              <m:t>𝑘</m:t>
                            </m:r>
                          </m:sub>
                        </m:sSub>
                      </m:e>
                    </m:d>
                  </m:oMath>
                </a14:m>
                <a:endParaRPr lang="en-US" dirty="0">
                  <a:solidFill>
                    <a:srgbClr val="FF0000"/>
                  </a:solidFill>
                </a:endParaRPr>
              </a:p>
              <a:p>
                <a:endParaRPr lang="en-US" dirty="0"/>
              </a:p>
              <a:p>
                <a14:m>
                  <m:oMath xmlns:m="http://schemas.openxmlformats.org/officeDocument/2006/math">
                    <m:r>
                      <a:rPr lang="en-US" i="1">
                        <a:solidFill>
                          <a:schemeClr val="dk1"/>
                        </a:solidFill>
                        <a:latin typeface="Cambria Math" panose="02040503050406030204" pitchFamily="18" charset="0"/>
                      </a:rPr>
                      <m:t>𝛼</m:t>
                    </m:r>
                  </m:oMath>
                </a14:m>
                <a:r>
                  <a:rPr lang="en-US" dirty="0"/>
                  <a:t> is the learning rate</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474" t="-1160"/>
                </a:stretch>
              </a:blipFill>
            </p:spPr>
            <p:txBody>
              <a:bodyPr/>
              <a:lstStyle/>
              <a:p>
                <a:r>
                  <a:rPr lang="zh-CN" alt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42</a:t>
            </a:fld>
            <a:endParaRPr lang="en-US"/>
          </a:p>
        </p:txBody>
      </p:sp>
      <mc:AlternateContent xmlns:mc="http://schemas.openxmlformats.org/markup-compatibility/2006" xmlns:a14="http://schemas.microsoft.com/office/drawing/2010/main">
        <mc:Choice Requires="a14">
          <p:sp>
            <p:nvSpPr>
              <p:cNvPr id="5" name="Rectangle 4"/>
              <p:cNvSpPr/>
              <p:nvPr/>
            </p:nvSpPr>
            <p:spPr>
              <a:xfrm>
                <a:off x="1295400" y="2590800"/>
                <a:ext cx="4518585" cy="916918"/>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m:rPr>
                          <m:sty m:val="p"/>
                        </m:rPr>
                        <a:rPr lang="en-US" sz="2400" u="none" smtClean="0">
                          <a:solidFill>
                            <a:schemeClr val="dk1"/>
                          </a:solidFill>
                          <a:latin typeface="Cambria Math"/>
                        </a:rPr>
                        <m:t>Δ</m:t>
                      </m:r>
                      <m:sSub>
                        <m:sSubPr>
                          <m:ctrlPr>
                            <a:rPr lang="en-US" sz="2400" i="1" u="none">
                              <a:solidFill>
                                <a:schemeClr val="dk1"/>
                              </a:solidFill>
                              <a:latin typeface="Cambria Math" panose="02040503050406030204" pitchFamily="18" charset="0"/>
                            </a:rPr>
                          </m:ctrlPr>
                        </m:sSubPr>
                        <m:e>
                          <m:r>
                            <a:rPr lang="en-US" sz="2400" i="1" u="none">
                              <a:solidFill>
                                <a:schemeClr val="dk1"/>
                              </a:solidFill>
                              <a:latin typeface="Cambria Math"/>
                            </a:rPr>
                            <m:t>𝑤</m:t>
                          </m:r>
                        </m:e>
                        <m:sub>
                          <m:r>
                            <a:rPr lang="en-US" sz="2400" b="0" i="1" u="none" smtClean="0">
                              <a:solidFill>
                                <a:schemeClr val="dk1"/>
                              </a:solidFill>
                              <a:latin typeface="Cambria Math" panose="02040503050406030204" pitchFamily="18" charset="0"/>
                            </a:rPr>
                            <m:t>𝑗𝑘</m:t>
                          </m:r>
                        </m:sub>
                      </m:sSub>
                      <m:r>
                        <a:rPr lang="en-US" sz="2400" i="1" u="none">
                          <a:solidFill>
                            <a:schemeClr val="dk1"/>
                          </a:solidFill>
                          <a:latin typeface="Cambria Math"/>
                        </a:rPr>
                        <m:t>=</m:t>
                      </m:r>
                      <m:r>
                        <a:rPr lang="en-US" sz="2400" b="0" i="1" u="none" smtClean="0">
                          <a:solidFill>
                            <a:schemeClr val="dk1"/>
                          </a:solidFill>
                          <a:latin typeface="Cambria Math" panose="02040503050406030204" pitchFamily="18" charset="0"/>
                        </a:rPr>
                        <m:t>𝛼</m:t>
                      </m:r>
                      <m:d>
                        <m:dPr>
                          <m:ctrlPr>
                            <a:rPr lang="en-US" sz="2400" i="1" u="none">
                              <a:solidFill>
                                <a:schemeClr val="dk1"/>
                              </a:solidFill>
                              <a:latin typeface="Cambria Math" panose="02040503050406030204" pitchFamily="18" charset="0"/>
                            </a:rPr>
                          </m:ctrlPr>
                        </m:dPr>
                        <m:e>
                          <m:sSub>
                            <m:sSubPr>
                              <m:ctrlPr>
                                <a:rPr lang="en-US" sz="2400" i="1" u="none">
                                  <a:solidFill>
                                    <a:schemeClr val="dk1"/>
                                  </a:solidFill>
                                  <a:latin typeface="Cambria Math" panose="02040503050406030204" pitchFamily="18" charset="0"/>
                                </a:rPr>
                              </m:ctrlPr>
                            </m:sSubPr>
                            <m:e>
                              <m:r>
                                <a:rPr lang="en-US" sz="2400" i="1" u="none">
                                  <a:solidFill>
                                    <a:schemeClr val="dk1"/>
                                  </a:solidFill>
                                  <a:latin typeface="Cambria Math"/>
                                </a:rPr>
                                <m:t>𝑡</m:t>
                              </m:r>
                            </m:e>
                            <m:sub>
                              <m:r>
                                <a:rPr lang="en-US" sz="2400" i="1" u="none">
                                  <a:solidFill>
                                    <a:schemeClr val="dk1"/>
                                  </a:solidFill>
                                  <a:latin typeface="Cambria Math"/>
                                </a:rPr>
                                <m:t>𝑗</m:t>
                              </m:r>
                            </m:sub>
                          </m:sSub>
                          <m:r>
                            <a:rPr lang="en-US" sz="2400" i="1" u="none">
                              <a:solidFill>
                                <a:schemeClr val="dk1"/>
                              </a:solidFill>
                              <a:latin typeface="Cambria Math"/>
                            </a:rPr>
                            <m:t>−</m:t>
                          </m:r>
                          <m:sSub>
                            <m:sSubPr>
                              <m:ctrlPr>
                                <a:rPr lang="en-US" sz="2400" i="1" u="none">
                                  <a:solidFill>
                                    <a:schemeClr val="dk1"/>
                                  </a:solidFill>
                                  <a:latin typeface="Cambria Math" panose="02040503050406030204" pitchFamily="18" charset="0"/>
                                </a:rPr>
                              </m:ctrlPr>
                            </m:sSubPr>
                            <m:e>
                              <m:r>
                                <a:rPr lang="en-US" sz="2400" i="1" u="none">
                                  <a:solidFill>
                                    <a:schemeClr val="dk1"/>
                                  </a:solidFill>
                                  <a:latin typeface="Cambria Math"/>
                                </a:rPr>
                                <m:t>𝑜</m:t>
                              </m:r>
                            </m:e>
                            <m:sub>
                              <m:r>
                                <a:rPr lang="en-US" sz="2400" b="0" i="1" u="none" smtClean="0">
                                  <a:solidFill>
                                    <a:schemeClr val="dk1"/>
                                  </a:solidFill>
                                  <a:latin typeface="Cambria Math" panose="02040503050406030204" pitchFamily="18" charset="0"/>
                                </a:rPr>
                                <m:t>𝑘</m:t>
                              </m:r>
                            </m:sub>
                          </m:sSub>
                        </m:e>
                      </m:d>
                      <m:sSub>
                        <m:sSubPr>
                          <m:ctrlPr>
                            <a:rPr lang="en-US" sz="2400" i="1" u="none">
                              <a:solidFill>
                                <a:schemeClr val="dk1"/>
                              </a:solidFill>
                              <a:latin typeface="Cambria Math" panose="02040503050406030204" pitchFamily="18" charset="0"/>
                            </a:rPr>
                          </m:ctrlPr>
                        </m:sSubPr>
                        <m:e>
                          <m:r>
                            <a:rPr lang="en-US" sz="2400" i="1" u="none">
                              <a:solidFill>
                                <a:schemeClr val="dk1"/>
                              </a:solidFill>
                              <a:latin typeface="Cambria Math"/>
                            </a:rPr>
                            <m:t>𝑜</m:t>
                          </m:r>
                        </m:e>
                        <m:sub>
                          <m:r>
                            <a:rPr lang="en-US" sz="2400" b="0" i="1" u="none" smtClean="0">
                              <a:solidFill>
                                <a:schemeClr val="dk1"/>
                              </a:solidFill>
                              <a:latin typeface="Cambria Math" panose="02040503050406030204" pitchFamily="18" charset="0"/>
                            </a:rPr>
                            <m:t>𝑘</m:t>
                          </m:r>
                        </m:sub>
                      </m:sSub>
                      <m:d>
                        <m:dPr>
                          <m:ctrlPr>
                            <a:rPr lang="en-US" sz="2400" i="1" u="none">
                              <a:solidFill>
                                <a:schemeClr val="dk1"/>
                              </a:solidFill>
                              <a:latin typeface="Cambria Math" panose="02040503050406030204" pitchFamily="18" charset="0"/>
                            </a:rPr>
                          </m:ctrlPr>
                        </m:dPr>
                        <m:e>
                          <m:r>
                            <a:rPr lang="en-US" sz="2400" i="1" u="none">
                              <a:solidFill>
                                <a:schemeClr val="dk1"/>
                              </a:solidFill>
                              <a:latin typeface="Cambria Math"/>
                            </a:rPr>
                            <m:t>1</m:t>
                          </m:r>
                          <m:r>
                            <a:rPr lang="en-US" sz="2400" i="1" u="none">
                              <a:solidFill>
                                <a:schemeClr val="dk1"/>
                              </a:solidFill>
                              <a:latin typeface="Cambria Math"/>
                            </a:rPr>
                            <m:t>−</m:t>
                          </m:r>
                          <m:sSub>
                            <m:sSubPr>
                              <m:ctrlPr>
                                <a:rPr lang="en-US" sz="2400" i="1" u="none">
                                  <a:solidFill>
                                    <a:schemeClr val="dk1"/>
                                  </a:solidFill>
                                  <a:latin typeface="Cambria Math" panose="02040503050406030204" pitchFamily="18" charset="0"/>
                                </a:rPr>
                              </m:ctrlPr>
                            </m:sSubPr>
                            <m:e>
                              <m:r>
                                <a:rPr lang="en-US" sz="2400" i="1" u="none">
                                  <a:solidFill>
                                    <a:schemeClr val="dk1"/>
                                  </a:solidFill>
                                  <a:latin typeface="Cambria Math"/>
                                </a:rPr>
                                <m:t>𝑜</m:t>
                              </m:r>
                            </m:e>
                            <m:sub>
                              <m:r>
                                <a:rPr lang="en-US" sz="2400" b="0" i="1" u="none" smtClean="0">
                                  <a:solidFill>
                                    <a:schemeClr val="dk1"/>
                                  </a:solidFill>
                                  <a:latin typeface="Cambria Math" panose="02040503050406030204" pitchFamily="18" charset="0"/>
                                </a:rPr>
                                <m:t>𝑘</m:t>
                              </m:r>
                            </m:sub>
                          </m:sSub>
                        </m:e>
                      </m:d>
                      <m:sSub>
                        <m:sSubPr>
                          <m:ctrlPr>
                            <a:rPr lang="en-US" sz="2400" i="1" u="none">
                              <a:solidFill>
                                <a:schemeClr val="dk1"/>
                              </a:solidFill>
                              <a:latin typeface="Cambria Math" panose="02040503050406030204" pitchFamily="18" charset="0"/>
                            </a:rPr>
                          </m:ctrlPr>
                        </m:sSubPr>
                        <m:e>
                          <m:r>
                            <a:rPr lang="en-US" sz="2400" b="0" i="1" u="none" smtClean="0">
                              <a:solidFill>
                                <a:schemeClr val="dk1"/>
                              </a:solidFill>
                              <a:latin typeface="Cambria Math" panose="02040503050406030204" pitchFamily="18" charset="0"/>
                            </a:rPr>
                            <m:t>h</m:t>
                          </m:r>
                        </m:e>
                        <m:sub>
                          <m:r>
                            <a:rPr lang="en-US" sz="2400" b="0" i="1" u="none" smtClean="0">
                              <a:solidFill>
                                <a:schemeClr val="dk1"/>
                              </a:solidFill>
                              <a:latin typeface="Cambria Math" panose="02040503050406030204" pitchFamily="18" charset="0"/>
                            </a:rPr>
                            <m:t>𝑗</m:t>
                          </m:r>
                        </m:sub>
                      </m:sSub>
                      <m:r>
                        <a:rPr lang="en-US" sz="2400" b="0" i="0" u="none" smtClean="0">
                          <a:solidFill>
                            <a:schemeClr val="dk1"/>
                          </a:solidFill>
                          <a:latin typeface="Cambria Math"/>
                        </a:rPr>
                        <m:t>=</m:t>
                      </m:r>
                      <m:r>
                        <a:rPr lang="en-US" sz="2400" i="1">
                          <a:solidFill>
                            <a:schemeClr val="dk1"/>
                          </a:solidFill>
                          <a:latin typeface="Cambria Math" panose="02040503050406030204" pitchFamily="18" charset="0"/>
                        </a:rPr>
                        <m:t>𝛼</m:t>
                      </m:r>
                      <m:sSub>
                        <m:sSubPr>
                          <m:ctrlPr>
                            <a:rPr lang="en-US" sz="2400" b="0" i="1" u="none" smtClean="0">
                              <a:solidFill>
                                <a:schemeClr val="dk1"/>
                              </a:solidFill>
                              <a:latin typeface="Cambria Math" panose="02040503050406030204" pitchFamily="18" charset="0"/>
                            </a:rPr>
                          </m:ctrlPr>
                        </m:sSubPr>
                        <m:e>
                          <m:r>
                            <a:rPr lang="en-US" sz="2400" b="0" i="1" u="none" smtClean="0">
                              <a:solidFill>
                                <a:schemeClr val="dk1"/>
                              </a:solidFill>
                              <a:latin typeface="Cambria Math"/>
                            </a:rPr>
                            <m:t>𝛿</m:t>
                          </m:r>
                        </m:e>
                        <m:sub>
                          <m:r>
                            <a:rPr lang="en-US" sz="2400" b="0" i="1" u="none" smtClean="0">
                              <a:solidFill>
                                <a:schemeClr val="dk1"/>
                              </a:solidFill>
                              <a:latin typeface="Cambria Math" panose="02040503050406030204" pitchFamily="18" charset="0"/>
                            </a:rPr>
                            <m:t>𝑘</m:t>
                          </m:r>
                        </m:sub>
                      </m:sSub>
                      <m:sSub>
                        <m:sSubPr>
                          <m:ctrlPr>
                            <a:rPr lang="en-US" sz="2400" b="0" i="1" u="none" smtClean="0">
                              <a:solidFill>
                                <a:schemeClr val="dk1"/>
                              </a:solidFill>
                              <a:latin typeface="Cambria Math" panose="02040503050406030204" pitchFamily="18" charset="0"/>
                            </a:rPr>
                          </m:ctrlPr>
                        </m:sSubPr>
                        <m:e>
                          <m:r>
                            <a:rPr lang="en-US" sz="2400" b="0" i="1" u="none" smtClean="0">
                              <a:solidFill>
                                <a:schemeClr val="dk1"/>
                              </a:solidFill>
                              <a:latin typeface="Cambria Math" panose="02040503050406030204" pitchFamily="18" charset="0"/>
                            </a:rPr>
                            <m:t>h</m:t>
                          </m:r>
                        </m:e>
                        <m:sub>
                          <m:r>
                            <a:rPr lang="en-US" sz="2400" b="0" i="1" u="none" smtClean="0">
                              <a:solidFill>
                                <a:schemeClr val="dk1"/>
                              </a:solidFill>
                              <a:latin typeface="Cambria Math" panose="02040503050406030204" pitchFamily="18" charset="0"/>
                            </a:rPr>
                            <m:t>𝑗</m:t>
                          </m:r>
                        </m:sub>
                      </m:sSub>
                    </m:oMath>
                  </m:oMathPara>
                </a14:m>
                <a:endParaRPr lang="en-US" sz="2400" u="none" dirty="0">
                  <a:solidFill>
                    <a:schemeClr val="dk1"/>
                  </a:solidFill>
                </a:endParaRPr>
              </a:p>
            </p:txBody>
          </p:sp>
        </mc:Choice>
        <mc:Fallback xmlns="">
          <p:sp>
            <p:nvSpPr>
              <p:cNvPr id="5" name="Rectangle 4"/>
              <p:cNvSpPr>
                <a:spLocks noRot="1" noChangeAspect="1" noMove="1" noResize="1" noEditPoints="1" noAdjustHandles="1" noChangeArrowheads="1" noChangeShapeType="1" noTextEdit="1"/>
              </p:cNvSpPr>
              <p:nvPr/>
            </p:nvSpPr>
            <p:spPr>
              <a:xfrm>
                <a:off x="1295400" y="2590800"/>
                <a:ext cx="4518585" cy="916918"/>
              </a:xfrm>
              <a:prstGeom prst="rect">
                <a:avLst/>
              </a:prstGeom>
              <a:blipFill>
                <a:blip r:embed="rId3"/>
                <a:stretch>
                  <a:fillRect b="-5333"/>
                </a:stretch>
              </a:blipFill>
            </p:spPr>
            <p:txBody>
              <a:bodyPr/>
              <a:lstStyle/>
              <a:p>
                <a:r>
                  <a:rPr lang="en-US">
                    <a:noFill/>
                  </a:rPr>
                  <a:t> </a:t>
                </a:r>
              </a:p>
            </p:txBody>
          </p:sp>
        </mc:Fallback>
      </mc:AlternateContent>
      <p:grpSp>
        <p:nvGrpSpPr>
          <p:cNvPr id="6" name="Group 5"/>
          <p:cNvGrpSpPr/>
          <p:nvPr/>
        </p:nvGrpSpPr>
        <p:grpSpPr>
          <a:xfrm>
            <a:off x="6248400" y="1219200"/>
            <a:ext cx="2524062" cy="2758969"/>
            <a:chOff x="6400800" y="1584431"/>
            <a:chExt cx="2524062" cy="2758969"/>
          </a:xfrm>
        </p:grpSpPr>
        <p:grpSp>
          <p:nvGrpSpPr>
            <p:cNvPr id="7" name="Group 6"/>
            <p:cNvGrpSpPr/>
            <p:nvPr/>
          </p:nvGrpSpPr>
          <p:grpSpPr>
            <a:xfrm>
              <a:off x="6400800" y="2046538"/>
              <a:ext cx="2524062" cy="2296862"/>
              <a:chOff x="6477000" y="2656137"/>
              <a:chExt cx="2524062" cy="2296862"/>
            </a:xfrm>
          </p:grpSpPr>
          <p:grpSp>
            <p:nvGrpSpPr>
              <p:cNvPr id="12" name="Group 51"/>
              <p:cNvGrpSpPr>
                <a:grpSpLocks/>
              </p:cNvGrpSpPr>
              <p:nvPr/>
            </p:nvGrpSpPr>
            <p:grpSpPr bwMode="auto">
              <a:xfrm>
                <a:off x="6477000" y="2704742"/>
                <a:ext cx="2430053" cy="2248257"/>
                <a:chOff x="1872" y="2496"/>
                <a:chExt cx="1392" cy="1368"/>
              </a:xfrm>
            </p:grpSpPr>
            <p:grpSp>
              <p:nvGrpSpPr>
                <p:cNvPr id="16" name="Group 26"/>
                <p:cNvGrpSpPr>
                  <a:grpSpLocks/>
                </p:cNvGrpSpPr>
                <p:nvPr/>
              </p:nvGrpSpPr>
              <p:grpSpPr bwMode="auto">
                <a:xfrm>
                  <a:off x="1872" y="3720"/>
                  <a:ext cx="1392" cy="144"/>
                  <a:chOff x="1872" y="3720"/>
                  <a:chExt cx="1392" cy="144"/>
                </a:xfrm>
              </p:grpSpPr>
              <p:sp>
                <p:nvSpPr>
                  <p:cNvPr id="46" name="Oval 10"/>
                  <p:cNvSpPr>
                    <a:spLocks noChangeArrowheads="1"/>
                  </p:cNvSpPr>
                  <p:nvPr/>
                </p:nvSpPr>
                <p:spPr bwMode="auto">
                  <a:xfrm>
                    <a:off x="1872"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 name="Oval 11"/>
                  <p:cNvSpPr>
                    <a:spLocks noChangeArrowheads="1"/>
                  </p:cNvSpPr>
                  <p:nvPr/>
                </p:nvSpPr>
                <p:spPr bwMode="auto">
                  <a:xfrm>
                    <a:off x="2256"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Oval 12"/>
                  <p:cNvSpPr>
                    <a:spLocks noChangeArrowheads="1"/>
                  </p:cNvSpPr>
                  <p:nvPr/>
                </p:nvSpPr>
                <p:spPr bwMode="auto">
                  <a:xfrm>
                    <a:off x="2832"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Oval 13"/>
                  <p:cNvSpPr>
                    <a:spLocks noChangeArrowheads="1"/>
                  </p:cNvSpPr>
                  <p:nvPr/>
                </p:nvSpPr>
                <p:spPr bwMode="auto">
                  <a:xfrm>
                    <a:off x="3120"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Oval 14"/>
                  <p:cNvSpPr>
                    <a:spLocks noChangeArrowheads="1"/>
                  </p:cNvSpPr>
                  <p:nvPr/>
                </p:nvSpPr>
                <p:spPr bwMode="auto">
                  <a:xfrm>
                    <a:off x="2544"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7" name="Group 25"/>
                <p:cNvGrpSpPr>
                  <a:grpSpLocks/>
                </p:cNvGrpSpPr>
                <p:nvPr/>
              </p:nvGrpSpPr>
              <p:grpSpPr bwMode="auto">
                <a:xfrm>
                  <a:off x="2016" y="3108"/>
                  <a:ext cx="1056" cy="144"/>
                  <a:chOff x="2016" y="3168"/>
                  <a:chExt cx="1056" cy="144"/>
                </a:xfrm>
              </p:grpSpPr>
              <p:sp>
                <p:nvSpPr>
                  <p:cNvPr id="43" name="Oval 16"/>
                  <p:cNvSpPr>
                    <a:spLocks noChangeArrowheads="1"/>
                  </p:cNvSpPr>
                  <p:nvPr/>
                </p:nvSpPr>
                <p:spPr bwMode="auto">
                  <a:xfrm>
                    <a:off x="2016"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Oval 17"/>
                  <p:cNvSpPr>
                    <a:spLocks noChangeArrowheads="1"/>
                  </p:cNvSpPr>
                  <p:nvPr/>
                </p:nvSpPr>
                <p:spPr bwMode="auto">
                  <a:xfrm>
                    <a:off x="2928"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Oval 19"/>
                  <p:cNvSpPr>
                    <a:spLocks noChangeArrowheads="1"/>
                  </p:cNvSpPr>
                  <p:nvPr/>
                </p:nvSpPr>
                <p:spPr bwMode="auto">
                  <a:xfrm>
                    <a:off x="2496"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8" name="Group 27"/>
                <p:cNvGrpSpPr>
                  <a:grpSpLocks/>
                </p:cNvGrpSpPr>
                <p:nvPr/>
              </p:nvGrpSpPr>
              <p:grpSpPr bwMode="auto">
                <a:xfrm>
                  <a:off x="2208" y="2496"/>
                  <a:ext cx="624" cy="144"/>
                  <a:chOff x="2208" y="2496"/>
                  <a:chExt cx="624" cy="144"/>
                </a:xfrm>
              </p:grpSpPr>
              <p:sp>
                <p:nvSpPr>
                  <p:cNvPr id="41" name="Oval 21"/>
                  <p:cNvSpPr>
                    <a:spLocks noChangeArrowheads="1"/>
                  </p:cNvSpPr>
                  <p:nvPr/>
                </p:nvSpPr>
                <p:spPr bwMode="auto">
                  <a:xfrm>
                    <a:off x="2208" y="2496"/>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Oval 24"/>
                  <p:cNvSpPr>
                    <a:spLocks noChangeArrowheads="1"/>
                  </p:cNvSpPr>
                  <p:nvPr/>
                </p:nvSpPr>
                <p:spPr bwMode="auto">
                  <a:xfrm>
                    <a:off x="2688" y="2496"/>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cxnSp>
              <p:nvCxnSpPr>
                <p:cNvPr id="19" name="AutoShape 28"/>
                <p:cNvCxnSpPr>
                  <a:cxnSpLocks noChangeShapeType="1"/>
                  <a:stCxn id="42" idx="4"/>
                  <a:endCxn id="44" idx="0"/>
                </p:cNvCxnSpPr>
                <p:nvPr/>
              </p:nvCxnSpPr>
              <p:spPr bwMode="auto">
                <a:xfrm>
                  <a:off x="2760" y="2640"/>
                  <a:ext cx="24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AutoShape 29"/>
                <p:cNvCxnSpPr>
                  <a:cxnSpLocks noChangeShapeType="1"/>
                  <a:stCxn id="42" idx="4"/>
                  <a:endCxn id="45" idx="0"/>
                </p:cNvCxnSpPr>
                <p:nvPr/>
              </p:nvCxnSpPr>
              <p:spPr bwMode="auto">
                <a:xfrm flipH="1">
                  <a:off x="2568" y="2640"/>
                  <a:ext cx="19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AutoShape 30"/>
                <p:cNvCxnSpPr>
                  <a:cxnSpLocks noChangeShapeType="1"/>
                  <a:stCxn id="42" idx="4"/>
                  <a:endCxn id="43" idx="0"/>
                </p:cNvCxnSpPr>
                <p:nvPr/>
              </p:nvCxnSpPr>
              <p:spPr bwMode="auto">
                <a:xfrm flipH="1">
                  <a:off x="2088" y="2640"/>
                  <a:ext cx="67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AutoShape 31"/>
                <p:cNvCxnSpPr>
                  <a:cxnSpLocks noChangeShapeType="1"/>
                  <a:stCxn id="41" idx="4"/>
                  <a:endCxn id="44" idx="0"/>
                </p:cNvCxnSpPr>
                <p:nvPr/>
              </p:nvCxnSpPr>
              <p:spPr bwMode="auto">
                <a:xfrm>
                  <a:off x="2280" y="2640"/>
                  <a:ext cx="72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AutoShape 32"/>
                <p:cNvCxnSpPr>
                  <a:cxnSpLocks noChangeShapeType="1"/>
                  <a:stCxn id="41" idx="4"/>
                  <a:endCxn id="45" idx="0"/>
                </p:cNvCxnSpPr>
                <p:nvPr/>
              </p:nvCxnSpPr>
              <p:spPr bwMode="auto">
                <a:xfrm>
                  <a:off x="2280" y="2640"/>
                  <a:ext cx="288"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AutoShape 33"/>
                <p:cNvCxnSpPr>
                  <a:cxnSpLocks noChangeShapeType="1"/>
                  <a:stCxn id="41" idx="4"/>
                  <a:endCxn id="43" idx="0"/>
                </p:cNvCxnSpPr>
                <p:nvPr/>
              </p:nvCxnSpPr>
              <p:spPr bwMode="auto">
                <a:xfrm flipH="1">
                  <a:off x="2088" y="2640"/>
                  <a:ext cx="19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AutoShape 34"/>
                <p:cNvCxnSpPr>
                  <a:cxnSpLocks noChangeShapeType="1"/>
                  <a:stCxn id="43" idx="4"/>
                  <a:endCxn id="46" idx="0"/>
                </p:cNvCxnSpPr>
                <p:nvPr/>
              </p:nvCxnSpPr>
              <p:spPr bwMode="auto">
                <a:xfrm flipH="1">
                  <a:off x="1944" y="3252"/>
                  <a:ext cx="14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AutoShape 35"/>
                <p:cNvCxnSpPr>
                  <a:cxnSpLocks noChangeShapeType="1"/>
                  <a:stCxn id="43" idx="4"/>
                  <a:endCxn id="47" idx="0"/>
                </p:cNvCxnSpPr>
                <p:nvPr/>
              </p:nvCxnSpPr>
              <p:spPr bwMode="auto">
                <a:xfrm>
                  <a:off x="2088" y="3252"/>
                  <a:ext cx="24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AutoShape 36"/>
                <p:cNvCxnSpPr>
                  <a:cxnSpLocks noChangeShapeType="1"/>
                  <a:stCxn id="43" idx="4"/>
                  <a:endCxn id="50" idx="0"/>
                </p:cNvCxnSpPr>
                <p:nvPr/>
              </p:nvCxnSpPr>
              <p:spPr bwMode="auto">
                <a:xfrm>
                  <a:off x="2088" y="3252"/>
                  <a:ext cx="528"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AutoShape 37"/>
                <p:cNvCxnSpPr>
                  <a:cxnSpLocks noChangeShapeType="1"/>
                  <a:stCxn id="43" idx="4"/>
                  <a:endCxn id="48" idx="0"/>
                </p:cNvCxnSpPr>
                <p:nvPr/>
              </p:nvCxnSpPr>
              <p:spPr bwMode="auto">
                <a:xfrm>
                  <a:off x="2088" y="3252"/>
                  <a:ext cx="816"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AutoShape 38"/>
                <p:cNvCxnSpPr>
                  <a:cxnSpLocks noChangeShapeType="1"/>
                  <a:stCxn id="43" idx="4"/>
                  <a:endCxn id="49" idx="0"/>
                </p:cNvCxnSpPr>
                <p:nvPr/>
              </p:nvCxnSpPr>
              <p:spPr bwMode="auto">
                <a:xfrm>
                  <a:off x="2088" y="3252"/>
                  <a:ext cx="110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AutoShape 40"/>
                <p:cNvCxnSpPr>
                  <a:cxnSpLocks noChangeShapeType="1"/>
                  <a:endCxn id="50" idx="0"/>
                </p:cNvCxnSpPr>
                <p:nvPr/>
              </p:nvCxnSpPr>
              <p:spPr bwMode="auto">
                <a:xfrm>
                  <a:off x="2560" y="3268"/>
                  <a:ext cx="56" cy="45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AutoShape 41"/>
                <p:cNvCxnSpPr>
                  <a:cxnSpLocks noChangeShapeType="1"/>
                  <a:stCxn id="45" idx="4"/>
                  <a:endCxn id="47" idx="0"/>
                </p:cNvCxnSpPr>
                <p:nvPr/>
              </p:nvCxnSpPr>
              <p:spPr bwMode="auto">
                <a:xfrm flipH="1">
                  <a:off x="2328" y="3252"/>
                  <a:ext cx="24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AutoShape 42"/>
                <p:cNvCxnSpPr>
                  <a:cxnSpLocks noChangeShapeType="1"/>
                  <a:endCxn id="46" idx="0"/>
                </p:cNvCxnSpPr>
                <p:nvPr/>
              </p:nvCxnSpPr>
              <p:spPr bwMode="auto">
                <a:xfrm flipH="1">
                  <a:off x="1944" y="3268"/>
                  <a:ext cx="616" cy="45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AutoShape 43"/>
                <p:cNvCxnSpPr>
                  <a:cxnSpLocks noChangeShapeType="1"/>
                </p:cNvCxnSpPr>
                <p:nvPr/>
              </p:nvCxnSpPr>
              <p:spPr bwMode="auto">
                <a:xfrm>
                  <a:off x="2544" y="3264"/>
                  <a:ext cx="312" cy="45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AutoShape 44"/>
                <p:cNvCxnSpPr>
                  <a:cxnSpLocks noChangeShapeType="1"/>
                  <a:stCxn id="44" idx="4"/>
                  <a:endCxn id="49" idx="0"/>
                </p:cNvCxnSpPr>
                <p:nvPr/>
              </p:nvCxnSpPr>
              <p:spPr bwMode="auto">
                <a:xfrm>
                  <a:off x="3000" y="3252"/>
                  <a:ext cx="19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AutoShape 45"/>
                <p:cNvCxnSpPr>
                  <a:cxnSpLocks noChangeShapeType="1"/>
                  <a:stCxn id="44" idx="4"/>
                  <a:endCxn id="48" idx="0"/>
                </p:cNvCxnSpPr>
                <p:nvPr/>
              </p:nvCxnSpPr>
              <p:spPr bwMode="auto">
                <a:xfrm flipH="1">
                  <a:off x="2904" y="3252"/>
                  <a:ext cx="96"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AutoShape 46"/>
                <p:cNvCxnSpPr>
                  <a:cxnSpLocks noChangeShapeType="1"/>
                  <a:stCxn id="44" idx="4"/>
                  <a:endCxn id="50" idx="0"/>
                </p:cNvCxnSpPr>
                <p:nvPr/>
              </p:nvCxnSpPr>
              <p:spPr bwMode="auto">
                <a:xfrm flipH="1">
                  <a:off x="2616" y="3252"/>
                  <a:ext cx="38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AutoShape 47"/>
                <p:cNvCxnSpPr>
                  <a:cxnSpLocks noChangeShapeType="1"/>
                  <a:stCxn id="44" idx="4"/>
                  <a:endCxn id="47" idx="0"/>
                </p:cNvCxnSpPr>
                <p:nvPr/>
              </p:nvCxnSpPr>
              <p:spPr bwMode="auto">
                <a:xfrm flipH="1">
                  <a:off x="2328" y="3252"/>
                  <a:ext cx="67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AutoShape 48"/>
                <p:cNvCxnSpPr>
                  <a:cxnSpLocks noChangeShapeType="1"/>
                  <a:stCxn id="44" idx="4"/>
                  <a:endCxn id="46" idx="7"/>
                </p:cNvCxnSpPr>
                <p:nvPr/>
              </p:nvCxnSpPr>
              <p:spPr bwMode="auto">
                <a:xfrm flipH="1">
                  <a:off x="1995" y="3252"/>
                  <a:ext cx="1005" cy="48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AutoShape 49"/>
                <p:cNvCxnSpPr>
                  <a:cxnSpLocks noChangeShapeType="1"/>
                  <a:stCxn id="45" idx="4"/>
                  <a:endCxn id="49" idx="0"/>
                </p:cNvCxnSpPr>
                <p:nvPr/>
              </p:nvCxnSpPr>
              <p:spPr bwMode="auto">
                <a:xfrm>
                  <a:off x="2568" y="3252"/>
                  <a:ext cx="62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 name="Line 50"/>
                <p:cNvSpPr>
                  <a:spLocks noChangeShapeType="1"/>
                </p:cNvSpPr>
                <p:nvPr/>
              </p:nvSpPr>
              <p:spPr bwMode="auto">
                <a:xfrm flipV="1">
                  <a:off x="1872" y="2688"/>
                  <a:ext cx="0" cy="110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mc:AlternateContent xmlns:mc="http://schemas.openxmlformats.org/markup-compatibility/2006" xmlns:a14="http://schemas.microsoft.com/office/drawing/2010/main">
            <mc:Choice Requires="a14">
              <p:sp>
                <p:nvSpPr>
                  <p:cNvPr id="14" name="Rectangle 13"/>
                  <p:cNvSpPr/>
                  <p:nvPr/>
                </p:nvSpPr>
                <p:spPr>
                  <a:xfrm>
                    <a:off x="8212513" y="2656137"/>
                    <a:ext cx="788549" cy="557910"/>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sz="2800" i="1" u="none" smtClean="0">
                                  <a:latin typeface="Cambria Math" panose="02040503050406030204" pitchFamily="18" charset="0"/>
                                </a:rPr>
                              </m:ctrlPr>
                            </m:sSubPr>
                            <m:e>
                              <m:r>
                                <a:rPr lang="en-US" sz="2800" i="1" u="none">
                                  <a:latin typeface="Cambria Math"/>
                                </a:rPr>
                                <m:t>𝑤</m:t>
                              </m:r>
                            </m:e>
                            <m:sub>
                              <m:r>
                                <a:rPr lang="en-US" sz="2800" b="0" i="1" u="none" smtClean="0">
                                  <a:latin typeface="Cambria Math" panose="02040503050406030204" pitchFamily="18" charset="0"/>
                                </a:rPr>
                                <m:t>𝑗𝑘</m:t>
                              </m:r>
                            </m:sub>
                          </m:sSub>
                        </m:oMath>
                      </m:oMathPara>
                    </a14:m>
                    <a:endParaRPr lang="en-US" sz="2800" i="1" u="none" dirty="0">
                      <a:latin typeface="Cambria Math"/>
                    </a:endParaRPr>
                  </a:p>
                </p:txBody>
              </p:sp>
            </mc:Choice>
            <mc:Fallback xmlns="">
              <p:sp>
                <p:nvSpPr>
                  <p:cNvPr id="14" name="Rectangle 13"/>
                  <p:cNvSpPr>
                    <a:spLocks noRot="1" noChangeAspect="1" noMove="1" noResize="1" noEditPoints="1" noAdjustHandles="1" noChangeArrowheads="1" noChangeShapeType="1" noTextEdit="1"/>
                  </p:cNvSpPr>
                  <p:nvPr/>
                </p:nvSpPr>
                <p:spPr>
                  <a:xfrm>
                    <a:off x="8212513" y="2656137"/>
                    <a:ext cx="788549" cy="557910"/>
                  </a:xfrm>
                  <a:prstGeom prst="rect">
                    <a:avLst/>
                  </a:prstGeom>
                  <a:blipFill>
                    <a:blip r:embed="rId4"/>
                    <a:stretch>
                      <a:fillRect/>
                    </a:stretch>
                  </a:blipFill>
                </p:spPr>
                <p:txBody>
                  <a:bodyPr/>
                  <a:lstStyle/>
                  <a:p>
                    <a:r>
                      <a:rPr lang="en-US">
                        <a:noFill/>
                      </a:rPr>
                      <a:t> </a:t>
                    </a:r>
                  </a:p>
                </p:txBody>
              </p:sp>
            </mc:Fallback>
          </mc:AlternateContent>
          <p:cxnSp>
            <p:nvCxnSpPr>
              <p:cNvPr id="15" name="Straight Arrow Connector 14"/>
              <p:cNvCxnSpPr/>
              <p:nvPr/>
            </p:nvCxnSpPr>
            <p:spPr>
              <a:xfrm flipH="1">
                <a:off x="7901514" y="2971800"/>
                <a:ext cx="404286" cy="331614"/>
              </a:xfrm>
              <a:prstGeom prst="straightConnector1">
                <a:avLst/>
              </a:prstGeom>
              <a:ln w="38100">
                <a:solidFill>
                  <a:srgbClr val="A50021"/>
                </a:solidFill>
                <a:tailEnd type="arrow"/>
              </a:ln>
            </p:spPr>
            <p:style>
              <a:lnRef idx="1">
                <a:schemeClr val="accent1"/>
              </a:lnRef>
              <a:fillRef idx="0">
                <a:schemeClr val="accent1"/>
              </a:fillRef>
              <a:effectRef idx="0">
                <a:schemeClr val="accent1"/>
              </a:effectRef>
              <a:fontRef idx="minor">
                <a:schemeClr val="tx1"/>
              </a:fontRef>
            </p:style>
          </p:cxnSp>
        </p:grpSp>
        <p:sp>
          <p:nvSpPr>
            <p:cNvPr id="8" name="Line 57"/>
            <p:cNvSpPr>
              <a:spLocks noChangeShapeType="1"/>
            </p:cNvSpPr>
            <p:nvPr/>
          </p:nvSpPr>
          <p:spPr bwMode="auto">
            <a:xfrm>
              <a:off x="7957082" y="1790343"/>
              <a:ext cx="0" cy="304800"/>
            </a:xfrm>
            <a:prstGeom prst="line">
              <a:avLst/>
            </a:prstGeom>
            <a:noFill/>
            <a:ln w="28575">
              <a:solidFill>
                <a:srgbClr val="A5002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Line 57"/>
            <p:cNvSpPr>
              <a:spLocks noChangeShapeType="1"/>
            </p:cNvSpPr>
            <p:nvPr/>
          </p:nvSpPr>
          <p:spPr bwMode="auto">
            <a:xfrm>
              <a:off x="7609840" y="2763520"/>
              <a:ext cx="0" cy="304800"/>
            </a:xfrm>
            <a:prstGeom prst="line">
              <a:avLst/>
            </a:prstGeom>
            <a:noFill/>
            <a:ln w="28575">
              <a:solidFill>
                <a:srgbClr val="A5002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mc:AlternateContent xmlns:mc="http://schemas.openxmlformats.org/markup-compatibility/2006" xmlns:a14="http://schemas.microsoft.com/office/drawing/2010/main">
          <mc:Choice Requires="a14">
            <p:sp>
              <p:nvSpPr>
                <p:cNvPr id="10" name="Rectangle 9"/>
                <p:cNvSpPr/>
                <p:nvPr/>
              </p:nvSpPr>
              <p:spPr>
                <a:xfrm>
                  <a:off x="7932698" y="1584431"/>
                  <a:ext cx="56297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u="none" smtClean="0">
                                <a:latin typeface="Cambria Math" panose="02040503050406030204" pitchFamily="18" charset="0"/>
                              </a:rPr>
                            </m:ctrlPr>
                          </m:sSubPr>
                          <m:e>
                            <m:r>
                              <a:rPr lang="en-US" sz="2400" b="0" i="1" u="none" smtClean="0">
                                <a:latin typeface="Cambria Math"/>
                              </a:rPr>
                              <m:t>𝑜</m:t>
                            </m:r>
                          </m:e>
                          <m:sub>
                            <m:r>
                              <a:rPr lang="en-US" sz="2400" b="0" i="1" u="none" smtClean="0">
                                <a:latin typeface="Cambria Math" panose="02040503050406030204" pitchFamily="18" charset="0"/>
                              </a:rPr>
                              <m:t>𝑘</m:t>
                            </m:r>
                          </m:sub>
                        </m:sSub>
                      </m:oMath>
                    </m:oMathPara>
                  </a14:m>
                  <a:endParaRPr lang="en-US" sz="2400" dirty="0"/>
                </a:p>
              </p:txBody>
            </p:sp>
          </mc:Choice>
          <mc:Fallback xmlns="">
            <p:sp>
              <p:nvSpPr>
                <p:cNvPr id="10" name="Rectangle 9"/>
                <p:cNvSpPr>
                  <a:spLocks noRot="1" noChangeAspect="1" noMove="1" noResize="1" noEditPoints="1" noAdjustHandles="1" noChangeArrowheads="1" noChangeShapeType="1" noTextEdit="1"/>
                </p:cNvSpPr>
                <p:nvPr/>
              </p:nvSpPr>
              <p:spPr>
                <a:xfrm>
                  <a:off x="7932698" y="1584431"/>
                  <a:ext cx="562975" cy="461665"/>
                </a:xfrm>
                <a:prstGeom prst="rect">
                  <a:avLst/>
                </a:prstGeom>
                <a:blipFill>
                  <a:blip r:embed="rId5"/>
                  <a:stretch>
                    <a:fillRect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7064774" y="2856214"/>
                  <a:ext cx="523990" cy="4914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u="none" smtClean="0">
                                <a:latin typeface="Cambria Math" panose="02040503050406030204" pitchFamily="18" charset="0"/>
                              </a:rPr>
                            </m:ctrlPr>
                          </m:sSubPr>
                          <m:e>
                            <m:r>
                              <a:rPr lang="en-US" sz="2400" b="0" i="1" u="none" smtClean="0">
                                <a:latin typeface="Cambria Math" panose="02040503050406030204" pitchFamily="18" charset="0"/>
                              </a:rPr>
                              <m:t>h</m:t>
                            </m:r>
                          </m:e>
                          <m:sub>
                            <m:r>
                              <a:rPr lang="en-US" sz="2400" b="0" i="1" u="none" smtClean="0">
                                <a:latin typeface="Cambria Math" panose="02040503050406030204" pitchFamily="18" charset="0"/>
                              </a:rPr>
                              <m:t>𝑗</m:t>
                            </m:r>
                          </m:sub>
                        </m:sSub>
                      </m:oMath>
                    </m:oMathPara>
                  </a14:m>
                  <a:endParaRPr lang="en-US" sz="2400" dirty="0"/>
                </a:p>
              </p:txBody>
            </p:sp>
          </mc:Choice>
          <mc:Fallback xmlns="">
            <p:sp>
              <p:nvSpPr>
                <p:cNvPr id="11" name="Rectangle 10"/>
                <p:cNvSpPr>
                  <a:spLocks noRot="1" noChangeAspect="1" noMove="1" noResize="1" noEditPoints="1" noAdjustHandles="1" noChangeArrowheads="1" noChangeShapeType="1" noTextEdit="1"/>
                </p:cNvSpPr>
                <p:nvPr/>
              </p:nvSpPr>
              <p:spPr>
                <a:xfrm>
                  <a:off x="7064774" y="2856214"/>
                  <a:ext cx="523990" cy="491417"/>
                </a:xfrm>
                <a:prstGeom prst="rect">
                  <a:avLst/>
                </a:prstGeom>
                <a:blipFill>
                  <a:blip r:embed="rId6"/>
                  <a:stretch>
                    <a:fillRect b="-11250"/>
                  </a:stretch>
                </a:blipFill>
              </p:spPr>
              <p:txBody>
                <a:bodyPr/>
                <a:lstStyle/>
                <a:p>
                  <a:r>
                    <a:rPr lang="en-US">
                      <a:noFill/>
                    </a:rPr>
                    <a:t> </a:t>
                  </a:r>
                </a:p>
              </p:txBody>
            </p:sp>
          </mc:Fallback>
        </mc:AlternateContent>
      </p:grpSp>
    </p:spTree>
    <p:extLst>
      <p:ext uri="{BB962C8B-B14F-4D97-AF65-F5344CB8AC3E}">
        <p14:creationId xmlns:p14="http://schemas.microsoft.com/office/powerpoint/2010/main" val="27562250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Derivation of Learning Rule (4)</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Weights of </a:t>
                </a:r>
                <a:r>
                  <a:rPr lang="en-US" dirty="0">
                    <a:solidFill>
                      <a:srgbClr val="00B0F0"/>
                    </a:solidFill>
                  </a:rPr>
                  <a:t>hidden</a:t>
                </a:r>
                <a:r>
                  <a:rPr lang="en-US" dirty="0"/>
                  <a:t> units:</a:t>
                </a:r>
              </a:p>
              <a:p>
                <a:pPr lvl="1"/>
                <a14:m>
                  <m:oMath xmlns:m="http://schemas.openxmlformats.org/officeDocument/2006/math">
                    <m:sSub>
                      <m:sSubPr>
                        <m:ctrlPr>
                          <a:rPr lang="en-US" i="1">
                            <a:solidFill>
                              <a:schemeClr val="dk1"/>
                            </a:solidFill>
                            <a:latin typeface="Cambria Math" panose="02040503050406030204" pitchFamily="18" charset="0"/>
                          </a:rPr>
                        </m:ctrlPr>
                      </m:sSubPr>
                      <m:e>
                        <m:r>
                          <a:rPr lang="en-US" i="1">
                            <a:solidFill>
                              <a:schemeClr val="dk1"/>
                            </a:solidFill>
                            <a:latin typeface="Cambria Math"/>
                          </a:rPr>
                          <m:t>𝑤</m:t>
                        </m:r>
                      </m:e>
                      <m:sub>
                        <m:r>
                          <a:rPr lang="en-US" i="1">
                            <a:solidFill>
                              <a:schemeClr val="dk1"/>
                            </a:solidFill>
                            <a:latin typeface="Cambria Math"/>
                          </a:rPr>
                          <m:t>𝑖𝑗</m:t>
                        </m:r>
                      </m:sub>
                    </m:sSub>
                  </m:oMath>
                </a14:m>
                <a:r>
                  <a:rPr lang="en-US" dirty="0"/>
                  <a:t> Influences the output only through all the units whose direct input include </a:t>
                </a:r>
                <a14:m>
                  <m:oMath xmlns:m="http://schemas.openxmlformats.org/officeDocument/2006/math">
                    <m:r>
                      <a:rPr lang="en-US" i="1">
                        <a:solidFill>
                          <a:schemeClr val="dk1"/>
                        </a:solidFill>
                        <a:latin typeface="Cambria Math"/>
                      </a:rPr>
                      <m:t>𝑗</m:t>
                    </m:r>
                  </m:oMath>
                </a14:m>
                <a:endParaRPr lang="en-US" dirty="0"/>
              </a:p>
              <a:p>
                <a:endParaRPr lang="en-US" b="1"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63" t="-116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43</a:t>
            </a:fld>
            <a:endParaRPr lang="en-US"/>
          </a:p>
        </p:txBody>
      </p:sp>
      <mc:AlternateContent xmlns:mc="http://schemas.openxmlformats.org/markup-compatibility/2006" xmlns:a14="http://schemas.microsoft.com/office/drawing/2010/main">
        <mc:Choice Requires="a14">
          <p:sp>
            <p:nvSpPr>
              <p:cNvPr id="5" name="Rectangle 4"/>
              <p:cNvSpPr/>
              <p:nvPr/>
            </p:nvSpPr>
            <p:spPr>
              <a:xfrm>
                <a:off x="1661189" y="5092361"/>
                <a:ext cx="4587218" cy="1210973"/>
              </a:xfrm>
              <a:prstGeom prst="rect">
                <a:avLst/>
              </a:prstGeom>
            </p:spPr>
            <p:txBody>
              <a:bodyPr wrap="none">
                <a:spAutoFit/>
              </a:bodyPr>
              <a:lstStyle/>
              <a:p>
                <a:pPr marL="0" indent="0">
                  <a:buNone/>
                </a:pPr>
                <a14:m>
                  <m:oMathPara xmlns:m="http://schemas.openxmlformats.org/officeDocument/2006/math">
                    <m:oMathParaPr>
                      <m:jc m:val="left"/>
                    </m:oMathParaPr>
                    <m:oMath xmlns:m="http://schemas.openxmlformats.org/officeDocument/2006/math">
                      <m:r>
                        <a:rPr lang="en-US" sz="2400" i="1" u="none" smtClean="0">
                          <a:latin typeface="Cambria Math"/>
                        </a:rPr>
                        <m:t>=</m:t>
                      </m:r>
                      <m:nary>
                        <m:naryPr>
                          <m:chr m:val="∑"/>
                          <m:ctrlPr>
                            <a:rPr lang="en-US" sz="2400" i="1" u="none">
                              <a:latin typeface="Cambria Math" panose="02040503050406030204" pitchFamily="18" charset="0"/>
                            </a:rPr>
                          </m:ctrlPr>
                        </m:naryPr>
                        <m:sub>
                          <m:r>
                            <m:rPr>
                              <m:brk m:alnAt="23"/>
                            </m:rPr>
                            <a:rPr lang="en-US" sz="2400" i="1" u="none" smtClean="0">
                              <a:latin typeface="Cambria Math"/>
                            </a:rPr>
                            <m:t>𝑘</m:t>
                          </m:r>
                          <m:r>
                            <a:rPr lang="en-US" sz="2400" i="1" u="none">
                              <a:latin typeface="Cambria Math"/>
                            </a:rPr>
                            <m:t>∈</m:t>
                          </m:r>
                          <m:r>
                            <a:rPr lang="en-US" sz="2400" i="1" u="none">
                              <a:latin typeface="Cambria Math"/>
                            </a:rPr>
                            <m:t>𝑑𝑜𝑤𝑛𝑠𝑡𝑟𝑒𝑎𝑚</m:t>
                          </m:r>
                          <m:r>
                            <a:rPr lang="en-US" sz="2400" i="1" u="none">
                              <a:latin typeface="Cambria Math"/>
                            </a:rPr>
                            <m:t>(</m:t>
                          </m:r>
                          <m:r>
                            <a:rPr lang="en-US" sz="2400" i="1" u="none">
                              <a:latin typeface="Cambria Math"/>
                            </a:rPr>
                            <m:t>𝑗</m:t>
                          </m:r>
                          <m:r>
                            <a:rPr lang="en-US" sz="2400" i="1" u="none">
                              <a:latin typeface="Cambria Math"/>
                            </a:rPr>
                            <m:t>) </m:t>
                          </m:r>
                        </m:sub>
                        <m:sup/>
                        <m:e>
                          <m:r>
                            <a:rPr lang="en-US" sz="2400" i="1" u="none">
                              <a:latin typeface="Cambria Math"/>
                            </a:rPr>
                            <m:t>−</m:t>
                          </m:r>
                          <m:sSub>
                            <m:sSubPr>
                              <m:ctrlPr>
                                <a:rPr lang="en-US" sz="2400" i="1" u="none">
                                  <a:latin typeface="Cambria Math" panose="02040503050406030204" pitchFamily="18" charset="0"/>
                                </a:rPr>
                              </m:ctrlPr>
                            </m:sSubPr>
                            <m:e>
                              <m:r>
                                <a:rPr lang="en-US" sz="2400" i="1" u="none">
                                  <a:latin typeface="Cambria Math"/>
                                </a:rPr>
                                <m:t>𝛿</m:t>
                              </m:r>
                            </m:e>
                            <m:sub>
                              <m:r>
                                <a:rPr lang="en-US" sz="2400" i="1" u="none">
                                  <a:latin typeface="Cambria Math"/>
                                </a:rPr>
                                <m:t>𝑘</m:t>
                              </m:r>
                            </m:sub>
                          </m:sSub>
                          <m:r>
                            <a:rPr lang="en-US" sz="2400" i="1" u="none">
                              <a:latin typeface="Cambria Math"/>
                            </a:rPr>
                            <m:t>  </m:t>
                          </m:r>
                          <m:f>
                            <m:fPr>
                              <m:ctrlPr>
                                <a:rPr lang="en-US" sz="2400" i="1" u="none">
                                  <a:latin typeface="Cambria Math" panose="02040503050406030204" pitchFamily="18" charset="0"/>
                                </a:rPr>
                              </m:ctrlPr>
                            </m:fPr>
                            <m:num>
                              <m:r>
                                <a:rPr lang="en-US" sz="2400" i="1" u="none">
                                  <a:latin typeface="Cambria Math"/>
                                </a:rPr>
                                <m:t>𝜕</m:t>
                              </m:r>
                              <m:sSub>
                                <m:sSubPr>
                                  <m:ctrlPr>
                                    <a:rPr lang="en-US" sz="2400" i="1" u="none">
                                      <a:latin typeface="Cambria Math" panose="02040503050406030204" pitchFamily="18" charset="0"/>
                                    </a:rPr>
                                  </m:ctrlPr>
                                </m:sSubPr>
                                <m:e>
                                  <m:r>
                                    <m:rPr>
                                      <m:sty m:val="p"/>
                                    </m:rPr>
                                    <a:rPr lang="en-US" sz="2400" u="none">
                                      <a:latin typeface="Cambria Math"/>
                                    </a:rPr>
                                    <m:t>net</m:t>
                                  </m:r>
                                </m:e>
                                <m:sub>
                                  <m:r>
                                    <a:rPr lang="en-US" sz="2400" i="1" u="none">
                                      <a:latin typeface="Cambria Math"/>
                                    </a:rPr>
                                    <m:t>𝑘</m:t>
                                  </m:r>
                                </m:sub>
                              </m:sSub>
                            </m:num>
                            <m:den>
                              <m:r>
                                <a:rPr lang="en-US" sz="2400" i="1" u="none">
                                  <a:latin typeface="Cambria Math"/>
                                </a:rPr>
                                <m:t>𝜕</m:t>
                              </m:r>
                              <m:sSub>
                                <m:sSubPr>
                                  <m:ctrlPr>
                                    <a:rPr lang="en-US" sz="2400" i="1" u="none">
                                      <a:latin typeface="Cambria Math" panose="02040503050406030204" pitchFamily="18" charset="0"/>
                                    </a:rPr>
                                  </m:ctrlPr>
                                </m:sSubPr>
                                <m:e>
                                  <m:r>
                                    <m:rPr>
                                      <m:sty m:val="p"/>
                                    </m:rPr>
                                    <a:rPr lang="en-US" sz="2400" u="none">
                                      <a:latin typeface="Cambria Math"/>
                                    </a:rPr>
                                    <m:t>net</m:t>
                                  </m:r>
                                </m:e>
                                <m:sub>
                                  <m:r>
                                    <a:rPr lang="en-US" sz="2400" b="0" i="1" u="none" smtClean="0">
                                      <a:latin typeface="Cambria Math" panose="02040503050406030204" pitchFamily="18" charset="0"/>
                                    </a:rPr>
                                    <m:t>𝑗</m:t>
                                  </m:r>
                                </m:sub>
                              </m:sSub>
                            </m:den>
                          </m:f>
                          <m:sSub>
                            <m:sSubPr>
                              <m:ctrlPr>
                                <a:rPr lang="en-US" sz="2400" i="1" u="none">
                                  <a:latin typeface="Cambria Math" panose="02040503050406030204" pitchFamily="18" charset="0"/>
                                </a:rPr>
                              </m:ctrlPr>
                            </m:sSubPr>
                            <m:e>
                              <m:r>
                                <a:rPr lang="en-US" sz="2400" i="1" u="none">
                                  <a:latin typeface="Cambria Math"/>
                                </a:rPr>
                                <m:t>𝑥</m:t>
                              </m:r>
                            </m:e>
                            <m:sub>
                              <m:r>
                                <a:rPr lang="en-US" sz="2400" i="1" u="none">
                                  <a:latin typeface="Cambria Math"/>
                                </a:rPr>
                                <m:t>𝑖</m:t>
                              </m:r>
                            </m:sub>
                          </m:sSub>
                        </m:e>
                      </m:nary>
                    </m:oMath>
                  </m:oMathPara>
                </a14:m>
                <a:endParaRPr lang="en-US" sz="2400" u="none" dirty="0"/>
              </a:p>
            </p:txBody>
          </p:sp>
        </mc:Choice>
        <mc:Fallback xmlns="">
          <p:sp>
            <p:nvSpPr>
              <p:cNvPr id="5" name="Rectangle 4"/>
              <p:cNvSpPr>
                <a:spLocks noRot="1" noChangeAspect="1" noMove="1" noResize="1" noEditPoints="1" noAdjustHandles="1" noChangeArrowheads="1" noChangeShapeType="1" noTextEdit="1"/>
              </p:cNvSpPr>
              <p:nvPr/>
            </p:nvSpPr>
            <p:spPr>
              <a:xfrm>
                <a:off x="1661189" y="5092361"/>
                <a:ext cx="4587218" cy="121097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595622" y="3983666"/>
                <a:ext cx="4819717" cy="121097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u="none" smtClean="0">
                          <a:latin typeface="Cambria Math"/>
                        </a:rPr>
                        <m:t>=</m:t>
                      </m:r>
                      <m:nary>
                        <m:naryPr>
                          <m:chr m:val="∑"/>
                          <m:ctrlPr>
                            <a:rPr lang="en-US" sz="2400" i="1" u="none">
                              <a:latin typeface="Cambria Math" panose="02040503050406030204" pitchFamily="18" charset="0"/>
                            </a:rPr>
                          </m:ctrlPr>
                        </m:naryPr>
                        <m:sub>
                          <m:r>
                            <m:rPr>
                              <m:brk m:alnAt="23"/>
                            </m:rPr>
                            <a:rPr lang="en-US" sz="2400" i="1" u="none" smtClean="0">
                              <a:latin typeface="Cambria Math"/>
                            </a:rPr>
                            <m:t>𝑘</m:t>
                          </m:r>
                          <m:r>
                            <a:rPr lang="en-US" sz="2400" i="1" u="none">
                              <a:latin typeface="Cambria Math"/>
                            </a:rPr>
                            <m:t>∈</m:t>
                          </m:r>
                          <m:r>
                            <a:rPr lang="en-US" sz="2400" i="1" u="none">
                              <a:latin typeface="Cambria Math"/>
                            </a:rPr>
                            <m:t>𝑑𝑜𝑤𝑛𝑠𝑡𝑟𝑒𝑎𝑚</m:t>
                          </m:r>
                          <m:r>
                            <a:rPr lang="en-US" sz="2400" i="1" u="none">
                              <a:latin typeface="Cambria Math"/>
                            </a:rPr>
                            <m:t>(</m:t>
                          </m:r>
                          <m:r>
                            <a:rPr lang="en-US" sz="2400" i="1" u="none" smtClean="0">
                              <a:latin typeface="Cambria Math"/>
                            </a:rPr>
                            <m:t>𝑗</m:t>
                          </m:r>
                          <m:r>
                            <a:rPr lang="en-US" sz="2400" i="1" u="none">
                              <a:latin typeface="Cambria Math"/>
                            </a:rPr>
                            <m:t>) </m:t>
                          </m:r>
                        </m:sub>
                        <m:sup/>
                        <m:e>
                          <m:f>
                            <m:fPr>
                              <m:ctrlPr>
                                <a:rPr lang="en-US" sz="2400" i="1" u="none">
                                  <a:latin typeface="Cambria Math" panose="02040503050406030204" pitchFamily="18" charset="0"/>
                                </a:rPr>
                              </m:ctrlPr>
                            </m:fPr>
                            <m:num>
                              <m:r>
                                <a:rPr lang="en-US" sz="2400" i="1" u="none">
                                  <a:latin typeface="Cambria Math"/>
                                </a:rPr>
                                <m:t>𝜕</m:t>
                              </m:r>
                              <m:sSub>
                                <m:sSubPr>
                                  <m:ctrlPr>
                                    <a:rPr lang="en-US" sz="2400" i="1" u="none">
                                      <a:latin typeface="Cambria Math" panose="02040503050406030204" pitchFamily="18" charset="0"/>
                                    </a:rPr>
                                  </m:ctrlPr>
                                </m:sSubPr>
                                <m:e>
                                  <m:r>
                                    <a:rPr lang="en-US" sz="2400" i="1" u="none">
                                      <a:latin typeface="Cambria Math"/>
                                    </a:rPr>
                                    <m:t>𝐸</m:t>
                                  </m:r>
                                </m:e>
                                <m:sub>
                                  <m:r>
                                    <a:rPr lang="en-US" sz="2400" i="1" u="none">
                                      <a:latin typeface="Cambria Math"/>
                                    </a:rPr>
                                    <m:t>𝑑</m:t>
                                  </m:r>
                                </m:sub>
                              </m:sSub>
                            </m:num>
                            <m:den>
                              <m:r>
                                <a:rPr lang="en-US" sz="2400" i="1" u="none">
                                  <a:latin typeface="Cambria Math"/>
                                </a:rPr>
                                <m:t>𝜕</m:t>
                              </m:r>
                              <m:sSub>
                                <m:sSubPr>
                                  <m:ctrlPr>
                                    <a:rPr lang="en-US" sz="2400" i="1" u="none">
                                      <a:latin typeface="Cambria Math" panose="02040503050406030204" pitchFamily="18" charset="0"/>
                                    </a:rPr>
                                  </m:ctrlPr>
                                </m:sSubPr>
                                <m:e>
                                  <m:r>
                                    <m:rPr>
                                      <m:sty m:val="p"/>
                                    </m:rPr>
                                    <a:rPr lang="en-US" sz="2400" u="none">
                                      <a:latin typeface="Cambria Math"/>
                                    </a:rPr>
                                    <m:t>net</m:t>
                                  </m:r>
                                </m:e>
                                <m:sub>
                                  <m:r>
                                    <a:rPr lang="en-US" sz="2400" i="1" u="none">
                                      <a:latin typeface="Cambria Math"/>
                                    </a:rPr>
                                    <m:t>𝑘</m:t>
                                  </m:r>
                                </m:sub>
                              </m:sSub>
                            </m:den>
                          </m:f>
                          <m:r>
                            <a:rPr lang="en-US" sz="2400" i="1" u="none">
                              <a:latin typeface="Cambria Math"/>
                            </a:rPr>
                            <m:t>  </m:t>
                          </m:r>
                          <m:f>
                            <m:fPr>
                              <m:ctrlPr>
                                <a:rPr lang="en-US" sz="2400" i="1" u="none">
                                  <a:latin typeface="Cambria Math" panose="02040503050406030204" pitchFamily="18" charset="0"/>
                                </a:rPr>
                              </m:ctrlPr>
                            </m:fPr>
                            <m:num>
                              <m:r>
                                <a:rPr lang="en-US" sz="2400" i="1" u="none">
                                  <a:latin typeface="Cambria Math"/>
                                </a:rPr>
                                <m:t>𝜕</m:t>
                              </m:r>
                              <m:sSub>
                                <m:sSubPr>
                                  <m:ctrlPr>
                                    <a:rPr lang="en-US" sz="2400" i="1" u="none">
                                      <a:latin typeface="Cambria Math" panose="02040503050406030204" pitchFamily="18" charset="0"/>
                                    </a:rPr>
                                  </m:ctrlPr>
                                </m:sSubPr>
                                <m:e>
                                  <m:r>
                                    <m:rPr>
                                      <m:sty m:val="p"/>
                                    </m:rPr>
                                    <a:rPr lang="en-US" sz="2400" u="none">
                                      <a:latin typeface="Cambria Math"/>
                                    </a:rPr>
                                    <m:t>net</m:t>
                                  </m:r>
                                </m:e>
                                <m:sub>
                                  <m:r>
                                    <a:rPr lang="en-US" sz="2400" i="1" u="none" smtClean="0">
                                      <a:latin typeface="Cambria Math"/>
                                    </a:rPr>
                                    <m:t>𝑘</m:t>
                                  </m:r>
                                </m:sub>
                              </m:sSub>
                            </m:num>
                            <m:den>
                              <m:r>
                                <a:rPr lang="en-US" sz="2400" i="1" u="none">
                                  <a:latin typeface="Cambria Math"/>
                                </a:rPr>
                                <m:t>𝜕</m:t>
                              </m:r>
                              <m:sSub>
                                <m:sSubPr>
                                  <m:ctrlPr>
                                    <a:rPr lang="en-US" sz="2400" i="1" u="none">
                                      <a:latin typeface="Cambria Math" panose="02040503050406030204" pitchFamily="18" charset="0"/>
                                    </a:rPr>
                                  </m:ctrlPr>
                                </m:sSubPr>
                                <m:e>
                                  <m:r>
                                    <m:rPr>
                                      <m:sty m:val="p"/>
                                    </m:rPr>
                                    <a:rPr lang="en-US" sz="2400" u="none">
                                      <a:latin typeface="Cambria Math"/>
                                    </a:rPr>
                                    <m:t>net</m:t>
                                  </m:r>
                                </m:e>
                                <m:sub>
                                  <m:r>
                                    <a:rPr lang="en-US" sz="2400" b="0" i="1" u="none" smtClean="0">
                                      <a:latin typeface="Cambria Math" panose="02040503050406030204" pitchFamily="18" charset="0"/>
                                    </a:rPr>
                                    <m:t>𝑗</m:t>
                                  </m:r>
                                </m:sub>
                              </m:sSub>
                            </m:den>
                          </m:f>
                          <m:sSub>
                            <m:sSubPr>
                              <m:ctrlPr>
                                <a:rPr lang="en-US" sz="2400" i="1" u="none">
                                  <a:latin typeface="Cambria Math" panose="02040503050406030204" pitchFamily="18" charset="0"/>
                                </a:rPr>
                              </m:ctrlPr>
                            </m:sSubPr>
                            <m:e>
                              <m:r>
                                <a:rPr lang="en-US" sz="2400" i="1" u="none">
                                  <a:latin typeface="Cambria Math"/>
                                </a:rPr>
                                <m:t>𝑥</m:t>
                              </m:r>
                            </m:e>
                            <m:sub>
                              <m:r>
                                <a:rPr lang="en-US" sz="2400" i="1" u="none">
                                  <a:latin typeface="Cambria Math"/>
                                </a:rPr>
                                <m:t>𝑖</m:t>
                              </m:r>
                            </m:sub>
                          </m:sSub>
                        </m:e>
                      </m:nary>
                    </m:oMath>
                  </m:oMathPara>
                </a14:m>
                <a:endParaRPr lang="en-US" sz="2400" dirty="0"/>
              </a:p>
            </p:txBody>
          </p:sp>
        </mc:Choice>
        <mc:Fallback xmlns="">
          <p:sp>
            <p:nvSpPr>
              <p:cNvPr id="6" name="Rectangle 5"/>
              <p:cNvSpPr>
                <a:spLocks noRot="1" noChangeAspect="1" noMove="1" noResize="1" noEditPoints="1" noAdjustHandles="1" noChangeArrowheads="1" noChangeShapeType="1" noTextEdit="1"/>
              </p:cNvSpPr>
              <p:nvPr/>
            </p:nvSpPr>
            <p:spPr>
              <a:xfrm>
                <a:off x="1595622" y="3983666"/>
                <a:ext cx="4819717" cy="121097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746789" y="3177841"/>
                <a:ext cx="5711077" cy="909480"/>
              </a:xfrm>
              <a:prstGeom prst="rect">
                <a:avLst/>
              </a:prstGeom>
            </p:spPr>
            <p:txBody>
              <a:bodyPr wrap="square">
                <a:spAutoFit/>
              </a:bodyPr>
              <a:lstStyle/>
              <a:p>
                <a:pPr marL="0" indent="0">
                  <a:buNone/>
                </a:pPr>
                <a14:m>
                  <m:oMathPara xmlns:m="http://schemas.openxmlformats.org/officeDocument/2006/math">
                    <m:oMathParaPr>
                      <m:jc m:val="left"/>
                    </m:oMathParaPr>
                    <m:oMath xmlns:m="http://schemas.openxmlformats.org/officeDocument/2006/math">
                      <m:f>
                        <m:fPr>
                          <m:ctrlPr>
                            <a:rPr lang="en-US" sz="2400" i="1" u="none" smtClean="0">
                              <a:latin typeface="Cambria Math" panose="02040503050406030204" pitchFamily="18" charset="0"/>
                            </a:rPr>
                          </m:ctrlPr>
                        </m:fPr>
                        <m:num>
                          <m:r>
                            <a:rPr lang="en-US" sz="2400" i="1" u="none">
                              <a:latin typeface="Cambria Math"/>
                            </a:rPr>
                            <m:t>𝜕</m:t>
                          </m:r>
                          <m:sSub>
                            <m:sSubPr>
                              <m:ctrlPr>
                                <a:rPr lang="en-US" sz="2400" i="1" u="none">
                                  <a:latin typeface="Cambria Math" panose="02040503050406030204" pitchFamily="18" charset="0"/>
                                </a:rPr>
                              </m:ctrlPr>
                            </m:sSubPr>
                            <m:e>
                              <m:r>
                                <a:rPr lang="en-US" sz="2400" i="1" u="none">
                                  <a:latin typeface="Cambria Math"/>
                                </a:rPr>
                                <m:t>𝐸</m:t>
                              </m:r>
                            </m:e>
                            <m:sub>
                              <m:r>
                                <a:rPr lang="en-US" sz="2400" i="1" u="none">
                                  <a:latin typeface="Cambria Math"/>
                                </a:rPr>
                                <m:t>𝑑</m:t>
                              </m:r>
                            </m:sub>
                          </m:sSub>
                        </m:num>
                        <m:den>
                          <m:r>
                            <a:rPr lang="en-US" sz="2400" i="1" u="none">
                              <a:latin typeface="Cambria Math"/>
                            </a:rPr>
                            <m:t>𝜕</m:t>
                          </m:r>
                          <m:sSub>
                            <m:sSubPr>
                              <m:ctrlPr>
                                <a:rPr lang="en-US" sz="2400" i="1" u="none">
                                  <a:latin typeface="Cambria Math" panose="02040503050406030204" pitchFamily="18" charset="0"/>
                                </a:rPr>
                              </m:ctrlPr>
                            </m:sSubPr>
                            <m:e>
                              <m:r>
                                <a:rPr lang="en-US" sz="2400" i="1" u="none">
                                  <a:latin typeface="Cambria Math"/>
                                </a:rPr>
                                <m:t>𝑤</m:t>
                              </m:r>
                            </m:e>
                            <m:sub>
                              <m:r>
                                <a:rPr lang="en-US" sz="2400" i="1" u="none">
                                  <a:latin typeface="Cambria Math"/>
                                </a:rPr>
                                <m:t>𝑖𝑗</m:t>
                              </m:r>
                            </m:sub>
                          </m:sSub>
                        </m:den>
                      </m:f>
                      <m:r>
                        <a:rPr lang="en-US" sz="2400" i="1" u="none">
                          <a:latin typeface="Cambria Math"/>
                        </a:rPr>
                        <m:t>=</m:t>
                      </m:r>
                      <m:f>
                        <m:fPr>
                          <m:ctrlPr>
                            <a:rPr lang="en-US" sz="2400" i="1" u="none">
                              <a:latin typeface="Cambria Math" panose="02040503050406030204" pitchFamily="18" charset="0"/>
                            </a:rPr>
                          </m:ctrlPr>
                        </m:fPr>
                        <m:num>
                          <m:r>
                            <a:rPr lang="en-US" sz="2400" i="1" u="none">
                              <a:latin typeface="Cambria Math"/>
                            </a:rPr>
                            <m:t>𝜕</m:t>
                          </m:r>
                          <m:sSub>
                            <m:sSubPr>
                              <m:ctrlPr>
                                <a:rPr lang="en-US" sz="2400" i="1" u="none">
                                  <a:latin typeface="Cambria Math" panose="02040503050406030204" pitchFamily="18" charset="0"/>
                                </a:rPr>
                              </m:ctrlPr>
                            </m:sSubPr>
                            <m:e>
                              <m:r>
                                <a:rPr lang="en-US" sz="2400" i="1" u="none">
                                  <a:latin typeface="Cambria Math"/>
                                </a:rPr>
                                <m:t>𝐸</m:t>
                              </m:r>
                            </m:e>
                            <m:sub>
                              <m:r>
                                <a:rPr lang="en-US" sz="2400" i="1" u="none">
                                  <a:latin typeface="Cambria Math"/>
                                </a:rPr>
                                <m:t>𝑑</m:t>
                              </m:r>
                            </m:sub>
                          </m:sSub>
                        </m:num>
                        <m:den>
                          <m:r>
                            <a:rPr lang="en-US" sz="2400" i="1" u="none">
                              <a:latin typeface="Cambria Math"/>
                            </a:rPr>
                            <m:t>𝜕</m:t>
                          </m:r>
                          <m:sSub>
                            <m:sSubPr>
                              <m:ctrlPr>
                                <a:rPr lang="en-US" sz="2400" i="1" u="none">
                                  <a:latin typeface="Cambria Math" panose="02040503050406030204" pitchFamily="18" charset="0"/>
                                </a:rPr>
                              </m:ctrlPr>
                            </m:sSubPr>
                            <m:e>
                              <m:r>
                                <m:rPr>
                                  <m:sty m:val="p"/>
                                </m:rPr>
                                <a:rPr lang="en-US" sz="2400" u="none">
                                  <a:latin typeface="Cambria Math"/>
                                </a:rPr>
                                <m:t>net</m:t>
                              </m:r>
                            </m:e>
                            <m:sub>
                              <m:r>
                                <a:rPr lang="en-US" sz="2400" i="1" u="none" smtClean="0">
                                  <a:latin typeface="Cambria Math"/>
                                </a:rPr>
                                <m:t>𝑗</m:t>
                              </m:r>
                            </m:sub>
                          </m:sSub>
                        </m:den>
                      </m:f>
                      <m:r>
                        <a:rPr lang="en-US" sz="2400" b="0" i="1" u="none" smtClean="0">
                          <a:latin typeface="Cambria Math"/>
                        </a:rPr>
                        <m:t>  </m:t>
                      </m:r>
                      <m:f>
                        <m:fPr>
                          <m:ctrlPr>
                            <a:rPr lang="en-US" sz="2400" i="1" u="none">
                              <a:latin typeface="Cambria Math" panose="02040503050406030204" pitchFamily="18" charset="0"/>
                            </a:rPr>
                          </m:ctrlPr>
                        </m:fPr>
                        <m:num>
                          <m:r>
                            <a:rPr lang="en-US" sz="2400" i="1" u="none">
                              <a:latin typeface="Cambria Math"/>
                            </a:rPr>
                            <m:t>𝜕</m:t>
                          </m:r>
                          <m:sSub>
                            <m:sSubPr>
                              <m:ctrlPr>
                                <a:rPr lang="en-US" sz="2400" i="1" u="none">
                                  <a:latin typeface="Cambria Math" panose="02040503050406030204" pitchFamily="18" charset="0"/>
                                </a:rPr>
                              </m:ctrlPr>
                            </m:sSubPr>
                            <m:e>
                              <m:r>
                                <m:rPr>
                                  <m:sty m:val="p"/>
                                </m:rPr>
                                <a:rPr lang="en-US" sz="2400" u="none">
                                  <a:latin typeface="Cambria Math"/>
                                </a:rPr>
                                <m:t>net</m:t>
                              </m:r>
                            </m:e>
                            <m:sub>
                              <m:r>
                                <a:rPr lang="en-US" sz="2400" i="1" u="none">
                                  <a:latin typeface="Cambria Math"/>
                                </a:rPr>
                                <m:t>𝑗</m:t>
                              </m:r>
                            </m:sub>
                          </m:sSub>
                        </m:num>
                        <m:den>
                          <m:r>
                            <a:rPr lang="en-US" sz="2400" i="1" u="none">
                              <a:latin typeface="Cambria Math"/>
                            </a:rPr>
                            <m:t>𝜕</m:t>
                          </m:r>
                          <m:sSub>
                            <m:sSubPr>
                              <m:ctrlPr>
                                <a:rPr lang="en-US" sz="2400" i="1" u="none">
                                  <a:latin typeface="Cambria Math" panose="02040503050406030204" pitchFamily="18" charset="0"/>
                                </a:rPr>
                              </m:ctrlPr>
                            </m:sSubPr>
                            <m:e>
                              <m:r>
                                <a:rPr lang="en-US" sz="2400" i="1" u="none">
                                  <a:latin typeface="Cambria Math"/>
                                </a:rPr>
                                <m:t>𝑤</m:t>
                              </m:r>
                            </m:e>
                            <m:sub>
                              <m:r>
                                <a:rPr lang="en-US" sz="2400" i="1" u="none">
                                  <a:latin typeface="Cambria Math"/>
                                </a:rPr>
                                <m:t>𝑖𝑗</m:t>
                              </m:r>
                            </m:sub>
                          </m:sSub>
                        </m:den>
                      </m:f>
                      <m:r>
                        <a:rPr lang="en-US" sz="2400" i="1" u="none">
                          <a:latin typeface="Cambria Math"/>
                        </a:rPr>
                        <m:t>=</m:t>
                      </m:r>
                    </m:oMath>
                  </m:oMathPara>
                </a14:m>
                <a:endParaRPr lang="en-US" sz="2400" u="none" dirty="0"/>
              </a:p>
            </p:txBody>
          </p:sp>
        </mc:Choice>
        <mc:Fallback xmlns="">
          <p:sp>
            <p:nvSpPr>
              <p:cNvPr id="7" name="Rectangle 6"/>
              <p:cNvSpPr>
                <a:spLocks noRot="1" noChangeAspect="1" noMove="1" noResize="1" noEditPoints="1" noAdjustHandles="1" noChangeArrowheads="1" noChangeShapeType="1" noTextEdit="1"/>
              </p:cNvSpPr>
              <p:nvPr/>
            </p:nvSpPr>
            <p:spPr>
              <a:xfrm>
                <a:off x="746789" y="3177841"/>
                <a:ext cx="5711077" cy="909480"/>
              </a:xfrm>
              <a:prstGeom prst="rect">
                <a:avLst/>
              </a:prstGeom>
              <a:blipFill>
                <a:blip r:embed="rId5"/>
                <a:stretch>
                  <a:fillRect/>
                </a:stretch>
              </a:blipFill>
            </p:spPr>
            <p:txBody>
              <a:bodyPr/>
              <a:lstStyle/>
              <a:p>
                <a:r>
                  <a:rPr lang="en-US">
                    <a:noFill/>
                  </a:rPr>
                  <a:t> </a:t>
                </a:r>
              </a:p>
            </p:txBody>
          </p:sp>
        </mc:Fallback>
      </mc:AlternateContent>
      <p:sp>
        <p:nvSpPr>
          <p:cNvPr id="8" name="Oval 49"/>
          <p:cNvSpPr>
            <a:spLocks noChangeArrowheads="1"/>
          </p:cNvSpPr>
          <p:nvPr/>
        </p:nvSpPr>
        <p:spPr bwMode="auto">
          <a:xfrm>
            <a:off x="3992909" y="4114800"/>
            <a:ext cx="990600" cy="1024671"/>
          </a:xfrm>
          <a:prstGeom prst="ellipse">
            <a:avLst/>
          </a:prstGeom>
          <a:noFill/>
          <a:ln w="28575">
            <a:solidFill>
              <a:srgbClr val="A5002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Oval 50"/>
          <p:cNvSpPr>
            <a:spLocks noChangeArrowheads="1"/>
          </p:cNvSpPr>
          <p:nvPr/>
        </p:nvSpPr>
        <p:spPr bwMode="auto">
          <a:xfrm>
            <a:off x="4089429" y="5374640"/>
            <a:ext cx="762000" cy="760413"/>
          </a:xfrm>
          <a:prstGeom prst="ellipse">
            <a:avLst/>
          </a:prstGeom>
          <a:noFill/>
          <a:ln w="28575">
            <a:solidFill>
              <a:srgbClr val="A5002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Line 51"/>
          <p:cNvSpPr>
            <a:spLocks noChangeShapeType="1"/>
          </p:cNvSpPr>
          <p:nvPr/>
        </p:nvSpPr>
        <p:spPr bwMode="auto">
          <a:xfrm flipV="1">
            <a:off x="4478049" y="5139471"/>
            <a:ext cx="0" cy="235169"/>
          </a:xfrm>
          <a:prstGeom prst="line">
            <a:avLst/>
          </a:prstGeom>
          <a:noFill/>
          <a:ln w="28575">
            <a:solidFill>
              <a:srgbClr val="A5002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 name="Rounded Rectangle 57"/>
          <p:cNvSpPr/>
          <p:nvPr/>
        </p:nvSpPr>
        <p:spPr>
          <a:xfrm>
            <a:off x="2685457" y="3199267"/>
            <a:ext cx="762000" cy="888053"/>
          </a:xfrm>
          <a:prstGeom prst="roundRect">
            <a:avLst/>
          </a:prstGeom>
          <a:noFill/>
          <a:ln>
            <a:solidFill>
              <a:srgbClr val="C00000"/>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9" name="Rounded Rectangle 58"/>
          <p:cNvSpPr/>
          <p:nvPr/>
        </p:nvSpPr>
        <p:spPr>
          <a:xfrm>
            <a:off x="5789246" y="4419490"/>
            <a:ext cx="497840" cy="415289"/>
          </a:xfrm>
          <a:prstGeom prst="roundRect">
            <a:avLst/>
          </a:prstGeom>
          <a:noFill/>
          <a:ln>
            <a:solidFill>
              <a:srgbClr val="C00000"/>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0" name="Rectangle 59"/>
              <p:cNvSpPr/>
              <p:nvPr/>
            </p:nvSpPr>
            <p:spPr>
              <a:xfrm>
                <a:off x="4193631" y="2971800"/>
                <a:ext cx="1963358" cy="424796"/>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u="none">
                              <a:solidFill>
                                <a:schemeClr val="dk1"/>
                              </a:solidFill>
                              <a:latin typeface="Cambria Math" panose="02040503050406030204" pitchFamily="18" charset="0"/>
                            </a:rPr>
                          </m:ctrlPr>
                        </m:sSubPr>
                        <m:e>
                          <m:r>
                            <m:rPr>
                              <m:sty m:val="p"/>
                            </m:rPr>
                            <a:rPr lang="en-US" sz="2000" i="1" u="none">
                              <a:solidFill>
                                <a:schemeClr val="dk1"/>
                              </a:solidFill>
                              <a:latin typeface="Cambria Math"/>
                            </a:rPr>
                            <m:t>net</m:t>
                          </m:r>
                        </m:e>
                        <m:sub>
                          <m:r>
                            <a:rPr lang="en-US" sz="2000" i="1" u="none">
                              <a:solidFill>
                                <a:schemeClr val="dk1"/>
                              </a:solidFill>
                              <a:latin typeface="Cambria Math"/>
                            </a:rPr>
                            <m:t>𝑗</m:t>
                          </m:r>
                        </m:sub>
                      </m:sSub>
                      <m:r>
                        <a:rPr lang="en-US" sz="2000" i="1" u="none">
                          <a:solidFill>
                            <a:schemeClr val="dk1"/>
                          </a:solidFill>
                          <a:latin typeface="Cambria Math"/>
                        </a:rPr>
                        <m:t>=∑</m:t>
                      </m:r>
                      <m:sSub>
                        <m:sSubPr>
                          <m:ctrlPr>
                            <a:rPr lang="en-US" sz="2000" i="1" u="none">
                              <a:solidFill>
                                <a:schemeClr val="dk1"/>
                              </a:solidFill>
                              <a:latin typeface="Cambria Math" panose="02040503050406030204" pitchFamily="18" charset="0"/>
                            </a:rPr>
                          </m:ctrlPr>
                        </m:sSubPr>
                        <m:e>
                          <m:r>
                            <a:rPr lang="en-US" sz="2000" i="1" u="none">
                              <a:solidFill>
                                <a:schemeClr val="dk1"/>
                              </a:solidFill>
                              <a:latin typeface="Cambria Math"/>
                            </a:rPr>
                            <m:t>𝑤</m:t>
                          </m:r>
                        </m:e>
                        <m:sub>
                          <m:r>
                            <a:rPr lang="en-US" sz="2000" i="1" u="none">
                              <a:solidFill>
                                <a:schemeClr val="dk1"/>
                              </a:solidFill>
                              <a:latin typeface="Cambria Math"/>
                            </a:rPr>
                            <m:t>𝑖𝑗</m:t>
                          </m:r>
                        </m:sub>
                      </m:sSub>
                      <m:r>
                        <a:rPr lang="en-US" sz="2000" i="1" u="none">
                          <a:solidFill>
                            <a:schemeClr val="dk1"/>
                          </a:solidFill>
                          <a:latin typeface="Cambria Math"/>
                        </a:rPr>
                        <m:t>.</m:t>
                      </m:r>
                      <m:sSub>
                        <m:sSubPr>
                          <m:ctrlPr>
                            <a:rPr lang="en-US" sz="2000" i="1" u="none">
                              <a:solidFill>
                                <a:schemeClr val="dk1"/>
                              </a:solidFill>
                              <a:latin typeface="Cambria Math" panose="02040503050406030204" pitchFamily="18" charset="0"/>
                            </a:rPr>
                          </m:ctrlPr>
                        </m:sSubPr>
                        <m:e>
                          <m:r>
                            <a:rPr lang="en-US" sz="2000" i="1" u="none">
                              <a:solidFill>
                                <a:schemeClr val="dk1"/>
                              </a:solidFill>
                              <a:latin typeface="Cambria Math"/>
                            </a:rPr>
                            <m:t>𝑥</m:t>
                          </m:r>
                        </m:e>
                        <m:sub>
                          <m:r>
                            <a:rPr lang="en-US" sz="2000" i="1" u="none">
                              <a:solidFill>
                                <a:schemeClr val="dk1"/>
                              </a:solidFill>
                              <a:latin typeface="Cambria Math"/>
                            </a:rPr>
                            <m:t>𝑖</m:t>
                          </m:r>
                        </m:sub>
                      </m:sSub>
                    </m:oMath>
                  </m:oMathPara>
                </a14:m>
                <a:endParaRPr lang="en-US" sz="2000" i="1" u="none" dirty="0">
                  <a:solidFill>
                    <a:schemeClr val="dk1"/>
                  </a:solidFill>
                  <a:latin typeface="Cambria Math"/>
                </a:endParaRPr>
              </a:p>
            </p:txBody>
          </p:sp>
        </mc:Choice>
        <mc:Fallback xmlns="">
          <p:sp>
            <p:nvSpPr>
              <p:cNvPr id="60" name="Rectangle 59"/>
              <p:cNvSpPr>
                <a:spLocks noRot="1" noChangeAspect="1" noMove="1" noResize="1" noEditPoints="1" noAdjustHandles="1" noChangeArrowheads="1" noChangeShapeType="1" noTextEdit="1"/>
              </p:cNvSpPr>
              <p:nvPr/>
            </p:nvSpPr>
            <p:spPr>
              <a:xfrm>
                <a:off x="4193631" y="2971800"/>
                <a:ext cx="1963358" cy="424796"/>
              </a:xfrm>
              <a:prstGeom prst="rect">
                <a:avLst/>
              </a:prstGeom>
              <a:blipFill>
                <a:blip r:embed="rId6"/>
                <a:stretch>
                  <a:fillRect b="-6849"/>
                </a:stretch>
              </a:blipFill>
            </p:spPr>
            <p:txBody>
              <a:bodyPr/>
              <a:lstStyle/>
              <a:p>
                <a:r>
                  <a:rPr lang="en-US">
                    <a:noFill/>
                  </a:rPr>
                  <a:t> </a:t>
                </a:r>
              </a:p>
            </p:txBody>
          </p:sp>
        </mc:Fallback>
      </mc:AlternateContent>
      <p:cxnSp>
        <p:nvCxnSpPr>
          <p:cNvPr id="61" name="Straight Arrow Connector 60"/>
          <p:cNvCxnSpPr>
            <a:stCxn id="60" idx="2"/>
            <a:endCxn id="59" idx="0"/>
          </p:cNvCxnSpPr>
          <p:nvPr/>
        </p:nvCxnSpPr>
        <p:spPr>
          <a:xfrm>
            <a:off x="5175310" y="3396596"/>
            <a:ext cx="862856" cy="1022894"/>
          </a:xfrm>
          <a:prstGeom prst="straightConnector1">
            <a:avLst/>
          </a:prstGeom>
          <a:ln w="38100">
            <a:solidFill>
              <a:srgbClr val="A50021"/>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60" idx="1"/>
            <a:endCxn id="58" idx="3"/>
          </p:cNvCxnSpPr>
          <p:nvPr/>
        </p:nvCxnSpPr>
        <p:spPr>
          <a:xfrm flipH="1">
            <a:off x="3447457" y="3184198"/>
            <a:ext cx="746174" cy="459096"/>
          </a:xfrm>
          <a:prstGeom prst="straightConnector1">
            <a:avLst/>
          </a:prstGeom>
          <a:ln w="38100">
            <a:solidFill>
              <a:srgbClr val="A50021"/>
            </a:solidFill>
            <a:tailEnd type="arrow"/>
          </a:ln>
        </p:spPr>
        <p:style>
          <a:lnRef idx="1">
            <a:schemeClr val="accent1"/>
          </a:lnRef>
          <a:fillRef idx="0">
            <a:schemeClr val="accent1"/>
          </a:fillRef>
          <a:effectRef idx="0">
            <a:schemeClr val="accent1"/>
          </a:effectRef>
          <a:fontRef idx="minor">
            <a:schemeClr val="tx1"/>
          </a:fontRef>
        </p:style>
      </p:cxnSp>
      <p:pic>
        <p:nvPicPr>
          <p:cNvPr id="65"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493477" y="5240021"/>
            <a:ext cx="2511755" cy="14726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68" name="Group 67"/>
          <p:cNvGrpSpPr/>
          <p:nvPr/>
        </p:nvGrpSpPr>
        <p:grpSpPr>
          <a:xfrm>
            <a:off x="6629436" y="2379604"/>
            <a:ext cx="2531300" cy="3056878"/>
            <a:chOff x="6374956" y="2164518"/>
            <a:chExt cx="2531300" cy="3056878"/>
          </a:xfrm>
        </p:grpSpPr>
        <p:grpSp>
          <p:nvGrpSpPr>
            <p:cNvPr id="11" name="Group 10"/>
            <p:cNvGrpSpPr/>
            <p:nvPr/>
          </p:nvGrpSpPr>
          <p:grpSpPr>
            <a:xfrm>
              <a:off x="6374956" y="2286000"/>
              <a:ext cx="2531300" cy="2935396"/>
              <a:chOff x="6400800" y="3352800"/>
              <a:chExt cx="2964174" cy="3108066"/>
            </a:xfrm>
          </p:grpSpPr>
          <p:grpSp>
            <p:nvGrpSpPr>
              <p:cNvPr id="12" name="Group 11"/>
              <p:cNvGrpSpPr/>
              <p:nvPr/>
            </p:nvGrpSpPr>
            <p:grpSpPr>
              <a:xfrm>
                <a:off x="6400800" y="3352800"/>
                <a:ext cx="2964174" cy="3108066"/>
                <a:chOff x="6400800" y="1600200"/>
                <a:chExt cx="2964174" cy="3108066"/>
              </a:xfrm>
            </p:grpSpPr>
            <p:grpSp>
              <p:nvGrpSpPr>
                <p:cNvPr id="15" name="Group 14"/>
                <p:cNvGrpSpPr/>
                <p:nvPr/>
              </p:nvGrpSpPr>
              <p:grpSpPr>
                <a:xfrm>
                  <a:off x="6400800" y="2095143"/>
                  <a:ext cx="2964174" cy="2613123"/>
                  <a:chOff x="6477000" y="2704742"/>
                  <a:chExt cx="2964174" cy="2613123"/>
                </a:xfrm>
              </p:grpSpPr>
              <p:grpSp>
                <p:nvGrpSpPr>
                  <p:cNvPr id="19" name="Group 51"/>
                  <p:cNvGrpSpPr>
                    <a:grpSpLocks/>
                  </p:cNvGrpSpPr>
                  <p:nvPr/>
                </p:nvGrpSpPr>
                <p:grpSpPr bwMode="auto">
                  <a:xfrm>
                    <a:off x="6477000" y="2704742"/>
                    <a:ext cx="2430053" cy="2248257"/>
                    <a:chOff x="1872" y="2496"/>
                    <a:chExt cx="1392" cy="1368"/>
                  </a:xfrm>
                </p:grpSpPr>
                <p:grpSp>
                  <p:nvGrpSpPr>
                    <p:cNvPr id="23" name="Group 26"/>
                    <p:cNvGrpSpPr>
                      <a:grpSpLocks/>
                    </p:cNvGrpSpPr>
                    <p:nvPr/>
                  </p:nvGrpSpPr>
                  <p:grpSpPr bwMode="auto">
                    <a:xfrm>
                      <a:off x="1872" y="3720"/>
                      <a:ext cx="1392" cy="144"/>
                      <a:chOff x="1872" y="3720"/>
                      <a:chExt cx="1392" cy="144"/>
                    </a:xfrm>
                  </p:grpSpPr>
                  <p:sp>
                    <p:nvSpPr>
                      <p:cNvPr id="53" name="Oval 10"/>
                      <p:cNvSpPr>
                        <a:spLocks noChangeArrowheads="1"/>
                      </p:cNvSpPr>
                      <p:nvPr/>
                    </p:nvSpPr>
                    <p:spPr bwMode="auto">
                      <a:xfrm>
                        <a:off x="1872"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 name="Oval 11"/>
                      <p:cNvSpPr>
                        <a:spLocks noChangeArrowheads="1"/>
                      </p:cNvSpPr>
                      <p:nvPr/>
                    </p:nvSpPr>
                    <p:spPr bwMode="auto">
                      <a:xfrm>
                        <a:off x="2256"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 name="Oval 12"/>
                      <p:cNvSpPr>
                        <a:spLocks noChangeArrowheads="1"/>
                      </p:cNvSpPr>
                      <p:nvPr/>
                    </p:nvSpPr>
                    <p:spPr bwMode="auto">
                      <a:xfrm>
                        <a:off x="2832"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 name="Oval 13"/>
                      <p:cNvSpPr>
                        <a:spLocks noChangeArrowheads="1"/>
                      </p:cNvSpPr>
                      <p:nvPr/>
                    </p:nvSpPr>
                    <p:spPr bwMode="auto">
                      <a:xfrm>
                        <a:off x="3120"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Oval 14"/>
                      <p:cNvSpPr>
                        <a:spLocks noChangeArrowheads="1"/>
                      </p:cNvSpPr>
                      <p:nvPr/>
                    </p:nvSpPr>
                    <p:spPr bwMode="auto">
                      <a:xfrm>
                        <a:off x="2544"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4" name="Group 25"/>
                    <p:cNvGrpSpPr>
                      <a:grpSpLocks/>
                    </p:cNvGrpSpPr>
                    <p:nvPr/>
                  </p:nvGrpSpPr>
                  <p:grpSpPr bwMode="auto">
                    <a:xfrm>
                      <a:off x="2016" y="3108"/>
                      <a:ext cx="1056" cy="144"/>
                      <a:chOff x="2016" y="3168"/>
                      <a:chExt cx="1056" cy="144"/>
                    </a:xfrm>
                  </p:grpSpPr>
                  <p:sp>
                    <p:nvSpPr>
                      <p:cNvPr id="50" name="Oval 16"/>
                      <p:cNvSpPr>
                        <a:spLocks noChangeArrowheads="1"/>
                      </p:cNvSpPr>
                      <p:nvPr/>
                    </p:nvSpPr>
                    <p:spPr bwMode="auto">
                      <a:xfrm>
                        <a:off x="2016"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Oval 17"/>
                      <p:cNvSpPr>
                        <a:spLocks noChangeArrowheads="1"/>
                      </p:cNvSpPr>
                      <p:nvPr/>
                    </p:nvSpPr>
                    <p:spPr bwMode="auto">
                      <a:xfrm>
                        <a:off x="2928"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Oval 19"/>
                      <p:cNvSpPr>
                        <a:spLocks noChangeArrowheads="1"/>
                      </p:cNvSpPr>
                      <p:nvPr/>
                    </p:nvSpPr>
                    <p:spPr bwMode="auto">
                      <a:xfrm>
                        <a:off x="2496"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5" name="Group 27"/>
                    <p:cNvGrpSpPr>
                      <a:grpSpLocks/>
                    </p:cNvGrpSpPr>
                    <p:nvPr/>
                  </p:nvGrpSpPr>
                  <p:grpSpPr bwMode="auto">
                    <a:xfrm>
                      <a:off x="2208" y="2496"/>
                      <a:ext cx="624" cy="144"/>
                      <a:chOff x="2208" y="2496"/>
                      <a:chExt cx="624" cy="144"/>
                    </a:xfrm>
                  </p:grpSpPr>
                  <p:sp>
                    <p:nvSpPr>
                      <p:cNvPr id="48" name="Oval 21"/>
                      <p:cNvSpPr>
                        <a:spLocks noChangeArrowheads="1"/>
                      </p:cNvSpPr>
                      <p:nvPr/>
                    </p:nvSpPr>
                    <p:spPr bwMode="auto">
                      <a:xfrm>
                        <a:off x="2208" y="2496"/>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Oval 24"/>
                      <p:cNvSpPr>
                        <a:spLocks noChangeArrowheads="1"/>
                      </p:cNvSpPr>
                      <p:nvPr/>
                    </p:nvSpPr>
                    <p:spPr bwMode="auto">
                      <a:xfrm>
                        <a:off x="2688" y="2496"/>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cxnSp>
                  <p:nvCxnSpPr>
                    <p:cNvPr id="26" name="AutoShape 28"/>
                    <p:cNvCxnSpPr>
                      <a:cxnSpLocks noChangeShapeType="1"/>
                      <a:stCxn id="49" idx="4"/>
                      <a:endCxn id="51" idx="0"/>
                    </p:cNvCxnSpPr>
                    <p:nvPr/>
                  </p:nvCxnSpPr>
                  <p:spPr bwMode="auto">
                    <a:xfrm>
                      <a:off x="2760" y="2640"/>
                      <a:ext cx="24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AutoShape 29"/>
                    <p:cNvCxnSpPr>
                      <a:cxnSpLocks noChangeShapeType="1"/>
                      <a:stCxn id="49" idx="4"/>
                      <a:endCxn id="52" idx="0"/>
                    </p:cNvCxnSpPr>
                    <p:nvPr/>
                  </p:nvCxnSpPr>
                  <p:spPr bwMode="auto">
                    <a:xfrm flipH="1">
                      <a:off x="2568" y="2640"/>
                      <a:ext cx="19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AutoShape 30"/>
                    <p:cNvCxnSpPr>
                      <a:cxnSpLocks noChangeShapeType="1"/>
                      <a:stCxn id="49" idx="4"/>
                      <a:endCxn id="50" idx="0"/>
                    </p:cNvCxnSpPr>
                    <p:nvPr/>
                  </p:nvCxnSpPr>
                  <p:spPr bwMode="auto">
                    <a:xfrm flipH="1">
                      <a:off x="2088" y="2640"/>
                      <a:ext cx="67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AutoShape 31"/>
                    <p:cNvCxnSpPr>
                      <a:cxnSpLocks noChangeShapeType="1"/>
                      <a:stCxn id="48" idx="4"/>
                      <a:endCxn id="51" idx="0"/>
                    </p:cNvCxnSpPr>
                    <p:nvPr/>
                  </p:nvCxnSpPr>
                  <p:spPr bwMode="auto">
                    <a:xfrm>
                      <a:off x="2280" y="2640"/>
                      <a:ext cx="72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AutoShape 32"/>
                    <p:cNvCxnSpPr>
                      <a:cxnSpLocks noChangeShapeType="1"/>
                      <a:stCxn id="48" idx="4"/>
                      <a:endCxn id="52" idx="0"/>
                    </p:cNvCxnSpPr>
                    <p:nvPr/>
                  </p:nvCxnSpPr>
                  <p:spPr bwMode="auto">
                    <a:xfrm>
                      <a:off x="2280" y="2640"/>
                      <a:ext cx="288"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AutoShape 33"/>
                    <p:cNvCxnSpPr>
                      <a:cxnSpLocks noChangeShapeType="1"/>
                      <a:stCxn id="48" idx="4"/>
                      <a:endCxn id="50" idx="0"/>
                    </p:cNvCxnSpPr>
                    <p:nvPr/>
                  </p:nvCxnSpPr>
                  <p:spPr bwMode="auto">
                    <a:xfrm flipH="1">
                      <a:off x="2088" y="2640"/>
                      <a:ext cx="19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AutoShape 34"/>
                    <p:cNvCxnSpPr>
                      <a:cxnSpLocks noChangeShapeType="1"/>
                      <a:stCxn id="50" idx="4"/>
                      <a:endCxn id="53" idx="0"/>
                    </p:cNvCxnSpPr>
                    <p:nvPr/>
                  </p:nvCxnSpPr>
                  <p:spPr bwMode="auto">
                    <a:xfrm flipH="1">
                      <a:off x="1944" y="3252"/>
                      <a:ext cx="14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AutoShape 35"/>
                    <p:cNvCxnSpPr>
                      <a:cxnSpLocks noChangeShapeType="1"/>
                      <a:stCxn id="50" idx="4"/>
                      <a:endCxn id="54" idx="0"/>
                    </p:cNvCxnSpPr>
                    <p:nvPr/>
                  </p:nvCxnSpPr>
                  <p:spPr bwMode="auto">
                    <a:xfrm>
                      <a:off x="2088" y="3252"/>
                      <a:ext cx="24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AutoShape 36"/>
                    <p:cNvCxnSpPr>
                      <a:cxnSpLocks noChangeShapeType="1"/>
                      <a:stCxn id="50" idx="4"/>
                      <a:endCxn id="57" idx="0"/>
                    </p:cNvCxnSpPr>
                    <p:nvPr/>
                  </p:nvCxnSpPr>
                  <p:spPr bwMode="auto">
                    <a:xfrm>
                      <a:off x="2088" y="3252"/>
                      <a:ext cx="528"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AutoShape 37"/>
                    <p:cNvCxnSpPr>
                      <a:cxnSpLocks noChangeShapeType="1"/>
                      <a:stCxn id="50" idx="4"/>
                      <a:endCxn id="55" idx="0"/>
                    </p:cNvCxnSpPr>
                    <p:nvPr/>
                  </p:nvCxnSpPr>
                  <p:spPr bwMode="auto">
                    <a:xfrm>
                      <a:off x="2088" y="3252"/>
                      <a:ext cx="816"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AutoShape 38"/>
                    <p:cNvCxnSpPr>
                      <a:cxnSpLocks noChangeShapeType="1"/>
                      <a:stCxn id="50" idx="4"/>
                      <a:endCxn id="56" idx="0"/>
                    </p:cNvCxnSpPr>
                    <p:nvPr/>
                  </p:nvCxnSpPr>
                  <p:spPr bwMode="auto">
                    <a:xfrm>
                      <a:off x="2088" y="3252"/>
                      <a:ext cx="110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AutoShape 40"/>
                    <p:cNvCxnSpPr>
                      <a:cxnSpLocks noChangeShapeType="1"/>
                      <a:endCxn id="57" idx="0"/>
                    </p:cNvCxnSpPr>
                    <p:nvPr/>
                  </p:nvCxnSpPr>
                  <p:spPr bwMode="auto">
                    <a:xfrm>
                      <a:off x="2560" y="3268"/>
                      <a:ext cx="56" cy="45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AutoShape 41"/>
                    <p:cNvCxnSpPr>
                      <a:cxnSpLocks noChangeShapeType="1"/>
                      <a:stCxn id="52" idx="4"/>
                      <a:endCxn id="54" idx="0"/>
                    </p:cNvCxnSpPr>
                    <p:nvPr/>
                  </p:nvCxnSpPr>
                  <p:spPr bwMode="auto">
                    <a:xfrm flipH="1">
                      <a:off x="2328" y="3252"/>
                      <a:ext cx="24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AutoShape 42"/>
                    <p:cNvCxnSpPr>
                      <a:cxnSpLocks noChangeShapeType="1"/>
                      <a:endCxn id="53" idx="0"/>
                    </p:cNvCxnSpPr>
                    <p:nvPr/>
                  </p:nvCxnSpPr>
                  <p:spPr bwMode="auto">
                    <a:xfrm flipH="1">
                      <a:off x="1944" y="3268"/>
                      <a:ext cx="616" cy="45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AutoShape 43"/>
                    <p:cNvCxnSpPr>
                      <a:cxnSpLocks noChangeShapeType="1"/>
                    </p:cNvCxnSpPr>
                    <p:nvPr/>
                  </p:nvCxnSpPr>
                  <p:spPr bwMode="auto">
                    <a:xfrm>
                      <a:off x="2544" y="3264"/>
                      <a:ext cx="312" cy="45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AutoShape 44"/>
                    <p:cNvCxnSpPr>
                      <a:cxnSpLocks noChangeShapeType="1"/>
                      <a:stCxn id="51" idx="4"/>
                      <a:endCxn id="56" idx="0"/>
                    </p:cNvCxnSpPr>
                    <p:nvPr/>
                  </p:nvCxnSpPr>
                  <p:spPr bwMode="auto">
                    <a:xfrm>
                      <a:off x="3000" y="3252"/>
                      <a:ext cx="19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AutoShape 45"/>
                    <p:cNvCxnSpPr>
                      <a:cxnSpLocks noChangeShapeType="1"/>
                      <a:stCxn id="51" idx="4"/>
                      <a:endCxn id="55" idx="0"/>
                    </p:cNvCxnSpPr>
                    <p:nvPr/>
                  </p:nvCxnSpPr>
                  <p:spPr bwMode="auto">
                    <a:xfrm flipH="1">
                      <a:off x="2904" y="3252"/>
                      <a:ext cx="96"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AutoShape 46"/>
                    <p:cNvCxnSpPr>
                      <a:cxnSpLocks noChangeShapeType="1"/>
                      <a:stCxn id="51" idx="4"/>
                      <a:endCxn id="57" idx="0"/>
                    </p:cNvCxnSpPr>
                    <p:nvPr/>
                  </p:nvCxnSpPr>
                  <p:spPr bwMode="auto">
                    <a:xfrm flipH="1">
                      <a:off x="2616" y="3252"/>
                      <a:ext cx="38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AutoShape 47"/>
                    <p:cNvCxnSpPr>
                      <a:cxnSpLocks noChangeShapeType="1"/>
                      <a:stCxn id="51" idx="4"/>
                      <a:endCxn id="54" idx="0"/>
                    </p:cNvCxnSpPr>
                    <p:nvPr/>
                  </p:nvCxnSpPr>
                  <p:spPr bwMode="auto">
                    <a:xfrm flipH="1">
                      <a:off x="2328" y="3252"/>
                      <a:ext cx="67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AutoShape 48"/>
                    <p:cNvCxnSpPr>
                      <a:cxnSpLocks noChangeShapeType="1"/>
                      <a:stCxn id="51" idx="4"/>
                      <a:endCxn id="53" idx="7"/>
                    </p:cNvCxnSpPr>
                    <p:nvPr/>
                  </p:nvCxnSpPr>
                  <p:spPr bwMode="auto">
                    <a:xfrm flipH="1">
                      <a:off x="1995" y="3252"/>
                      <a:ext cx="1005" cy="48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AutoShape 49"/>
                    <p:cNvCxnSpPr>
                      <a:cxnSpLocks noChangeShapeType="1"/>
                      <a:stCxn id="52" idx="4"/>
                      <a:endCxn id="56" idx="0"/>
                    </p:cNvCxnSpPr>
                    <p:nvPr/>
                  </p:nvCxnSpPr>
                  <p:spPr bwMode="auto">
                    <a:xfrm>
                      <a:off x="2568" y="3252"/>
                      <a:ext cx="62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 name="Line 50"/>
                    <p:cNvSpPr>
                      <a:spLocks noChangeShapeType="1"/>
                    </p:cNvSpPr>
                    <p:nvPr/>
                  </p:nvSpPr>
                  <p:spPr bwMode="auto">
                    <a:xfrm flipV="1">
                      <a:off x="1872" y="2688"/>
                      <a:ext cx="0" cy="110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mc:AlternateContent xmlns:mc="http://schemas.openxmlformats.org/markup-compatibility/2006" xmlns:a14="http://schemas.microsoft.com/office/drawing/2010/main">
                <mc:Choice Requires="a14">
                  <p:sp>
                    <p:nvSpPr>
                      <p:cNvPr id="20" name="TextBox 19"/>
                      <p:cNvSpPr txBox="1"/>
                      <p:nvPr/>
                    </p:nvSpPr>
                    <p:spPr>
                      <a:xfrm>
                        <a:off x="6774174" y="2743200"/>
                        <a:ext cx="2286000" cy="2574665"/>
                      </a:xfrm>
                      <a:prstGeom prst="rect">
                        <a:avLst/>
                      </a:prstGeom>
                      <a:noFill/>
                    </p:spPr>
                    <p:txBody>
                      <a:bodyPr wrap="square" rtlCol="0">
                        <a:spAutoFit/>
                      </a:bodyPr>
                      <a:lstStyle/>
                      <a:p>
                        <a:pPr algn="ctr"/>
                        <a:r>
                          <a:rPr lang="en-US" sz="2500" u="none" dirty="0"/>
                          <a:t>        </a:t>
                        </a:r>
                        <a:endParaRPr lang="en-US" sz="2500" i="1" u="none" dirty="0">
                          <a:latin typeface="Cambria Math"/>
                        </a:endParaRPr>
                      </a:p>
                      <a:p>
                        <a:pPr algn="ctr"/>
                        <a:endParaRPr lang="en-US" sz="2500" b="0" i="1" u="none" dirty="0">
                          <a:latin typeface="Cambria Math"/>
                        </a:endParaRPr>
                      </a:p>
                      <a:p>
                        <a:pPr algn="ctr"/>
                        <a:r>
                          <a:rPr lang="en-US" sz="2500" b="0" u="none" dirty="0"/>
                          <a:t>  </a:t>
                        </a:r>
                        <a14:m>
                          <m:oMath xmlns:m="http://schemas.openxmlformats.org/officeDocument/2006/math">
                            <m:sSub>
                              <m:sSubPr>
                                <m:ctrlPr>
                                  <a:rPr lang="en-US" sz="2500" b="0" i="1" u="none" smtClean="0">
                                    <a:latin typeface="Cambria Math" panose="02040503050406030204" pitchFamily="18" charset="0"/>
                                  </a:rPr>
                                </m:ctrlPr>
                              </m:sSubPr>
                              <m:e>
                                <m:r>
                                  <a:rPr lang="en-US" sz="2500" b="0" i="1" u="none" smtClean="0">
                                    <a:latin typeface="Cambria Math" panose="02040503050406030204" pitchFamily="18" charset="0"/>
                                  </a:rPr>
                                  <m:t>h</m:t>
                                </m:r>
                              </m:e>
                              <m:sub>
                                <m:r>
                                  <a:rPr lang="en-US" sz="2500" b="0" i="1" u="none" smtClean="0">
                                    <a:latin typeface="Cambria Math"/>
                                  </a:rPr>
                                  <m:t>𝑗</m:t>
                                </m:r>
                              </m:sub>
                            </m:sSub>
                          </m:oMath>
                        </a14:m>
                        <a:r>
                          <a:rPr lang="en-US" sz="2500" u="none" dirty="0"/>
                          <a:t>          </a:t>
                        </a:r>
                      </a:p>
                      <a:p>
                        <a:pPr algn="ctr"/>
                        <a:endParaRPr lang="en-US" sz="2500" i="1" u="none" dirty="0">
                          <a:latin typeface="Cambria Math"/>
                        </a:endParaRPr>
                      </a:p>
                      <a:p>
                        <a:pPr algn="ctr"/>
                        <a:r>
                          <a:rPr lang="en-US" sz="2500" u="none" dirty="0"/>
                          <a:t>                            </a:t>
                        </a:r>
                        <a14:m>
                          <m:oMath xmlns:m="http://schemas.openxmlformats.org/officeDocument/2006/math">
                            <m:r>
                              <a:rPr lang="en-US" sz="2500" b="0" i="0" u="none" smtClean="0">
                                <a:latin typeface="Cambria Math" panose="02040503050406030204" pitchFamily="18" charset="0"/>
                              </a:rPr>
                              <m:t>     </m:t>
                            </m:r>
                            <m:sSub>
                              <m:sSubPr>
                                <m:ctrlPr>
                                  <a:rPr lang="en-US" sz="2500" b="0" i="1" u="none" smtClean="0">
                                    <a:latin typeface="Cambria Math" panose="02040503050406030204" pitchFamily="18" charset="0"/>
                                  </a:rPr>
                                </m:ctrlPr>
                              </m:sSubPr>
                              <m:e>
                                <m:r>
                                  <a:rPr lang="en-US" sz="2500" b="0" i="1" u="none" smtClean="0">
                                    <a:latin typeface="Cambria Math" panose="02040503050406030204" pitchFamily="18" charset="0"/>
                                  </a:rPr>
                                  <m:t>𝑥</m:t>
                                </m:r>
                              </m:e>
                              <m:sub>
                                <m:r>
                                  <a:rPr lang="en-US" sz="2500" b="0" i="1" u="none" smtClean="0">
                                    <a:latin typeface="Cambria Math" panose="02040503050406030204" pitchFamily="18" charset="0"/>
                                  </a:rPr>
                                  <m:t>𝑖</m:t>
                                </m:r>
                              </m:sub>
                            </m:sSub>
                          </m:oMath>
                        </a14:m>
                        <a:endParaRPr lang="en-US" sz="2500" u="none" dirty="0"/>
                      </a:p>
                    </p:txBody>
                  </p:sp>
                </mc:Choice>
                <mc:Fallback xmlns="">
                  <p:sp>
                    <p:nvSpPr>
                      <p:cNvPr id="20" name="TextBox 19"/>
                      <p:cNvSpPr txBox="1">
                        <a:spLocks noRot="1" noChangeAspect="1" noMove="1" noResize="1" noEditPoints="1" noAdjustHandles="1" noChangeArrowheads="1" noChangeShapeType="1" noTextEdit="1"/>
                      </p:cNvSpPr>
                      <p:nvPr/>
                    </p:nvSpPr>
                    <p:spPr>
                      <a:xfrm>
                        <a:off x="6774174" y="2743200"/>
                        <a:ext cx="2286000" cy="2574665"/>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p:cNvSpPr/>
                      <p:nvPr/>
                    </p:nvSpPr>
                    <p:spPr>
                      <a:xfrm>
                        <a:off x="8686800" y="3328289"/>
                        <a:ext cx="754374" cy="557910"/>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sz="2800" i="1" u="none">
                                      <a:latin typeface="Cambria Math" panose="02040503050406030204" pitchFamily="18" charset="0"/>
                                    </a:rPr>
                                  </m:ctrlPr>
                                </m:sSubPr>
                                <m:e>
                                  <m:r>
                                    <a:rPr lang="en-US" sz="2800" i="1" u="none">
                                      <a:latin typeface="Cambria Math"/>
                                    </a:rPr>
                                    <m:t>𝑤</m:t>
                                  </m:r>
                                </m:e>
                                <m:sub>
                                  <m:r>
                                    <a:rPr lang="en-US" sz="2800" i="1" u="none">
                                      <a:latin typeface="Cambria Math"/>
                                    </a:rPr>
                                    <m:t>𝑖𝑗</m:t>
                                  </m:r>
                                </m:sub>
                              </m:sSub>
                            </m:oMath>
                          </m:oMathPara>
                        </a14:m>
                        <a:endParaRPr lang="en-US" sz="2800" i="1" u="none" dirty="0">
                          <a:latin typeface="Cambria Math"/>
                        </a:endParaRPr>
                      </a:p>
                    </p:txBody>
                  </p:sp>
                </mc:Choice>
                <mc:Fallback xmlns="">
                  <p:sp>
                    <p:nvSpPr>
                      <p:cNvPr id="14" name="Rectangle 13"/>
                      <p:cNvSpPr>
                        <a:spLocks noRot="1" noChangeAspect="1" noMove="1" noResize="1" noEditPoints="1" noAdjustHandles="1" noChangeArrowheads="1" noChangeShapeType="1" noTextEdit="1"/>
                      </p:cNvSpPr>
                      <p:nvPr/>
                    </p:nvSpPr>
                    <p:spPr>
                      <a:xfrm>
                        <a:off x="8686800" y="3328289"/>
                        <a:ext cx="754374" cy="557910"/>
                      </a:xfrm>
                      <a:prstGeom prst="rect">
                        <a:avLst/>
                      </a:prstGeom>
                      <a:blipFill rotWithShape="1">
                        <a:blip r:embed="rId9"/>
                        <a:stretch>
                          <a:fillRect/>
                        </a:stretch>
                      </a:blipFill>
                    </p:spPr>
                    <p:txBody>
                      <a:bodyPr/>
                      <a:lstStyle/>
                      <a:p>
                        <a:r>
                          <a:rPr lang="en-US">
                            <a:noFill/>
                          </a:rPr>
                          <a:t> </a:t>
                        </a:r>
                      </a:p>
                    </p:txBody>
                  </p:sp>
                </mc:Fallback>
              </mc:AlternateContent>
              <p:cxnSp>
                <p:nvCxnSpPr>
                  <p:cNvPr id="22" name="Straight Arrow Connector 21"/>
                  <p:cNvCxnSpPr/>
                  <p:nvPr/>
                </p:nvCxnSpPr>
                <p:spPr>
                  <a:xfrm flipH="1">
                    <a:off x="8012531" y="3858486"/>
                    <a:ext cx="971445" cy="529737"/>
                  </a:xfrm>
                  <a:prstGeom prst="straightConnector1">
                    <a:avLst/>
                  </a:prstGeom>
                  <a:ln w="38100">
                    <a:solidFill>
                      <a:srgbClr val="A50021"/>
                    </a:solidFill>
                    <a:tailEnd type="arrow"/>
                  </a:ln>
                </p:spPr>
                <p:style>
                  <a:lnRef idx="1">
                    <a:schemeClr val="accent1"/>
                  </a:lnRef>
                  <a:fillRef idx="0">
                    <a:schemeClr val="accent1"/>
                  </a:fillRef>
                  <a:effectRef idx="0">
                    <a:schemeClr val="accent1"/>
                  </a:effectRef>
                  <a:fontRef idx="minor">
                    <a:schemeClr val="tx1"/>
                  </a:fontRef>
                </p:style>
              </p:cxnSp>
            </p:grpSp>
            <p:sp>
              <p:nvSpPr>
                <p:cNvPr id="16" name="Line 57"/>
                <p:cNvSpPr>
                  <a:spLocks noChangeShapeType="1"/>
                </p:cNvSpPr>
                <p:nvPr/>
              </p:nvSpPr>
              <p:spPr bwMode="auto">
                <a:xfrm>
                  <a:off x="7573929" y="1805483"/>
                  <a:ext cx="383885" cy="251917"/>
                </a:xfrm>
                <a:prstGeom prst="line">
                  <a:avLst/>
                </a:prstGeom>
                <a:noFill/>
                <a:ln w="28575">
                  <a:solidFill>
                    <a:srgbClr val="A5002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mc:AlternateContent xmlns:mc="http://schemas.openxmlformats.org/markup-compatibility/2006" xmlns:a14="http://schemas.microsoft.com/office/drawing/2010/main">
              <mc:Choice Requires="a14">
                <p:sp>
                  <p:nvSpPr>
                    <p:cNvPr id="18" name="Rectangle 17"/>
                    <p:cNvSpPr/>
                    <p:nvPr/>
                  </p:nvSpPr>
                  <p:spPr>
                    <a:xfrm>
                      <a:off x="7936331" y="1600200"/>
                      <a:ext cx="57098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u="none" smtClean="0">
                                    <a:latin typeface="Cambria Math" panose="02040503050406030204" pitchFamily="18" charset="0"/>
                                  </a:rPr>
                                </m:ctrlPr>
                              </m:sSubPr>
                              <m:e>
                                <m:r>
                                  <a:rPr lang="en-US" sz="2400" b="0" i="1" u="none" smtClean="0">
                                    <a:latin typeface="Cambria Math"/>
                                  </a:rPr>
                                  <m:t>𝑜</m:t>
                                </m:r>
                              </m:e>
                              <m:sub>
                                <m:r>
                                  <a:rPr lang="en-US" sz="2400" b="0" i="1" u="none" smtClean="0">
                                    <a:latin typeface="Cambria Math"/>
                                  </a:rPr>
                                  <m:t>𝑘</m:t>
                                </m:r>
                              </m:sub>
                            </m:sSub>
                          </m:oMath>
                        </m:oMathPara>
                      </a14:m>
                      <a:endParaRPr lang="en-US" sz="2400" dirty="0"/>
                    </a:p>
                  </p:txBody>
                </p:sp>
              </mc:Choice>
              <mc:Fallback xmlns="">
                <p:sp>
                  <p:nvSpPr>
                    <p:cNvPr id="10" name="Rectangle 9"/>
                    <p:cNvSpPr>
                      <a:spLocks noRot="1" noChangeAspect="1" noMove="1" noResize="1" noEditPoints="1" noAdjustHandles="1" noChangeArrowheads="1" noChangeShapeType="1" noTextEdit="1"/>
                    </p:cNvSpPr>
                    <p:nvPr/>
                  </p:nvSpPr>
                  <p:spPr>
                    <a:xfrm>
                      <a:off x="7936331" y="1600200"/>
                      <a:ext cx="570989" cy="461665"/>
                    </a:xfrm>
                    <a:prstGeom prst="rect">
                      <a:avLst/>
                    </a:prstGeom>
                    <a:blipFill rotWithShape="1">
                      <a:blip r:embed="rId10"/>
                      <a:stretch>
                        <a:fillRect b="-2632"/>
                      </a:stretch>
                    </a:blipFill>
                  </p:spPr>
                  <p:txBody>
                    <a:bodyPr/>
                    <a:lstStyle/>
                    <a:p>
                      <a:r>
                        <a:rPr lang="en-US">
                          <a:noFill/>
                        </a:rPr>
                        <a:t> </a:t>
                      </a:r>
                    </a:p>
                  </p:txBody>
                </p:sp>
              </mc:Fallback>
            </mc:AlternateContent>
          </p:grpSp>
          <p:cxnSp>
            <p:nvCxnSpPr>
              <p:cNvPr id="13" name="Straight Connector 12"/>
              <p:cNvCxnSpPr/>
              <p:nvPr/>
            </p:nvCxnSpPr>
            <p:spPr>
              <a:xfrm flipV="1">
                <a:off x="7619488" y="4049233"/>
                <a:ext cx="341987" cy="8058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flipV="1">
                <a:off x="7113057" y="4084402"/>
                <a:ext cx="495799" cy="77065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66" name="Line 57"/>
            <p:cNvSpPr>
              <a:spLocks noChangeShapeType="1"/>
            </p:cNvSpPr>
            <p:nvPr/>
          </p:nvSpPr>
          <p:spPr bwMode="auto">
            <a:xfrm flipH="1">
              <a:off x="6983198" y="2484968"/>
              <a:ext cx="233789" cy="228600"/>
            </a:xfrm>
            <a:prstGeom prst="line">
              <a:avLst/>
            </a:prstGeom>
            <a:noFill/>
            <a:ln w="28575">
              <a:solidFill>
                <a:srgbClr val="A5002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mc:AlternateContent xmlns:mc="http://schemas.openxmlformats.org/markup-compatibility/2006" xmlns:a14="http://schemas.microsoft.com/office/drawing/2010/main">
          <mc:Choice Requires="a14">
            <p:sp>
              <p:nvSpPr>
                <p:cNvPr id="67" name="Rectangle 66"/>
                <p:cNvSpPr/>
                <p:nvPr/>
              </p:nvSpPr>
              <p:spPr>
                <a:xfrm>
                  <a:off x="7109762" y="2164518"/>
                  <a:ext cx="49173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𝐸</m:t>
                            </m:r>
                          </m:e>
                          <m:sub>
                            <m:r>
                              <a:rPr lang="en-US" i="1">
                                <a:latin typeface="Cambria Math"/>
                              </a:rPr>
                              <m:t>𝑑</m:t>
                            </m:r>
                          </m:sub>
                        </m:sSub>
                      </m:oMath>
                    </m:oMathPara>
                  </a14:m>
                  <a:endParaRPr lang="en-US" dirty="0"/>
                </a:p>
              </p:txBody>
            </p:sp>
          </mc:Choice>
          <mc:Fallback xmlns="">
            <p:sp>
              <p:nvSpPr>
                <p:cNvPr id="67" name="Rectangle 66"/>
                <p:cNvSpPr>
                  <a:spLocks noRot="1" noChangeAspect="1" noMove="1" noResize="1" noEditPoints="1" noAdjustHandles="1" noChangeArrowheads="1" noChangeShapeType="1" noTextEdit="1"/>
                </p:cNvSpPr>
                <p:nvPr/>
              </p:nvSpPr>
              <p:spPr>
                <a:xfrm>
                  <a:off x="7109762" y="2164518"/>
                  <a:ext cx="491738" cy="369332"/>
                </a:xfrm>
                <a:prstGeom prst="rect">
                  <a:avLst/>
                </a:prstGeom>
                <a:blipFill>
                  <a:blip r:embed="rId11"/>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970889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2"/>
                                        </p:tgtEl>
                                        <p:attrNameLst>
                                          <p:attrName>style.visibility</p:attrName>
                                        </p:attrNameLst>
                                      </p:cBhvr>
                                      <p:to>
                                        <p:strVal val="visible"/>
                                      </p:to>
                                    </p:set>
                                    <p:animEffect transition="in" filter="fade">
                                      <p:cBhvr>
                                        <p:cTn id="12" dur="500"/>
                                        <p:tgtEl>
                                          <p:spTgt spid="62"/>
                                        </p:tgtEl>
                                      </p:cBhvr>
                                    </p:animEffect>
                                  </p:childTnLst>
                                </p:cTn>
                              </p:par>
                              <p:par>
                                <p:cTn id="13" presetID="10" presetClass="entr" presetSubtype="0" fill="hold" nodeType="withEffect">
                                  <p:stCondLst>
                                    <p:cond delay="0"/>
                                  </p:stCondLst>
                                  <p:childTnLst>
                                    <p:set>
                                      <p:cBhvr>
                                        <p:cTn id="14" dur="1" fill="hold">
                                          <p:stCondLst>
                                            <p:cond delay="0"/>
                                          </p:stCondLst>
                                        </p:cTn>
                                        <p:tgtEl>
                                          <p:spTgt spid="61"/>
                                        </p:tgtEl>
                                        <p:attrNameLst>
                                          <p:attrName>style.visibility</p:attrName>
                                        </p:attrNameLst>
                                      </p:cBhvr>
                                      <p:to>
                                        <p:strVal val="visible"/>
                                      </p:to>
                                    </p:set>
                                    <p:animEffect transition="in" filter="fade">
                                      <p:cBhvr>
                                        <p:cTn id="15" dur="500"/>
                                        <p:tgtEl>
                                          <p:spTgt spid="6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8"/>
                                        </p:tgtEl>
                                        <p:attrNameLst>
                                          <p:attrName>style.visibility</p:attrName>
                                        </p:attrNameLst>
                                      </p:cBhvr>
                                      <p:to>
                                        <p:strVal val="visible"/>
                                      </p:to>
                                    </p:set>
                                    <p:animEffect transition="in" filter="fade">
                                      <p:cBhvr>
                                        <p:cTn id="18" dur="500"/>
                                        <p:tgtEl>
                                          <p:spTgt spid="5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9"/>
                                        </p:tgtEl>
                                        <p:attrNameLst>
                                          <p:attrName>style.visibility</p:attrName>
                                        </p:attrNameLst>
                                      </p:cBhvr>
                                      <p:to>
                                        <p:strVal val="visible"/>
                                      </p:to>
                                    </p:set>
                                    <p:animEffect transition="in" filter="fade">
                                      <p:cBhvr>
                                        <p:cTn id="21" dur="500"/>
                                        <p:tgtEl>
                                          <p:spTgt spid="5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0"/>
                                        </p:tgtEl>
                                        <p:attrNameLst>
                                          <p:attrName>style.visibility</p:attrName>
                                        </p:attrNameLst>
                                      </p:cBhvr>
                                      <p:to>
                                        <p:strVal val="visible"/>
                                      </p:to>
                                    </p:set>
                                    <p:animEffect transition="in" filter="fade">
                                      <p:cBhvr>
                                        <p:cTn id="24" dur="500"/>
                                        <p:tgtEl>
                                          <p:spTgt spid="6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animBg="1"/>
      <p:bldP spid="9" grpId="0" animBg="1"/>
      <p:bldP spid="10" grpId="0" animBg="1"/>
      <p:bldP spid="58" grpId="0" animBg="1"/>
      <p:bldP spid="59" grpId="0" animBg="1"/>
      <p:bldP spid="60"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Derivation of Learning Rule (5)</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Weights of </a:t>
                </a:r>
                <a:r>
                  <a:rPr lang="en-US" dirty="0">
                    <a:solidFill>
                      <a:srgbClr val="00B0F0"/>
                    </a:solidFill>
                  </a:rPr>
                  <a:t>hidden</a:t>
                </a:r>
                <a:r>
                  <a:rPr lang="en-US" dirty="0"/>
                  <a:t> units:</a:t>
                </a:r>
              </a:p>
              <a:p>
                <a:pPr lvl="1"/>
                <a14:m>
                  <m:oMath xmlns:m="http://schemas.openxmlformats.org/officeDocument/2006/math">
                    <m:sSub>
                      <m:sSubPr>
                        <m:ctrlPr>
                          <a:rPr lang="en-US" i="1">
                            <a:solidFill>
                              <a:schemeClr val="dk1"/>
                            </a:solidFill>
                            <a:latin typeface="Cambria Math" panose="02040503050406030204" pitchFamily="18" charset="0"/>
                          </a:rPr>
                        </m:ctrlPr>
                      </m:sSubPr>
                      <m:e>
                        <m:r>
                          <a:rPr lang="en-US" i="1">
                            <a:solidFill>
                              <a:schemeClr val="dk1"/>
                            </a:solidFill>
                            <a:latin typeface="Cambria Math"/>
                          </a:rPr>
                          <m:t>𝑤</m:t>
                        </m:r>
                      </m:e>
                      <m:sub>
                        <m:r>
                          <a:rPr lang="en-US" i="1">
                            <a:solidFill>
                              <a:schemeClr val="dk1"/>
                            </a:solidFill>
                            <a:latin typeface="Cambria Math"/>
                          </a:rPr>
                          <m:t>𝑖𝑗</m:t>
                        </m:r>
                      </m:sub>
                    </m:sSub>
                    <m:r>
                      <a:rPr lang="en-US" i="1">
                        <a:solidFill>
                          <a:schemeClr val="dk1"/>
                        </a:solidFill>
                        <a:latin typeface="Cambria Math"/>
                      </a:rPr>
                      <m:t> </m:t>
                    </m:r>
                  </m:oMath>
                </a14:m>
                <a:r>
                  <a:rPr lang="en-US" dirty="0"/>
                  <a:t>influences the output only through all the units whose direct input include </a:t>
                </a:r>
                <a14:m>
                  <m:oMath xmlns:m="http://schemas.openxmlformats.org/officeDocument/2006/math">
                    <m:r>
                      <a:rPr lang="en-US" i="1">
                        <a:solidFill>
                          <a:schemeClr val="dk1"/>
                        </a:solidFill>
                        <a:latin typeface="Cambria Math"/>
                      </a:rPr>
                      <m:t>𝑗</m:t>
                    </m:r>
                  </m:oMath>
                </a14:m>
                <a:endParaRPr lang="en-US" dirty="0"/>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63" t="-116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44</a:t>
            </a:fld>
            <a:endParaRPr lang="en-US"/>
          </a:p>
        </p:txBody>
      </p:sp>
      <mc:AlternateContent xmlns:mc="http://schemas.openxmlformats.org/markup-compatibility/2006" xmlns:a14="http://schemas.microsoft.com/office/drawing/2010/main">
        <mc:Choice Requires="a14">
          <p:sp>
            <p:nvSpPr>
              <p:cNvPr id="5" name="Rectangle 4"/>
              <p:cNvSpPr/>
              <p:nvPr/>
            </p:nvSpPr>
            <p:spPr>
              <a:xfrm>
                <a:off x="478881" y="3548127"/>
                <a:ext cx="4493859" cy="102457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u="none" smtClean="0">
                          <a:latin typeface="Cambria Math"/>
                        </a:rPr>
                        <m:t>=</m:t>
                      </m:r>
                      <m:nary>
                        <m:naryPr>
                          <m:chr m:val="∑"/>
                          <m:ctrlPr>
                            <a:rPr lang="en-US" sz="2000" i="1" u="none">
                              <a:latin typeface="Cambria Math" panose="02040503050406030204" pitchFamily="18" charset="0"/>
                            </a:rPr>
                          </m:ctrlPr>
                        </m:naryPr>
                        <m:sub>
                          <m:r>
                            <m:rPr>
                              <m:brk m:alnAt="23"/>
                            </m:rPr>
                            <a:rPr lang="en-US" sz="2000" i="1" u="none">
                              <a:latin typeface="Cambria Math"/>
                            </a:rPr>
                            <m:t>𝑘</m:t>
                          </m:r>
                          <m:r>
                            <a:rPr lang="en-US" sz="2000" i="1" u="none">
                              <a:latin typeface="Cambria Math"/>
                            </a:rPr>
                            <m:t>∈</m:t>
                          </m:r>
                          <m:r>
                            <a:rPr lang="en-US" sz="2000" i="1" u="none">
                              <a:latin typeface="Cambria Math"/>
                            </a:rPr>
                            <m:t>𝑑𝑜𝑤𝑛𝑠𝑡𝑟𝑒𝑎𝑚</m:t>
                          </m:r>
                          <m:r>
                            <a:rPr lang="en-US" sz="2000" i="1" u="none">
                              <a:latin typeface="Cambria Math"/>
                            </a:rPr>
                            <m:t>(</m:t>
                          </m:r>
                          <m:r>
                            <a:rPr lang="en-US" sz="2000" i="1" u="none">
                              <a:latin typeface="Cambria Math"/>
                            </a:rPr>
                            <m:t>𝑗</m:t>
                          </m:r>
                          <m:r>
                            <a:rPr lang="en-US" sz="2000" i="1" u="none">
                              <a:latin typeface="Cambria Math"/>
                            </a:rPr>
                            <m:t>) </m:t>
                          </m:r>
                        </m:sub>
                        <m:sup/>
                        <m:e>
                          <m:r>
                            <a:rPr lang="en-US" sz="2000" i="1" u="none">
                              <a:latin typeface="Cambria Math"/>
                            </a:rPr>
                            <m:t>−</m:t>
                          </m:r>
                          <m:sSub>
                            <m:sSubPr>
                              <m:ctrlPr>
                                <a:rPr lang="en-US" sz="2000" i="1" u="none">
                                  <a:latin typeface="Cambria Math" panose="02040503050406030204" pitchFamily="18" charset="0"/>
                                </a:rPr>
                              </m:ctrlPr>
                            </m:sSubPr>
                            <m:e>
                              <m:r>
                                <a:rPr lang="en-US" sz="2000" i="1" u="none">
                                  <a:latin typeface="Cambria Math"/>
                                </a:rPr>
                                <m:t>𝛿</m:t>
                              </m:r>
                            </m:e>
                            <m:sub>
                              <m:r>
                                <a:rPr lang="en-US" sz="2000" i="1" u="none">
                                  <a:latin typeface="Cambria Math"/>
                                </a:rPr>
                                <m:t>𝑘</m:t>
                              </m:r>
                            </m:sub>
                          </m:sSub>
                          <m:r>
                            <a:rPr lang="en-US" sz="2000" i="1" u="none">
                              <a:latin typeface="Cambria Math"/>
                            </a:rPr>
                            <m:t>  </m:t>
                          </m:r>
                          <m:f>
                            <m:fPr>
                              <m:ctrlPr>
                                <a:rPr lang="en-US" sz="2000" i="1" u="none">
                                  <a:latin typeface="Cambria Math" panose="02040503050406030204" pitchFamily="18" charset="0"/>
                                </a:rPr>
                              </m:ctrlPr>
                            </m:fPr>
                            <m:num>
                              <m:r>
                                <a:rPr lang="en-US" sz="2000" i="1" u="none">
                                  <a:latin typeface="Cambria Math"/>
                                </a:rPr>
                                <m:t>𝜕</m:t>
                              </m:r>
                              <m:sSub>
                                <m:sSubPr>
                                  <m:ctrlPr>
                                    <a:rPr lang="en-US" sz="2000" i="1" u="none">
                                      <a:latin typeface="Cambria Math" panose="02040503050406030204" pitchFamily="18" charset="0"/>
                                    </a:rPr>
                                  </m:ctrlPr>
                                </m:sSubPr>
                                <m:e>
                                  <m:r>
                                    <m:rPr>
                                      <m:sty m:val="p"/>
                                    </m:rPr>
                                    <a:rPr lang="en-US" sz="2000" u="none">
                                      <a:latin typeface="Cambria Math"/>
                                    </a:rPr>
                                    <m:t>net</m:t>
                                  </m:r>
                                </m:e>
                                <m:sub>
                                  <m:r>
                                    <a:rPr lang="en-US" sz="2000" i="1" u="none">
                                      <a:latin typeface="Cambria Math"/>
                                    </a:rPr>
                                    <m:t>𝑘</m:t>
                                  </m:r>
                                </m:sub>
                              </m:sSub>
                            </m:num>
                            <m:den>
                              <m:r>
                                <a:rPr lang="en-US" sz="2000" i="1" u="none">
                                  <a:latin typeface="Cambria Math"/>
                                </a:rPr>
                                <m:t>𝜕</m:t>
                              </m:r>
                              <m:sSub>
                                <m:sSubPr>
                                  <m:ctrlPr>
                                    <a:rPr lang="en-US" sz="2000" i="1" u="none">
                                      <a:latin typeface="Cambria Math" panose="02040503050406030204" pitchFamily="18" charset="0"/>
                                    </a:rPr>
                                  </m:ctrlPr>
                                </m:sSubPr>
                                <m:e>
                                  <m:r>
                                    <a:rPr lang="en-US" sz="2000" b="0" i="1" u="none" smtClean="0">
                                      <a:latin typeface="Cambria Math" panose="02040503050406030204" pitchFamily="18" charset="0"/>
                                    </a:rPr>
                                    <m:t>h</m:t>
                                  </m:r>
                                </m:e>
                                <m:sub>
                                  <m:r>
                                    <a:rPr lang="en-US" sz="2000" i="1" u="none">
                                      <a:latin typeface="Cambria Math"/>
                                    </a:rPr>
                                    <m:t>𝑗</m:t>
                                  </m:r>
                                </m:sub>
                              </m:sSub>
                            </m:den>
                          </m:f>
                          <m:f>
                            <m:fPr>
                              <m:ctrlPr>
                                <a:rPr lang="en-US" sz="2000" i="1" u="none">
                                  <a:latin typeface="Cambria Math" panose="02040503050406030204" pitchFamily="18" charset="0"/>
                                </a:rPr>
                              </m:ctrlPr>
                            </m:fPr>
                            <m:num>
                              <m:r>
                                <a:rPr lang="en-US" sz="2000" i="1" u="none">
                                  <a:latin typeface="Cambria Math"/>
                                </a:rPr>
                                <m:t>𝜕</m:t>
                              </m:r>
                              <m:sSub>
                                <m:sSubPr>
                                  <m:ctrlPr>
                                    <a:rPr lang="en-US" sz="2000" i="1" u="none">
                                      <a:latin typeface="Cambria Math" panose="02040503050406030204" pitchFamily="18" charset="0"/>
                                    </a:rPr>
                                  </m:ctrlPr>
                                </m:sSubPr>
                                <m:e>
                                  <m:r>
                                    <a:rPr lang="en-US" sz="2000" b="0" i="1" u="none" smtClean="0">
                                      <a:latin typeface="Cambria Math" panose="02040503050406030204" pitchFamily="18" charset="0"/>
                                    </a:rPr>
                                    <m:t>h</m:t>
                                  </m:r>
                                </m:e>
                                <m:sub>
                                  <m:r>
                                    <a:rPr lang="en-US" sz="2000" i="1" u="none">
                                      <a:latin typeface="Cambria Math"/>
                                    </a:rPr>
                                    <m:t>𝑗</m:t>
                                  </m:r>
                                </m:sub>
                              </m:sSub>
                            </m:num>
                            <m:den>
                              <m:r>
                                <a:rPr lang="en-US" sz="2000" i="1" u="none">
                                  <a:latin typeface="Cambria Math"/>
                                </a:rPr>
                                <m:t>𝜕</m:t>
                              </m:r>
                              <m:sSub>
                                <m:sSubPr>
                                  <m:ctrlPr>
                                    <a:rPr lang="en-US" sz="2000" i="1" u="none">
                                      <a:latin typeface="Cambria Math" panose="02040503050406030204" pitchFamily="18" charset="0"/>
                                    </a:rPr>
                                  </m:ctrlPr>
                                </m:sSubPr>
                                <m:e>
                                  <m:r>
                                    <m:rPr>
                                      <m:sty m:val="p"/>
                                    </m:rPr>
                                    <a:rPr lang="en-US" sz="2000" u="none">
                                      <a:latin typeface="Cambria Math"/>
                                    </a:rPr>
                                    <m:t>net</m:t>
                                  </m:r>
                                </m:e>
                                <m:sub>
                                  <m:r>
                                    <a:rPr lang="en-US" sz="2000" i="1" u="none">
                                      <a:latin typeface="Cambria Math"/>
                                    </a:rPr>
                                    <m:t>𝑗</m:t>
                                  </m:r>
                                </m:sub>
                              </m:sSub>
                            </m:den>
                          </m:f>
                          <m:sSub>
                            <m:sSubPr>
                              <m:ctrlPr>
                                <a:rPr lang="en-US" sz="2000" i="1" u="none">
                                  <a:latin typeface="Cambria Math" panose="02040503050406030204" pitchFamily="18" charset="0"/>
                                </a:rPr>
                              </m:ctrlPr>
                            </m:sSubPr>
                            <m:e>
                              <m:r>
                                <a:rPr lang="en-US" sz="2000" i="1" u="none">
                                  <a:latin typeface="Cambria Math"/>
                                </a:rPr>
                                <m:t>𝑥</m:t>
                              </m:r>
                            </m:e>
                            <m:sub>
                              <m:r>
                                <a:rPr lang="en-US" sz="2000" i="1" u="none">
                                  <a:latin typeface="Cambria Math"/>
                                </a:rPr>
                                <m:t>𝑖</m:t>
                              </m:r>
                            </m:sub>
                          </m:sSub>
                        </m:e>
                      </m:nary>
                    </m:oMath>
                  </m:oMathPara>
                </a14:m>
                <a:endParaRPr lang="en-US" sz="2000" dirty="0"/>
              </a:p>
            </p:txBody>
          </p:sp>
        </mc:Choice>
        <mc:Fallback xmlns="">
          <p:sp>
            <p:nvSpPr>
              <p:cNvPr id="5" name="Rectangle 4"/>
              <p:cNvSpPr>
                <a:spLocks noRot="1" noChangeAspect="1" noMove="1" noResize="1" noEditPoints="1" noAdjustHandles="1" noChangeArrowheads="1" noChangeShapeType="1" noTextEdit="1"/>
              </p:cNvSpPr>
              <p:nvPr/>
            </p:nvSpPr>
            <p:spPr>
              <a:xfrm>
                <a:off x="478881" y="3548127"/>
                <a:ext cx="4493859" cy="102457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596779" y="4481738"/>
                <a:ext cx="4920450" cy="1024576"/>
              </a:xfrm>
              <a:prstGeom prst="rect">
                <a:avLst/>
              </a:prstGeom>
            </p:spPr>
            <p:txBody>
              <a:bodyPr wrap="none">
                <a:spAutoFit/>
              </a:bodyPr>
              <a:lstStyle/>
              <a:p>
                <a:pPr marL="0" indent="0">
                  <a:buNone/>
                </a:pPr>
                <a14:m>
                  <m:oMathPara xmlns:m="http://schemas.openxmlformats.org/officeDocument/2006/math">
                    <m:oMathParaPr>
                      <m:jc m:val="left"/>
                    </m:oMathParaPr>
                    <m:oMath xmlns:m="http://schemas.openxmlformats.org/officeDocument/2006/math">
                      <m:r>
                        <a:rPr lang="en-US" sz="2000" i="1" u="none" smtClean="0">
                          <a:latin typeface="Cambria Math"/>
                        </a:rPr>
                        <m:t>=</m:t>
                      </m:r>
                      <m:nary>
                        <m:naryPr>
                          <m:chr m:val="∑"/>
                          <m:ctrlPr>
                            <a:rPr lang="en-US" sz="2000" i="1" u="none">
                              <a:latin typeface="Cambria Math" panose="02040503050406030204" pitchFamily="18" charset="0"/>
                            </a:rPr>
                          </m:ctrlPr>
                        </m:naryPr>
                        <m:sub>
                          <m:r>
                            <m:rPr>
                              <m:brk m:alnAt="23"/>
                            </m:rPr>
                            <a:rPr lang="en-US" sz="2000" i="1" u="none">
                              <a:latin typeface="Cambria Math"/>
                            </a:rPr>
                            <m:t>𝑘</m:t>
                          </m:r>
                          <m:r>
                            <a:rPr lang="en-US" sz="2000" i="1" u="none">
                              <a:latin typeface="Cambria Math"/>
                            </a:rPr>
                            <m:t>∈</m:t>
                          </m:r>
                          <m:r>
                            <a:rPr lang="en-US" sz="2000" i="1" u="none">
                              <a:latin typeface="Cambria Math"/>
                            </a:rPr>
                            <m:t>𝑑𝑜𝑤𝑛𝑠𝑡𝑟𝑒𝑎𝑚</m:t>
                          </m:r>
                          <m:r>
                            <a:rPr lang="en-US" sz="2000" i="1" u="none">
                              <a:latin typeface="Cambria Math"/>
                            </a:rPr>
                            <m:t>(</m:t>
                          </m:r>
                          <m:r>
                            <a:rPr lang="en-US" sz="2000" i="1" u="none">
                              <a:latin typeface="Cambria Math"/>
                            </a:rPr>
                            <m:t>𝑗</m:t>
                          </m:r>
                          <m:r>
                            <a:rPr lang="en-US" sz="2000" i="1" u="none">
                              <a:latin typeface="Cambria Math"/>
                            </a:rPr>
                            <m:t>) </m:t>
                          </m:r>
                        </m:sub>
                        <m:sup/>
                        <m:e>
                          <m:r>
                            <a:rPr lang="en-US" sz="2000" i="1" u="none">
                              <a:latin typeface="Cambria Math"/>
                            </a:rPr>
                            <m:t>−</m:t>
                          </m:r>
                          <m:sSub>
                            <m:sSubPr>
                              <m:ctrlPr>
                                <a:rPr lang="en-US" sz="2000" i="1" u="none">
                                  <a:latin typeface="Cambria Math" panose="02040503050406030204" pitchFamily="18" charset="0"/>
                                </a:rPr>
                              </m:ctrlPr>
                            </m:sSubPr>
                            <m:e>
                              <m:r>
                                <a:rPr lang="en-US" sz="2000" i="1" u="none">
                                  <a:latin typeface="Cambria Math"/>
                                </a:rPr>
                                <m:t>𝛿</m:t>
                              </m:r>
                            </m:e>
                            <m:sub>
                              <m:r>
                                <a:rPr lang="en-US" sz="2000" i="1" u="none">
                                  <a:latin typeface="Cambria Math"/>
                                </a:rPr>
                                <m:t>𝑘</m:t>
                              </m:r>
                            </m:sub>
                          </m:sSub>
                          <m:r>
                            <a:rPr lang="en-US" sz="2000" i="1" u="none">
                              <a:latin typeface="Cambria Math"/>
                            </a:rPr>
                            <m:t>  </m:t>
                          </m:r>
                          <m:sSub>
                            <m:sSubPr>
                              <m:ctrlPr>
                                <a:rPr lang="en-US" sz="2000" i="1" u="none">
                                  <a:latin typeface="Cambria Math" panose="02040503050406030204" pitchFamily="18" charset="0"/>
                                </a:rPr>
                              </m:ctrlPr>
                            </m:sSubPr>
                            <m:e>
                              <m:r>
                                <a:rPr lang="en-US" sz="2000" i="1" u="none">
                                  <a:latin typeface="Cambria Math"/>
                                </a:rPr>
                                <m:t>𝑤</m:t>
                              </m:r>
                            </m:e>
                            <m:sub>
                              <m:r>
                                <a:rPr lang="en-US" sz="2000" i="1" u="none">
                                  <a:latin typeface="Cambria Math"/>
                                </a:rPr>
                                <m:t>𝑗𝑘</m:t>
                              </m:r>
                            </m:sub>
                          </m:sSub>
                          <m:sSub>
                            <m:sSubPr>
                              <m:ctrlPr>
                                <a:rPr lang="en-US" sz="2000" i="1" u="none">
                                  <a:latin typeface="Cambria Math" panose="02040503050406030204" pitchFamily="18" charset="0"/>
                                </a:rPr>
                              </m:ctrlPr>
                            </m:sSubPr>
                            <m:e>
                              <m:r>
                                <a:rPr lang="fa-IR" sz="2000" i="1" u="none">
                                  <a:latin typeface="Cambria Math"/>
                                </a:rPr>
                                <m:t>  </m:t>
                              </m:r>
                              <m:r>
                                <a:rPr lang="en-US" sz="2000" b="0" i="1" u="none" smtClean="0">
                                  <a:latin typeface="Cambria Math" panose="02040503050406030204" pitchFamily="18" charset="0"/>
                                </a:rPr>
                                <m:t>h</m:t>
                              </m:r>
                            </m:e>
                            <m:sub>
                              <m:r>
                                <a:rPr lang="en-US" sz="2000" i="1" u="none">
                                  <a:latin typeface="Cambria Math"/>
                                </a:rPr>
                                <m:t>𝑗</m:t>
                              </m:r>
                            </m:sub>
                          </m:sSub>
                          <m:r>
                            <a:rPr lang="en-US" sz="2000" i="1" u="none">
                              <a:latin typeface="Cambria Math"/>
                            </a:rPr>
                            <m:t>(</m:t>
                          </m:r>
                          <m:r>
                            <a:rPr lang="en-US" sz="2000" i="1" u="none">
                              <a:latin typeface="Cambria Math"/>
                            </a:rPr>
                            <m:t>1</m:t>
                          </m:r>
                          <m:r>
                            <a:rPr lang="en-US" sz="2000" i="1" u="none">
                              <a:latin typeface="Cambria Math"/>
                            </a:rPr>
                            <m:t>−</m:t>
                          </m:r>
                          <m:sSub>
                            <m:sSubPr>
                              <m:ctrlPr>
                                <a:rPr lang="en-US" sz="2000" i="1" u="none">
                                  <a:latin typeface="Cambria Math" panose="02040503050406030204" pitchFamily="18" charset="0"/>
                                </a:rPr>
                              </m:ctrlPr>
                            </m:sSubPr>
                            <m:e>
                              <m:r>
                                <a:rPr lang="en-US" sz="2000" b="0" i="1" u="none" smtClean="0">
                                  <a:latin typeface="Cambria Math" panose="02040503050406030204" pitchFamily="18" charset="0"/>
                                </a:rPr>
                                <m:t>h</m:t>
                              </m:r>
                            </m:e>
                            <m:sub>
                              <m:r>
                                <a:rPr lang="en-US" sz="2000" i="1" u="none">
                                  <a:latin typeface="Cambria Math"/>
                                </a:rPr>
                                <m:t>𝑗</m:t>
                              </m:r>
                            </m:sub>
                          </m:sSub>
                          <m:r>
                            <a:rPr lang="en-US" sz="2000" i="1" u="none">
                              <a:latin typeface="Cambria Math"/>
                            </a:rPr>
                            <m:t>) </m:t>
                          </m:r>
                          <m:r>
                            <a:rPr lang="fa-IR" sz="2000" i="1" u="none">
                              <a:latin typeface="Cambria Math"/>
                            </a:rPr>
                            <m:t>   </m:t>
                          </m:r>
                          <m:sSub>
                            <m:sSubPr>
                              <m:ctrlPr>
                                <a:rPr lang="en-US" sz="2000" i="1" u="none">
                                  <a:latin typeface="Cambria Math" panose="02040503050406030204" pitchFamily="18" charset="0"/>
                                </a:rPr>
                              </m:ctrlPr>
                            </m:sSubPr>
                            <m:e>
                              <m:r>
                                <a:rPr lang="en-US" sz="2000" i="1" u="none">
                                  <a:latin typeface="Cambria Math"/>
                                </a:rPr>
                                <m:t>𝑥</m:t>
                              </m:r>
                            </m:e>
                            <m:sub>
                              <m:r>
                                <a:rPr lang="en-US" sz="2000" i="1" u="none">
                                  <a:latin typeface="Cambria Math"/>
                                </a:rPr>
                                <m:t>𝑖</m:t>
                              </m:r>
                            </m:sub>
                          </m:sSub>
                        </m:e>
                      </m:nary>
                    </m:oMath>
                  </m:oMathPara>
                </a14:m>
                <a:endParaRPr lang="en-US" sz="2000" u="none" dirty="0"/>
              </a:p>
            </p:txBody>
          </p:sp>
        </mc:Choice>
        <mc:Fallback xmlns="">
          <p:sp>
            <p:nvSpPr>
              <p:cNvPr id="6" name="Rectangle 5"/>
              <p:cNvSpPr>
                <a:spLocks noRot="1" noChangeAspect="1" noMove="1" noResize="1" noEditPoints="1" noAdjustHandles="1" noChangeArrowheads="1" noChangeShapeType="1" noTextEdit="1"/>
              </p:cNvSpPr>
              <p:nvPr/>
            </p:nvSpPr>
            <p:spPr>
              <a:xfrm>
                <a:off x="596779" y="4481738"/>
                <a:ext cx="4920450" cy="1024576"/>
              </a:xfrm>
              <a:prstGeom prst="rect">
                <a:avLst/>
              </a:prstGeom>
              <a:blipFill>
                <a:blip r:embed="rId4"/>
                <a:stretch>
                  <a:fillRect/>
                </a:stretch>
              </a:blipFill>
            </p:spPr>
            <p:txBody>
              <a:bodyPr/>
              <a:lstStyle/>
              <a:p>
                <a:r>
                  <a:rPr lang="en-US">
                    <a:noFill/>
                  </a:rPr>
                  <a:t> </a:t>
                </a:r>
              </a:p>
            </p:txBody>
          </p:sp>
        </mc:Fallback>
      </mc:AlternateContent>
      <p:grpSp>
        <p:nvGrpSpPr>
          <p:cNvPr id="7" name="Group 6"/>
          <p:cNvGrpSpPr/>
          <p:nvPr/>
        </p:nvGrpSpPr>
        <p:grpSpPr>
          <a:xfrm>
            <a:off x="6096000" y="2438400"/>
            <a:ext cx="2487601" cy="2624613"/>
            <a:chOff x="6400800" y="1600200"/>
            <a:chExt cx="2964174" cy="3129059"/>
          </a:xfrm>
        </p:grpSpPr>
        <p:grpSp>
          <p:nvGrpSpPr>
            <p:cNvPr id="8" name="Group 7"/>
            <p:cNvGrpSpPr/>
            <p:nvPr/>
          </p:nvGrpSpPr>
          <p:grpSpPr>
            <a:xfrm>
              <a:off x="6400800" y="2095143"/>
              <a:ext cx="2964174" cy="2634116"/>
              <a:chOff x="6477000" y="2704742"/>
              <a:chExt cx="2964174" cy="2634116"/>
            </a:xfrm>
          </p:grpSpPr>
          <p:grpSp>
            <p:nvGrpSpPr>
              <p:cNvPr id="12" name="Group 51"/>
              <p:cNvGrpSpPr>
                <a:grpSpLocks/>
              </p:cNvGrpSpPr>
              <p:nvPr/>
            </p:nvGrpSpPr>
            <p:grpSpPr bwMode="auto">
              <a:xfrm>
                <a:off x="6477000" y="2704742"/>
                <a:ext cx="2430053" cy="2248257"/>
                <a:chOff x="1872" y="2496"/>
                <a:chExt cx="1392" cy="1368"/>
              </a:xfrm>
            </p:grpSpPr>
            <p:grpSp>
              <p:nvGrpSpPr>
                <p:cNvPr id="16" name="Group 26"/>
                <p:cNvGrpSpPr>
                  <a:grpSpLocks/>
                </p:cNvGrpSpPr>
                <p:nvPr/>
              </p:nvGrpSpPr>
              <p:grpSpPr bwMode="auto">
                <a:xfrm>
                  <a:off x="1872" y="3720"/>
                  <a:ext cx="1392" cy="144"/>
                  <a:chOff x="1872" y="3720"/>
                  <a:chExt cx="1392" cy="144"/>
                </a:xfrm>
              </p:grpSpPr>
              <p:sp>
                <p:nvSpPr>
                  <p:cNvPr id="46" name="Oval 10"/>
                  <p:cNvSpPr>
                    <a:spLocks noChangeArrowheads="1"/>
                  </p:cNvSpPr>
                  <p:nvPr/>
                </p:nvSpPr>
                <p:spPr bwMode="auto">
                  <a:xfrm>
                    <a:off x="1872"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 name="Oval 11"/>
                  <p:cNvSpPr>
                    <a:spLocks noChangeArrowheads="1"/>
                  </p:cNvSpPr>
                  <p:nvPr/>
                </p:nvSpPr>
                <p:spPr bwMode="auto">
                  <a:xfrm>
                    <a:off x="2256"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Oval 12"/>
                  <p:cNvSpPr>
                    <a:spLocks noChangeArrowheads="1"/>
                  </p:cNvSpPr>
                  <p:nvPr/>
                </p:nvSpPr>
                <p:spPr bwMode="auto">
                  <a:xfrm>
                    <a:off x="2832"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Oval 13"/>
                  <p:cNvSpPr>
                    <a:spLocks noChangeArrowheads="1"/>
                  </p:cNvSpPr>
                  <p:nvPr/>
                </p:nvSpPr>
                <p:spPr bwMode="auto">
                  <a:xfrm>
                    <a:off x="3120"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Oval 14"/>
                  <p:cNvSpPr>
                    <a:spLocks noChangeArrowheads="1"/>
                  </p:cNvSpPr>
                  <p:nvPr/>
                </p:nvSpPr>
                <p:spPr bwMode="auto">
                  <a:xfrm>
                    <a:off x="2544"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7" name="Group 25"/>
                <p:cNvGrpSpPr>
                  <a:grpSpLocks/>
                </p:cNvGrpSpPr>
                <p:nvPr/>
              </p:nvGrpSpPr>
              <p:grpSpPr bwMode="auto">
                <a:xfrm>
                  <a:off x="2016" y="3108"/>
                  <a:ext cx="1056" cy="144"/>
                  <a:chOff x="2016" y="3168"/>
                  <a:chExt cx="1056" cy="144"/>
                </a:xfrm>
              </p:grpSpPr>
              <p:sp>
                <p:nvSpPr>
                  <p:cNvPr id="43" name="Oval 16"/>
                  <p:cNvSpPr>
                    <a:spLocks noChangeArrowheads="1"/>
                  </p:cNvSpPr>
                  <p:nvPr/>
                </p:nvSpPr>
                <p:spPr bwMode="auto">
                  <a:xfrm>
                    <a:off x="2016"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Oval 17"/>
                  <p:cNvSpPr>
                    <a:spLocks noChangeArrowheads="1"/>
                  </p:cNvSpPr>
                  <p:nvPr/>
                </p:nvSpPr>
                <p:spPr bwMode="auto">
                  <a:xfrm>
                    <a:off x="2928"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Oval 19"/>
                  <p:cNvSpPr>
                    <a:spLocks noChangeArrowheads="1"/>
                  </p:cNvSpPr>
                  <p:nvPr/>
                </p:nvSpPr>
                <p:spPr bwMode="auto">
                  <a:xfrm>
                    <a:off x="2496"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8" name="Group 27"/>
                <p:cNvGrpSpPr>
                  <a:grpSpLocks/>
                </p:cNvGrpSpPr>
                <p:nvPr/>
              </p:nvGrpSpPr>
              <p:grpSpPr bwMode="auto">
                <a:xfrm>
                  <a:off x="2208" y="2496"/>
                  <a:ext cx="624" cy="144"/>
                  <a:chOff x="2208" y="2496"/>
                  <a:chExt cx="624" cy="144"/>
                </a:xfrm>
              </p:grpSpPr>
              <p:sp>
                <p:nvSpPr>
                  <p:cNvPr id="41" name="Oval 21"/>
                  <p:cNvSpPr>
                    <a:spLocks noChangeArrowheads="1"/>
                  </p:cNvSpPr>
                  <p:nvPr/>
                </p:nvSpPr>
                <p:spPr bwMode="auto">
                  <a:xfrm>
                    <a:off x="2208" y="2496"/>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Oval 24"/>
                  <p:cNvSpPr>
                    <a:spLocks noChangeArrowheads="1"/>
                  </p:cNvSpPr>
                  <p:nvPr/>
                </p:nvSpPr>
                <p:spPr bwMode="auto">
                  <a:xfrm>
                    <a:off x="2688" y="2496"/>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cxnSp>
              <p:nvCxnSpPr>
                <p:cNvPr id="19" name="AutoShape 28"/>
                <p:cNvCxnSpPr>
                  <a:cxnSpLocks noChangeShapeType="1"/>
                  <a:stCxn id="42" idx="4"/>
                  <a:endCxn id="44" idx="0"/>
                </p:cNvCxnSpPr>
                <p:nvPr/>
              </p:nvCxnSpPr>
              <p:spPr bwMode="auto">
                <a:xfrm>
                  <a:off x="2760" y="2640"/>
                  <a:ext cx="24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AutoShape 29"/>
                <p:cNvCxnSpPr>
                  <a:cxnSpLocks noChangeShapeType="1"/>
                  <a:stCxn id="42" idx="4"/>
                  <a:endCxn id="45" idx="0"/>
                </p:cNvCxnSpPr>
                <p:nvPr/>
              </p:nvCxnSpPr>
              <p:spPr bwMode="auto">
                <a:xfrm flipH="1">
                  <a:off x="2568" y="2640"/>
                  <a:ext cx="19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AutoShape 30"/>
                <p:cNvCxnSpPr>
                  <a:cxnSpLocks noChangeShapeType="1"/>
                  <a:stCxn id="42" idx="4"/>
                  <a:endCxn id="43" idx="0"/>
                </p:cNvCxnSpPr>
                <p:nvPr/>
              </p:nvCxnSpPr>
              <p:spPr bwMode="auto">
                <a:xfrm flipH="1">
                  <a:off x="2088" y="2640"/>
                  <a:ext cx="67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AutoShape 31"/>
                <p:cNvCxnSpPr>
                  <a:cxnSpLocks noChangeShapeType="1"/>
                  <a:stCxn id="41" idx="4"/>
                  <a:endCxn id="44" idx="0"/>
                </p:cNvCxnSpPr>
                <p:nvPr/>
              </p:nvCxnSpPr>
              <p:spPr bwMode="auto">
                <a:xfrm>
                  <a:off x="2280" y="2640"/>
                  <a:ext cx="72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AutoShape 32"/>
                <p:cNvCxnSpPr>
                  <a:cxnSpLocks noChangeShapeType="1"/>
                  <a:stCxn id="41" idx="4"/>
                  <a:endCxn id="45" idx="0"/>
                </p:cNvCxnSpPr>
                <p:nvPr/>
              </p:nvCxnSpPr>
              <p:spPr bwMode="auto">
                <a:xfrm>
                  <a:off x="2280" y="2640"/>
                  <a:ext cx="288"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AutoShape 33"/>
                <p:cNvCxnSpPr>
                  <a:cxnSpLocks noChangeShapeType="1"/>
                  <a:stCxn id="41" idx="4"/>
                  <a:endCxn id="43" idx="0"/>
                </p:cNvCxnSpPr>
                <p:nvPr/>
              </p:nvCxnSpPr>
              <p:spPr bwMode="auto">
                <a:xfrm flipH="1">
                  <a:off x="2088" y="2640"/>
                  <a:ext cx="19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AutoShape 34"/>
                <p:cNvCxnSpPr>
                  <a:cxnSpLocks noChangeShapeType="1"/>
                  <a:stCxn id="43" idx="4"/>
                  <a:endCxn id="46" idx="0"/>
                </p:cNvCxnSpPr>
                <p:nvPr/>
              </p:nvCxnSpPr>
              <p:spPr bwMode="auto">
                <a:xfrm flipH="1">
                  <a:off x="1944" y="3252"/>
                  <a:ext cx="14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AutoShape 35"/>
                <p:cNvCxnSpPr>
                  <a:cxnSpLocks noChangeShapeType="1"/>
                  <a:stCxn id="43" idx="4"/>
                  <a:endCxn id="47" idx="0"/>
                </p:cNvCxnSpPr>
                <p:nvPr/>
              </p:nvCxnSpPr>
              <p:spPr bwMode="auto">
                <a:xfrm>
                  <a:off x="2088" y="3252"/>
                  <a:ext cx="24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AutoShape 36"/>
                <p:cNvCxnSpPr>
                  <a:cxnSpLocks noChangeShapeType="1"/>
                  <a:stCxn id="43" idx="4"/>
                  <a:endCxn id="50" idx="0"/>
                </p:cNvCxnSpPr>
                <p:nvPr/>
              </p:nvCxnSpPr>
              <p:spPr bwMode="auto">
                <a:xfrm>
                  <a:off x="2088" y="3252"/>
                  <a:ext cx="528"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AutoShape 37"/>
                <p:cNvCxnSpPr>
                  <a:cxnSpLocks noChangeShapeType="1"/>
                  <a:stCxn id="43" idx="4"/>
                  <a:endCxn id="48" idx="0"/>
                </p:cNvCxnSpPr>
                <p:nvPr/>
              </p:nvCxnSpPr>
              <p:spPr bwMode="auto">
                <a:xfrm>
                  <a:off x="2088" y="3252"/>
                  <a:ext cx="816"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AutoShape 38"/>
                <p:cNvCxnSpPr>
                  <a:cxnSpLocks noChangeShapeType="1"/>
                  <a:stCxn id="43" idx="4"/>
                  <a:endCxn id="49" idx="0"/>
                </p:cNvCxnSpPr>
                <p:nvPr/>
              </p:nvCxnSpPr>
              <p:spPr bwMode="auto">
                <a:xfrm>
                  <a:off x="2088" y="3252"/>
                  <a:ext cx="110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AutoShape 40"/>
                <p:cNvCxnSpPr>
                  <a:cxnSpLocks noChangeShapeType="1"/>
                  <a:endCxn id="50" idx="0"/>
                </p:cNvCxnSpPr>
                <p:nvPr/>
              </p:nvCxnSpPr>
              <p:spPr bwMode="auto">
                <a:xfrm>
                  <a:off x="2560" y="3268"/>
                  <a:ext cx="56" cy="45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AutoShape 41"/>
                <p:cNvCxnSpPr>
                  <a:cxnSpLocks noChangeShapeType="1"/>
                  <a:stCxn id="45" idx="4"/>
                  <a:endCxn id="47" idx="0"/>
                </p:cNvCxnSpPr>
                <p:nvPr/>
              </p:nvCxnSpPr>
              <p:spPr bwMode="auto">
                <a:xfrm flipH="1">
                  <a:off x="2328" y="3252"/>
                  <a:ext cx="24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AutoShape 42"/>
                <p:cNvCxnSpPr>
                  <a:cxnSpLocks noChangeShapeType="1"/>
                  <a:endCxn id="46" idx="0"/>
                </p:cNvCxnSpPr>
                <p:nvPr/>
              </p:nvCxnSpPr>
              <p:spPr bwMode="auto">
                <a:xfrm flipH="1">
                  <a:off x="1944" y="3268"/>
                  <a:ext cx="616" cy="45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AutoShape 43"/>
                <p:cNvCxnSpPr>
                  <a:cxnSpLocks noChangeShapeType="1"/>
                </p:cNvCxnSpPr>
                <p:nvPr/>
              </p:nvCxnSpPr>
              <p:spPr bwMode="auto">
                <a:xfrm>
                  <a:off x="2544" y="3264"/>
                  <a:ext cx="312" cy="45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AutoShape 44"/>
                <p:cNvCxnSpPr>
                  <a:cxnSpLocks noChangeShapeType="1"/>
                  <a:stCxn id="44" idx="4"/>
                  <a:endCxn id="49" idx="0"/>
                </p:cNvCxnSpPr>
                <p:nvPr/>
              </p:nvCxnSpPr>
              <p:spPr bwMode="auto">
                <a:xfrm>
                  <a:off x="3000" y="3252"/>
                  <a:ext cx="19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AutoShape 45"/>
                <p:cNvCxnSpPr>
                  <a:cxnSpLocks noChangeShapeType="1"/>
                  <a:stCxn id="44" idx="4"/>
                  <a:endCxn id="48" idx="0"/>
                </p:cNvCxnSpPr>
                <p:nvPr/>
              </p:nvCxnSpPr>
              <p:spPr bwMode="auto">
                <a:xfrm flipH="1">
                  <a:off x="2904" y="3252"/>
                  <a:ext cx="96"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AutoShape 46"/>
                <p:cNvCxnSpPr>
                  <a:cxnSpLocks noChangeShapeType="1"/>
                  <a:stCxn id="44" idx="4"/>
                  <a:endCxn id="50" idx="0"/>
                </p:cNvCxnSpPr>
                <p:nvPr/>
              </p:nvCxnSpPr>
              <p:spPr bwMode="auto">
                <a:xfrm flipH="1">
                  <a:off x="2616" y="3252"/>
                  <a:ext cx="38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AutoShape 47"/>
                <p:cNvCxnSpPr>
                  <a:cxnSpLocks noChangeShapeType="1"/>
                  <a:stCxn id="44" idx="4"/>
                  <a:endCxn id="47" idx="0"/>
                </p:cNvCxnSpPr>
                <p:nvPr/>
              </p:nvCxnSpPr>
              <p:spPr bwMode="auto">
                <a:xfrm flipH="1">
                  <a:off x="2328" y="3252"/>
                  <a:ext cx="67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AutoShape 48"/>
                <p:cNvCxnSpPr>
                  <a:cxnSpLocks noChangeShapeType="1"/>
                  <a:stCxn id="44" idx="4"/>
                  <a:endCxn id="46" idx="7"/>
                </p:cNvCxnSpPr>
                <p:nvPr/>
              </p:nvCxnSpPr>
              <p:spPr bwMode="auto">
                <a:xfrm flipH="1">
                  <a:off x="1995" y="3252"/>
                  <a:ext cx="1005" cy="48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AutoShape 49"/>
                <p:cNvCxnSpPr>
                  <a:cxnSpLocks noChangeShapeType="1"/>
                  <a:stCxn id="45" idx="4"/>
                  <a:endCxn id="49" idx="0"/>
                </p:cNvCxnSpPr>
                <p:nvPr/>
              </p:nvCxnSpPr>
              <p:spPr bwMode="auto">
                <a:xfrm>
                  <a:off x="2568" y="3252"/>
                  <a:ext cx="62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 name="Line 50"/>
                <p:cNvSpPr>
                  <a:spLocks noChangeShapeType="1"/>
                </p:cNvSpPr>
                <p:nvPr/>
              </p:nvSpPr>
              <p:spPr bwMode="auto">
                <a:xfrm flipV="1">
                  <a:off x="1872" y="2688"/>
                  <a:ext cx="0" cy="110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mc:AlternateContent xmlns:mc="http://schemas.openxmlformats.org/markup-compatibility/2006" xmlns:a14="http://schemas.microsoft.com/office/drawing/2010/main">
            <mc:Choice Requires="a14">
              <p:sp>
                <p:nvSpPr>
                  <p:cNvPr id="13" name="TextBox 12"/>
                  <p:cNvSpPr txBox="1"/>
                  <p:nvPr/>
                </p:nvSpPr>
                <p:spPr>
                  <a:xfrm>
                    <a:off x="6866337" y="2898539"/>
                    <a:ext cx="2286000" cy="2440319"/>
                  </a:xfrm>
                  <a:prstGeom prst="rect">
                    <a:avLst/>
                  </a:prstGeom>
                  <a:noFill/>
                </p:spPr>
                <p:txBody>
                  <a:bodyPr wrap="square" rtlCol="0">
                    <a:spAutoFit/>
                  </a:bodyPr>
                  <a:lstStyle/>
                  <a:p>
                    <a:pPr algn="ctr"/>
                    <a:r>
                      <a:rPr lang="en-US" sz="2500" u="none" dirty="0"/>
                      <a:t>        </a:t>
                    </a:r>
                    <a:endParaRPr lang="en-US" sz="2500" b="0" i="1" u="none" dirty="0">
                      <a:latin typeface="Cambria Math"/>
                    </a:endParaRPr>
                  </a:p>
                  <a:p>
                    <a:pPr algn="ctr"/>
                    <a14:m>
                      <m:oMath xmlns:m="http://schemas.openxmlformats.org/officeDocument/2006/math">
                        <m:sSub>
                          <m:sSubPr>
                            <m:ctrlPr>
                              <a:rPr lang="en-US" sz="2500" b="0" i="1" u="none" smtClean="0">
                                <a:latin typeface="Cambria Math" panose="02040503050406030204" pitchFamily="18" charset="0"/>
                              </a:rPr>
                            </m:ctrlPr>
                          </m:sSubPr>
                          <m:e>
                            <m:r>
                              <a:rPr lang="en-US" sz="2500" b="0" i="1" u="none" smtClean="0">
                                <a:latin typeface="Cambria Math" panose="02040503050406030204" pitchFamily="18" charset="0"/>
                              </a:rPr>
                              <m:t>h</m:t>
                            </m:r>
                          </m:e>
                          <m:sub>
                            <m:r>
                              <a:rPr lang="en-US" sz="2500" b="0" i="1" u="none" smtClean="0">
                                <a:latin typeface="Cambria Math"/>
                              </a:rPr>
                              <m:t>𝑗</m:t>
                            </m:r>
                          </m:sub>
                        </m:sSub>
                      </m:oMath>
                    </a14:m>
                    <a:r>
                      <a:rPr lang="en-US" sz="2500" u="none" dirty="0"/>
                      <a:t>          </a:t>
                    </a:r>
                  </a:p>
                  <a:p>
                    <a:pPr algn="ctr"/>
                    <a:endParaRPr lang="en-US" sz="2500" i="1" u="none" dirty="0">
                      <a:latin typeface="Cambria Math"/>
                    </a:endParaRPr>
                  </a:p>
                  <a:p>
                    <a:pPr algn="ctr"/>
                    <a:r>
                      <a:rPr lang="en-US" sz="2500" u="none" dirty="0"/>
                      <a:t>            </a:t>
                    </a:r>
                    <a:endParaRPr lang="en-US" sz="2500" i="1" u="none" dirty="0">
                      <a:latin typeface="Cambria Math"/>
                    </a:endParaRPr>
                  </a:p>
                  <a:p>
                    <a:pPr algn="ctr"/>
                    <a14:m>
                      <m:oMathPara xmlns:m="http://schemas.openxmlformats.org/officeDocument/2006/math">
                        <m:oMathParaPr>
                          <m:jc m:val="centerGroup"/>
                        </m:oMathParaPr>
                        <m:oMath xmlns:m="http://schemas.openxmlformats.org/officeDocument/2006/math">
                          <m:r>
                            <a:rPr lang="en-US" sz="2500" b="0" i="1" u="none" smtClean="0">
                              <a:latin typeface="Cambria Math" panose="02040503050406030204" pitchFamily="18" charset="0"/>
                            </a:rPr>
                            <m:t>      </m:t>
                          </m:r>
                          <m:sSub>
                            <m:sSubPr>
                              <m:ctrlPr>
                                <a:rPr lang="en-US" sz="2500" b="0" i="1" u="none" smtClean="0">
                                  <a:latin typeface="Cambria Math" panose="02040503050406030204" pitchFamily="18" charset="0"/>
                                </a:rPr>
                              </m:ctrlPr>
                            </m:sSubPr>
                            <m:e>
                              <m:r>
                                <a:rPr lang="en-US" sz="2500" b="0" i="1" u="none" smtClean="0">
                                  <a:latin typeface="Cambria Math" panose="02040503050406030204" pitchFamily="18" charset="0"/>
                                </a:rPr>
                                <m:t>𝑥</m:t>
                              </m:r>
                            </m:e>
                            <m:sub>
                              <m:r>
                                <a:rPr lang="en-US" sz="2500" i="1" u="none">
                                  <a:latin typeface="Cambria Math"/>
                                </a:rPr>
                                <m:t>𝑖</m:t>
                              </m:r>
                            </m:sub>
                          </m:sSub>
                        </m:oMath>
                      </m:oMathPara>
                    </a14:m>
                    <a:endParaRPr lang="en-US" sz="2500" u="none" dirty="0"/>
                  </a:p>
                </p:txBody>
              </p:sp>
            </mc:Choice>
            <mc:Fallback xmlns="">
              <p:sp>
                <p:nvSpPr>
                  <p:cNvPr id="13" name="TextBox 12"/>
                  <p:cNvSpPr txBox="1">
                    <a:spLocks noRot="1" noChangeAspect="1" noMove="1" noResize="1" noEditPoints="1" noAdjustHandles="1" noChangeArrowheads="1" noChangeShapeType="1" noTextEdit="1"/>
                  </p:cNvSpPr>
                  <p:nvPr/>
                </p:nvSpPr>
                <p:spPr>
                  <a:xfrm>
                    <a:off x="6866337" y="2898539"/>
                    <a:ext cx="2286000" cy="244031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p:cNvSpPr/>
                  <p:nvPr/>
                </p:nvSpPr>
                <p:spPr>
                  <a:xfrm>
                    <a:off x="8686800" y="3328289"/>
                    <a:ext cx="754374" cy="557910"/>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sz="2400" i="1" u="none">
                                  <a:latin typeface="Cambria Math" panose="02040503050406030204" pitchFamily="18" charset="0"/>
                                </a:rPr>
                              </m:ctrlPr>
                            </m:sSubPr>
                            <m:e>
                              <m:r>
                                <a:rPr lang="en-US" sz="2400" i="1" u="none">
                                  <a:latin typeface="Cambria Math"/>
                                </a:rPr>
                                <m:t>𝑤</m:t>
                              </m:r>
                            </m:e>
                            <m:sub>
                              <m:r>
                                <a:rPr lang="en-US" sz="2400" i="1" u="none">
                                  <a:latin typeface="Cambria Math"/>
                                </a:rPr>
                                <m:t>𝑖𝑗</m:t>
                              </m:r>
                            </m:sub>
                          </m:sSub>
                        </m:oMath>
                      </m:oMathPara>
                    </a14:m>
                    <a:endParaRPr lang="en-US" sz="2400" i="1" u="none" dirty="0">
                      <a:latin typeface="Cambria Math"/>
                    </a:endParaRPr>
                  </a:p>
                </p:txBody>
              </p:sp>
            </mc:Choice>
            <mc:Fallback xmlns="">
              <p:sp>
                <p:nvSpPr>
                  <p:cNvPr id="13" name="Rectangle 12"/>
                  <p:cNvSpPr>
                    <a:spLocks noRot="1" noChangeAspect="1" noMove="1" noResize="1" noEditPoints="1" noAdjustHandles="1" noChangeArrowheads="1" noChangeShapeType="1" noTextEdit="1"/>
                  </p:cNvSpPr>
                  <p:nvPr/>
                </p:nvSpPr>
                <p:spPr>
                  <a:xfrm>
                    <a:off x="8686800" y="3328289"/>
                    <a:ext cx="754374" cy="557910"/>
                  </a:xfrm>
                  <a:prstGeom prst="rect">
                    <a:avLst/>
                  </a:prstGeom>
                  <a:blipFill rotWithShape="1">
                    <a:blip r:embed="rId6"/>
                    <a:stretch>
                      <a:fillRect b="-15584"/>
                    </a:stretch>
                  </a:blipFill>
                </p:spPr>
                <p:txBody>
                  <a:bodyPr/>
                  <a:lstStyle/>
                  <a:p>
                    <a:r>
                      <a:rPr lang="en-US">
                        <a:noFill/>
                      </a:rPr>
                      <a:t> </a:t>
                    </a:r>
                  </a:p>
                </p:txBody>
              </p:sp>
            </mc:Fallback>
          </mc:AlternateContent>
          <p:cxnSp>
            <p:nvCxnSpPr>
              <p:cNvPr id="15" name="Straight Arrow Connector 14"/>
              <p:cNvCxnSpPr/>
              <p:nvPr/>
            </p:nvCxnSpPr>
            <p:spPr>
              <a:xfrm flipH="1">
                <a:off x="8081594" y="3858486"/>
                <a:ext cx="902380" cy="408713"/>
              </a:xfrm>
              <a:prstGeom prst="straightConnector1">
                <a:avLst/>
              </a:prstGeom>
              <a:ln w="38100">
                <a:solidFill>
                  <a:srgbClr val="A50021"/>
                </a:solidFill>
                <a:tailEnd type="arrow"/>
              </a:ln>
            </p:spPr>
            <p:style>
              <a:lnRef idx="1">
                <a:schemeClr val="accent1"/>
              </a:lnRef>
              <a:fillRef idx="0">
                <a:schemeClr val="accent1"/>
              </a:fillRef>
              <a:effectRef idx="0">
                <a:schemeClr val="accent1"/>
              </a:effectRef>
              <a:fontRef idx="minor">
                <a:schemeClr val="tx1"/>
              </a:fontRef>
            </p:style>
          </p:cxnSp>
        </p:grpSp>
        <p:sp>
          <p:nvSpPr>
            <p:cNvPr id="9" name="Line 57"/>
            <p:cNvSpPr>
              <a:spLocks noChangeShapeType="1"/>
            </p:cNvSpPr>
            <p:nvPr/>
          </p:nvSpPr>
          <p:spPr bwMode="auto">
            <a:xfrm>
              <a:off x="7957814" y="1752600"/>
              <a:ext cx="0" cy="304800"/>
            </a:xfrm>
            <a:prstGeom prst="line">
              <a:avLst/>
            </a:prstGeom>
            <a:noFill/>
            <a:ln w="28575">
              <a:solidFill>
                <a:srgbClr val="A5002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Line 57"/>
            <p:cNvSpPr>
              <a:spLocks noChangeShapeType="1"/>
            </p:cNvSpPr>
            <p:nvPr/>
          </p:nvSpPr>
          <p:spPr bwMode="auto">
            <a:xfrm>
              <a:off x="7609840" y="2763520"/>
              <a:ext cx="0" cy="304800"/>
            </a:xfrm>
            <a:prstGeom prst="line">
              <a:avLst/>
            </a:prstGeom>
            <a:noFill/>
            <a:ln w="28575">
              <a:solidFill>
                <a:srgbClr val="A5002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mc:AlternateContent xmlns:mc="http://schemas.openxmlformats.org/markup-compatibility/2006" xmlns:a14="http://schemas.microsoft.com/office/drawing/2010/main">
          <mc:Choice Requires="a14">
            <p:sp>
              <p:nvSpPr>
                <p:cNvPr id="11" name="Rectangle 10"/>
                <p:cNvSpPr/>
                <p:nvPr/>
              </p:nvSpPr>
              <p:spPr>
                <a:xfrm>
                  <a:off x="7936331" y="1600200"/>
                  <a:ext cx="57098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u="none" smtClean="0">
                                <a:latin typeface="Cambria Math" panose="02040503050406030204" pitchFamily="18" charset="0"/>
                              </a:rPr>
                            </m:ctrlPr>
                          </m:sSubPr>
                          <m:e>
                            <m:r>
                              <a:rPr lang="en-US" sz="2400" b="0" i="1" u="none" smtClean="0">
                                <a:latin typeface="Cambria Math"/>
                              </a:rPr>
                              <m:t>𝑜</m:t>
                            </m:r>
                          </m:e>
                          <m:sub>
                            <m:r>
                              <a:rPr lang="en-US" sz="2400" b="0" i="1" u="none" smtClean="0">
                                <a:latin typeface="Cambria Math"/>
                              </a:rPr>
                              <m:t>𝑘</m:t>
                            </m:r>
                          </m:sub>
                        </m:sSub>
                      </m:oMath>
                    </m:oMathPara>
                  </a14:m>
                  <a:endParaRPr lang="en-US" sz="2400" dirty="0"/>
                </a:p>
              </p:txBody>
            </p:sp>
          </mc:Choice>
          <mc:Fallback xmlns="">
            <p:sp>
              <p:nvSpPr>
                <p:cNvPr id="10" name="Rectangle 9"/>
                <p:cNvSpPr>
                  <a:spLocks noRot="1" noChangeAspect="1" noMove="1" noResize="1" noEditPoints="1" noAdjustHandles="1" noChangeArrowheads="1" noChangeShapeType="1" noTextEdit="1"/>
                </p:cNvSpPr>
                <p:nvPr/>
              </p:nvSpPr>
              <p:spPr>
                <a:xfrm>
                  <a:off x="7936331" y="1600200"/>
                  <a:ext cx="570989" cy="461665"/>
                </a:xfrm>
                <a:prstGeom prst="rect">
                  <a:avLst/>
                </a:prstGeom>
                <a:blipFill rotWithShape="1">
                  <a:blip r:embed="rId7"/>
                  <a:stretch>
                    <a:fillRect b="-22222"/>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51" name="Rectangle 50"/>
              <p:cNvSpPr/>
              <p:nvPr/>
            </p:nvSpPr>
            <p:spPr>
              <a:xfrm>
                <a:off x="92281" y="2599451"/>
                <a:ext cx="6172200" cy="1024576"/>
              </a:xfrm>
              <a:prstGeom prst="rect">
                <a:avLst/>
              </a:prstGeom>
            </p:spPr>
            <p:txBody>
              <a:bodyPr wrap="square">
                <a:spAutoFit/>
              </a:bodyPr>
              <a:lstStyle/>
              <a:p>
                <a:pPr marL="0" indent="0">
                  <a:buNone/>
                </a:pPr>
                <a14:m>
                  <m:oMathPara xmlns:m="http://schemas.openxmlformats.org/officeDocument/2006/math">
                    <m:oMathParaPr>
                      <m:jc m:val="left"/>
                    </m:oMathParaPr>
                    <m:oMath xmlns:m="http://schemas.openxmlformats.org/officeDocument/2006/math">
                      <m:f>
                        <m:fPr>
                          <m:ctrlPr>
                            <a:rPr lang="en-US" sz="2000" i="1" u="none" smtClean="0">
                              <a:latin typeface="Cambria Math" panose="02040503050406030204" pitchFamily="18" charset="0"/>
                            </a:rPr>
                          </m:ctrlPr>
                        </m:fPr>
                        <m:num>
                          <m:r>
                            <a:rPr lang="en-US" sz="2000" i="1" u="none">
                              <a:latin typeface="Cambria Math"/>
                            </a:rPr>
                            <m:t>𝜕</m:t>
                          </m:r>
                          <m:sSub>
                            <m:sSubPr>
                              <m:ctrlPr>
                                <a:rPr lang="en-US" sz="2000" i="1" u="none">
                                  <a:latin typeface="Cambria Math" panose="02040503050406030204" pitchFamily="18" charset="0"/>
                                </a:rPr>
                              </m:ctrlPr>
                            </m:sSubPr>
                            <m:e>
                              <m:r>
                                <a:rPr lang="en-US" sz="2000" i="1" u="none">
                                  <a:latin typeface="Cambria Math"/>
                                </a:rPr>
                                <m:t>𝐸</m:t>
                              </m:r>
                            </m:e>
                            <m:sub>
                              <m:r>
                                <a:rPr lang="en-US" sz="2000" i="1" u="none">
                                  <a:latin typeface="Cambria Math"/>
                                </a:rPr>
                                <m:t>𝑑</m:t>
                              </m:r>
                            </m:sub>
                          </m:sSub>
                        </m:num>
                        <m:den>
                          <m:r>
                            <a:rPr lang="en-US" sz="2000" i="1" u="none">
                              <a:latin typeface="Cambria Math"/>
                            </a:rPr>
                            <m:t>𝜕</m:t>
                          </m:r>
                          <m:sSub>
                            <m:sSubPr>
                              <m:ctrlPr>
                                <a:rPr lang="en-US" sz="2000" i="1" u="none">
                                  <a:latin typeface="Cambria Math" panose="02040503050406030204" pitchFamily="18" charset="0"/>
                                </a:rPr>
                              </m:ctrlPr>
                            </m:sSubPr>
                            <m:e>
                              <m:r>
                                <a:rPr lang="en-US" sz="2000" i="1" u="none">
                                  <a:latin typeface="Cambria Math"/>
                                </a:rPr>
                                <m:t>𝑤</m:t>
                              </m:r>
                            </m:e>
                            <m:sub>
                              <m:r>
                                <a:rPr lang="en-US" sz="2000" i="1" u="none">
                                  <a:latin typeface="Cambria Math"/>
                                </a:rPr>
                                <m:t>𝑖𝑗</m:t>
                              </m:r>
                            </m:sub>
                          </m:sSub>
                        </m:den>
                      </m:f>
                      <m:r>
                        <a:rPr lang="en-US" sz="2000" i="1" u="none">
                          <a:latin typeface="Cambria Math"/>
                        </a:rPr>
                        <m:t>=</m:t>
                      </m:r>
                      <m:nary>
                        <m:naryPr>
                          <m:chr m:val="∑"/>
                          <m:ctrlPr>
                            <a:rPr lang="en-US" sz="2000" i="1" u="none">
                              <a:latin typeface="Cambria Math" panose="02040503050406030204" pitchFamily="18" charset="0"/>
                            </a:rPr>
                          </m:ctrlPr>
                        </m:naryPr>
                        <m:sub>
                          <m:r>
                            <m:rPr>
                              <m:brk m:alnAt="23"/>
                            </m:rPr>
                            <a:rPr lang="en-US" sz="2000" i="1" u="none">
                              <a:latin typeface="Cambria Math"/>
                            </a:rPr>
                            <m:t>𝑘</m:t>
                          </m:r>
                          <m:r>
                            <a:rPr lang="en-US" sz="2000" i="1" u="none">
                              <a:latin typeface="Cambria Math"/>
                            </a:rPr>
                            <m:t>∈</m:t>
                          </m:r>
                          <m:r>
                            <a:rPr lang="en-US" sz="2000" i="1" u="none">
                              <a:latin typeface="Cambria Math"/>
                            </a:rPr>
                            <m:t>𝑑𝑜𝑤𝑛𝑠𝑡𝑟𝑒𝑎𝑚</m:t>
                          </m:r>
                          <m:r>
                            <a:rPr lang="en-US" sz="2000" i="1" u="none">
                              <a:latin typeface="Cambria Math"/>
                            </a:rPr>
                            <m:t>(</m:t>
                          </m:r>
                          <m:r>
                            <a:rPr lang="en-US" sz="2000" i="1" u="none">
                              <a:latin typeface="Cambria Math"/>
                            </a:rPr>
                            <m:t>𝑗</m:t>
                          </m:r>
                          <m:r>
                            <a:rPr lang="en-US" sz="2000" i="1" u="none">
                              <a:latin typeface="Cambria Math"/>
                            </a:rPr>
                            <m:t>) </m:t>
                          </m:r>
                        </m:sub>
                        <m:sup/>
                        <m:e>
                          <m:r>
                            <a:rPr lang="en-US" sz="2000" b="0" i="1" u="none" smtClean="0">
                              <a:latin typeface="Cambria Math"/>
                            </a:rPr>
                            <m:t>−</m:t>
                          </m:r>
                          <m:sSub>
                            <m:sSubPr>
                              <m:ctrlPr>
                                <a:rPr lang="en-US" sz="2000" b="0" i="1" u="none" smtClean="0">
                                  <a:latin typeface="Cambria Math" panose="02040503050406030204" pitchFamily="18" charset="0"/>
                                </a:rPr>
                              </m:ctrlPr>
                            </m:sSubPr>
                            <m:e>
                              <m:r>
                                <a:rPr lang="en-US" sz="2000" b="0" i="1" u="none" smtClean="0">
                                  <a:latin typeface="Cambria Math"/>
                                </a:rPr>
                                <m:t>𝛿</m:t>
                              </m:r>
                            </m:e>
                            <m:sub>
                              <m:r>
                                <a:rPr lang="en-US" sz="2000" b="0" i="1" u="none" smtClean="0">
                                  <a:latin typeface="Cambria Math"/>
                                </a:rPr>
                                <m:t>𝑘</m:t>
                              </m:r>
                            </m:sub>
                          </m:sSub>
                          <m:r>
                            <a:rPr lang="en-US" sz="2000" i="1" u="none">
                              <a:latin typeface="Cambria Math"/>
                            </a:rPr>
                            <m:t>  </m:t>
                          </m:r>
                          <m:f>
                            <m:fPr>
                              <m:ctrlPr>
                                <a:rPr lang="en-US" sz="2000" i="1" u="none">
                                  <a:latin typeface="Cambria Math" panose="02040503050406030204" pitchFamily="18" charset="0"/>
                                </a:rPr>
                              </m:ctrlPr>
                            </m:fPr>
                            <m:num>
                              <m:r>
                                <a:rPr lang="en-US" sz="2000" i="1" u="none">
                                  <a:latin typeface="Cambria Math"/>
                                </a:rPr>
                                <m:t>𝜕</m:t>
                              </m:r>
                              <m:sSub>
                                <m:sSubPr>
                                  <m:ctrlPr>
                                    <a:rPr lang="en-US" sz="2000" i="1" u="none">
                                      <a:latin typeface="Cambria Math" panose="02040503050406030204" pitchFamily="18" charset="0"/>
                                    </a:rPr>
                                  </m:ctrlPr>
                                </m:sSubPr>
                                <m:e>
                                  <m:r>
                                    <m:rPr>
                                      <m:sty m:val="p"/>
                                    </m:rPr>
                                    <a:rPr lang="en-US" sz="2000" u="none">
                                      <a:latin typeface="Cambria Math"/>
                                    </a:rPr>
                                    <m:t>net</m:t>
                                  </m:r>
                                </m:e>
                                <m:sub>
                                  <m:r>
                                    <a:rPr lang="en-US" sz="2000" i="1" u="none">
                                      <a:latin typeface="Cambria Math"/>
                                    </a:rPr>
                                    <m:t>𝑘</m:t>
                                  </m:r>
                                </m:sub>
                              </m:sSub>
                            </m:num>
                            <m:den>
                              <m:r>
                                <a:rPr lang="en-US" sz="2000" i="1" u="none">
                                  <a:latin typeface="Cambria Math"/>
                                </a:rPr>
                                <m:t>𝜕</m:t>
                              </m:r>
                              <m:sSub>
                                <m:sSubPr>
                                  <m:ctrlPr>
                                    <a:rPr lang="en-US" sz="2000" i="1" u="none">
                                      <a:latin typeface="Cambria Math" panose="02040503050406030204" pitchFamily="18" charset="0"/>
                                    </a:rPr>
                                  </m:ctrlPr>
                                </m:sSubPr>
                                <m:e>
                                  <m:r>
                                    <m:rPr>
                                      <m:sty m:val="p"/>
                                    </m:rPr>
                                    <a:rPr lang="en-US" sz="2000" u="none">
                                      <a:latin typeface="Cambria Math"/>
                                    </a:rPr>
                                    <m:t>net</m:t>
                                  </m:r>
                                </m:e>
                                <m:sub>
                                  <m:r>
                                    <a:rPr lang="en-US" sz="2000" b="0" i="1" u="none" smtClean="0">
                                      <a:latin typeface="Cambria Math" panose="02040503050406030204" pitchFamily="18" charset="0"/>
                                    </a:rPr>
                                    <m:t>𝑗</m:t>
                                  </m:r>
                                </m:sub>
                              </m:sSub>
                            </m:den>
                          </m:f>
                          <m:sSub>
                            <m:sSubPr>
                              <m:ctrlPr>
                                <a:rPr lang="en-US" sz="2000" i="1" u="none">
                                  <a:latin typeface="Cambria Math" panose="02040503050406030204" pitchFamily="18" charset="0"/>
                                </a:rPr>
                              </m:ctrlPr>
                            </m:sSubPr>
                            <m:e>
                              <m:r>
                                <a:rPr lang="en-US" sz="2000" i="1" u="none">
                                  <a:latin typeface="Cambria Math"/>
                                </a:rPr>
                                <m:t>𝑥</m:t>
                              </m:r>
                            </m:e>
                            <m:sub>
                              <m:r>
                                <a:rPr lang="en-US" sz="2000" i="1" u="none">
                                  <a:latin typeface="Cambria Math"/>
                                </a:rPr>
                                <m:t>𝑖</m:t>
                              </m:r>
                            </m:sub>
                          </m:sSub>
                        </m:e>
                      </m:nary>
                      <m:r>
                        <a:rPr lang="en-US" sz="2000" b="0" i="1" u="none" smtClean="0">
                          <a:latin typeface="Cambria Math"/>
                        </a:rPr>
                        <m:t>=</m:t>
                      </m:r>
                    </m:oMath>
                  </m:oMathPara>
                </a14:m>
                <a:endParaRPr lang="en-US" sz="2000" u="none" dirty="0"/>
              </a:p>
            </p:txBody>
          </p:sp>
        </mc:Choice>
        <mc:Fallback xmlns="">
          <p:sp>
            <p:nvSpPr>
              <p:cNvPr id="51" name="Rectangle 50"/>
              <p:cNvSpPr>
                <a:spLocks noRot="1" noChangeAspect="1" noMove="1" noResize="1" noEditPoints="1" noAdjustHandles="1" noChangeArrowheads="1" noChangeShapeType="1" noTextEdit="1"/>
              </p:cNvSpPr>
              <p:nvPr/>
            </p:nvSpPr>
            <p:spPr>
              <a:xfrm>
                <a:off x="92281" y="2599451"/>
                <a:ext cx="6172200" cy="1024576"/>
              </a:xfrm>
              <a:prstGeom prst="rect">
                <a:avLst/>
              </a:prstGeom>
              <a:blipFill>
                <a:blip r:embed="rId8"/>
                <a:stretch>
                  <a:fillRect/>
                </a:stretch>
              </a:blipFill>
            </p:spPr>
            <p:txBody>
              <a:bodyPr/>
              <a:lstStyle/>
              <a:p>
                <a:r>
                  <a:rPr lang="en-US">
                    <a:noFill/>
                  </a:rPr>
                  <a:t> </a:t>
                </a:r>
              </a:p>
            </p:txBody>
          </p:sp>
        </mc:Fallback>
      </mc:AlternateContent>
      <p:sp>
        <p:nvSpPr>
          <p:cNvPr id="52" name="Line 56"/>
          <p:cNvSpPr>
            <a:spLocks noChangeShapeType="1"/>
          </p:cNvSpPr>
          <p:nvPr/>
        </p:nvSpPr>
        <p:spPr bwMode="auto">
          <a:xfrm flipV="1">
            <a:off x="3470948" y="4490155"/>
            <a:ext cx="83343" cy="334010"/>
          </a:xfrm>
          <a:prstGeom prst="line">
            <a:avLst/>
          </a:prstGeom>
          <a:noFill/>
          <a:ln w="28575">
            <a:solidFill>
              <a:srgbClr val="A5002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 name="Line 59"/>
          <p:cNvSpPr>
            <a:spLocks noChangeShapeType="1"/>
          </p:cNvSpPr>
          <p:nvPr/>
        </p:nvSpPr>
        <p:spPr bwMode="auto">
          <a:xfrm flipV="1">
            <a:off x="4242471" y="4490155"/>
            <a:ext cx="35719" cy="336550"/>
          </a:xfrm>
          <a:prstGeom prst="line">
            <a:avLst/>
          </a:prstGeom>
          <a:noFill/>
          <a:ln w="28575">
            <a:solidFill>
              <a:srgbClr val="A5002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 name="Rounded Rectangle 53"/>
          <p:cNvSpPr/>
          <p:nvPr/>
        </p:nvSpPr>
        <p:spPr>
          <a:xfrm>
            <a:off x="3692404" y="4826705"/>
            <a:ext cx="1171575" cy="46228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ounded Rectangle 54"/>
          <p:cNvSpPr/>
          <p:nvPr/>
        </p:nvSpPr>
        <p:spPr>
          <a:xfrm>
            <a:off x="3187579" y="4824165"/>
            <a:ext cx="435769" cy="46482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ounded Rectangle 55"/>
          <p:cNvSpPr/>
          <p:nvPr/>
        </p:nvSpPr>
        <p:spPr>
          <a:xfrm>
            <a:off x="3949579" y="3709105"/>
            <a:ext cx="585787" cy="78105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ounded Rectangle 56"/>
          <p:cNvSpPr/>
          <p:nvPr/>
        </p:nvSpPr>
        <p:spPr>
          <a:xfrm>
            <a:off x="3187579" y="3709105"/>
            <a:ext cx="733425" cy="78105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8" name="Rectangle 57"/>
              <p:cNvSpPr/>
              <p:nvPr/>
            </p:nvSpPr>
            <p:spPr>
              <a:xfrm>
                <a:off x="3843257" y="5362750"/>
                <a:ext cx="1963358" cy="424796"/>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u="none" smtClean="0">
                              <a:solidFill>
                                <a:schemeClr val="dk1"/>
                              </a:solidFill>
                              <a:latin typeface="Cambria Math" panose="02040503050406030204" pitchFamily="18" charset="0"/>
                            </a:rPr>
                          </m:ctrlPr>
                        </m:sSubPr>
                        <m:e>
                          <m:r>
                            <m:rPr>
                              <m:sty m:val="p"/>
                            </m:rPr>
                            <a:rPr lang="en-US" sz="2000" i="1" u="none">
                              <a:solidFill>
                                <a:schemeClr val="dk1"/>
                              </a:solidFill>
                              <a:latin typeface="Cambria Math"/>
                            </a:rPr>
                            <m:t>net</m:t>
                          </m:r>
                        </m:e>
                        <m:sub>
                          <m:r>
                            <a:rPr lang="en-US" sz="2000" b="0" i="1" u="none" smtClean="0">
                              <a:solidFill>
                                <a:schemeClr val="dk1"/>
                              </a:solidFill>
                              <a:latin typeface="Cambria Math" panose="02040503050406030204" pitchFamily="18" charset="0"/>
                            </a:rPr>
                            <m:t>𝑗</m:t>
                          </m:r>
                        </m:sub>
                      </m:sSub>
                      <m:r>
                        <a:rPr lang="en-US" sz="2000" i="1" u="none">
                          <a:solidFill>
                            <a:schemeClr val="dk1"/>
                          </a:solidFill>
                          <a:latin typeface="Cambria Math"/>
                        </a:rPr>
                        <m:t>=∑</m:t>
                      </m:r>
                      <m:sSub>
                        <m:sSubPr>
                          <m:ctrlPr>
                            <a:rPr lang="en-US" sz="2000" i="1" u="none">
                              <a:solidFill>
                                <a:schemeClr val="dk1"/>
                              </a:solidFill>
                              <a:latin typeface="Cambria Math" panose="02040503050406030204" pitchFamily="18" charset="0"/>
                            </a:rPr>
                          </m:ctrlPr>
                        </m:sSubPr>
                        <m:e>
                          <m:r>
                            <a:rPr lang="en-US" sz="2000" i="1" u="none">
                              <a:solidFill>
                                <a:schemeClr val="dk1"/>
                              </a:solidFill>
                              <a:latin typeface="Cambria Math"/>
                            </a:rPr>
                            <m:t>𝑤</m:t>
                          </m:r>
                        </m:e>
                        <m:sub>
                          <m:r>
                            <a:rPr lang="en-US" sz="2000" i="1" u="none">
                              <a:solidFill>
                                <a:schemeClr val="dk1"/>
                              </a:solidFill>
                              <a:latin typeface="Cambria Math"/>
                            </a:rPr>
                            <m:t>𝑖</m:t>
                          </m:r>
                          <m:r>
                            <a:rPr lang="en-US" sz="2000" b="0" i="1" u="none" smtClean="0">
                              <a:solidFill>
                                <a:schemeClr val="dk1"/>
                              </a:solidFill>
                              <a:latin typeface="Cambria Math" panose="02040503050406030204" pitchFamily="18" charset="0"/>
                            </a:rPr>
                            <m:t>𝑗</m:t>
                          </m:r>
                        </m:sub>
                      </m:sSub>
                      <m:r>
                        <a:rPr lang="en-US" sz="2000" i="1" u="none">
                          <a:solidFill>
                            <a:schemeClr val="dk1"/>
                          </a:solidFill>
                          <a:latin typeface="Cambria Math"/>
                        </a:rPr>
                        <m:t>.</m:t>
                      </m:r>
                      <m:sSub>
                        <m:sSubPr>
                          <m:ctrlPr>
                            <a:rPr lang="en-US" sz="2000" i="1" u="none">
                              <a:solidFill>
                                <a:schemeClr val="dk1"/>
                              </a:solidFill>
                              <a:latin typeface="Cambria Math" panose="02040503050406030204" pitchFamily="18" charset="0"/>
                            </a:rPr>
                          </m:ctrlPr>
                        </m:sSubPr>
                        <m:e>
                          <m:r>
                            <a:rPr lang="en-US" sz="2000" b="0" i="1" u="none" smtClean="0">
                              <a:solidFill>
                                <a:schemeClr val="dk1"/>
                              </a:solidFill>
                              <a:latin typeface="Cambria Math" panose="02040503050406030204" pitchFamily="18" charset="0"/>
                            </a:rPr>
                            <m:t>𝑥</m:t>
                          </m:r>
                        </m:e>
                        <m:sub>
                          <m:r>
                            <a:rPr lang="en-US" sz="2000" i="1" u="none">
                              <a:solidFill>
                                <a:schemeClr val="dk1"/>
                              </a:solidFill>
                              <a:latin typeface="Cambria Math"/>
                            </a:rPr>
                            <m:t>𝑖</m:t>
                          </m:r>
                        </m:sub>
                      </m:sSub>
                    </m:oMath>
                  </m:oMathPara>
                </a14:m>
                <a:endParaRPr lang="en-US" sz="2000" i="1" u="none" dirty="0">
                  <a:solidFill>
                    <a:schemeClr val="dk1"/>
                  </a:solidFill>
                  <a:latin typeface="Cambria Math"/>
                </a:endParaRPr>
              </a:p>
            </p:txBody>
          </p:sp>
        </mc:Choice>
        <mc:Fallback xmlns="">
          <p:sp>
            <p:nvSpPr>
              <p:cNvPr id="58" name="Rectangle 57"/>
              <p:cNvSpPr>
                <a:spLocks noRot="1" noChangeAspect="1" noMove="1" noResize="1" noEditPoints="1" noAdjustHandles="1" noChangeArrowheads="1" noChangeShapeType="1" noTextEdit="1"/>
              </p:cNvSpPr>
              <p:nvPr/>
            </p:nvSpPr>
            <p:spPr>
              <a:xfrm>
                <a:off x="3843257" y="5362750"/>
                <a:ext cx="1963358" cy="424796"/>
              </a:xfrm>
              <a:prstGeom prst="rect">
                <a:avLst/>
              </a:prstGeom>
              <a:blipFill>
                <a:blip r:embed="rId9"/>
                <a:stretch>
                  <a:fillRect b="-68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Rectangle 58"/>
              <p:cNvSpPr/>
              <p:nvPr/>
            </p:nvSpPr>
            <p:spPr>
              <a:xfrm>
                <a:off x="2739738" y="5445298"/>
                <a:ext cx="3076904" cy="142103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2000" b="0" i="1" u="none" smtClean="0">
                              <a:latin typeface="Cambria Math" panose="02040503050406030204" pitchFamily="18" charset="0"/>
                            </a:rPr>
                          </m:ctrlPr>
                        </m:fPr>
                        <m:num>
                          <m:r>
                            <a:rPr lang="en-US" sz="2000" b="0" i="1" u="none" smtClean="0">
                              <a:latin typeface="Cambria Math"/>
                            </a:rPr>
                            <m:t>𝜕</m:t>
                          </m:r>
                          <m:sSub>
                            <m:sSubPr>
                              <m:ctrlPr>
                                <a:rPr lang="en-US" sz="2000" b="0" i="1" u="none" smtClean="0">
                                  <a:latin typeface="Cambria Math" panose="02040503050406030204" pitchFamily="18" charset="0"/>
                                </a:rPr>
                              </m:ctrlPr>
                            </m:sSubPr>
                            <m:e>
                              <m:r>
                                <a:rPr lang="en-US" sz="2000" i="1" u="none" smtClean="0">
                                  <a:latin typeface="Cambria Math" panose="02040503050406030204" pitchFamily="18" charset="0"/>
                                </a:rPr>
                                <m:t>h</m:t>
                              </m:r>
                            </m:e>
                            <m:sub>
                              <m:r>
                                <a:rPr lang="en-US" sz="2000" b="0" i="1" u="none" smtClean="0">
                                  <a:latin typeface="Cambria Math" panose="02040503050406030204" pitchFamily="18" charset="0"/>
                                </a:rPr>
                                <m:t>𝑗</m:t>
                              </m:r>
                            </m:sub>
                          </m:sSub>
                        </m:num>
                        <m:den>
                          <m:r>
                            <a:rPr lang="en-US" sz="2000" i="1" u="none">
                              <a:latin typeface="Cambria Math"/>
                            </a:rPr>
                            <m:t>𝜕</m:t>
                          </m:r>
                          <m:sSub>
                            <m:sSubPr>
                              <m:ctrlPr>
                                <a:rPr lang="en-US" sz="2000" b="0" i="1" u="none" smtClean="0">
                                  <a:latin typeface="Cambria Math" panose="02040503050406030204" pitchFamily="18" charset="0"/>
                                </a:rPr>
                              </m:ctrlPr>
                            </m:sSubPr>
                            <m:e>
                              <m:r>
                                <m:rPr>
                                  <m:sty m:val="p"/>
                                </m:rPr>
                                <a:rPr lang="en-US" sz="2000" b="0" i="0" u="none" smtClean="0">
                                  <a:latin typeface="Cambria Math"/>
                                </a:rPr>
                                <m:t>net</m:t>
                              </m:r>
                            </m:e>
                            <m:sub>
                              <m:r>
                                <a:rPr lang="en-US" sz="2000" b="0" i="1" u="none" smtClean="0">
                                  <a:latin typeface="Cambria Math" panose="02040503050406030204" pitchFamily="18" charset="0"/>
                                </a:rPr>
                                <m:t>𝑗</m:t>
                              </m:r>
                            </m:sub>
                          </m:sSub>
                        </m:den>
                      </m:f>
                      <m:r>
                        <a:rPr lang="en-US" sz="2000" i="1" u="none">
                          <a:solidFill>
                            <a:schemeClr val="dk1"/>
                          </a:solidFill>
                          <a:latin typeface="Cambria Math"/>
                        </a:rPr>
                        <m:t>=</m:t>
                      </m:r>
                      <m:sSub>
                        <m:sSubPr>
                          <m:ctrlPr>
                            <a:rPr lang="en-US" sz="2000" i="1">
                              <a:latin typeface="Cambria Math" panose="02040503050406030204" pitchFamily="18" charset="0"/>
                            </a:rPr>
                          </m:ctrlPr>
                        </m:sSubPr>
                        <m:e>
                          <m:r>
                            <a:rPr lang="en-US" sz="2000" i="1">
                              <a:latin typeface="Cambria Math" panose="02040503050406030204" pitchFamily="18" charset="0"/>
                            </a:rPr>
                            <m:t>h</m:t>
                          </m:r>
                        </m:e>
                        <m:sub>
                          <m:r>
                            <a:rPr lang="en-US" sz="2000" i="1">
                              <a:latin typeface="Cambria Math" panose="02040503050406030204" pitchFamily="18" charset="0"/>
                            </a:rPr>
                            <m:t>𝑗</m:t>
                          </m:r>
                        </m:sub>
                      </m:sSub>
                      <m:r>
                        <a:rPr lang="en-US" sz="2000" b="0" i="1" u="none" smtClean="0">
                          <a:solidFill>
                            <a:schemeClr val="dk1"/>
                          </a:solidFill>
                          <a:latin typeface="Cambria Math"/>
                        </a:rPr>
                        <m:t>(</m:t>
                      </m:r>
                      <m:r>
                        <a:rPr lang="en-US" sz="2000" b="0" i="1" u="none" smtClean="0">
                          <a:solidFill>
                            <a:schemeClr val="dk1"/>
                          </a:solidFill>
                          <a:latin typeface="Cambria Math"/>
                        </a:rPr>
                        <m:t>1</m:t>
                      </m:r>
                      <m:r>
                        <a:rPr lang="en-US" sz="2000" b="0" i="1" u="none" smtClean="0">
                          <a:solidFill>
                            <a:schemeClr val="dk1"/>
                          </a:solidFill>
                          <a:latin typeface="Cambria Math"/>
                        </a:rPr>
                        <m:t>−</m:t>
                      </m:r>
                      <m:sSub>
                        <m:sSubPr>
                          <m:ctrlPr>
                            <a:rPr lang="en-US" sz="2000" i="1">
                              <a:latin typeface="Cambria Math" panose="02040503050406030204" pitchFamily="18" charset="0"/>
                            </a:rPr>
                          </m:ctrlPr>
                        </m:sSubPr>
                        <m:e>
                          <m:r>
                            <a:rPr lang="en-US" sz="2000" i="1">
                              <a:latin typeface="Cambria Math" panose="02040503050406030204" pitchFamily="18" charset="0"/>
                            </a:rPr>
                            <m:t>h</m:t>
                          </m:r>
                        </m:e>
                        <m:sub>
                          <m:r>
                            <a:rPr lang="en-US" sz="2000" i="1">
                              <a:latin typeface="Cambria Math" panose="02040503050406030204" pitchFamily="18" charset="0"/>
                            </a:rPr>
                            <m:t>𝑗</m:t>
                          </m:r>
                        </m:sub>
                      </m:sSub>
                      <m:r>
                        <a:rPr lang="en-US" sz="2000" b="0" i="1" u="none" smtClean="0">
                          <a:solidFill>
                            <a:schemeClr val="dk1"/>
                          </a:solidFill>
                          <a:latin typeface="Cambria Math"/>
                        </a:rPr>
                        <m:t>)</m:t>
                      </m:r>
                    </m:oMath>
                  </m:oMathPara>
                </a14:m>
                <a:endParaRPr lang="en-US" sz="2000" i="1" u="none" dirty="0">
                  <a:solidFill>
                    <a:schemeClr val="dk1"/>
                  </a:solidFill>
                  <a:latin typeface="Cambria Math"/>
                </a:endParaRPr>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𝑗</m:t>
                          </m:r>
                        </m:sub>
                      </m:sSub>
                      <m:r>
                        <a:rPr lang="en-US" sz="1800" b="0" i="1" u="none" smtClean="0">
                          <a:latin typeface="Cambria Math"/>
                        </a:rPr>
                        <m:t>=</m:t>
                      </m:r>
                      <m:f>
                        <m:fPr>
                          <m:ctrlPr>
                            <a:rPr lang="en-US" sz="1800" b="0" i="1" u="none" smtClean="0">
                              <a:latin typeface="Cambria Math" panose="02040503050406030204" pitchFamily="18" charset="0"/>
                            </a:rPr>
                          </m:ctrlPr>
                        </m:fPr>
                        <m:num>
                          <m:r>
                            <a:rPr lang="en-US" sz="1800" b="0" i="1" u="none" smtClean="0">
                              <a:latin typeface="Cambria Math"/>
                            </a:rPr>
                            <m:t>1</m:t>
                          </m:r>
                        </m:num>
                        <m:den>
                          <m:r>
                            <a:rPr lang="en-US" sz="1800" b="0" i="1" u="none" smtClean="0">
                              <a:latin typeface="Cambria Math"/>
                            </a:rPr>
                            <m:t>1</m:t>
                          </m:r>
                          <m:r>
                            <a:rPr lang="en-US" sz="1800" b="0" i="1" u="none" smtClean="0">
                              <a:latin typeface="Cambria Math"/>
                            </a:rPr>
                            <m:t>+</m:t>
                          </m:r>
                          <m:func>
                            <m:funcPr>
                              <m:ctrlPr>
                                <a:rPr lang="en-US" sz="1800" b="0" i="1" u="none" smtClean="0">
                                  <a:latin typeface="Cambria Math" panose="02040503050406030204" pitchFamily="18" charset="0"/>
                                </a:rPr>
                              </m:ctrlPr>
                            </m:funcPr>
                            <m:fName>
                              <m:r>
                                <m:rPr>
                                  <m:sty m:val="p"/>
                                </m:rPr>
                                <a:rPr lang="en-US" sz="1800" b="0" i="0" u="none" smtClean="0">
                                  <a:latin typeface="Cambria Math"/>
                                </a:rPr>
                                <m:t>exp</m:t>
                              </m:r>
                            </m:fName>
                            <m:e>
                              <m:r>
                                <a:rPr lang="en-US" sz="1800" b="0" i="1" u="none" smtClean="0">
                                  <a:latin typeface="Cambria Math"/>
                                </a:rPr>
                                <m:t>{−(</m:t>
                              </m:r>
                              <m:sSub>
                                <m:sSubPr>
                                  <m:ctrlPr>
                                    <a:rPr lang="en-US" sz="2000" i="1" u="none">
                                      <a:latin typeface="Cambria Math" panose="02040503050406030204" pitchFamily="18" charset="0"/>
                                    </a:rPr>
                                  </m:ctrlPr>
                                </m:sSubPr>
                                <m:e>
                                  <m:r>
                                    <m:rPr>
                                      <m:sty m:val="p"/>
                                    </m:rPr>
                                    <a:rPr lang="en-US" sz="2000" u="none">
                                      <a:latin typeface="Cambria Math"/>
                                    </a:rPr>
                                    <m:t>net</m:t>
                                  </m:r>
                                </m:e>
                                <m:sub>
                                  <m:r>
                                    <a:rPr lang="en-US" sz="2000" b="0" i="1" u="none" smtClean="0">
                                      <a:latin typeface="Cambria Math" panose="02040503050406030204" pitchFamily="18" charset="0"/>
                                    </a:rPr>
                                    <m:t>𝑗</m:t>
                                  </m:r>
                                </m:sub>
                              </m:sSub>
                              <m:r>
                                <a:rPr lang="en-US" sz="2000" i="1" u="none">
                                  <a:latin typeface="Cambria Math"/>
                                </a:rPr>
                                <m:t>−</m:t>
                              </m:r>
                              <m:sSub>
                                <m:sSubPr>
                                  <m:ctrlPr>
                                    <a:rPr lang="en-US" sz="2000" i="1" u="none">
                                      <a:latin typeface="Cambria Math" panose="02040503050406030204" pitchFamily="18" charset="0"/>
                                    </a:rPr>
                                  </m:ctrlPr>
                                </m:sSubPr>
                                <m:e>
                                  <m:r>
                                    <a:rPr lang="en-US" sz="2000" b="0" i="1" u="none" smtClean="0">
                                      <a:latin typeface="Cambria Math" panose="02040503050406030204" pitchFamily="18" charset="0"/>
                                    </a:rPr>
                                    <m:t>𝑏</m:t>
                                  </m:r>
                                </m:e>
                                <m:sub>
                                  <m:r>
                                    <a:rPr lang="en-US" sz="2000" b="0" i="1" u="none" smtClean="0">
                                      <a:latin typeface="Cambria Math" panose="02040503050406030204" pitchFamily="18" charset="0"/>
                                    </a:rPr>
                                    <m:t>𝑗</m:t>
                                  </m:r>
                                </m:sub>
                              </m:sSub>
                              <m:r>
                                <a:rPr lang="en-US" sz="2000" b="0" i="1" u="none" smtClean="0">
                                  <a:latin typeface="Cambria Math"/>
                                </a:rPr>
                                <m:t>)}</m:t>
                              </m:r>
                            </m:e>
                          </m:func>
                        </m:den>
                      </m:f>
                    </m:oMath>
                  </m:oMathPara>
                </a14:m>
                <a:endParaRPr lang="en-US" sz="2000" i="1" u="none" dirty="0">
                  <a:solidFill>
                    <a:schemeClr val="dk1"/>
                  </a:solidFill>
                  <a:latin typeface="Cambria Math"/>
                </a:endParaRPr>
              </a:p>
            </p:txBody>
          </p:sp>
        </mc:Choice>
        <mc:Fallback xmlns="">
          <p:sp>
            <p:nvSpPr>
              <p:cNvPr id="59" name="Rectangle 58"/>
              <p:cNvSpPr>
                <a:spLocks noRot="1" noChangeAspect="1" noMove="1" noResize="1" noEditPoints="1" noAdjustHandles="1" noChangeArrowheads="1" noChangeShapeType="1" noTextEdit="1"/>
              </p:cNvSpPr>
              <p:nvPr/>
            </p:nvSpPr>
            <p:spPr>
              <a:xfrm>
                <a:off x="2739738" y="5445298"/>
                <a:ext cx="3076904" cy="1421030"/>
              </a:xfrm>
              <a:prstGeom prst="rect">
                <a:avLst/>
              </a:prstGeom>
              <a:blipFill>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9096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7"/>
                                        </p:tgtEl>
                                        <p:attrNameLst>
                                          <p:attrName>style.visibility</p:attrName>
                                        </p:attrNameLst>
                                      </p:cBhvr>
                                      <p:to>
                                        <p:strVal val="visible"/>
                                      </p:to>
                                    </p:set>
                                    <p:animEffect transition="in" filter="fade">
                                      <p:cBhvr>
                                        <p:cTn id="17" dur="500"/>
                                        <p:tgtEl>
                                          <p:spTgt spid="5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2"/>
                                        </p:tgtEl>
                                        <p:attrNameLst>
                                          <p:attrName>style.visibility</p:attrName>
                                        </p:attrNameLst>
                                      </p:cBhvr>
                                      <p:to>
                                        <p:strVal val="visible"/>
                                      </p:to>
                                    </p:set>
                                    <p:animEffect transition="in" filter="fade">
                                      <p:cBhvr>
                                        <p:cTn id="20" dur="500"/>
                                        <p:tgtEl>
                                          <p:spTgt spid="5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5"/>
                                        </p:tgtEl>
                                        <p:attrNameLst>
                                          <p:attrName>style.visibility</p:attrName>
                                        </p:attrNameLst>
                                      </p:cBhvr>
                                      <p:to>
                                        <p:strVal val="visible"/>
                                      </p:to>
                                    </p:set>
                                    <p:animEffect transition="in" filter="fade">
                                      <p:cBhvr>
                                        <p:cTn id="23" dur="500"/>
                                        <p:tgtEl>
                                          <p:spTgt spid="5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9"/>
                                        </p:tgtEl>
                                        <p:attrNameLst>
                                          <p:attrName>style.visibility</p:attrName>
                                        </p:attrNameLst>
                                      </p:cBhvr>
                                      <p:to>
                                        <p:strVal val="visible"/>
                                      </p:to>
                                    </p:set>
                                    <p:animEffect transition="in" filter="fade">
                                      <p:cBhvr>
                                        <p:cTn id="28" dur="500"/>
                                        <p:tgtEl>
                                          <p:spTgt spid="5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6"/>
                                        </p:tgtEl>
                                        <p:attrNameLst>
                                          <p:attrName>style.visibility</p:attrName>
                                        </p:attrNameLst>
                                      </p:cBhvr>
                                      <p:to>
                                        <p:strVal val="visible"/>
                                      </p:to>
                                    </p:set>
                                    <p:animEffect transition="in" filter="fade">
                                      <p:cBhvr>
                                        <p:cTn id="33" dur="500"/>
                                        <p:tgtEl>
                                          <p:spTgt spid="5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3"/>
                                        </p:tgtEl>
                                        <p:attrNameLst>
                                          <p:attrName>style.visibility</p:attrName>
                                        </p:attrNameLst>
                                      </p:cBhvr>
                                      <p:to>
                                        <p:strVal val="visible"/>
                                      </p:to>
                                    </p:set>
                                    <p:animEffect transition="in" filter="fade">
                                      <p:cBhvr>
                                        <p:cTn id="36" dur="500"/>
                                        <p:tgtEl>
                                          <p:spTgt spid="53"/>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4"/>
                                        </p:tgtEl>
                                        <p:attrNameLst>
                                          <p:attrName>style.visibility</p:attrName>
                                        </p:attrNameLst>
                                      </p:cBhvr>
                                      <p:to>
                                        <p:strVal val="visible"/>
                                      </p:to>
                                    </p:set>
                                    <p:animEffect transition="in" filter="fade">
                                      <p:cBhvr>
                                        <p:cTn id="39" dur="500"/>
                                        <p:tgtEl>
                                          <p:spTgt spid="54"/>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8"/>
                                        </p:tgtEl>
                                        <p:attrNameLst>
                                          <p:attrName>style.visibility</p:attrName>
                                        </p:attrNameLst>
                                      </p:cBhvr>
                                      <p:to>
                                        <p:strVal val="visible"/>
                                      </p:to>
                                    </p:set>
                                    <p:animEffect transition="in" filter="fade">
                                      <p:cBhvr>
                                        <p:cTn id="42" dur="500"/>
                                        <p:tgtEl>
                                          <p:spTgt spid="58"/>
                                        </p:tgtEl>
                                      </p:cBhvr>
                                    </p:animEffect>
                                  </p:childTnLst>
                                </p:cTn>
                              </p:par>
                              <p:par>
                                <p:cTn id="43" presetID="10" presetClass="exit" presetSubtype="0" fill="hold" grpId="1" nodeType="withEffect">
                                  <p:stCondLst>
                                    <p:cond delay="0"/>
                                  </p:stCondLst>
                                  <p:childTnLst>
                                    <p:animEffect transition="out" filter="fade">
                                      <p:cBhvr>
                                        <p:cTn id="44" dur="500"/>
                                        <p:tgtEl>
                                          <p:spTgt spid="59"/>
                                        </p:tgtEl>
                                      </p:cBhvr>
                                    </p:animEffect>
                                    <p:set>
                                      <p:cBhvr>
                                        <p:cTn id="45" dur="1" fill="hold">
                                          <p:stCondLst>
                                            <p:cond delay="499"/>
                                          </p:stCondLst>
                                        </p:cTn>
                                        <p:tgtEl>
                                          <p:spTgt spid="5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52" grpId="0" animBg="1"/>
      <p:bldP spid="53" grpId="0" animBg="1"/>
      <p:bldP spid="54" grpId="0" animBg="1"/>
      <p:bldP spid="55" grpId="0" animBg="1"/>
      <p:bldP spid="56" grpId="0" animBg="1"/>
      <p:bldP spid="57" grpId="0" animBg="1"/>
      <p:bldP spid="58" grpId="0" animBg="1"/>
      <p:bldP spid="59" grpId="0" animBg="1"/>
      <p:bldP spid="59" grpId="1"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003300"/>
                </a:solidFill>
              </a:rPr>
              <a:t>Derivation of Learning Rule (6)</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Weights of </a:t>
                </a:r>
                <a:r>
                  <a:rPr lang="en-US" dirty="0">
                    <a:solidFill>
                      <a:srgbClr val="00B0F0"/>
                    </a:solidFill>
                  </a:rPr>
                  <a:t>hidden</a:t>
                </a:r>
                <a:r>
                  <a:rPr lang="en-US" dirty="0"/>
                  <a:t> units:</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a:rPr>
                          <m:t>𝑤</m:t>
                        </m:r>
                      </m:e>
                      <m:sub>
                        <m:r>
                          <a:rPr lang="en-US" i="1">
                            <a:latin typeface="Cambria Math"/>
                          </a:rPr>
                          <m:t>𝑖𝑗</m:t>
                        </m:r>
                      </m:sub>
                    </m:sSub>
                  </m:oMath>
                </a14:m>
                <a:r>
                  <a:rPr lang="en-US" dirty="0"/>
                  <a:t> is changed by:</a:t>
                </a:r>
              </a:p>
              <a:p>
                <a:endParaRPr lang="en-US" dirty="0"/>
              </a:p>
              <a:p>
                <a:endParaRPr lang="en-US" dirty="0"/>
              </a:p>
              <a:p>
                <a:endParaRPr lang="en-US" dirty="0"/>
              </a:p>
              <a:p>
                <a:r>
                  <a:rPr lang="en-US" sz="2000" dirty="0"/>
                  <a:t>Where </a:t>
                </a:r>
              </a:p>
              <a:p>
                <a:pPr marL="0" indent="0">
                  <a:buNone/>
                </a:pPr>
                <a14:m>
                  <m:oMathPara xmlns:m="http://schemas.openxmlformats.org/officeDocument/2006/math">
                    <m:oMathParaPr>
                      <m:jc m:val="left"/>
                    </m:oMathParaPr>
                    <m:oMath xmlns:m="http://schemas.openxmlformats.org/officeDocument/2006/math">
                      <m:sSub>
                        <m:sSubPr>
                          <m:ctrlPr>
                            <a:rPr lang="en-US" sz="2000" i="1">
                              <a:solidFill>
                                <a:srgbClr val="FF0000"/>
                              </a:solidFill>
                              <a:latin typeface="Cambria Math" panose="02040503050406030204" pitchFamily="18" charset="0"/>
                            </a:rPr>
                          </m:ctrlPr>
                        </m:sSubPr>
                        <m:e>
                          <m:r>
                            <a:rPr lang="en-US" sz="2000" i="1">
                              <a:solidFill>
                                <a:srgbClr val="FF0000"/>
                              </a:solidFill>
                              <a:latin typeface="Cambria Math"/>
                            </a:rPr>
                            <m:t>𝛿</m:t>
                          </m:r>
                        </m:e>
                        <m:sub>
                          <m:r>
                            <a:rPr lang="en-US" sz="2000" i="1">
                              <a:solidFill>
                                <a:srgbClr val="FF0000"/>
                              </a:solidFill>
                              <a:latin typeface="Cambria Math"/>
                            </a:rPr>
                            <m:t>𝑗</m:t>
                          </m:r>
                        </m:sub>
                      </m:sSub>
                      <m:r>
                        <a:rPr lang="en-US" sz="2000" i="1">
                          <a:solidFill>
                            <a:srgbClr val="FF0000"/>
                          </a:solidFill>
                          <a:latin typeface="Cambria Math"/>
                        </a:rPr>
                        <m:t>=</m:t>
                      </m:r>
                      <m:sSub>
                        <m:sSubPr>
                          <m:ctrlPr>
                            <a:rPr lang="en-US" sz="2000" i="1">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h</m:t>
                          </m:r>
                        </m:e>
                        <m:sub>
                          <m:r>
                            <a:rPr lang="en-US" sz="2000" i="1">
                              <a:solidFill>
                                <a:srgbClr val="FF0000"/>
                              </a:solidFill>
                              <a:latin typeface="Cambria Math"/>
                            </a:rPr>
                            <m:t>𝑗</m:t>
                          </m:r>
                        </m:sub>
                      </m:sSub>
                      <m:d>
                        <m:dPr>
                          <m:ctrlPr>
                            <a:rPr lang="en-US" sz="2000" i="1">
                              <a:solidFill>
                                <a:srgbClr val="FF0000"/>
                              </a:solidFill>
                              <a:latin typeface="Cambria Math" panose="02040503050406030204" pitchFamily="18" charset="0"/>
                            </a:rPr>
                          </m:ctrlPr>
                        </m:dPr>
                        <m:e>
                          <m:r>
                            <a:rPr lang="en-US" sz="2000" i="1">
                              <a:solidFill>
                                <a:srgbClr val="FF0000"/>
                              </a:solidFill>
                              <a:latin typeface="Cambria Math"/>
                            </a:rPr>
                            <m:t>1</m:t>
                          </m:r>
                          <m:r>
                            <a:rPr lang="en-US" sz="2000" i="1">
                              <a:solidFill>
                                <a:srgbClr val="FF0000"/>
                              </a:solidFill>
                              <a:latin typeface="Cambria Math"/>
                            </a:rPr>
                            <m:t>−</m:t>
                          </m:r>
                          <m:sSub>
                            <m:sSubPr>
                              <m:ctrlPr>
                                <a:rPr lang="en-US" sz="2000" i="1">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h</m:t>
                              </m:r>
                            </m:e>
                            <m:sub>
                              <m:r>
                                <a:rPr lang="en-US" sz="2000" i="1">
                                  <a:solidFill>
                                    <a:srgbClr val="FF0000"/>
                                  </a:solidFill>
                                  <a:latin typeface="Cambria Math"/>
                                </a:rPr>
                                <m:t>𝑗</m:t>
                              </m:r>
                            </m:sub>
                          </m:sSub>
                        </m:e>
                      </m:d>
                      <m:r>
                        <a:rPr lang="en-US" sz="2000" i="1">
                          <a:solidFill>
                            <a:srgbClr val="FF0000"/>
                          </a:solidFill>
                          <a:latin typeface="Cambria Math"/>
                        </a:rPr>
                        <m:t>.</m:t>
                      </m:r>
                      <m:d>
                        <m:dPr>
                          <m:ctrlPr>
                            <a:rPr lang="en-US" sz="2000" i="1">
                              <a:solidFill>
                                <a:srgbClr val="FF0000"/>
                              </a:solidFill>
                              <a:latin typeface="Cambria Math" panose="02040503050406030204" pitchFamily="18" charset="0"/>
                            </a:rPr>
                          </m:ctrlPr>
                        </m:dPr>
                        <m:e>
                          <m:nary>
                            <m:naryPr>
                              <m:chr m:val="∑"/>
                              <m:ctrlPr>
                                <a:rPr lang="en-US" sz="2000" i="1">
                                  <a:solidFill>
                                    <a:srgbClr val="FF0000"/>
                                  </a:solidFill>
                                  <a:latin typeface="Cambria Math" panose="02040503050406030204" pitchFamily="18" charset="0"/>
                                </a:rPr>
                              </m:ctrlPr>
                            </m:naryPr>
                            <m:sub>
                              <m:r>
                                <m:rPr>
                                  <m:brk m:alnAt="23"/>
                                </m:rPr>
                                <a:rPr lang="en-US" sz="2000" i="1">
                                  <a:solidFill>
                                    <a:srgbClr val="FF0000"/>
                                  </a:solidFill>
                                  <a:latin typeface="Cambria Math"/>
                                </a:rPr>
                                <m:t>𝑘</m:t>
                              </m:r>
                              <m:r>
                                <a:rPr lang="en-US" sz="2000" i="1">
                                  <a:solidFill>
                                    <a:srgbClr val="FF0000"/>
                                  </a:solidFill>
                                  <a:latin typeface="Cambria Math"/>
                                </a:rPr>
                                <m:t>∈</m:t>
                              </m:r>
                              <m:r>
                                <a:rPr lang="en-US" sz="2000" i="1">
                                  <a:solidFill>
                                    <a:srgbClr val="FF0000"/>
                                  </a:solidFill>
                                  <a:latin typeface="Cambria Math"/>
                                </a:rPr>
                                <m:t>𝑑𝑜𝑤𝑛𝑠𝑡𝑟𝑒𝑎𝑚</m:t>
                              </m:r>
                              <m:d>
                                <m:dPr>
                                  <m:ctrlPr>
                                    <a:rPr lang="en-US" sz="2000" i="1">
                                      <a:solidFill>
                                        <a:srgbClr val="FF0000"/>
                                      </a:solidFill>
                                      <a:latin typeface="Cambria Math" panose="02040503050406030204" pitchFamily="18" charset="0"/>
                                    </a:rPr>
                                  </m:ctrlPr>
                                </m:dPr>
                                <m:e>
                                  <m:r>
                                    <a:rPr lang="en-US" sz="2000" i="1">
                                      <a:solidFill>
                                        <a:srgbClr val="FF0000"/>
                                      </a:solidFill>
                                      <a:latin typeface="Cambria Math"/>
                                    </a:rPr>
                                    <m:t>𝑗</m:t>
                                  </m:r>
                                </m:e>
                              </m:d>
                            </m:sub>
                            <m:sup/>
                            <m:e>
                              <m:r>
                                <a:rPr lang="en-US" sz="2000" i="1">
                                  <a:solidFill>
                                    <a:srgbClr val="FF0000"/>
                                  </a:solidFill>
                                  <a:latin typeface="Cambria Math"/>
                                </a:rPr>
                                <m:t>−</m:t>
                              </m:r>
                              <m:sSub>
                                <m:sSubPr>
                                  <m:ctrlPr>
                                    <a:rPr lang="en-US" sz="2000" i="1">
                                      <a:solidFill>
                                        <a:srgbClr val="FF0000"/>
                                      </a:solidFill>
                                      <a:latin typeface="Cambria Math" panose="02040503050406030204" pitchFamily="18" charset="0"/>
                                    </a:rPr>
                                  </m:ctrlPr>
                                </m:sSubPr>
                                <m:e>
                                  <m:r>
                                    <a:rPr lang="en-US" sz="2000" i="1">
                                      <a:solidFill>
                                        <a:srgbClr val="FF0000"/>
                                      </a:solidFill>
                                      <a:latin typeface="Cambria Math"/>
                                    </a:rPr>
                                    <m:t>𝛿</m:t>
                                  </m:r>
                                </m:e>
                                <m:sub>
                                  <m:r>
                                    <a:rPr lang="en-US" sz="2000" i="1">
                                      <a:solidFill>
                                        <a:srgbClr val="FF0000"/>
                                      </a:solidFill>
                                      <a:latin typeface="Cambria Math"/>
                                    </a:rPr>
                                    <m:t>𝑘</m:t>
                                  </m:r>
                                </m:sub>
                              </m:sSub>
                              <m:r>
                                <a:rPr lang="en-US" sz="2000" i="1">
                                  <a:solidFill>
                                    <a:srgbClr val="FF0000"/>
                                  </a:solidFill>
                                  <a:latin typeface="Cambria Math"/>
                                </a:rPr>
                                <m:t>  </m:t>
                              </m:r>
                              <m:sSub>
                                <m:sSubPr>
                                  <m:ctrlPr>
                                    <a:rPr lang="en-US" sz="2000" i="1">
                                      <a:solidFill>
                                        <a:srgbClr val="FF0000"/>
                                      </a:solidFill>
                                      <a:latin typeface="Cambria Math" panose="02040503050406030204" pitchFamily="18" charset="0"/>
                                    </a:rPr>
                                  </m:ctrlPr>
                                </m:sSubPr>
                                <m:e>
                                  <m:r>
                                    <a:rPr lang="en-US" sz="2000" i="1">
                                      <a:solidFill>
                                        <a:srgbClr val="FF0000"/>
                                      </a:solidFill>
                                      <a:latin typeface="Cambria Math"/>
                                    </a:rPr>
                                    <m:t>𝑤</m:t>
                                  </m:r>
                                </m:e>
                                <m:sub>
                                  <m:r>
                                    <a:rPr lang="en-US" sz="2000" i="1">
                                      <a:solidFill>
                                        <a:srgbClr val="FF0000"/>
                                      </a:solidFill>
                                      <a:latin typeface="Cambria Math"/>
                                    </a:rPr>
                                    <m:t>𝑗𝑘</m:t>
                                  </m:r>
                                </m:sub>
                              </m:sSub>
                              <m:r>
                                <a:rPr lang="en-US" sz="2000" i="1">
                                  <a:solidFill>
                                    <a:srgbClr val="FF0000"/>
                                  </a:solidFill>
                                  <a:latin typeface="Cambria Math"/>
                                </a:rPr>
                                <m:t> </m:t>
                              </m:r>
                              <m:r>
                                <a:rPr lang="fa-IR" sz="2000" i="1">
                                  <a:solidFill>
                                    <a:srgbClr val="FF0000"/>
                                  </a:solidFill>
                                  <a:latin typeface="Cambria Math"/>
                                </a:rPr>
                                <m:t>   </m:t>
                              </m:r>
                            </m:e>
                          </m:nary>
                        </m:e>
                      </m:d>
                    </m:oMath>
                  </m:oMathPara>
                </a14:m>
                <a:endParaRPr lang="en-US" sz="2000" dirty="0">
                  <a:solidFill>
                    <a:srgbClr val="FF0000"/>
                  </a:solidFill>
                </a:endParaRPr>
              </a:p>
              <a:p>
                <a:r>
                  <a:rPr lang="en-US" sz="2000" dirty="0"/>
                  <a:t>First determine the error for the output units.</a:t>
                </a:r>
              </a:p>
              <a:p>
                <a:r>
                  <a:rPr lang="en-US" sz="2000" dirty="0"/>
                  <a:t>Then, </a:t>
                </a:r>
                <a:r>
                  <a:rPr lang="en-US" sz="2000" dirty="0" err="1"/>
                  <a:t>backpropagate</a:t>
                </a:r>
                <a:r>
                  <a:rPr lang="en-US" sz="2000" dirty="0"/>
                  <a:t> this error layer by layer through the network, changing weights appropriately in each layer.</a:t>
                </a:r>
              </a:p>
              <a:p>
                <a:pPr marL="0" indent="0">
                  <a:buNone/>
                </a:pPr>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63" t="-116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45</a:t>
            </a:fld>
            <a:endParaRPr lang="en-US"/>
          </a:p>
        </p:txBody>
      </p:sp>
      <mc:AlternateContent xmlns:mc="http://schemas.openxmlformats.org/markup-compatibility/2006" xmlns:a14="http://schemas.microsoft.com/office/drawing/2010/main">
        <mc:Choice Requires="a14">
          <p:sp>
            <p:nvSpPr>
              <p:cNvPr id="49" name="Rectangle 48"/>
              <p:cNvSpPr/>
              <p:nvPr/>
            </p:nvSpPr>
            <p:spPr>
              <a:xfrm>
                <a:off x="990600" y="2286000"/>
                <a:ext cx="6276202" cy="143776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u="none" smtClean="0">
                              <a:latin typeface="Cambria Math" panose="02040503050406030204" pitchFamily="18" charset="0"/>
                            </a:rPr>
                          </m:ctrlPr>
                        </m:sSubPr>
                        <m:e>
                          <m:r>
                            <m:rPr>
                              <m:sty m:val="p"/>
                            </m:rPr>
                            <a:rPr lang="en-US" sz="2000" b="0" i="0" u="none" smtClean="0">
                              <a:latin typeface="Cambria Math"/>
                            </a:rPr>
                            <m:t>Δ</m:t>
                          </m:r>
                          <m:sSub>
                            <m:sSubPr>
                              <m:ctrlPr>
                                <a:rPr lang="en-US" sz="2000" b="0" i="1" u="none" smtClean="0">
                                  <a:latin typeface="Cambria Math" panose="02040503050406030204" pitchFamily="18" charset="0"/>
                                </a:rPr>
                              </m:ctrlPr>
                            </m:sSubPr>
                            <m:e>
                              <m:r>
                                <a:rPr lang="en-US" sz="2000" b="0" i="1" u="none" smtClean="0">
                                  <a:latin typeface="Cambria Math"/>
                                </a:rPr>
                                <m:t>𝑤</m:t>
                              </m:r>
                            </m:e>
                            <m:sub>
                              <m:r>
                                <a:rPr lang="en-US" sz="2000" b="0" i="1" u="none" smtClean="0">
                                  <a:latin typeface="Cambria Math"/>
                                </a:rPr>
                                <m:t>𝑖𝑗</m:t>
                              </m:r>
                            </m:sub>
                          </m:sSub>
                          <m:r>
                            <a:rPr lang="en-US" sz="2000" b="0" i="1" u="none" smtClean="0">
                              <a:latin typeface="Cambria Math"/>
                            </a:rPr>
                            <m:t>=</m:t>
                          </m:r>
                          <m:r>
                            <a:rPr lang="en-US" sz="2000" b="0" i="1" u="none" smtClean="0">
                              <a:latin typeface="Cambria Math" panose="02040503050406030204" pitchFamily="18" charset="0"/>
                            </a:rPr>
                            <m:t>𝛼</m:t>
                          </m:r>
                          <m:r>
                            <a:rPr lang="fa-IR" sz="2000" i="1" u="none">
                              <a:latin typeface="Cambria Math"/>
                            </a:rPr>
                            <m:t> </m:t>
                          </m:r>
                          <m:r>
                            <a:rPr lang="en-US" sz="2000" b="0" i="1" u="none" smtClean="0">
                              <a:latin typeface="Cambria Math" panose="02040503050406030204" pitchFamily="18" charset="0"/>
                            </a:rPr>
                            <m:t>h</m:t>
                          </m:r>
                        </m:e>
                        <m:sub>
                          <m:r>
                            <a:rPr lang="en-US" sz="2000" i="1" u="none">
                              <a:latin typeface="Cambria Math"/>
                            </a:rPr>
                            <m:t>𝑗</m:t>
                          </m:r>
                        </m:sub>
                      </m:sSub>
                      <m:d>
                        <m:dPr>
                          <m:ctrlPr>
                            <a:rPr lang="en-US" sz="2000" i="1" u="none">
                              <a:latin typeface="Cambria Math" panose="02040503050406030204" pitchFamily="18" charset="0"/>
                            </a:rPr>
                          </m:ctrlPr>
                        </m:dPr>
                        <m:e>
                          <m:r>
                            <a:rPr lang="en-US" sz="2000" i="1" u="none">
                              <a:latin typeface="Cambria Math"/>
                            </a:rPr>
                            <m:t>1</m:t>
                          </m:r>
                          <m:r>
                            <a:rPr lang="en-US" sz="2000" i="1" u="none">
                              <a:latin typeface="Cambria Math"/>
                            </a:rPr>
                            <m:t>−</m:t>
                          </m:r>
                          <m:sSub>
                            <m:sSubPr>
                              <m:ctrlPr>
                                <a:rPr lang="en-US" sz="2000" i="1" u="none">
                                  <a:latin typeface="Cambria Math" panose="02040503050406030204" pitchFamily="18" charset="0"/>
                                </a:rPr>
                              </m:ctrlPr>
                            </m:sSubPr>
                            <m:e>
                              <m:r>
                                <a:rPr lang="en-US" sz="2000" b="0" i="1" u="none" smtClean="0">
                                  <a:latin typeface="Cambria Math" panose="02040503050406030204" pitchFamily="18" charset="0"/>
                                </a:rPr>
                                <m:t>h</m:t>
                              </m:r>
                            </m:e>
                            <m:sub>
                              <m:r>
                                <a:rPr lang="en-US" sz="2000" i="1" u="none">
                                  <a:latin typeface="Cambria Math"/>
                                </a:rPr>
                                <m:t>𝑗</m:t>
                              </m:r>
                            </m:sub>
                          </m:sSub>
                        </m:e>
                      </m:d>
                      <m:r>
                        <a:rPr lang="en-US" sz="2000" b="0" i="1" u="none" smtClean="0">
                          <a:latin typeface="Cambria Math"/>
                        </a:rPr>
                        <m:t>.</m:t>
                      </m:r>
                      <m:d>
                        <m:dPr>
                          <m:ctrlPr>
                            <a:rPr lang="en-US" sz="2000" i="1" u="none" smtClean="0">
                              <a:latin typeface="Cambria Math" panose="02040503050406030204" pitchFamily="18" charset="0"/>
                            </a:rPr>
                          </m:ctrlPr>
                        </m:dPr>
                        <m:e>
                          <m:nary>
                            <m:naryPr>
                              <m:chr m:val="∑"/>
                              <m:ctrlPr>
                                <a:rPr lang="en-US" sz="2000" i="1" u="none">
                                  <a:latin typeface="Cambria Math" panose="02040503050406030204" pitchFamily="18" charset="0"/>
                                </a:rPr>
                              </m:ctrlPr>
                            </m:naryPr>
                            <m:sub>
                              <m:r>
                                <m:rPr>
                                  <m:brk m:alnAt="23"/>
                                </m:rPr>
                                <a:rPr lang="en-US" sz="2000" i="1" u="none">
                                  <a:latin typeface="Cambria Math"/>
                                </a:rPr>
                                <m:t>𝑘</m:t>
                              </m:r>
                              <m:r>
                                <a:rPr lang="en-US" sz="2000" i="1" u="none">
                                  <a:latin typeface="Cambria Math"/>
                                </a:rPr>
                                <m:t>∈</m:t>
                              </m:r>
                              <m:r>
                                <a:rPr lang="en-US" sz="2000" i="1" u="none">
                                  <a:latin typeface="Cambria Math"/>
                                </a:rPr>
                                <m:t>𝑑𝑜𝑤𝑛𝑠𝑡𝑟𝑒𝑎𝑚</m:t>
                              </m:r>
                              <m:d>
                                <m:dPr>
                                  <m:ctrlPr>
                                    <a:rPr lang="en-US" sz="2000" i="1" u="none">
                                      <a:latin typeface="Cambria Math" panose="02040503050406030204" pitchFamily="18" charset="0"/>
                                    </a:rPr>
                                  </m:ctrlPr>
                                </m:dPr>
                                <m:e>
                                  <m:r>
                                    <a:rPr lang="en-US" sz="2000" i="1" u="none">
                                      <a:latin typeface="Cambria Math"/>
                                    </a:rPr>
                                    <m:t>𝑗</m:t>
                                  </m:r>
                                </m:e>
                              </m:d>
                            </m:sub>
                            <m:sup/>
                            <m:e>
                              <m:r>
                                <a:rPr lang="en-US" sz="2000" i="1" u="none">
                                  <a:latin typeface="Cambria Math"/>
                                </a:rPr>
                                <m:t>−</m:t>
                              </m:r>
                              <m:sSub>
                                <m:sSubPr>
                                  <m:ctrlPr>
                                    <a:rPr lang="en-US" sz="2000" i="1" u="none">
                                      <a:latin typeface="Cambria Math" panose="02040503050406030204" pitchFamily="18" charset="0"/>
                                    </a:rPr>
                                  </m:ctrlPr>
                                </m:sSubPr>
                                <m:e>
                                  <m:r>
                                    <a:rPr lang="en-US" sz="2000" i="1" u="none">
                                      <a:latin typeface="Cambria Math"/>
                                    </a:rPr>
                                    <m:t>𝛿</m:t>
                                  </m:r>
                                </m:e>
                                <m:sub>
                                  <m:r>
                                    <a:rPr lang="en-US" sz="2000" i="1" u="none">
                                      <a:latin typeface="Cambria Math"/>
                                    </a:rPr>
                                    <m:t>𝑘</m:t>
                                  </m:r>
                                </m:sub>
                              </m:sSub>
                              <m:r>
                                <a:rPr lang="en-US" sz="2000" i="1" u="none">
                                  <a:latin typeface="Cambria Math"/>
                                </a:rPr>
                                <m:t>  </m:t>
                              </m:r>
                              <m:sSub>
                                <m:sSubPr>
                                  <m:ctrlPr>
                                    <a:rPr lang="en-US" sz="2000" i="1" u="none">
                                      <a:latin typeface="Cambria Math" panose="02040503050406030204" pitchFamily="18" charset="0"/>
                                    </a:rPr>
                                  </m:ctrlPr>
                                </m:sSubPr>
                                <m:e>
                                  <m:r>
                                    <a:rPr lang="en-US" sz="2000" i="1" u="none">
                                      <a:latin typeface="Cambria Math"/>
                                    </a:rPr>
                                    <m:t>𝑤</m:t>
                                  </m:r>
                                </m:e>
                                <m:sub>
                                  <m:r>
                                    <a:rPr lang="en-US" sz="2000" i="1" u="none">
                                      <a:latin typeface="Cambria Math"/>
                                    </a:rPr>
                                    <m:t>𝑗𝑘</m:t>
                                  </m:r>
                                </m:sub>
                              </m:sSub>
                              <m:r>
                                <a:rPr lang="en-US" sz="2000" i="1" u="none">
                                  <a:latin typeface="Cambria Math"/>
                                </a:rPr>
                                <m:t> </m:t>
                              </m:r>
                              <m:r>
                                <a:rPr lang="fa-IR" sz="2000" i="1" u="none">
                                  <a:latin typeface="Cambria Math"/>
                                </a:rPr>
                                <m:t>   </m:t>
                              </m:r>
                            </m:e>
                          </m:nary>
                        </m:e>
                      </m:d>
                      <m:sSub>
                        <m:sSubPr>
                          <m:ctrlPr>
                            <a:rPr lang="en-US" sz="2000" i="1" u="none">
                              <a:latin typeface="Cambria Math" panose="02040503050406030204" pitchFamily="18" charset="0"/>
                            </a:rPr>
                          </m:ctrlPr>
                        </m:sSubPr>
                        <m:e>
                          <m:r>
                            <a:rPr lang="en-US" sz="2000" i="1" u="none">
                              <a:latin typeface="Cambria Math"/>
                            </a:rPr>
                            <m:t>𝑥</m:t>
                          </m:r>
                        </m:e>
                        <m:sub>
                          <m:r>
                            <a:rPr lang="en-US" sz="2000" i="1" u="none">
                              <a:latin typeface="Cambria Math"/>
                            </a:rPr>
                            <m:t>𝑖𝑗</m:t>
                          </m:r>
                        </m:sub>
                      </m:sSub>
                      <m:r>
                        <a:rPr lang="en-US" sz="2000" b="0" i="1" u="none" smtClean="0">
                          <a:latin typeface="Cambria Math"/>
                        </a:rPr>
                        <m:t>=</m:t>
                      </m:r>
                      <m:r>
                        <a:rPr lang="en-US" sz="2000" i="1">
                          <a:latin typeface="Cambria Math" panose="02040503050406030204" pitchFamily="18" charset="0"/>
                        </a:rPr>
                        <m:t>𝛼</m:t>
                      </m:r>
                      <m:sSub>
                        <m:sSubPr>
                          <m:ctrlPr>
                            <a:rPr lang="en-US" sz="2000" b="0" i="1" u="none" smtClean="0">
                              <a:latin typeface="Cambria Math" panose="02040503050406030204" pitchFamily="18" charset="0"/>
                            </a:rPr>
                          </m:ctrlPr>
                        </m:sSubPr>
                        <m:e>
                          <m:r>
                            <a:rPr lang="en-US" sz="2000" b="0" i="1" u="none" smtClean="0">
                              <a:latin typeface="Cambria Math"/>
                            </a:rPr>
                            <m:t>𝛿</m:t>
                          </m:r>
                        </m:e>
                        <m:sub>
                          <m:r>
                            <a:rPr lang="en-US" sz="2000" b="0" i="1" u="none" smtClean="0">
                              <a:latin typeface="Cambria Math"/>
                            </a:rPr>
                            <m:t>𝑗</m:t>
                          </m:r>
                        </m:sub>
                      </m:sSub>
                      <m:sSub>
                        <m:sSubPr>
                          <m:ctrlPr>
                            <a:rPr lang="en-US" sz="2000" b="0" i="1" u="none" smtClean="0">
                              <a:latin typeface="Cambria Math" panose="02040503050406030204" pitchFamily="18" charset="0"/>
                            </a:rPr>
                          </m:ctrlPr>
                        </m:sSubPr>
                        <m:e>
                          <m:r>
                            <a:rPr lang="en-US" sz="2000" b="0" i="1" u="none" smtClean="0">
                              <a:latin typeface="Cambria Math"/>
                            </a:rPr>
                            <m:t>𝑥</m:t>
                          </m:r>
                        </m:e>
                        <m:sub>
                          <m:r>
                            <a:rPr lang="en-US" sz="2000" b="0" i="1" u="none" smtClean="0">
                              <a:latin typeface="Cambria Math"/>
                            </a:rPr>
                            <m:t>𝑖𝑗</m:t>
                          </m:r>
                        </m:sub>
                      </m:sSub>
                    </m:oMath>
                  </m:oMathPara>
                </a14:m>
                <a:endParaRPr lang="en-US" sz="2000" dirty="0"/>
              </a:p>
            </p:txBody>
          </p:sp>
        </mc:Choice>
        <mc:Fallback xmlns="">
          <p:sp>
            <p:nvSpPr>
              <p:cNvPr id="49" name="Rectangle 48"/>
              <p:cNvSpPr>
                <a:spLocks noRot="1" noChangeAspect="1" noMove="1" noResize="1" noEditPoints="1" noAdjustHandles="1" noChangeArrowheads="1" noChangeShapeType="1" noTextEdit="1"/>
              </p:cNvSpPr>
              <p:nvPr/>
            </p:nvSpPr>
            <p:spPr>
              <a:xfrm>
                <a:off x="990600" y="2286000"/>
                <a:ext cx="6276202" cy="1437766"/>
              </a:xfrm>
              <a:prstGeom prst="rect">
                <a:avLst/>
              </a:prstGeom>
              <a:blipFill>
                <a:blip r:embed="rId3"/>
                <a:stretch>
                  <a:fillRect b="-424"/>
                </a:stretch>
              </a:blipFill>
            </p:spPr>
            <p:txBody>
              <a:bodyPr/>
              <a:lstStyle/>
              <a:p>
                <a:r>
                  <a:rPr lang="en-US">
                    <a:noFill/>
                  </a:rPr>
                  <a:t> </a:t>
                </a:r>
              </a:p>
            </p:txBody>
          </p:sp>
        </mc:Fallback>
      </mc:AlternateContent>
      <p:grpSp>
        <p:nvGrpSpPr>
          <p:cNvPr id="50" name="Group 49"/>
          <p:cNvGrpSpPr/>
          <p:nvPr/>
        </p:nvGrpSpPr>
        <p:grpSpPr>
          <a:xfrm>
            <a:off x="6453575" y="3004883"/>
            <a:ext cx="2487601" cy="2624613"/>
            <a:chOff x="6400800" y="1600200"/>
            <a:chExt cx="2964174" cy="3129059"/>
          </a:xfrm>
        </p:grpSpPr>
        <p:grpSp>
          <p:nvGrpSpPr>
            <p:cNvPr id="51" name="Group 50"/>
            <p:cNvGrpSpPr/>
            <p:nvPr/>
          </p:nvGrpSpPr>
          <p:grpSpPr>
            <a:xfrm>
              <a:off x="6400800" y="2095143"/>
              <a:ext cx="2964174" cy="2634116"/>
              <a:chOff x="6477000" y="2704742"/>
              <a:chExt cx="2964174" cy="2634116"/>
            </a:xfrm>
          </p:grpSpPr>
          <p:grpSp>
            <p:nvGrpSpPr>
              <p:cNvPr id="55" name="Group 51"/>
              <p:cNvGrpSpPr>
                <a:grpSpLocks/>
              </p:cNvGrpSpPr>
              <p:nvPr/>
            </p:nvGrpSpPr>
            <p:grpSpPr bwMode="auto">
              <a:xfrm>
                <a:off x="6477000" y="2704742"/>
                <a:ext cx="2430053" cy="2248257"/>
                <a:chOff x="1872" y="2496"/>
                <a:chExt cx="1392" cy="1368"/>
              </a:xfrm>
            </p:grpSpPr>
            <p:grpSp>
              <p:nvGrpSpPr>
                <p:cNvPr id="59" name="Group 26"/>
                <p:cNvGrpSpPr>
                  <a:grpSpLocks/>
                </p:cNvGrpSpPr>
                <p:nvPr/>
              </p:nvGrpSpPr>
              <p:grpSpPr bwMode="auto">
                <a:xfrm>
                  <a:off x="1872" y="3720"/>
                  <a:ext cx="1392" cy="144"/>
                  <a:chOff x="1872" y="3720"/>
                  <a:chExt cx="1392" cy="144"/>
                </a:xfrm>
              </p:grpSpPr>
              <p:sp>
                <p:nvSpPr>
                  <p:cNvPr id="89" name="Oval 10"/>
                  <p:cNvSpPr>
                    <a:spLocks noChangeArrowheads="1"/>
                  </p:cNvSpPr>
                  <p:nvPr/>
                </p:nvSpPr>
                <p:spPr bwMode="auto">
                  <a:xfrm>
                    <a:off x="1872"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 name="Oval 11"/>
                  <p:cNvSpPr>
                    <a:spLocks noChangeArrowheads="1"/>
                  </p:cNvSpPr>
                  <p:nvPr/>
                </p:nvSpPr>
                <p:spPr bwMode="auto">
                  <a:xfrm>
                    <a:off x="2256"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 name="Oval 12"/>
                  <p:cNvSpPr>
                    <a:spLocks noChangeArrowheads="1"/>
                  </p:cNvSpPr>
                  <p:nvPr/>
                </p:nvSpPr>
                <p:spPr bwMode="auto">
                  <a:xfrm>
                    <a:off x="2832"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 name="Oval 13"/>
                  <p:cNvSpPr>
                    <a:spLocks noChangeArrowheads="1"/>
                  </p:cNvSpPr>
                  <p:nvPr/>
                </p:nvSpPr>
                <p:spPr bwMode="auto">
                  <a:xfrm>
                    <a:off x="3120"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 name="Oval 14"/>
                  <p:cNvSpPr>
                    <a:spLocks noChangeArrowheads="1"/>
                  </p:cNvSpPr>
                  <p:nvPr/>
                </p:nvSpPr>
                <p:spPr bwMode="auto">
                  <a:xfrm>
                    <a:off x="2544"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0" name="Group 25"/>
                <p:cNvGrpSpPr>
                  <a:grpSpLocks/>
                </p:cNvGrpSpPr>
                <p:nvPr/>
              </p:nvGrpSpPr>
              <p:grpSpPr bwMode="auto">
                <a:xfrm>
                  <a:off x="2016" y="3108"/>
                  <a:ext cx="1056" cy="144"/>
                  <a:chOff x="2016" y="3168"/>
                  <a:chExt cx="1056" cy="144"/>
                </a:xfrm>
              </p:grpSpPr>
              <p:sp>
                <p:nvSpPr>
                  <p:cNvPr id="86" name="Oval 16"/>
                  <p:cNvSpPr>
                    <a:spLocks noChangeArrowheads="1"/>
                  </p:cNvSpPr>
                  <p:nvPr/>
                </p:nvSpPr>
                <p:spPr bwMode="auto">
                  <a:xfrm>
                    <a:off x="2016"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 name="Oval 17"/>
                  <p:cNvSpPr>
                    <a:spLocks noChangeArrowheads="1"/>
                  </p:cNvSpPr>
                  <p:nvPr/>
                </p:nvSpPr>
                <p:spPr bwMode="auto">
                  <a:xfrm>
                    <a:off x="2928"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 name="Oval 19"/>
                  <p:cNvSpPr>
                    <a:spLocks noChangeArrowheads="1"/>
                  </p:cNvSpPr>
                  <p:nvPr/>
                </p:nvSpPr>
                <p:spPr bwMode="auto">
                  <a:xfrm>
                    <a:off x="2496"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1" name="Group 27"/>
                <p:cNvGrpSpPr>
                  <a:grpSpLocks/>
                </p:cNvGrpSpPr>
                <p:nvPr/>
              </p:nvGrpSpPr>
              <p:grpSpPr bwMode="auto">
                <a:xfrm>
                  <a:off x="2208" y="2496"/>
                  <a:ext cx="624" cy="144"/>
                  <a:chOff x="2208" y="2496"/>
                  <a:chExt cx="624" cy="144"/>
                </a:xfrm>
              </p:grpSpPr>
              <p:sp>
                <p:nvSpPr>
                  <p:cNvPr id="84" name="Oval 21"/>
                  <p:cNvSpPr>
                    <a:spLocks noChangeArrowheads="1"/>
                  </p:cNvSpPr>
                  <p:nvPr/>
                </p:nvSpPr>
                <p:spPr bwMode="auto">
                  <a:xfrm>
                    <a:off x="2208" y="2496"/>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 name="Oval 24"/>
                  <p:cNvSpPr>
                    <a:spLocks noChangeArrowheads="1"/>
                  </p:cNvSpPr>
                  <p:nvPr/>
                </p:nvSpPr>
                <p:spPr bwMode="auto">
                  <a:xfrm>
                    <a:off x="2688" y="2496"/>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cxnSp>
              <p:nvCxnSpPr>
                <p:cNvPr id="62" name="AutoShape 28"/>
                <p:cNvCxnSpPr>
                  <a:cxnSpLocks noChangeShapeType="1"/>
                  <a:stCxn id="85" idx="4"/>
                  <a:endCxn id="87" idx="0"/>
                </p:cNvCxnSpPr>
                <p:nvPr/>
              </p:nvCxnSpPr>
              <p:spPr bwMode="auto">
                <a:xfrm>
                  <a:off x="2760" y="2640"/>
                  <a:ext cx="24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AutoShape 29"/>
                <p:cNvCxnSpPr>
                  <a:cxnSpLocks noChangeShapeType="1"/>
                  <a:stCxn id="85" idx="4"/>
                  <a:endCxn id="88" idx="0"/>
                </p:cNvCxnSpPr>
                <p:nvPr/>
              </p:nvCxnSpPr>
              <p:spPr bwMode="auto">
                <a:xfrm flipH="1">
                  <a:off x="2568" y="2640"/>
                  <a:ext cx="19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 name="AutoShape 30"/>
                <p:cNvCxnSpPr>
                  <a:cxnSpLocks noChangeShapeType="1"/>
                  <a:stCxn id="85" idx="4"/>
                  <a:endCxn id="86" idx="0"/>
                </p:cNvCxnSpPr>
                <p:nvPr/>
              </p:nvCxnSpPr>
              <p:spPr bwMode="auto">
                <a:xfrm flipH="1">
                  <a:off x="2088" y="2640"/>
                  <a:ext cx="67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 name="AutoShape 31"/>
                <p:cNvCxnSpPr>
                  <a:cxnSpLocks noChangeShapeType="1"/>
                  <a:stCxn id="84" idx="4"/>
                  <a:endCxn id="87" idx="0"/>
                </p:cNvCxnSpPr>
                <p:nvPr/>
              </p:nvCxnSpPr>
              <p:spPr bwMode="auto">
                <a:xfrm>
                  <a:off x="2280" y="2640"/>
                  <a:ext cx="72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 name="AutoShape 32"/>
                <p:cNvCxnSpPr>
                  <a:cxnSpLocks noChangeShapeType="1"/>
                  <a:stCxn id="84" idx="4"/>
                  <a:endCxn id="88" idx="0"/>
                </p:cNvCxnSpPr>
                <p:nvPr/>
              </p:nvCxnSpPr>
              <p:spPr bwMode="auto">
                <a:xfrm>
                  <a:off x="2280" y="2640"/>
                  <a:ext cx="288"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 name="AutoShape 33"/>
                <p:cNvCxnSpPr>
                  <a:cxnSpLocks noChangeShapeType="1"/>
                  <a:stCxn id="84" idx="4"/>
                  <a:endCxn id="86" idx="0"/>
                </p:cNvCxnSpPr>
                <p:nvPr/>
              </p:nvCxnSpPr>
              <p:spPr bwMode="auto">
                <a:xfrm flipH="1">
                  <a:off x="2088" y="2640"/>
                  <a:ext cx="19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 name="AutoShape 34"/>
                <p:cNvCxnSpPr>
                  <a:cxnSpLocks noChangeShapeType="1"/>
                  <a:stCxn id="86" idx="4"/>
                  <a:endCxn id="89" idx="0"/>
                </p:cNvCxnSpPr>
                <p:nvPr/>
              </p:nvCxnSpPr>
              <p:spPr bwMode="auto">
                <a:xfrm flipH="1">
                  <a:off x="1944" y="3252"/>
                  <a:ext cx="14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 name="AutoShape 35"/>
                <p:cNvCxnSpPr>
                  <a:cxnSpLocks noChangeShapeType="1"/>
                  <a:stCxn id="86" idx="4"/>
                  <a:endCxn id="90" idx="0"/>
                </p:cNvCxnSpPr>
                <p:nvPr/>
              </p:nvCxnSpPr>
              <p:spPr bwMode="auto">
                <a:xfrm>
                  <a:off x="2088" y="3252"/>
                  <a:ext cx="24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 name="AutoShape 36"/>
                <p:cNvCxnSpPr>
                  <a:cxnSpLocks noChangeShapeType="1"/>
                  <a:stCxn id="86" idx="4"/>
                  <a:endCxn id="93" idx="0"/>
                </p:cNvCxnSpPr>
                <p:nvPr/>
              </p:nvCxnSpPr>
              <p:spPr bwMode="auto">
                <a:xfrm>
                  <a:off x="2088" y="3252"/>
                  <a:ext cx="528"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 name="AutoShape 37"/>
                <p:cNvCxnSpPr>
                  <a:cxnSpLocks noChangeShapeType="1"/>
                  <a:stCxn id="86" idx="4"/>
                  <a:endCxn id="91" idx="0"/>
                </p:cNvCxnSpPr>
                <p:nvPr/>
              </p:nvCxnSpPr>
              <p:spPr bwMode="auto">
                <a:xfrm>
                  <a:off x="2088" y="3252"/>
                  <a:ext cx="816"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 name="AutoShape 38"/>
                <p:cNvCxnSpPr>
                  <a:cxnSpLocks noChangeShapeType="1"/>
                  <a:stCxn id="86" idx="4"/>
                  <a:endCxn id="92" idx="0"/>
                </p:cNvCxnSpPr>
                <p:nvPr/>
              </p:nvCxnSpPr>
              <p:spPr bwMode="auto">
                <a:xfrm>
                  <a:off x="2088" y="3252"/>
                  <a:ext cx="110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 name="AutoShape 40"/>
                <p:cNvCxnSpPr>
                  <a:cxnSpLocks noChangeShapeType="1"/>
                  <a:endCxn id="93" idx="0"/>
                </p:cNvCxnSpPr>
                <p:nvPr/>
              </p:nvCxnSpPr>
              <p:spPr bwMode="auto">
                <a:xfrm>
                  <a:off x="2560" y="3268"/>
                  <a:ext cx="56" cy="45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 name="AutoShape 41"/>
                <p:cNvCxnSpPr>
                  <a:cxnSpLocks noChangeShapeType="1"/>
                  <a:stCxn id="88" idx="4"/>
                  <a:endCxn id="90" idx="0"/>
                </p:cNvCxnSpPr>
                <p:nvPr/>
              </p:nvCxnSpPr>
              <p:spPr bwMode="auto">
                <a:xfrm flipH="1">
                  <a:off x="2328" y="3252"/>
                  <a:ext cx="24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 name="AutoShape 42"/>
                <p:cNvCxnSpPr>
                  <a:cxnSpLocks noChangeShapeType="1"/>
                  <a:endCxn id="89" idx="0"/>
                </p:cNvCxnSpPr>
                <p:nvPr/>
              </p:nvCxnSpPr>
              <p:spPr bwMode="auto">
                <a:xfrm flipH="1">
                  <a:off x="1944" y="3268"/>
                  <a:ext cx="616" cy="45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 name="AutoShape 43"/>
                <p:cNvCxnSpPr>
                  <a:cxnSpLocks noChangeShapeType="1"/>
                </p:cNvCxnSpPr>
                <p:nvPr/>
              </p:nvCxnSpPr>
              <p:spPr bwMode="auto">
                <a:xfrm>
                  <a:off x="2544" y="3264"/>
                  <a:ext cx="312" cy="45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 name="AutoShape 44"/>
                <p:cNvCxnSpPr>
                  <a:cxnSpLocks noChangeShapeType="1"/>
                  <a:stCxn id="87" idx="4"/>
                  <a:endCxn id="92" idx="0"/>
                </p:cNvCxnSpPr>
                <p:nvPr/>
              </p:nvCxnSpPr>
              <p:spPr bwMode="auto">
                <a:xfrm>
                  <a:off x="3000" y="3252"/>
                  <a:ext cx="19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 name="AutoShape 45"/>
                <p:cNvCxnSpPr>
                  <a:cxnSpLocks noChangeShapeType="1"/>
                  <a:stCxn id="87" idx="4"/>
                  <a:endCxn id="91" idx="0"/>
                </p:cNvCxnSpPr>
                <p:nvPr/>
              </p:nvCxnSpPr>
              <p:spPr bwMode="auto">
                <a:xfrm flipH="1">
                  <a:off x="2904" y="3252"/>
                  <a:ext cx="96"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 name="AutoShape 46"/>
                <p:cNvCxnSpPr>
                  <a:cxnSpLocks noChangeShapeType="1"/>
                  <a:stCxn id="87" idx="4"/>
                  <a:endCxn id="93" idx="0"/>
                </p:cNvCxnSpPr>
                <p:nvPr/>
              </p:nvCxnSpPr>
              <p:spPr bwMode="auto">
                <a:xfrm flipH="1">
                  <a:off x="2616" y="3252"/>
                  <a:ext cx="38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 name="AutoShape 47"/>
                <p:cNvCxnSpPr>
                  <a:cxnSpLocks noChangeShapeType="1"/>
                  <a:stCxn id="87" idx="4"/>
                  <a:endCxn id="90" idx="0"/>
                </p:cNvCxnSpPr>
                <p:nvPr/>
              </p:nvCxnSpPr>
              <p:spPr bwMode="auto">
                <a:xfrm flipH="1">
                  <a:off x="2328" y="3252"/>
                  <a:ext cx="67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 name="AutoShape 48"/>
                <p:cNvCxnSpPr>
                  <a:cxnSpLocks noChangeShapeType="1"/>
                  <a:stCxn id="87" idx="4"/>
                  <a:endCxn id="89" idx="7"/>
                </p:cNvCxnSpPr>
                <p:nvPr/>
              </p:nvCxnSpPr>
              <p:spPr bwMode="auto">
                <a:xfrm flipH="1">
                  <a:off x="1995" y="3252"/>
                  <a:ext cx="1005" cy="48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 name="AutoShape 49"/>
                <p:cNvCxnSpPr>
                  <a:cxnSpLocks noChangeShapeType="1"/>
                  <a:stCxn id="88" idx="4"/>
                  <a:endCxn id="92" idx="0"/>
                </p:cNvCxnSpPr>
                <p:nvPr/>
              </p:nvCxnSpPr>
              <p:spPr bwMode="auto">
                <a:xfrm>
                  <a:off x="2568" y="3252"/>
                  <a:ext cx="62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3" name="Line 50"/>
                <p:cNvSpPr>
                  <a:spLocks noChangeShapeType="1"/>
                </p:cNvSpPr>
                <p:nvPr/>
              </p:nvSpPr>
              <p:spPr bwMode="auto">
                <a:xfrm flipV="1">
                  <a:off x="1872" y="2688"/>
                  <a:ext cx="0" cy="110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mc:AlternateContent xmlns:mc="http://schemas.openxmlformats.org/markup-compatibility/2006" xmlns:a14="http://schemas.microsoft.com/office/drawing/2010/main">
            <mc:Choice Requires="a14">
              <p:sp>
                <p:nvSpPr>
                  <p:cNvPr id="56" name="TextBox 55"/>
                  <p:cNvSpPr txBox="1"/>
                  <p:nvPr/>
                </p:nvSpPr>
                <p:spPr>
                  <a:xfrm>
                    <a:off x="6866337" y="2898539"/>
                    <a:ext cx="2286000" cy="2440319"/>
                  </a:xfrm>
                  <a:prstGeom prst="rect">
                    <a:avLst/>
                  </a:prstGeom>
                  <a:noFill/>
                </p:spPr>
                <p:txBody>
                  <a:bodyPr wrap="square" rtlCol="0">
                    <a:spAutoFit/>
                  </a:bodyPr>
                  <a:lstStyle/>
                  <a:p>
                    <a:pPr algn="ctr"/>
                    <a:r>
                      <a:rPr lang="en-US" sz="2500" u="none" dirty="0"/>
                      <a:t>        </a:t>
                    </a:r>
                    <a:endParaRPr lang="en-US" sz="2500" b="0" i="1" u="none" dirty="0">
                      <a:latin typeface="Cambria Math"/>
                    </a:endParaRPr>
                  </a:p>
                  <a:p>
                    <a:pPr algn="ctr"/>
                    <a14:m>
                      <m:oMath xmlns:m="http://schemas.openxmlformats.org/officeDocument/2006/math">
                        <m:sSub>
                          <m:sSubPr>
                            <m:ctrlPr>
                              <a:rPr lang="en-US" sz="2500" b="0" i="1" u="none" smtClean="0">
                                <a:latin typeface="Cambria Math" panose="02040503050406030204" pitchFamily="18" charset="0"/>
                              </a:rPr>
                            </m:ctrlPr>
                          </m:sSubPr>
                          <m:e>
                            <m:r>
                              <a:rPr lang="en-US" sz="2500" b="0" i="1" u="none" smtClean="0">
                                <a:latin typeface="Cambria Math" panose="02040503050406030204" pitchFamily="18" charset="0"/>
                              </a:rPr>
                              <m:t>h</m:t>
                            </m:r>
                          </m:e>
                          <m:sub>
                            <m:r>
                              <a:rPr lang="en-US" sz="2500" b="0" i="1" u="none" smtClean="0">
                                <a:latin typeface="Cambria Math"/>
                              </a:rPr>
                              <m:t>𝑗</m:t>
                            </m:r>
                          </m:sub>
                        </m:sSub>
                      </m:oMath>
                    </a14:m>
                    <a:r>
                      <a:rPr lang="en-US" sz="2500" u="none" dirty="0"/>
                      <a:t>          </a:t>
                    </a:r>
                  </a:p>
                  <a:p>
                    <a:pPr algn="ctr"/>
                    <a:endParaRPr lang="en-US" sz="2500" i="1" u="none" dirty="0">
                      <a:latin typeface="Cambria Math"/>
                    </a:endParaRPr>
                  </a:p>
                  <a:p>
                    <a:pPr algn="ctr"/>
                    <a:r>
                      <a:rPr lang="en-US" sz="2500" u="none" dirty="0"/>
                      <a:t>            </a:t>
                    </a:r>
                    <a:endParaRPr lang="en-US" sz="2500" i="1" u="none" dirty="0">
                      <a:latin typeface="Cambria Math"/>
                    </a:endParaRPr>
                  </a:p>
                  <a:p>
                    <a:pPr algn="ctr"/>
                    <a14:m>
                      <m:oMathPara xmlns:m="http://schemas.openxmlformats.org/officeDocument/2006/math">
                        <m:oMathParaPr>
                          <m:jc m:val="centerGroup"/>
                        </m:oMathParaPr>
                        <m:oMath xmlns:m="http://schemas.openxmlformats.org/officeDocument/2006/math">
                          <m:r>
                            <a:rPr lang="en-US" sz="2500" b="0" i="1" u="none" smtClean="0">
                              <a:latin typeface="Cambria Math" panose="02040503050406030204" pitchFamily="18" charset="0"/>
                            </a:rPr>
                            <m:t>      </m:t>
                          </m:r>
                          <m:sSub>
                            <m:sSubPr>
                              <m:ctrlPr>
                                <a:rPr lang="en-US" sz="2500" b="0" i="1" u="none" smtClean="0">
                                  <a:latin typeface="Cambria Math" panose="02040503050406030204" pitchFamily="18" charset="0"/>
                                </a:rPr>
                              </m:ctrlPr>
                            </m:sSubPr>
                            <m:e>
                              <m:r>
                                <a:rPr lang="en-US" sz="2500" b="0" i="1" u="none" smtClean="0">
                                  <a:latin typeface="Cambria Math" panose="02040503050406030204" pitchFamily="18" charset="0"/>
                                </a:rPr>
                                <m:t>𝑥</m:t>
                              </m:r>
                            </m:e>
                            <m:sub>
                              <m:r>
                                <a:rPr lang="en-US" sz="2500" i="1" u="none">
                                  <a:latin typeface="Cambria Math"/>
                                </a:rPr>
                                <m:t>𝑖</m:t>
                              </m:r>
                            </m:sub>
                          </m:sSub>
                        </m:oMath>
                      </m:oMathPara>
                    </a14:m>
                    <a:endParaRPr lang="en-US" sz="2500" u="none" dirty="0"/>
                  </a:p>
                </p:txBody>
              </p:sp>
            </mc:Choice>
            <mc:Fallback xmlns="">
              <p:sp>
                <p:nvSpPr>
                  <p:cNvPr id="56" name="TextBox 55"/>
                  <p:cNvSpPr txBox="1">
                    <a:spLocks noRot="1" noChangeAspect="1" noMove="1" noResize="1" noEditPoints="1" noAdjustHandles="1" noChangeArrowheads="1" noChangeShapeType="1" noTextEdit="1"/>
                  </p:cNvSpPr>
                  <p:nvPr/>
                </p:nvSpPr>
                <p:spPr>
                  <a:xfrm>
                    <a:off x="6866337" y="2898539"/>
                    <a:ext cx="2286000" cy="2440319"/>
                  </a:xfrm>
                  <a:prstGeom prst="rect">
                    <a:avLst/>
                  </a:prstGeom>
                  <a:blipFill>
                    <a:blip r:embed="rId4"/>
                    <a:stretch>
                      <a:fillRect b="-29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Rectangle 56"/>
                  <p:cNvSpPr/>
                  <p:nvPr/>
                </p:nvSpPr>
                <p:spPr>
                  <a:xfrm>
                    <a:off x="8686800" y="3328289"/>
                    <a:ext cx="754374" cy="557910"/>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sz="2400" i="1" u="none">
                                  <a:latin typeface="Cambria Math" panose="02040503050406030204" pitchFamily="18" charset="0"/>
                                </a:rPr>
                              </m:ctrlPr>
                            </m:sSubPr>
                            <m:e>
                              <m:r>
                                <a:rPr lang="en-US" sz="2400" i="1" u="none">
                                  <a:latin typeface="Cambria Math"/>
                                </a:rPr>
                                <m:t>𝑤</m:t>
                              </m:r>
                            </m:e>
                            <m:sub>
                              <m:r>
                                <a:rPr lang="en-US" sz="2400" i="1" u="none">
                                  <a:latin typeface="Cambria Math"/>
                                </a:rPr>
                                <m:t>𝑖𝑗</m:t>
                              </m:r>
                            </m:sub>
                          </m:sSub>
                        </m:oMath>
                      </m:oMathPara>
                    </a14:m>
                    <a:endParaRPr lang="en-US" sz="2400" i="1" u="none" dirty="0">
                      <a:latin typeface="Cambria Math"/>
                    </a:endParaRPr>
                  </a:p>
                </p:txBody>
              </p:sp>
            </mc:Choice>
            <mc:Fallback xmlns="">
              <p:sp>
                <p:nvSpPr>
                  <p:cNvPr id="13" name="Rectangle 12"/>
                  <p:cNvSpPr>
                    <a:spLocks noRot="1" noChangeAspect="1" noMove="1" noResize="1" noEditPoints="1" noAdjustHandles="1" noChangeArrowheads="1" noChangeShapeType="1" noTextEdit="1"/>
                  </p:cNvSpPr>
                  <p:nvPr/>
                </p:nvSpPr>
                <p:spPr>
                  <a:xfrm>
                    <a:off x="8686800" y="3328289"/>
                    <a:ext cx="754374" cy="557910"/>
                  </a:xfrm>
                  <a:prstGeom prst="rect">
                    <a:avLst/>
                  </a:prstGeom>
                  <a:blipFill rotWithShape="1">
                    <a:blip r:embed="rId6"/>
                    <a:stretch>
                      <a:fillRect b="-15584"/>
                    </a:stretch>
                  </a:blipFill>
                </p:spPr>
                <p:txBody>
                  <a:bodyPr/>
                  <a:lstStyle/>
                  <a:p>
                    <a:r>
                      <a:rPr lang="en-US">
                        <a:noFill/>
                      </a:rPr>
                      <a:t> </a:t>
                    </a:r>
                  </a:p>
                </p:txBody>
              </p:sp>
            </mc:Fallback>
          </mc:AlternateContent>
          <p:cxnSp>
            <p:nvCxnSpPr>
              <p:cNvPr id="58" name="Straight Arrow Connector 57"/>
              <p:cNvCxnSpPr/>
              <p:nvPr/>
            </p:nvCxnSpPr>
            <p:spPr>
              <a:xfrm flipH="1">
                <a:off x="8081594" y="3858486"/>
                <a:ext cx="902380" cy="408713"/>
              </a:xfrm>
              <a:prstGeom prst="straightConnector1">
                <a:avLst/>
              </a:prstGeom>
              <a:ln w="38100">
                <a:solidFill>
                  <a:srgbClr val="A50021"/>
                </a:solidFill>
                <a:tailEnd type="arrow"/>
              </a:ln>
            </p:spPr>
            <p:style>
              <a:lnRef idx="1">
                <a:schemeClr val="accent1"/>
              </a:lnRef>
              <a:fillRef idx="0">
                <a:schemeClr val="accent1"/>
              </a:fillRef>
              <a:effectRef idx="0">
                <a:schemeClr val="accent1"/>
              </a:effectRef>
              <a:fontRef idx="minor">
                <a:schemeClr val="tx1"/>
              </a:fontRef>
            </p:style>
          </p:cxnSp>
        </p:grpSp>
        <p:sp>
          <p:nvSpPr>
            <p:cNvPr id="52" name="Line 57"/>
            <p:cNvSpPr>
              <a:spLocks noChangeShapeType="1"/>
            </p:cNvSpPr>
            <p:nvPr/>
          </p:nvSpPr>
          <p:spPr bwMode="auto">
            <a:xfrm>
              <a:off x="7957814" y="1752600"/>
              <a:ext cx="0" cy="304800"/>
            </a:xfrm>
            <a:prstGeom prst="line">
              <a:avLst/>
            </a:prstGeom>
            <a:noFill/>
            <a:ln w="28575">
              <a:solidFill>
                <a:srgbClr val="A5002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 name="Line 57"/>
            <p:cNvSpPr>
              <a:spLocks noChangeShapeType="1"/>
            </p:cNvSpPr>
            <p:nvPr/>
          </p:nvSpPr>
          <p:spPr bwMode="auto">
            <a:xfrm>
              <a:off x="7609840" y="2763520"/>
              <a:ext cx="0" cy="304800"/>
            </a:xfrm>
            <a:prstGeom prst="line">
              <a:avLst/>
            </a:prstGeom>
            <a:noFill/>
            <a:ln w="28575">
              <a:solidFill>
                <a:srgbClr val="A5002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mc:AlternateContent xmlns:mc="http://schemas.openxmlformats.org/markup-compatibility/2006" xmlns:a14="http://schemas.microsoft.com/office/drawing/2010/main">
          <mc:Choice Requires="a14">
            <p:sp>
              <p:nvSpPr>
                <p:cNvPr id="54" name="Rectangle 53"/>
                <p:cNvSpPr/>
                <p:nvPr/>
              </p:nvSpPr>
              <p:spPr>
                <a:xfrm>
                  <a:off x="7936331" y="1600200"/>
                  <a:ext cx="57098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u="none" smtClean="0">
                                <a:latin typeface="Cambria Math" panose="02040503050406030204" pitchFamily="18" charset="0"/>
                              </a:rPr>
                            </m:ctrlPr>
                          </m:sSubPr>
                          <m:e>
                            <m:r>
                              <a:rPr lang="en-US" sz="2400" b="0" i="1" u="none" smtClean="0">
                                <a:latin typeface="Cambria Math"/>
                              </a:rPr>
                              <m:t>𝑜</m:t>
                            </m:r>
                          </m:e>
                          <m:sub>
                            <m:r>
                              <a:rPr lang="en-US" sz="2400" b="0" i="1" u="none" smtClean="0">
                                <a:latin typeface="Cambria Math"/>
                              </a:rPr>
                              <m:t>𝑘</m:t>
                            </m:r>
                          </m:sub>
                        </m:sSub>
                      </m:oMath>
                    </m:oMathPara>
                  </a14:m>
                  <a:endParaRPr lang="en-US" sz="2400" dirty="0"/>
                </a:p>
              </p:txBody>
            </p:sp>
          </mc:Choice>
          <mc:Fallback xmlns="">
            <p:sp>
              <p:nvSpPr>
                <p:cNvPr id="10" name="Rectangle 9"/>
                <p:cNvSpPr>
                  <a:spLocks noRot="1" noChangeAspect="1" noMove="1" noResize="1" noEditPoints="1" noAdjustHandles="1" noChangeArrowheads="1" noChangeShapeType="1" noTextEdit="1"/>
                </p:cNvSpPr>
                <p:nvPr/>
              </p:nvSpPr>
              <p:spPr>
                <a:xfrm>
                  <a:off x="7936331" y="1600200"/>
                  <a:ext cx="570989" cy="461665"/>
                </a:xfrm>
                <a:prstGeom prst="rect">
                  <a:avLst/>
                </a:prstGeom>
                <a:blipFill rotWithShape="1">
                  <a:blip r:embed="rId7"/>
                  <a:stretch>
                    <a:fillRect b="-22222"/>
                  </a:stretch>
                </a:blipFill>
              </p:spPr>
              <p:txBody>
                <a:bodyPr/>
                <a:lstStyle/>
                <a:p>
                  <a:r>
                    <a:rPr lang="en-US">
                      <a:noFill/>
                    </a:rPr>
                    <a:t> </a:t>
                  </a:r>
                </a:p>
              </p:txBody>
            </p:sp>
          </mc:Fallback>
        </mc:AlternateContent>
      </p:grpSp>
    </p:spTree>
    <p:extLst>
      <p:ext uri="{BB962C8B-B14F-4D97-AF65-F5344CB8AC3E}">
        <p14:creationId xmlns:p14="http://schemas.microsoft.com/office/powerpoint/2010/main" val="34487015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Backpropagation Algorithm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8600" y="990600"/>
                <a:ext cx="8686800" cy="5562600"/>
              </a:xfrm>
            </p:spPr>
            <p:txBody>
              <a:bodyPr>
                <a:noAutofit/>
              </a:bodyPr>
              <a:lstStyle/>
              <a:p>
                <a:r>
                  <a:rPr lang="en-US" sz="2400" dirty="0"/>
                  <a:t>Create a fully connected three layer network. Initialize weights.</a:t>
                </a:r>
              </a:p>
              <a:p>
                <a:r>
                  <a:rPr lang="en-US" sz="2400" dirty="0"/>
                  <a:t>Until all examples produce the correct output within </a:t>
                </a:r>
                <a14:m>
                  <m:oMath xmlns:m="http://schemas.openxmlformats.org/officeDocument/2006/math">
                    <m:r>
                      <a:rPr lang="en-US" sz="2400" i="1">
                        <a:solidFill>
                          <a:schemeClr val="dk1"/>
                        </a:solidFill>
                        <a:latin typeface="Cambria Math"/>
                      </a:rPr>
                      <m:t>𝜖</m:t>
                    </m:r>
                  </m:oMath>
                </a14:m>
                <a:r>
                  <a:rPr lang="en-US" sz="2400" dirty="0"/>
                  <a:t> (or other criteria)</a:t>
                </a:r>
              </a:p>
              <a:p>
                <a:pPr marL="800100" lvl="2" indent="0">
                  <a:buNone/>
                </a:pPr>
                <a:r>
                  <a:rPr lang="en-US" sz="2400" dirty="0">
                    <a:solidFill>
                      <a:srgbClr val="0070C0"/>
                    </a:solidFill>
                  </a:rPr>
                  <a:t>For each example in the training set do:</a:t>
                </a:r>
              </a:p>
              <a:p>
                <a:pPr marL="1714500" lvl="3" indent="-457200">
                  <a:buFont typeface="Arial" panose="020B0604020202020204" pitchFamily="34" charset="0"/>
                  <a:buChar char="•"/>
                </a:pPr>
                <a:r>
                  <a:rPr lang="en-US" sz="2000" dirty="0">
                    <a:solidFill>
                      <a:srgbClr val="0070C0"/>
                    </a:solidFill>
                  </a:rPr>
                  <a:t>Compute the network output for this example </a:t>
                </a:r>
              </a:p>
              <a:p>
                <a:pPr marL="1714500" lvl="3" indent="-457200">
                  <a:buFont typeface="Arial" panose="020B0604020202020204" pitchFamily="34" charset="0"/>
                  <a:buChar char="•"/>
                </a:pPr>
                <a:r>
                  <a:rPr lang="en-US" sz="2000" dirty="0">
                    <a:solidFill>
                      <a:srgbClr val="0070C0"/>
                    </a:solidFill>
                  </a:rPr>
                  <a:t>Compute the error between the output and target value</a:t>
                </a:r>
              </a:p>
              <a:p>
                <a:pPr marL="1257300" lvl="3" indent="0">
                  <a:buNone/>
                </a:pPr>
                <a14:m>
                  <m:oMathPara xmlns:m="http://schemas.openxmlformats.org/officeDocument/2006/math">
                    <m:oMathParaPr>
                      <m:jc m:val="centerGroup"/>
                    </m:oMathParaPr>
                    <m:oMath xmlns:m="http://schemas.openxmlformats.org/officeDocument/2006/math">
                      <m:sSub>
                        <m:sSubPr>
                          <m:ctrlPr>
                            <a:rPr lang="en-US" sz="2000" i="1">
                              <a:solidFill>
                                <a:srgbClr val="0070C0"/>
                              </a:solidFill>
                              <a:latin typeface="Cambria Math" panose="02040503050406030204" pitchFamily="18" charset="0"/>
                            </a:rPr>
                          </m:ctrlPr>
                        </m:sSubPr>
                        <m:e>
                          <m:r>
                            <a:rPr lang="en-US" sz="2000" i="1">
                              <a:solidFill>
                                <a:srgbClr val="0070C0"/>
                              </a:solidFill>
                              <a:latin typeface="Cambria Math"/>
                            </a:rPr>
                            <m:t>𝛿</m:t>
                          </m:r>
                        </m:e>
                        <m:sub>
                          <m:r>
                            <a:rPr lang="en-US" sz="2000" i="1">
                              <a:solidFill>
                                <a:srgbClr val="0070C0"/>
                              </a:solidFill>
                              <a:latin typeface="Cambria Math"/>
                            </a:rPr>
                            <m:t>𝑘</m:t>
                          </m:r>
                        </m:sub>
                      </m:sSub>
                      <m:r>
                        <a:rPr lang="en-US" sz="2000" i="1">
                          <a:solidFill>
                            <a:srgbClr val="0070C0"/>
                          </a:solidFill>
                          <a:latin typeface="Cambria Math"/>
                        </a:rPr>
                        <m:t>=</m:t>
                      </m:r>
                      <m:d>
                        <m:dPr>
                          <m:ctrlPr>
                            <a:rPr lang="en-US" sz="2000" i="1">
                              <a:solidFill>
                                <a:srgbClr val="0070C0"/>
                              </a:solidFill>
                              <a:latin typeface="Cambria Math" panose="02040503050406030204" pitchFamily="18" charset="0"/>
                            </a:rPr>
                          </m:ctrlPr>
                        </m:dPr>
                        <m:e>
                          <m:sSub>
                            <m:sSubPr>
                              <m:ctrlPr>
                                <a:rPr lang="en-US" sz="2000" i="1">
                                  <a:solidFill>
                                    <a:srgbClr val="0070C0"/>
                                  </a:solidFill>
                                  <a:latin typeface="Cambria Math" panose="02040503050406030204" pitchFamily="18" charset="0"/>
                                </a:rPr>
                              </m:ctrlPr>
                            </m:sSubPr>
                            <m:e>
                              <m:r>
                                <a:rPr lang="en-US" sz="2000" i="1">
                                  <a:solidFill>
                                    <a:srgbClr val="0070C0"/>
                                  </a:solidFill>
                                  <a:latin typeface="Cambria Math"/>
                                </a:rPr>
                                <m:t>𝑡</m:t>
                              </m:r>
                            </m:e>
                            <m:sub>
                              <m:r>
                                <a:rPr lang="en-US" sz="2000" i="1">
                                  <a:solidFill>
                                    <a:srgbClr val="0070C0"/>
                                  </a:solidFill>
                                  <a:latin typeface="Cambria Math"/>
                                </a:rPr>
                                <m:t>𝑘</m:t>
                              </m:r>
                            </m:sub>
                          </m:sSub>
                          <m:r>
                            <a:rPr lang="en-US" sz="2000" i="1">
                              <a:solidFill>
                                <a:srgbClr val="0070C0"/>
                              </a:solidFill>
                              <a:latin typeface="Cambria Math"/>
                            </a:rPr>
                            <m:t>−</m:t>
                          </m:r>
                          <m:sSub>
                            <m:sSubPr>
                              <m:ctrlPr>
                                <a:rPr lang="en-US" sz="2000" i="1">
                                  <a:solidFill>
                                    <a:srgbClr val="0070C0"/>
                                  </a:solidFill>
                                  <a:latin typeface="Cambria Math" panose="02040503050406030204" pitchFamily="18" charset="0"/>
                                </a:rPr>
                              </m:ctrlPr>
                            </m:sSubPr>
                            <m:e>
                              <m:r>
                                <a:rPr lang="en-US" sz="2000" i="1">
                                  <a:solidFill>
                                    <a:srgbClr val="0070C0"/>
                                  </a:solidFill>
                                  <a:latin typeface="Cambria Math"/>
                                </a:rPr>
                                <m:t>𝑜</m:t>
                              </m:r>
                            </m:e>
                            <m:sub>
                              <m:r>
                                <a:rPr lang="en-US" sz="2000" i="1">
                                  <a:solidFill>
                                    <a:srgbClr val="0070C0"/>
                                  </a:solidFill>
                                  <a:latin typeface="Cambria Math"/>
                                </a:rPr>
                                <m:t>𝑘</m:t>
                              </m:r>
                            </m:sub>
                          </m:sSub>
                        </m:e>
                      </m:d>
                      <m:sSub>
                        <m:sSubPr>
                          <m:ctrlPr>
                            <a:rPr lang="en-US" sz="2000" i="1">
                              <a:solidFill>
                                <a:srgbClr val="0070C0"/>
                              </a:solidFill>
                              <a:latin typeface="Cambria Math" panose="02040503050406030204" pitchFamily="18" charset="0"/>
                            </a:rPr>
                          </m:ctrlPr>
                        </m:sSubPr>
                        <m:e>
                          <m:r>
                            <a:rPr lang="en-US" sz="2000" i="1">
                              <a:solidFill>
                                <a:srgbClr val="0070C0"/>
                              </a:solidFill>
                              <a:latin typeface="Cambria Math"/>
                            </a:rPr>
                            <m:t>𝑜</m:t>
                          </m:r>
                        </m:e>
                        <m:sub>
                          <m:r>
                            <a:rPr lang="en-US" sz="2000" i="1">
                              <a:solidFill>
                                <a:srgbClr val="0070C0"/>
                              </a:solidFill>
                              <a:latin typeface="Cambria Math"/>
                            </a:rPr>
                            <m:t>𝑘</m:t>
                          </m:r>
                        </m:sub>
                      </m:sSub>
                      <m:d>
                        <m:dPr>
                          <m:ctrlPr>
                            <a:rPr lang="en-US" sz="2000" i="1">
                              <a:solidFill>
                                <a:srgbClr val="0070C0"/>
                              </a:solidFill>
                              <a:latin typeface="Cambria Math" panose="02040503050406030204" pitchFamily="18" charset="0"/>
                            </a:rPr>
                          </m:ctrlPr>
                        </m:dPr>
                        <m:e>
                          <m:r>
                            <a:rPr lang="en-US" sz="2000" i="1">
                              <a:solidFill>
                                <a:srgbClr val="0070C0"/>
                              </a:solidFill>
                              <a:latin typeface="Cambria Math"/>
                            </a:rPr>
                            <m:t>1</m:t>
                          </m:r>
                          <m:r>
                            <a:rPr lang="en-US" sz="2000" i="1">
                              <a:solidFill>
                                <a:srgbClr val="0070C0"/>
                              </a:solidFill>
                              <a:latin typeface="Cambria Math"/>
                            </a:rPr>
                            <m:t>−</m:t>
                          </m:r>
                          <m:sSub>
                            <m:sSubPr>
                              <m:ctrlPr>
                                <a:rPr lang="en-US" sz="2000" i="1">
                                  <a:solidFill>
                                    <a:srgbClr val="0070C0"/>
                                  </a:solidFill>
                                  <a:latin typeface="Cambria Math" panose="02040503050406030204" pitchFamily="18" charset="0"/>
                                </a:rPr>
                              </m:ctrlPr>
                            </m:sSubPr>
                            <m:e>
                              <m:r>
                                <a:rPr lang="en-US" sz="2000" i="1">
                                  <a:solidFill>
                                    <a:srgbClr val="0070C0"/>
                                  </a:solidFill>
                                  <a:latin typeface="Cambria Math"/>
                                </a:rPr>
                                <m:t>𝑜</m:t>
                              </m:r>
                            </m:e>
                            <m:sub>
                              <m:r>
                                <a:rPr lang="en-US" sz="2000" i="1">
                                  <a:solidFill>
                                    <a:srgbClr val="0070C0"/>
                                  </a:solidFill>
                                  <a:latin typeface="Cambria Math"/>
                                </a:rPr>
                                <m:t>𝑘</m:t>
                              </m:r>
                            </m:sub>
                          </m:sSub>
                        </m:e>
                      </m:d>
                    </m:oMath>
                  </m:oMathPara>
                </a14:m>
                <a:endParaRPr lang="en-US" sz="2000" dirty="0">
                  <a:solidFill>
                    <a:srgbClr val="0070C0"/>
                  </a:solidFill>
                </a:endParaRPr>
              </a:p>
              <a:p>
                <a:pPr marL="1714500" lvl="3" indent="-457200">
                  <a:buFont typeface="Arial" panose="020B0604020202020204" pitchFamily="34" charset="0"/>
                  <a:buChar char="•"/>
                </a:pPr>
                <a:r>
                  <a:rPr lang="en-US" sz="2000" dirty="0">
                    <a:solidFill>
                      <a:srgbClr val="0070C0"/>
                    </a:solidFill>
                  </a:rPr>
                  <a:t>For each output unit </a:t>
                </a:r>
                <a:r>
                  <a:rPr lang="en-US" sz="2000" i="1" dirty="0">
                    <a:solidFill>
                      <a:srgbClr val="0070C0"/>
                    </a:solidFill>
                  </a:rPr>
                  <a:t>k</a:t>
                </a:r>
                <a:r>
                  <a:rPr lang="en-US" sz="2000" dirty="0">
                    <a:solidFill>
                      <a:srgbClr val="0070C0"/>
                    </a:solidFill>
                  </a:rPr>
                  <a:t>, compute error term </a:t>
                </a:r>
              </a:p>
              <a:p>
                <a:pPr marL="1257300" lvl="3" indent="0">
                  <a:buNone/>
                </a:pPr>
                <a14:m>
                  <m:oMathPara xmlns:m="http://schemas.openxmlformats.org/officeDocument/2006/math">
                    <m:oMathParaPr>
                      <m:jc m:val="centerGroup"/>
                    </m:oMathParaPr>
                    <m:oMath xmlns:m="http://schemas.openxmlformats.org/officeDocument/2006/math">
                      <m:sSub>
                        <m:sSubPr>
                          <m:ctrlPr>
                            <a:rPr lang="en-US" sz="2000" i="1">
                              <a:solidFill>
                                <a:srgbClr val="0070C0"/>
                              </a:solidFill>
                              <a:latin typeface="Cambria Math" panose="02040503050406030204" pitchFamily="18" charset="0"/>
                            </a:rPr>
                          </m:ctrlPr>
                        </m:sSubPr>
                        <m:e>
                          <m:sSub>
                            <m:sSubPr>
                              <m:ctrlPr>
                                <a:rPr lang="en-US" sz="2000" i="1">
                                  <a:solidFill>
                                    <a:srgbClr val="0070C0"/>
                                  </a:solidFill>
                                  <a:latin typeface="Cambria Math" panose="02040503050406030204" pitchFamily="18" charset="0"/>
                                </a:rPr>
                              </m:ctrlPr>
                            </m:sSubPr>
                            <m:e>
                              <m:r>
                                <a:rPr lang="en-US" sz="2000" i="1">
                                  <a:solidFill>
                                    <a:srgbClr val="0070C0"/>
                                  </a:solidFill>
                                  <a:latin typeface="Cambria Math"/>
                                </a:rPr>
                                <m:t>𝛿</m:t>
                              </m:r>
                            </m:e>
                            <m:sub>
                              <m:r>
                                <a:rPr lang="en-US" sz="2000" i="1">
                                  <a:solidFill>
                                    <a:srgbClr val="0070C0"/>
                                  </a:solidFill>
                                  <a:latin typeface="Cambria Math"/>
                                </a:rPr>
                                <m:t>𝑗</m:t>
                              </m:r>
                            </m:sub>
                          </m:sSub>
                          <m:r>
                            <a:rPr lang="en-US" sz="2000" i="1">
                              <a:solidFill>
                                <a:srgbClr val="0070C0"/>
                              </a:solidFill>
                              <a:latin typeface="Cambria Math"/>
                            </a:rPr>
                            <m:t>=</m:t>
                          </m:r>
                          <m:r>
                            <a:rPr lang="en-US" sz="2000" b="0" i="1" smtClean="0">
                              <a:solidFill>
                                <a:srgbClr val="0070C0"/>
                              </a:solidFill>
                              <a:latin typeface="Cambria Math" panose="02040503050406030204" pitchFamily="18" charset="0"/>
                            </a:rPr>
                            <m:t>h</m:t>
                          </m:r>
                        </m:e>
                        <m:sub>
                          <m:r>
                            <a:rPr lang="en-US" sz="2000" i="1">
                              <a:solidFill>
                                <a:srgbClr val="0070C0"/>
                              </a:solidFill>
                              <a:latin typeface="Cambria Math"/>
                            </a:rPr>
                            <m:t>𝑗</m:t>
                          </m:r>
                        </m:sub>
                      </m:sSub>
                      <m:d>
                        <m:dPr>
                          <m:ctrlPr>
                            <a:rPr lang="en-US" sz="2000" i="1">
                              <a:solidFill>
                                <a:srgbClr val="0070C0"/>
                              </a:solidFill>
                              <a:latin typeface="Cambria Math" panose="02040503050406030204" pitchFamily="18" charset="0"/>
                            </a:rPr>
                          </m:ctrlPr>
                        </m:dPr>
                        <m:e>
                          <m:r>
                            <a:rPr lang="en-US" sz="2000" i="1">
                              <a:solidFill>
                                <a:srgbClr val="0070C0"/>
                              </a:solidFill>
                              <a:latin typeface="Cambria Math"/>
                            </a:rPr>
                            <m:t>1</m:t>
                          </m:r>
                          <m:r>
                            <a:rPr lang="en-US" sz="2000" i="1">
                              <a:solidFill>
                                <a:srgbClr val="0070C0"/>
                              </a:solidFill>
                              <a:latin typeface="Cambria Math"/>
                            </a:rPr>
                            <m:t>−</m:t>
                          </m:r>
                          <m:sSub>
                            <m:sSubPr>
                              <m:ctrlPr>
                                <a:rPr lang="en-US" sz="2000" i="1">
                                  <a:solidFill>
                                    <a:srgbClr val="0070C0"/>
                                  </a:solidFill>
                                  <a:latin typeface="Cambria Math" panose="02040503050406030204" pitchFamily="18" charset="0"/>
                                </a:rPr>
                              </m:ctrlPr>
                            </m:sSubPr>
                            <m:e>
                              <m:r>
                                <a:rPr lang="en-US" sz="2000" b="0" i="1" smtClean="0">
                                  <a:solidFill>
                                    <a:srgbClr val="0070C0"/>
                                  </a:solidFill>
                                  <a:latin typeface="Cambria Math" panose="02040503050406030204" pitchFamily="18" charset="0"/>
                                </a:rPr>
                                <m:t>h</m:t>
                              </m:r>
                            </m:e>
                            <m:sub>
                              <m:r>
                                <a:rPr lang="en-US" sz="2000" i="1">
                                  <a:solidFill>
                                    <a:srgbClr val="0070C0"/>
                                  </a:solidFill>
                                  <a:latin typeface="Cambria Math"/>
                                </a:rPr>
                                <m:t>𝑗</m:t>
                              </m:r>
                            </m:sub>
                          </m:sSub>
                        </m:e>
                      </m:d>
                      <m:r>
                        <a:rPr lang="en-US" sz="2000" i="1">
                          <a:solidFill>
                            <a:srgbClr val="0070C0"/>
                          </a:solidFill>
                          <a:latin typeface="Cambria Math"/>
                        </a:rPr>
                        <m:t>.</m:t>
                      </m:r>
                      <m:nary>
                        <m:naryPr>
                          <m:chr m:val="∑"/>
                          <m:ctrlPr>
                            <a:rPr lang="en-US" sz="2000" i="1">
                              <a:solidFill>
                                <a:srgbClr val="0070C0"/>
                              </a:solidFill>
                              <a:latin typeface="Cambria Math" panose="02040503050406030204" pitchFamily="18" charset="0"/>
                            </a:rPr>
                          </m:ctrlPr>
                        </m:naryPr>
                        <m:sub>
                          <m:r>
                            <m:rPr>
                              <m:brk m:alnAt="23"/>
                            </m:rPr>
                            <a:rPr lang="en-US" sz="2000" i="1">
                              <a:solidFill>
                                <a:srgbClr val="0070C0"/>
                              </a:solidFill>
                              <a:latin typeface="Cambria Math"/>
                            </a:rPr>
                            <m:t>𝑘</m:t>
                          </m:r>
                          <m:r>
                            <a:rPr lang="en-US" sz="2000" i="1">
                              <a:solidFill>
                                <a:srgbClr val="0070C0"/>
                              </a:solidFill>
                              <a:latin typeface="Cambria Math"/>
                            </a:rPr>
                            <m:t>∈</m:t>
                          </m:r>
                          <m:r>
                            <a:rPr lang="en-US" sz="2000" i="1">
                              <a:solidFill>
                                <a:srgbClr val="0070C0"/>
                              </a:solidFill>
                              <a:latin typeface="Cambria Math"/>
                            </a:rPr>
                            <m:t>𝑑𝑜𝑤𝑛𝑠𝑡𝑟𝑒𝑎𝑚</m:t>
                          </m:r>
                          <m:d>
                            <m:dPr>
                              <m:ctrlPr>
                                <a:rPr lang="en-US" sz="2000" i="1">
                                  <a:solidFill>
                                    <a:srgbClr val="0070C0"/>
                                  </a:solidFill>
                                  <a:latin typeface="Cambria Math" panose="02040503050406030204" pitchFamily="18" charset="0"/>
                                </a:rPr>
                              </m:ctrlPr>
                            </m:dPr>
                            <m:e>
                              <m:r>
                                <a:rPr lang="en-US" sz="2000" i="1">
                                  <a:solidFill>
                                    <a:srgbClr val="0070C0"/>
                                  </a:solidFill>
                                  <a:latin typeface="Cambria Math"/>
                                </a:rPr>
                                <m:t>𝑗</m:t>
                              </m:r>
                            </m:e>
                          </m:d>
                        </m:sub>
                        <m:sup/>
                        <m:e>
                          <m:r>
                            <a:rPr lang="en-US" sz="2000" i="1">
                              <a:solidFill>
                                <a:srgbClr val="0070C0"/>
                              </a:solidFill>
                              <a:latin typeface="Cambria Math"/>
                            </a:rPr>
                            <m:t>−</m:t>
                          </m:r>
                          <m:sSub>
                            <m:sSubPr>
                              <m:ctrlPr>
                                <a:rPr lang="en-US" sz="2000" i="1">
                                  <a:solidFill>
                                    <a:srgbClr val="0070C0"/>
                                  </a:solidFill>
                                  <a:latin typeface="Cambria Math" panose="02040503050406030204" pitchFamily="18" charset="0"/>
                                </a:rPr>
                              </m:ctrlPr>
                            </m:sSubPr>
                            <m:e>
                              <m:r>
                                <a:rPr lang="en-US" sz="2000" i="1">
                                  <a:solidFill>
                                    <a:srgbClr val="0070C0"/>
                                  </a:solidFill>
                                  <a:latin typeface="Cambria Math"/>
                                </a:rPr>
                                <m:t>𝛿</m:t>
                              </m:r>
                            </m:e>
                            <m:sub>
                              <m:r>
                                <a:rPr lang="en-US" sz="2000" i="1">
                                  <a:solidFill>
                                    <a:srgbClr val="0070C0"/>
                                  </a:solidFill>
                                  <a:latin typeface="Cambria Math"/>
                                </a:rPr>
                                <m:t>𝑘</m:t>
                              </m:r>
                            </m:sub>
                          </m:sSub>
                          <m:r>
                            <a:rPr lang="en-US" sz="2000" i="1">
                              <a:solidFill>
                                <a:srgbClr val="0070C0"/>
                              </a:solidFill>
                              <a:latin typeface="Cambria Math"/>
                            </a:rPr>
                            <m:t>  </m:t>
                          </m:r>
                          <m:sSub>
                            <m:sSubPr>
                              <m:ctrlPr>
                                <a:rPr lang="en-US" sz="2000" i="1">
                                  <a:solidFill>
                                    <a:srgbClr val="0070C0"/>
                                  </a:solidFill>
                                  <a:latin typeface="Cambria Math" panose="02040503050406030204" pitchFamily="18" charset="0"/>
                                </a:rPr>
                              </m:ctrlPr>
                            </m:sSubPr>
                            <m:e>
                              <m:r>
                                <a:rPr lang="en-US" sz="2000" i="1">
                                  <a:solidFill>
                                    <a:srgbClr val="0070C0"/>
                                  </a:solidFill>
                                  <a:latin typeface="Cambria Math"/>
                                </a:rPr>
                                <m:t>𝑤</m:t>
                              </m:r>
                            </m:e>
                            <m:sub>
                              <m:r>
                                <a:rPr lang="en-US" sz="2000" i="1">
                                  <a:solidFill>
                                    <a:srgbClr val="0070C0"/>
                                  </a:solidFill>
                                  <a:latin typeface="Cambria Math"/>
                                </a:rPr>
                                <m:t>𝑗𝑘</m:t>
                              </m:r>
                            </m:sub>
                          </m:sSub>
                          <m:r>
                            <a:rPr lang="en-US" sz="2000" i="1">
                              <a:solidFill>
                                <a:srgbClr val="0070C0"/>
                              </a:solidFill>
                              <a:latin typeface="Cambria Math"/>
                            </a:rPr>
                            <m:t> </m:t>
                          </m:r>
                          <m:r>
                            <a:rPr lang="fa-IR" sz="2000" i="1">
                              <a:solidFill>
                                <a:srgbClr val="0070C0"/>
                              </a:solidFill>
                              <a:latin typeface="Cambria Math"/>
                            </a:rPr>
                            <m:t>   </m:t>
                          </m:r>
                        </m:e>
                      </m:nary>
                    </m:oMath>
                  </m:oMathPara>
                </a14:m>
                <a:endParaRPr lang="en-US" sz="2000" dirty="0">
                  <a:solidFill>
                    <a:srgbClr val="0070C0"/>
                  </a:solidFill>
                </a:endParaRPr>
              </a:p>
              <a:p>
                <a:pPr marL="1714500" lvl="3" indent="-457200">
                  <a:buFont typeface="Arial" panose="020B0604020202020204" pitchFamily="34" charset="0"/>
                  <a:buChar char="•"/>
                </a:pPr>
                <a:r>
                  <a:rPr lang="en-US" sz="2000" dirty="0">
                    <a:solidFill>
                      <a:srgbClr val="0070C0"/>
                    </a:solidFill>
                  </a:rPr>
                  <a:t>For each hidden unit, compute error term:</a:t>
                </a:r>
              </a:p>
              <a:p>
                <a:pPr marL="1257300" lvl="3" indent="0">
                  <a:buNone/>
                </a:pPr>
                <a14:m>
                  <m:oMathPara xmlns:m="http://schemas.openxmlformats.org/officeDocument/2006/math">
                    <m:oMathParaPr>
                      <m:jc m:val="centerGroup"/>
                    </m:oMathParaPr>
                    <m:oMath xmlns:m="http://schemas.openxmlformats.org/officeDocument/2006/math">
                      <m:r>
                        <m:rPr>
                          <m:sty m:val="p"/>
                        </m:rPr>
                        <a:rPr lang="en-US" sz="2000">
                          <a:solidFill>
                            <a:srgbClr val="0070C0"/>
                          </a:solidFill>
                          <a:latin typeface="Cambria Math"/>
                        </a:rPr>
                        <m:t>Δ</m:t>
                      </m:r>
                      <m:sSub>
                        <m:sSubPr>
                          <m:ctrlPr>
                            <a:rPr lang="en-US" sz="2000" i="1">
                              <a:solidFill>
                                <a:srgbClr val="0070C0"/>
                              </a:solidFill>
                              <a:latin typeface="Cambria Math" panose="02040503050406030204" pitchFamily="18" charset="0"/>
                            </a:rPr>
                          </m:ctrlPr>
                        </m:sSubPr>
                        <m:e>
                          <m:r>
                            <a:rPr lang="en-US" sz="2000" i="1">
                              <a:solidFill>
                                <a:srgbClr val="0070C0"/>
                              </a:solidFill>
                              <a:latin typeface="Cambria Math"/>
                            </a:rPr>
                            <m:t>𝑤</m:t>
                          </m:r>
                        </m:e>
                        <m:sub>
                          <m:r>
                            <a:rPr lang="en-US" sz="2000" i="1">
                              <a:solidFill>
                                <a:srgbClr val="0070C0"/>
                              </a:solidFill>
                              <a:latin typeface="Cambria Math"/>
                            </a:rPr>
                            <m:t>𝑖𝑗</m:t>
                          </m:r>
                        </m:sub>
                      </m:sSub>
                      <m:r>
                        <a:rPr lang="en-US" sz="2000" i="1">
                          <a:solidFill>
                            <a:srgbClr val="0070C0"/>
                          </a:solidFill>
                          <a:latin typeface="Cambria Math"/>
                        </a:rPr>
                        <m:t>=</m:t>
                      </m:r>
                      <m:r>
                        <a:rPr lang="en-US" sz="2000" b="0" i="1" smtClean="0">
                          <a:solidFill>
                            <a:srgbClr val="0070C0"/>
                          </a:solidFill>
                          <a:latin typeface="Cambria Math" panose="02040503050406030204" pitchFamily="18" charset="0"/>
                        </a:rPr>
                        <m:t>𝛼</m:t>
                      </m:r>
                      <m:sSub>
                        <m:sSubPr>
                          <m:ctrlPr>
                            <a:rPr lang="en-US" sz="2000" i="1">
                              <a:solidFill>
                                <a:srgbClr val="0070C0"/>
                              </a:solidFill>
                              <a:latin typeface="Cambria Math" panose="02040503050406030204" pitchFamily="18" charset="0"/>
                            </a:rPr>
                          </m:ctrlPr>
                        </m:sSubPr>
                        <m:e>
                          <m:r>
                            <a:rPr lang="en-US" sz="2000" i="1">
                              <a:solidFill>
                                <a:srgbClr val="0070C0"/>
                              </a:solidFill>
                              <a:latin typeface="Cambria Math"/>
                            </a:rPr>
                            <m:t>𝛿</m:t>
                          </m:r>
                        </m:e>
                        <m:sub>
                          <m:r>
                            <a:rPr lang="en-US" sz="2000" i="1">
                              <a:solidFill>
                                <a:srgbClr val="0070C0"/>
                              </a:solidFill>
                              <a:latin typeface="Cambria Math"/>
                            </a:rPr>
                            <m:t>𝑗</m:t>
                          </m:r>
                        </m:sub>
                      </m:sSub>
                      <m:sSub>
                        <m:sSubPr>
                          <m:ctrlPr>
                            <a:rPr lang="en-US" sz="2000" i="1">
                              <a:solidFill>
                                <a:srgbClr val="0070C0"/>
                              </a:solidFill>
                              <a:latin typeface="Cambria Math" panose="02040503050406030204" pitchFamily="18" charset="0"/>
                            </a:rPr>
                          </m:ctrlPr>
                        </m:sSubPr>
                        <m:e>
                          <m:r>
                            <a:rPr lang="en-US" sz="2000" i="1">
                              <a:solidFill>
                                <a:srgbClr val="0070C0"/>
                              </a:solidFill>
                              <a:latin typeface="Cambria Math"/>
                            </a:rPr>
                            <m:t>𝑥</m:t>
                          </m:r>
                        </m:e>
                        <m:sub>
                          <m:r>
                            <a:rPr lang="en-US" sz="2000" i="1">
                              <a:solidFill>
                                <a:srgbClr val="0070C0"/>
                              </a:solidFill>
                              <a:latin typeface="Cambria Math"/>
                            </a:rPr>
                            <m:t>𝑖</m:t>
                          </m:r>
                        </m:sub>
                      </m:sSub>
                    </m:oMath>
                  </m:oMathPara>
                </a14:m>
                <a:endParaRPr lang="en-US" sz="2000" dirty="0">
                  <a:solidFill>
                    <a:srgbClr val="0070C0"/>
                  </a:solidFill>
                </a:endParaRPr>
              </a:p>
              <a:p>
                <a:pPr marL="1714500" lvl="3" indent="-457200">
                  <a:buFont typeface="Arial" panose="020B0604020202020204" pitchFamily="34" charset="0"/>
                  <a:buChar char="•"/>
                </a:pPr>
                <a:r>
                  <a:rPr lang="en-US" sz="2000" dirty="0">
                    <a:solidFill>
                      <a:srgbClr val="0070C0"/>
                    </a:solidFill>
                  </a:rPr>
                  <a:t>Update network weights</a:t>
                </a:r>
              </a:p>
              <a:p>
                <a:pPr marL="800100" lvl="2" indent="0">
                  <a:buNone/>
                </a:pPr>
                <a:r>
                  <a:rPr lang="en-US" sz="2400" dirty="0">
                    <a:solidFill>
                      <a:srgbClr val="0070C0"/>
                    </a:solidFill>
                  </a:rPr>
                  <a:t>End epoch</a:t>
                </a:r>
                <a:endParaRPr lang="en-US" sz="3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600" y="990600"/>
                <a:ext cx="8686800" cy="5562600"/>
              </a:xfrm>
              <a:blipFill>
                <a:blip r:embed="rId2"/>
                <a:stretch>
                  <a:fillRect l="-982" t="-877" b="-175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46</a:t>
            </a:fld>
            <a:endParaRPr lang="en-US"/>
          </a:p>
        </p:txBody>
      </p:sp>
      <p:sp>
        <p:nvSpPr>
          <p:cNvPr id="5" name="Rectangle 4"/>
          <p:cNvSpPr/>
          <p:nvPr/>
        </p:nvSpPr>
        <p:spPr>
          <a:xfrm>
            <a:off x="969264" y="2286000"/>
            <a:ext cx="7086600" cy="434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77800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Hidden Layers</a:t>
            </a:r>
          </a:p>
        </p:txBody>
      </p:sp>
      <p:sp>
        <p:nvSpPr>
          <p:cNvPr id="3" name="Content Placeholder 2"/>
          <p:cNvSpPr>
            <a:spLocks noGrp="1"/>
          </p:cNvSpPr>
          <p:nvPr>
            <p:ph idx="1"/>
          </p:nvPr>
        </p:nvSpPr>
        <p:spPr/>
        <p:txBody>
          <a:bodyPr/>
          <a:lstStyle/>
          <a:p>
            <a:r>
              <a:rPr lang="en-US" dirty="0"/>
              <a:t>The same algorithm holds for more hidden layers. </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47</a:t>
            </a:fld>
            <a:endParaRPr lang="en-US"/>
          </a:p>
        </p:txBody>
      </p:sp>
      <p:grpSp>
        <p:nvGrpSpPr>
          <p:cNvPr id="27" name="Group 51"/>
          <p:cNvGrpSpPr>
            <a:grpSpLocks/>
          </p:cNvGrpSpPr>
          <p:nvPr/>
        </p:nvGrpSpPr>
        <p:grpSpPr bwMode="auto">
          <a:xfrm rot="5400000">
            <a:off x="4710290" y="2740750"/>
            <a:ext cx="1219098" cy="1690086"/>
            <a:chOff x="2256" y="2496"/>
            <a:chExt cx="1008" cy="1368"/>
          </a:xfrm>
        </p:grpSpPr>
        <p:grpSp>
          <p:nvGrpSpPr>
            <p:cNvPr id="28" name="Group 26"/>
            <p:cNvGrpSpPr>
              <a:grpSpLocks/>
            </p:cNvGrpSpPr>
            <p:nvPr/>
          </p:nvGrpSpPr>
          <p:grpSpPr bwMode="auto">
            <a:xfrm>
              <a:off x="2256" y="3720"/>
              <a:ext cx="1008" cy="144"/>
              <a:chOff x="2256" y="3720"/>
              <a:chExt cx="1008" cy="144"/>
            </a:xfrm>
          </p:grpSpPr>
          <p:sp>
            <p:nvSpPr>
              <p:cNvPr id="47" name="Oval 11"/>
              <p:cNvSpPr>
                <a:spLocks noChangeArrowheads="1"/>
              </p:cNvSpPr>
              <p:nvPr/>
            </p:nvSpPr>
            <p:spPr bwMode="auto">
              <a:xfrm>
                <a:off x="2256"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Oval 12"/>
              <p:cNvSpPr>
                <a:spLocks noChangeArrowheads="1"/>
              </p:cNvSpPr>
              <p:nvPr/>
            </p:nvSpPr>
            <p:spPr bwMode="auto">
              <a:xfrm>
                <a:off x="2832"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Oval 13"/>
              <p:cNvSpPr>
                <a:spLocks noChangeArrowheads="1"/>
              </p:cNvSpPr>
              <p:nvPr/>
            </p:nvSpPr>
            <p:spPr bwMode="auto">
              <a:xfrm>
                <a:off x="3120"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Oval 14"/>
              <p:cNvSpPr>
                <a:spLocks noChangeArrowheads="1"/>
              </p:cNvSpPr>
              <p:nvPr/>
            </p:nvSpPr>
            <p:spPr bwMode="auto">
              <a:xfrm>
                <a:off x="2544"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9" name="Group 25"/>
            <p:cNvGrpSpPr>
              <a:grpSpLocks/>
            </p:cNvGrpSpPr>
            <p:nvPr/>
          </p:nvGrpSpPr>
          <p:grpSpPr bwMode="auto">
            <a:xfrm>
              <a:off x="2496" y="3108"/>
              <a:ext cx="576" cy="144"/>
              <a:chOff x="2496" y="3168"/>
              <a:chExt cx="576" cy="144"/>
            </a:xfrm>
          </p:grpSpPr>
          <p:sp>
            <p:nvSpPr>
              <p:cNvPr id="45" name="Oval 17"/>
              <p:cNvSpPr>
                <a:spLocks noChangeArrowheads="1"/>
              </p:cNvSpPr>
              <p:nvPr/>
            </p:nvSpPr>
            <p:spPr bwMode="auto">
              <a:xfrm>
                <a:off x="2928"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Oval 19"/>
              <p:cNvSpPr>
                <a:spLocks noChangeArrowheads="1"/>
              </p:cNvSpPr>
              <p:nvPr/>
            </p:nvSpPr>
            <p:spPr bwMode="auto">
              <a:xfrm>
                <a:off x="2496"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0" name="Group 27"/>
            <p:cNvGrpSpPr>
              <a:grpSpLocks/>
            </p:cNvGrpSpPr>
            <p:nvPr/>
          </p:nvGrpSpPr>
          <p:grpSpPr bwMode="auto">
            <a:xfrm>
              <a:off x="2495" y="2496"/>
              <a:ext cx="576" cy="144"/>
              <a:chOff x="2495" y="2496"/>
              <a:chExt cx="576" cy="144"/>
            </a:xfrm>
          </p:grpSpPr>
          <p:sp>
            <p:nvSpPr>
              <p:cNvPr id="43" name="Oval 21"/>
              <p:cNvSpPr>
                <a:spLocks noChangeArrowheads="1"/>
              </p:cNvSpPr>
              <p:nvPr/>
            </p:nvSpPr>
            <p:spPr bwMode="auto">
              <a:xfrm>
                <a:off x="2495" y="2496"/>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Oval 24"/>
              <p:cNvSpPr>
                <a:spLocks noChangeArrowheads="1"/>
              </p:cNvSpPr>
              <p:nvPr/>
            </p:nvSpPr>
            <p:spPr bwMode="auto">
              <a:xfrm>
                <a:off x="2927" y="2496"/>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cxnSp>
          <p:nvCxnSpPr>
            <p:cNvPr id="31" name="AutoShape 28"/>
            <p:cNvCxnSpPr>
              <a:cxnSpLocks noChangeShapeType="1"/>
              <a:stCxn id="44" idx="4"/>
              <a:endCxn id="45" idx="0"/>
            </p:cNvCxnSpPr>
            <p:nvPr/>
          </p:nvCxnSpPr>
          <p:spPr bwMode="auto">
            <a:xfrm rot="16200000" flipH="1">
              <a:off x="2766" y="2873"/>
              <a:ext cx="468" cy="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AutoShape 29"/>
            <p:cNvCxnSpPr>
              <a:cxnSpLocks noChangeShapeType="1"/>
              <a:stCxn id="44" idx="4"/>
              <a:endCxn id="46" idx="0"/>
            </p:cNvCxnSpPr>
            <p:nvPr/>
          </p:nvCxnSpPr>
          <p:spPr bwMode="auto">
            <a:xfrm rot="16200000" flipH="1" flipV="1">
              <a:off x="2550" y="2658"/>
              <a:ext cx="468" cy="43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AutoShape 31"/>
            <p:cNvCxnSpPr>
              <a:cxnSpLocks noChangeShapeType="1"/>
              <a:stCxn id="43" idx="4"/>
              <a:endCxn id="45" idx="0"/>
            </p:cNvCxnSpPr>
            <p:nvPr/>
          </p:nvCxnSpPr>
          <p:spPr bwMode="auto">
            <a:xfrm rot="16200000" flipH="1">
              <a:off x="2550" y="2657"/>
              <a:ext cx="468" cy="43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AutoShape 32"/>
            <p:cNvCxnSpPr>
              <a:cxnSpLocks noChangeShapeType="1"/>
              <a:stCxn id="43" idx="4"/>
              <a:endCxn id="46" idx="0"/>
            </p:cNvCxnSpPr>
            <p:nvPr/>
          </p:nvCxnSpPr>
          <p:spPr bwMode="auto">
            <a:xfrm rot="16200000" flipH="1">
              <a:off x="2334" y="2873"/>
              <a:ext cx="468" cy="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AutoShape 40"/>
            <p:cNvCxnSpPr>
              <a:cxnSpLocks noChangeShapeType="1"/>
              <a:endCxn id="50" idx="0"/>
            </p:cNvCxnSpPr>
            <p:nvPr/>
          </p:nvCxnSpPr>
          <p:spPr bwMode="auto">
            <a:xfrm>
              <a:off x="2560" y="3268"/>
              <a:ext cx="56" cy="45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AutoShape 41"/>
            <p:cNvCxnSpPr>
              <a:cxnSpLocks noChangeShapeType="1"/>
              <a:stCxn id="46" idx="4"/>
              <a:endCxn id="47" idx="0"/>
            </p:cNvCxnSpPr>
            <p:nvPr/>
          </p:nvCxnSpPr>
          <p:spPr bwMode="auto">
            <a:xfrm flipH="1">
              <a:off x="2328" y="3252"/>
              <a:ext cx="24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AutoShape 43"/>
            <p:cNvCxnSpPr>
              <a:cxnSpLocks noChangeShapeType="1"/>
            </p:cNvCxnSpPr>
            <p:nvPr/>
          </p:nvCxnSpPr>
          <p:spPr bwMode="auto">
            <a:xfrm>
              <a:off x="2544" y="3264"/>
              <a:ext cx="312" cy="45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AutoShape 44"/>
            <p:cNvCxnSpPr>
              <a:cxnSpLocks noChangeShapeType="1"/>
              <a:stCxn id="45" idx="4"/>
              <a:endCxn id="49" idx="0"/>
            </p:cNvCxnSpPr>
            <p:nvPr/>
          </p:nvCxnSpPr>
          <p:spPr bwMode="auto">
            <a:xfrm>
              <a:off x="3000" y="3252"/>
              <a:ext cx="19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AutoShape 45"/>
            <p:cNvCxnSpPr>
              <a:cxnSpLocks noChangeShapeType="1"/>
              <a:stCxn id="45" idx="4"/>
              <a:endCxn id="48" idx="0"/>
            </p:cNvCxnSpPr>
            <p:nvPr/>
          </p:nvCxnSpPr>
          <p:spPr bwMode="auto">
            <a:xfrm flipH="1">
              <a:off x="2904" y="3252"/>
              <a:ext cx="96"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AutoShape 46"/>
            <p:cNvCxnSpPr>
              <a:cxnSpLocks noChangeShapeType="1"/>
              <a:stCxn id="45" idx="4"/>
              <a:endCxn id="50" idx="0"/>
            </p:cNvCxnSpPr>
            <p:nvPr/>
          </p:nvCxnSpPr>
          <p:spPr bwMode="auto">
            <a:xfrm flipH="1">
              <a:off x="2616" y="3252"/>
              <a:ext cx="38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AutoShape 47"/>
            <p:cNvCxnSpPr>
              <a:cxnSpLocks noChangeShapeType="1"/>
              <a:stCxn id="45" idx="4"/>
              <a:endCxn id="47" idx="0"/>
            </p:cNvCxnSpPr>
            <p:nvPr/>
          </p:nvCxnSpPr>
          <p:spPr bwMode="auto">
            <a:xfrm flipH="1">
              <a:off x="2328" y="3252"/>
              <a:ext cx="67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AutoShape 49"/>
            <p:cNvCxnSpPr>
              <a:cxnSpLocks noChangeShapeType="1"/>
              <a:stCxn id="46" idx="4"/>
              <a:endCxn id="49" idx="0"/>
            </p:cNvCxnSpPr>
            <p:nvPr/>
          </p:nvCxnSpPr>
          <p:spPr bwMode="auto">
            <a:xfrm>
              <a:off x="2568" y="3252"/>
              <a:ext cx="62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mc:AlternateContent xmlns:mc="http://schemas.openxmlformats.org/markup-compatibility/2006" xmlns:a14="http://schemas.microsoft.com/office/drawing/2010/main">
        <mc:Choice Requires="a14">
          <p:sp>
            <p:nvSpPr>
              <p:cNvPr id="51" name="TextBox 50"/>
              <p:cNvSpPr txBox="1"/>
              <p:nvPr/>
            </p:nvSpPr>
            <p:spPr>
              <a:xfrm>
                <a:off x="2963488" y="4594091"/>
                <a:ext cx="6561512" cy="396968"/>
              </a:xfrm>
              <a:prstGeom prst="rect">
                <a:avLst/>
              </a:prstGeom>
              <a:noFill/>
            </p:spPr>
            <p:txBody>
              <a:bodyPr wrap="square" rtlCol="0">
                <a:spAutoFit/>
              </a:bodyPr>
              <a:lstStyle/>
              <a:p>
                <a:r>
                  <a:rPr lang="en-US" sz="1800" u="none" dirty="0"/>
                  <a:t>input    </a:t>
                </a:r>
                <a14:m>
                  <m:oMath xmlns:m="http://schemas.openxmlformats.org/officeDocument/2006/math">
                    <m:sSubSup>
                      <m:sSubSupPr>
                        <m:ctrlPr>
                          <a:rPr lang="en-US" sz="1800" b="0" i="1" u="none" smtClean="0">
                            <a:latin typeface="Cambria Math" panose="02040503050406030204" pitchFamily="18" charset="0"/>
                          </a:rPr>
                        </m:ctrlPr>
                      </m:sSubSupPr>
                      <m:e>
                        <m:r>
                          <a:rPr lang="en-US" sz="1800" b="0" i="1" u="none" smtClean="0">
                            <a:latin typeface="Cambria Math"/>
                          </a:rPr>
                          <m:t>h</m:t>
                        </m:r>
                      </m:e>
                      <m:sub/>
                      <m:sup>
                        <m:r>
                          <a:rPr lang="en-US" sz="1800" b="0" i="1" u="none" smtClean="0">
                            <a:latin typeface="Cambria Math" panose="02040503050406030204" pitchFamily="18" charset="0"/>
                          </a:rPr>
                          <m:t>1</m:t>
                        </m:r>
                      </m:sup>
                    </m:sSubSup>
                  </m:oMath>
                </a14:m>
                <a:r>
                  <a:rPr lang="en-US" sz="1800" u="none" dirty="0"/>
                  <a:t>        </a:t>
                </a:r>
                <a:r>
                  <a:rPr lang="en-US" sz="1800" i="1" u="none" dirty="0">
                    <a:latin typeface="Cambria Math"/>
                  </a:rPr>
                  <a:t> </a:t>
                </a:r>
                <a14:m>
                  <m:oMath xmlns:m="http://schemas.openxmlformats.org/officeDocument/2006/math">
                    <m:sSubSup>
                      <m:sSubSupPr>
                        <m:ctrlPr>
                          <a:rPr lang="en-US" sz="1800" b="0" i="1" u="none" smtClean="0">
                            <a:latin typeface="Cambria Math" panose="02040503050406030204" pitchFamily="18" charset="0"/>
                          </a:rPr>
                        </m:ctrlPr>
                      </m:sSubSupPr>
                      <m:e>
                        <m:r>
                          <a:rPr lang="en-US" sz="1800" i="1" u="none">
                            <a:latin typeface="Cambria Math"/>
                          </a:rPr>
                          <m:t>h</m:t>
                        </m:r>
                      </m:e>
                      <m:sub/>
                      <m:sup>
                        <m:r>
                          <a:rPr lang="en-US" sz="1800" b="0" i="1" u="none" smtClean="0">
                            <a:latin typeface="Cambria Math" panose="02040503050406030204" pitchFamily="18" charset="0"/>
                          </a:rPr>
                          <m:t>2</m:t>
                        </m:r>
                      </m:sup>
                    </m:sSubSup>
                  </m:oMath>
                </a14:m>
                <a:r>
                  <a:rPr lang="en-US" sz="1800" u="none" dirty="0"/>
                  <a:t>         </a:t>
                </a:r>
                <a14:m>
                  <m:oMath xmlns:m="http://schemas.openxmlformats.org/officeDocument/2006/math">
                    <m:sSubSup>
                      <m:sSubSupPr>
                        <m:ctrlPr>
                          <a:rPr lang="en-US" sz="1800" b="0" i="1" u="none" smtClean="0">
                            <a:latin typeface="Cambria Math" panose="02040503050406030204" pitchFamily="18" charset="0"/>
                          </a:rPr>
                        </m:ctrlPr>
                      </m:sSubSupPr>
                      <m:e>
                        <m:r>
                          <a:rPr lang="en-US" sz="1800" i="1" u="none">
                            <a:latin typeface="Cambria Math"/>
                          </a:rPr>
                          <m:t>h</m:t>
                        </m:r>
                      </m:e>
                      <m:sub/>
                      <m:sup>
                        <m:r>
                          <a:rPr lang="en-US" sz="1800" b="0" i="1" u="none" smtClean="0">
                            <a:latin typeface="Cambria Math" panose="02040503050406030204" pitchFamily="18" charset="0"/>
                          </a:rPr>
                          <m:t>3</m:t>
                        </m:r>
                      </m:sup>
                    </m:sSubSup>
                  </m:oMath>
                </a14:m>
                <a:r>
                  <a:rPr lang="en-US" sz="1800" i="1" u="none" dirty="0">
                    <a:latin typeface="Cambria Math"/>
                  </a:rPr>
                  <a:t>	</a:t>
                </a:r>
                <a:r>
                  <a:rPr lang="en-US" sz="1800" u="none" dirty="0">
                    <a:latin typeface="Cambria Math"/>
                  </a:rPr>
                  <a:t>output</a:t>
                </a:r>
              </a:p>
            </p:txBody>
          </p:sp>
        </mc:Choice>
        <mc:Fallback xmlns="">
          <p:sp>
            <p:nvSpPr>
              <p:cNvPr id="51" name="TextBox 50"/>
              <p:cNvSpPr txBox="1">
                <a:spLocks noRot="1" noChangeAspect="1" noMove="1" noResize="1" noEditPoints="1" noAdjustHandles="1" noChangeArrowheads="1" noChangeShapeType="1" noTextEdit="1"/>
              </p:cNvSpPr>
              <p:nvPr/>
            </p:nvSpPr>
            <p:spPr>
              <a:xfrm>
                <a:off x="2963488" y="4594091"/>
                <a:ext cx="6561512" cy="396968"/>
              </a:xfrm>
              <a:prstGeom prst="rect">
                <a:avLst/>
              </a:prstGeom>
              <a:blipFill>
                <a:blip r:embed="rId2"/>
                <a:stretch>
                  <a:fillRect l="-743" t="-6154" b="-23077"/>
                </a:stretch>
              </a:blipFill>
            </p:spPr>
            <p:txBody>
              <a:bodyPr/>
              <a:lstStyle/>
              <a:p>
                <a:r>
                  <a:rPr lang="en-US">
                    <a:noFill/>
                  </a:rPr>
                  <a:t> </a:t>
                </a:r>
              </a:p>
            </p:txBody>
          </p:sp>
        </mc:Fallback>
      </mc:AlternateContent>
      <p:grpSp>
        <p:nvGrpSpPr>
          <p:cNvPr id="52" name="Group 51"/>
          <p:cNvGrpSpPr>
            <a:grpSpLocks/>
          </p:cNvGrpSpPr>
          <p:nvPr/>
        </p:nvGrpSpPr>
        <p:grpSpPr bwMode="auto">
          <a:xfrm rot="5400000">
            <a:off x="3220245" y="2941561"/>
            <a:ext cx="1171930" cy="1690086"/>
            <a:chOff x="2007" y="2496"/>
            <a:chExt cx="969" cy="1368"/>
          </a:xfrm>
        </p:grpSpPr>
        <p:grpSp>
          <p:nvGrpSpPr>
            <p:cNvPr id="53" name="Group 26"/>
            <p:cNvGrpSpPr>
              <a:grpSpLocks/>
            </p:cNvGrpSpPr>
            <p:nvPr/>
          </p:nvGrpSpPr>
          <p:grpSpPr bwMode="auto">
            <a:xfrm>
              <a:off x="2007" y="3711"/>
              <a:ext cx="969" cy="153"/>
              <a:chOff x="2007" y="3711"/>
              <a:chExt cx="969" cy="153"/>
            </a:xfrm>
          </p:grpSpPr>
          <p:sp>
            <p:nvSpPr>
              <p:cNvPr id="69" name="Oval 10"/>
              <p:cNvSpPr>
                <a:spLocks noChangeArrowheads="1"/>
              </p:cNvSpPr>
              <p:nvPr/>
            </p:nvSpPr>
            <p:spPr bwMode="auto">
              <a:xfrm>
                <a:off x="2007" y="3711"/>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 name="Oval 11"/>
              <p:cNvSpPr>
                <a:spLocks noChangeArrowheads="1"/>
              </p:cNvSpPr>
              <p:nvPr/>
            </p:nvSpPr>
            <p:spPr bwMode="auto">
              <a:xfrm>
                <a:off x="2256"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 name="Oval 12"/>
              <p:cNvSpPr>
                <a:spLocks noChangeArrowheads="1"/>
              </p:cNvSpPr>
              <p:nvPr/>
            </p:nvSpPr>
            <p:spPr bwMode="auto">
              <a:xfrm>
                <a:off x="2832"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 name="Oval 14"/>
              <p:cNvSpPr>
                <a:spLocks noChangeArrowheads="1"/>
              </p:cNvSpPr>
              <p:nvPr/>
            </p:nvSpPr>
            <p:spPr bwMode="auto">
              <a:xfrm>
                <a:off x="2544"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4" name="Group 25"/>
            <p:cNvGrpSpPr>
              <a:grpSpLocks/>
            </p:cNvGrpSpPr>
            <p:nvPr/>
          </p:nvGrpSpPr>
          <p:grpSpPr bwMode="auto">
            <a:xfrm>
              <a:off x="2385" y="3108"/>
              <a:ext cx="522" cy="144"/>
              <a:chOff x="2385" y="3168"/>
              <a:chExt cx="522" cy="144"/>
            </a:xfrm>
          </p:grpSpPr>
          <p:sp>
            <p:nvSpPr>
              <p:cNvPr id="67" name="Oval 17"/>
              <p:cNvSpPr>
                <a:spLocks noChangeArrowheads="1"/>
              </p:cNvSpPr>
              <p:nvPr/>
            </p:nvSpPr>
            <p:spPr bwMode="auto">
              <a:xfrm>
                <a:off x="2763"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 name="Oval 19"/>
              <p:cNvSpPr>
                <a:spLocks noChangeArrowheads="1"/>
              </p:cNvSpPr>
              <p:nvPr/>
            </p:nvSpPr>
            <p:spPr bwMode="auto">
              <a:xfrm>
                <a:off x="2385"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5" name="Group 27"/>
            <p:cNvGrpSpPr>
              <a:grpSpLocks/>
            </p:cNvGrpSpPr>
            <p:nvPr/>
          </p:nvGrpSpPr>
          <p:grpSpPr bwMode="auto">
            <a:xfrm>
              <a:off x="2403" y="2496"/>
              <a:ext cx="429" cy="144"/>
              <a:chOff x="2403" y="2496"/>
              <a:chExt cx="429" cy="144"/>
            </a:xfrm>
          </p:grpSpPr>
          <p:sp>
            <p:nvSpPr>
              <p:cNvPr id="65" name="Oval 21"/>
              <p:cNvSpPr>
                <a:spLocks noChangeArrowheads="1"/>
              </p:cNvSpPr>
              <p:nvPr/>
            </p:nvSpPr>
            <p:spPr bwMode="auto">
              <a:xfrm>
                <a:off x="2403" y="2496"/>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Oval 24"/>
              <p:cNvSpPr>
                <a:spLocks noChangeArrowheads="1"/>
              </p:cNvSpPr>
              <p:nvPr/>
            </p:nvSpPr>
            <p:spPr bwMode="auto">
              <a:xfrm>
                <a:off x="2688" y="2496"/>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cxnSp>
          <p:nvCxnSpPr>
            <p:cNvPr id="56" name="AutoShape 28"/>
            <p:cNvCxnSpPr>
              <a:cxnSpLocks noChangeShapeType="1"/>
              <a:stCxn id="66" idx="4"/>
              <a:endCxn id="67" idx="0"/>
            </p:cNvCxnSpPr>
            <p:nvPr/>
          </p:nvCxnSpPr>
          <p:spPr bwMode="auto">
            <a:xfrm rot="16200000" flipH="1">
              <a:off x="2564" y="2836"/>
              <a:ext cx="468" cy="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 name="AutoShape 29"/>
            <p:cNvCxnSpPr>
              <a:cxnSpLocks noChangeShapeType="1"/>
              <a:stCxn id="66" idx="4"/>
              <a:endCxn id="68" idx="0"/>
            </p:cNvCxnSpPr>
            <p:nvPr/>
          </p:nvCxnSpPr>
          <p:spPr bwMode="auto">
            <a:xfrm rot="16200000" flipH="1" flipV="1">
              <a:off x="2375" y="2722"/>
              <a:ext cx="468" cy="30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 name="AutoShape 31"/>
            <p:cNvCxnSpPr>
              <a:cxnSpLocks noChangeShapeType="1"/>
              <a:stCxn id="65" idx="4"/>
              <a:endCxn id="67" idx="0"/>
            </p:cNvCxnSpPr>
            <p:nvPr/>
          </p:nvCxnSpPr>
          <p:spPr bwMode="auto">
            <a:xfrm rot="16200000" flipH="1">
              <a:off x="2421" y="2694"/>
              <a:ext cx="468" cy="36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 name="AutoShape 32"/>
            <p:cNvCxnSpPr>
              <a:cxnSpLocks noChangeShapeType="1"/>
              <a:stCxn id="65" idx="4"/>
              <a:endCxn id="68" idx="0"/>
            </p:cNvCxnSpPr>
            <p:nvPr/>
          </p:nvCxnSpPr>
          <p:spPr bwMode="auto">
            <a:xfrm rot="16200000" flipH="1" flipV="1">
              <a:off x="2232" y="2865"/>
              <a:ext cx="468" cy="1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AutoShape 41"/>
            <p:cNvCxnSpPr>
              <a:cxnSpLocks noChangeShapeType="1"/>
              <a:stCxn id="68" idx="4"/>
              <a:endCxn id="70" idx="0"/>
            </p:cNvCxnSpPr>
            <p:nvPr/>
          </p:nvCxnSpPr>
          <p:spPr bwMode="auto">
            <a:xfrm rot="16200000" flipH="1" flipV="1">
              <a:off x="2159" y="3422"/>
              <a:ext cx="468" cy="12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 name="AutoShape 45"/>
            <p:cNvCxnSpPr>
              <a:cxnSpLocks noChangeShapeType="1"/>
              <a:stCxn id="67" idx="4"/>
              <a:endCxn id="71" idx="0"/>
            </p:cNvCxnSpPr>
            <p:nvPr/>
          </p:nvCxnSpPr>
          <p:spPr bwMode="auto">
            <a:xfrm rot="16200000" flipH="1">
              <a:off x="2636" y="3451"/>
              <a:ext cx="468" cy="6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 name="AutoShape 46"/>
            <p:cNvCxnSpPr>
              <a:cxnSpLocks noChangeShapeType="1"/>
              <a:stCxn id="67" idx="4"/>
              <a:endCxn id="72" idx="0"/>
            </p:cNvCxnSpPr>
            <p:nvPr/>
          </p:nvCxnSpPr>
          <p:spPr bwMode="auto">
            <a:xfrm rot="16200000" flipH="1" flipV="1">
              <a:off x="2492" y="3376"/>
              <a:ext cx="468" cy="21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AutoShape 47"/>
            <p:cNvCxnSpPr>
              <a:cxnSpLocks noChangeShapeType="1"/>
              <a:stCxn id="67" idx="4"/>
              <a:endCxn id="70" idx="0"/>
            </p:cNvCxnSpPr>
            <p:nvPr/>
          </p:nvCxnSpPr>
          <p:spPr bwMode="auto">
            <a:xfrm rot="16200000" flipH="1" flipV="1">
              <a:off x="2348" y="3232"/>
              <a:ext cx="468" cy="50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 name="AutoShape 48"/>
            <p:cNvCxnSpPr>
              <a:cxnSpLocks noChangeShapeType="1"/>
              <a:stCxn id="67" idx="4"/>
              <a:endCxn id="92" idx="0"/>
            </p:cNvCxnSpPr>
            <p:nvPr/>
          </p:nvCxnSpPr>
          <p:spPr bwMode="auto">
            <a:xfrm rot="16200000" flipH="1" flipV="1">
              <a:off x="2228" y="3104"/>
              <a:ext cx="459" cy="75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73" name="Group 51"/>
          <p:cNvGrpSpPr>
            <a:grpSpLocks/>
          </p:cNvGrpSpPr>
          <p:nvPr/>
        </p:nvGrpSpPr>
        <p:grpSpPr bwMode="auto">
          <a:xfrm rot="5400000">
            <a:off x="3843115" y="1784514"/>
            <a:ext cx="1350923" cy="3115787"/>
            <a:chOff x="2147" y="1351"/>
            <a:chExt cx="1117" cy="2522"/>
          </a:xfrm>
        </p:grpSpPr>
        <p:grpSp>
          <p:nvGrpSpPr>
            <p:cNvPr id="74" name="Group 26"/>
            <p:cNvGrpSpPr>
              <a:grpSpLocks/>
            </p:cNvGrpSpPr>
            <p:nvPr/>
          </p:nvGrpSpPr>
          <p:grpSpPr bwMode="auto">
            <a:xfrm>
              <a:off x="2256" y="3720"/>
              <a:ext cx="1008" cy="153"/>
              <a:chOff x="2256" y="3720"/>
              <a:chExt cx="1008" cy="153"/>
            </a:xfrm>
          </p:grpSpPr>
          <p:sp>
            <p:nvSpPr>
              <p:cNvPr id="91" name="Oval 11"/>
              <p:cNvSpPr>
                <a:spLocks noChangeArrowheads="1"/>
              </p:cNvSpPr>
              <p:nvPr/>
            </p:nvSpPr>
            <p:spPr bwMode="auto">
              <a:xfrm>
                <a:off x="2256"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 name="Oval 12"/>
              <p:cNvSpPr>
                <a:spLocks noChangeArrowheads="1"/>
              </p:cNvSpPr>
              <p:nvPr/>
            </p:nvSpPr>
            <p:spPr bwMode="auto">
              <a:xfrm>
                <a:off x="2589"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 name="Oval 13"/>
              <p:cNvSpPr>
                <a:spLocks noChangeArrowheads="1"/>
              </p:cNvSpPr>
              <p:nvPr/>
            </p:nvSpPr>
            <p:spPr bwMode="auto">
              <a:xfrm>
                <a:off x="3120" y="3729"/>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5" name="Group 25"/>
            <p:cNvGrpSpPr>
              <a:grpSpLocks/>
            </p:cNvGrpSpPr>
            <p:nvPr/>
          </p:nvGrpSpPr>
          <p:grpSpPr bwMode="auto">
            <a:xfrm>
              <a:off x="2319" y="3108"/>
              <a:ext cx="486" cy="144"/>
              <a:chOff x="2319" y="3168"/>
              <a:chExt cx="486" cy="144"/>
            </a:xfrm>
          </p:grpSpPr>
          <p:sp>
            <p:nvSpPr>
              <p:cNvPr id="89" name="Oval 17"/>
              <p:cNvSpPr>
                <a:spLocks noChangeArrowheads="1"/>
              </p:cNvSpPr>
              <p:nvPr/>
            </p:nvSpPr>
            <p:spPr bwMode="auto">
              <a:xfrm>
                <a:off x="2661"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 name="Oval 19"/>
              <p:cNvSpPr>
                <a:spLocks noChangeArrowheads="1"/>
              </p:cNvSpPr>
              <p:nvPr/>
            </p:nvSpPr>
            <p:spPr bwMode="auto">
              <a:xfrm>
                <a:off x="2319"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6" name="Group 27"/>
            <p:cNvGrpSpPr>
              <a:grpSpLocks/>
            </p:cNvGrpSpPr>
            <p:nvPr/>
          </p:nvGrpSpPr>
          <p:grpSpPr bwMode="auto">
            <a:xfrm>
              <a:off x="2403" y="2496"/>
              <a:ext cx="429" cy="144"/>
              <a:chOff x="2403" y="2496"/>
              <a:chExt cx="429" cy="144"/>
            </a:xfrm>
          </p:grpSpPr>
          <p:sp>
            <p:nvSpPr>
              <p:cNvPr id="87" name="Oval 21"/>
              <p:cNvSpPr>
                <a:spLocks noChangeArrowheads="1"/>
              </p:cNvSpPr>
              <p:nvPr/>
            </p:nvSpPr>
            <p:spPr bwMode="auto">
              <a:xfrm>
                <a:off x="2403" y="2496"/>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 name="Oval 24"/>
              <p:cNvSpPr>
                <a:spLocks noChangeArrowheads="1"/>
              </p:cNvSpPr>
              <p:nvPr/>
            </p:nvSpPr>
            <p:spPr bwMode="auto">
              <a:xfrm>
                <a:off x="2688" y="2496"/>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cxnSp>
          <p:nvCxnSpPr>
            <p:cNvPr id="77" name="AutoShape 28"/>
            <p:cNvCxnSpPr>
              <a:cxnSpLocks noChangeShapeType="1"/>
              <a:stCxn id="88" idx="4"/>
              <a:endCxn id="89" idx="0"/>
            </p:cNvCxnSpPr>
            <p:nvPr/>
          </p:nvCxnSpPr>
          <p:spPr bwMode="auto">
            <a:xfrm rot="16200000" flipH="1" flipV="1">
              <a:off x="2513" y="2860"/>
              <a:ext cx="468" cy="2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 name="AutoShape 29"/>
            <p:cNvCxnSpPr>
              <a:cxnSpLocks noChangeShapeType="1"/>
              <a:stCxn id="88" idx="4"/>
              <a:endCxn id="90" idx="0"/>
            </p:cNvCxnSpPr>
            <p:nvPr/>
          </p:nvCxnSpPr>
          <p:spPr bwMode="auto">
            <a:xfrm rot="16200000" flipH="1" flipV="1">
              <a:off x="2342" y="2689"/>
              <a:ext cx="468" cy="36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 name="AutoShape 31"/>
            <p:cNvCxnSpPr>
              <a:cxnSpLocks noChangeShapeType="1"/>
              <a:stCxn id="87" idx="4"/>
              <a:endCxn id="89" idx="0"/>
            </p:cNvCxnSpPr>
            <p:nvPr/>
          </p:nvCxnSpPr>
          <p:spPr bwMode="auto">
            <a:xfrm rot="16200000" flipH="1">
              <a:off x="2370" y="2745"/>
              <a:ext cx="468" cy="25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 name="AutoShape 32"/>
            <p:cNvCxnSpPr>
              <a:cxnSpLocks noChangeShapeType="1"/>
              <a:stCxn id="87" idx="4"/>
              <a:endCxn id="90" idx="0"/>
            </p:cNvCxnSpPr>
            <p:nvPr/>
          </p:nvCxnSpPr>
          <p:spPr bwMode="auto">
            <a:xfrm rot="16200000" flipH="1" flipV="1">
              <a:off x="2199" y="2832"/>
              <a:ext cx="468" cy="8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 name="AutoShape 41"/>
            <p:cNvCxnSpPr>
              <a:cxnSpLocks noChangeShapeType="1"/>
              <a:stCxn id="90" idx="4"/>
              <a:endCxn id="91" idx="0"/>
            </p:cNvCxnSpPr>
            <p:nvPr/>
          </p:nvCxnSpPr>
          <p:spPr bwMode="auto">
            <a:xfrm rot="16200000" flipH="1" flipV="1">
              <a:off x="2126" y="3454"/>
              <a:ext cx="468" cy="6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 name="AutoShape 44"/>
            <p:cNvCxnSpPr>
              <a:cxnSpLocks noChangeShapeType="1"/>
              <a:stCxn id="89" idx="4"/>
              <a:endCxn id="93" idx="0"/>
            </p:cNvCxnSpPr>
            <p:nvPr/>
          </p:nvCxnSpPr>
          <p:spPr bwMode="auto">
            <a:xfrm rot="16200000" flipH="1">
              <a:off x="2724" y="3261"/>
              <a:ext cx="477" cy="45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3" name="AutoShape 45"/>
            <p:cNvCxnSpPr>
              <a:cxnSpLocks noChangeShapeType="1"/>
              <a:stCxn id="89" idx="4"/>
              <a:endCxn id="92" idx="0"/>
            </p:cNvCxnSpPr>
            <p:nvPr/>
          </p:nvCxnSpPr>
          <p:spPr bwMode="auto">
            <a:xfrm rot="16200000" flipH="1" flipV="1">
              <a:off x="2463" y="3450"/>
              <a:ext cx="468" cy="7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4" name="AutoShape 47"/>
            <p:cNvCxnSpPr>
              <a:cxnSpLocks noChangeShapeType="1"/>
              <a:stCxn id="89" idx="4"/>
              <a:endCxn id="91" idx="0"/>
            </p:cNvCxnSpPr>
            <p:nvPr/>
          </p:nvCxnSpPr>
          <p:spPr bwMode="auto">
            <a:xfrm rot="16200000" flipH="1" flipV="1">
              <a:off x="2297" y="3283"/>
              <a:ext cx="468" cy="40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5" name="AutoShape 49"/>
            <p:cNvCxnSpPr>
              <a:cxnSpLocks noChangeShapeType="1"/>
              <a:stCxn id="90" idx="4"/>
              <a:endCxn id="93" idx="0"/>
            </p:cNvCxnSpPr>
            <p:nvPr/>
          </p:nvCxnSpPr>
          <p:spPr bwMode="auto">
            <a:xfrm rot="16200000" flipH="1">
              <a:off x="2553" y="3090"/>
              <a:ext cx="477" cy="80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6" name="Line 50"/>
            <p:cNvSpPr>
              <a:spLocks noChangeShapeType="1"/>
            </p:cNvSpPr>
            <p:nvPr/>
          </p:nvSpPr>
          <p:spPr bwMode="auto">
            <a:xfrm flipV="1">
              <a:off x="2147" y="1351"/>
              <a:ext cx="0" cy="251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cxnSp>
        <p:nvCxnSpPr>
          <p:cNvPr id="94" name="AutoShape 32"/>
          <p:cNvCxnSpPr>
            <a:cxnSpLocks noChangeShapeType="1"/>
            <a:stCxn id="88" idx="4"/>
            <a:endCxn id="68" idx="0"/>
          </p:cNvCxnSpPr>
          <p:nvPr/>
        </p:nvCxnSpPr>
        <p:spPr bwMode="auto">
          <a:xfrm flipH="1">
            <a:off x="3895163" y="3408327"/>
            <a:ext cx="588821" cy="33655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5" name="AutoShape 32"/>
          <p:cNvCxnSpPr>
            <a:cxnSpLocks noChangeShapeType="1"/>
            <a:stCxn id="87" idx="4"/>
            <a:endCxn id="68" idx="0"/>
          </p:cNvCxnSpPr>
          <p:nvPr/>
        </p:nvCxnSpPr>
        <p:spPr bwMode="auto">
          <a:xfrm flipH="1">
            <a:off x="3895163" y="3063641"/>
            <a:ext cx="588821" cy="68123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6" name="AutoShape 32"/>
          <p:cNvCxnSpPr>
            <a:cxnSpLocks noChangeShapeType="1"/>
            <a:stCxn id="65" idx="4"/>
            <a:endCxn id="89" idx="0"/>
          </p:cNvCxnSpPr>
          <p:nvPr/>
        </p:nvCxnSpPr>
        <p:spPr bwMode="auto">
          <a:xfrm flipH="1" flipV="1">
            <a:off x="3905797" y="3375672"/>
            <a:ext cx="567553" cy="39097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7" name="AutoShape 32"/>
          <p:cNvCxnSpPr>
            <a:cxnSpLocks noChangeShapeType="1"/>
            <a:stCxn id="47" idx="4"/>
            <a:endCxn id="67" idx="0"/>
          </p:cNvCxnSpPr>
          <p:nvPr/>
        </p:nvCxnSpPr>
        <p:spPr bwMode="auto">
          <a:xfrm flipH="1">
            <a:off x="3895163" y="3063323"/>
            <a:ext cx="579634" cy="113871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8" name="AutoShape 32"/>
          <p:cNvCxnSpPr>
            <a:cxnSpLocks noChangeShapeType="1"/>
            <a:stCxn id="66" idx="4"/>
            <a:endCxn id="90" idx="0"/>
          </p:cNvCxnSpPr>
          <p:nvPr/>
        </p:nvCxnSpPr>
        <p:spPr bwMode="auto">
          <a:xfrm flipH="1" flipV="1">
            <a:off x="3905797" y="2962050"/>
            <a:ext cx="567553" cy="114928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9" name="AutoShape 45"/>
          <p:cNvCxnSpPr>
            <a:cxnSpLocks noChangeShapeType="1"/>
            <a:stCxn id="89" idx="4"/>
            <a:endCxn id="71" idx="0"/>
          </p:cNvCxnSpPr>
          <p:nvPr/>
        </p:nvCxnSpPr>
        <p:spPr bwMode="auto">
          <a:xfrm flipH="1">
            <a:off x="3139071" y="3375667"/>
            <a:ext cx="588822" cy="9098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0" name="AutoShape 45"/>
          <p:cNvCxnSpPr>
            <a:cxnSpLocks noChangeShapeType="1"/>
            <a:stCxn id="68" idx="4"/>
            <a:endCxn id="71" idx="0"/>
          </p:cNvCxnSpPr>
          <p:nvPr/>
        </p:nvCxnSpPr>
        <p:spPr bwMode="auto">
          <a:xfrm flipH="1">
            <a:off x="3139071" y="3744880"/>
            <a:ext cx="578188" cy="54061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1" name="AutoShape 45"/>
          <p:cNvCxnSpPr>
            <a:cxnSpLocks noChangeShapeType="1"/>
            <a:stCxn id="90" idx="4"/>
            <a:endCxn id="71" idx="0"/>
          </p:cNvCxnSpPr>
          <p:nvPr/>
        </p:nvCxnSpPr>
        <p:spPr bwMode="auto">
          <a:xfrm flipH="1">
            <a:off x="3139071" y="2962045"/>
            <a:ext cx="588822" cy="132344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 name="AutoShape 45"/>
          <p:cNvCxnSpPr>
            <a:cxnSpLocks noChangeShapeType="1"/>
            <a:stCxn id="68" idx="4"/>
            <a:endCxn id="72" idx="0"/>
          </p:cNvCxnSpPr>
          <p:nvPr/>
        </p:nvCxnSpPr>
        <p:spPr bwMode="auto">
          <a:xfrm flipH="1">
            <a:off x="3139071" y="3744880"/>
            <a:ext cx="578188" cy="19229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3" name="AutoShape 45"/>
          <p:cNvCxnSpPr>
            <a:cxnSpLocks noChangeShapeType="1"/>
            <a:stCxn id="68" idx="4"/>
            <a:endCxn id="69" idx="0"/>
          </p:cNvCxnSpPr>
          <p:nvPr/>
        </p:nvCxnSpPr>
        <p:spPr bwMode="auto">
          <a:xfrm flipH="1" flipV="1">
            <a:off x="3150190" y="3287719"/>
            <a:ext cx="567069" cy="45716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4" name="AutoShape 45"/>
          <p:cNvCxnSpPr>
            <a:cxnSpLocks noChangeShapeType="1"/>
            <a:stCxn id="68" idx="4"/>
            <a:endCxn id="91" idx="0"/>
          </p:cNvCxnSpPr>
          <p:nvPr/>
        </p:nvCxnSpPr>
        <p:spPr bwMode="auto">
          <a:xfrm flipH="1" flipV="1">
            <a:off x="3149706" y="2885853"/>
            <a:ext cx="567553" cy="85902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5" name="AutoShape 45"/>
          <p:cNvCxnSpPr>
            <a:cxnSpLocks noChangeShapeType="1"/>
            <a:stCxn id="67" idx="4"/>
            <a:endCxn id="91" idx="0"/>
          </p:cNvCxnSpPr>
          <p:nvPr/>
        </p:nvCxnSpPr>
        <p:spPr bwMode="auto">
          <a:xfrm flipH="1" flipV="1">
            <a:off x="3149706" y="2885853"/>
            <a:ext cx="567553" cy="131618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6" name="AutoShape 45"/>
          <p:cNvCxnSpPr>
            <a:cxnSpLocks noChangeShapeType="1"/>
            <a:stCxn id="90" idx="4"/>
            <a:endCxn id="92" idx="0"/>
          </p:cNvCxnSpPr>
          <p:nvPr/>
        </p:nvCxnSpPr>
        <p:spPr bwMode="auto">
          <a:xfrm flipH="1">
            <a:off x="3149706" y="2962045"/>
            <a:ext cx="578187" cy="32654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2104920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a:extLst>
              <a:ext uri="{FF2B5EF4-FFF2-40B4-BE49-F238E27FC236}">
                <a16:creationId xmlns:a16="http://schemas.microsoft.com/office/drawing/2014/main" id="{2459356E-F1A8-4990-8991-7E31E79435A7}"/>
              </a:ext>
            </a:extLst>
          </p:cNvPr>
          <p:cNvSpPr/>
          <p:nvPr/>
        </p:nvSpPr>
        <p:spPr>
          <a:xfrm>
            <a:off x="533400" y="3657600"/>
            <a:ext cx="4648200" cy="1981200"/>
          </a:xfrm>
          <a:prstGeom prst="roundRect">
            <a:avLst/>
          </a:prstGeom>
          <a:solidFill>
            <a:srgbClr val="FAEAF1"/>
          </a:solidFill>
          <a:ln>
            <a:solidFill>
              <a:srgbClr val="FAEA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p:cNvSpPr>
            <a:spLocks noGrp="1"/>
          </p:cNvSpPr>
          <p:nvPr>
            <p:ph type="title"/>
          </p:nvPr>
        </p:nvSpPr>
        <p:spPr/>
        <p:txBody>
          <a:bodyPr/>
          <a:lstStyle/>
          <a:p>
            <a:r>
              <a:rPr lang="en-US" dirty="0"/>
              <a:t>Comments on Training </a:t>
            </a:r>
          </a:p>
        </p:txBody>
      </p:sp>
      <p:sp>
        <p:nvSpPr>
          <p:cNvPr id="3" name="Content Placeholder 2"/>
          <p:cNvSpPr>
            <a:spLocks noGrp="1"/>
          </p:cNvSpPr>
          <p:nvPr>
            <p:ph idx="1"/>
          </p:nvPr>
        </p:nvSpPr>
        <p:spPr/>
        <p:txBody>
          <a:bodyPr>
            <a:normAutofit fontScale="92500" lnSpcReduction="10000"/>
          </a:bodyPr>
          <a:lstStyle/>
          <a:p>
            <a:r>
              <a:rPr lang="en-US" b="1" dirty="0">
                <a:solidFill>
                  <a:srgbClr val="FF6699"/>
                </a:solidFill>
              </a:rPr>
              <a:t>No guarantee of convergence</a:t>
            </a:r>
            <a:r>
              <a:rPr lang="en-US" dirty="0">
                <a:solidFill>
                  <a:srgbClr val="FF6699"/>
                </a:solidFill>
              </a:rPr>
              <a:t>; may reach a local minima</a:t>
            </a:r>
            <a:r>
              <a:rPr lang="en-US" dirty="0"/>
              <a:t>.</a:t>
            </a:r>
          </a:p>
          <a:p>
            <a:r>
              <a:rPr lang="en-US" dirty="0"/>
              <a:t>In practice, many large networks can be trained on </a:t>
            </a:r>
            <a:r>
              <a:rPr lang="en-US" b="1" dirty="0"/>
              <a:t>large amounts of data </a:t>
            </a:r>
            <a:r>
              <a:rPr lang="en-US" dirty="0"/>
              <a:t>for realistic problems.</a:t>
            </a:r>
          </a:p>
          <a:p>
            <a:r>
              <a:rPr lang="en-US" b="1" dirty="0"/>
              <a:t>Many epochs </a:t>
            </a:r>
            <a:r>
              <a:rPr lang="en-US" dirty="0"/>
              <a:t>(tens of thousands) may be needed for adequate training. </a:t>
            </a:r>
          </a:p>
          <a:p>
            <a:pPr lvl="1"/>
            <a:r>
              <a:rPr lang="en-US" dirty="0"/>
              <a:t>Large data sets may require many hours of CPU </a:t>
            </a:r>
          </a:p>
          <a:p>
            <a:r>
              <a:rPr lang="en-US" b="1" dirty="0"/>
              <a:t>Termination criteria</a:t>
            </a:r>
            <a:r>
              <a:rPr lang="en-US" dirty="0"/>
              <a:t>: </a:t>
            </a:r>
          </a:p>
          <a:p>
            <a:pPr lvl="1"/>
            <a:r>
              <a:rPr lang="en-US" dirty="0"/>
              <a:t>Number of epochs;  </a:t>
            </a:r>
          </a:p>
          <a:p>
            <a:pPr lvl="1"/>
            <a:r>
              <a:rPr lang="en-US" dirty="0"/>
              <a:t>Threshold on training set error; </a:t>
            </a:r>
          </a:p>
          <a:p>
            <a:pPr lvl="1"/>
            <a:r>
              <a:rPr lang="en-US" dirty="0"/>
              <a:t>No decrease in error; </a:t>
            </a:r>
          </a:p>
          <a:p>
            <a:pPr lvl="1"/>
            <a:r>
              <a:rPr lang="en-US" dirty="0"/>
              <a:t>Increased error on a validation set.</a:t>
            </a:r>
          </a:p>
          <a:p>
            <a:r>
              <a:rPr lang="en-US" dirty="0">
                <a:solidFill>
                  <a:srgbClr val="FF6699"/>
                </a:solidFill>
              </a:rPr>
              <a:t>To </a:t>
            </a:r>
            <a:r>
              <a:rPr lang="en-US" b="1" dirty="0">
                <a:solidFill>
                  <a:srgbClr val="FF6699"/>
                </a:solidFill>
              </a:rPr>
              <a:t>avoid local minima</a:t>
            </a:r>
            <a:r>
              <a:rPr lang="en-US" dirty="0">
                <a:solidFill>
                  <a:srgbClr val="FF6699"/>
                </a:solidFill>
              </a:rPr>
              <a:t>: several trials with different random initial weights with majority or voting techniques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48</a:t>
            </a:fld>
            <a:endParaRPr lang="en-US"/>
          </a:p>
        </p:txBody>
      </p:sp>
    </p:spTree>
    <p:extLst>
      <p:ext uri="{BB962C8B-B14F-4D97-AF65-F5344CB8AC3E}">
        <p14:creationId xmlns:p14="http://schemas.microsoft.com/office/powerpoint/2010/main" val="779107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Over-training Prevention </a:t>
            </a:r>
          </a:p>
        </p:txBody>
      </p:sp>
      <p:sp>
        <p:nvSpPr>
          <p:cNvPr id="3" name="Content Placeholder 2"/>
          <p:cNvSpPr>
            <a:spLocks noGrp="1"/>
          </p:cNvSpPr>
          <p:nvPr>
            <p:ph idx="1"/>
          </p:nvPr>
        </p:nvSpPr>
        <p:spPr>
          <a:xfrm>
            <a:off x="228600" y="1295400"/>
            <a:ext cx="8686800" cy="5562600"/>
          </a:xfrm>
        </p:spPr>
        <p:txBody>
          <a:bodyPr>
            <a:normAutofit fontScale="92500" lnSpcReduction="20000"/>
          </a:bodyPr>
          <a:lstStyle/>
          <a:p>
            <a:r>
              <a:rPr lang="en-US" dirty="0"/>
              <a:t>Running too many epochs may </a:t>
            </a:r>
            <a:r>
              <a:rPr lang="en-US" b="1" dirty="0"/>
              <a:t>over-train </a:t>
            </a:r>
            <a:r>
              <a:rPr lang="en-US" dirty="0"/>
              <a:t>the network and result in over-fitting. (improved result on training, decrease in performance on test set) </a:t>
            </a:r>
          </a:p>
          <a:p>
            <a:endParaRPr lang="en-US" dirty="0"/>
          </a:p>
          <a:p>
            <a:r>
              <a:rPr lang="en-US" dirty="0"/>
              <a:t>Keep an </a:t>
            </a:r>
            <a:r>
              <a:rPr lang="en-US" b="1" dirty="0"/>
              <a:t>hold-out validation </a:t>
            </a:r>
            <a:r>
              <a:rPr lang="en-US" dirty="0"/>
              <a:t>set and test accuracy after every epoch</a:t>
            </a:r>
          </a:p>
          <a:p>
            <a:endParaRPr lang="en-US" dirty="0"/>
          </a:p>
          <a:p>
            <a:r>
              <a:rPr lang="en-US" dirty="0"/>
              <a:t>Maintain weights for best performing network on the validation set and return it when performance decreases significantly beyond that.</a:t>
            </a:r>
          </a:p>
          <a:p>
            <a:endParaRPr lang="en-US" dirty="0"/>
          </a:p>
          <a:p>
            <a:r>
              <a:rPr lang="en-US" dirty="0"/>
              <a:t> To avoid losing training data to validation:</a:t>
            </a:r>
          </a:p>
          <a:p>
            <a:pPr lvl="1"/>
            <a:r>
              <a:rPr lang="en-US" sz="2000" dirty="0"/>
              <a:t>Use 10-fold cross-validation to determine the average number of epochs that optimizes validation performance</a:t>
            </a:r>
          </a:p>
          <a:p>
            <a:pPr lvl="1"/>
            <a:r>
              <a:rPr lang="en-US" sz="2000" dirty="0"/>
              <a:t>Train on the full data set using this many epochs to produce the final results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49</a:t>
            </a:fld>
            <a:endParaRPr lang="en-US"/>
          </a:p>
        </p:txBody>
      </p:sp>
    </p:spTree>
    <p:extLst>
      <p:ext uri="{BB962C8B-B14F-4D97-AF65-F5344CB8AC3E}">
        <p14:creationId xmlns:p14="http://schemas.microsoft.com/office/powerpoint/2010/main" val="1959425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Gradient based methods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kern="0" dirty="0"/>
                  <a:t>Our goal is to minimize </a:t>
                </a:r>
                <a14:m>
                  <m:oMath xmlns:m="http://schemas.openxmlformats.org/officeDocument/2006/math">
                    <m:r>
                      <a:rPr lang="en-US" i="1">
                        <a:latin typeface="Cambria Math" panose="02040503050406030204" pitchFamily="18" charset="0"/>
                        <a:sym typeface="Symbol"/>
                      </a:rPr>
                      <m:t>𝑓</m:t>
                    </m:r>
                    <m:d>
                      <m:dPr>
                        <m:ctrlPr>
                          <a:rPr lang="en-US" i="1">
                            <a:latin typeface="Cambria Math" panose="02040503050406030204" pitchFamily="18" charset="0"/>
                            <a:sym typeface="Symbol"/>
                          </a:rPr>
                        </m:ctrlPr>
                      </m:dPr>
                      <m:e>
                        <m:r>
                          <a:rPr lang="en-US" b="1" i="1">
                            <a:latin typeface="Cambria Math" panose="02040503050406030204" pitchFamily="18" charset="0"/>
                          </a:rPr>
                          <m:t>𝒘</m:t>
                        </m:r>
                      </m:e>
                    </m:d>
                  </m:oMath>
                </a14:m>
                <a:endParaRPr lang="en-US" dirty="0"/>
              </a:p>
              <a:p>
                <a:pPr marL="0" indent="0">
                  <a:buNone/>
                </a:pPr>
                <a:r>
                  <a:rPr lang="en-US" dirty="0"/>
                  <a:t>Gradient based method use</a:t>
                </a:r>
              </a:p>
              <a:p>
                <a:pPr marL="0" lvl="0" indent="0">
                  <a:buNone/>
                </a:pPr>
                <a14:m>
                  <m:oMathPara xmlns:m="http://schemas.openxmlformats.org/officeDocument/2006/math">
                    <m:oMathParaPr>
                      <m:jc m:val="centerGroup"/>
                    </m:oMathParaPr>
                    <m:oMath xmlns:m="http://schemas.openxmlformats.org/officeDocument/2006/math">
                      <m:sSup>
                        <m:sSupPr>
                          <m:ctrlPr>
                            <a:rPr lang="en-US" i="1" kern="0">
                              <a:latin typeface="Cambria Math" panose="02040503050406030204" pitchFamily="18" charset="0"/>
                              <a:ea typeface="Cambria Math"/>
                            </a:rPr>
                          </m:ctrlPr>
                        </m:sSupPr>
                        <m:e>
                          <m:r>
                            <a:rPr lang="en-US" b="1" i="1">
                              <a:latin typeface="Cambria Math" panose="02040503050406030204" pitchFamily="18" charset="0"/>
                            </a:rPr>
                            <m:t>𝒘</m:t>
                          </m:r>
                        </m:e>
                        <m:sup>
                          <m:r>
                            <a:rPr lang="en-US" i="1" kern="0">
                              <a:latin typeface="Cambria Math"/>
                              <a:ea typeface="Cambria Math"/>
                            </a:rPr>
                            <m:t>′</m:t>
                          </m:r>
                        </m:sup>
                      </m:sSup>
                      <m:r>
                        <a:rPr lang="en-US" i="1" kern="0">
                          <a:latin typeface="Cambria Math"/>
                          <a:ea typeface="Cambria Math"/>
                        </a:rPr>
                        <m:t>=</m:t>
                      </m:r>
                      <m:r>
                        <a:rPr lang="en-US" b="1" i="1">
                          <a:latin typeface="Cambria Math" panose="02040503050406030204" pitchFamily="18" charset="0"/>
                        </a:rPr>
                        <m:t>𝒘</m:t>
                      </m:r>
                      <m:r>
                        <a:rPr lang="en-US" b="0" i="1" kern="0" smtClean="0">
                          <a:latin typeface="Cambria Math" panose="02040503050406030204" pitchFamily="18" charset="0"/>
                          <a:ea typeface="Cambria Math"/>
                        </a:rPr>
                        <m:t>−</m:t>
                      </m:r>
                      <m:r>
                        <a:rPr lang="en-US" i="1" kern="0">
                          <a:latin typeface="Cambria Math"/>
                          <a:ea typeface="Cambria Math"/>
                        </a:rPr>
                        <m:t> </m:t>
                      </m:r>
                      <m:r>
                        <a:rPr lang="en-US" i="1" kern="0">
                          <a:latin typeface="Cambria Math"/>
                          <a:ea typeface="Cambria Math"/>
                        </a:rPr>
                        <m:t>𝛼</m:t>
                      </m:r>
                      <m:r>
                        <a:rPr lang="en-US" i="1" kern="0">
                          <a:latin typeface="Cambria Math"/>
                          <a:ea typeface="Cambria Math"/>
                        </a:rPr>
                        <m:t> </m:t>
                      </m:r>
                      <m:r>
                        <a:rPr lang="en-US" b="1" i="1" kern="0">
                          <a:latin typeface="Cambria Math" panose="02040503050406030204" pitchFamily="18" charset="0"/>
                          <a:ea typeface="Cambria Math"/>
                        </a:rPr>
                        <m:t>𝒅</m:t>
                      </m:r>
                    </m:oMath>
                  </m:oMathPara>
                </a14:m>
                <a:endParaRPr lang="en-US" i="1" kern="0" dirty="0"/>
              </a:p>
              <a:p>
                <a:pPr marL="0" indent="0">
                  <a:buNone/>
                </a:pPr>
                <a:r>
                  <a:rPr lang="en-US" dirty="0"/>
                  <a:t>to update the weight vector where</a:t>
                </a:r>
              </a:p>
              <a:p>
                <a:pPr marL="0" lvl="0" indent="0">
                  <a:buNone/>
                </a:pPr>
                <a14:m>
                  <m:oMathPara xmlns:m="http://schemas.openxmlformats.org/officeDocument/2006/math">
                    <m:oMathParaPr>
                      <m:jc m:val="centerGroup"/>
                    </m:oMathParaPr>
                    <m:oMath xmlns:m="http://schemas.openxmlformats.org/officeDocument/2006/math">
                      <m:r>
                        <a:rPr lang="en-US" b="1" i="1" kern="0">
                          <a:latin typeface="Cambria Math" panose="02040503050406030204" pitchFamily="18" charset="0"/>
                          <a:ea typeface="Cambria Math"/>
                        </a:rPr>
                        <m:t>𝒅</m:t>
                      </m:r>
                      <m:r>
                        <a:rPr lang="en-US" b="0" i="1" kern="0" smtClean="0">
                          <a:latin typeface="Cambria Math" panose="02040503050406030204" pitchFamily="18" charset="0"/>
                          <a:ea typeface="Cambria Math"/>
                        </a:rPr>
                        <m:t>∝</m:t>
                      </m:r>
                      <m:r>
                        <a:rPr lang="en-US" b="0" i="1" kern="0">
                          <a:latin typeface="Cambria Math"/>
                          <a:ea typeface="Cambria Math"/>
                        </a:rPr>
                        <m:t>𝛻</m:t>
                      </m:r>
                      <m:r>
                        <a:rPr lang="en-US" b="0" i="1">
                          <a:latin typeface="Cambria Math" panose="02040503050406030204" pitchFamily="18" charset="0"/>
                          <a:sym typeface="Symbol"/>
                        </a:rPr>
                        <m:t>𝑓</m:t>
                      </m:r>
                      <m:d>
                        <m:dPr>
                          <m:ctrlPr>
                            <a:rPr lang="en-US" i="1">
                              <a:latin typeface="Cambria Math" panose="02040503050406030204" pitchFamily="18" charset="0"/>
                              <a:sym typeface="Symbol"/>
                            </a:rPr>
                          </m:ctrlPr>
                        </m:dPr>
                        <m:e>
                          <m:r>
                            <a:rPr lang="en-US" b="1" i="1">
                              <a:latin typeface="Cambria Math" panose="02040503050406030204" pitchFamily="18" charset="0"/>
                            </a:rPr>
                            <m:t>𝒘</m:t>
                          </m:r>
                        </m:e>
                      </m:d>
                    </m:oMath>
                  </m:oMathPara>
                </a14:m>
                <a:endParaRPr lang="en-US" i="1" kern="0" dirty="0"/>
              </a:p>
              <a:p>
                <a:pPr marL="0" lvl="0" indent="0">
                  <a:buNone/>
                </a:pPr>
                <a14:m>
                  <m:oMath xmlns:m="http://schemas.openxmlformats.org/officeDocument/2006/math">
                    <m:r>
                      <a:rPr lang="en-US" i="1" kern="0">
                        <a:latin typeface="Cambria Math"/>
                        <a:ea typeface="Cambria Math"/>
                      </a:rPr>
                      <m:t>𝛻</m:t>
                    </m:r>
                    <m:r>
                      <a:rPr lang="en-US" i="1">
                        <a:latin typeface="Cambria Math" panose="02040503050406030204" pitchFamily="18" charset="0"/>
                        <a:sym typeface="Symbol"/>
                      </a:rPr>
                      <m:t>𝑓</m:t>
                    </m:r>
                    <m:d>
                      <m:dPr>
                        <m:ctrlPr>
                          <a:rPr lang="en-US" i="1">
                            <a:latin typeface="Cambria Math" panose="02040503050406030204" pitchFamily="18" charset="0"/>
                            <a:sym typeface="Symbol"/>
                          </a:rPr>
                        </m:ctrlPr>
                      </m:dPr>
                      <m:e>
                        <m:r>
                          <a:rPr lang="en-US" b="1" i="1">
                            <a:latin typeface="Cambria Math" panose="02040503050406030204" pitchFamily="18" charset="0"/>
                          </a:rPr>
                          <m:t>𝒘</m:t>
                        </m:r>
                      </m:e>
                    </m:d>
                    <m:r>
                      <a:rPr lang="en-US" i="1" kern="0">
                        <a:latin typeface="Cambria Math"/>
                      </a:rPr>
                      <m:t>=</m:t>
                    </m:r>
                    <m:sSup>
                      <m:sSupPr>
                        <m:ctrlPr>
                          <a:rPr lang="en-US" b="0" i="1" kern="0" smtClean="0">
                            <a:latin typeface="Cambria Math" panose="02040503050406030204" pitchFamily="18" charset="0"/>
                          </a:rPr>
                        </m:ctrlPr>
                      </m:sSupPr>
                      <m:e>
                        <m:d>
                          <m:dPr>
                            <m:begChr m:val="["/>
                            <m:endChr m:val="]"/>
                            <m:ctrlPr>
                              <a:rPr lang="en-US" b="0" i="1" kern="0" smtClean="0">
                                <a:latin typeface="Cambria Math" panose="02040503050406030204" pitchFamily="18" charset="0"/>
                              </a:rPr>
                            </m:ctrlPr>
                          </m:dPr>
                          <m:e>
                            <m:f>
                              <m:fPr>
                                <m:ctrlPr>
                                  <a:rPr lang="en-US" i="1" kern="0">
                                    <a:latin typeface="Cambria Math" panose="02040503050406030204" pitchFamily="18" charset="0"/>
                                  </a:rPr>
                                </m:ctrlPr>
                              </m:fPr>
                              <m:num>
                                <m:r>
                                  <a:rPr lang="en-US" i="1" kern="0">
                                    <a:latin typeface="Cambria Math"/>
                                  </a:rPr>
                                  <m:t>𝑑𝑓</m:t>
                                </m:r>
                              </m:num>
                              <m:den>
                                <m:r>
                                  <a:rPr lang="en-US" i="1" kern="0">
                                    <a:latin typeface="Cambria Math"/>
                                  </a:rPr>
                                  <m:t>𝑑</m:t>
                                </m:r>
                                <m:sSup>
                                  <m:sSupPr>
                                    <m:ctrlPr>
                                      <a:rPr lang="en-US" i="1">
                                        <a:latin typeface="Cambria Math" panose="02040503050406030204" pitchFamily="18" charset="0"/>
                                      </a:rPr>
                                    </m:ctrlPr>
                                  </m:sSupPr>
                                  <m:e>
                                    <m:r>
                                      <a:rPr lang="en-US" b="1" i="1">
                                        <a:latin typeface="Cambria Math" panose="02040503050406030204" pitchFamily="18" charset="0"/>
                                      </a:rPr>
                                      <m:t>𝒙</m:t>
                                    </m:r>
                                  </m:e>
                                  <m:sup>
                                    <m:d>
                                      <m:dPr>
                                        <m:ctrlPr>
                                          <a:rPr lang="en-US" b="0" i="1">
                                            <a:latin typeface="Cambria Math" panose="02040503050406030204" pitchFamily="18" charset="0"/>
                                          </a:rPr>
                                        </m:ctrlPr>
                                      </m:dPr>
                                      <m:e>
                                        <m:r>
                                          <a:rPr lang="en-US" b="0" i="1" smtClean="0">
                                            <a:latin typeface="Cambria Math" panose="02040503050406030204" pitchFamily="18" charset="0"/>
                                          </a:rPr>
                                          <m:t>1</m:t>
                                        </m:r>
                                      </m:e>
                                    </m:d>
                                  </m:sup>
                                </m:sSup>
                              </m:den>
                            </m:f>
                            <m:r>
                              <a:rPr lang="en-US" b="0" i="1" kern="0" smtClean="0">
                                <a:latin typeface="Cambria Math" panose="02040503050406030204" pitchFamily="18" charset="0"/>
                              </a:rPr>
                              <m:t>,…,</m:t>
                            </m:r>
                            <m:f>
                              <m:fPr>
                                <m:ctrlPr>
                                  <a:rPr lang="en-US" i="1" kern="0">
                                    <a:latin typeface="Cambria Math" panose="02040503050406030204" pitchFamily="18" charset="0"/>
                                  </a:rPr>
                                </m:ctrlPr>
                              </m:fPr>
                              <m:num>
                                <m:r>
                                  <a:rPr lang="en-US" i="1" kern="0">
                                    <a:latin typeface="Cambria Math"/>
                                  </a:rPr>
                                  <m:t>𝑑𝑓</m:t>
                                </m:r>
                              </m:num>
                              <m:den>
                                <m:r>
                                  <a:rPr lang="en-US" i="1" kern="0">
                                    <a:latin typeface="Cambria Math"/>
                                  </a:rPr>
                                  <m:t>𝑑</m:t>
                                </m:r>
                                <m:sSup>
                                  <m:sSupPr>
                                    <m:ctrlPr>
                                      <a:rPr lang="en-US" i="1">
                                        <a:latin typeface="Cambria Math" panose="02040503050406030204" pitchFamily="18" charset="0"/>
                                      </a:rPr>
                                    </m:ctrlPr>
                                  </m:sSupPr>
                                  <m:e>
                                    <m:r>
                                      <a:rPr lang="en-US" b="1" i="1">
                                        <a:latin typeface="Cambria Math" panose="02040503050406030204" pitchFamily="18" charset="0"/>
                                      </a:rPr>
                                      <m:t>𝒙</m:t>
                                    </m:r>
                                  </m:e>
                                  <m:sup>
                                    <m:d>
                                      <m:dPr>
                                        <m:ctrlPr>
                                          <a:rPr lang="en-US" i="1">
                                            <a:latin typeface="Cambria Math" panose="02040503050406030204" pitchFamily="18" charset="0"/>
                                          </a:rPr>
                                        </m:ctrlPr>
                                      </m:dPr>
                                      <m:e>
                                        <m:r>
                                          <a:rPr lang="en-US" b="0" i="1" smtClean="0">
                                            <a:latin typeface="Cambria Math" panose="02040503050406030204" pitchFamily="18" charset="0"/>
                                          </a:rPr>
                                          <m:t>𝑑</m:t>
                                        </m:r>
                                      </m:e>
                                    </m:d>
                                  </m:sup>
                                </m:sSup>
                              </m:den>
                            </m:f>
                          </m:e>
                        </m:d>
                      </m:e>
                      <m:sup>
                        <m:r>
                          <a:rPr lang="en-US" b="0" i="1" smtClean="0">
                            <a:latin typeface="Cambria Math" panose="02040503050406030204" pitchFamily="18" charset="0"/>
                          </a:rPr>
                          <m:t>𝑇</m:t>
                        </m:r>
                      </m:sup>
                    </m:sSup>
                  </m:oMath>
                </a14:m>
                <a:r>
                  <a:rPr lang="en-US" kern="0" dirty="0"/>
                  <a:t> is the gradient</a:t>
                </a:r>
                <a:endParaRPr lang="en-US" i="1" kern="0"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474" t="-116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pic>
        <p:nvPicPr>
          <p:cNvPr id="4098" name="Picture 2" descr="Image result for gradient desc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4648199"/>
            <a:ext cx="2809875" cy="2095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2697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Over-fitting prevention </a:t>
            </a:r>
          </a:p>
        </p:txBody>
      </p:sp>
      <p:sp>
        <p:nvSpPr>
          <p:cNvPr id="3" name="Content Placeholder 2"/>
          <p:cNvSpPr>
            <a:spLocks noGrp="1"/>
          </p:cNvSpPr>
          <p:nvPr>
            <p:ph idx="1"/>
          </p:nvPr>
        </p:nvSpPr>
        <p:spPr/>
        <p:txBody>
          <a:bodyPr>
            <a:normAutofit fontScale="92500" lnSpcReduction="20000"/>
          </a:bodyPr>
          <a:lstStyle/>
          <a:p>
            <a:r>
              <a:rPr lang="en-US" b="1" dirty="0"/>
              <a:t>Too few hidden units </a:t>
            </a:r>
            <a:r>
              <a:rPr lang="en-US" dirty="0"/>
              <a:t>prevent the system from adequately fitting the data and learning the concept.</a:t>
            </a:r>
          </a:p>
          <a:p>
            <a:endParaRPr lang="en-US" dirty="0"/>
          </a:p>
          <a:p>
            <a:r>
              <a:rPr lang="en-US" b="1" dirty="0"/>
              <a:t>Using too many hidden units </a:t>
            </a:r>
            <a:r>
              <a:rPr lang="en-US" dirty="0"/>
              <a:t>leads to over-fitting.</a:t>
            </a:r>
          </a:p>
          <a:p>
            <a:endParaRPr lang="en-US" dirty="0"/>
          </a:p>
          <a:p>
            <a:r>
              <a:rPr lang="en-US" dirty="0"/>
              <a:t>Similar cross-validation method can  be used to determine an appropriate number of hidden units.  (general)</a:t>
            </a:r>
          </a:p>
          <a:p>
            <a:endParaRPr lang="en-US" dirty="0"/>
          </a:p>
          <a:p>
            <a:r>
              <a:rPr lang="en-US" dirty="0"/>
              <a:t>Another approach to prevent over-fitting is weight-decay: all weights are multiplied by some fraction in (0,1) after every epoch.</a:t>
            </a:r>
          </a:p>
          <a:p>
            <a:pPr lvl="1"/>
            <a:r>
              <a:rPr lang="en-US" dirty="0"/>
              <a:t>Encourages smaller weights and less complex hypothesis</a:t>
            </a:r>
          </a:p>
          <a:p>
            <a:pPr lvl="1"/>
            <a:r>
              <a:rPr lang="en-US" dirty="0"/>
              <a:t>Equivalently: change Error function to include a term for the sum of the squares of the weights in the network. </a:t>
            </a:r>
            <a:r>
              <a:rPr lang="en-US" b="1" dirty="0">
                <a:solidFill>
                  <a:srgbClr val="FF6699"/>
                </a:solidFill>
              </a:rPr>
              <a:t>(L2 norm regularization)</a:t>
            </a:r>
          </a:p>
          <a:p>
            <a:pPr marL="0" indent="0">
              <a:buNone/>
            </a:pPr>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50</a:t>
            </a:fld>
            <a:endParaRPr lang="en-US"/>
          </a:p>
        </p:txBody>
      </p:sp>
    </p:spTree>
    <p:extLst>
      <p:ext uri="{BB962C8B-B14F-4D97-AF65-F5344CB8AC3E}">
        <p14:creationId xmlns:p14="http://schemas.microsoft.com/office/powerpoint/2010/main" val="1852524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Dropout training</a:t>
            </a:r>
          </a:p>
        </p:txBody>
      </p:sp>
      <p:sp>
        <p:nvSpPr>
          <p:cNvPr id="3" name="Content Placeholder 2"/>
          <p:cNvSpPr>
            <a:spLocks noGrp="1"/>
          </p:cNvSpPr>
          <p:nvPr>
            <p:ph idx="1"/>
          </p:nvPr>
        </p:nvSpPr>
        <p:spPr/>
        <p:txBody>
          <a:bodyPr>
            <a:normAutofit fontScale="92500" lnSpcReduction="20000"/>
          </a:bodyPr>
          <a:lstStyle/>
          <a:p>
            <a:r>
              <a:rPr lang="en-US" sz="3200" dirty="0">
                <a:cs typeface="Times New Roman" pitchFamily="18" charset="0"/>
              </a:rPr>
              <a:t>Proposed by </a:t>
            </a:r>
            <a:r>
              <a:rPr lang="en-US" sz="3200" dirty="0">
                <a:solidFill>
                  <a:srgbClr val="0066FF"/>
                </a:solidFill>
                <a:cs typeface="Times New Roman" pitchFamily="18" charset="0"/>
              </a:rPr>
              <a:t>(Hinton et al, 2012)</a:t>
            </a:r>
          </a:p>
          <a:p>
            <a:endParaRPr lang="en-US" sz="3200" dirty="0">
              <a:cs typeface="Times New Roman" pitchFamily="18" charset="0"/>
            </a:endParaRPr>
          </a:p>
          <a:p>
            <a:endParaRPr lang="en-US" sz="3200" dirty="0">
              <a:cs typeface="Times New Roman" pitchFamily="18" charset="0"/>
            </a:endParaRPr>
          </a:p>
          <a:p>
            <a:endParaRPr lang="en-US" sz="3200" dirty="0">
              <a:cs typeface="Times New Roman" pitchFamily="18" charset="0"/>
            </a:endParaRPr>
          </a:p>
          <a:p>
            <a:endParaRPr lang="en-US" sz="3200" dirty="0">
              <a:cs typeface="Times New Roman" pitchFamily="18" charset="0"/>
            </a:endParaRPr>
          </a:p>
          <a:p>
            <a:endParaRPr lang="en-US" sz="3200" dirty="0">
              <a:cs typeface="Times New Roman" pitchFamily="18" charset="0"/>
            </a:endParaRPr>
          </a:p>
          <a:p>
            <a:endParaRPr lang="en-US" sz="3200" dirty="0">
              <a:cs typeface="Times New Roman" pitchFamily="18" charset="0"/>
            </a:endParaRPr>
          </a:p>
          <a:p>
            <a:endParaRPr lang="en-US" sz="3200" dirty="0">
              <a:cs typeface="Times New Roman" pitchFamily="18" charset="0"/>
            </a:endParaRPr>
          </a:p>
          <a:p>
            <a:endParaRPr lang="en-US" sz="3200" dirty="0">
              <a:cs typeface="Times New Roman" pitchFamily="18" charset="0"/>
            </a:endParaRPr>
          </a:p>
          <a:p>
            <a:r>
              <a:rPr lang="en-US" sz="3200" dirty="0">
                <a:cs typeface="Times New Roman" pitchFamily="18" charset="0"/>
              </a:rPr>
              <a:t>Each time decide whether to delete one hidden unit with some probability </a:t>
            </a:r>
            <a:r>
              <a:rPr lang="en-US" sz="3200" i="1" dirty="0">
                <a:cs typeface="Times New Roman" pitchFamily="18" charset="0"/>
              </a:rPr>
              <a:t>p</a:t>
            </a:r>
          </a:p>
          <a:p>
            <a:endParaRPr lang="en-US" sz="3200" dirty="0">
              <a:cs typeface="Times New Roman" pitchFamily="18" charset="0"/>
            </a:endParaRP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51</a:t>
            </a:fld>
            <a:endParaRPr lang="en-US"/>
          </a:p>
        </p:txBody>
      </p:sp>
      <p:pic>
        <p:nvPicPr>
          <p:cNvPr id="5" name="Picture 2"/>
          <p:cNvPicPr>
            <a:picLocks noChangeAspect="1" noChangeArrowheads="1"/>
          </p:cNvPicPr>
          <p:nvPr/>
        </p:nvPicPr>
        <p:blipFill>
          <a:blip r:embed="rId2"/>
          <a:srcRect/>
          <a:stretch>
            <a:fillRect/>
          </a:stretch>
        </p:blipFill>
        <p:spPr bwMode="auto">
          <a:xfrm>
            <a:off x="2793724" y="1862587"/>
            <a:ext cx="3911876" cy="3395213"/>
          </a:xfrm>
          <a:prstGeom prst="rect">
            <a:avLst/>
          </a:prstGeom>
          <a:noFill/>
          <a:ln w="9525">
            <a:noFill/>
            <a:miter lim="800000"/>
            <a:headEnd/>
            <a:tailEnd/>
          </a:ln>
          <a:effectLst/>
        </p:spPr>
      </p:pic>
    </p:spTree>
    <p:extLst>
      <p:ext uri="{BB962C8B-B14F-4D97-AF65-F5344CB8AC3E}">
        <p14:creationId xmlns:p14="http://schemas.microsoft.com/office/powerpoint/2010/main" val="22335397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Dropout training</a:t>
            </a:r>
          </a:p>
        </p:txBody>
      </p:sp>
      <p:sp>
        <p:nvSpPr>
          <p:cNvPr id="3" name="Content Placeholder 2"/>
          <p:cNvSpPr>
            <a:spLocks noGrp="1"/>
          </p:cNvSpPr>
          <p:nvPr>
            <p:ph idx="1"/>
          </p:nvPr>
        </p:nvSpPr>
        <p:spPr/>
        <p:txBody>
          <a:bodyPr>
            <a:normAutofit lnSpcReduction="10000"/>
          </a:bodyPr>
          <a:lstStyle/>
          <a:p>
            <a:pPr marL="0" indent="0">
              <a:buNone/>
            </a:pPr>
            <a:endParaRPr lang="en-US" dirty="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pPr lvl="1"/>
            <a:r>
              <a:rPr lang="en-US" dirty="0">
                <a:cs typeface="Times New Roman" pitchFamily="18" charset="0"/>
              </a:rPr>
              <a:t>Dropout of 50% of the hidden units and 20% of the input units </a:t>
            </a:r>
            <a:r>
              <a:rPr lang="en-US" dirty="0">
                <a:solidFill>
                  <a:srgbClr val="0066FF"/>
                </a:solidFill>
                <a:cs typeface="Times New Roman" pitchFamily="18" charset="0"/>
              </a:rPr>
              <a:t>(Hinton et al, 2012)</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52</a:t>
            </a:fld>
            <a:endParaRPr lang="en-US"/>
          </a:p>
        </p:txBody>
      </p:sp>
      <p:pic>
        <p:nvPicPr>
          <p:cNvPr id="5" name="Picture 4"/>
          <p:cNvPicPr>
            <a:picLocks noChangeAspect="1" noChangeArrowheads="1"/>
          </p:cNvPicPr>
          <p:nvPr/>
        </p:nvPicPr>
        <p:blipFill rotWithShape="1">
          <a:blip r:embed="rId2"/>
          <a:srcRect l="21642" r="20669"/>
          <a:stretch/>
        </p:blipFill>
        <p:spPr bwMode="auto">
          <a:xfrm>
            <a:off x="1839433" y="1185469"/>
            <a:ext cx="5814237" cy="4051861"/>
          </a:xfrm>
          <a:prstGeom prst="rect">
            <a:avLst/>
          </a:prstGeom>
          <a:noFill/>
          <a:ln w="9525">
            <a:noFill/>
            <a:miter lim="800000"/>
            <a:headEnd/>
            <a:tailEnd/>
          </a:ln>
          <a:effectLst/>
        </p:spPr>
      </p:pic>
    </p:spTree>
    <p:extLst>
      <p:ext uri="{BB962C8B-B14F-4D97-AF65-F5344CB8AC3E}">
        <p14:creationId xmlns:p14="http://schemas.microsoft.com/office/powerpoint/2010/main" val="65960891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Dropout training</a:t>
            </a:r>
          </a:p>
        </p:txBody>
      </p:sp>
      <p:sp>
        <p:nvSpPr>
          <p:cNvPr id="3" name="Content Placeholder 2"/>
          <p:cNvSpPr>
            <a:spLocks noGrp="1"/>
          </p:cNvSpPr>
          <p:nvPr>
            <p:ph idx="1"/>
          </p:nvPr>
        </p:nvSpPr>
        <p:spPr/>
        <p:txBody>
          <a:bodyPr/>
          <a:lstStyle/>
          <a:p>
            <a:r>
              <a:rPr lang="en-US" dirty="0">
                <a:cs typeface="Times New Roman" pitchFamily="18" charset="0"/>
              </a:rPr>
              <a:t>Model averaging effect </a:t>
            </a:r>
          </a:p>
          <a:p>
            <a:pPr lvl="1"/>
            <a:r>
              <a:rPr lang="en-US" dirty="0">
                <a:cs typeface="Times New Roman" pitchFamily="18" charset="0"/>
              </a:rPr>
              <a:t>Among models, with shared parameters </a:t>
            </a:r>
          </a:p>
          <a:p>
            <a:pPr lvl="2"/>
            <a:r>
              <a:rPr lang="en-US" sz="2200" i="1" dirty="0">
                <a:cs typeface="Times New Roman" pitchFamily="18" charset="0"/>
              </a:rPr>
              <a:t>H</a:t>
            </a:r>
            <a:r>
              <a:rPr lang="en-US" sz="2200" dirty="0">
                <a:cs typeface="Times New Roman" pitchFamily="18" charset="0"/>
              </a:rPr>
              <a:t>: number of units in the network </a:t>
            </a:r>
          </a:p>
          <a:p>
            <a:pPr lvl="1"/>
            <a:r>
              <a:rPr lang="en-US" dirty="0">
                <a:cs typeface="Times New Roman" pitchFamily="18" charset="0"/>
              </a:rPr>
              <a:t>Only a few get trained </a:t>
            </a:r>
          </a:p>
          <a:p>
            <a:pPr lvl="1"/>
            <a:r>
              <a:rPr lang="en-US" dirty="0">
                <a:cs typeface="Times New Roman" pitchFamily="18" charset="0"/>
              </a:rPr>
              <a:t>Much stronger than the known </a:t>
            </a:r>
            <a:r>
              <a:rPr lang="en-US" dirty="0" err="1">
                <a:cs typeface="Times New Roman" pitchFamily="18" charset="0"/>
              </a:rPr>
              <a:t>regularizer</a:t>
            </a:r>
            <a:r>
              <a:rPr lang="en-US" dirty="0">
                <a:cs typeface="Times New Roman" pitchFamily="18" charset="0"/>
              </a:rPr>
              <a:t> </a:t>
            </a:r>
          </a:p>
          <a:p>
            <a:endParaRPr lang="en-US" dirty="0">
              <a:cs typeface="Times New Roman" pitchFamily="18" charset="0"/>
            </a:endParaRPr>
          </a:p>
          <a:p>
            <a:r>
              <a:rPr lang="en-US" dirty="0">
                <a:cs typeface="Times New Roman" pitchFamily="18" charset="0"/>
              </a:rPr>
              <a:t>What about the input space?</a:t>
            </a:r>
          </a:p>
          <a:p>
            <a:pPr lvl="1"/>
            <a:r>
              <a:rPr lang="en-US" dirty="0">
                <a:cs typeface="Times New Roman" pitchFamily="18" charset="0"/>
              </a:rPr>
              <a:t>Do the same thing! </a:t>
            </a:r>
          </a:p>
          <a:p>
            <a:endParaRPr lang="en-US" dirty="0">
              <a:cs typeface="Times New Roman" pitchFamily="18" charset="0"/>
            </a:endParaRP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53</a:t>
            </a:fld>
            <a:endParaRPr lang="en-US"/>
          </a:p>
        </p:txBody>
      </p:sp>
      <p:pic>
        <p:nvPicPr>
          <p:cNvPr id="5" name="Picture 3"/>
          <p:cNvPicPr>
            <a:picLocks noChangeAspect="1" noChangeArrowheads="1"/>
          </p:cNvPicPr>
          <p:nvPr/>
        </p:nvPicPr>
        <p:blipFill>
          <a:blip r:embed="rId2"/>
          <a:srcRect/>
          <a:stretch>
            <a:fillRect/>
          </a:stretch>
        </p:blipFill>
        <p:spPr bwMode="auto">
          <a:xfrm>
            <a:off x="5518954" y="4038600"/>
            <a:ext cx="3396446" cy="2245349"/>
          </a:xfrm>
          <a:prstGeom prst="rect">
            <a:avLst/>
          </a:prstGeom>
          <a:noFill/>
          <a:ln w="9525">
            <a:noFill/>
            <a:miter lim="800000"/>
            <a:headEnd/>
            <a:tailEnd/>
          </a:ln>
          <a:effectLst/>
        </p:spPr>
      </p:pic>
    </p:spTree>
    <p:extLst>
      <p:ext uri="{BB962C8B-B14F-4D97-AF65-F5344CB8AC3E}">
        <p14:creationId xmlns:p14="http://schemas.microsoft.com/office/powerpoint/2010/main" val="1704228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Input-Output Coding</a:t>
            </a:r>
          </a:p>
        </p:txBody>
      </p:sp>
      <p:sp>
        <p:nvSpPr>
          <p:cNvPr id="3" name="Content Placeholder 2"/>
          <p:cNvSpPr>
            <a:spLocks noGrp="1"/>
          </p:cNvSpPr>
          <p:nvPr>
            <p:ph idx="1"/>
          </p:nvPr>
        </p:nvSpPr>
        <p:spPr/>
        <p:txBody>
          <a:bodyPr>
            <a:normAutofit fontScale="92500" lnSpcReduction="10000"/>
          </a:bodyPr>
          <a:lstStyle/>
          <a:p>
            <a:r>
              <a:rPr lang="en-US" dirty="0"/>
              <a:t>Appropriate coding of inputs and outputs can make learning problem easier and improve generalization. </a:t>
            </a:r>
          </a:p>
          <a:p>
            <a:endParaRPr lang="en-US" dirty="0"/>
          </a:p>
          <a:p>
            <a:r>
              <a:rPr lang="en-US" dirty="0"/>
              <a:t>Encode each binary feature as a separate input unit;</a:t>
            </a:r>
          </a:p>
          <a:p>
            <a:endParaRPr lang="en-US" dirty="0"/>
          </a:p>
          <a:p>
            <a:r>
              <a:rPr lang="en-US" dirty="0"/>
              <a:t>For multi-valued features </a:t>
            </a:r>
            <a:r>
              <a:rPr lang="en-US" dirty="0">
                <a:solidFill>
                  <a:srgbClr val="FF6699"/>
                </a:solidFill>
              </a:rPr>
              <a:t>include one binary unit per value </a:t>
            </a:r>
            <a:r>
              <a:rPr lang="en-US" dirty="0"/>
              <a:t>rather than trying to encode input information in fewer units.</a:t>
            </a:r>
          </a:p>
          <a:p>
            <a:pPr lvl="1"/>
            <a:r>
              <a:rPr lang="en-US" dirty="0"/>
              <a:t>Very common today to use distributed representation of the input – real valued, dense representation. </a:t>
            </a:r>
          </a:p>
          <a:p>
            <a:endParaRPr lang="en-US" dirty="0"/>
          </a:p>
          <a:p>
            <a:r>
              <a:rPr lang="en-US" dirty="0"/>
              <a:t>For disjoint categorization problem, best to have one output unit for each category rather than encoding N categories into log N bits.</a:t>
            </a:r>
          </a:p>
          <a:p>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54</a:t>
            </a:fld>
            <a:endParaRPr lang="en-US"/>
          </a:p>
        </p:txBody>
      </p:sp>
      <p:sp>
        <p:nvSpPr>
          <p:cNvPr id="5" name="TextBox 4"/>
          <p:cNvSpPr txBox="1"/>
          <p:nvPr/>
        </p:nvSpPr>
        <p:spPr>
          <a:xfrm>
            <a:off x="228600" y="1212038"/>
            <a:ext cx="8686800" cy="1938992"/>
          </a:xfrm>
          <a:prstGeom prst="rect">
            <a:avLst/>
          </a:prstGeom>
          <a:solidFill>
            <a:srgbClr val="FFFFCC"/>
          </a:solidFill>
          <a:ln>
            <a:solidFill>
              <a:schemeClr val="accent1"/>
            </a:solidFill>
          </a:ln>
        </p:spPr>
        <p:txBody>
          <a:bodyPr wrap="square" rtlCol="0">
            <a:spAutoFit/>
          </a:bodyPr>
          <a:lstStyle/>
          <a:p>
            <a:r>
              <a:rPr lang="en-US" sz="2000" u="none" dirty="0">
                <a:latin typeface="+mj-lt"/>
              </a:rPr>
              <a:t>One way to do it, if you start with a collection of sparsely representation examples, is to use dimensionality reduction methods:</a:t>
            </a:r>
          </a:p>
          <a:p>
            <a:pPr marL="285750" indent="-285750">
              <a:buFontTx/>
              <a:buChar char="-"/>
            </a:pPr>
            <a:r>
              <a:rPr lang="en-US" sz="2000" u="none" dirty="0">
                <a:latin typeface="+mj-lt"/>
              </a:rPr>
              <a:t>Your </a:t>
            </a:r>
            <a:r>
              <a:rPr lang="en-US" sz="2000" u="none" dirty="0">
                <a:solidFill>
                  <a:srgbClr val="245795"/>
                </a:solidFill>
                <a:latin typeface="+mj-lt"/>
              </a:rPr>
              <a:t>m</a:t>
            </a:r>
            <a:r>
              <a:rPr lang="en-US" sz="2000" u="none" dirty="0">
                <a:latin typeface="+mj-lt"/>
              </a:rPr>
              <a:t> examples are represented as a </a:t>
            </a:r>
            <a:r>
              <a:rPr lang="en-US" sz="2000" u="none" dirty="0">
                <a:solidFill>
                  <a:srgbClr val="245795"/>
                </a:solidFill>
                <a:latin typeface="+mj-lt"/>
              </a:rPr>
              <a:t>m x 10</a:t>
            </a:r>
            <a:r>
              <a:rPr lang="en-US" sz="2000" u="none" baseline="30000" dirty="0">
                <a:solidFill>
                  <a:srgbClr val="245795"/>
                </a:solidFill>
                <a:latin typeface="+mj-lt"/>
              </a:rPr>
              <a:t>6</a:t>
            </a:r>
            <a:r>
              <a:rPr lang="en-US" sz="2000" u="none" dirty="0">
                <a:solidFill>
                  <a:srgbClr val="245795"/>
                </a:solidFill>
                <a:latin typeface="+mj-lt"/>
              </a:rPr>
              <a:t> </a:t>
            </a:r>
            <a:r>
              <a:rPr lang="en-US" sz="2000" u="none" dirty="0">
                <a:latin typeface="+mj-lt"/>
              </a:rPr>
              <a:t>matrix</a:t>
            </a:r>
          </a:p>
          <a:p>
            <a:pPr marL="285750" indent="-285750">
              <a:buFontTx/>
              <a:buChar char="-"/>
            </a:pPr>
            <a:r>
              <a:rPr lang="en-US" sz="2000" u="none" dirty="0">
                <a:latin typeface="+mj-lt"/>
              </a:rPr>
              <a:t>Multiple it by a random matrix of size </a:t>
            </a:r>
            <a:r>
              <a:rPr lang="en-US" sz="2000" u="none" dirty="0">
                <a:solidFill>
                  <a:srgbClr val="245795"/>
                </a:solidFill>
                <a:latin typeface="+mj-lt"/>
              </a:rPr>
              <a:t>10</a:t>
            </a:r>
            <a:r>
              <a:rPr lang="en-US" sz="2000" u="none" baseline="30000" dirty="0">
                <a:solidFill>
                  <a:srgbClr val="245795"/>
                </a:solidFill>
                <a:latin typeface="+mj-lt"/>
              </a:rPr>
              <a:t>6</a:t>
            </a:r>
            <a:r>
              <a:rPr lang="en-US" sz="2000" u="none" dirty="0">
                <a:solidFill>
                  <a:srgbClr val="245795"/>
                </a:solidFill>
                <a:latin typeface="+mj-lt"/>
              </a:rPr>
              <a:t> x 300</a:t>
            </a:r>
            <a:r>
              <a:rPr lang="en-US" sz="2000" u="none" dirty="0">
                <a:latin typeface="+mj-lt"/>
              </a:rPr>
              <a:t>, say.</a:t>
            </a:r>
          </a:p>
          <a:p>
            <a:pPr marL="285750" indent="-285750">
              <a:buFontTx/>
              <a:buChar char="-"/>
            </a:pPr>
            <a:r>
              <a:rPr lang="en-US" sz="2000" u="none" dirty="0">
                <a:latin typeface="+mj-lt"/>
              </a:rPr>
              <a:t>Random matrix: Normal(0,1) </a:t>
            </a:r>
          </a:p>
          <a:p>
            <a:pPr marL="285750" indent="-285750">
              <a:buFontTx/>
              <a:buChar char="-"/>
            </a:pPr>
            <a:r>
              <a:rPr lang="en-US" sz="2000" u="none" dirty="0">
                <a:latin typeface="+mj-lt"/>
              </a:rPr>
              <a:t>New representation: </a:t>
            </a:r>
            <a:r>
              <a:rPr lang="en-US" sz="2000" u="none" dirty="0">
                <a:solidFill>
                  <a:srgbClr val="245795"/>
                </a:solidFill>
                <a:latin typeface="+mj-lt"/>
              </a:rPr>
              <a:t>m x 300 </a:t>
            </a:r>
            <a:r>
              <a:rPr lang="en-US" sz="2000" u="none" dirty="0">
                <a:latin typeface="+mj-lt"/>
              </a:rPr>
              <a:t>dense rows </a:t>
            </a:r>
          </a:p>
        </p:txBody>
      </p:sp>
    </p:spTree>
    <p:extLst>
      <p:ext uri="{BB962C8B-B14F-4D97-AF65-F5344CB8AC3E}">
        <p14:creationId xmlns:p14="http://schemas.microsoft.com/office/powerpoint/2010/main" val="1283344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Some Notes: Representational </a:t>
            </a:r>
            <a:r>
              <a:rPr lang="en-US" dirty="0"/>
              <a:t>Power </a:t>
            </a:r>
          </a:p>
        </p:txBody>
      </p:sp>
      <p:sp>
        <p:nvSpPr>
          <p:cNvPr id="3" name="Content Placeholder 2"/>
          <p:cNvSpPr>
            <a:spLocks noGrp="1"/>
          </p:cNvSpPr>
          <p:nvPr>
            <p:ph idx="1"/>
          </p:nvPr>
        </p:nvSpPr>
        <p:spPr/>
        <p:txBody>
          <a:bodyPr/>
          <a:lstStyle/>
          <a:p>
            <a:r>
              <a:rPr lang="en-US" altLang="en-US" dirty="0"/>
              <a:t>The Backpropagation version presented is for networks with a single hidden layer,</a:t>
            </a:r>
          </a:p>
          <a:p>
            <a:pPr marL="0" indent="0">
              <a:buNone/>
            </a:pPr>
            <a:r>
              <a:rPr lang="en-US" altLang="en-US" dirty="0"/>
              <a:t>But:</a:t>
            </a:r>
          </a:p>
          <a:p>
            <a:r>
              <a:rPr lang="en-US" altLang="en-US" dirty="0"/>
              <a:t>Any Boolean function can be represented by a </a:t>
            </a:r>
            <a:r>
              <a:rPr lang="en-US" altLang="en-US" b="1" dirty="0"/>
              <a:t>two layer </a:t>
            </a:r>
            <a:r>
              <a:rPr lang="en-US" altLang="en-US" dirty="0"/>
              <a:t>network (simulate a two layer AND-OR network)</a:t>
            </a:r>
          </a:p>
          <a:p>
            <a:r>
              <a:rPr lang="en-US" altLang="en-US" dirty="0"/>
              <a:t>Any </a:t>
            </a:r>
            <a:r>
              <a:rPr lang="en-US" altLang="en-US" b="1" dirty="0"/>
              <a:t>bounded</a:t>
            </a:r>
            <a:r>
              <a:rPr lang="en-US" altLang="en-US" dirty="0"/>
              <a:t> </a:t>
            </a:r>
            <a:r>
              <a:rPr lang="en-US" altLang="en-US" b="1" dirty="0"/>
              <a:t>continuous function </a:t>
            </a:r>
            <a:r>
              <a:rPr lang="en-US" altLang="en-US" dirty="0"/>
              <a:t>can be approximated with </a:t>
            </a:r>
            <a:r>
              <a:rPr lang="en-US" altLang="en-US" b="1" dirty="0"/>
              <a:t>arbitrary small error </a:t>
            </a:r>
            <a:r>
              <a:rPr lang="en-US" altLang="en-US" dirty="0"/>
              <a:t>by a </a:t>
            </a:r>
            <a:r>
              <a:rPr lang="en-US" altLang="en-US" b="1" dirty="0"/>
              <a:t>two layer </a:t>
            </a:r>
            <a:r>
              <a:rPr lang="en-US" altLang="en-US" dirty="0"/>
              <a:t>network.</a:t>
            </a:r>
          </a:p>
          <a:p>
            <a:r>
              <a:rPr lang="en-US" altLang="en-US" dirty="0"/>
              <a:t>Sigmoid functions provide a set of </a:t>
            </a:r>
            <a:r>
              <a:rPr lang="en-US" altLang="en-US" b="1" dirty="0"/>
              <a:t>basis function </a:t>
            </a:r>
            <a:r>
              <a:rPr lang="en-US" altLang="en-US" dirty="0"/>
              <a:t>from which arbitrary function can be composed. </a:t>
            </a:r>
          </a:p>
          <a:p>
            <a:r>
              <a:rPr lang="en-US" altLang="en-US" b="1" dirty="0"/>
              <a:t>Any function </a:t>
            </a:r>
            <a:r>
              <a:rPr lang="en-US" altLang="en-US" dirty="0"/>
              <a:t>can be approximated to arbitrary accuracy by a </a:t>
            </a:r>
            <a:r>
              <a:rPr lang="en-US" altLang="en-US" b="1" dirty="0"/>
              <a:t>three layer </a:t>
            </a:r>
            <a:r>
              <a:rPr lang="en-US" altLang="en-US" dirty="0"/>
              <a:t>network.</a:t>
            </a:r>
          </a:p>
          <a:p>
            <a:endParaRPr lang="en-US" altLang="en-US" dirty="0">
              <a:solidFill>
                <a:srgbClr val="000066"/>
              </a:solidFill>
              <a:latin typeface="Arial Narrow" pitchFamily="34" charset="0"/>
            </a:endParaRP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55</a:t>
            </a:fld>
            <a:endParaRPr lang="en-US"/>
          </a:p>
        </p:txBody>
      </p:sp>
    </p:spTree>
    <p:extLst>
      <p:ext uri="{BB962C8B-B14F-4D97-AF65-F5344CB8AC3E}">
        <p14:creationId xmlns:p14="http://schemas.microsoft.com/office/powerpoint/2010/main" val="777904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Hidden Layer Representation </a:t>
            </a:r>
          </a:p>
        </p:txBody>
      </p:sp>
      <p:sp>
        <p:nvSpPr>
          <p:cNvPr id="3" name="Content Placeholder 2"/>
          <p:cNvSpPr>
            <a:spLocks noGrp="1"/>
          </p:cNvSpPr>
          <p:nvPr>
            <p:ph idx="1"/>
          </p:nvPr>
        </p:nvSpPr>
        <p:spPr/>
        <p:txBody>
          <a:bodyPr/>
          <a:lstStyle/>
          <a:p>
            <a:r>
              <a:rPr lang="en-US" dirty="0"/>
              <a:t>Weight tuning procedure sets weights that define whatever hidden units representation is most effective at minimizing the error.</a:t>
            </a:r>
          </a:p>
          <a:p>
            <a:r>
              <a:rPr lang="en-US" dirty="0"/>
              <a:t>Sometimes Backpropagation will define new hidden layer features that are not explicit in the input representation, but which </a:t>
            </a:r>
            <a:r>
              <a:rPr lang="en-US" dirty="0">
                <a:solidFill>
                  <a:srgbClr val="FF6699"/>
                </a:solidFill>
              </a:rPr>
              <a:t>capture properties of the input instances that are most relevant to learning the target function</a:t>
            </a:r>
            <a:r>
              <a:rPr lang="en-US" dirty="0"/>
              <a:t>.</a:t>
            </a:r>
          </a:p>
          <a:p>
            <a:r>
              <a:rPr lang="en-US" dirty="0"/>
              <a:t>Trained hidden units can be seen as </a:t>
            </a:r>
            <a:r>
              <a:rPr lang="en-US" dirty="0">
                <a:solidFill>
                  <a:srgbClr val="FF6699"/>
                </a:solidFill>
              </a:rPr>
              <a:t>newly constructed features that</a:t>
            </a:r>
            <a:r>
              <a:rPr lang="en-US" dirty="0"/>
              <a:t> </a:t>
            </a:r>
            <a:r>
              <a:rPr lang="en-US" dirty="0">
                <a:solidFill>
                  <a:srgbClr val="245795"/>
                </a:solidFill>
              </a:rPr>
              <a:t>re-represent </a:t>
            </a:r>
            <a:r>
              <a:rPr lang="en-US" dirty="0">
                <a:solidFill>
                  <a:srgbClr val="FF6699"/>
                </a:solidFill>
              </a:rPr>
              <a:t>the examples so that they are linearly separable</a:t>
            </a:r>
            <a:r>
              <a:rPr lang="en-US" altLang="zh-CN" dirty="0"/>
              <a:t>.</a:t>
            </a:r>
            <a:endParaRPr lang="en-US" dirty="0">
              <a:solidFill>
                <a:srgbClr val="FF6699"/>
              </a:solidFill>
            </a:endParaRPr>
          </a:p>
          <a:p>
            <a:pPr marL="0" indent="0">
              <a:buNone/>
            </a:pPr>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56</a:t>
            </a:fld>
            <a:endParaRPr lang="en-US"/>
          </a:p>
        </p:txBody>
      </p:sp>
    </p:spTree>
    <p:extLst>
      <p:ext uri="{BB962C8B-B14F-4D97-AF65-F5344CB8AC3E}">
        <p14:creationId xmlns:p14="http://schemas.microsoft.com/office/powerpoint/2010/main" val="2150799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Gradient Checks are useful!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Allow you to know that there are no bugs in your neural network implementation! </a:t>
                </a:r>
              </a:p>
              <a:p>
                <a:endParaRPr lang="en-US" dirty="0"/>
              </a:p>
              <a:p>
                <a:pPr lvl="1"/>
                <a:r>
                  <a:rPr lang="en-US" dirty="0"/>
                  <a:t>Implement your gradient </a:t>
                </a:r>
              </a:p>
              <a:p>
                <a:pPr lvl="1"/>
                <a:r>
                  <a:rPr lang="en-US" dirty="0"/>
                  <a:t>Implement a finite difference computation by looping through the parameters of your network, adding and subtracting a small epsilon (∼10^-4) and estimate derivatives </a:t>
                </a:r>
              </a:p>
              <a:p>
                <a:pPr marL="457200" lvl="1" indent="0" algn="ctr">
                  <a:buNone/>
                </a:pPr>
                <a14:m>
                  <m:oMath xmlns:m="http://schemas.openxmlformats.org/officeDocument/2006/math">
                    <m:sSup>
                      <m:sSupPr>
                        <m:ctrlPr>
                          <a:rPr lang="en-US" i="1">
                            <a:latin typeface="Cambria Math" panose="02040503050406030204" pitchFamily="18" charset="0"/>
                          </a:rPr>
                        </m:ctrlPr>
                      </m:sSupPr>
                      <m:e>
                        <m:r>
                          <a:rPr lang="en-US" i="1">
                            <a:latin typeface="Cambria Math"/>
                          </a:rPr>
                          <m:t>𝑓</m:t>
                        </m:r>
                      </m:e>
                      <m:sup>
                        <m:r>
                          <a:rPr lang="en-US" i="1">
                            <a:latin typeface="Cambria Math"/>
                          </a:rPr>
                          <m:t>′</m:t>
                        </m:r>
                      </m:sup>
                    </m:sSup>
                    <m:d>
                      <m:dPr>
                        <m:ctrlPr>
                          <a:rPr lang="en-US" i="1">
                            <a:latin typeface="Cambria Math" panose="02040503050406030204" pitchFamily="18" charset="0"/>
                          </a:rPr>
                        </m:ctrlPr>
                      </m:dPr>
                      <m:e>
                        <m:r>
                          <a:rPr lang="en-US" i="1">
                            <a:latin typeface="Cambria Math"/>
                          </a:rPr>
                          <m:t>𝜃</m:t>
                        </m:r>
                      </m:e>
                    </m:d>
                    <m:r>
                      <a:rPr lang="en-US" i="1">
                        <a:latin typeface="Cambria Math"/>
                      </a:rPr>
                      <m:t>≈</m:t>
                    </m:r>
                    <m:f>
                      <m:fPr>
                        <m:ctrlPr>
                          <a:rPr lang="en-US" i="1">
                            <a:latin typeface="Cambria Math" panose="02040503050406030204" pitchFamily="18" charset="0"/>
                          </a:rPr>
                        </m:ctrlPr>
                      </m:fPr>
                      <m:num>
                        <m:r>
                          <a:rPr lang="en-US" i="1">
                            <a:latin typeface="Cambria Math"/>
                          </a:rPr>
                          <m:t>𝑓</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a:rPr>
                                  <m:t>𝜃</m:t>
                                </m:r>
                              </m:e>
                              <m:sup>
                                <m:r>
                                  <a:rPr lang="en-US" i="1">
                                    <a:latin typeface="Cambria Math"/>
                                  </a:rPr>
                                  <m:t>+</m:t>
                                </m:r>
                              </m:sup>
                            </m:sSup>
                          </m:e>
                        </m:d>
                        <m:r>
                          <a:rPr lang="en-US" i="1">
                            <a:latin typeface="Cambria Math"/>
                          </a:rPr>
                          <m:t>−</m:t>
                        </m:r>
                        <m:r>
                          <a:rPr lang="en-US" i="1">
                            <a:latin typeface="Cambria Math"/>
                          </a:rPr>
                          <m:t>𝑓</m:t>
                        </m:r>
                        <m:r>
                          <a:rPr lang="en-US" i="1">
                            <a:latin typeface="Cambria Math"/>
                          </a:rPr>
                          <m:t>(</m:t>
                        </m:r>
                        <m:sSup>
                          <m:sSupPr>
                            <m:ctrlPr>
                              <a:rPr lang="en-US" i="1">
                                <a:latin typeface="Cambria Math" panose="02040503050406030204" pitchFamily="18" charset="0"/>
                              </a:rPr>
                            </m:ctrlPr>
                          </m:sSupPr>
                          <m:e>
                            <m:r>
                              <a:rPr lang="en-US" i="1">
                                <a:latin typeface="Cambria Math"/>
                              </a:rPr>
                              <m:t>𝜃</m:t>
                            </m:r>
                          </m:e>
                          <m:sup>
                            <m:r>
                              <a:rPr lang="en-US" i="1">
                                <a:latin typeface="Cambria Math"/>
                              </a:rPr>
                              <m:t>−</m:t>
                            </m:r>
                          </m:sup>
                        </m:sSup>
                        <m:r>
                          <a:rPr lang="en-US" i="1">
                            <a:latin typeface="Cambria Math"/>
                          </a:rPr>
                          <m:t>)</m:t>
                        </m:r>
                      </m:num>
                      <m:den>
                        <m:r>
                          <a:rPr lang="en-US" i="1">
                            <a:latin typeface="Cambria Math"/>
                          </a:rPr>
                          <m:t>2</m:t>
                        </m:r>
                        <m:r>
                          <a:rPr lang="en-US" i="1">
                            <a:latin typeface="Cambria Math"/>
                          </a:rPr>
                          <m:t>𝜖</m:t>
                        </m:r>
                      </m:den>
                    </m:f>
                  </m:oMath>
                </a14:m>
                <a:r>
                  <a:rPr lang="en-US" dirty="0"/>
                  <a:t>   		</a:t>
                </a:r>
                <a14:m>
                  <m:oMath xmlns:m="http://schemas.openxmlformats.org/officeDocument/2006/math">
                    <m:sSup>
                      <m:sSupPr>
                        <m:ctrlPr>
                          <a:rPr lang="en-US" i="1">
                            <a:latin typeface="Cambria Math" panose="02040503050406030204" pitchFamily="18" charset="0"/>
                          </a:rPr>
                        </m:ctrlPr>
                      </m:sSupPr>
                      <m:e>
                        <m:r>
                          <a:rPr lang="en-US" i="1">
                            <a:latin typeface="Cambria Math"/>
                          </a:rPr>
                          <m:t>𝜃</m:t>
                        </m:r>
                      </m:e>
                      <m:sup>
                        <m:r>
                          <a:rPr lang="en-US" i="1">
                            <a:latin typeface="Cambria Math"/>
                          </a:rPr>
                          <m:t>±</m:t>
                        </m:r>
                      </m:sup>
                    </m:sSup>
                    <m:r>
                      <a:rPr lang="en-US" i="1">
                        <a:latin typeface="Cambria Math"/>
                      </a:rPr>
                      <m:t>=</m:t>
                    </m:r>
                    <m:sSup>
                      <m:sSupPr>
                        <m:ctrlPr>
                          <a:rPr lang="en-US" i="1">
                            <a:latin typeface="Cambria Math" panose="02040503050406030204" pitchFamily="18" charset="0"/>
                          </a:rPr>
                        </m:ctrlPr>
                      </m:sSupPr>
                      <m:e>
                        <m:r>
                          <a:rPr lang="en-US" i="1">
                            <a:latin typeface="Cambria Math"/>
                          </a:rPr>
                          <m:t>𝜃</m:t>
                        </m:r>
                      </m:e>
                      <m:sup/>
                    </m:sSup>
                    <m:r>
                      <a:rPr lang="en-US" i="1">
                        <a:latin typeface="Cambria Math"/>
                      </a:rPr>
                      <m:t>±</m:t>
                    </m:r>
                    <m:r>
                      <a:rPr lang="en-US" i="1">
                        <a:latin typeface="Cambria Math"/>
                      </a:rPr>
                      <m:t>𝜖</m:t>
                    </m:r>
                  </m:oMath>
                </a14:m>
                <a:endParaRPr lang="en-US" dirty="0"/>
              </a:p>
              <a:p>
                <a:pPr lvl="1"/>
                <a:r>
                  <a:rPr lang="en-US" dirty="0">
                    <a:solidFill>
                      <a:srgbClr val="FF6699"/>
                    </a:solidFill>
                  </a:rPr>
                  <a:t>Compare the two and make sure they are almost the same </a:t>
                </a:r>
              </a:p>
              <a:p>
                <a:pPr marL="457200" lvl="1" indent="0">
                  <a:buNone/>
                </a:pPr>
                <a:r>
                  <a:rPr lang="en-US" altLang="zh-CN" sz="2000" dirty="0">
                    <a:solidFill>
                      <a:srgbClr val="FF6699"/>
                    </a:solidFill>
                  </a:rPr>
                  <a:t>	</a:t>
                </a:r>
                <a:r>
                  <a:rPr lang="zh-CN" altLang="en-US" sz="2000" dirty="0">
                    <a:solidFill>
                      <a:srgbClr val="FF6699"/>
                    </a:solidFill>
                  </a:rPr>
                  <a:t>保证这个函数连续</a:t>
                </a:r>
                <a:endParaRPr lang="en-US" sz="2000" dirty="0">
                  <a:solidFill>
                    <a:srgbClr val="FF6699"/>
                  </a:solidFill>
                </a:endParaRPr>
              </a:p>
              <a:p>
                <a:endParaRPr lang="en-US" dirty="0"/>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63" t="-1160" r="-1825"/>
                </a:stretch>
              </a:blipFill>
            </p:spPr>
            <p:txBody>
              <a:bodyPr/>
              <a:lstStyle/>
              <a:p>
                <a:r>
                  <a:rPr lang="zh-CN" alt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57</a:t>
            </a:fld>
            <a:endParaRPr lang="en-US"/>
          </a:p>
        </p:txBody>
      </p:sp>
      <p:sp>
        <p:nvSpPr>
          <p:cNvPr id="5" name="Rectangle 4"/>
          <p:cNvSpPr/>
          <p:nvPr/>
        </p:nvSpPr>
        <p:spPr>
          <a:xfrm>
            <a:off x="381000" y="2667000"/>
            <a:ext cx="8534400" cy="3352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2421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Deterministic Gradient vs Stochastic Gradient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295400"/>
                <a:ext cx="9144000" cy="5257800"/>
              </a:xfrm>
            </p:spPr>
            <p:txBody>
              <a:bodyPr/>
              <a:lstStyle/>
              <a:p>
                <a:r>
                  <a:rPr lang="en-US" sz="2400" dirty="0"/>
                  <a:t>Deterministic Gradient method</a:t>
                </a:r>
                <a:r>
                  <a:rPr lang="en-US" altLang="zh-CN" sz="2400" dirty="0"/>
                  <a:t>:</a:t>
                </a:r>
                <a:r>
                  <a:rPr lang="zh-CN" altLang="en-US" sz="2400" dirty="0"/>
                  <a:t> </a:t>
                </a:r>
                <a14:m>
                  <m:oMath xmlns:m="http://schemas.openxmlformats.org/officeDocument/2006/math">
                    <m:r>
                      <a:rPr lang="en-US" sz="2400" b="1" i="1" kern="0">
                        <a:latin typeface="Cambria Math" panose="02040503050406030204" pitchFamily="18" charset="0"/>
                        <a:ea typeface="Cambria Math"/>
                      </a:rPr>
                      <m:t>𝒅</m:t>
                    </m:r>
                    <m:r>
                      <a:rPr lang="en-US" sz="2400" i="1" kern="0">
                        <a:latin typeface="Cambria Math" panose="02040503050406030204" pitchFamily="18" charset="0"/>
                        <a:ea typeface="Cambria Math"/>
                      </a:rPr>
                      <m:t>∝</m:t>
                    </m:r>
                    <m:r>
                      <a:rPr lang="en-US" sz="2400" i="1" kern="0">
                        <a:latin typeface="Cambria Math"/>
                        <a:ea typeface="Cambria Math"/>
                      </a:rPr>
                      <m:t>𝛻</m:t>
                    </m:r>
                    <m:r>
                      <a:rPr lang="en-US" sz="2400" i="1">
                        <a:latin typeface="Cambria Math" panose="02040503050406030204" pitchFamily="18" charset="0"/>
                        <a:sym typeface="Symbol"/>
                      </a:rPr>
                      <m:t>𝑓</m:t>
                    </m:r>
                    <m:d>
                      <m:dPr>
                        <m:ctrlPr>
                          <a:rPr lang="en-US" sz="2400" i="1">
                            <a:latin typeface="Cambria Math" panose="02040503050406030204" pitchFamily="18" charset="0"/>
                            <a:sym typeface="Symbol"/>
                          </a:rPr>
                        </m:ctrlPr>
                      </m:dPr>
                      <m:e>
                        <m:r>
                          <a:rPr lang="en-US" sz="2400" b="1" i="1">
                            <a:latin typeface="Cambria Math" panose="02040503050406030204" pitchFamily="18" charset="0"/>
                          </a:rPr>
                          <m:t>𝒘</m:t>
                        </m:r>
                      </m:e>
                    </m:d>
                  </m:oMath>
                </a14:m>
                <a:endParaRPr lang="en-US" sz="2400" dirty="0"/>
              </a:p>
              <a:p>
                <a:endParaRPr lang="en-US" sz="2400" dirty="0"/>
              </a:p>
              <a:p>
                <a:endParaRPr lang="en-US" sz="2400" dirty="0"/>
              </a:p>
              <a:p>
                <a:endParaRPr lang="en-US" sz="2400" dirty="0"/>
              </a:p>
              <a:p>
                <a:endParaRPr lang="en-US" sz="2400" dirty="0"/>
              </a:p>
              <a:p>
                <a:endParaRPr lang="en-US" sz="2400" dirty="0"/>
              </a:p>
              <a:p>
                <a:r>
                  <a:rPr lang="en-US" sz="2400" dirty="0"/>
                  <a:t>Stochastic Gradient method:</a:t>
                </a:r>
                <a14:m>
                  <m:oMath xmlns:m="http://schemas.openxmlformats.org/officeDocument/2006/math">
                    <m:r>
                      <a:rPr lang="en-US" sz="2400" b="1" i="1" kern="0">
                        <a:latin typeface="Cambria Math" panose="02040503050406030204" pitchFamily="18" charset="0"/>
                        <a:ea typeface="Cambria Math"/>
                      </a:rPr>
                      <m:t>𝒅</m:t>
                    </m:r>
                    <m:r>
                      <a:rPr lang="en-US" sz="2400" i="1" kern="0">
                        <a:latin typeface="Cambria Math" panose="02040503050406030204" pitchFamily="18" charset="0"/>
                        <a:ea typeface="Cambria Math"/>
                      </a:rPr>
                      <m:t>∝</m:t>
                    </m:r>
                    <m:r>
                      <a:rPr lang="en-US" sz="2400" i="1" kern="0">
                        <a:latin typeface="Cambria Math"/>
                        <a:ea typeface="Cambria Math"/>
                      </a:rPr>
                      <m:t>𝛻</m:t>
                    </m:r>
                    <m:sSub>
                      <m:sSubPr>
                        <m:ctrlPr>
                          <a:rPr lang="en-US" sz="2400" i="1" kern="0">
                            <a:latin typeface="Cambria Math" panose="02040503050406030204" pitchFamily="18" charset="0"/>
                            <a:ea typeface="Cambria Math"/>
                            <a:sym typeface="Symbol"/>
                          </a:rPr>
                        </m:ctrlPr>
                      </m:sSubPr>
                      <m:e>
                        <m:r>
                          <a:rPr lang="en-US" sz="2400" i="1">
                            <a:latin typeface="Cambria Math" panose="02040503050406030204" pitchFamily="18" charset="0"/>
                            <a:sym typeface="Symbol"/>
                          </a:rPr>
                          <m:t>𝑓</m:t>
                        </m:r>
                      </m:e>
                      <m:sub>
                        <m:r>
                          <a:rPr lang="en-US" sz="2400" i="1">
                            <a:latin typeface="Cambria Math" panose="02040503050406030204" pitchFamily="18" charset="0"/>
                            <a:sym typeface="Symbol"/>
                          </a:rPr>
                          <m:t>𝑖</m:t>
                        </m:r>
                      </m:sub>
                    </m:sSub>
                    <m:d>
                      <m:dPr>
                        <m:ctrlPr>
                          <a:rPr lang="en-US" sz="2400" i="1">
                            <a:latin typeface="Cambria Math" panose="02040503050406030204" pitchFamily="18" charset="0"/>
                            <a:sym typeface="Symbol"/>
                          </a:rPr>
                        </m:ctrlPr>
                      </m:dPr>
                      <m:e>
                        <m:r>
                          <a:rPr lang="en-US" sz="2400" b="1" i="1">
                            <a:latin typeface="Cambria Math" panose="02040503050406030204" pitchFamily="18" charset="0"/>
                          </a:rPr>
                          <m:t>𝒘</m:t>
                        </m:r>
                      </m:e>
                    </m:d>
                    <m:r>
                      <a:rPr lang="en-US" sz="2400" b="1" i="1">
                        <a:latin typeface="Cambria Math" panose="02040503050406030204" pitchFamily="18" charset="0"/>
                      </a:rPr>
                      <m:t>=</m:t>
                    </m:r>
                    <m:r>
                      <a:rPr lang="en-US" sz="2400" i="1" kern="0">
                        <a:latin typeface="Cambria Math"/>
                        <a:ea typeface="Cambria Math"/>
                      </a:rPr>
                      <m:t>𝛻</m:t>
                    </m:r>
                    <m:func>
                      <m:funcPr>
                        <m:ctrlPr>
                          <a:rPr lang="en-US" sz="2400" i="1">
                            <a:latin typeface="Cambria Math" panose="02040503050406030204" pitchFamily="18" charset="0"/>
                            <a:sym typeface="Symbol"/>
                          </a:rPr>
                        </m:ctrlPr>
                      </m:funcPr>
                      <m:fName>
                        <m:r>
                          <m:rPr>
                            <m:sty m:val="p"/>
                          </m:rPr>
                          <a:rPr lang="en-US" sz="2400">
                            <a:latin typeface="Cambria Math"/>
                            <a:sym typeface="Symbol"/>
                          </a:rPr>
                          <m:t>log</m:t>
                        </m:r>
                      </m:fName>
                      <m:e>
                        <m:r>
                          <a:rPr lang="en-US" sz="2400" i="1">
                            <a:latin typeface="Cambria Math" panose="02040503050406030204" pitchFamily="18" charset="0"/>
                            <a:sym typeface="Symbol"/>
                          </a:rPr>
                          <m:t>(</m:t>
                        </m:r>
                        <m:r>
                          <a:rPr lang="en-US" sz="2400" i="1">
                            <a:latin typeface="Cambria Math"/>
                          </a:rPr>
                          <m:t>1</m:t>
                        </m:r>
                        <m:r>
                          <a:rPr lang="en-US" sz="2400" i="1">
                            <a:latin typeface="Cambria Math"/>
                          </a:rPr>
                          <m:t>+</m:t>
                        </m:r>
                        <m:r>
                          <m:rPr>
                            <m:sty m:val="p"/>
                          </m:rPr>
                          <a:rPr lang="en-US" sz="2400">
                            <a:latin typeface="Cambria Math"/>
                          </a:rPr>
                          <m:t>exp</m:t>
                        </m:r>
                        <m:r>
                          <a:rPr lang="en-US" sz="2400" i="1">
                            <a:latin typeface="Cambria Math"/>
                          </a:rPr>
                          <m:t>⁡</m:t>
                        </m:r>
                        <m:d>
                          <m:dPr>
                            <m:ctrlPr>
                              <a:rPr lang="en-US" sz="2400" i="1">
                                <a:latin typeface="Cambria Math" panose="02040503050406030204" pitchFamily="18" charset="0"/>
                              </a:rPr>
                            </m:ctrlPr>
                          </m:dPr>
                          <m:e>
                            <m:r>
                              <a:rPr lang="en-US" sz="2400" i="1">
                                <a:latin typeface="Cambria Math"/>
                              </a:rPr>
                              <m:t>−</m:t>
                            </m:r>
                            <m:sSub>
                              <m:sSubPr>
                                <m:ctrlPr>
                                  <a:rPr lang="en-US" sz="2400" b="1" i="1">
                                    <a:latin typeface="Cambria Math" panose="02040503050406030204" pitchFamily="18" charset="0"/>
                                  </a:rPr>
                                </m:ctrlPr>
                              </m:sSubPr>
                              <m:e>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r>
                                  <a:rPr lang="en-US" sz="2400" b="1" i="1">
                                    <a:latin typeface="Cambria Math" panose="02040503050406030204" pitchFamily="18" charset="0"/>
                                  </a:rPr>
                                  <m:t>𝒘</m:t>
                                </m:r>
                                <m:r>
                                  <m:rPr>
                                    <m:nor/>
                                  </m:rPr>
                                  <a:rPr lang="en-US" altLang="en-US" sz="2400" baseline="30000" dirty="0"/>
                                  <m:t>T</m:t>
                                </m:r>
                                <m:r>
                                  <a:rPr lang="en-US" sz="2400" b="1" i="1">
                                    <a:latin typeface="Cambria Math" panose="02040503050406030204" pitchFamily="18" charset="0"/>
                                  </a:rPr>
                                  <m:t>𝒙</m:t>
                                </m:r>
                              </m:e>
                              <m:sub>
                                <m:r>
                                  <a:rPr lang="en-US" sz="2400" i="1">
                                    <a:latin typeface="Cambria Math" panose="02040503050406030204" pitchFamily="18" charset="0"/>
                                  </a:rPr>
                                  <m:t>𝑖</m:t>
                                </m:r>
                              </m:sub>
                            </m:sSub>
                          </m:e>
                        </m:d>
                        <m:r>
                          <a:rPr lang="en-US" sz="2400" i="1">
                            <a:latin typeface="Cambria Math" panose="02040503050406030204" pitchFamily="18" charset="0"/>
                            <a:sym typeface="Symbol"/>
                          </a:rPr>
                          <m:t>)</m:t>
                        </m:r>
                      </m:e>
                    </m:func>
                  </m:oMath>
                </a14:m>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295400"/>
                <a:ext cx="9144000" cy="5257800"/>
              </a:xfrm>
              <a:blipFill>
                <a:blip r:embed="rId2"/>
                <a:stretch>
                  <a:fillRect l="-867" t="-928" r="-46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z="1100" smtClean="0"/>
              <a:pPr/>
              <a:t>6</a:t>
            </a:fld>
            <a:endParaRPr lang="en-US" sz="1100"/>
          </a:p>
        </p:txBody>
      </p:sp>
      <p:pic>
        <p:nvPicPr>
          <p:cNvPr id="5" name="Picture 4"/>
          <p:cNvPicPr>
            <a:picLocks noChangeAspect="1"/>
          </p:cNvPicPr>
          <p:nvPr/>
        </p:nvPicPr>
        <p:blipFill>
          <a:blip r:embed="rId3"/>
          <a:stretch>
            <a:fillRect/>
          </a:stretch>
        </p:blipFill>
        <p:spPr>
          <a:xfrm>
            <a:off x="2481072" y="1828800"/>
            <a:ext cx="4748308" cy="1799824"/>
          </a:xfrm>
          <a:prstGeom prst="rect">
            <a:avLst/>
          </a:prstGeom>
        </p:spPr>
      </p:pic>
      <p:pic>
        <p:nvPicPr>
          <p:cNvPr id="6" name="Picture 5"/>
          <p:cNvPicPr>
            <a:picLocks noChangeAspect="1"/>
          </p:cNvPicPr>
          <p:nvPr/>
        </p:nvPicPr>
        <p:blipFill>
          <a:blip r:embed="rId4"/>
          <a:stretch>
            <a:fillRect/>
          </a:stretch>
        </p:blipFill>
        <p:spPr>
          <a:xfrm>
            <a:off x="2481072" y="4495800"/>
            <a:ext cx="4978465" cy="1905000"/>
          </a:xfrm>
          <a:prstGeom prst="rect">
            <a:avLst/>
          </a:prstGeom>
        </p:spPr>
      </p:pic>
    </p:spTree>
    <p:extLst>
      <p:ext uri="{BB962C8B-B14F-4D97-AF65-F5344CB8AC3E}">
        <p14:creationId xmlns:p14="http://schemas.microsoft.com/office/powerpoint/2010/main" val="2001322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圆角 4">
            <a:extLst>
              <a:ext uri="{FF2B5EF4-FFF2-40B4-BE49-F238E27FC236}">
                <a16:creationId xmlns:a16="http://schemas.microsoft.com/office/drawing/2014/main" id="{8D568CE4-B163-4848-AC8F-4DC669CF9C13}"/>
              </a:ext>
            </a:extLst>
          </p:cNvPr>
          <p:cNvSpPr/>
          <p:nvPr/>
        </p:nvSpPr>
        <p:spPr>
          <a:xfrm>
            <a:off x="1676400" y="3657600"/>
            <a:ext cx="5715000" cy="381000"/>
          </a:xfrm>
          <a:prstGeom prst="roundRect">
            <a:avLst/>
          </a:prstGeom>
          <a:solidFill>
            <a:srgbClr val="FAEAF1"/>
          </a:solidFill>
          <a:ln>
            <a:solidFill>
              <a:srgbClr val="FAEA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p:cNvSpPr>
            <a:spLocks noGrp="1"/>
          </p:cNvSpPr>
          <p:nvPr>
            <p:ph type="title"/>
          </p:nvPr>
        </p:nvSpPr>
        <p:spPr/>
        <p:txBody>
          <a:bodyPr/>
          <a:lstStyle/>
          <a:p>
            <a:r>
              <a:rPr lang="en-US" dirty="0"/>
              <a:t>Compared to Perceptron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altLang="zh-CN" dirty="0"/>
                  <a:t>For perceptron:</a:t>
                </a:r>
              </a:p>
              <a:p>
                <a:pPr lvl="1"/>
                <a:r>
                  <a:rPr lang="en-US" altLang="en-US" dirty="0"/>
                  <a:t>if </a:t>
                </a:r>
                <a:r>
                  <a:rPr lang="en-US" altLang="zh-CN" dirty="0" err="1"/>
                  <a:t>y</a:t>
                </a:r>
                <a:r>
                  <a:rPr lang="en-US" altLang="en-US" i="1" baseline="-25000" dirty="0" err="1"/>
                  <a:t>i</a:t>
                </a:r>
                <a:r>
                  <a:rPr lang="en-US" altLang="zh-CN" dirty="0"/>
                  <a:t>’</a:t>
                </a:r>
                <a:r>
                  <a:rPr lang="en-US" altLang="en-US" dirty="0"/>
                  <a:t>!= </a:t>
                </a:r>
                <a:r>
                  <a:rPr lang="en-US" altLang="en-US" i="1" dirty="0" err="1"/>
                  <a:t>y</a:t>
                </a:r>
                <a:r>
                  <a:rPr lang="en-US" altLang="en-US" i="1" baseline="-25000" dirty="0" err="1"/>
                  <a:t>i</a:t>
                </a:r>
                <a:r>
                  <a:rPr lang="en-US" altLang="en-US" i="1" dirty="0"/>
                  <a:t>, </a:t>
                </a:r>
                <a:r>
                  <a:rPr lang="en-US" altLang="en-US" dirty="0"/>
                  <a:t>update the weight vector</a:t>
                </a:r>
              </a:p>
              <a:p>
                <a:pPr lvl="1" algn="ctr">
                  <a:buFontTx/>
                  <a:buNone/>
                </a:pPr>
                <a:r>
                  <a:rPr lang="en-US" altLang="en-US" dirty="0"/>
                  <a:t>     </a:t>
                </a:r>
                <a:r>
                  <a:rPr lang="en-US" altLang="en-US" b="1" i="1" dirty="0">
                    <a:solidFill>
                      <a:srgbClr val="FF0000"/>
                    </a:solidFill>
                  </a:rPr>
                  <a:t>w</a:t>
                </a:r>
                <a:r>
                  <a:rPr lang="en-US" altLang="en-US" i="1" baseline="-25000" dirty="0">
                    <a:solidFill>
                      <a:srgbClr val="FF0000"/>
                    </a:solidFill>
                  </a:rPr>
                  <a:t>k</a:t>
                </a:r>
                <a:r>
                  <a:rPr lang="en-US" altLang="en-US" baseline="-25000" dirty="0">
                    <a:solidFill>
                      <a:srgbClr val="FF0000"/>
                    </a:solidFill>
                  </a:rPr>
                  <a:t>+1</a:t>
                </a:r>
                <a:r>
                  <a:rPr lang="en-US" altLang="en-US" dirty="0">
                    <a:solidFill>
                      <a:srgbClr val="FF0000"/>
                    </a:solidFill>
                  </a:rPr>
                  <a:t> </a:t>
                </a:r>
                <a:r>
                  <a:rPr lang="en-US" altLang="en-US" dirty="0">
                    <a:solidFill>
                      <a:srgbClr val="FF0000"/>
                    </a:solidFill>
                    <a:sym typeface="Wingdings" panose="05000000000000000000" pitchFamily="2" charset="2"/>
                  </a:rPr>
                  <a:t></a:t>
                </a:r>
                <a:r>
                  <a:rPr lang="en-US" altLang="en-US" dirty="0">
                    <a:solidFill>
                      <a:srgbClr val="FF0000"/>
                    </a:solidFill>
                  </a:rPr>
                  <a:t> </a:t>
                </a:r>
                <a:r>
                  <a:rPr lang="en-US" altLang="en-US" b="1" i="1" dirty="0" err="1">
                    <a:solidFill>
                      <a:srgbClr val="FF0000"/>
                    </a:solidFill>
                  </a:rPr>
                  <a:t>w</a:t>
                </a:r>
                <a:r>
                  <a:rPr lang="en-US" altLang="en-US" i="1" baseline="-25000" dirty="0" err="1">
                    <a:solidFill>
                      <a:srgbClr val="FF0000"/>
                    </a:solidFill>
                  </a:rPr>
                  <a:t>k</a:t>
                </a:r>
                <a:r>
                  <a:rPr lang="en-US" altLang="en-US" i="1" dirty="0">
                    <a:solidFill>
                      <a:srgbClr val="FF0000"/>
                    </a:solidFill>
                  </a:rPr>
                  <a:t> </a:t>
                </a:r>
                <a:r>
                  <a:rPr lang="en-US" altLang="en-US" dirty="0">
                    <a:solidFill>
                      <a:srgbClr val="FF0000"/>
                    </a:solidFill>
                  </a:rPr>
                  <a:t>+</a:t>
                </a:r>
                <a:r>
                  <a:rPr lang="en-US" altLang="en-US" i="1" dirty="0">
                    <a:solidFill>
                      <a:srgbClr val="FF0000"/>
                    </a:solidFill>
                  </a:rPr>
                  <a:t> </a:t>
                </a:r>
                <a:r>
                  <a:rPr lang="en-US" altLang="zh-CN" i="1" dirty="0">
                    <a:solidFill>
                      <a:srgbClr val="0070C0"/>
                    </a:solidFill>
                  </a:rPr>
                  <a:t>a</a:t>
                </a:r>
                <a:r>
                  <a:rPr lang="en-US" altLang="zh-CN" i="1" dirty="0">
                    <a:solidFill>
                      <a:srgbClr val="FF0000"/>
                    </a:solidFill>
                  </a:rPr>
                  <a:t> </a:t>
                </a:r>
                <a:r>
                  <a:rPr lang="en-US" altLang="en-US" i="1" dirty="0" err="1">
                    <a:solidFill>
                      <a:srgbClr val="FF0000"/>
                    </a:solidFill>
                  </a:rPr>
                  <a:t>y</a:t>
                </a:r>
                <a:r>
                  <a:rPr lang="en-US" altLang="en-US" i="1" baseline="-25000" dirty="0" err="1">
                    <a:solidFill>
                      <a:srgbClr val="FF0000"/>
                    </a:solidFill>
                  </a:rPr>
                  <a:t>i</a:t>
                </a:r>
                <a:r>
                  <a:rPr lang="en-US" altLang="en-US" b="1" i="1" dirty="0" err="1">
                    <a:solidFill>
                      <a:srgbClr val="FF0000"/>
                    </a:solidFill>
                  </a:rPr>
                  <a:t>x</a:t>
                </a:r>
                <a:r>
                  <a:rPr lang="en-US" altLang="en-US" i="1" baseline="-25000" dirty="0" err="1">
                    <a:solidFill>
                      <a:srgbClr val="FF0000"/>
                    </a:solidFill>
                  </a:rPr>
                  <a:t>i</a:t>
                </a:r>
                <a:endParaRPr lang="en-US" altLang="en-US" i="1" baseline="-25000" dirty="0">
                  <a:solidFill>
                    <a:srgbClr val="FF0000"/>
                  </a:solidFill>
                </a:endParaRPr>
              </a:p>
              <a:p>
                <a:endParaRPr lang="en-US" dirty="0"/>
              </a:p>
              <a:p>
                <a:r>
                  <a:rPr lang="en-US" dirty="0"/>
                  <a:t>For logistic regression:</a:t>
                </a:r>
              </a:p>
              <a:p>
                <a:pPr marL="0" indent="0">
                  <a:buNone/>
                </a:pPr>
                <a14:m>
                  <m:oMathPara xmlns:m="http://schemas.openxmlformats.org/officeDocument/2006/math">
                    <m:oMathParaPr>
                      <m:jc m:val="centerGroup"/>
                    </m:oMathParaPr>
                    <m:oMath xmlns:m="http://schemas.openxmlformats.org/officeDocument/2006/math">
                      <m:sSup>
                        <m:sSupPr>
                          <m:ctrlPr>
                            <a:rPr lang="en-US" sz="2400" i="1" kern="0">
                              <a:latin typeface="Cambria Math" panose="02040503050406030204" pitchFamily="18" charset="0"/>
                              <a:ea typeface="Cambria Math"/>
                            </a:rPr>
                          </m:ctrlPr>
                        </m:sSupPr>
                        <m:e>
                          <m:r>
                            <a:rPr lang="en-US" sz="2400" b="1" i="1">
                              <a:latin typeface="Cambria Math" panose="02040503050406030204" pitchFamily="18" charset="0"/>
                            </a:rPr>
                            <m:t>𝒘</m:t>
                          </m:r>
                        </m:e>
                        <m:sup>
                          <m:r>
                            <a:rPr lang="en-US" sz="2400" i="1" kern="0">
                              <a:latin typeface="Cambria Math"/>
                              <a:ea typeface="Cambria Math"/>
                            </a:rPr>
                            <m:t>′</m:t>
                          </m:r>
                        </m:sup>
                      </m:sSup>
                      <m:r>
                        <a:rPr lang="en-US" sz="2400" i="1" kern="0">
                          <a:latin typeface="Cambria Math"/>
                          <a:ea typeface="Cambria Math"/>
                        </a:rPr>
                        <m:t>=</m:t>
                      </m:r>
                      <m:r>
                        <a:rPr lang="en-US" sz="2400" b="1" i="1">
                          <a:latin typeface="Cambria Math" panose="02040503050406030204" pitchFamily="18" charset="0"/>
                        </a:rPr>
                        <m:t>𝒘</m:t>
                      </m:r>
                      <m:r>
                        <a:rPr lang="en-US" sz="2400" i="1" kern="0">
                          <a:latin typeface="Cambria Math" panose="02040503050406030204" pitchFamily="18" charset="0"/>
                          <a:ea typeface="Cambria Math"/>
                        </a:rPr>
                        <m:t>−</m:t>
                      </m:r>
                      <m:r>
                        <a:rPr lang="en-US" sz="2400" i="1" kern="0">
                          <a:latin typeface="Cambria Math"/>
                          <a:ea typeface="Cambria Math"/>
                        </a:rPr>
                        <m:t> </m:t>
                      </m:r>
                      <m:r>
                        <a:rPr lang="en-US" sz="2400" i="1" kern="0">
                          <a:latin typeface="Cambria Math"/>
                          <a:ea typeface="Cambria Math"/>
                        </a:rPr>
                        <m:t>𝛼</m:t>
                      </m:r>
                      <m:r>
                        <a:rPr lang="en-US" sz="2400" i="1" kern="0">
                          <a:latin typeface="Cambria Math"/>
                          <a:ea typeface="Cambria Math"/>
                        </a:rPr>
                        <m:t> </m:t>
                      </m:r>
                      <m:r>
                        <a:rPr lang="en-US" sz="2400" b="1" i="1" kern="0">
                          <a:latin typeface="Cambria Math" panose="02040503050406030204" pitchFamily="18" charset="0"/>
                          <a:ea typeface="Cambria Math"/>
                        </a:rPr>
                        <m:t>𝒅</m:t>
                      </m:r>
                      <m:r>
                        <a:rPr lang="en-US" sz="2400" b="1" i="1" kern="0">
                          <a:latin typeface="Cambria Math" panose="02040503050406030204" pitchFamily="18" charset="0"/>
                          <a:ea typeface="Cambria Math"/>
                        </a:rPr>
                        <m:t>=</m:t>
                      </m:r>
                      <m:r>
                        <a:rPr lang="en-US" sz="2400" b="1" i="1">
                          <a:latin typeface="Cambria Math" panose="02040503050406030204" pitchFamily="18" charset="0"/>
                        </a:rPr>
                        <m:t>𝒘</m:t>
                      </m:r>
                      <m:r>
                        <a:rPr lang="en-US" sz="2400" i="1" kern="0">
                          <a:latin typeface="Cambria Math" panose="02040503050406030204" pitchFamily="18" charset="0"/>
                          <a:ea typeface="Cambria Math"/>
                        </a:rPr>
                        <m:t>+</m:t>
                      </m:r>
                      <m:r>
                        <a:rPr lang="en-US" sz="2400" i="1" kern="0">
                          <a:latin typeface="Cambria Math"/>
                          <a:ea typeface="Cambria Math"/>
                        </a:rPr>
                        <m:t>𝛼</m:t>
                      </m:r>
                      <m:r>
                        <a:rPr lang="en-US" sz="2400" b="0" i="1" smtClean="0">
                          <a:solidFill>
                            <a:srgbClr val="FF0000"/>
                          </a:solidFill>
                          <a:latin typeface="Cambria Math" panose="02040503050406030204" pitchFamily="18" charset="0"/>
                        </a:rPr>
                        <m:t>𝑃</m:t>
                      </m:r>
                      <m:r>
                        <a:rPr lang="en-US" sz="2400" b="1" i="1" smtClean="0">
                          <a:solidFill>
                            <a:srgbClr val="FF0000"/>
                          </a:solidFill>
                          <a:latin typeface="Cambria Math" panose="02040503050406030204" pitchFamily="18" charset="0"/>
                        </a:rPr>
                        <m:t>(</m:t>
                      </m:r>
                      <m:sSubSup>
                        <m:sSubSupPr>
                          <m:ctrlPr>
                            <a:rPr lang="en-US" sz="2400" b="0" i="1" smtClean="0">
                              <a:solidFill>
                                <a:srgbClr val="FF0000"/>
                              </a:solidFill>
                              <a:latin typeface="Cambria Math" panose="02040503050406030204" pitchFamily="18" charset="0"/>
                            </a:rPr>
                          </m:ctrlPr>
                        </m:sSubSupPr>
                        <m:e>
                          <m:r>
                            <a:rPr lang="en-US" sz="2400" b="0" i="1" smtClean="0">
                              <a:solidFill>
                                <a:srgbClr val="FF0000"/>
                              </a:solidFill>
                              <a:latin typeface="Cambria Math" panose="02040503050406030204" pitchFamily="18" charset="0"/>
                            </a:rPr>
                            <m:t>𝑦</m:t>
                          </m:r>
                        </m:e>
                        <m:sub>
                          <m:r>
                            <a:rPr lang="en-US" sz="2400" b="0" i="1" smtClean="0">
                              <a:solidFill>
                                <a:srgbClr val="FF0000"/>
                              </a:solidFill>
                              <a:latin typeface="Cambria Math" panose="02040503050406030204" pitchFamily="18" charset="0"/>
                            </a:rPr>
                            <m:t>𝑖</m:t>
                          </m:r>
                        </m:sub>
                        <m:sup>
                          <m:r>
                            <a:rPr lang="en-US" sz="2400" b="0" i="1" smtClean="0">
                              <a:solidFill>
                                <a:srgbClr val="FF0000"/>
                              </a:solidFill>
                              <a:latin typeface="Cambria Math" panose="02040503050406030204" pitchFamily="18" charset="0"/>
                            </a:rPr>
                            <m:t>′</m:t>
                          </m:r>
                        </m:sup>
                      </m:sSubSup>
                      <m:r>
                        <a:rPr lang="en-US" sz="2400" b="1" i="1" smtClean="0">
                          <a:solidFill>
                            <a:srgbClr val="FF0000"/>
                          </a:solidFill>
                          <a:latin typeface="Cambria Math" panose="02040503050406030204" pitchFamily="18" charset="0"/>
                        </a:rPr>
                        <m:t>!</m:t>
                      </m:r>
                      <m:r>
                        <a:rPr lang="en-US" sz="2400" b="0" i="1" smtClean="0">
                          <a:solidFill>
                            <a:srgbClr val="FF0000"/>
                          </a:solidFill>
                          <a:latin typeface="Cambria Math" panose="02040503050406030204" pitchFamily="18" charset="0"/>
                        </a:rPr>
                        <m:t>=</m:t>
                      </m:r>
                      <m:sSub>
                        <m:sSubPr>
                          <m:ctrlPr>
                            <a:rPr lang="en-US" sz="2400" b="0" i="1" smtClean="0">
                              <a:solidFill>
                                <a:srgbClr val="FF0000"/>
                              </a:solidFill>
                              <a:latin typeface="Cambria Math" panose="02040503050406030204" pitchFamily="18" charset="0"/>
                            </a:rPr>
                          </m:ctrlPr>
                        </m:sSubPr>
                        <m:e>
                          <m:r>
                            <a:rPr lang="en-US" sz="2400" b="0" i="1" smtClean="0">
                              <a:solidFill>
                                <a:srgbClr val="FF0000"/>
                              </a:solidFill>
                              <a:latin typeface="Cambria Math" panose="02040503050406030204" pitchFamily="18" charset="0"/>
                            </a:rPr>
                            <m:t>𝑦</m:t>
                          </m:r>
                        </m:e>
                        <m:sub>
                          <m:r>
                            <a:rPr lang="en-US" sz="2400" b="0" i="1" smtClean="0">
                              <a:solidFill>
                                <a:srgbClr val="FF0000"/>
                              </a:solidFill>
                              <a:latin typeface="Cambria Math" panose="02040503050406030204" pitchFamily="18" charset="0"/>
                            </a:rPr>
                            <m:t>𝑖</m:t>
                          </m:r>
                        </m:sub>
                      </m:sSub>
                      <m:r>
                        <a:rPr lang="en-US" sz="2400" b="0" i="1" smtClean="0">
                          <a:solidFill>
                            <a:srgbClr val="FF0000"/>
                          </a:solidFill>
                          <a:latin typeface="Cambria Math" panose="02040503050406030204" pitchFamily="18" charset="0"/>
                        </a:rPr>
                        <m:t>)</m:t>
                      </m:r>
                      <m:r>
                        <a:rPr lang="en-US" sz="2400" i="1">
                          <a:latin typeface="Cambria Math" panose="02040503050406030204" pitchFamily="18" charset="0"/>
                        </a:rPr>
                        <m:t>(</m:t>
                      </m:r>
                      <m:sSub>
                        <m:sSubPr>
                          <m:ctrlPr>
                            <a:rPr lang="en-US" sz="2400" b="1" i="1">
                              <a:latin typeface="Cambria Math" panose="02040503050406030204" pitchFamily="18" charset="0"/>
                            </a:rPr>
                          </m:ctrlPr>
                        </m:sSubPr>
                        <m:e>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r>
                            <a:rPr lang="en-US" sz="2400" b="1" i="1">
                              <a:latin typeface="Cambria Math" panose="02040503050406030204" pitchFamily="18" charset="0"/>
                            </a:rPr>
                            <m:t>𝒙</m:t>
                          </m:r>
                        </m:e>
                        <m:sub>
                          <m:r>
                            <a:rPr lang="en-US" sz="2400" i="1">
                              <a:latin typeface="Cambria Math" panose="02040503050406030204" pitchFamily="18" charset="0"/>
                            </a:rPr>
                            <m:t>𝑖</m:t>
                          </m:r>
                        </m:sub>
                      </m:sSub>
                      <m:r>
                        <a:rPr lang="en-US" sz="2400" i="1">
                          <a:latin typeface="Cambria Math" panose="02040503050406030204" pitchFamily="18" charset="0"/>
                        </a:rPr>
                        <m:t>)</m:t>
                      </m:r>
                    </m:oMath>
                  </m:oMathPara>
                </a14:m>
                <a:endParaRPr lang="en-US" sz="2400" dirty="0"/>
              </a:p>
              <a:p>
                <a:pPr marL="0" indent="0">
                  <a:buNone/>
                </a:pPr>
                <a:r>
                  <a:rPr lang="en-US" sz="2400" dirty="0"/>
                  <a:t>	</a:t>
                </a:r>
                <a:r>
                  <a:rPr lang="en-US" sz="2400" dirty="0">
                    <a:solidFill>
                      <a:srgbClr val="FF6699"/>
                    </a:solidFill>
                  </a:rPr>
                  <a:t>After fitting all the data points, </a:t>
                </a:r>
                <a:r>
                  <a:rPr lang="en-US" sz="2400" dirty="0" err="1">
                    <a:solidFill>
                      <a:srgbClr val="FF6699"/>
                    </a:solidFill>
                  </a:rPr>
                  <a:t>lr</a:t>
                </a:r>
                <a:r>
                  <a:rPr lang="en-US" sz="2400" dirty="0">
                    <a:solidFill>
                      <a:srgbClr val="FF6699"/>
                    </a:solidFill>
                  </a:rPr>
                  <a:t> will further refine the classifier to maximize the probability of correct prediction for all data points. </a:t>
                </a:r>
                <a:r>
                  <a:rPr lang="zh-CN" altLang="en-US" sz="2000" dirty="0">
                    <a:solidFill>
                      <a:srgbClr val="FF6699"/>
                    </a:solidFill>
                  </a:rPr>
                  <a:t>即使</a:t>
                </a:r>
                <a:r>
                  <a:rPr lang="zh-CN" altLang="en-US" sz="2400" dirty="0">
                    <a:solidFill>
                      <a:srgbClr val="FF6699"/>
                    </a:solidFill>
                  </a:rPr>
                  <a:t> </a:t>
                </a:r>
                <a:r>
                  <a:rPr lang="en-US" altLang="zh-CN" sz="2400" dirty="0" err="1">
                    <a:solidFill>
                      <a:srgbClr val="FF6699"/>
                    </a:solidFill>
                  </a:rPr>
                  <a:t>yi</a:t>
                </a:r>
                <a:r>
                  <a:rPr lang="en-US" altLang="zh-CN" sz="2400" dirty="0">
                    <a:solidFill>
                      <a:srgbClr val="FF6699"/>
                    </a:solidFill>
                  </a:rPr>
                  <a:t>’ = </a:t>
                </a:r>
                <a:r>
                  <a:rPr lang="en-US" altLang="zh-CN" sz="2400" dirty="0" err="1">
                    <a:solidFill>
                      <a:srgbClr val="FF6699"/>
                    </a:solidFill>
                  </a:rPr>
                  <a:t>yi</a:t>
                </a:r>
                <a:r>
                  <a:rPr lang="en-US" altLang="zh-CN" sz="2400" dirty="0">
                    <a:solidFill>
                      <a:srgbClr val="FF6699"/>
                    </a:solidFill>
                  </a:rPr>
                  <a:t> </a:t>
                </a:r>
                <a:r>
                  <a:rPr lang="zh-CN" altLang="en-US" sz="2000" dirty="0">
                    <a:solidFill>
                      <a:srgbClr val="FF6699"/>
                    </a:solidFill>
                  </a:rPr>
                  <a:t>也会继续</a:t>
                </a:r>
                <a:r>
                  <a:rPr lang="en-US" altLang="zh-CN" sz="2400" dirty="0">
                    <a:solidFill>
                      <a:srgbClr val="FF6699"/>
                    </a:solidFill>
                  </a:rPr>
                  <a:t>refine</a:t>
                </a:r>
                <a:endParaRPr lang="en-US" sz="2400" dirty="0">
                  <a:solidFill>
                    <a:srgbClr val="FF6699"/>
                  </a:solidFill>
                </a:endParaRPr>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63" t="-1160" r="-561"/>
                </a:stretch>
              </a:blipFill>
            </p:spPr>
            <p:txBody>
              <a:bodyPr/>
              <a:lstStyle/>
              <a:p>
                <a:r>
                  <a:rPr lang="zh-CN" alt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2384617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182880"/>
            <a:ext cx="8229600" cy="1014984"/>
          </a:xfrm>
        </p:spPr>
        <p:txBody>
          <a:bodyPr>
            <a:normAutofit/>
          </a:bodyPr>
          <a:lstStyle/>
          <a:p>
            <a:r>
              <a:rPr lang="en-US" dirty="0"/>
              <a:t>Stochastic Gradient with Mini-Batch</a:t>
            </a:r>
          </a:p>
        </p:txBody>
      </p:sp>
      <mc:AlternateContent xmlns:mc="http://schemas.openxmlformats.org/markup-compatibility/2006" xmlns:a14="http://schemas.microsoft.com/office/drawing/2010/main">
        <mc:Choice Requires="a14">
          <p:sp>
            <p:nvSpPr>
              <p:cNvPr id="5" name="Content Placeholder 1"/>
              <p:cNvSpPr txBox="1">
                <a:spLocks/>
              </p:cNvSpPr>
              <p:nvPr/>
            </p:nvSpPr>
            <p:spPr bwMode="auto">
              <a:xfrm>
                <a:off x="457200" y="990600"/>
                <a:ext cx="8382000" cy="563880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30" tIns="45715" rIns="91430" bIns="45715" numCol="1" anchor="t" anchorCtr="0" compatLnSpc="1">
                <a:prstTxWarp prst="textNoShape">
                  <a:avLst/>
                </a:prstTxWarp>
              </a:bodyPr>
              <a:lstStyle/>
              <a:p>
                <a:pPr marL="342900" indent="-342900" eaLnBrk="0" hangingPunct="0">
                  <a:defRPr/>
                </a:pPr>
                <a:r>
                  <a:rPr lang="en-US" sz="2400" kern="0" dirty="0"/>
                  <a:t>A very important set of iterative algorithms use </a:t>
                </a:r>
                <a:r>
                  <a:rPr lang="en-US" sz="2400" b="1" kern="0" dirty="0">
                    <a:solidFill>
                      <a:srgbClr val="C00000"/>
                    </a:solidFill>
                  </a:rPr>
                  <a:t>stochastic gradient</a:t>
                </a:r>
                <a:r>
                  <a:rPr lang="en-US" sz="2400" kern="0" dirty="0"/>
                  <a:t> updates.</a:t>
                </a:r>
              </a:p>
              <a:p>
                <a:pPr marL="342900" indent="-342900" eaLnBrk="0" hangingPunct="0">
                  <a:defRPr/>
                </a:pPr>
                <a:r>
                  <a:rPr lang="en-US" sz="2400" kern="0" dirty="0"/>
                  <a:t>They use a </a:t>
                </a:r>
                <a:r>
                  <a:rPr lang="en-US" sz="2400" b="1" kern="0" dirty="0">
                    <a:solidFill>
                      <a:srgbClr val="C00000"/>
                    </a:solidFill>
                  </a:rPr>
                  <a:t>small subset or mini-batch </a:t>
                </a:r>
                <a:r>
                  <a:rPr lang="en-US" sz="2400" kern="0" dirty="0"/>
                  <a:t>of the data, and use it to compute a gradient which is added to the model</a:t>
                </a:r>
              </a:p>
              <a:p>
                <a:pPr marL="342900" indent="-342900" eaLnBrk="0" hangingPunct="0">
                  <a:defRPr/>
                </a:pPr>
                <a:r>
                  <a:rPr lang="en-US" sz="2400" kern="0" dirty="0">
                    <a:solidFill>
                      <a:srgbClr val="FF6699"/>
                    </a:solidFill>
                  </a:rPr>
                  <a:t>Why Mini-batch?: computing full gradient is often impossible for large datasets</a:t>
                </a:r>
                <a:r>
                  <a:rPr lang="en-US" sz="2400" kern="0" dirty="0"/>
                  <a:t>	     </a:t>
                </a:r>
                <a14:m>
                  <m:oMath xmlns:m="http://schemas.openxmlformats.org/officeDocument/2006/math">
                    <m:sSup>
                      <m:sSupPr>
                        <m:ctrlPr>
                          <a:rPr lang="en-US" sz="2400" i="1" kern="0">
                            <a:latin typeface="Cambria Math" panose="02040503050406030204" pitchFamily="18" charset="0"/>
                            <a:ea typeface="Cambria Math"/>
                          </a:rPr>
                        </m:ctrlPr>
                      </m:sSupPr>
                      <m:e>
                        <m:r>
                          <a:rPr lang="en-US" sz="2400" b="1" i="1">
                            <a:latin typeface="Cambria Math" panose="02040503050406030204" pitchFamily="18" charset="0"/>
                          </a:rPr>
                          <m:t>𝒘</m:t>
                        </m:r>
                      </m:e>
                      <m:sup>
                        <m:r>
                          <a:rPr lang="en-US" sz="2400" i="1" kern="0">
                            <a:latin typeface="Cambria Math"/>
                            <a:ea typeface="Cambria Math"/>
                          </a:rPr>
                          <m:t>′</m:t>
                        </m:r>
                      </m:sup>
                    </m:sSup>
                    <m:r>
                      <a:rPr lang="en-US" sz="2400" i="1" kern="0">
                        <a:latin typeface="Cambria Math"/>
                        <a:ea typeface="Cambria Math"/>
                      </a:rPr>
                      <m:t>=</m:t>
                    </m:r>
                    <m:r>
                      <a:rPr lang="en-US" sz="2400" b="1" i="1">
                        <a:latin typeface="Cambria Math" panose="02040503050406030204" pitchFamily="18" charset="0"/>
                      </a:rPr>
                      <m:t>𝒘</m:t>
                    </m:r>
                    <m:r>
                      <a:rPr lang="en-US" sz="2400" b="0" i="1" kern="0" smtClean="0">
                        <a:latin typeface="Cambria Math" panose="02040503050406030204" pitchFamily="18" charset="0"/>
                        <a:ea typeface="Cambria Math"/>
                      </a:rPr>
                      <m:t>−</m:t>
                    </m:r>
                    <m:r>
                      <a:rPr lang="en-US" sz="2400" i="1" kern="0">
                        <a:latin typeface="Cambria Math"/>
                        <a:ea typeface="Cambria Math"/>
                      </a:rPr>
                      <m:t> </m:t>
                    </m:r>
                    <m:r>
                      <a:rPr lang="en-US" sz="2400" i="1" kern="0">
                        <a:latin typeface="Cambria Math"/>
                        <a:ea typeface="Cambria Math"/>
                      </a:rPr>
                      <m:t>𝛼</m:t>
                    </m:r>
                    <m:r>
                      <a:rPr lang="en-US" sz="2400" i="1" kern="0">
                        <a:latin typeface="Cambria Math"/>
                        <a:ea typeface="Cambria Math"/>
                      </a:rPr>
                      <m:t> </m:t>
                    </m:r>
                    <m:r>
                      <a:rPr lang="en-US" sz="2400" b="1" i="1" kern="0">
                        <a:latin typeface="Cambria Math" panose="02040503050406030204" pitchFamily="18" charset="0"/>
                        <a:ea typeface="Cambria Math"/>
                      </a:rPr>
                      <m:t>𝒅</m:t>
                    </m:r>
                  </m:oMath>
                </a14:m>
                <a:endParaRPr lang="en-US" sz="2400" i="1" kern="0" dirty="0"/>
              </a:p>
              <a:p>
                <a:pPr lvl="0"/>
                <a14:m>
                  <m:oMathPara xmlns:m="http://schemas.openxmlformats.org/officeDocument/2006/math">
                    <m:oMathParaPr>
                      <m:jc m:val="centerGroup"/>
                    </m:oMathParaPr>
                    <m:oMath xmlns:m="http://schemas.openxmlformats.org/officeDocument/2006/math">
                      <m:r>
                        <a:rPr lang="en-US" sz="2400" b="1" i="1" kern="0">
                          <a:latin typeface="Cambria Math" panose="02040503050406030204" pitchFamily="18" charset="0"/>
                          <a:ea typeface="Cambria Math"/>
                        </a:rPr>
                        <m:t>𝒅</m:t>
                      </m:r>
                      <m:r>
                        <a:rPr lang="en-US" sz="2400" i="1" kern="0">
                          <a:latin typeface="Cambria Math" panose="02040503050406030204" pitchFamily="18" charset="0"/>
                          <a:ea typeface="Cambria Math"/>
                        </a:rPr>
                        <m:t>∝</m:t>
                      </m:r>
                      <m:nary>
                        <m:naryPr>
                          <m:chr m:val="∑"/>
                          <m:supHide m:val="on"/>
                          <m:ctrlPr>
                            <a:rPr lang="en-US" sz="2400" b="0" i="1" kern="0" smtClean="0">
                              <a:latin typeface="Cambria Math" panose="02040503050406030204" pitchFamily="18" charset="0"/>
                              <a:ea typeface="Cambria Math"/>
                            </a:rPr>
                          </m:ctrlPr>
                        </m:naryPr>
                        <m:sub>
                          <m:r>
                            <a:rPr lang="en-US" sz="2400" b="0" i="1" kern="0" smtClean="0">
                              <a:latin typeface="Cambria Math" panose="02040503050406030204" pitchFamily="18" charset="0"/>
                              <a:ea typeface="Cambria Math"/>
                            </a:rPr>
                            <m:t>𝑖</m:t>
                          </m:r>
                          <m:r>
                            <a:rPr lang="en-US" sz="2400" b="0" i="1" kern="0" smtClean="0">
                              <a:latin typeface="Cambria Math" panose="02040503050406030204" pitchFamily="18" charset="0"/>
                              <a:ea typeface="Cambria Math"/>
                            </a:rPr>
                            <m:t>∈</m:t>
                          </m:r>
                          <m:r>
                            <a:rPr lang="en-US" sz="2400" b="0" i="1" kern="0" smtClean="0">
                              <a:latin typeface="Cambria Math" panose="02040503050406030204" pitchFamily="18" charset="0"/>
                              <a:ea typeface="Cambria Math"/>
                            </a:rPr>
                            <m:t>𝐵</m:t>
                          </m:r>
                        </m:sub>
                        <m:sup/>
                        <m:e>
                          <m:r>
                            <a:rPr lang="en-US" sz="2400" i="1" kern="0">
                              <a:latin typeface="Cambria Math"/>
                              <a:ea typeface="Cambria Math"/>
                            </a:rPr>
                            <m:t>𝛻</m:t>
                          </m:r>
                          <m:sSub>
                            <m:sSubPr>
                              <m:ctrlPr>
                                <a:rPr lang="en-US" sz="2400" i="1" kern="0">
                                  <a:latin typeface="Cambria Math" panose="02040503050406030204" pitchFamily="18" charset="0"/>
                                  <a:ea typeface="Cambria Math"/>
                                  <a:sym typeface="Symbol"/>
                                </a:rPr>
                              </m:ctrlPr>
                            </m:sSubPr>
                            <m:e>
                              <m:r>
                                <a:rPr lang="en-US" sz="2400" i="1">
                                  <a:latin typeface="Cambria Math" panose="02040503050406030204" pitchFamily="18" charset="0"/>
                                  <a:sym typeface="Symbol"/>
                                </a:rPr>
                                <m:t>𝑓</m:t>
                              </m:r>
                            </m:e>
                            <m:sub>
                              <m:r>
                                <a:rPr lang="en-US" sz="2400" i="1">
                                  <a:latin typeface="Cambria Math" panose="02040503050406030204" pitchFamily="18" charset="0"/>
                                  <a:sym typeface="Symbol"/>
                                </a:rPr>
                                <m:t>𝑖</m:t>
                              </m:r>
                            </m:sub>
                          </m:sSub>
                          <m:d>
                            <m:dPr>
                              <m:ctrlPr>
                                <a:rPr lang="en-US" sz="2400" i="1">
                                  <a:latin typeface="Cambria Math" panose="02040503050406030204" pitchFamily="18" charset="0"/>
                                  <a:sym typeface="Symbol"/>
                                </a:rPr>
                              </m:ctrlPr>
                            </m:dPr>
                            <m:e>
                              <m:r>
                                <a:rPr lang="en-US" sz="2400" b="1" i="1">
                                  <a:latin typeface="Cambria Math" panose="02040503050406030204" pitchFamily="18" charset="0"/>
                                </a:rPr>
                                <m:t>𝒘</m:t>
                              </m:r>
                            </m:e>
                          </m:d>
                        </m:e>
                      </m:nary>
                    </m:oMath>
                  </m:oMathPara>
                </a14:m>
                <a:endParaRPr lang="en-US" sz="2400" i="1" kern="0" dirty="0"/>
              </a:p>
              <a:p>
                <a:pPr marL="342900" lvl="0" indent="-342900" eaLnBrk="0" hangingPunct="0">
                  <a:defRPr/>
                </a:pPr>
                <a:r>
                  <a:rPr lang="en-US" sz="2400" kern="0" dirty="0"/>
                  <a:t>where </a:t>
                </a:r>
                <a14:m>
                  <m:oMath xmlns:m="http://schemas.openxmlformats.org/officeDocument/2006/math">
                    <m:r>
                      <a:rPr lang="en-US" sz="2400" i="1" kern="0">
                        <a:latin typeface="Cambria Math"/>
                        <a:ea typeface="Cambria Math"/>
                      </a:rPr>
                      <m:t>𝛼</m:t>
                    </m:r>
                    <m:r>
                      <a:rPr lang="en-US" sz="2400" i="1" kern="0">
                        <a:latin typeface="Cambria Math"/>
                        <a:ea typeface="Cambria Math"/>
                      </a:rPr>
                      <m:t> </m:t>
                    </m:r>
                  </m:oMath>
                </a14:m>
                <a:r>
                  <a:rPr lang="en-US" sz="2400" kern="0" dirty="0"/>
                  <a:t>is the </a:t>
                </a:r>
                <a:r>
                  <a:rPr lang="en-US" sz="2400" b="1" kern="0" dirty="0">
                    <a:solidFill>
                      <a:schemeClr val="tx2"/>
                    </a:solidFill>
                  </a:rPr>
                  <a:t>learning rate</a:t>
                </a:r>
                <a:r>
                  <a:rPr lang="en-US" sz="2400" kern="0" dirty="0"/>
                  <a:t>. </a:t>
                </a:r>
              </a:p>
              <a:p>
                <a:pPr marL="342900" lvl="0" indent="-342900" eaLnBrk="0" hangingPunct="0">
                  <a:defRPr/>
                </a:pPr>
                <a:r>
                  <a:rPr lang="en-US" sz="2400" kern="0" dirty="0"/>
                  <a:t>These updates happen </a:t>
                </a:r>
                <a:r>
                  <a:rPr lang="en-US" sz="2400" b="1" kern="0" dirty="0">
                    <a:solidFill>
                      <a:srgbClr val="C00000"/>
                    </a:solidFill>
                  </a:rPr>
                  <a:t>many times </a:t>
                </a:r>
                <a:r>
                  <a:rPr lang="en-US" sz="2400" kern="0" dirty="0"/>
                  <a:t>in one pass over the dataset.</a:t>
                </a:r>
              </a:p>
              <a:p>
                <a:pPr marL="342900" lvl="0" indent="-342900" eaLnBrk="0" hangingPunct="0">
                  <a:defRPr/>
                </a:pPr>
                <a:r>
                  <a:rPr lang="en-US" sz="2400" kern="0" dirty="0">
                    <a:solidFill>
                      <a:srgbClr val="FF6699"/>
                    </a:solidFill>
                  </a:rPr>
                  <a:t>Number of training steps can also be regarded as a hyperparameter </a:t>
                </a:r>
                <a:r>
                  <a:rPr lang="en-US" altLang="zh-CN" sz="2400" kern="0" dirty="0">
                    <a:solidFill>
                      <a:srgbClr val="FF6699"/>
                    </a:solidFill>
                  </a:rPr>
                  <a:t>—— we can control length of training process.</a:t>
                </a:r>
              </a:p>
              <a:p>
                <a:pPr marL="342900" lvl="0" indent="-342900" eaLnBrk="0" hangingPunct="0">
                  <a:defRPr/>
                </a:pPr>
                <a:r>
                  <a:rPr lang="en-US" sz="2400" kern="0" dirty="0">
                    <a:solidFill>
                      <a:srgbClr val="FF6699"/>
                    </a:solidFill>
                  </a:rPr>
                  <a:t>When evaluation accuracy is no longer improving, stop training!</a:t>
                </a:r>
              </a:p>
              <a:p>
                <a:pPr marL="342900" lvl="0" indent="-342900" eaLnBrk="0" hangingPunct="0">
                  <a:defRPr/>
                </a:pPr>
                <a:r>
                  <a:rPr lang="en-US" sz="2400" kern="0" dirty="0"/>
                  <a:t>It’s possible to compute high-quality models with very few passes, sometime with less than one pass over a large dataset. </a:t>
                </a:r>
                <a:endParaRPr kumimoji="0" lang="en-US" sz="2400" b="0" i="1" u="none" strike="noStrike" kern="0" cap="none" spc="0" normalizeH="0" noProof="0" dirty="0">
                  <a:ln>
                    <a:noFill/>
                  </a:ln>
                  <a:solidFill>
                    <a:schemeClr val="tx1"/>
                  </a:solidFill>
                  <a:effectLst/>
                  <a:uLnTx/>
                  <a:uFillTx/>
                  <a:latin typeface="+mn-lt"/>
                  <a:ea typeface="+mn-ea"/>
                  <a:cs typeface="+mn-cs"/>
                </a:endParaRPr>
              </a:p>
            </p:txBody>
          </p:sp>
        </mc:Choice>
        <mc:Fallback xmlns="">
          <p:sp>
            <p:nvSpPr>
              <p:cNvPr id="5" name="Content Placeholder 1"/>
              <p:cNvSpPr txBox="1">
                <a:spLocks noRot="1" noChangeAspect="1" noMove="1" noResize="1" noEditPoints="1" noAdjustHandles="1" noChangeArrowheads="1" noChangeShapeType="1" noTextEdit="1"/>
              </p:cNvSpPr>
              <p:nvPr/>
            </p:nvSpPr>
            <p:spPr bwMode="auto">
              <a:xfrm>
                <a:off x="457200" y="990600"/>
                <a:ext cx="8382000" cy="5638800"/>
              </a:xfrm>
              <a:prstGeom prst="rect">
                <a:avLst/>
              </a:prstGeom>
              <a:blipFill>
                <a:blip r:embed="rId3"/>
                <a:stretch>
                  <a:fillRect l="-1164" t="-865" r="-364" b="-400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2" name="Slide Number Placeholder 1"/>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1957832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Stochastic Gradient with Mini-Batch</a:t>
            </a:r>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pic>
        <p:nvPicPr>
          <p:cNvPr id="6146" name="Picture 2" descr="Image result for gradient descen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7650" y="1781175"/>
            <a:ext cx="8648700"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77666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10274</TotalTime>
  <Words>3680</Words>
  <Application>Microsoft Office PowerPoint</Application>
  <PresentationFormat>全屏显示(4:3)</PresentationFormat>
  <Paragraphs>598</Paragraphs>
  <Slides>57</Slides>
  <Notes>6</Notes>
  <HiddenSlides>6</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57</vt:i4>
      </vt:variant>
    </vt:vector>
  </HeadingPairs>
  <TitlesOfParts>
    <vt:vector size="66" baseType="lpstr">
      <vt:lpstr>Arial</vt:lpstr>
      <vt:lpstr>Arial Narrow</vt:lpstr>
      <vt:lpstr>Calibri</vt:lpstr>
      <vt:lpstr>Calibri Light</vt:lpstr>
      <vt:lpstr>Cambria Math</vt:lpstr>
      <vt:lpstr>Comic Sans MS</vt:lpstr>
      <vt:lpstr>Times New Roman</vt:lpstr>
      <vt:lpstr>Office Theme</vt:lpstr>
      <vt:lpstr>Equation</vt:lpstr>
      <vt:lpstr>COMP4901K/Math4824B Machine Learning for Natural Language Processing</vt:lpstr>
      <vt:lpstr>Logistic Regression</vt:lpstr>
      <vt:lpstr>Logistic Regression</vt:lpstr>
      <vt:lpstr>Training</vt:lpstr>
      <vt:lpstr>Gradient based methods</vt:lpstr>
      <vt:lpstr>Deterministic Gradient vs Stochastic Gradient </vt:lpstr>
      <vt:lpstr>Compared to Perceptron</vt:lpstr>
      <vt:lpstr>Stochastic Gradient with Mini-Batch</vt:lpstr>
      <vt:lpstr>Stochastic Gradient with Mini-Batch</vt:lpstr>
      <vt:lpstr>Mini-Batch Methods</vt:lpstr>
      <vt:lpstr>Mini-Batch Methods</vt:lpstr>
      <vt:lpstr>Challenges for Stochastic Gradient</vt:lpstr>
      <vt:lpstr>ADAGRAD – Adaptive-rate SGD</vt:lpstr>
      <vt:lpstr>Learning Rate</vt:lpstr>
      <vt:lpstr>SGD learning rate schedules</vt:lpstr>
      <vt:lpstr>Regularization</vt:lpstr>
      <vt:lpstr>Regularization: Geometric Interpretation</vt:lpstr>
      <vt:lpstr>Regularization</vt:lpstr>
      <vt:lpstr>More Reading</vt:lpstr>
      <vt:lpstr>Neural Networks </vt:lpstr>
      <vt:lpstr>Neural Networks </vt:lpstr>
      <vt:lpstr>Multi-Layer Neural Networks</vt:lpstr>
      <vt:lpstr>Motivation for Neural Networks</vt:lpstr>
      <vt:lpstr>Motivation for Neural Networks</vt:lpstr>
      <vt:lpstr>Basic Unit in Multi-Layer Neural Network</vt:lpstr>
      <vt:lpstr>Model Neuron (Logistic, slightly different notations)</vt:lpstr>
      <vt:lpstr>Activation function</vt:lpstr>
      <vt:lpstr>History: Neural Computation </vt:lpstr>
      <vt:lpstr>History: Learning Rules </vt:lpstr>
      <vt:lpstr>Perceptron Learning Rule: Revisit</vt:lpstr>
      <vt:lpstr>Widrow-Hoff Rule </vt:lpstr>
      <vt:lpstr>Gradient Descent </vt:lpstr>
      <vt:lpstr>Summary: Single Layer Network </vt:lpstr>
      <vt:lpstr>Learning with a Multi-Layer Perceptron</vt:lpstr>
      <vt:lpstr>Learning with a Multi-Layer Perceptron</vt:lpstr>
      <vt:lpstr>Some facts from real analysis</vt:lpstr>
      <vt:lpstr>Some facts from real analysis</vt:lpstr>
      <vt:lpstr>Backpropagation Learning Rule</vt:lpstr>
      <vt:lpstr>Reminder: Model Neuron (Logistic)</vt:lpstr>
      <vt:lpstr>Derivation of Learning Rule</vt:lpstr>
      <vt:lpstr>Derivation of Learning Rule (2)</vt:lpstr>
      <vt:lpstr>Derivation of Learning Rule (3)</vt:lpstr>
      <vt:lpstr>Derivation of Learning Rule (4)</vt:lpstr>
      <vt:lpstr>Derivation of Learning Rule (5)</vt:lpstr>
      <vt:lpstr>Derivation of Learning Rule (6)</vt:lpstr>
      <vt:lpstr>The Backpropagation Algorithm</vt:lpstr>
      <vt:lpstr>More Hidden Layers</vt:lpstr>
      <vt:lpstr>Comments on Training </vt:lpstr>
      <vt:lpstr>Over-training Prevention </vt:lpstr>
      <vt:lpstr>Over-fitting prevention </vt:lpstr>
      <vt:lpstr>Dropout training</vt:lpstr>
      <vt:lpstr>Dropout training</vt:lpstr>
      <vt:lpstr>Dropout training</vt:lpstr>
      <vt:lpstr>Input-Output Coding</vt:lpstr>
      <vt:lpstr>Some Notes: Representational Power </vt:lpstr>
      <vt:lpstr>Hidden Layer Representation </vt:lpstr>
      <vt:lpstr>Gradient Checks are useful!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Yangqiu Song</dc:title>
  <dc:creator>yqsong</dc:creator>
  <cp:lastModifiedBy>YS CHANG</cp:lastModifiedBy>
  <cp:revision>237</cp:revision>
  <dcterms:created xsi:type="dcterms:W3CDTF">2006-08-16T00:00:00Z</dcterms:created>
  <dcterms:modified xsi:type="dcterms:W3CDTF">2018-12-10T12:45:56Z</dcterms:modified>
</cp:coreProperties>
</file>