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1"/>
  </p:notesMasterIdLst>
  <p:sldIdLst>
    <p:sldId id="257" r:id="rId2"/>
    <p:sldId id="286" r:id="rId3"/>
    <p:sldId id="292" r:id="rId4"/>
    <p:sldId id="293" r:id="rId5"/>
    <p:sldId id="287" r:id="rId6"/>
    <p:sldId id="300" r:id="rId7"/>
    <p:sldId id="301" r:id="rId8"/>
    <p:sldId id="302" r:id="rId9"/>
    <p:sldId id="303" r:id="rId10"/>
    <p:sldId id="304" r:id="rId11"/>
    <p:sldId id="305" r:id="rId12"/>
    <p:sldId id="307" r:id="rId13"/>
    <p:sldId id="308" r:id="rId14"/>
    <p:sldId id="309" r:id="rId15"/>
    <p:sldId id="310" r:id="rId16"/>
    <p:sldId id="311" r:id="rId17"/>
    <p:sldId id="312" r:id="rId18"/>
    <p:sldId id="313" r:id="rId19"/>
    <p:sldId id="314" r:id="rId20"/>
    <p:sldId id="325" r:id="rId21"/>
    <p:sldId id="315" r:id="rId22"/>
    <p:sldId id="316" r:id="rId23"/>
    <p:sldId id="317" r:id="rId24"/>
    <p:sldId id="318" r:id="rId25"/>
    <p:sldId id="319" r:id="rId26"/>
    <p:sldId id="320" r:id="rId27"/>
    <p:sldId id="322" r:id="rId28"/>
    <p:sldId id="323" r:id="rId29"/>
    <p:sldId id="32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82" autoAdjust="0"/>
    <p:restoredTop sz="93875" autoAdjust="0"/>
  </p:normalViewPr>
  <p:slideViewPr>
    <p:cSldViewPr>
      <p:cViewPr varScale="1">
        <p:scale>
          <a:sx n="67" d="100"/>
          <a:sy n="67" d="100"/>
        </p:scale>
        <p:origin x="888"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117062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BCD5C7-AD7F-4FAA-B7B9-A09C6EEE6F73}" type="slidenum">
              <a:rPr lang="en-US" smtClean="0"/>
              <a:pPr/>
              <a:t>2</a:t>
            </a:fld>
            <a:endParaRPr lang="en-US"/>
          </a:p>
        </p:txBody>
      </p:sp>
    </p:spTree>
    <p:extLst>
      <p:ext uri="{BB962C8B-B14F-4D97-AF65-F5344CB8AC3E}">
        <p14:creationId xmlns:p14="http://schemas.microsoft.com/office/powerpoint/2010/main" val="421165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12/10/2018</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100.png"/><Relationship Id="rId18" Type="http://schemas.openxmlformats.org/officeDocument/2006/relationships/image" Target="../media/image52.png"/><Relationship Id="rId3" Type="http://schemas.openxmlformats.org/officeDocument/2006/relationships/image" Target="../media/image91.png"/><Relationship Id="rId12" Type="http://schemas.openxmlformats.org/officeDocument/2006/relationships/image" Target="../media/image50.png"/><Relationship Id="rId17" Type="http://schemas.openxmlformats.org/officeDocument/2006/relationships/image" Target="../media/image51.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vmlDrawing" Target="../drawings/vmlDrawing2.vml"/><Relationship Id="rId11" Type="http://schemas.openxmlformats.org/officeDocument/2006/relationships/image" Target="../media/image49.png"/><Relationship Id="rId5" Type="http://schemas.openxmlformats.org/officeDocument/2006/relationships/image" Target="../media/image2.wmf"/><Relationship Id="rId15" Type="http://schemas.openxmlformats.org/officeDocument/2006/relationships/image" Target="../media/image120.png"/><Relationship Id="rId10"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oleObject" Target="../embeddings/oleObject10.bin"/><Relationship Id="rId14" Type="http://schemas.openxmlformats.org/officeDocument/2006/relationships/image" Target="../media/image110.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5.png"/><Relationship Id="rId3" Type="http://schemas.openxmlformats.org/officeDocument/2006/relationships/image" Target="../media/image58.png"/><Relationship Id="rId12" Type="http://schemas.openxmlformats.org/officeDocument/2006/relationships/image" Target="../media/image64.png"/><Relationship Id="rId2" Type="http://schemas.openxmlformats.org/officeDocument/2006/relationships/image" Target="../media/image12.png"/><Relationship Id="rId1" Type="http://schemas.openxmlformats.org/officeDocument/2006/relationships/slideLayout" Target="../slideLayouts/slideLayout2.xml"/><Relationship Id="rId11" Type="http://schemas.openxmlformats.org/officeDocument/2006/relationships/image" Target="../media/image63.png"/><Relationship Id="rId5" Type="http://schemas.openxmlformats.org/officeDocument/2006/relationships/image" Target="../media/image13.png"/><Relationship Id="rId10" Type="http://schemas.openxmlformats.org/officeDocument/2006/relationships/image" Target="../media/image62.png"/><Relationship Id="rId4" Type="http://schemas.openxmlformats.org/officeDocument/2006/relationships/image" Target="../media/image5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2.png"/><Relationship Id="rId7" Type="http://schemas.openxmlformats.org/officeDocument/2006/relationships/image" Target="../media/image10.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7.png"/><Relationship Id="rId5" Type="http://schemas.openxmlformats.org/officeDocument/2006/relationships/image" Target="../media/image640.png"/><Relationship Id="rId10" Type="http://schemas.openxmlformats.org/officeDocument/2006/relationships/image" Target="../media/image480.png"/><Relationship Id="rId4" Type="http://schemas.openxmlformats.org/officeDocument/2006/relationships/image" Target="../media/image73.png"/><Relationship Id="rId9" Type="http://schemas.openxmlformats.org/officeDocument/2006/relationships/image" Target="../media/image470.png"/></Relationships>
</file>

<file path=ppt/slides/_rels/slide1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9.png"/><Relationship Id="rId7" Type="http://schemas.openxmlformats.org/officeDocument/2006/relationships/image" Target="../media/image520.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81.png"/><Relationship Id="rId10" Type="http://schemas.openxmlformats.org/officeDocument/2006/relationships/image" Target="../media/image18.png"/><Relationship Id="rId4" Type="http://schemas.openxmlformats.org/officeDocument/2006/relationships/image" Target="../media/image80.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52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510.png"/><Relationship Id="rId4" Type="http://schemas.openxmlformats.org/officeDocument/2006/relationships/image" Target="../media/image87.png"/></Relationships>
</file>

<file path=ppt/slides/_rels/slide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gif"/><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5.png"/><Relationship Id="rId3" Type="http://schemas.openxmlformats.org/officeDocument/2006/relationships/image" Target="../media/image4.png"/><Relationship Id="rId12" Type="http://schemas.openxmlformats.org/officeDocument/2006/relationships/image" Target="../media/image90.png"/><Relationship Id="rId17" Type="http://schemas.openxmlformats.org/officeDocument/2006/relationships/image" Target="../media/image40.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vmlDrawing" Target="../drawings/vmlDrawing1.vml"/><Relationship Id="rId11" Type="http://schemas.openxmlformats.org/officeDocument/2006/relationships/image" Target="../media/image30.png"/><Relationship Id="rId5" Type="http://schemas.openxmlformats.org/officeDocument/2006/relationships/image" Target="../media/image2.wmf"/><Relationship Id="rId15" Type="http://schemas.openxmlformats.org/officeDocument/2006/relationships/image" Target="../media/image120.png"/><Relationship Id="rId10" Type="http://schemas.openxmlformats.org/officeDocument/2006/relationships/image" Target="../media/image2.wmf"/><Relationship Id="rId19"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oleObject" Target="../embeddings/oleObject10.bin"/><Relationship Id="rId14" Type="http://schemas.openxmlformats.org/officeDocument/2006/relationships/image" Target="../media/image1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Activation_fun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dirty="0"/>
              <a:t>Lecture 14: </a:t>
            </a:r>
            <a:r>
              <a:rPr lang="en-US" dirty="0"/>
              <a:t>Logistic Regression </a:t>
            </a:r>
            <a:r>
              <a:rPr lang="en-US" altLang="zh-CN" dirty="0"/>
              <a:t>and Neural Networks</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0" y="6519446"/>
            <a:ext cx="4495800" cy="313932"/>
          </a:xfrm>
          <a:prstGeom prst="rect">
            <a:avLst/>
          </a:prstGeom>
          <a:noFill/>
        </p:spPr>
        <p:txBody>
          <a:bodyPr wrap="square" rtlCol="0">
            <a:spAutoFit/>
          </a:bodyPr>
          <a:lstStyle/>
          <a:p>
            <a:pPr>
              <a:lnSpc>
                <a:spcPct val="90000"/>
              </a:lnSpc>
            </a:pPr>
            <a:r>
              <a:rPr lang="en-US" sz="1600" dirty="0">
                <a:solidFill>
                  <a:schemeClr val="bg1">
                    <a:lumMod val="65000"/>
                  </a:schemeClr>
                </a:solidFill>
              </a:rPr>
              <a:t>Slides credits: </a:t>
            </a:r>
            <a:r>
              <a:rPr lang="en-US" altLang="zh-CN" sz="1600" dirty="0">
                <a:solidFill>
                  <a:schemeClr val="bg1">
                    <a:lumMod val="65000"/>
                  </a:schemeClr>
                </a:solidFill>
              </a:rPr>
              <a:t>John Canny, Dan Roth</a:t>
            </a:r>
            <a:endParaRPr lang="en-US" altLang="en-US" sz="1600" dirty="0">
              <a:solidFill>
                <a:schemeClr val="bg1">
                  <a:lumMod val="65000"/>
                </a:schemeClr>
              </a:solidFill>
            </a:endParaRPr>
          </a:p>
        </p:txBody>
      </p:sp>
    </p:spTree>
    <p:extLst>
      <p:ext uri="{BB962C8B-B14F-4D97-AF65-F5344CB8AC3E}">
        <p14:creationId xmlns:p14="http://schemas.microsoft.com/office/powerpoint/2010/main" val="77449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Learning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Since there could be </a:t>
                </a:r>
                <a:r>
                  <a:rPr lang="en-US" dirty="0">
                    <a:solidFill>
                      <a:srgbClr val="0099FF"/>
                    </a:solidFill>
                  </a:rPr>
                  <a:t>multiple output units</a:t>
                </a:r>
                <a:r>
                  <a:rPr lang="en-US" dirty="0"/>
                  <a:t>, we define the </a:t>
                </a:r>
                <a:r>
                  <a:rPr lang="en-US" b="1" dirty="0"/>
                  <a:t>error</a:t>
                </a:r>
                <a:r>
                  <a:rPr lang="en-US" dirty="0"/>
                  <a:t> as the sum over all the network output units.</a:t>
                </a:r>
              </a:p>
              <a:p>
                <a:pPr marL="0" indent="0">
                  <a:buNone/>
                </a:pPr>
                <a:r>
                  <a:rPr lang="en-US" dirty="0"/>
                  <a:t>  </a:t>
                </a:r>
                <a14:m>
                  <m:oMath xmlns:m="http://schemas.openxmlformats.org/officeDocument/2006/math">
                    <m:r>
                      <a:rPr lang="en-US" i="1">
                        <a:latin typeface="Cambria Math"/>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𝑤</m:t>
                            </m:r>
                          </m:e>
                        </m:acc>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ctrlPr>
                          <a:rPr lang="en-US" i="1">
                            <a:latin typeface="Cambria Math" panose="02040503050406030204" pitchFamily="18" charset="0"/>
                          </a:rPr>
                        </m:ctrlPr>
                      </m:naryPr>
                      <m:sub>
                        <m:r>
                          <m:rPr>
                            <m:brk m:alnAt="23"/>
                          </m:rPr>
                          <a:rPr lang="en-US" i="1">
                            <a:latin typeface="Cambria Math"/>
                          </a:rPr>
                          <m:t>𝑑</m:t>
                        </m:r>
                        <m:r>
                          <a:rPr lang="en-US" i="1">
                            <a:latin typeface="Cambria Math"/>
                          </a:rPr>
                          <m:t>∈</m:t>
                        </m:r>
                        <m:r>
                          <a:rPr lang="en-US" i="1">
                            <a:latin typeface="Cambria Math"/>
                          </a:rPr>
                          <m:t>𝐷</m:t>
                        </m:r>
                      </m:sub>
                      <m:sup/>
                      <m:e>
                        <m:nary>
                          <m:naryPr>
                            <m:chr m:val="∑"/>
                            <m:ctrlPr>
                              <a:rPr lang="en-US" i="1">
                                <a:latin typeface="Cambria Math" panose="02040503050406030204" pitchFamily="18" charset="0"/>
                              </a:rPr>
                            </m:ctrlPr>
                          </m:naryPr>
                          <m:sub>
                            <m:r>
                              <m:rPr>
                                <m:brk m:alnAt="23"/>
                              </m:rPr>
                              <a:rPr lang="en-US" i="1">
                                <a:latin typeface="Cambria Math"/>
                              </a:rPr>
                              <m:t>𝑘</m:t>
                            </m:r>
                            <m:r>
                              <a:rPr lang="en-US" i="1">
                                <a:latin typeface="Cambria Math"/>
                              </a:rPr>
                              <m:t>∈</m:t>
                            </m:r>
                            <m:r>
                              <a:rPr lang="en-US" i="1">
                                <a:latin typeface="Cambria Math"/>
                              </a:rPr>
                              <m:t>𝐾</m:t>
                            </m:r>
                          </m:sub>
                          <m:sup/>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𝑘𝑑</m:t>
                                    </m:r>
                                  </m:sub>
                                </m:sSub>
                                <m:r>
                                  <a:rPr lang="en-US" i="1">
                                    <a:latin typeface="Cambria Math"/>
                                  </a:rPr>
                                  <m:t>−</m:t>
                                </m:r>
                                <m:sSub>
                                  <m:sSubPr>
                                    <m:ctrlPr>
                                      <a:rPr lang="en-US" i="1">
                                        <a:latin typeface="Cambria Math" panose="02040503050406030204" pitchFamily="18" charset="0"/>
                                      </a:rPr>
                                    </m:ctrlPr>
                                  </m:sSubPr>
                                  <m:e>
                                    <m:r>
                                      <a:rPr lang="en-US" i="1">
                                        <a:latin typeface="Cambria Math"/>
                                      </a:rPr>
                                      <m:t>𝑜</m:t>
                                    </m:r>
                                  </m:e>
                                  <m:sub>
                                    <m:r>
                                      <a:rPr lang="en-US" i="1">
                                        <a:latin typeface="Cambria Math"/>
                                      </a:rPr>
                                      <m:t>𝑘𝑑</m:t>
                                    </m:r>
                                  </m:sub>
                                </m:sSub>
                              </m:e>
                            </m:d>
                          </m:e>
                          <m:sup>
                            <m:r>
                              <a:rPr lang="en-US" i="1">
                                <a:latin typeface="Cambria Math"/>
                              </a:rPr>
                              <m:t>2</m:t>
                            </m:r>
                          </m:sup>
                        </m:sSup>
                      </m:e>
                    </m:nary>
                  </m:oMath>
                </a14:m>
                <a:endParaRPr lang="en-US" dirty="0"/>
              </a:p>
              <a:p>
                <a:pPr lvl="1"/>
                <a:r>
                  <a:rPr lang="en-US" dirty="0"/>
                  <a:t>where </a:t>
                </a:r>
                <a14:m>
                  <m:oMath xmlns:m="http://schemas.openxmlformats.org/officeDocument/2006/math">
                    <m:r>
                      <a:rPr lang="en-US" i="1" dirty="0">
                        <a:latin typeface="Cambria Math"/>
                      </a:rPr>
                      <m:t>𝐷</m:t>
                    </m:r>
                  </m:oMath>
                </a14:m>
                <a:r>
                  <a:rPr lang="en-US" dirty="0"/>
                  <a:t> is the set of training examples, </a:t>
                </a:r>
              </a:p>
              <a:p>
                <a:pPr lvl="1"/>
                <a14:m>
                  <m:oMath xmlns:m="http://schemas.openxmlformats.org/officeDocument/2006/math">
                    <m:r>
                      <a:rPr lang="en-US" i="1" dirty="0">
                        <a:latin typeface="Cambria Math"/>
                      </a:rPr>
                      <m:t>𝐾</m:t>
                    </m:r>
                  </m:oMath>
                </a14:m>
                <a:r>
                  <a:rPr lang="en-US" dirty="0"/>
                  <a:t> is the set of output units</a:t>
                </a:r>
              </a:p>
              <a:p>
                <a:endParaRPr lang="en-US" dirty="0"/>
              </a:p>
              <a:p>
                <a:pPr marL="0" indent="0">
                  <a:buNone/>
                </a:pPr>
                <a:endParaRPr lang="en-US" dirty="0"/>
              </a:p>
              <a:p>
                <a:r>
                  <a:rPr lang="en-US" dirty="0"/>
                  <a:t>This is used to derive the (global) learning rule which performs </a:t>
                </a:r>
                <a:r>
                  <a:rPr lang="en-US" dirty="0">
                    <a:solidFill>
                      <a:srgbClr val="0099FF"/>
                    </a:solidFill>
                  </a:rPr>
                  <a:t>gradient descent in the weight space </a:t>
                </a:r>
                <a:r>
                  <a:rPr lang="en-US" dirty="0"/>
                  <a:t>in an attempt to minimize the error function. </a:t>
                </a:r>
              </a:p>
              <a:p>
                <a:pPr marL="0" indent="0">
                  <a:buNone/>
                </a:pPr>
                <a14:m>
                  <m:oMathPara xmlns:m="http://schemas.openxmlformats.org/officeDocument/2006/math">
                    <m:oMathParaPr>
                      <m:jc m:val="centerGroup"/>
                    </m:oMathParaPr>
                    <m:oMath xmlns:m="http://schemas.openxmlformats.org/officeDocument/2006/math">
                      <m:r>
                        <m:rPr>
                          <m:sty m:val="p"/>
                        </m:rPr>
                        <a:rPr lang="en-US" sz="3200">
                          <a:latin typeface="Cambria Math"/>
                        </a:rPr>
                        <m:t>Δ</m:t>
                      </m:r>
                      <m:sSub>
                        <m:sSubPr>
                          <m:ctrlPr>
                            <a:rPr lang="en-US" sz="3200" i="1">
                              <a:latin typeface="Cambria Math" panose="02040503050406030204" pitchFamily="18" charset="0"/>
                            </a:rPr>
                          </m:ctrlPr>
                        </m:sSubPr>
                        <m:e>
                          <m:r>
                            <a:rPr lang="en-US" sz="3200" i="1">
                              <a:latin typeface="Cambria Math"/>
                            </a:rPr>
                            <m:t>𝑤</m:t>
                          </m:r>
                        </m:e>
                        <m:sub>
                          <m:r>
                            <a:rPr lang="en-US" sz="3200" i="1">
                              <a:latin typeface="Cambria Math"/>
                            </a:rPr>
                            <m:t>𝑖𝑗</m:t>
                          </m:r>
                        </m:sub>
                      </m:sSub>
                      <m:r>
                        <a:rPr lang="en-US" sz="3200" i="1">
                          <a:latin typeface="Cambria Math"/>
                        </a:rPr>
                        <m:t>=−</m:t>
                      </m:r>
                      <m:r>
                        <a:rPr lang="en-US" sz="3200" b="0" i="1" smtClean="0">
                          <a:latin typeface="Cambria Math" panose="02040503050406030204" pitchFamily="18" charset="0"/>
                        </a:rPr>
                        <m:t>𝛼</m:t>
                      </m:r>
                      <m:f>
                        <m:fPr>
                          <m:ctrlPr>
                            <a:rPr lang="en-US" sz="3200" i="1">
                              <a:latin typeface="Cambria Math" panose="02040503050406030204" pitchFamily="18" charset="0"/>
                            </a:rPr>
                          </m:ctrlPr>
                        </m:fPr>
                        <m:num>
                          <m:r>
                            <a:rPr lang="en-US" sz="3200" i="1">
                              <a:latin typeface="Cambria Math"/>
                            </a:rPr>
                            <m:t>𝜕</m:t>
                          </m:r>
                          <m:r>
                            <a:rPr lang="en-US" sz="3200" i="1">
                              <a:latin typeface="Cambria Math"/>
                            </a:rPr>
                            <m:t>𝐸</m:t>
                          </m:r>
                        </m:num>
                        <m:den>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𝑤</m:t>
                              </m:r>
                            </m:e>
                            <m:sub>
                              <m:r>
                                <a:rPr lang="en-US" sz="3200" i="1">
                                  <a:latin typeface="Cambria Math"/>
                                </a:rPr>
                                <m:t>𝑖𝑗</m:t>
                              </m:r>
                            </m:sub>
                          </m:sSub>
                        </m:den>
                      </m:f>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23" t="-1856" r="-21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pSp>
        <p:nvGrpSpPr>
          <p:cNvPr id="6" name="Group 51"/>
          <p:cNvGrpSpPr>
            <a:grpSpLocks/>
          </p:cNvGrpSpPr>
          <p:nvPr/>
        </p:nvGrpSpPr>
        <p:grpSpPr bwMode="auto">
          <a:xfrm>
            <a:off x="7232521" y="2418080"/>
            <a:ext cx="1661018" cy="1524000"/>
            <a:chOff x="1872" y="2496"/>
            <a:chExt cx="1392" cy="1368"/>
          </a:xfrm>
        </p:grpSpPr>
        <p:grpSp>
          <p:nvGrpSpPr>
            <p:cNvPr id="7" name="Group 26"/>
            <p:cNvGrpSpPr>
              <a:grpSpLocks/>
            </p:cNvGrpSpPr>
            <p:nvPr/>
          </p:nvGrpSpPr>
          <p:grpSpPr bwMode="auto">
            <a:xfrm>
              <a:off x="1872" y="3720"/>
              <a:ext cx="1392" cy="144"/>
              <a:chOff x="1872" y="3720"/>
              <a:chExt cx="1392" cy="144"/>
            </a:xfrm>
          </p:grpSpPr>
          <p:sp>
            <p:nvSpPr>
              <p:cNvPr id="37"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25"/>
            <p:cNvGrpSpPr>
              <a:grpSpLocks/>
            </p:cNvGrpSpPr>
            <p:nvPr/>
          </p:nvGrpSpPr>
          <p:grpSpPr bwMode="auto">
            <a:xfrm>
              <a:off x="2016" y="3108"/>
              <a:ext cx="1056" cy="144"/>
              <a:chOff x="2016" y="3168"/>
              <a:chExt cx="1056" cy="144"/>
            </a:xfrm>
          </p:grpSpPr>
          <p:sp>
            <p:nvSpPr>
              <p:cNvPr id="34"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7"/>
            <p:cNvGrpSpPr>
              <a:grpSpLocks/>
            </p:cNvGrpSpPr>
            <p:nvPr/>
          </p:nvGrpSpPr>
          <p:grpSpPr bwMode="auto">
            <a:xfrm>
              <a:off x="2208" y="2496"/>
              <a:ext cx="624" cy="144"/>
              <a:chOff x="2208" y="2496"/>
              <a:chExt cx="624" cy="144"/>
            </a:xfrm>
          </p:grpSpPr>
          <p:sp>
            <p:nvSpPr>
              <p:cNvPr id="32"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0" name="AutoShape 28"/>
            <p:cNvCxnSpPr>
              <a:cxnSpLocks noChangeShapeType="1"/>
              <a:stCxn id="33" idx="4"/>
              <a:endCxn id="35"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9"/>
            <p:cNvCxnSpPr>
              <a:cxnSpLocks noChangeShapeType="1"/>
              <a:stCxn id="33" idx="4"/>
              <a:endCxn id="36"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30"/>
            <p:cNvCxnSpPr>
              <a:cxnSpLocks noChangeShapeType="1"/>
              <a:stCxn id="33" idx="4"/>
              <a:endCxn id="34"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1"/>
            <p:cNvCxnSpPr>
              <a:cxnSpLocks noChangeShapeType="1"/>
              <a:stCxn id="32" idx="4"/>
              <a:endCxn id="35"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2"/>
            <p:cNvCxnSpPr>
              <a:cxnSpLocks noChangeShapeType="1"/>
              <a:stCxn id="32" idx="4"/>
              <a:endCxn id="36"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3"/>
            <p:cNvCxnSpPr>
              <a:cxnSpLocks noChangeShapeType="1"/>
              <a:stCxn id="32" idx="4"/>
              <a:endCxn id="34"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4"/>
            <p:cNvCxnSpPr>
              <a:cxnSpLocks noChangeShapeType="1"/>
              <a:stCxn id="34" idx="4"/>
              <a:endCxn id="37"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5"/>
            <p:cNvCxnSpPr>
              <a:cxnSpLocks noChangeShapeType="1"/>
              <a:stCxn id="34" idx="4"/>
              <a:endCxn id="38"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6"/>
            <p:cNvCxnSpPr>
              <a:cxnSpLocks noChangeShapeType="1"/>
              <a:stCxn id="34" idx="4"/>
              <a:endCxn id="41"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7"/>
            <p:cNvCxnSpPr>
              <a:cxnSpLocks noChangeShapeType="1"/>
              <a:stCxn id="34" idx="4"/>
              <a:endCxn id="39"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8"/>
            <p:cNvCxnSpPr>
              <a:cxnSpLocks noChangeShapeType="1"/>
              <a:stCxn id="34" idx="4"/>
              <a:endCxn id="40"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40"/>
            <p:cNvCxnSpPr>
              <a:cxnSpLocks noChangeShapeType="1"/>
              <a:endCxn id="41"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1"/>
            <p:cNvCxnSpPr>
              <a:cxnSpLocks noChangeShapeType="1"/>
              <a:stCxn id="36" idx="4"/>
              <a:endCxn id="38"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2"/>
            <p:cNvCxnSpPr>
              <a:cxnSpLocks noChangeShapeType="1"/>
              <a:endCxn id="37"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4"/>
            <p:cNvCxnSpPr>
              <a:cxnSpLocks noChangeShapeType="1"/>
              <a:stCxn id="35" idx="4"/>
              <a:endCxn id="40"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5"/>
            <p:cNvCxnSpPr>
              <a:cxnSpLocks noChangeShapeType="1"/>
              <a:stCxn id="35" idx="4"/>
              <a:endCxn id="39"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6"/>
            <p:cNvCxnSpPr>
              <a:cxnSpLocks noChangeShapeType="1"/>
              <a:stCxn id="35" idx="4"/>
              <a:endCxn id="41"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7"/>
            <p:cNvCxnSpPr>
              <a:cxnSpLocks noChangeShapeType="1"/>
              <a:stCxn id="35" idx="4"/>
              <a:endCxn id="38"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8"/>
            <p:cNvCxnSpPr>
              <a:cxnSpLocks noChangeShapeType="1"/>
              <a:stCxn id="35" idx="4"/>
              <a:endCxn id="37"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9"/>
            <p:cNvCxnSpPr>
              <a:cxnSpLocks noChangeShapeType="1"/>
              <a:stCxn id="36" idx="4"/>
              <a:endCxn id="40"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42" name="TextBox 41"/>
              <p:cNvSpPr txBox="1"/>
              <p:nvPr/>
            </p:nvSpPr>
            <p:spPr>
              <a:xfrm>
                <a:off x="7128639" y="1981200"/>
                <a:ext cx="1897122" cy="2400657"/>
              </a:xfrm>
              <a:prstGeom prst="rect">
                <a:avLst/>
              </a:prstGeom>
              <a:noFill/>
            </p:spPr>
            <p:txBody>
              <a:bodyPr wrap="none" rtlCol="0">
                <a:spAutoFit/>
              </a:bodyPr>
              <a:lstStyle/>
              <a:p>
                <a:pPr algn="ctr"/>
                <a14:m>
                  <m:oMath xmlns:m="http://schemas.openxmlformats.org/officeDocument/2006/math">
                    <m:sSub>
                      <m:sSubPr>
                        <m:ctrlPr>
                          <a:rPr lang="en-US" sz="2500" i="1" u="none" smtClean="0">
                            <a:latin typeface="Cambria Math" panose="02040503050406030204" pitchFamily="18" charset="0"/>
                          </a:rPr>
                        </m:ctrlPr>
                      </m:sSubPr>
                      <m:e>
                        <m:r>
                          <a:rPr lang="en-US" sz="2500" i="1" u="none">
                            <a:latin typeface="Cambria Math"/>
                          </a:rPr>
                          <m:t>𝑜</m:t>
                        </m:r>
                      </m:e>
                      <m:sub>
                        <m:r>
                          <a:rPr lang="en-US" sz="2500" b="0" i="1" u="none" smtClean="0">
                            <a:latin typeface="Cambria Math"/>
                          </a:rPr>
                          <m:t>1</m:t>
                        </m:r>
                      </m:sub>
                    </m:sSub>
                  </m:oMath>
                </a14:m>
                <a:r>
                  <a:rPr lang="en-US" sz="2500" u="none" dirty="0"/>
                  <a:t>…</a:t>
                </a:r>
                <a14:m>
                  <m:oMath xmlns:m="http://schemas.openxmlformats.org/officeDocument/2006/math">
                    <m:sSub>
                      <m:sSubPr>
                        <m:ctrlPr>
                          <a:rPr lang="en-US" sz="2500" i="1" u="none">
                            <a:latin typeface="Cambria Math" panose="02040503050406030204" pitchFamily="18" charset="0"/>
                          </a:rPr>
                        </m:ctrlPr>
                      </m:sSubPr>
                      <m:e>
                        <m:r>
                          <a:rPr lang="en-US" sz="2500" i="1" u="none">
                            <a:latin typeface="Cambria Math"/>
                          </a:rPr>
                          <m:t>𝑜</m:t>
                        </m:r>
                      </m:e>
                      <m:sub>
                        <m:r>
                          <a:rPr lang="en-US" sz="2500" b="0" i="1" u="none" smtClean="0">
                            <a:latin typeface="Cambria Math"/>
                          </a:rPr>
                          <m:t>𝑘</m:t>
                        </m:r>
                      </m:sub>
                    </m:sSub>
                  </m:oMath>
                </a14:m>
                <a:r>
                  <a:rPr lang="en-US" sz="2500" u="none" dirty="0"/>
                  <a:t> </a:t>
                </a:r>
              </a:p>
              <a:p>
                <a:pPr algn="ctr"/>
                <a:endParaRPr lang="en-US" sz="2500" u="none" dirty="0"/>
              </a:p>
              <a:p>
                <a:pPr algn="ctr"/>
                <a:endParaRPr lang="en-US" sz="2500" u="none" dirty="0"/>
              </a:p>
              <a:p>
                <a:pPr algn="ctr"/>
                <a:endParaRPr lang="en-US" sz="2500" u="none" dirty="0"/>
              </a:p>
              <a:p>
                <a:pPr algn="ctr"/>
                <a:endParaRPr lang="en-US" sz="2500" u="none" dirty="0"/>
              </a:p>
              <a:p>
                <a:pPr algn="ctr"/>
                <a14:m>
                  <m:oMathPara xmlns:m="http://schemas.openxmlformats.org/officeDocument/2006/math">
                    <m:oMathParaPr>
                      <m:jc m:val="centerGroup"/>
                    </m:oMathParaPr>
                    <m:oMath xmlns:m="http://schemas.openxmlformats.org/officeDocument/2006/math">
                      <m:r>
                        <a:rPr lang="en-US" sz="2500" b="0" i="1" u="none" smtClean="0">
                          <a:latin typeface="Cambria Math"/>
                        </a:rPr>
                        <m:t>(</m:t>
                      </m:r>
                      <m:r>
                        <a:rPr lang="en-US" sz="2500" b="0" i="1" u="none" smtClean="0">
                          <a:latin typeface="Cambria Math"/>
                        </a:rPr>
                        <m:t>1</m:t>
                      </m:r>
                      <m:r>
                        <a:rPr lang="en-US" sz="2500" b="0" i="1" u="none" smtClean="0">
                          <a:latin typeface="Cambria Math"/>
                        </a:rPr>
                        <m:t>, </m:t>
                      </m:r>
                      <m:r>
                        <a:rPr lang="en-US" sz="2500" b="0" i="1" u="none" smtClean="0">
                          <a:latin typeface="Cambria Math"/>
                        </a:rPr>
                        <m:t>0</m:t>
                      </m:r>
                      <m:r>
                        <a:rPr lang="en-US" sz="2500" b="0" i="1" u="none" smtClean="0">
                          <a:latin typeface="Cambria Math"/>
                        </a:rPr>
                        <m:t>, </m:t>
                      </m:r>
                      <m:r>
                        <a:rPr lang="en-US" sz="2500" b="0" i="1" u="none" smtClean="0">
                          <a:latin typeface="Cambria Math"/>
                        </a:rPr>
                        <m:t>1</m:t>
                      </m:r>
                      <m:r>
                        <a:rPr lang="en-US" sz="2500" b="0" i="1" u="none" smtClean="0">
                          <a:latin typeface="Cambria Math"/>
                        </a:rPr>
                        <m:t>, </m:t>
                      </m:r>
                      <m:r>
                        <a:rPr lang="en-US" sz="2500" b="0" i="1" u="none" smtClean="0">
                          <a:latin typeface="Cambria Math"/>
                        </a:rPr>
                        <m:t>0</m:t>
                      </m:r>
                      <m:r>
                        <a:rPr lang="en-US" sz="2500" b="0" i="1" u="none" smtClean="0">
                          <a:latin typeface="Cambria Math"/>
                        </a:rPr>
                        <m:t>, </m:t>
                      </m:r>
                      <m:r>
                        <a:rPr lang="en-US" sz="2500" b="0" i="1" u="none" smtClean="0">
                          <a:latin typeface="Cambria Math"/>
                        </a:rPr>
                        <m:t>0</m:t>
                      </m:r>
                      <m:r>
                        <a:rPr lang="en-US" sz="2500" b="0" i="1" u="none" smtClean="0">
                          <a:latin typeface="Cambria Math"/>
                        </a:rPr>
                        <m:t>)</m:t>
                      </m:r>
                    </m:oMath>
                  </m:oMathPara>
                </a14:m>
                <a:endParaRPr lang="en-US" sz="2500" u="none" dirty="0"/>
              </a:p>
            </p:txBody>
          </p:sp>
        </mc:Choice>
        <mc:Fallback xmlns="">
          <p:sp>
            <p:nvSpPr>
              <p:cNvPr id="42" name="TextBox 41"/>
              <p:cNvSpPr txBox="1">
                <a:spLocks noRot="1" noChangeAspect="1" noMove="1" noResize="1" noEditPoints="1" noAdjustHandles="1" noChangeArrowheads="1" noChangeShapeType="1" noTextEdit="1"/>
              </p:cNvSpPr>
              <p:nvPr/>
            </p:nvSpPr>
            <p:spPr>
              <a:xfrm>
                <a:off x="7128639" y="1981200"/>
                <a:ext cx="1897122" cy="2400657"/>
              </a:xfrm>
              <a:prstGeom prst="rect">
                <a:avLst/>
              </a:prstGeom>
              <a:blipFill>
                <a:blip r:embed="rId3"/>
                <a:stretch>
                  <a:fillRect l="-321" t="-1777" r="-641" b="-2538"/>
                </a:stretch>
              </a:blipFill>
            </p:spPr>
            <p:txBody>
              <a:bodyPr/>
              <a:lstStyle/>
              <a:p>
                <a:r>
                  <a:rPr lang="en-US">
                    <a:noFill/>
                  </a:rPr>
                  <a:t> </a:t>
                </a:r>
              </a:p>
            </p:txBody>
          </p:sp>
        </mc:Fallback>
      </mc:AlternateContent>
      <p:sp>
        <p:nvSpPr>
          <p:cNvPr id="43" name="TextBox 42"/>
          <p:cNvSpPr txBox="1"/>
          <p:nvPr/>
        </p:nvSpPr>
        <p:spPr>
          <a:xfrm>
            <a:off x="6308209" y="5789444"/>
            <a:ext cx="990600" cy="307777"/>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Function 1</a:t>
            </a:r>
          </a:p>
        </p:txBody>
      </p:sp>
    </p:spTree>
    <p:extLst>
      <p:ext uri="{BB962C8B-B14F-4D97-AF65-F5344CB8AC3E}">
        <p14:creationId xmlns:p14="http://schemas.microsoft.com/office/powerpoint/2010/main" val="413034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Reminder: Model Neuron (Logistic)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altLang="en-US" dirty="0"/>
                  <a:t>Neuron is modeled by a unit connected by weighted links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𝑤</m:t>
                        </m:r>
                      </m:e>
                      <m:sub>
                        <m:r>
                          <a:rPr lang="en-US" altLang="en-US" b="0" i="1" smtClean="0">
                            <a:latin typeface="Cambria Math" panose="02040503050406030204" pitchFamily="18" charset="0"/>
                          </a:rPr>
                          <m:t>𝑗𝑘</m:t>
                        </m:r>
                      </m:sub>
                    </m:sSub>
                  </m:oMath>
                </a14:m>
                <a:r>
                  <a:rPr lang="en-US" altLang="en-US" dirty="0"/>
                  <a:t> to other units. </a:t>
                </a:r>
              </a:p>
              <a:p>
                <a:endParaRPr lang="en-US" altLang="en-US" dirty="0"/>
              </a:p>
              <a:p>
                <a:endParaRPr lang="en-US" altLang="en-US" dirty="0"/>
              </a:p>
              <a:p>
                <a:endParaRPr lang="en-US" altLang="en-US" dirty="0"/>
              </a:p>
              <a:p>
                <a:endParaRPr lang="en-US" altLang="en-US" dirty="0"/>
              </a:p>
              <a:p>
                <a:endParaRPr lang="en-US" altLang="en-US" dirty="0"/>
              </a:p>
              <a:p>
                <a:pPr lvl="1"/>
                <a:r>
                  <a:rPr lang="en-US" altLang="en-US" dirty="0"/>
                  <a:t>Use a non-linear, differentiable output function such as the sigmoid or logistic function</a:t>
                </a:r>
              </a:p>
              <a:p>
                <a:pPr lvl="1"/>
                <a:r>
                  <a:rPr lang="en-US" altLang="en-US" dirty="0"/>
                  <a:t>Net input to a unit is defined as: </a:t>
                </a:r>
              </a:p>
              <a:p>
                <a:pPr lvl="1"/>
                <a:endParaRPr lang="en-US" altLang="en-US" dirty="0"/>
              </a:p>
              <a:p>
                <a:pPr lvl="1"/>
                <a:r>
                  <a:rPr lang="en-US" altLang="en-US" dirty="0"/>
                  <a:t>Output of a unit is defined as: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63" t="-1972" r="-2175" b="-10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pSp>
        <p:nvGrpSpPr>
          <p:cNvPr id="5" name="Group 4"/>
          <p:cNvGrpSpPr/>
          <p:nvPr/>
        </p:nvGrpSpPr>
        <p:grpSpPr>
          <a:xfrm>
            <a:off x="1143000" y="2286000"/>
            <a:ext cx="6772564" cy="1846659"/>
            <a:chOff x="1874520" y="2199640"/>
            <a:chExt cx="6772564" cy="1846659"/>
          </a:xfrm>
        </p:grpSpPr>
        <p:sp>
          <p:nvSpPr>
            <p:cNvPr id="6"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13" name="AutoShape 12"/>
            <p:cNvCxnSpPr>
              <a:cxnSpLocks noChangeShapeType="1"/>
              <a:stCxn id="7" idx="5"/>
              <a:endCxn id="6"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8"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9" idx="6"/>
              <a:endCxn id="6"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10" idx="6"/>
              <a:endCxn id="6"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11" idx="6"/>
              <a:endCxn id="6"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endCxn id="6"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19" name="Object 27"/>
                <p:cNvGraphicFramePr>
                  <a:graphicFrameLocks noChangeAspect="1"/>
                </p:cNvGraphicFramePr>
                <p:nvPr>
                  <p:extLst>
                    <p:ext uri="{D42A27DB-BD31-4B8C-83A1-F6EECF244321}">
                      <p14:modId xmlns:p14="http://schemas.microsoft.com/office/powerpoint/2010/main" val="130623063"/>
                    </p:ext>
                  </p:extLst>
                </p:nvPr>
              </p:nvGraphicFramePr>
              <p:xfrm>
                <a:off x="3604151" y="2880791"/>
                <a:ext cx="823501" cy="555632"/>
              </p:xfrm>
              <a:graphic>
                <a:graphicData uri="http://schemas.openxmlformats.org/presentationml/2006/ole">
                  <mc:AlternateContent>
                    <mc:Choice xmlns:v="urn:schemas-microsoft-com:vml" Requires="v">
                      <p:oleObj spid="_x0000_s7233" name="Equation" r:id="rId4" imgW="368280" imgH="253800" progId="Equation.3">
                        <p:embed/>
                      </p:oleObj>
                    </mc:Choice>
                    <mc:Fallback>
                      <p:oleObj name="Equation" r:id="rId4" imgW="368280" imgH="253800" progId="Equation.3">
                        <p:embed/>
                        <p:pic>
                          <p:nvPicPr>
                            <p:cNvPr id="454683" name="Object 27"/>
                            <p:cNvPicPr>
                              <a:picLocks noChangeAspect="1" noChangeArrowheads="1"/>
                            </p:cNvPicPr>
                            <p:nvPr/>
                          </p:nvPicPr>
                          <p:blipFill>
                            <a:blip r:embed="rId5">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54683" name="Object 27"/>
                <p:cNvGraphicFramePr>
                  <a:graphicFrameLocks noChangeAspect="1"/>
                </p:cNvGraphicFramePr>
                <p:nvPr>
                  <p:extLst>
                    <p:ext uri="{D42A27DB-BD31-4B8C-83A1-F6EECF244321}">
                      <p14:modId xmlns:p14="http://schemas.microsoft.com/office/powerpoint/2010/main" val="3923246691"/>
                    </p:ext>
                  </p:extLst>
                </p:nvPr>
              </p:nvGraphicFramePr>
              <p:xfrm>
                <a:off x="3604151" y="2880791"/>
                <a:ext cx="823501" cy="555632"/>
              </p:xfrm>
              <a:graphic>
                <a:graphicData uri="http://schemas.openxmlformats.org/presentationml/2006/ole">
                  <mc:AlternateContent>
                    <mc:Choice xmlns:v="urn:schemas-microsoft-com:vml" Requires="v">
                      <p:oleObj spid="_x0000_s54770" name="Equation" r:id="rId9" imgW="368280" imgH="253800" progId="Equation.3">
                        <p:embed/>
                      </p:oleObj>
                    </mc:Choice>
                    <mc:Fallback>
                      <p:oleObj name="Equation" r:id="rId9" imgW="3682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20"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6"/>
            <p:cNvSpPr>
              <a:spLocks noChangeShapeType="1"/>
            </p:cNvSpPr>
            <p:nvPr/>
          </p:nvSpPr>
          <p:spPr bwMode="auto">
            <a:xfrm>
              <a:off x="5594115"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2" name="Rectangle 21"/>
                <p:cNvSpPr/>
                <p:nvPr/>
              </p:nvSpPr>
              <p:spPr>
                <a:xfrm>
                  <a:off x="8110078" y="2933870"/>
                  <a:ext cx="537006"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i="1" u="none">
                                <a:latin typeface="Cambria Math"/>
                              </a:rPr>
                              <m:t>𝑜</m:t>
                            </m:r>
                          </m:e>
                          <m:sub>
                            <m:r>
                              <a:rPr lang="en-US" sz="2300" b="0" i="1" u="none" smtClean="0">
                                <a:latin typeface="Cambria Math" panose="02040503050406030204" pitchFamily="18" charset="0"/>
                              </a:rPr>
                              <m:t>7</m:t>
                            </m:r>
                          </m:sub>
                        </m:sSub>
                      </m:oMath>
                    </m:oMathPara>
                  </a14:m>
                  <a:endParaRPr lang="en-US" sz="2300" dirty="0"/>
                </a:p>
              </p:txBody>
            </p:sp>
          </mc:Choice>
          <mc:Fallback xmlns="">
            <p:sp>
              <p:nvSpPr>
                <p:cNvPr id="22" name="Rectangle 21"/>
                <p:cNvSpPr>
                  <a:spLocks noRot="1" noChangeAspect="1" noMove="1" noResize="1" noEditPoints="1" noAdjustHandles="1" noChangeArrowheads="1" noChangeShapeType="1" noTextEdit="1"/>
                </p:cNvSpPr>
                <p:nvPr/>
              </p:nvSpPr>
              <p:spPr>
                <a:xfrm>
                  <a:off x="8110078" y="2933870"/>
                  <a:ext cx="537006" cy="44627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874520" y="2199640"/>
                  <a:ext cx="609600" cy="1846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1</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2</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3</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4</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5</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6</m:t>
                            </m:r>
                          </m:sub>
                        </m:sSub>
                      </m:oMath>
                    </m:oMathPara>
                  </a14:m>
                  <a:endParaRPr lang="en-US" sz="1900" dirty="0"/>
                </a:p>
              </p:txBody>
            </p:sp>
          </mc:Choice>
          <mc:Fallback xmlns="">
            <p:sp>
              <p:nvSpPr>
                <p:cNvPr id="23" name="Rectangle 22"/>
                <p:cNvSpPr>
                  <a:spLocks noRot="1" noChangeAspect="1" noMove="1" noResize="1" noEditPoints="1" noAdjustHandles="1" noChangeArrowheads="1" noChangeShapeType="1" noTextEdit="1"/>
                </p:cNvSpPr>
                <p:nvPr/>
              </p:nvSpPr>
              <p:spPr>
                <a:xfrm>
                  <a:off x="1874520" y="2199640"/>
                  <a:ext cx="609600" cy="184665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342640" y="2672080"/>
                  <a:ext cx="5021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𝑥</m:t>
                            </m:r>
                          </m:e>
                          <m:sub>
                            <m:r>
                              <a:rPr lang="en-US" sz="2000" b="0" i="1" u="none" smtClean="0">
                                <a:latin typeface="Cambria Math"/>
                              </a:rPr>
                              <m:t>7</m:t>
                            </m:r>
                          </m:sub>
                        </m:sSub>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3342640" y="2672080"/>
                  <a:ext cx="502189" cy="40011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700698" y="2370403"/>
                  <a:ext cx="6521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17</m:t>
                            </m:r>
                          </m:sub>
                        </m:sSub>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700698" y="2370403"/>
                  <a:ext cx="652102" cy="400110"/>
                </a:xfrm>
                <a:prstGeom prst="rect">
                  <a:avLst/>
                </a:prstGeom>
                <a:blipFill rotWithShape="1">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721018" y="3535680"/>
                  <a:ext cx="6580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67</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2721018" y="3535680"/>
                  <a:ext cx="658065" cy="400110"/>
                </a:xfrm>
                <a:prstGeom prst="rect">
                  <a:avLst/>
                </a:prstGeom>
                <a:blipFill rotWithShape="1">
                  <a:blip r:embed="rId15"/>
                  <a:stretch>
                    <a:fillRect b="-3077"/>
                  </a:stretch>
                </a:blipFill>
              </p:spPr>
              <p:txBody>
                <a:bodyPr/>
                <a:lstStyle/>
                <a:p>
                  <a:r>
                    <a:rPr lang="en-US">
                      <a:noFill/>
                    </a:rPr>
                    <a:t> </a:t>
                  </a:r>
                </a:p>
              </p:txBody>
            </p:sp>
          </mc:Fallback>
        </mc:AlternateContent>
        <p:sp>
          <p:nvSpPr>
            <p:cNvPr id="27" name="Right Arrow 26"/>
            <p:cNvSpPr/>
            <p:nvPr/>
          </p:nvSpPr>
          <p:spPr>
            <a:xfrm>
              <a:off x="4495800" y="2999283"/>
              <a:ext cx="5334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ight Arrow 27"/>
            <p:cNvSpPr/>
            <p:nvPr/>
          </p:nvSpPr>
          <p:spPr>
            <a:xfrm>
              <a:off x="7620000" y="3008790"/>
              <a:ext cx="4572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29" name="Picture 47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63247" y="2767404"/>
            <a:ext cx="2458570" cy="100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7696200" y="5163950"/>
            <a:ext cx="1330767" cy="369332"/>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Function 3</a:t>
            </a:r>
          </a:p>
        </p:txBody>
      </p:sp>
      <p:sp>
        <p:nvSpPr>
          <p:cNvPr id="31" name="TextBox 30"/>
          <p:cNvSpPr txBox="1"/>
          <p:nvPr/>
        </p:nvSpPr>
        <p:spPr>
          <a:xfrm>
            <a:off x="7696200" y="5849750"/>
            <a:ext cx="1330767" cy="369332"/>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Function 2</a:t>
            </a:r>
          </a:p>
        </p:txBody>
      </p:sp>
      <mc:AlternateContent xmlns:mc="http://schemas.openxmlformats.org/markup-compatibility/2006" xmlns:a14="http://schemas.microsoft.com/office/drawing/2010/main">
        <mc:Choice Requires="a14">
          <p:sp>
            <p:nvSpPr>
              <p:cNvPr id="32" name="Rectangle 31"/>
              <p:cNvSpPr/>
              <p:nvPr/>
            </p:nvSpPr>
            <p:spPr>
              <a:xfrm>
                <a:off x="5505840" y="5294790"/>
                <a:ext cx="2211888" cy="47481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i="1" u="none">
                          <a:latin typeface="Cambria Math"/>
                        </a:rPr>
                        <m:t>=∑</m:t>
                      </m:r>
                      <m:sSub>
                        <m:sSubPr>
                          <m:ctrlPr>
                            <a:rPr lang="en-US" sz="2300" i="1" u="none">
                              <a:latin typeface="Cambria Math" panose="02040503050406030204" pitchFamily="18" charset="0"/>
                            </a:rPr>
                          </m:ctrlPr>
                        </m:sSubPr>
                        <m:e>
                          <m:r>
                            <a:rPr lang="en-US" sz="2300" i="1" u="none">
                              <a:latin typeface="Cambria Math"/>
                            </a:rPr>
                            <m:t>𝑤</m:t>
                          </m:r>
                        </m:e>
                        <m:sub>
                          <m:r>
                            <a:rPr lang="en-US" sz="2300" b="0" i="1" u="none" smtClean="0">
                              <a:latin typeface="Cambria Math" panose="02040503050406030204" pitchFamily="18" charset="0"/>
                            </a:rPr>
                            <m:t>𝑗𝑘</m:t>
                          </m:r>
                        </m:sub>
                      </m:sSub>
                      <m:r>
                        <a:rPr lang="en-US" sz="2300" i="1" u="none">
                          <a:latin typeface="Cambria Math"/>
                        </a:rPr>
                        <m:t>.</m:t>
                      </m:r>
                      <m:sSub>
                        <m:sSubPr>
                          <m:ctrlPr>
                            <a:rPr lang="en-US" sz="2300" i="1" u="none">
                              <a:latin typeface="Cambria Math" panose="02040503050406030204" pitchFamily="18" charset="0"/>
                            </a:rPr>
                          </m:ctrlPr>
                        </m:sSubPr>
                        <m:e>
                          <m:r>
                            <a:rPr lang="en-US" sz="2300" b="0" i="1" u="none" smtClean="0">
                              <a:latin typeface="Cambria Math" panose="02040503050406030204" pitchFamily="18" charset="0"/>
                            </a:rPr>
                            <m:t>h</m:t>
                          </m:r>
                        </m:e>
                        <m:sub>
                          <m:r>
                            <a:rPr lang="en-US" sz="2300" b="0" i="1" u="none" smtClean="0">
                              <a:latin typeface="Cambria Math" panose="02040503050406030204" pitchFamily="18" charset="0"/>
                            </a:rPr>
                            <m:t>𝑗</m:t>
                          </m:r>
                        </m:sub>
                      </m:sSub>
                    </m:oMath>
                  </m:oMathPara>
                </a14:m>
                <a:endParaRPr lang="en-US" sz="2300" u="none" dirty="0"/>
              </a:p>
            </p:txBody>
          </p:sp>
        </mc:Choice>
        <mc:Fallback xmlns="">
          <p:sp>
            <p:nvSpPr>
              <p:cNvPr id="32" name="Rectangle 31"/>
              <p:cNvSpPr>
                <a:spLocks noRot="1" noChangeAspect="1" noMove="1" noResize="1" noEditPoints="1" noAdjustHandles="1" noChangeArrowheads="1" noChangeShapeType="1" noTextEdit="1"/>
              </p:cNvSpPr>
              <p:nvPr/>
            </p:nvSpPr>
            <p:spPr>
              <a:xfrm>
                <a:off x="5505840" y="5294790"/>
                <a:ext cx="2211888" cy="474810"/>
              </a:xfrm>
              <a:prstGeom prst="rect">
                <a:avLst/>
              </a:prstGeom>
              <a:blipFill>
                <a:blip r:embed="rId17"/>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4850403" y="5849750"/>
                <a:ext cx="3821366" cy="820033"/>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b="0" i="1" u="none" smtClean="0">
                              <a:latin typeface="Cambria Math" panose="02040503050406030204" pitchFamily="18" charset="0"/>
                            </a:rPr>
                          </m:ctrlPr>
                        </m:sSubPr>
                        <m:e>
                          <m:r>
                            <a:rPr lang="en-US" sz="2300" b="0" i="1" u="none" smtClean="0">
                              <a:latin typeface="Cambria Math"/>
                            </a:rPr>
                            <m:t>𝑜</m:t>
                          </m:r>
                        </m:e>
                        <m:sub>
                          <m:r>
                            <a:rPr lang="en-US" sz="2300" b="0" i="1" u="none" smtClean="0">
                              <a:latin typeface="Cambria Math" panose="02040503050406030204" pitchFamily="18" charset="0"/>
                            </a:rPr>
                            <m:t>𝑘</m:t>
                          </m:r>
                        </m:sub>
                      </m:sSub>
                      <m:r>
                        <a:rPr lang="en-US" sz="2300" b="0" i="1" u="none" smtClean="0">
                          <a:latin typeface="Cambria Math"/>
                        </a:rPr>
                        <m:t>=</m:t>
                      </m:r>
                      <m:f>
                        <m:fPr>
                          <m:ctrlPr>
                            <a:rPr lang="en-US" sz="2300" b="0" i="1" u="none" smtClean="0">
                              <a:latin typeface="Cambria Math" panose="02040503050406030204" pitchFamily="18" charset="0"/>
                            </a:rPr>
                          </m:ctrlPr>
                        </m:fPr>
                        <m:num>
                          <m:r>
                            <a:rPr lang="en-US" sz="2300" b="0" i="1" u="none" smtClean="0">
                              <a:latin typeface="Cambria Math"/>
                            </a:rPr>
                            <m:t>1</m:t>
                          </m:r>
                        </m:num>
                        <m:den>
                          <m:r>
                            <a:rPr lang="en-US" sz="2300" b="0" i="1" u="none" smtClean="0">
                              <a:latin typeface="Cambria Math"/>
                            </a:rPr>
                            <m:t>1</m:t>
                          </m:r>
                          <m:r>
                            <a:rPr lang="en-US" sz="2300" b="0" i="1" u="none" smtClean="0">
                              <a:latin typeface="Cambria Math"/>
                            </a:rPr>
                            <m:t>+</m:t>
                          </m:r>
                          <m:r>
                            <m:rPr>
                              <m:sty m:val="p"/>
                            </m:rPr>
                            <a:rPr lang="en-US" sz="2300" b="0" i="1" u="none" smtClean="0">
                              <a:latin typeface="Cambria Math"/>
                            </a:rPr>
                            <m:t>exp</m:t>
                          </m:r>
                          <m:d>
                            <m:dPr>
                              <m:ctrlPr>
                                <a:rPr lang="en-US" sz="2300" b="0" i="1" u="none" smtClean="0">
                                  <a:latin typeface="Cambria Math" panose="02040503050406030204" pitchFamily="18" charset="0"/>
                                </a:rPr>
                              </m:ctrlPr>
                            </m:dPr>
                            <m:e>
                              <m:r>
                                <a:rPr lang="en-US" sz="2300" b="0" i="1" u="none" smtClean="0">
                                  <a:latin typeface="Cambria Math"/>
                                </a:rPr>
                                <m:t>−(</m:t>
                              </m:r>
                              <m:sSub>
                                <m:sSubPr>
                                  <m:ctrlPr>
                                    <a:rPr lang="en-US" sz="2300" i="1" u="none">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b="0" i="1" u="none" smtClean="0">
                                  <a:latin typeface="Cambria Math"/>
                                </a:rPr>
                                <m:t>−</m:t>
                              </m:r>
                              <m:sSub>
                                <m:sSubPr>
                                  <m:ctrlPr>
                                    <a:rPr lang="en-US" sz="2300" b="0" i="1" u="none" smtClean="0">
                                      <a:latin typeface="Cambria Math" panose="02040503050406030204" pitchFamily="18" charset="0"/>
                                    </a:rPr>
                                  </m:ctrlPr>
                                </m:sSubPr>
                                <m:e>
                                  <m:r>
                                    <a:rPr lang="en-US" sz="2300" b="0" i="1" u="none" smtClean="0">
                                      <a:latin typeface="Cambria Math" panose="02040503050406030204" pitchFamily="18" charset="0"/>
                                    </a:rPr>
                                    <m:t>𝑏</m:t>
                                  </m:r>
                                </m:e>
                                <m:sub>
                                  <m:r>
                                    <a:rPr lang="en-US" sz="2300" b="0" i="1" u="none" smtClean="0">
                                      <a:latin typeface="Cambria Math" panose="02040503050406030204" pitchFamily="18" charset="0"/>
                                    </a:rPr>
                                    <m:t>𝑘</m:t>
                                  </m:r>
                                </m:sub>
                              </m:sSub>
                              <m:r>
                                <a:rPr lang="en-US" sz="2300" b="0" i="1" u="none" smtClean="0">
                                  <a:latin typeface="Cambria Math"/>
                                </a:rPr>
                                <m:t>)</m:t>
                              </m:r>
                            </m:e>
                          </m:d>
                        </m:den>
                      </m:f>
                    </m:oMath>
                  </m:oMathPara>
                </a14:m>
                <a:endParaRPr lang="en-US" sz="2300" u="none" dirty="0"/>
              </a:p>
            </p:txBody>
          </p:sp>
        </mc:Choice>
        <mc:Fallback xmlns="">
          <p:sp>
            <p:nvSpPr>
              <p:cNvPr id="33" name="Rectangle 32"/>
              <p:cNvSpPr>
                <a:spLocks noRot="1" noChangeAspect="1" noMove="1" noResize="1" noEditPoints="1" noAdjustHandles="1" noChangeArrowheads="1" noChangeShapeType="1" noTextEdit="1"/>
              </p:cNvSpPr>
              <p:nvPr/>
            </p:nvSpPr>
            <p:spPr>
              <a:xfrm>
                <a:off x="4850403" y="5849750"/>
                <a:ext cx="3821366" cy="820033"/>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66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weights are updated incrementally (SGD)  </a:t>
                </a:r>
              </a:p>
              <a:p>
                <a:pPr lvl="1"/>
                <a:r>
                  <a:rPr lang="en-US" dirty="0"/>
                  <a:t>the error is computed </a:t>
                </a:r>
                <a:r>
                  <a:rPr lang="en-US" b="1" dirty="0"/>
                  <a:t>for each example </a:t>
                </a:r>
                <a:r>
                  <a:rPr lang="en-US" dirty="0"/>
                  <a:t>and the weight update is then derived.</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𝐸𝑟</m:t>
                      </m:r>
                      <m:sSub>
                        <m:sSubPr>
                          <m:ctrlPr>
                            <a:rPr lang="en-US" i="1">
                              <a:latin typeface="Cambria Math" panose="02040503050406030204" pitchFamily="18" charset="0"/>
                            </a:rPr>
                          </m:ctrlPr>
                        </m:sSubPr>
                        <m:e>
                          <m:r>
                            <a:rPr lang="en-US" i="1">
                              <a:latin typeface="Cambria Math"/>
                            </a:rPr>
                            <m:t>𝑟</m:t>
                          </m:r>
                        </m:e>
                        <m:sub>
                          <m:r>
                            <a:rPr lang="en-US" i="1">
                              <a:latin typeface="Cambria Math"/>
                            </a:rPr>
                            <m:t>𝑑</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𝑤</m:t>
                              </m:r>
                            </m:e>
                          </m:acc>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ctrlPr>
                            <a:rPr lang="en-US" i="1">
                              <a:latin typeface="Cambria Math" panose="02040503050406030204" pitchFamily="18" charset="0"/>
                            </a:rPr>
                          </m:ctrlPr>
                        </m:naryPr>
                        <m:sub>
                          <m:r>
                            <m:rPr>
                              <m:brk m:alnAt="23"/>
                            </m:rPr>
                            <a:rPr lang="en-US" i="1">
                              <a:latin typeface="Cambria Math"/>
                            </a:rPr>
                            <m:t>𝑘</m:t>
                          </m:r>
                          <m:r>
                            <a:rPr lang="en-US" i="1">
                              <a:latin typeface="Cambria Math"/>
                            </a:rPr>
                            <m:t>∈</m:t>
                          </m:r>
                          <m:r>
                            <a:rPr lang="en-US" i="1">
                              <a:latin typeface="Cambria Math"/>
                            </a:rPr>
                            <m:t>𝐾</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r>
                                    <a:rPr lang="en-US" i="1">
                                      <a:latin typeface="Cambria Math"/>
                                    </a:rPr>
                                    <m:t>−</m:t>
                                  </m:r>
                                  <m:sSub>
                                    <m:sSubPr>
                                      <m:ctrlPr>
                                        <a:rPr lang="en-US" i="1">
                                          <a:latin typeface="Cambria Math" panose="02040503050406030204" pitchFamily="18" charset="0"/>
                                        </a:rPr>
                                      </m:ctrlPr>
                                    </m:sSubPr>
                                    <m:e>
                                      <m:r>
                                        <a:rPr lang="en-US" i="1">
                                          <a:latin typeface="Cambria Math"/>
                                        </a:rPr>
                                        <m:t>𝑜</m:t>
                                      </m:r>
                                    </m:e>
                                    <m:sub>
                                      <m:r>
                                        <a:rPr lang="en-US" i="1">
                                          <a:latin typeface="Cambria Math"/>
                                        </a:rPr>
                                        <m:t>𝑘</m:t>
                                      </m:r>
                                    </m:sub>
                                  </m:sSub>
                                </m:e>
                              </m:d>
                            </m:e>
                            <m:sup>
                              <m:r>
                                <a:rPr lang="en-US" i="1">
                                  <a:latin typeface="Cambria Math"/>
                                </a:rPr>
                                <m:t>2</m:t>
                              </m:r>
                            </m:sup>
                          </m:sSup>
                        </m:e>
                      </m:nary>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𝑗𝑘</m:t>
                        </m:r>
                      </m:sub>
                    </m:sSub>
                  </m:oMath>
                </a14:m>
                <a:r>
                  <a:rPr lang="en-US" dirty="0"/>
                  <a:t> influences the output only through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𝑗𝑘</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m:oMathPara>
                </a14:m>
                <a:endParaRPr lang="en-US" dirty="0"/>
              </a:p>
              <a:p>
                <a:r>
                  <a:rPr lang="en-US" dirty="0"/>
                  <a:t>Therefore:</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𝑑</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𝑗𝑘</m:t>
                              </m:r>
                            </m:sub>
                          </m:sSub>
                        </m:den>
                      </m:f>
                      <m:r>
                        <a:rPr lang="en-US" i="1">
                          <a:latin typeface="Cambria Math"/>
                        </a:rPr>
                        <m:t>=</m:t>
                      </m:r>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𝑑</m:t>
                              </m:r>
                            </m:sub>
                          </m:sSub>
                        </m:num>
                        <m:den>
                          <m:r>
                            <a:rPr lang="en-US" i="1">
                              <a:latin typeface="Cambria Math"/>
                            </a:rPr>
                            <m:t>𝜕</m:t>
                          </m:r>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den>
                      </m:f>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𝑗𝑘</m:t>
                              </m:r>
                            </m:sub>
                          </m:sSub>
                        </m:den>
                      </m:f>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2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45" name="Group 44"/>
          <p:cNvGrpSpPr/>
          <p:nvPr/>
        </p:nvGrpSpPr>
        <p:grpSpPr>
          <a:xfrm>
            <a:off x="7057296" y="4524080"/>
            <a:ext cx="1661018" cy="1949338"/>
            <a:chOff x="7057296" y="4524080"/>
            <a:chExt cx="1661018" cy="1949338"/>
          </a:xfrm>
        </p:grpSpPr>
        <p:grpSp>
          <p:nvGrpSpPr>
            <p:cNvPr id="5" name="Group 4"/>
            <p:cNvGrpSpPr/>
            <p:nvPr/>
          </p:nvGrpSpPr>
          <p:grpSpPr>
            <a:xfrm>
              <a:off x="7057296" y="4524080"/>
              <a:ext cx="1661018" cy="1949338"/>
              <a:chOff x="6858000" y="2584205"/>
              <a:chExt cx="1661018" cy="1949338"/>
            </a:xfrm>
          </p:grpSpPr>
          <p:grpSp>
            <p:nvGrpSpPr>
              <p:cNvPr id="6" name="Group 51"/>
              <p:cNvGrpSpPr>
                <a:grpSpLocks/>
              </p:cNvGrpSpPr>
              <p:nvPr/>
            </p:nvGrpSpPr>
            <p:grpSpPr bwMode="auto">
              <a:xfrm>
                <a:off x="6858000" y="3009543"/>
                <a:ext cx="1661018" cy="1524000"/>
                <a:chOff x="1872" y="2496"/>
                <a:chExt cx="1392" cy="1368"/>
              </a:xfrm>
            </p:grpSpPr>
            <p:grpSp>
              <p:nvGrpSpPr>
                <p:cNvPr id="9" name="Group 26"/>
                <p:cNvGrpSpPr>
                  <a:grpSpLocks/>
                </p:cNvGrpSpPr>
                <p:nvPr/>
              </p:nvGrpSpPr>
              <p:grpSpPr bwMode="auto">
                <a:xfrm>
                  <a:off x="1872" y="3720"/>
                  <a:ext cx="1392" cy="144"/>
                  <a:chOff x="1872" y="3720"/>
                  <a:chExt cx="1392" cy="144"/>
                </a:xfrm>
              </p:grpSpPr>
              <p:sp>
                <p:nvSpPr>
                  <p:cNvPr id="39"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25"/>
                <p:cNvGrpSpPr>
                  <a:grpSpLocks/>
                </p:cNvGrpSpPr>
                <p:nvPr/>
              </p:nvGrpSpPr>
              <p:grpSpPr bwMode="auto">
                <a:xfrm>
                  <a:off x="2016" y="3108"/>
                  <a:ext cx="1056" cy="144"/>
                  <a:chOff x="2016" y="3168"/>
                  <a:chExt cx="1056" cy="144"/>
                </a:xfrm>
              </p:grpSpPr>
              <p:sp>
                <p:nvSpPr>
                  <p:cNvPr id="36"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27"/>
                <p:cNvGrpSpPr>
                  <a:grpSpLocks/>
                </p:cNvGrpSpPr>
                <p:nvPr/>
              </p:nvGrpSpPr>
              <p:grpSpPr bwMode="auto">
                <a:xfrm>
                  <a:off x="2208" y="2496"/>
                  <a:ext cx="624" cy="144"/>
                  <a:chOff x="2208" y="2496"/>
                  <a:chExt cx="624" cy="144"/>
                </a:xfrm>
              </p:grpSpPr>
              <p:sp>
                <p:nvSpPr>
                  <p:cNvPr id="34"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2" name="AutoShape 28"/>
                <p:cNvCxnSpPr>
                  <a:cxnSpLocks noChangeShapeType="1"/>
                  <a:stCxn id="35" idx="4"/>
                  <a:endCxn id="37" idx="0"/>
                </p:cNvCxnSpPr>
                <p:nvPr/>
              </p:nvCxnSpPr>
              <p:spPr bwMode="auto">
                <a:xfrm>
                  <a:off x="2760" y="2640"/>
                  <a:ext cx="240"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3" name="AutoShape 29"/>
                <p:cNvCxnSpPr>
                  <a:cxnSpLocks noChangeShapeType="1"/>
                  <a:stCxn id="35" idx="4"/>
                  <a:endCxn id="38" idx="0"/>
                </p:cNvCxnSpPr>
                <p:nvPr/>
              </p:nvCxnSpPr>
              <p:spPr bwMode="auto">
                <a:xfrm flipH="1">
                  <a:off x="2568" y="2640"/>
                  <a:ext cx="192"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4" name="AutoShape 30"/>
                <p:cNvCxnSpPr>
                  <a:cxnSpLocks noChangeShapeType="1"/>
                  <a:stCxn id="35" idx="4"/>
                  <a:endCxn id="36" idx="0"/>
                </p:cNvCxnSpPr>
                <p:nvPr/>
              </p:nvCxnSpPr>
              <p:spPr bwMode="auto">
                <a:xfrm flipH="1">
                  <a:off x="2088" y="2640"/>
                  <a:ext cx="672"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5" name="AutoShape 31"/>
                <p:cNvCxnSpPr>
                  <a:cxnSpLocks noChangeShapeType="1"/>
                  <a:stCxn id="34" idx="4"/>
                  <a:endCxn id="37"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2"/>
                <p:cNvCxnSpPr>
                  <a:cxnSpLocks noChangeShapeType="1"/>
                  <a:stCxn id="34" idx="4"/>
                  <a:endCxn id="38"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3"/>
                <p:cNvCxnSpPr>
                  <a:cxnSpLocks noChangeShapeType="1"/>
                  <a:stCxn id="34" idx="4"/>
                  <a:endCxn id="36"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4"/>
                <p:cNvCxnSpPr>
                  <a:cxnSpLocks noChangeShapeType="1"/>
                  <a:stCxn id="36" idx="4"/>
                  <a:endCxn id="39"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5"/>
                <p:cNvCxnSpPr>
                  <a:cxnSpLocks noChangeShapeType="1"/>
                  <a:stCxn id="36" idx="4"/>
                  <a:endCxn id="40"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6"/>
                <p:cNvCxnSpPr>
                  <a:cxnSpLocks noChangeShapeType="1"/>
                  <a:stCxn id="36" idx="4"/>
                  <a:endCxn id="43"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7"/>
                <p:cNvCxnSpPr>
                  <a:cxnSpLocks noChangeShapeType="1"/>
                  <a:stCxn id="36" idx="4"/>
                  <a:endCxn id="41"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8"/>
                <p:cNvCxnSpPr>
                  <a:cxnSpLocks noChangeShapeType="1"/>
                  <a:stCxn id="36" idx="4"/>
                  <a:endCxn id="42"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0"/>
                <p:cNvCxnSpPr>
                  <a:cxnSpLocks noChangeShapeType="1"/>
                  <a:endCxn id="43"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1"/>
                <p:cNvCxnSpPr>
                  <a:cxnSpLocks noChangeShapeType="1"/>
                  <a:stCxn id="38" idx="4"/>
                  <a:endCxn id="40"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2"/>
                <p:cNvCxnSpPr>
                  <a:cxnSpLocks noChangeShapeType="1"/>
                  <a:endCxn id="39"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4"/>
                <p:cNvCxnSpPr>
                  <a:cxnSpLocks noChangeShapeType="1"/>
                  <a:stCxn id="37" idx="4"/>
                  <a:endCxn id="42"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5"/>
                <p:cNvCxnSpPr>
                  <a:cxnSpLocks noChangeShapeType="1"/>
                  <a:stCxn id="37" idx="4"/>
                  <a:endCxn id="41"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6"/>
                <p:cNvCxnSpPr>
                  <a:cxnSpLocks noChangeShapeType="1"/>
                  <a:stCxn id="37" idx="4"/>
                  <a:endCxn id="43"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7"/>
                <p:cNvCxnSpPr>
                  <a:cxnSpLocks noChangeShapeType="1"/>
                  <a:stCxn id="37" idx="4"/>
                  <a:endCxn id="40"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8"/>
                <p:cNvCxnSpPr>
                  <a:cxnSpLocks noChangeShapeType="1"/>
                  <a:stCxn id="37" idx="4"/>
                  <a:endCxn id="39"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9"/>
                <p:cNvCxnSpPr>
                  <a:cxnSpLocks noChangeShapeType="1"/>
                  <a:stCxn id="38" idx="4"/>
                  <a:endCxn id="42"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7" name="TextBox 6"/>
                  <p:cNvSpPr txBox="1"/>
                  <p:nvPr/>
                </p:nvSpPr>
                <p:spPr>
                  <a:xfrm>
                    <a:off x="7727177" y="2584205"/>
                    <a:ext cx="552704" cy="477054"/>
                  </a:xfrm>
                  <a:prstGeom prst="rect">
                    <a:avLst/>
                  </a:prstGeom>
                  <a:noFill/>
                </p:spPr>
                <p:txBody>
                  <a:bodyPr wrap="square" rtlCol="0">
                    <a:spAutoFit/>
                  </a:bodyPr>
                  <a:lstStyle/>
                  <a:p>
                    <a:pPr algn="ctr"/>
                    <a14:m>
                      <m:oMath xmlns:m="http://schemas.openxmlformats.org/officeDocument/2006/math">
                        <m:sSub>
                          <m:sSubPr>
                            <m:ctrlPr>
                              <a:rPr lang="en-US" sz="2500" b="0" i="1" smtClean="0">
                                <a:latin typeface="Cambria Math" panose="02040503050406030204" pitchFamily="18" charset="0"/>
                              </a:rPr>
                            </m:ctrlPr>
                          </m:sSubPr>
                          <m:e>
                            <m:r>
                              <m:rPr>
                                <m:sty m:val="p"/>
                              </m:rPr>
                              <a:rPr lang="en-US" sz="2500">
                                <a:latin typeface="Cambria Math" panose="02040503050406030204" pitchFamily="18" charset="0"/>
                              </a:rPr>
                              <m:t>o</m:t>
                            </m:r>
                          </m:e>
                          <m:sub>
                            <m:r>
                              <a:rPr lang="en-US" sz="2500" b="0" i="1" u="none" smtClean="0">
                                <a:latin typeface="Cambria Math" panose="02040503050406030204" pitchFamily="18" charset="0"/>
                              </a:rPr>
                              <m:t>𝑘</m:t>
                            </m:r>
                          </m:sub>
                        </m:sSub>
                      </m:oMath>
                    </a14:m>
                    <a:r>
                      <a:rPr lang="en-US" sz="2500" u="none"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7727177" y="2584205"/>
                    <a:ext cx="552704" cy="477054"/>
                  </a:xfrm>
                  <a:prstGeom prst="rect">
                    <a:avLst/>
                  </a:prstGeom>
                  <a:blipFill>
                    <a:blip r:embed="rId3"/>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551807" y="3268903"/>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𝑤</m:t>
                              </m:r>
                            </m:e>
                            <m:sub>
                              <m:r>
                                <a:rPr lang="en-US" sz="2400" b="0" i="1" u="none" smtClean="0">
                                  <a:latin typeface="Cambria Math" panose="02040503050406030204" pitchFamily="18" charset="0"/>
                                </a:rPr>
                                <m:t>𝑗𝑘</m:t>
                              </m:r>
                            </m:sub>
                          </m:sSub>
                        </m:oMath>
                      </m:oMathPara>
                    </a14:m>
                    <a:endParaRPr lang="en-US" sz="2400" u="none" dirty="0"/>
                  </a:p>
                </p:txBody>
              </p:sp>
            </mc:Choice>
            <mc:Fallback xmlns="">
              <p:sp>
                <p:nvSpPr>
                  <p:cNvPr id="8" name="Rectangle 7"/>
                  <p:cNvSpPr>
                    <a:spLocks noRot="1" noChangeAspect="1" noMove="1" noResize="1" noEditPoints="1" noAdjustHandles="1" noChangeArrowheads="1" noChangeShapeType="1" noTextEdit="1"/>
                  </p:cNvSpPr>
                  <p:nvPr/>
                </p:nvSpPr>
                <p:spPr>
                  <a:xfrm>
                    <a:off x="7551807" y="3268903"/>
                    <a:ext cx="705065" cy="491417"/>
                  </a:xfrm>
                  <a:prstGeom prst="rect">
                    <a:avLst/>
                  </a:prstGeom>
                  <a:blipFill>
                    <a:blip r:embed="rId4"/>
                    <a:stretch>
                      <a:fillRect b="-98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4" name="Rectangle 43"/>
                <p:cNvSpPr/>
                <p:nvPr/>
              </p:nvSpPr>
              <p:spPr>
                <a:xfrm>
                  <a:off x="7388938" y="5477710"/>
                  <a:ext cx="523990"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𝑗</m:t>
                            </m:r>
                          </m:sub>
                        </m:sSub>
                      </m:oMath>
                    </m:oMathPara>
                  </a14:m>
                  <a:endParaRPr lang="en-US" sz="2400" dirty="0"/>
                </a:p>
              </p:txBody>
            </p:sp>
          </mc:Choice>
          <mc:Fallback xmlns="">
            <p:sp>
              <p:nvSpPr>
                <p:cNvPr id="44" name="Rectangle 43"/>
                <p:cNvSpPr>
                  <a:spLocks noRot="1" noChangeAspect="1" noMove="1" noResize="1" noEditPoints="1" noAdjustHandles="1" noChangeArrowheads="1" noChangeShapeType="1" noTextEdit="1"/>
                </p:cNvSpPr>
                <p:nvPr/>
              </p:nvSpPr>
              <p:spPr>
                <a:xfrm>
                  <a:off x="7388938" y="5477710"/>
                  <a:ext cx="523990" cy="491417"/>
                </a:xfrm>
                <a:prstGeom prst="rect">
                  <a:avLst/>
                </a:prstGeom>
                <a:blipFill>
                  <a:blip r:embed="rId5"/>
                  <a:stretch>
                    <a:fillRect b="-11250"/>
                  </a:stretch>
                </a:blipFill>
              </p:spPr>
              <p:txBody>
                <a:bodyPr/>
                <a:lstStyle/>
                <a:p>
                  <a:r>
                    <a:rPr lang="en-US">
                      <a:noFill/>
                    </a:rPr>
                    <a:t> </a:t>
                  </a:r>
                </a:p>
              </p:txBody>
            </p:sp>
          </mc:Fallback>
        </mc:AlternateContent>
      </p:grpSp>
    </p:spTree>
    <p:extLst>
      <p:ext uri="{BB962C8B-B14F-4D97-AF65-F5344CB8AC3E}">
        <p14:creationId xmlns:p14="http://schemas.microsoft.com/office/powerpoint/2010/main" val="252016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 updates of </a:t>
                </a:r>
                <a:r>
                  <a:rPr lang="en-US" dirty="0">
                    <a:solidFill>
                      <a:srgbClr val="00B0F0"/>
                    </a:solidFill>
                  </a:rPr>
                  <a:t>output</a:t>
                </a:r>
                <a:r>
                  <a:rPr lang="en-US" dirty="0"/>
                  <a:t> units: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𝑗𝑘</m:t>
                        </m:r>
                      </m:sub>
                    </m:sSub>
                  </m:oMath>
                </a14:m>
                <a:r>
                  <a:rPr lang="en-US" dirty="0"/>
                  <a:t> influences the output only through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oMath>
                </a14:m>
                <a:endParaRPr lang="en-US" dirty="0"/>
              </a:p>
              <a:p>
                <a:r>
                  <a:rPr lang="en-US" dirty="0"/>
                  <a:t>Therefore:</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2339305" y="4478558"/>
                <a:ext cx="4238212" cy="517834"/>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400" i="1" u="none" smtClean="0">
                          <a:latin typeface="Cambria Math"/>
                        </a:rPr>
                        <m:t>=−</m:t>
                      </m:r>
                      <m:d>
                        <m:dPr>
                          <m:ctrlPr>
                            <a:rPr lang="en-US" sz="2400" i="1" u="none">
                              <a:latin typeface="Cambria Math" panose="02040503050406030204" pitchFamily="18" charset="0"/>
                            </a:rPr>
                          </m:ctrlPr>
                        </m:dPr>
                        <m:e>
                          <m:sSub>
                            <m:sSubPr>
                              <m:ctrlPr>
                                <a:rPr lang="en-US" sz="2400" i="1" u="none">
                                  <a:latin typeface="Cambria Math" panose="02040503050406030204" pitchFamily="18" charset="0"/>
                                </a:rPr>
                              </m:ctrlPr>
                            </m:sSubPr>
                            <m:e>
                              <m:r>
                                <a:rPr lang="en-US" sz="2400" i="1" u="none">
                                  <a:latin typeface="Cambria Math"/>
                                </a:rPr>
                                <m:t>𝑡</m:t>
                              </m:r>
                            </m:e>
                            <m:sub>
                              <m:r>
                                <a:rPr lang="en-US" sz="2400" i="1" u="none">
                                  <a:latin typeface="Cambria Math"/>
                                </a:rPr>
                                <m:t>𝑗</m:t>
                              </m:r>
                            </m:sub>
                          </m:sSub>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𝑜</m:t>
                              </m:r>
                            </m:e>
                            <m:sub>
                              <m:r>
                                <a:rPr lang="en-US" sz="2400" b="0" i="1" u="none" smtClean="0">
                                  <a:latin typeface="Cambria Math" panose="02040503050406030204" pitchFamily="18" charset="0"/>
                                </a:rPr>
                                <m:t>𝑘</m:t>
                              </m:r>
                            </m:sub>
                          </m:sSub>
                        </m:e>
                      </m:d>
                      <m:r>
                        <a:rPr lang="en-US" sz="2400" i="1" u="none">
                          <a:latin typeface="Cambria Math"/>
                        </a:rPr>
                        <m:t>   </m:t>
                      </m:r>
                      <m:sSub>
                        <m:sSubPr>
                          <m:ctrlPr>
                            <a:rPr lang="en-US" sz="2400" i="1" u="none">
                              <a:latin typeface="Cambria Math" panose="02040503050406030204" pitchFamily="18" charset="0"/>
                            </a:rPr>
                          </m:ctrlPr>
                        </m:sSubPr>
                        <m:e>
                          <m:r>
                            <a:rPr lang="en-US" sz="2400" i="1" u="none">
                              <a:latin typeface="Cambria Math"/>
                            </a:rPr>
                            <m:t>𝑜</m:t>
                          </m:r>
                        </m:e>
                        <m:sub>
                          <m:r>
                            <a:rPr lang="en-US" sz="2400" b="0" i="1" u="none" smtClean="0">
                              <a:latin typeface="Cambria Math" panose="02040503050406030204" pitchFamily="18" charset="0"/>
                            </a:rPr>
                            <m:t>𝑘</m:t>
                          </m:r>
                        </m:sub>
                      </m:sSub>
                      <m:d>
                        <m:dPr>
                          <m:ctrlPr>
                            <a:rPr lang="en-US" sz="2400" i="1" u="none">
                              <a:latin typeface="Cambria Math" panose="02040503050406030204" pitchFamily="18" charset="0"/>
                            </a:rPr>
                          </m:ctrlPr>
                        </m:dPr>
                        <m:e>
                          <m:r>
                            <a:rPr lang="en-US" sz="2400" i="1" u="none">
                              <a:latin typeface="Cambria Math"/>
                            </a:rPr>
                            <m:t>1</m:t>
                          </m:r>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𝑜</m:t>
                              </m:r>
                            </m:e>
                            <m:sub>
                              <m:r>
                                <a:rPr lang="en-US" sz="2400" b="0" i="1" u="none" smtClean="0">
                                  <a:latin typeface="Cambria Math" panose="02040503050406030204" pitchFamily="18" charset="0"/>
                                </a:rPr>
                                <m:t>𝑘</m:t>
                              </m:r>
                            </m:sub>
                          </m:sSub>
                        </m:e>
                      </m:d>
                      <m:r>
                        <a:rPr lang="en-US" sz="2400" i="1" u="none">
                          <a:latin typeface="Cambria Math"/>
                        </a:rPr>
                        <m:t>    </m:t>
                      </m:r>
                      <m:sSub>
                        <m:sSubPr>
                          <m:ctrlPr>
                            <a:rPr lang="en-US" sz="2400" i="1" u="none">
                              <a:latin typeface="Cambria Math" panose="02040503050406030204" pitchFamily="18" charset="0"/>
                            </a:rPr>
                          </m:ctrlPr>
                        </m:sSubPr>
                        <m:e>
                          <m:r>
                            <a:rPr lang="en-US" sz="2400" b="0" i="1" u="none" smtClean="0">
                              <a:latin typeface="Cambria Math" panose="02040503050406030204" pitchFamily="18" charset="0"/>
                            </a:rPr>
                            <m:t>h</m:t>
                          </m:r>
                        </m:e>
                        <m:sub>
                          <m:r>
                            <a:rPr lang="en-US" sz="2400" b="0" i="1" u="none" smtClean="0">
                              <a:latin typeface="Cambria Math" panose="02040503050406030204" pitchFamily="18" charset="0"/>
                            </a:rPr>
                            <m:t>𝑗</m:t>
                          </m:r>
                        </m:sub>
                      </m:sSub>
                    </m:oMath>
                  </m:oMathPara>
                </a14:m>
                <a:endParaRPr lang="en-US" sz="2400" u="none" dirty="0"/>
              </a:p>
            </p:txBody>
          </p:sp>
        </mc:Choice>
        <mc:Fallback xmlns="">
          <p:sp>
            <p:nvSpPr>
              <p:cNvPr id="5" name="Rectangle 4"/>
              <p:cNvSpPr>
                <a:spLocks noRot="1" noChangeAspect="1" noMove="1" noResize="1" noEditPoints="1" noAdjustHandles="1" noChangeArrowheads="1" noChangeShapeType="1" noTextEdit="1"/>
              </p:cNvSpPr>
              <p:nvPr/>
            </p:nvSpPr>
            <p:spPr>
              <a:xfrm>
                <a:off x="2339305" y="4478558"/>
                <a:ext cx="4238212" cy="5178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284371" y="3666544"/>
                <a:ext cx="3410293" cy="8988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smtClean="0">
                          <a:latin typeface="Cambria Math"/>
                        </a:rPr>
                        <m:t>=</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o</m:t>
                              </m:r>
                            </m:e>
                            <m:sub>
                              <m:r>
                                <a:rPr lang="en-US" sz="2400" b="0" i="1" u="none" smtClean="0">
                                  <a:latin typeface="Cambria Math" panose="02040503050406030204" pitchFamily="18" charset="0"/>
                                </a:rPr>
                                <m:t>𝑘</m:t>
                              </m:r>
                            </m:sub>
                          </m:sSub>
                        </m:den>
                      </m:f>
                      <m:r>
                        <a:rPr lang="en-US" sz="2400" i="1" u="none">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𝑜</m:t>
                              </m:r>
                            </m:e>
                            <m:sub>
                              <m:r>
                                <a:rPr lang="en-US" sz="2400" b="0" i="1" u="none" smtClean="0">
                                  <a:latin typeface="Cambria Math" panose="02040503050406030204" pitchFamily="18" charset="0"/>
                                </a:rPr>
                                <m:t>𝑘</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𝑘</m:t>
                              </m:r>
                            </m:sub>
                          </m:sSub>
                        </m:den>
                      </m:f>
                      <m:r>
                        <a:rPr lang="en-US" sz="2400" i="1" u="none">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𝑘</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b="0" i="1" u="none" smtClean="0">
                                  <a:latin typeface="Cambria Math" panose="02040503050406030204" pitchFamily="18" charset="0"/>
                                </a:rPr>
                                <m:t>𝑗𝑘</m:t>
                              </m:r>
                            </m:sub>
                          </m:sSub>
                        </m:den>
                      </m:f>
                    </m:oMath>
                  </m:oMathPara>
                </a14:m>
                <a:endParaRPr lang="en-US" sz="2400" u="none" dirty="0"/>
              </a:p>
            </p:txBody>
          </p:sp>
        </mc:Choice>
        <mc:Fallback xmlns="">
          <p:sp>
            <p:nvSpPr>
              <p:cNvPr id="6" name="Rectangle 5"/>
              <p:cNvSpPr>
                <a:spLocks noRot="1" noChangeAspect="1" noMove="1" noResize="1" noEditPoints="1" noAdjustHandles="1" noChangeArrowheads="1" noChangeShapeType="1" noTextEdit="1"/>
              </p:cNvSpPr>
              <p:nvPr/>
            </p:nvSpPr>
            <p:spPr>
              <a:xfrm>
                <a:off x="2284371" y="3666544"/>
                <a:ext cx="3410293" cy="8988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418195" y="2853431"/>
                <a:ext cx="5253877" cy="898836"/>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400" i="1" u="none" smtClean="0">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b="0" i="1" u="none" smtClean="0">
                                  <a:latin typeface="Cambria Math" panose="02040503050406030204" pitchFamily="18" charset="0"/>
                                </a:rPr>
                                <m:t>𝑗𝑘</m:t>
                              </m:r>
                            </m:sub>
                          </m:sSub>
                        </m:den>
                      </m:f>
                      <m:r>
                        <a:rPr lang="en-US" sz="2400" i="1" u="none">
                          <a:latin typeface="Cambria Math"/>
                        </a:rPr>
                        <m:t>=</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𝑘</m:t>
                              </m:r>
                            </m:sub>
                          </m:sSub>
                        </m:den>
                      </m:f>
                      <m:r>
                        <a:rPr lang="en-US" sz="2400" b="0" i="1" u="none" smtClean="0">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𝑘</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b="0" i="1" u="none" smtClean="0">
                                  <a:latin typeface="Cambria Math" panose="02040503050406030204" pitchFamily="18" charset="0"/>
                                </a:rPr>
                                <m:t>𝑗𝑘</m:t>
                              </m:r>
                            </m:sub>
                          </m:sSub>
                        </m:den>
                      </m:f>
                    </m:oMath>
                  </m:oMathPara>
                </a14:m>
                <a:endParaRPr lang="en-US" sz="2400" u="none" dirty="0"/>
              </a:p>
            </p:txBody>
          </p:sp>
        </mc:Choice>
        <mc:Fallback xmlns="">
          <p:sp>
            <p:nvSpPr>
              <p:cNvPr id="47" name="Rectangle 46"/>
              <p:cNvSpPr>
                <a:spLocks noRot="1" noChangeAspect="1" noMove="1" noResize="1" noEditPoints="1" noAdjustHandles="1" noChangeArrowheads="1" noChangeShapeType="1" noTextEdit="1"/>
              </p:cNvSpPr>
              <p:nvPr/>
            </p:nvSpPr>
            <p:spPr>
              <a:xfrm>
                <a:off x="1418195" y="2853431"/>
                <a:ext cx="5253877" cy="898836"/>
              </a:xfrm>
              <a:prstGeom prst="rect">
                <a:avLst/>
              </a:prstGeom>
              <a:blipFill>
                <a:blip r:embed="rId5"/>
                <a:stretch>
                  <a:fillRect/>
                </a:stretch>
              </a:blipFill>
            </p:spPr>
            <p:txBody>
              <a:bodyPr/>
              <a:lstStyle/>
              <a:p>
                <a:r>
                  <a:rPr lang="en-US">
                    <a:noFill/>
                  </a:rPr>
                  <a:t> </a:t>
                </a:r>
              </a:p>
            </p:txBody>
          </p:sp>
        </mc:Fallback>
      </mc:AlternateContent>
      <p:sp>
        <p:nvSpPr>
          <p:cNvPr id="48" name="Rounded Rectangle 47"/>
          <p:cNvSpPr/>
          <p:nvPr/>
        </p:nvSpPr>
        <p:spPr>
          <a:xfrm>
            <a:off x="4609592" y="3718521"/>
            <a:ext cx="914400" cy="794296"/>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ounded Rectangle 48"/>
          <p:cNvSpPr/>
          <p:nvPr/>
        </p:nvSpPr>
        <p:spPr>
          <a:xfrm>
            <a:off x="5747512" y="4531623"/>
            <a:ext cx="49784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Rounded Rectangle 49"/>
          <p:cNvSpPr/>
          <p:nvPr/>
        </p:nvSpPr>
        <p:spPr>
          <a:xfrm>
            <a:off x="3540252" y="3717031"/>
            <a:ext cx="911860" cy="812800"/>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ounded Rectangle 50"/>
          <p:cNvSpPr/>
          <p:nvPr/>
        </p:nvSpPr>
        <p:spPr>
          <a:xfrm>
            <a:off x="4264152" y="4541262"/>
            <a:ext cx="134620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ounded Rectangle 51"/>
          <p:cNvSpPr/>
          <p:nvPr/>
        </p:nvSpPr>
        <p:spPr>
          <a:xfrm>
            <a:off x="2740152" y="4531102"/>
            <a:ext cx="136652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ounded Rectangle 52"/>
          <p:cNvSpPr/>
          <p:nvPr/>
        </p:nvSpPr>
        <p:spPr>
          <a:xfrm>
            <a:off x="2643632" y="3711951"/>
            <a:ext cx="665480" cy="817426"/>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Rectangle 53"/>
              <p:cNvSpPr/>
              <p:nvPr/>
            </p:nvSpPr>
            <p:spPr>
              <a:xfrm>
                <a:off x="118872" y="5251190"/>
                <a:ext cx="3124200" cy="98488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sz="2000" i="1" u="none">
                          <a:latin typeface="Cambria Math"/>
                        </a:rPr>
                        <m:t>𝐸𝑟</m:t>
                      </m:r>
                      <m:sSub>
                        <m:sSubPr>
                          <m:ctrlPr>
                            <a:rPr lang="en-US" sz="2000" i="1" u="none">
                              <a:latin typeface="Cambria Math" panose="02040503050406030204" pitchFamily="18" charset="0"/>
                            </a:rPr>
                          </m:ctrlPr>
                        </m:sSubPr>
                        <m:e>
                          <m:r>
                            <a:rPr lang="en-US" sz="2000" i="1" u="none">
                              <a:latin typeface="Cambria Math"/>
                            </a:rPr>
                            <m:t>𝑟</m:t>
                          </m:r>
                        </m:e>
                        <m:sub>
                          <m:r>
                            <a:rPr lang="en-US" sz="2000" i="1" u="none">
                              <a:latin typeface="Cambria Math"/>
                            </a:rPr>
                            <m:t>𝑑</m:t>
                          </m:r>
                        </m:sub>
                      </m:sSub>
                      <m:d>
                        <m:dPr>
                          <m:ctrlPr>
                            <a:rPr lang="en-US" sz="2000" i="1" u="none">
                              <a:latin typeface="Cambria Math" panose="02040503050406030204" pitchFamily="18" charset="0"/>
                            </a:rPr>
                          </m:ctrlPr>
                        </m:dPr>
                        <m:e>
                          <m:acc>
                            <m:accPr>
                              <m:chr m:val="⃗"/>
                              <m:ctrlPr>
                                <a:rPr lang="en-US" sz="2000" i="1" u="none">
                                  <a:latin typeface="Cambria Math" panose="02040503050406030204" pitchFamily="18" charset="0"/>
                                </a:rPr>
                              </m:ctrlPr>
                            </m:accPr>
                            <m:e>
                              <m:r>
                                <a:rPr lang="en-US" sz="2000" i="1" u="none">
                                  <a:latin typeface="Cambria Math"/>
                                </a:rPr>
                                <m:t>𝑤</m:t>
                              </m:r>
                            </m:e>
                          </m:acc>
                        </m:e>
                      </m:d>
                      <m:r>
                        <a:rPr lang="en-US" sz="2000" i="1" u="none">
                          <a:latin typeface="Cambria Math"/>
                        </a:rPr>
                        <m:t>=</m:t>
                      </m:r>
                      <m:f>
                        <m:fPr>
                          <m:ctrlPr>
                            <a:rPr lang="en-US" sz="2000" i="1" u="none">
                              <a:latin typeface="Cambria Math" panose="02040503050406030204" pitchFamily="18" charset="0"/>
                            </a:rPr>
                          </m:ctrlPr>
                        </m:fPr>
                        <m:num>
                          <m:r>
                            <a:rPr lang="en-US" sz="2000" i="1" u="none">
                              <a:latin typeface="Cambria Math"/>
                            </a:rPr>
                            <m:t>1</m:t>
                          </m:r>
                        </m:num>
                        <m:den>
                          <m:r>
                            <a:rPr lang="en-US" sz="2000" i="1" u="none">
                              <a:latin typeface="Cambria Math"/>
                            </a:rPr>
                            <m:t>2</m:t>
                          </m:r>
                        </m:den>
                      </m:f>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𝐾</m:t>
                          </m:r>
                        </m:sub>
                        <m:sup/>
                        <m:e>
                          <m:sSup>
                            <m:sSupPr>
                              <m:ctrlPr>
                                <a:rPr lang="en-US" sz="2000" i="1" u="none">
                                  <a:latin typeface="Cambria Math" panose="02040503050406030204" pitchFamily="18" charset="0"/>
                                </a:rPr>
                              </m:ctrlPr>
                            </m:sSupPr>
                            <m:e>
                              <m:d>
                                <m:dPr>
                                  <m:ctrlPr>
                                    <a:rPr lang="en-US" sz="2000" i="1" u="none">
                                      <a:latin typeface="Cambria Math" panose="02040503050406030204" pitchFamily="18" charset="0"/>
                                    </a:rPr>
                                  </m:ctrlPr>
                                </m:dPr>
                                <m:e>
                                  <m:sSub>
                                    <m:sSubPr>
                                      <m:ctrlPr>
                                        <a:rPr lang="en-US" sz="2000" i="1" u="none">
                                          <a:latin typeface="Cambria Math" panose="02040503050406030204" pitchFamily="18" charset="0"/>
                                        </a:rPr>
                                      </m:ctrlPr>
                                    </m:sSubPr>
                                    <m:e>
                                      <m:r>
                                        <a:rPr lang="en-US" sz="2000" i="1" u="none">
                                          <a:latin typeface="Cambria Math"/>
                                        </a:rPr>
                                        <m:t>𝑡</m:t>
                                      </m:r>
                                    </m:e>
                                    <m:sub>
                                      <m:r>
                                        <a:rPr lang="en-US" sz="2000" i="1" u="none">
                                          <a:latin typeface="Cambria Math"/>
                                        </a:rPr>
                                        <m:t>𝑘</m:t>
                                      </m:r>
                                    </m:sub>
                                  </m:sSub>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𝑜</m:t>
                                      </m:r>
                                    </m:e>
                                    <m:sub>
                                      <m:r>
                                        <a:rPr lang="en-US" sz="2000" i="1" u="none">
                                          <a:latin typeface="Cambria Math"/>
                                        </a:rPr>
                                        <m:t>𝑘</m:t>
                                      </m:r>
                                    </m:sub>
                                  </m:sSub>
                                </m:e>
                              </m:d>
                            </m:e>
                            <m:sup>
                              <m:r>
                                <a:rPr lang="en-US" sz="2000" i="1" u="none">
                                  <a:latin typeface="Cambria Math"/>
                                </a:rPr>
                                <m:t>2</m:t>
                              </m:r>
                            </m:sup>
                          </m:sSup>
                        </m:e>
                      </m:nary>
                    </m:oMath>
                  </m:oMathPara>
                </a14:m>
                <a:endParaRPr lang="en-US" sz="2000" u="none" dirty="0"/>
              </a:p>
            </p:txBody>
          </p:sp>
        </mc:Choice>
        <mc:Fallback xmlns="">
          <p:sp>
            <p:nvSpPr>
              <p:cNvPr id="54" name="Rectangle 53"/>
              <p:cNvSpPr>
                <a:spLocks noRot="1" noChangeAspect="1" noMove="1" noResize="1" noEditPoints="1" noAdjustHandles="1" noChangeArrowheads="1" noChangeShapeType="1" noTextEdit="1"/>
              </p:cNvSpPr>
              <p:nvPr/>
            </p:nvSpPr>
            <p:spPr>
              <a:xfrm>
                <a:off x="118872" y="5251190"/>
                <a:ext cx="3124200" cy="98488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6460339" y="5595004"/>
                <a:ext cx="1963358" cy="4247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solidFill>
                                <a:schemeClr val="dk1"/>
                              </a:solidFill>
                              <a:latin typeface="Cambria Math" panose="02040503050406030204" pitchFamily="18" charset="0"/>
                            </a:rPr>
                          </m:ctrlPr>
                        </m:sSubPr>
                        <m:e>
                          <m:r>
                            <m:rPr>
                              <m:sty m:val="p"/>
                            </m:rPr>
                            <a:rPr lang="en-US" sz="2000" i="1" u="none">
                              <a:solidFill>
                                <a:schemeClr val="dk1"/>
                              </a:solidFill>
                              <a:latin typeface="Cambria Math"/>
                            </a:rPr>
                            <m:t>net</m:t>
                          </m:r>
                        </m:e>
                        <m:sub>
                          <m:r>
                            <a:rPr lang="en-US" sz="2000" b="0" i="1" u="none" smtClean="0">
                              <a:solidFill>
                                <a:schemeClr val="dk1"/>
                              </a:solidFill>
                              <a:latin typeface="Cambria Math" panose="02040503050406030204" pitchFamily="18" charset="0"/>
                            </a:rPr>
                            <m:t>𝑘</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i="1" u="none">
                              <a:solidFill>
                                <a:schemeClr val="dk1"/>
                              </a:solidFill>
                              <a:latin typeface="Cambria Math"/>
                            </a:rPr>
                            <m:t>𝑤</m:t>
                          </m:r>
                        </m:e>
                        <m:sub>
                          <m:r>
                            <a:rPr lang="en-US" sz="2000" b="0" i="1" u="none" smtClean="0">
                              <a:solidFill>
                                <a:schemeClr val="dk1"/>
                              </a:solidFill>
                              <a:latin typeface="Cambria Math" panose="02040503050406030204" pitchFamily="18" charset="0"/>
                            </a:rPr>
                            <m:t>𝑗𝑘</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b="0" i="1" u="none" smtClean="0">
                              <a:solidFill>
                                <a:schemeClr val="dk1"/>
                              </a:solidFill>
                              <a:latin typeface="Cambria Math" panose="02040503050406030204" pitchFamily="18" charset="0"/>
                            </a:rPr>
                            <m:t>h</m:t>
                          </m:r>
                        </m:e>
                        <m:sub>
                          <m:r>
                            <a:rPr lang="en-US" sz="2000" b="0" i="1" u="none" smtClean="0">
                              <a:solidFill>
                                <a:schemeClr val="dk1"/>
                              </a:solidFill>
                              <a:latin typeface="Cambria Math" panose="02040503050406030204" pitchFamily="18" charset="0"/>
                            </a:rPr>
                            <m:t>𝑗</m:t>
                          </m:r>
                        </m:sub>
                      </m:sSub>
                    </m:oMath>
                  </m:oMathPara>
                </a14:m>
                <a:endParaRPr lang="en-US" sz="2000" i="1" u="none" dirty="0">
                  <a:solidFill>
                    <a:schemeClr val="dk1"/>
                  </a:solidFill>
                  <a:latin typeface="Cambria Math"/>
                </a:endParaRPr>
              </a:p>
            </p:txBody>
          </p:sp>
        </mc:Choice>
        <mc:Fallback xmlns="">
          <p:sp>
            <p:nvSpPr>
              <p:cNvPr id="55" name="Rectangle 54"/>
              <p:cNvSpPr>
                <a:spLocks noRot="1" noChangeAspect="1" noMove="1" noResize="1" noEditPoints="1" noAdjustHandles="1" noChangeArrowheads="1" noChangeShapeType="1" noTextEdit="1"/>
              </p:cNvSpPr>
              <p:nvPr/>
            </p:nvSpPr>
            <p:spPr>
              <a:xfrm>
                <a:off x="6460339" y="5595004"/>
                <a:ext cx="1963358" cy="424796"/>
              </a:xfrm>
              <a:prstGeom prst="rect">
                <a:avLst/>
              </a:prstGeom>
              <a:blipFill>
                <a:blip r:embed="rId9"/>
                <a:stretch>
                  <a:fillRect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3342408" y="5251191"/>
                <a:ext cx="3076904" cy="130555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u="none" smtClean="0">
                              <a:latin typeface="Cambria Math" panose="02040503050406030204" pitchFamily="18" charset="0"/>
                            </a:rPr>
                          </m:ctrlPr>
                        </m:fPr>
                        <m:num>
                          <m:r>
                            <a:rPr lang="en-US" sz="2000" b="0" i="1" u="none" smtClean="0">
                              <a:latin typeface="Cambria Math"/>
                            </a:rPr>
                            <m:t>𝜕</m:t>
                          </m:r>
                          <m:sSub>
                            <m:sSubPr>
                              <m:ctrlPr>
                                <a:rPr lang="en-US" sz="2000" i="1" u="none">
                                  <a:latin typeface="Cambria Math" panose="02040503050406030204" pitchFamily="18" charset="0"/>
                                </a:rPr>
                              </m:ctrlPr>
                            </m:sSubPr>
                            <m:e>
                              <m:r>
                                <a:rPr lang="en-US" sz="2000" i="1" u="none">
                                  <a:latin typeface="Cambria Math"/>
                                </a:rPr>
                                <m:t>𝑜</m:t>
                              </m:r>
                            </m:e>
                            <m:sub>
                              <m:r>
                                <a:rPr lang="en-US" sz="2000" b="0" i="1" u="none" smtClean="0">
                                  <a:latin typeface="Cambria Math" panose="02040503050406030204" pitchFamily="18" charset="0"/>
                                </a:rPr>
                                <m:t>𝑘</m:t>
                              </m:r>
                            </m:sub>
                          </m:sSub>
                        </m:num>
                        <m:den>
                          <m:r>
                            <a:rPr lang="en-US" sz="2000" i="1" u="none">
                              <a:latin typeface="Cambria Math"/>
                            </a:rPr>
                            <m:t>𝜕</m:t>
                          </m:r>
                          <m:sSub>
                            <m:sSubPr>
                              <m:ctrlPr>
                                <a:rPr lang="en-US" sz="2000" b="0" i="1" u="none" smtClean="0">
                                  <a:latin typeface="Cambria Math" panose="02040503050406030204" pitchFamily="18" charset="0"/>
                                </a:rPr>
                              </m:ctrlPr>
                            </m:sSubPr>
                            <m:e>
                              <m:r>
                                <m:rPr>
                                  <m:sty m:val="p"/>
                                </m:rPr>
                                <a:rPr lang="en-US" sz="2000" b="0" i="0" u="none" smtClean="0">
                                  <a:latin typeface="Cambria Math"/>
                                </a:rPr>
                                <m:t>net</m:t>
                              </m:r>
                            </m:e>
                            <m:sub>
                              <m:r>
                                <a:rPr lang="en-US" sz="2000" b="0" i="1" u="none" smtClean="0">
                                  <a:latin typeface="Cambria Math" panose="02040503050406030204" pitchFamily="18" charset="0"/>
                                </a:rPr>
                                <m:t>𝑘</m:t>
                              </m:r>
                            </m:sub>
                          </m:sSub>
                        </m:den>
                      </m:f>
                      <m:r>
                        <a:rPr lang="en-US" sz="2000" i="1" u="none">
                          <a:solidFill>
                            <a:schemeClr val="dk1"/>
                          </a:solidFill>
                          <a:latin typeface="Cambria Math"/>
                        </a:rPr>
                        <m:t>=</m:t>
                      </m:r>
                      <m:sSub>
                        <m:sSubPr>
                          <m:ctrlPr>
                            <a:rPr lang="en-US" sz="2000" b="0" i="1" u="none" smtClean="0">
                              <a:solidFill>
                                <a:schemeClr val="dk1"/>
                              </a:solidFill>
                              <a:latin typeface="Cambria Math" panose="02040503050406030204" pitchFamily="18" charset="0"/>
                            </a:rPr>
                          </m:ctrlPr>
                        </m:sSubPr>
                        <m:e>
                          <m:r>
                            <a:rPr lang="en-US" sz="2000" b="0" i="1" u="none" smtClean="0">
                              <a:solidFill>
                                <a:schemeClr val="dk1"/>
                              </a:solidFill>
                              <a:latin typeface="Cambria Math"/>
                            </a:rPr>
                            <m:t>𝑜</m:t>
                          </m:r>
                        </m:e>
                        <m:sub>
                          <m:r>
                            <a:rPr lang="en-US" sz="2000" b="0" i="1" u="none" smtClean="0">
                              <a:solidFill>
                                <a:schemeClr val="dk1"/>
                              </a:solidFill>
                              <a:latin typeface="Cambria Math" panose="02040503050406030204" pitchFamily="18" charset="0"/>
                            </a:rPr>
                            <m:t>𝑘</m:t>
                          </m:r>
                        </m:sub>
                      </m:sSub>
                      <m:r>
                        <a:rPr lang="en-US" sz="2000" b="0" i="1" u="none" smtClean="0">
                          <a:solidFill>
                            <a:schemeClr val="dk1"/>
                          </a:solidFill>
                          <a:latin typeface="Cambria Math"/>
                        </a:rPr>
                        <m:t>(</m:t>
                      </m:r>
                      <m:r>
                        <a:rPr lang="en-US" sz="2000" b="0" i="1" u="none" smtClean="0">
                          <a:solidFill>
                            <a:schemeClr val="dk1"/>
                          </a:solidFill>
                          <a:latin typeface="Cambria Math"/>
                        </a:rPr>
                        <m:t>1</m:t>
                      </m:r>
                      <m:r>
                        <a:rPr lang="en-US" sz="2000" b="0" i="1" u="none" smtClean="0">
                          <a:solidFill>
                            <a:schemeClr val="dk1"/>
                          </a:solidFill>
                          <a:latin typeface="Cambria Math"/>
                        </a:rPr>
                        <m:t>−</m:t>
                      </m:r>
                      <m:sSub>
                        <m:sSubPr>
                          <m:ctrlPr>
                            <a:rPr lang="en-US" sz="2000" b="0" i="1" u="none" smtClean="0">
                              <a:solidFill>
                                <a:schemeClr val="dk1"/>
                              </a:solidFill>
                              <a:latin typeface="Cambria Math" panose="02040503050406030204" pitchFamily="18" charset="0"/>
                            </a:rPr>
                          </m:ctrlPr>
                        </m:sSubPr>
                        <m:e>
                          <m:r>
                            <a:rPr lang="en-US" sz="2000" b="0" i="1" u="none" smtClean="0">
                              <a:solidFill>
                                <a:schemeClr val="dk1"/>
                              </a:solidFill>
                              <a:latin typeface="Cambria Math"/>
                            </a:rPr>
                            <m:t>𝑜</m:t>
                          </m:r>
                        </m:e>
                        <m:sub>
                          <m:r>
                            <a:rPr lang="en-US" sz="2000" b="0" i="1" u="none" smtClean="0">
                              <a:solidFill>
                                <a:schemeClr val="dk1"/>
                              </a:solidFill>
                              <a:latin typeface="Cambria Math" panose="02040503050406030204" pitchFamily="18" charset="0"/>
                            </a:rPr>
                            <m:t>𝑘</m:t>
                          </m:r>
                        </m:sub>
                      </m:sSub>
                      <m:r>
                        <a:rPr lang="en-US" sz="2000" b="0" i="1" u="none" smtClean="0">
                          <a:solidFill>
                            <a:schemeClr val="dk1"/>
                          </a:solidFill>
                          <a:latin typeface="Cambria Math"/>
                        </a:rPr>
                        <m:t>)</m:t>
                      </m:r>
                    </m:oMath>
                  </m:oMathPara>
                </a14:m>
                <a:endParaRPr lang="en-US" sz="2000" i="1" u="none" dirty="0">
                  <a:solidFill>
                    <a:schemeClr val="dk1"/>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sz="1800" i="1" u="none">
                              <a:latin typeface="Cambria Math" panose="02040503050406030204" pitchFamily="18" charset="0"/>
                            </a:rPr>
                          </m:ctrlPr>
                        </m:sSubPr>
                        <m:e>
                          <m:r>
                            <a:rPr lang="en-US" sz="1800" i="1" u="none">
                              <a:latin typeface="Cambria Math"/>
                            </a:rPr>
                            <m:t>𝑜</m:t>
                          </m:r>
                        </m:e>
                        <m:sub>
                          <m:r>
                            <a:rPr lang="en-US" sz="1800" b="0" i="1" u="none" smtClean="0">
                              <a:latin typeface="Cambria Math" panose="02040503050406030204" pitchFamily="18" charset="0"/>
                            </a:rPr>
                            <m:t>𝑘</m:t>
                          </m:r>
                        </m:sub>
                      </m:sSub>
                      <m:r>
                        <a:rPr lang="en-US" sz="1800" b="0" i="1" u="none" smtClean="0">
                          <a:latin typeface="Cambria Math"/>
                        </a:rPr>
                        <m:t>=</m:t>
                      </m:r>
                      <m:f>
                        <m:fPr>
                          <m:ctrlPr>
                            <a:rPr lang="en-US" sz="1800" b="0" i="1" u="none" smtClean="0">
                              <a:latin typeface="Cambria Math" panose="02040503050406030204" pitchFamily="18" charset="0"/>
                            </a:rPr>
                          </m:ctrlPr>
                        </m:fPr>
                        <m:num>
                          <m:r>
                            <a:rPr lang="en-US" sz="1800" b="0" i="1" u="none" smtClean="0">
                              <a:latin typeface="Cambria Math"/>
                            </a:rPr>
                            <m:t>1</m:t>
                          </m:r>
                        </m:num>
                        <m:den>
                          <m:r>
                            <a:rPr lang="en-US" sz="1800" b="0" i="1" u="none" smtClean="0">
                              <a:latin typeface="Cambria Math"/>
                            </a:rPr>
                            <m:t>1</m:t>
                          </m:r>
                          <m:r>
                            <a:rPr lang="en-US" sz="1800" b="0" i="1" u="none" smtClean="0">
                              <a:latin typeface="Cambria Math"/>
                            </a:rPr>
                            <m:t>+</m:t>
                          </m:r>
                          <m:func>
                            <m:funcPr>
                              <m:ctrlPr>
                                <a:rPr lang="en-US" sz="1800" b="0" i="1" u="none" smtClean="0">
                                  <a:latin typeface="Cambria Math" panose="02040503050406030204" pitchFamily="18" charset="0"/>
                                </a:rPr>
                              </m:ctrlPr>
                            </m:funcPr>
                            <m:fName>
                              <m:r>
                                <m:rPr>
                                  <m:sty m:val="p"/>
                                </m:rPr>
                                <a:rPr lang="en-US" sz="1800" b="0" i="0" u="none" smtClean="0">
                                  <a:latin typeface="Cambria Math"/>
                                </a:rPr>
                                <m:t>exp</m:t>
                              </m:r>
                            </m:fName>
                            <m:e>
                              <m:r>
                                <a:rPr lang="en-US" sz="1800" b="0" i="1" u="none" smtClean="0">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b="0" i="1" u="none" smtClean="0">
                                      <a:latin typeface="Cambria Math" panose="02040503050406030204" pitchFamily="18" charset="0"/>
                                    </a:rPr>
                                    <m:t>𝑘</m:t>
                                  </m:r>
                                </m:sub>
                              </m:sSub>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b="0" i="1" u="none" smtClean="0">
                                      <a:latin typeface="Cambria Math" panose="02040503050406030204" pitchFamily="18" charset="0"/>
                                    </a:rPr>
                                    <m:t>𝑘</m:t>
                                  </m:r>
                                </m:sub>
                              </m:sSub>
                              <m:r>
                                <a:rPr lang="en-US" sz="2000" b="0" i="1" u="none" smtClean="0">
                                  <a:latin typeface="Cambria Math"/>
                                </a:rPr>
                                <m:t>)}</m:t>
                              </m:r>
                            </m:e>
                          </m:func>
                        </m:den>
                      </m:f>
                    </m:oMath>
                  </m:oMathPara>
                </a14:m>
                <a:endParaRPr lang="en-US" sz="2000" i="1" u="none" dirty="0">
                  <a:solidFill>
                    <a:schemeClr val="dk1"/>
                  </a:solidFill>
                  <a:latin typeface="Cambria Math"/>
                </a:endParaRPr>
              </a:p>
            </p:txBody>
          </p:sp>
        </mc:Choice>
        <mc:Fallback xmlns="">
          <p:sp>
            <p:nvSpPr>
              <p:cNvPr id="56" name="Rectangle 55"/>
              <p:cNvSpPr>
                <a:spLocks noRot="1" noChangeAspect="1" noMove="1" noResize="1" noEditPoints="1" noAdjustHandles="1" noChangeArrowheads="1" noChangeShapeType="1" noTextEdit="1"/>
              </p:cNvSpPr>
              <p:nvPr/>
            </p:nvSpPr>
            <p:spPr>
              <a:xfrm>
                <a:off x="3342408" y="5251191"/>
                <a:ext cx="3076904" cy="1305550"/>
              </a:xfrm>
              <a:prstGeom prst="rect">
                <a:avLst/>
              </a:prstGeom>
              <a:blipFill>
                <a:blip r:embed="rId10"/>
                <a:stretch>
                  <a:fillRect/>
                </a:stretch>
              </a:blipFill>
            </p:spPr>
            <p:txBody>
              <a:bodyPr/>
              <a:lstStyle/>
              <a:p>
                <a:r>
                  <a:rPr lang="en-US">
                    <a:noFill/>
                  </a:rPr>
                  <a:t> </a:t>
                </a:r>
              </a:p>
            </p:txBody>
          </p:sp>
        </mc:Fallback>
      </mc:AlternateContent>
      <p:cxnSp>
        <p:nvCxnSpPr>
          <p:cNvPr id="57" name="Straight Arrow Connector 56"/>
          <p:cNvCxnSpPr>
            <a:stCxn id="54" idx="0"/>
          </p:cNvCxnSpPr>
          <p:nvPr/>
        </p:nvCxnSpPr>
        <p:spPr>
          <a:xfrm flipV="1">
            <a:off x="1680972" y="4313009"/>
            <a:ext cx="961503" cy="938181"/>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p:cNvCxnSpPr>
          <p:nvPr/>
        </p:nvCxnSpPr>
        <p:spPr>
          <a:xfrm flipV="1">
            <a:off x="1680972" y="4934499"/>
            <a:ext cx="1059180" cy="316691"/>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3996182" y="4531623"/>
            <a:ext cx="110490" cy="719568"/>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1" idx="2"/>
          </p:cNvCxnSpPr>
          <p:nvPr/>
        </p:nvCxnSpPr>
        <p:spPr>
          <a:xfrm flipV="1">
            <a:off x="4106672" y="4956551"/>
            <a:ext cx="830580" cy="294639"/>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0"/>
            <a:endCxn id="49" idx="2"/>
          </p:cNvCxnSpPr>
          <p:nvPr/>
        </p:nvCxnSpPr>
        <p:spPr>
          <a:xfrm flipH="1" flipV="1">
            <a:off x="5996432" y="4946912"/>
            <a:ext cx="1445586" cy="648092"/>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2"/>
          </p:cNvCxnSpPr>
          <p:nvPr/>
        </p:nvCxnSpPr>
        <p:spPr>
          <a:xfrm flipH="1" flipV="1">
            <a:off x="5066792" y="4512817"/>
            <a:ext cx="1352520" cy="1052814"/>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6575662" y="1780031"/>
            <a:ext cx="2430053" cy="2698527"/>
            <a:chOff x="6575662" y="1780031"/>
            <a:chExt cx="2430053" cy="2698527"/>
          </a:xfrm>
        </p:grpSpPr>
        <p:grpSp>
          <p:nvGrpSpPr>
            <p:cNvPr id="7" name="Group 6"/>
            <p:cNvGrpSpPr/>
            <p:nvPr/>
          </p:nvGrpSpPr>
          <p:grpSpPr>
            <a:xfrm>
              <a:off x="6575662" y="1780031"/>
              <a:ext cx="2430053" cy="2698527"/>
              <a:chOff x="6477000" y="2254472"/>
              <a:chExt cx="2430053" cy="2698527"/>
            </a:xfrm>
          </p:grpSpPr>
          <p:grpSp>
            <p:nvGrpSpPr>
              <p:cNvPr id="8" name="Group 51"/>
              <p:cNvGrpSpPr>
                <a:grpSpLocks/>
              </p:cNvGrpSpPr>
              <p:nvPr/>
            </p:nvGrpSpPr>
            <p:grpSpPr bwMode="auto">
              <a:xfrm>
                <a:off x="6477000" y="2704742"/>
                <a:ext cx="2430053" cy="2248257"/>
                <a:chOff x="1872" y="2496"/>
                <a:chExt cx="1392" cy="1368"/>
              </a:xfrm>
            </p:grpSpPr>
            <p:grpSp>
              <p:nvGrpSpPr>
                <p:cNvPr id="12" name="Group 26"/>
                <p:cNvGrpSpPr>
                  <a:grpSpLocks/>
                </p:cNvGrpSpPr>
                <p:nvPr/>
              </p:nvGrpSpPr>
              <p:grpSpPr bwMode="auto">
                <a:xfrm>
                  <a:off x="1872" y="3720"/>
                  <a:ext cx="1392" cy="144"/>
                  <a:chOff x="1872" y="3720"/>
                  <a:chExt cx="1392" cy="144"/>
                </a:xfrm>
              </p:grpSpPr>
              <p:sp>
                <p:nvSpPr>
                  <p:cNvPr id="42"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5"/>
                <p:cNvGrpSpPr>
                  <a:grpSpLocks/>
                </p:cNvGrpSpPr>
                <p:nvPr/>
              </p:nvGrpSpPr>
              <p:grpSpPr bwMode="auto">
                <a:xfrm>
                  <a:off x="2016" y="3108"/>
                  <a:ext cx="1056" cy="144"/>
                  <a:chOff x="2016" y="3168"/>
                  <a:chExt cx="1056" cy="144"/>
                </a:xfrm>
              </p:grpSpPr>
              <p:sp>
                <p:nvSpPr>
                  <p:cNvPr id="39"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27"/>
                <p:cNvGrpSpPr>
                  <a:grpSpLocks/>
                </p:cNvGrpSpPr>
                <p:nvPr/>
              </p:nvGrpSpPr>
              <p:grpSpPr bwMode="auto">
                <a:xfrm>
                  <a:off x="2208" y="2496"/>
                  <a:ext cx="624" cy="144"/>
                  <a:chOff x="2208" y="2496"/>
                  <a:chExt cx="624" cy="144"/>
                </a:xfrm>
              </p:grpSpPr>
              <p:sp>
                <p:nvSpPr>
                  <p:cNvPr id="37"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5" name="AutoShape 28"/>
                <p:cNvCxnSpPr>
                  <a:cxnSpLocks noChangeShapeType="1"/>
                  <a:stCxn id="38" idx="4"/>
                  <a:endCxn id="40" idx="0"/>
                </p:cNvCxnSpPr>
                <p:nvPr/>
              </p:nvCxnSpPr>
              <p:spPr bwMode="auto">
                <a:xfrm>
                  <a:off x="2760" y="2640"/>
                  <a:ext cx="240"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6" name="AutoShape 29"/>
                <p:cNvCxnSpPr>
                  <a:cxnSpLocks noChangeShapeType="1"/>
                  <a:stCxn id="38" idx="4"/>
                  <a:endCxn id="41" idx="0"/>
                </p:cNvCxnSpPr>
                <p:nvPr/>
              </p:nvCxnSpPr>
              <p:spPr bwMode="auto">
                <a:xfrm flipH="1">
                  <a:off x="2568" y="2640"/>
                  <a:ext cx="192"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7" name="AutoShape 30"/>
                <p:cNvCxnSpPr>
                  <a:cxnSpLocks noChangeShapeType="1"/>
                  <a:stCxn id="38" idx="4"/>
                  <a:endCxn id="39" idx="0"/>
                </p:cNvCxnSpPr>
                <p:nvPr/>
              </p:nvCxnSpPr>
              <p:spPr bwMode="auto">
                <a:xfrm flipH="1">
                  <a:off x="2088" y="2640"/>
                  <a:ext cx="672"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8" name="AutoShape 31"/>
                <p:cNvCxnSpPr>
                  <a:cxnSpLocks noChangeShapeType="1"/>
                  <a:stCxn id="37" idx="4"/>
                  <a:endCxn id="40"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2"/>
                <p:cNvCxnSpPr>
                  <a:cxnSpLocks noChangeShapeType="1"/>
                  <a:stCxn id="37" idx="4"/>
                  <a:endCxn id="41"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3"/>
                <p:cNvCxnSpPr>
                  <a:cxnSpLocks noChangeShapeType="1"/>
                  <a:stCxn id="37" idx="4"/>
                  <a:endCxn id="39"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4"/>
                <p:cNvCxnSpPr>
                  <a:cxnSpLocks noChangeShapeType="1"/>
                  <a:stCxn id="39" idx="4"/>
                  <a:endCxn id="42"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5"/>
                <p:cNvCxnSpPr>
                  <a:cxnSpLocks noChangeShapeType="1"/>
                  <a:stCxn id="39" idx="4"/>
                  <a:endCxn id="43"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6"/>
                <p:cNvCxnSpPr>
                  <a:cxnSpLocks noChangeShapeType="1"/>
                  <a:stCxn id="39" idx="4"/>
                  <a:endCxn id="46"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7"/>
                <p:cNvCxnSpPr>
                  <a:cxnSpLocks noChangeShapeType="1"/>
                  <a:stCxn id="39" idx="4"/>
                  <a:endCxn id="44"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8"/>
                <p:cNvCxnSpPr>
                  <a:cxnSpLocks noChangeShapeType="1"/>
                  <a:stCxn id="39" idx="4"/>
                  <a:endCxn id="45"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0"/>
                <p:cNvCxnSpPr>
                  <a:cxnSpLocks noChangeShapeType="1"/>
                  <a:endCxn id="46"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1"/>
                <p:cNvCxnSpPr>
                  <a:cxnSpLocks noChangeShapeType="1"/>
                  <a:stCxn id="41" idx="4"/>
                  <a:endCxn id="43"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2"/>
                <p:cNvCxnSpPr>
                  <a:cxnSpLocks noChangeShapeType="1"/>
                  <a:endCxn id="42"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4"/>
                <p:cNvCxnSpPr>
                  <a:cxnSpLocks noChangeShapeType="1"/>
                  <a:stCxn id="40" idx="4"/>
                  <a:endCxn id="45"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5"/>
                <p:cNvCxnSpPr>
                  <a:cxnSpLocks noChangeShapeType="1"/>
                  <a:stCxn id="40" idx="4"/>
                  <a:endCxn id="44"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6"/>
                <p:cNvCxnSpPr>
                  <a:cxnSpLocks noChangeShapeType="1"/>
                  <a:stCxn id="40" idx="4"/>
                  <a:endCxn id="46"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7"/>
                <p:cNvCxnSpPr>
                  <a:cxnSpLocks noChangeShapeType="1"/>
                  <a:stCxn id="40" idx="4"/>
                  <a:endCxn id="43"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8"/>
                <p:cNvCxnSpPr>
                  <a:cxnSpLocks noChangeShapeType="1"/>
                  <a:stCxn id="40" idx="4"/>
                  <a:endCxn id="42"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9"/>
                <p:cNvCxnSpPr>
                  <a:cxnSpLocks noChangeShapeType="1"/>
                  <a:stCxn id="41" idx="4"/>
                  <a:endCxn id="45"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9" name="TextBox 8"/>
                  <p:cNvSpPr txBox="1"/>
                  <p:nvPr/>
                </p:nvSpPr>
                <p:spPr>
                  <a:xfrm>
                    <a:off x="7944832" y="2254472"/>
                    <a:ext cx="587981" cy="4770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500" i="1" smtClean="0">
                                  <a:latin typeface="Cambria Math" panose="02040503050406030204" pitchFamily="18" charset="0"/>
                                </a:rPr>
                              </m:ctrlPr>
                            </m:sSubPr>
                            <m:e>
                              <m:r>
                                <m:rPr>
                                  <m:sty m:val="p"/>
                                </m:rPr>
                                <a:rPr lang="en-US" altLang="zh-CN" sz="2500" i="1" smtClean="0">
                                  <a:latin typeface="Cambria Math" panose="02040503050406030204" pitchFamily="18" charset="0"/>
                                </a:rPr>
                                <m:t>o</m:t>
                              </m:r>
                            </m:e>
                            <m:sub>
                              <m:r>
                                <a:rPr lang="en-US" sz="2500" b="0" i="1" u="none" smtClean="0">
                                  <a:latin typeface="Cambria Math" panose="02040503050406030204" pitchFamily="18" charset="0"/>
                                </a:rPr>
                                <m:t>𝑘</m:t>
                              </m:r>
                            </m:sub>
                          </m:sSub>
                        </m:oMath>
                      </m:oMathPara>
                    </a14:m>
                    <a:endParaRPr lang="en-US" sz="2500" u="none" dirty="0"/>
                  </a:p>
                </p:txBody>
              </p:sp>
            </mc:Choice>
            <mc:Fallback xmlns="">
              <p:sp>
                <p:nvSpPr>
                  <p:cNvPr id="9" name="TextBox 8"/>
                  <p:cNvSpPr txBox="1">
                    <a:spLocks noRot="1" noChangeAspect="1" noMove="1" noResize="1" noEditPoints="1" noAdjustHandles="1" noChangeArrowheads="1" noChangeShapeType="1" noTextEdit="1"/>
                  </p:cNvSpPr>
                  <p:nvPr/>
                </p:nvSpPr>
                <p:spPr>
                  <a:xfrm>
                    <a:off x="7944832" y="2254472"/>
                    <a:ext cx="587981" cy="477054"/>
                  </a:xfrm>
                  <a:prstGeom prst="rect">
                    <a:avLst/>
                  </a:prstGeom>
                  <a:blipFill>
                    <a:blip r:embed="rId11"/>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618601" y="3167985"/>
                    <a:ext cx="788549"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smtClean="0">
                                  <a:latin typeface="Cambria Math" panose="02040503050406030204" pitchFamily="18" charset="0"/>
                                </a:rPr>
                              </m:ctrlPr>
                            </m:sSubPr>
                            <m:e>
                              <m:r>
                                <a:rPr lang="en-US" sz="2800" i="1" u="none">
                                  <a:latin typeface="Cambria Math"/>
                                </a:rPr>
                                <m:t>𝑤</m:t>
                              </m:r>
                            </m:e>
                            <m:sub>
                              <m:r>
                                <a:rPr lang="en-US" sz="2800" b="0" i="1" u="none" smtClean="0">
                                  <a:latin typeface="Cambria Math" panose="02040503050406030204" pitchFamily="18" charset="0"/>
                                </a:rPr>
                                <m:t>𝑗𝑘</m:t>
                              </m:r>
                            </m:sub>
                          </m:sSub>
                        </m:oMath>
                      </m:oMathPara>
                    </a14:m>
                    <a:endParaRPr lang="en-US" sz="2800" i="1" u="none" dirty="0">
                      <a:latin typeface="Cambria Math"/>
                    </a:endParaRPr>
                  </a:p>
                </p:txBody>
              </p:sp>
            </mc:Choice>
            <mc:Fallback xmlns="">
              <p:sp>
                <p:nvSpPr>
                  <p:cNvPr id="10" name="Rectangle 9"/>
                  <p:cNvSpPr>
                    <a:spLocks noRot="1" noChangeAspect="1" noMove="1" noResize="1" noEditPoints="1" noAdjustHandles="1" noChangeArrowheads="1" noChangeShapeType="1" noTextEdit="1"/>
                  </p:cNvSpPr>
                  <p:nvPr/>
                </p:nvSpPr>
                <p:spPr>
                  <a:xfrm>
                    <a:off x="7618601" y="3167985"/>
                    <a:ext cx="788549" cy="557910"/>
                  </a:xfrm>
                  <a:prstGeom prst="rect">
                    <a:avLst/>
                  </a:prstGeom>
                  <a:blipFill>
                    <a:blip r:embed="rId1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4" name="Rectangle 63"/>
                <p:cNvSpPr/>
                <p:nvPr/>
              </p:nvSpPr>
              <p:spPr>
                <a:xfrm>
                  <a:off x="7204123" y="3062131"/>
                  <a:ext cx="523990"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dk1"/>
                                </a:solidFill>
                                <a:latin typeface="Cambria Math" panose="02040503050406030204" pitchFamily="18" charset="0"/>
                              </a:rPr>
                            </m:ctrlPr>
                          </m:sSubPr>
                          <m:e>
                            <m:r>
                              <a:rPr lang="en-US" sz="2400" b="0" i="1" smtClean="0">
                                <a:solidFill>
                                  <a:schemeClr val="dk1"/>
                                </a:solidFill>
                                <a:latin typeface="Cambria Math" panose="02040503050406030204" pitchFamily="18" charset="0"/>
                              </a:rPr>
                              <m:t>h</m:t>
                            </m:r>
                          </m:e>
                          <m:sub>
                            <m:r>
                              <a:rPr lang="en-US" sz="2400" b="0" i="1" smtClean="0">
                                <a:solidFill>
                                  <a:schemeClr val="dk1"/>
                                </a:solidFill>
                                <a:latin typeface="Cambria Math" panose="02040503050406030204" pitchFamily="18" charset="0"/>
                              </a:rPr>
                              <m:t>𝑗</m:t>
                            </m:r>
                          </m:sub>
                        </m:sSub>
                      </m:oMath>
                    </m:oMathPara>
                  </a14:m>
                  <a:endParaRPr lang="en-US" sz="2400" dirty="0"/>
                </a:p>
              </p:txBody>
            </p:sp>
          </mc:Choice>
          <mc:Fallback xmlns="">
            <p:sp>
              <p:nvSpPr>
                <p:cNvPr id="64" name="Rectangle 63"/>
                <p:cNvSpPr>
                  <a:spLocks noRot="1" noChangeAspect="1" noMove="1" noResize="1" noEditPoints="1" noAdjustHandles="1" noChangeArrowheads="1" noChangeShapeType="1" noTextEdit="1"/>
                </p:cNvSpPr>
                <p:nvPr/>
              </p:nvSpPr>
              <p:spPr>
                <a:xfrm>
                  <a:off x="7204123" y="3062131"/>
                  <a:ext cx="523990" cy="491417"/>
                </a:xfrm>
                <a:prstGeom prst="rect">
                  <a:avLst/>
                </a:prstGeom>
                <a:blipFill>
                  <a:blip r:embed="rId13"/>
                  <a:stretch>
                    <a:fillRect b="-9877"/>
                  </a:stretch>
                </a:blipFill>
              </p:spPr>
              <p:txBody>
                <a:bodyPr/>
                <a:lstStyle/>
                <a:p>
                  <a:r>
                    <a:rPr lang="en-US">
                      <a:noFill/>
                    </a:rPr>
                    <a:t> </a:t>
                  </a:r>
                </a:p>
              </p:txBody>
            </p:sp>
          </mc:Fallback>
        </mc:AlternateContent>
      </p:grpSp>
    </p:spTree>
    <p:extLst>
      <p:ext uri="{BB962C8B-B14F-4D97-AF65-F5344CB8AC3E}">
        <p14:creationId xmlns:p14="http://schemas.microsoft.com/office/powerpoint/2010/main" val="244125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57"/>
                                        </p:tgtEl>
                                      </p:cBhvr>
                                    </p:animEffect>
                                    <p:set>
                                      <p:cBhvr>
                                        <p:cTn id="45" dur="1" fill="hold">
                                          <p:stCondLst>
                                            <p:cond delay="499"/>
                                          </p:stCondLst>
                                        </p:cTn>
                                        <p:tgtEl>
                                          <p:spTgt spid="5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54"/>
                                        </p:tgtEl>
                                      </p:cBhvr>
                                    </p:animEffect>
                                    <p:set>
                                      <p:cBhvr>
                                        <p:cTn id="48" dur="1" fill="hold">
                                          <p:stCondLst>
                                            <p:cond delay="499"/>
                                          </p:stCondLst>
                                        </p:cTn>
                                        <p:tgtEl>
                                          <p:spTgt spid="5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par>
                                <p:cTn id="65" presetID="10"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51"/>
                                        </p:tgtEl>
                                      </p:cBhvr>
                                    </p:animEffect>
                                    <p:set>
                                      <p:cBhvr>
                                        <p:cTn id="72" dur="1" fill="hold">
                                          <p:stCondLst>
                                            <p:cond delay="499"/>
                                          </p:stCondLst>
                                        </p:cTn>
                                        <p:tgtEl>
                                          <p:spTgt spid="51"/>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50"/>
                                        </p:tgtEl>
                                      </p:cBhvr>
                                    </p:animEffect>
                                    <p:set>
                                      <p:cBhvr>
                                        <p:cTn id="75" dur="1" fill="hold">
                                          <p:stCondLst>
                                            <p:cond delay="499"/>
                                          </p:stCondLst>
                                        </p:cTn>
                                        <p:tgtEl>
                                          <p:spTgt spid="50"/>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56"/>
                                        </p:tgtEl>
                                      </p:cBhvr>
                                    </p:animEffect>
                                    <p:set>
                                      <p:cBhvr>
                                        <p:cTn id="78" dur="1" fill="hold">
                                          <p:stCondLst>
                                            <p:cond delay="499"/>
                                          </p:stCondLst>
                                        </p:cTn>
                                        <p:tgtEl>
                                          <p:spTgt spid="5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0"/>
                                        </p:tgtEl>
                                      </p:cBhvr>
                                    </p:animEffect>
                                    <p:set>
                                      <p:cBhvr>
                                        <p:cTn id="81" dur="1" fill="hold">
                                          <p:stCondLst>
                                            <p:cond delay="499"/>
                                          </p:stCondLst>
                                        </p:cTn>
                                        <p:tgtEl>
                                          <p:spTgt spid="60"/>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59"/>
                                        </p:tgtEl>
                                      </p:cBhvr>
                                    </p:animEffect>
                                    <p:set>
                                      <p:cBhvr>
                                        <p:cTn id="84" dur="1" fill="hold">
                                          <p:stCondLst>
                                            <p:cond delay="499"/>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par>
                                <p:cTn id="98" presetID="10" presetClass="entr" presetSubtype="0" fill="hold"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fade">
                                      <p:cBhvr>
                                        <p:cTn id="100" dur="500"/>
                                        <p:tgtEl>
                                          <p:spTgt spid="6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8" grpId="0" animBg="1"/>
      <p:bldP spid="49" grpId="0"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6" grpId="0" animBg="1"/>
      <p:bldP spid="5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Weights of </a:t>
                </a:r>
                <a:r>
                  <a:rPr lang="en-US" dirty="0">
                    <a:solidFill>
                      <a:srgbClr val="00B0F0"/>
                    </a:solidFill>
                  </a:rPr>
                  <a:t>output</a:t>
                </a:r>
                <a:r>
                  <a:rPr lang="en-US" dirty="0"/>
                  <a:t> units:</a:t>
                </a:r>
              </a:p>
              <a:p>
                <a:pPr lvl="1"/>
                <a14:m>
                  <m:oMath xmlns:m="http://schemas.openxmlformats.org/officeDocument/2006/math">
                    <m:sSub>
                      <m:sSubPr>
                        <m:ctrlPr>
                          <a:rPr lang="en-US" i="1">
                            <a:solidFill>
                              <a:schemeClr val="dk1"/>
                            </a:solidFill>
                            <a:latin typeface="Cambria Math" panose="02040503050406030204" pitchFamily="18" charset="0"/>
                          </a:rPr>
                        </m:ctrlPr>
                      </m:sSubPr>
                      <m:e>
                        <m:r>
                          <a:rPr lang="en-US" i="1">
                            <a:solidFill>
                              <a:schemeClr val="dk1"/>
                            </a:solidFill>
                            <a:latin typeface="Cambria Math"/>
                          </a:rPr>
                          <m:t>𝑤</m:t>
                        </m:r>
                      </m:e>
                      <m:sub>
                        <m:r>
                          <a:rPr lang="en-US" b="0" i="1" smtClean="0">
                            <a:solidFill>
                              <a:schemeClr val="dk1"/>
                            </a:solidFill>
                            <a:latin typeface="Cambria Math" panose="02040503050406030204" pitchFamily="18" charset="0"/>
                          </a:rPr>
                          <m:t>𝑗𝑘</m:t>
                        </m:r>
                      </m:sub>
                    </m:sSub>
                  </m:oMath>
                </a14:m>
                <a:r>
                  <a:rPr lang="en-US" dirty="0"/>
                  <a:t> is changed by:</a:t>
                </a:r>
              </a:p>
              <a:p>
                <a:pPr marL="0" indent="0">
                  <a:buNone/>
                </a:pPr>
                <a:r>
                  <a:rPr lang="en-US" dirty="0"/>
                  <a:t> </a:t>
                </a:r>
              </a:p>
              <a:p>
                <a:pPr marL="0" indent="0">
                  <a:buNone/>
                </a:pPr>
                <a:endParaRPr lang="en-US" dirty="0"/>
              </a:p>
              <a:p>
                <a:pPr marL="0" indent="0">
                  <a:buNone/>
                </a:pPr>
                <a:endParaRPr lang="en-US" dirty="0"/>
              </a:p>
              <a:p>
                <a:pPr marL="0" indent="0">
                  <a:buNone/>
                </a:pPr>
                <a:r>
                  <a:rPr lang="en-US" dirty="0"/>
                  <a:t>where we set</a:t>
                </a:r>
              </a:p>
              <a:p>
                <a:pPr marL="0" indent="0">
                  <a:buNone/>
                </a:pPr>
                <a:r>
                  <a:rPr lang="en-US" dirty="0">
                    <a:solidFill>
                      <a:srgbClr val="FF0000"/>
                    </a:solidFill>
                  </a:rPr>
                  <a:t>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a:rPr>
                          <m:t>𝛿</m:t>
                        </m:r>
                      </m:e>
                      <m:sub>
                        <m:r>
                          <a:rPr lang="en-US" b="0" i="1" smtClean="0">
                            <a:solidFill>
                              <a:srgbClr val="FF0000"/>
                            </a:solidFill>
                            <a:latin typeface="Cambria Math" panose="02040503050406030204" pitchFamily="18" charset="0"/>
                          </a:rPr>
                          <m:t>𝑘</m:t>
                        </m:r>
                      </m:sub>
                    </m:sSub>
                    <m:r>
                      <a:rPr lang="en-US" i="1">
                        <a:solidFill>
                          <a:srgbClr val="FF0000"/>
                        </a:solidFill>
                        <a:latin typeface="Cambria Math"/>
                      </a:rPr>
                      <m:t>=</m:t>
                    </m:r>
                    <m:f>
                      <m:fPr>
                        <m:ctrlPr>
                          <a:rPr lang="en-US" i="1">
                            <a:solidFill>
                              <a:srgbClr val="FF0000"/>
                            </a:solidFill>
                            <a:latin typeface="Cambria Math" panose="02040503050406030204" pitchFamily="18" charset="0"/>
                          </a:rPr>
                        </m:ctrlPr>
                      </m:fPr>
                      <m:num>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𝐸</m:t>
                            </m:r>
                          </m:e>
                          <m:sub>
                            <m:r>
                              <a:rPr lang="en-US" i="1">
                                <a:solidFill>
                                  <a:srgbClr val="FF0000"/>
                                </a:solidFill>
                                <a:latin typeface="Cambria Math"/>
                              </a:rPr>
                              <m:t>𝑑</m:t>
                            </m:r>
                          </m:sub>
                        </m:sSub>
                      </m:num>
                      <m:den>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net</m:t>
                            </m:r>
                          </m:e>
                          <m:sub>
                            <m:r>
                              <a:rPr lang="en-US" i="1">
                                <a:solidFill>
                                  <a:srgbClr val="FF0000"/>
                                </a:solidFill>
                                <a:latin typeface="Cambria Math" panose="02040503050406030204" pitchFamily="18" charset="0"/>
                              </a:rPr>
                              <m:t>𝑘</m:t>
                            </m:r>
                          </m:sub>
                        </m:sSub>
                      </m:den>
                    </m:f>
                    <m:r>
                      <a:rPr lang="en-US" altLang="zh-CN" i="1">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𝑑</m:t>
                            </m:r>
                          </m:sub>
                        </m:sSub>
                      </m:num>
                      <m:den>
                        <m:r>
                          <a:rPr lang="en-US" i="1">
                            <a:latin typeface="Cambria Math"/>
                          </a:rPr>
                          <m:t>𝜕</m:t>
                        </m:r>
                        <m:sSub>
                          <m:sSubPr>
                            <m:ctrlPr>
                              <a:rPr lang="en-US" i="1">
                                <a:latin typeface="Cambria Math" panose="02040503050406030204" pitchFamily="18" charset="0"/>
                              </a:rPr>
                            </m:ctrlPr>
                          </m:sSubPr>
                          <m:e>
                            <m:r>
                              <m:rPr>
                                <m:sty m:val="p"/>
                              </m:rPr>
                              <a:rPr lang="en-US">
                                <a:latin typeface="Cambria Math"/>
                              </a:rPr>
                              <m:t>o</m:t>
                            </m:r>
                          </m:e>
                          <m:sub>
                            <m:r>
                              <a:rPr lang="en-US" i="1">
                                <a:latin typeface="Cambria Math" panose="02040503050406030204" pitchFamily="18" charset="0"/>
                              </a:rPr>
                              <m:t>𝑘</m:t>
                            </m:r>
                          </m:sub>
                        </m:sSub>
                      </m:den>
                    </m:f>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𝑜</m:t>
                            </m:r>
                          </m:e>
                          <m:sub>
                            <m:r>
                              <a:rPr lang="en-US" i="1">
                                <a:latin typeface="Cambria Math" panose="02040503050406030204" pitchFamily="18" charset="0"/>
                              </a:rPr>
                              <m:t>𝑘</m:t>
                            </m:r>
                          </m:sub>
                        </m:sSub>
                      </m:num>
                      <m:den>
                        <m:r>
                          <a:rPr lang="en-US" i="1">
                            <a:latin typeface="Cambria Math"/>
                          </a:rPr>
                          <m:t>𝜕</m:t>
                        </m:r>
                        <m:sSub>
                          <m:sSubPr>
                            <m:ctrlPr>
                              <a:rPr lang="en-US" i="1">
                                <a:latin typeface="Cambria Math" panose="02040503050406030204" pitchFamily="18" charset="0"/>
                              </a:rPr>
                            </m:ctrlPr>
                          </m:sSubPr>
                          <m:e>
                            <m:r>
                              <m:rPr>
                                <m:sty m:val="p"/>
                              </m:rPr>
                              <a:rPr lang="en-US">
                                <a:latin typeface="Cambria Math"/>
                              </a:rPr>
                              <m:t>net</m:t>
                            </m:r>
                          </m:e>
                          <m:sub>
                            <m:r>
                              <a:rPr lang="en-US" i="1">
                                <a:latin typeface="Cambria Math" panose="02040503050406030204" pitchFamily="18" charset="0"/>
                              </a:rPr>
                              <m:t>𝑘</m:t>
                            </m:r>
                          </m:sub>
                        </m:sSub>
                      </m:den>
                    </m:f>
                    <m:r>
                      <a:rPr lang="en-US" altLang="zh-CN" i="1" smtClean="0">
                        <a:latin typeface="Cambria Math" panose="02040503050406030204" pitchFamily="18" charset="0"/>
                      </a:rPr>
                      <m:t>=</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𝑡</m:t>
                            </m:r>
                          </m:e>
                          <m:sub>
                            <m:r>
                              <a:rPr lang="en-US" b="0" i="1" smtClean="0">
                                <a:solidFill>
                                  <a:srgbClr val="FF0000"/>
                                </a:solidFill>
                                <a:latin typeface="Cambria Math" panose="02040503050406030204" pitchFamily="18" charset="0"/>
                              </a:rPr>
                              <m:t>𝑘</m:t>
                            </m:r>
                          </m:sub>
                        </m:sSub>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𝑜</m:t>
                            </m:r>
                          </m:e>
                          <m:sub>
                            <m:r>
                              <a:rPr lang="en-US" b="0" i="1" smtClean="0">
                                <a:solidFill>
                                  <a:srgbClr val="FF0000"/>
                                </a:solidFill>
                                <a:latin typeface="Cambria Math" panose="02040503050406030204" pitchFamily="18" charset="0"/>
                              </a:rPr>
                              <m:t>𝑘</m:t>
                            </m:r>
                          </m:sub>
                        </m:sSub>
                      </m:e>
                    </m:d>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𝑜</m:t>
                        </m:r>
                      </m:e>
                      <m:sub>
                        <m:r>
                          <a:rPr lang="en-US" b="0" i="1" smtClean="0">
                            <a:solidFill>
                              <a:srgbClr val="FF0000"/>
                            </a:solidFill>
                            <a:latin typeface="Cambria Math" panose="02040503050406030204" pitchFamily="18" charset="0"/>
                          </a:rPr>
                          <m:t>𝑘</m:t>
                        </m:r>
                      </m:sub>
                    </m:sSub>
                    <m:d>
                      <m:dPr>
                        <m:ctrlPr>
                          <a:rPr lang="en-US" i="1">
                            <a:solidFill>
                              <a:srgbClr val="FF0000"/>
                            </a:solidFill>
                            <a:latin typeface="Cambria Math" panose="02040503050406030204" pitchFamily="18" charset="0"/>
                          </a:rPr>
                        </m:ctrlPr>
                      </m:dPr>
                      <m:e>
                        <m:r>
                          <a:rPr lang="en-US" i="1">
                            <a:solidFill>
                              <a:srgbClr val="FF0000"/>
                            </a:solidFill>
                            <a:latin typeface="Cambria Math"/>
                          </a:rPr>
                          <m:t>1</m:t>
                        </m:r>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𝑜</m:t>
                            </m:r>
                          </m:e>
                          <m:sub>
                            <m:r>
                              <a:rPr lang="en-US" b="0" i="1" smtClean="0">
                                <a:solidFill>
                                  <a:srgbClr val="FF0000"/>
                                </a:solidFill>
                                <a:latin typeface="Cambria Math" panose="02040503050406030204" pitchFamily="18" charset="0"/>
                              </a:rPr>
                              <m:t>𝑘</m:t>
                            </m:r>
                          </m:sub>
                        </m:sSub>
                      </m:e>
                    </m:d>
                  </m:oMath>
                </a14:m>
                <a:endParaRPr lang="en-US" dirty="0">
                  <a:solidFill>
                    <a:srgbClr val="FF0000"/>
                  </a:solidFill>
                </a:endParaRPr>
              </a:p>
              <a:p>
                <a:endParaRPr lang="en-US" dirty="0"/>
              </a:p>
              <a:p>
                <a14:m>
                  <m:oMath xmlns:m="http://schemas.openxmlformats.org/officeDocument/2006/math">
                    <m:r>
                      <a:rPr lang="en-US" i="1">
                        <a:solidFill>
                          <a:schemeClr val="dk1"/>
                        </a:solidFill>
                        <a:latin typeface="Cambria Math" panose="02040503050406030204" pitchFamily="18" charset="0"/>
                      </a:rPr>
                      <m:t>𝛼</m:t>
                    </m:r>
                  </m:oMath>
                </a14:m>
                <a:r>
                  <a:rPr lang="en-US" dirty="0"/>
                  <a:t> is the 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74"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1295400" y="2590800"/>
                <a:ext cx="4518585" cy="9169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2400" u="none" smtClean="0">
                          <a:solidFill>
                            <a:schemeClr val="dk1"/>
                          </a:solidFill>
                          <a:latin typeface="Cambria Math"/>
                        </a:rPr>
                        <m:t>Δ</m:t>
                      </m:r>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𝑤</m:t>
                          </m:r>
                        </m:e>
                        <m:sub>
                          <m:r>
                            <a:rPr lang="en-US" sz="2400" b="0" i="1" u="none" smtClean="0">
                              <a:solidFill>
                                <a:schemeClr val="dk1"/>
                              </a:solidFill>
                              <a:latin typeface="Cambria Math" panose="02040503050406030204" pitchFamily="18" charset="0"/>
                            </a:rPr>
                            <m:t>𝑗𝑘</m:t>
                          </m:r>
                        </m:sub>
                      </m:sSub>
                      <m:r>
                        <a:rPr lang="en-US" sz="2400" i="1" u="none">
                          <a:solidFill>
                            <a:schemeClr val="dk1"/>
                          </a:solidFill>
                          <a:latin typeface="Cambria Math"/>
                        </a:rPr>
                        <m:t>=</m:t>
                      </m:r>
                      <m:r>
                        <a:rPr lang="en-US" sz="2400" b="0" i="1" u="none" smtClean="0">
                          <a:solidFill>
                            <a:schemeClr val="dk1"/>
                          </a:solidFill>
                          <a:latin typeface="Cambria Math" panose="02040503050406030204" pitchFamily="18" charset="0"/>
                        </a:rPr>
                        <m:t>𝛼</m:t>
                      </m:r>
                      <m:d>
                        <m:dPr>
                          <m:ctrlPr>
                            <a:rPr lang="en-US" sz="2400" i="1" u="none">
                              <a:solidFill>
                                <a:schemeClr val="dk1"/>
                              </a:solidFill>
                              <a:latin typeface="Cambria Math" panose="02040503050406030204" pitchFamily="18" charset="0"/>
                            </a:rPr>
                          </m:ctrlPr>
                        </m:dPr>
                        <m:e>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𝑡</m:t>
                              </m:r>
                            </m:e>
                            <m:sub>
                              <m:r>
                                <a:rPr lang="en-US" sz="2400" b="0" i="1" u="none" smtClean="0">
                                  <a:solidFill>
                                    <a:schemeClr val="dk1"/>
                                  </a:solidFill>
                                  <a:latin typeface="Cambria Math" panose="02040503050406030204" pitchFamily="18" charset="0"/>
                                </a:rPr>
                                <m:t>𝑘</m:t>
                              </m:r>
                            </m:sub>
                          </m:sSub>
                          <m:r>
                            <a:rPr lang="en-US" sz="2400" i="1" u="none">
                              <a:solidFill>
                                <a:schemeClr val="dk1"/>
                              </a:solidFill>
                              <a:latin typeface="Cambria Math"/>
                            </a:rPr>
                            <m:t>−</m:t>
                          </m:r>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𝑜</m:t>
                              </m:r>
                            </m:e>
                            <m:sub>
                              <m:r>
                                <a:rPr lang="en-US" sz="2400" b="0" i="1" u="none" smtClean="0">
                                  <a:solidFill>
                                    <a:schemeClr val="dk1"/>
                                  </a:solidFill>
                                  <a:latin typeface="Cambria Math" panose="02040503050406030204" pitchFamily="18" charset="0"/>
                                </a:rPr>
                                <m:t>𝑘</m:t>
                              </m:r>
                            </m:sub>
                          </m:sSub>
                        </m:e>
                      </m:d>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𝑜</m:t>
                          </m:r>
                        </m:e>
                        <m:sub>
                          <m:r>
                            <a:rPr lang="en-US" sz="2400" b="0" i="1" u="none" smtClean="0">
                              <a:solidFill>
                                <a:schemeClr val="dk1"/>
                              </a:solidFill>
                              <a:latin typeface="Cambria Math" panose="02040503050406030204" pitchFamily="18" charset="0"/>
                            </a:rPr>
                            <m:t>𝑘</m:t>
                          </m:r>
                        </m:sub>
                      </m:sSub>
                      <m:d>
                        <m:dPr>
                          <m:ctrlPr>
                            <a:rPr lang="en-US" sz="2400" i="1" u="none">
                              <a:solidFill>
                                <a:schemeClr val="dk1"/>
                              </a:solidFill>
                              <a:latin typeface="Cambria Math" panose="02040503050406030204" pitchFamily="18" charset="0"/>
                            </a:rPr>
                          </m:ctrlPr>
                        </m:dPr>
                        <m:e>
                          <m:r>
                            <a:rPr lang="en-US" sz="2400" i="1" u="none">
                              <a:solidFill>
                                <a:schemeClr val="dk1"/>
                              </a:solidFill>
                              <a:latin typeface="Cambria Math"/>
                            </a:rPr>
                            <m:t>1</m:t>
                          </m:r>
                          <m:r>
                            <a:rPr lang="en-US" sz="2400" i="1" u="none">
                              <a:solidFill>
                                <a:schemeClr val="dk1"/>
                              </a:solidFill>
                              <a:latin typeface="Cambria Math"/>
                            </a:rPr>
                            <m:t>−</m:t>
                          </m:r>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𝑜</m:t>
                              </m:r>
                            </m:e>
                            <m:sub>
                              <m:r>
                                <a:rPr lang="en-US" sz="2400" b="0" i="1" u="none" smtClean="0">
                                  <a:solidFill>
                                    <a:schemeClr val="dk1"/>
                                  </a:solidFill>
                                  <a:latin typeface="Cambria Math" panose="02040503050406030204" pitchFamily="18" charset="0"/>
                                </a:rPr>
                                <m:t>𝑘</m:t>
                              </m:r>
                            </m:sub>
                          </m:sSub>
                        </m:e>
                      </m:d>
                      <m:sSub>
                        <m:sSubPr>
                          <m:ctrlPr>
                            <a:rPr lang="en-US" sz="2400" i="1" u="none">
                              <a:solidFill>
                                <a:schemeClr val="dk1"/>
                              </a:solidFill>
                              <a:latin typeface="Cambria Math" panose="02040503050406030204" pitchFamily="18" charset="0"/>
                            </a:rPr>
                          </m:ctrlPr>
                        </m:sSubPr>
                        <m:e>
                          <m:r>
                            <a:rPr lang="en-US" sz="2400" b="0" i="1" u="none" smtClean="0">
                              <a:solidFill>
                                <a:schemeClr val="dk1"/>
                              </a:solidFill>
                              <a:latin typeface="Cambria Math" panose="02040503050406030204" pitchFamily="18" charset="0"/>
                            </a:rPr>
                            <m:t>h</m:t>
                          </m:r>
                        </m:e>
                        <m:sub>
                          <m:r>
                            <a:rPr lang="en-US" sz="2400" b="0" i="1" u="none" smtClean="0">
                              <a:solidFill>
                                <a:schemeClr val="dk1"/>
                              </a:solidFill>
                              <a:latin typeface="Cambria Math" panose="02040503050406030204" pitchFamily="18" charset="0"/>
                            </a:rPr>
                            <m:t>𝑗</m:t>
                          </m:r>
                        </m:sub>
                      </m:sSub>
                      <m:r>
                        <a:rPr lang="en-US" sz="2400" b="0" i="0" u="none" smtClean="0">
                          <a:solidFill>
                            <a:schemeClr val="dk1"/>
                          </a:solidFill>
                          <a:latin typeface="Cambria Math"/>
                        </a:rPr>
                        <m:t>=</m:t>
                      </m:r>
                      <m:r>
                        <a:rPr lang="en-US" sz="2400" i="1">
                          <a:solidFill>
                            <a:schemeClr val="dk1"/>
                          </a:solidFill>
                          <a:latin typeface="Cambria Math" panose="02040503050406030204" pitchFamily="18" charset="0"/>
                        </a:rPr>
                        <m:t>𝛼</m:t>
                      </m:r>
                      <m:sSub>
                        <m:sSubPr>
                          <m:ctrlPr>
                            <a:rPr lang="en-US" sz="2400" b="0" i="1" u="none" smtClean="0">
                              <a:solidFill>
                                <a:schemeClr val="dk1"/>
                              </a:solidFill>
                              <a:latin typeface="Cambria Math" panose="02040503050406030204" pitchFamily="18" charset="0"/>
                            </a:rPr>
                          </m:ctrlPr>
                        </m:sSubPr>
                        <m:e>
                          <m:r>
                            <a:rPr lang="en-US" sz="2400" b="0" i="1" u="none" smtClean="0">
                              <a:solidFill>
                                <a:schemeClr val="dk1"/>
                              </a:solidFill>
                              <a:latin typeface="Cambria Math"/>
                            </a:rPr>
                            <m:t>𝛿</m:t>
                          </m:r>
                        </m:e>
                        <m:sub>
                          <m:r>
                            <a:rPr lang="en-US" sz="2400" b="0" i="1" u="none" smtClean="0">
                              <a:solidFill>
                                <a:schemeClr val="dk1"/>
                              </a:solidFill>
                              <a:latin typeface="Cambria Math" panose="02040503050406030204" pitchFamily="18" charset="0"/>
                            </a:rPr>
                            <m:t>𝑘</m:t>
                          </m:r>
                        </m:sub>
                      </m:sSub>
                      <m:sSub>
                        <m:sSubPr>
                          <m:ctrlPr>
                            <a:rPr lang="en-US" sz="2400" b="0" i="1" u="none" smtClean="0">
                              <a:solidFill>
                                <a:schemeClr val="dk1"/>
                              </a:solidFill>
                              <a:latin typeface="Cambria Math" panose="02040503050406030204" pitchFamily="18" charset="0"/>
                            </a:rPr>
                          </m:ctrlPr>
                        </m:sSubPr>
                        <m:e>
                          <m:r>
                            <a:rPr lang="en-US" sz="2400" b="0" i="1" u="none" smtClean="0">
                              <a:solidFill>
                                <a:schemeClr val="dk1"/>
                              </a:solidFill>
                              <a:latin typeface="Cambria Math" panose="02040503050406030204" pitchFamily="18" charset="0"/>
                            </a:rPr>
                            <m:t>h</m:t>
                          </m:r>
                        </m:e>
                        <m:sub>
                          <m:r>
                            <a:rPr lang="en-US" sz="2400" b="0" i="1" u="none" smtClean="0">
                              <a:solidFill>
                                <a:schemeClr val="dk1"/>
                              </a:solidFill>
                              <a:latin typeface="Cambria Math" panose="02040503050406030204" pitchFamily="18" charset="0"/>
                            </a:rPr>
                            <m:t>𝑗</m:t>
                          </m:r>
                        </m:sub>
                      </m:sSub>
                    </m:oMath>
                  </m:oMathPara>
                </a14:m>
                <a:endParaRPr lang="en-US" sz="2400" u="none" dirty="0">
                  <a:solidFill>
                    <a:schemeClr val="dk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295400" y="2590800"/>
                <a:ext cx="4518585" cy="916918"/>
              </a:xfrm>
              <a:prstGeom prst="rect">
                <a:avLst/>
              </a:prstGeom>
              <a:blipFill>
                <a:blip r:embed="rId3"/>
                <a:stretch>
                  <a:fillRect l="-405" b="-2000"/>
                </a:stretch>
              </a:blipFill>
            </p:spPr>
            <p:txBody>
              <a:bodyPr/>
              <a:lstStyle/>
              <a:p>
                <a:r>
                  <a:rPr lang="en-US">
                    <a:noFill/>
                  </a:rPr>
                  <a:t> </a:t>
                </a:r>
              </a:p>
            </p:txBody>
          </p:sp>
        </mc:Fallback>
      </mc:AlternateContent>
      <p:grpSp>
        <p:nvGrpSpPr>
          <p:cNvPr id="6" name="Group 5"/>
          <p:cNvGrpSpPr/>
          <p:nvPr/>
        </p:nvGrpSpPr>
        <p:grpSpPr>
          <a:xfrm>
            <a:off x="6248400" y="1219200"/>
            <a:ext cx="2524062" cy="2758969"/>
            <a:chOff x="6400800" y="1584431"/>
            <a:chExt cx="2524062" cy="2758969"/>
          </a:xfrm>
        </p:grpSpPr>
        <p:grpSp>
          <p:nvGrpSpPr>
            <p:cNvPr id="7" name="Group 6"/>
            <p:cNvGrpSpPr/>
            <p:nvPr/>
          </p:nvGrpSpPr>
          <p:grpSpPr>
            <a:xfrm>
              <a:off x="6400800" y="2046538"/>
              <a:ext cx="2524062" cy="2296862"/>
              <a:chOff x="6477000" y="2656137"/>
              <a:chExt cx="2524062" cy="2296862"/>
            </a:xfrm>
          </p:grpSpPr>
          <p:grpSp>
            <p:nvGrpSpPr>
              <p:cNvPr id="12" name="Group 51"/>
              <p:cNvGrpSpPr>
                <a:grpSpLocks/>
              </p:cNvGrpSpPr>
              <p:nvPr/>
            </p:nvGrpSpPr>
            <p:grpSpPr bwMode="auto">
              <a:xfrm>
                <a:off x="6477000" y="2704742"/>
                <a:ext cx="2430053" cy="2248257"/>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14" name="Rectangle 13"/>
                  <p:cNvSpPr/>
                  <p:nvPr/>
                </p:nvSpPr>
                <p:spPr>
                  <a:xfrm>
                    <a:off x="8212513" y="2656137"/>
                    <a:ext cx="788549"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smtClean="0">
                                  <a:latin typeface="Cambria Math" panose="02040503050406030204" pitchFamily="18" charset="0"/>
                                </a:rPr>
                              </m:ctrlPr>
                            </m:sSubPr>
                            <m:e>
                              <m:r>
                                <a:rPr lang="en-US" sz="2800" i="1" u="none">
                                  <a:latin typeface="Cambria Math"/>
                                </a:rPr>
                                <m:t>𝑤</m:t>
                              </m:r>
                            </m:e>
                            <m:sub>
                              <m:r>
                                <a:rPr lang="en-US" sz="2800" b="0" i="1" u="none" smtClean="0">
                                  <a:latin typeface="Cambria Math" panose="02040503050406030204" pitchFamily="18" charset="0"/>
                                </a:rPr>
                                <m:t>𝑗𝑘</m:t>
                              </m:r>
                            </m:sub>
                          </m:sSub>
                        </m:oMath>
                      </m:oMathPara>
                    </a14:m>
                    <a:endParaRPr lang="en-US" sz="2800" i="1" u="none" dirty="0">
                      <a:latin typeface="Cambria Math"/>
                    </a:endParaRPr>
                  </a:p>
                </p:txBody>
              </p:sp>
            </mc:Choice>
            <mc:Fallback xmlns="">
              <p:sp>
                <p:nvSpPr>
                  <p:cNvPr id="14" name="Rectangle 13"/>
                  <p:cNvSpPr>
                    <a:spLocks noRot="1" noChangeAspect="1" noMove="1" noResize="1" noEditPoints="1" noAdjustHandles="1" noChangeArrowheads="1" noChangeShapeType="1" noTextEdit="1"/>
                  </p:cNvSpPr>
                  <p:nvPr/>
                </p:nvSpPr>
                <p:spPr>
                  <a:xfrm>
                    <a:off x="8212513" y="2656137"/>
                    <a:ext cx="788549" cy="557910"/>
                  </a:xfrm>
                  <a:prstGeom prst="rect">
                    <a:avLst/>
                  </a:prstGeom>
                  <a:blipFill>
                    <a:blip r:embed="rId4"/>
                    <a:stretch>
                      <a:fillRect/>
                    </a:stretch>
                  </a:blipFill>
                </p:spPr>
                <p:txBody>
                  <a:bodyPr/>
                  <a:lstStyle/>
                  <a:p>
                    <a:r>
                      <a:rPr lang="en-US">
                        <a:noFill/>
                      </a:rPr>
                      <a:t> </a:t>
                    </a:r>
                  </a:p>
                </p:txBody>
              </p:sp>
            </mc:Fallback>
          </mc:AlternateContent>
          <p:cxnSp>
            <p:nvCxnSpPr>
              <p:cNvPr id="15" name="Straight Arrow Connector 14"/>
              <p:cNvCxnSpPr/>
              <p:nvPr/>
            </p:nvCxnSpPr>
            <p:spPr>
              <a:xfrm flipH="1">
                <a:off x="7901514" y="2971800"/>
                <a:ext cx="404286" cy="331614"/>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8" name="Line 57"/>
            <p:cNvSpPr>
              <a:spLocks noChangeShapeType="1"/>
            </p:cNvSpPr>
            <p:nvPr/>
          </p:nvSpPr>
          <p:spPr bwMode="auto">
            <a:xfrm>
              <a:off x="7957082" y="1790343"/>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0" name="Rectangle 9"/>
                <p:cNvSpPr/>
                <p:nvPr/>
              </p:nvSpPr>
              <p:spPr>
                <a:xfrm>
                  <a:off x="7932698" y="1584431"/>
                  <a:ext cx="5629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panose="02040503050406030204" pitchFamily="18" charset="0"/>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2698" y="1584431"/>
                  <a:ext cx="562975" cy="461665"/>
                </a:xfrm>
                <a:prstGeom prst="rect">
                  <a:avLst/>
                </a:prstGeom>
                <a:blipFill>
                  <a:blip r:embed="rId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064774" y="2856214"/>
                  <a:ext cx="523990"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panose="02040503050406030204" pitchFamily="18" charset="0"/>
                              </a:rPr>
                              <m:t>h</m:t>
                            </m:r>
                          </m:e>
                          <m:sub>
                            <m:r>
                              <a:rPr lang="en-US" sz="2400" b="0" i="1" u="none" smtClean="0">
                                <a:latin typeface="Cambria Math" panose="02040503050406030204" pitchFamily="18" charset="0"/>
                              </a:rPr>
                              <m:t>𝑗</m:t>
                            </m:r>
                          </m:sub>
                        </m:sSub>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7064774" y="2856214"/>
                  <a:ext cx="523990" cy="491417"/>
                </a:xfrm>
                <a:prstGeom prst="rect">
                  <a:avLst/>
                </a:prstGeom>
                <a:blipFill>
                  <a:blip r:embed="rId6"/>
                  <a:stretch>
                    <a:fillRect b="-1125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22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Weights of </a:t>
                </a:r>
                <a:r>
                  <a:rPr lang="en-US" dirty="0">
                    <a:solidFill>
                      <a:srgbClr val="00B0F0"/>
                    </a:solidFill>
                  </a:rPr>
                  <a:t>hidden</a:t>
                </a:r>
                <a:r>
                  <a:rPr lang="en-US" dirty="0"/>
                  <a:t> units:</a:t>
                </a:r>
              </a:p>
              <a:p>
                <a:pPr lvl="1"/>
                <a14:m>
                  <m:oMath xmlns:m="http://schemas.openxmlformats.org/officeDocument/2006/math">
                    <m:sSub>
                      <m:sSubPr>
                        <m:ctrlPr>
                          <a:rPr lang="en-US" i="1">
                            <a:solidFill>
                              <a:schemeClr val="dk1"/>
                            </a:solidFill>
                            <a:latin typeface="Cambria Math" panose="02040503050406030204" pitchFamily="18" charset="0"/>
                          </a:rPr>
                        </m:ctrlPr>
                      </m:sSubPr>
                      <m:e>
                        <m:r>
                          <a:rPr lang="en-US" i="1">
                            <a:solidFill>
                              <a:schemeClr val="dk1"/>
                            </a:solidFill>
                            <a:latin typeface="Cambria Math"/>
                          </a:rPr>
                          <m:t>𝑤</m:t>
                        </m:r>
                      </m:e>
                      <m:sub>
                        <m:r>
                          <a:rPr lang="en-US" i="1">
                            <a:solidFill>
                              <a:schemeClr val="dk1"/>
                            </a:solidFill>
                            <a:latin typeface="Cambria Math"/>
                          </a:rPr>
                          <m:t>𝑖𝑗</m:t>
                        </m:r>
                      </m:sub>
                    </m:sSub>
                  </m:oMath>
                </a14:m>
                <a:r>
                  <a:rPr lang="en-US" dirty="0"/>
                  <a:t> Influences the output only through all the units whose direct input include </a:t>
                </a:r>
                <a14:m>
                  <m:oMath xmlns:m="http://schemas.openxmlformats.org/officeDocument/2006/math">
                    <m:r>
                      <a:rPr lang="en-US" i="1">
                        <a:solidFill>
                          <a:schemeClr val="dk1"/>
                        </a:solidFill>
                        <a:latin typeface="Cambria Math"/>
                      </a:rPr>
                      <m:t>𝑗</m:t>
                    </m:r>
                  </m:oMath>
                </a14:m>
                <a:endParaRPr lang="en-US" dirty="0"/>
              </a:p>
              <a:p>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mc:AlternateContent xmlns:mc="http://schemas.openxmlformats.org/markup-compatibility/2006" xmlns:a14="http://schemas.microsoft.com/office/drawing/2010/main">
        <mc:Choice Requires="a14">
          <p:sp>
            <p:nvSpPr>
              <p:cNvPr id="5" name="Rectangle 4"/>
              <p:cNvSpPr/>
              <p:nvPr/>
            </p:nvSpPr>
            <p:spPr>
              <a:xfrm>
                <a:off x="1661189" y="5092361"/>
                <a:ext cx="4587218" cy="1210973"/>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400" i="1" u="none" smtClean="0">
                          <a:latin typeface="Cambria Math"/>
                        </a:rPr>
                        <m:t>=</m:t>
                      </m:r>
                      <m:nary>
                        <m:naryPr>
                          <m:chr m:val="∑"/>
                          <m:ctrlPr>
                            <a:rPr lang="en-US" sz="2400" i="1" u="none">
                              <a:latin typeface="Cambria Math" panose="02040503050406030204" pitchFamily="18" charset="0"/>
                            </a:rPr>
                          </m:ctrlPr>
                        </m:naryPr>
                        <m:sub>
                          <m:r>
                            <m:rPr>
                              <m:brk m:alnAt="23"/>
                            </m:rPr>
                            <a:rPr lang="en-US" sz="2400" i="1" u="none" smtClean="0">
                              <a:latin typeface="Cambria Math"/>
                            </a:rPr>
                            <m:t>𝑘</m:t>
                          </m:r>
                          <m:r>
                            <a:rPr lang="en-US" sz="2400" i="1" u="none">
                              <a:latin typeface="Cambria Math"/>
                            </a:rPr>
                            <m:t>∈</m:t>
                          </m:r>
                          <m:r>
                            <a:rPr lang="en-US" sz="2400" i="1" u="none">
                              <a:latin typeface="Cambria Math"/>
                            </a:rPr>
                            <m:t>𝑑𝑜𝑤𝑛𝑠𝑡𝑟𝑒𝑎𝑚</m:t>
                          </m:r>
                          <m:r>
                            <a:rPr lang="en-US" sz="2400" i="1" u="none">
                              <a:latin typeface="Cambria Math"/>
                            </a:rPr>
                            <m:t>(</m:t>
                          </m:r>
                          <m:r>
                            <a:rPr lang="en-US" sz="2400" i="1" u="none">
                              <a:latin typeface="Cambria Math"/>
                            </a:rPr>
                            <m:t>𝑗</m:t>
                          </m:r>
                          <m:r>
                            <a:rPr lang="en-US" sz="2400" i="1" u="none">
                              <a:latin typeface="Cambria Math"/>
                            </a:rPr>
                            <m:t>) </m:t>
                          </m:r>
                        </m:sub>
                        <m:sup/>
                        <m:e>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𝛿</m:t>
                              </m:r>
                            </m:e>
                            <m:sub>
                              <m:r>
                                <a:rPr lang="en-US" sz="2400" i="1" u="none">
                                  <a:latin typeface="Cambria Math"/>
                                </a:rPr>
                                <m:t>𝑘</m:t>
                              </m:r>
                            </m:sub>
                          </m:sSub>
                          <m:r>
                            <a:rPr lang="en-US" sz="2400" i="1" u="none">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a:latin typeface="Cambria Math"/>
                                    </a:rPr>
                                    <m:t>𝑘</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𝑗</m:t>
                                  </m:r>
                                </m:sub>
                              </m:sSub>
                            </m:den>
                          </m:f>
                          <m:sSub>
                            <m:sSubPr>
                              <m:ctrlPr>
                                <a:rPr lang="en-US" sz="2400" i="1" u="none">
                                  <a:latin typeface="Cambria Math" panose="02040503050406030204" pitchFamily="18" charset="0"/>
                                </a:rPr>
                              </m:ctrlPr>
                            </m:sSubPr>
                            <m:e>
                              <m:r>
                                <a:rPr lang="en-US" sz="2400" i="1" u="none">
                                  <a:latin typeface="Cambria Math"/>
                                </a:rPr>
                                <m:t>𝑥</m:t>
                              </m:r>
                            </m:e>
                            <m:sub>
                              <m:r>
                                <a:rPr lang="en-US" sz="2400" i="1" u="none">
                                  <a:latin typeface="Cambria Math"/>
                                </a:rPr>
                                <m:t>𝑖</m:t>
                              </m:r>
                            </m:sub>
                          </m:sSub>
                        </m:e>
                      </m:nary>
                    </m:oMath>
                  </m:oMathPara>
                </a14:m>
                <a:endParaRPr lang="en-US" sz="2400" u="none" dirty="0"/>
              </a:p>
            </p:txBody>
          </p:sp>
        </mc:Choice>
        <mc:Fallback xmlns="">
          <p:sp>
            <p:nvSpPr>
              <p:cNvPr id="5" name="Rectangle 4"/>
              <p:cNvSpPr>
                <a:spLocks noRot="1" noChangeAspect="1" noMove="1" noResize="1" noEditPoints="1" noAdjustHandles="1" noChangeArrowheads="1" noChangeShapeType="1" noTextEdit="1"/>
              </p:cNvSpPr>
              <p:nvPr/>
            </p:nvSpPr>
            <p:spPr>
              <a:xfrm>
                <a:off x="1661189" y="5092361"/>
                <a:ext cx="4587218" cy="12109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595622" y="3983666"/>
                <a:ext cx="4819717" cy="12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smtClean="0">
                          <a:latin typeface="Cambria Math"/>
                        </a:rPr>
                        <m:t>=</m:t>
                      </m:r>
                      <m:nary>
                        <m:naryPr>
                          <m:chr m:val="∑"/>
                          <m:ctrlPr>
                            <a:rPr lang="en-US" sz="2400" i="1" u="none">
                              <a:latin typeface="Cambria Math" panose="02040503050406030204" pitchFamily="18" charset="0"/>
                            </a:rPr>
                          </m:ctrlPr>
                        </m:naryPr>
                        <m:sub>
                          <m:r>
                            <m:rPr>
                              <m:brk m:alnAt="23"/>
                            </m:rPr>
                            <a:rPr lang="en-US" sz="2400" i="1" u="none" smtClean="0">
                              <a:latin typeface="Cambria Math"/>
                            </a:rPr>
                            <m:t>𝑘</m:t>
                          </m:r>
                          <m:r>
                            <a:rPr lang="en-US" sz="2400" i="1" u="none">
                              <a:latin typeface="Cambria Math"/>
                            </a:rPr>
                            <m:t>∈</m:t>
                          </m:r>
                          <m:r>
                            <a:rPr lang="en-US" sz="2400" i="1" u="none">
                              <a:latin typeface="Cambria Math"/>
                            </a:rPr>
                            <m:t>𝑑𝑜𝑤𝑛𝑠𝑡𝑟𝑒𝑎𝑚</m:t>
                          </m:r>
                          <m:r>
                            <a:rPr lang="en-US" sz="2400" i="1" u="none">
                              <a:latin typeface="Cambria Math"/>
                            </a:rPr>
                            <m:t>(</m:t>
                          </m:r>
                          <m:r>
                            <a:rPr lang="en-US" sz="2400" i="1" u="none" smtClean="0">
                              <a:latin typeface="Cambria Math"/>
                            </a:rPr>
                            <m:t>𝑗</m:t>
                          </m:r>
                          <m:r>
                            <a:rPr lang="en-US" sz="2400" i="1" u="none">
                              <a:latin typeface="Cambria Math"/>
                            </a:rPr>
                            <m:t>) </m:t>
                          </m:r>
                        </m:sub>
                        <m:sup/>
                        <m:e>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a:latin typeface="Cambria Math"/>
                                    </a:rPr>
                                    <m:t>𝑘</m:t>
                                  </m:r>
                                </m:sub>
                              </m:sSub>
                            </m:den>
                          </m:f>
                          <m:r>
                            <a:rPr lang="en-US" sz="2400" i="1" u="none">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smtClean="0">
                                      <a:latin typeface="Cambria Math"/>
                                    </a:rPr>
                                    <m:t>𝑘</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𝑗</m:t>
                                  </m:r>
                                </m:sub>
                              </m:sSub>
                            </m:den>
                          </m:f>
                          <m:sSub>
                            <m:sSubPr>
                              <m:ctrlPr>
                                <a:rPr lang="en-US" sz="2400" i="1" u="none">
                                  <a:latin typeface="Cambria Math" panose="02040503050406030204" pitchFamily="18" charset="0"/>
                                </a:rPr>
                              </m:ctrlPr>
                            </m:sSubPr>
                            <m:e>
                              <m:r>
                                <a:rPr lang="en-US" sz="2400" i="1" u="none">
                                  <a:latin typeface="Cambria Math"/>
                                </a:rPr>
                                <m:t>𝑥</m:t>
                              </m:r>
                            </m:e>
                            <m:sub>
                              <m:r>
                                <a:rPr lang="en-US" sz="2400" i="1" u="none">
                                  <a:latin typeface="Cambria Math"/>
                                </a:rPr>
                                <m:t>𝑖</m:t>
                              </m:r>
                            </m:sub>
                          </m:sSub>
                        </m:e>
                      </m:nary>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1595622" y="3983666"/>
                <a:ext cx="4819717" cy="12109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46789" y="3177841"/>
                <a:ext cx="5711077" cy="909480"/>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400" i="1" u="none" smtClean="0">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den>
                      </m:f>
                      <m:r>
                        <a:rPr lang="en-US" sz="2400" i="1" u="none">
                          <a:latin typeface="Cambria Math"/>
                        </a:rPr>
                        <m:t>=</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smtClean="0">
                                  <a:latin typeface="Cambria Math"/>
                                </a:rPr>
                                <m:t>𝑗</m:t>
                              </m:r>
                            </m:sub>
                          </m:sSub>
                        </m:den>
                      </m:f>
                      <m:r>
                        <a:rPr lang="en-US" sz="2400" b="0" i="1" u="none" smtClean="0">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a:latin typeface="Cambria Math"/>
                                </a:rPr>
                                <m:t>𝑗</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den>
                      </m:f>
                      <m:r>
                        <a:rPr lang="en-US" sz="2400" i="1" u="none">
                          <a:latin typeface="Cambria Math"/>
                        </a:rPr>
                        <m:t>=</m:t>
                      </m:r>
                    </m:oMath>
                  </m:oMathPara>
                </a14:m>
                <a:endParaRPr lang="en-US" sz="2400" u="none" dirty="0"/>
              </a:p>
            </p:txBody>
          </p:sp>
        </mc:Choice>
        <mc:Fallback xmlns="">
          <p:sp>
            <p:nvSpPr>
              <p:cNvPr id="7" name="Rectangle 6"/>
              <p:cNvSpPr>
                <a:spLocks noRot="1" noChangeAspect="1" noMove="1" noResize="1" noEditPoints="1" noAdjustHandles="1" noChangeArrowheads="1" noChangeShapeType="1" noTextEdit="1"/>
              </p:cNvSpPr>
              <p:nvPr/>
            </p:nvSpPr>
            <p:spPr>
              <a:xfrm>
                <a:off x="746789" y="3177841"/>
                <a:ext cx="5711077" cy="909480"/>
              </a:xfrm>
              <a:prstGeom prst="rect">
                <a:avLst/>
              </a:prstGeom>
              <a:blipFill>
                <a:blip r:embed="rId5"/>
                <a:stretch>
                  <a:fillRect/>
                </a:stretch>
              </a:blipFill>
            </p:spPr>
            <p:txBody>
              <a:bodyPr/>
              <a:lstStyle/>
              <a:p>
                <a:r>
                  <a:rPr lang="en-US">
                    <a:noFill/>
                  </a:rPr>
                  <a:t> </a:t>
                </a:r>
              </a:p>
            </p:txBody>
          </p:sp>
        </mc:Fallback>
      </mc:AlternateContent>
      <p:sp>
        <p:nvSpPr>
          <p:cNvPr id="8" name="Oval 49"/>
          <p:cNvSpPr>
            <a:spLocks noChangeArrowheads="1"/>
          </p:cNvSpPr>
          <p:nvPr/>
        </p:nvSpPr>
        <p:spPr bwMode="auto">
          <a:xfrm>
            <a:off x="3992909" y="4114800"/>
            <a:ext cx="990600" cy="1024671"/>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50"/>
          <p:cNvSpPr>
            <a:spLocks noChangeArrowheads="1"/>
          </p:cNvSpPr>
          <p:nvPr/>
        </p:nvSpPr>
        <p:spPr bwMode="auto">
          <a:xfrm>
            <a:off x="4089429" y="5374640"/>
            <a:ext cx="762000" cy="760413"/>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51"/>
          <p:cNvSpPr>
            <a:spLocks noChangeShapeType="1"/>
          </p:cNvSpPr>
          <p:nvPr/>
        </p:nvSpPr>
        <p:spPr bwMode="auto">
          <a:xfrm flipV="1">
            <a:off x="4478049" y="5139471"/>
            <a:ext cx="0" cy="235169"/>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ounded Rectangle 57"/>
          <p:cNvSpPr/>
          <p:nvPr/>
        </p:nvSpPr>
        <p:spPr>
          <a:xfrm>
            <a:off x="2685457" y="3199267"/>
            <a:ext cx="762000" cy="888053"/>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ounded Rectangle 58"/>
          <p:cNvSpPr/>
          <p:nvPr/>
        </p:nvSpPr>
        <p:spPr>
          <a:xfrm>
            <a:off x="5789246" y="4419490"/>
            <a:ext cx="49784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p:cNvSpPr/>
              <p:nvPr/>
            </p:nvSpPr>
            <p:spPr>
              <a:xfrm>
                <a:off x="4193631" y="2971800"/>
                <a:ext cx="1963358" cy="4247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a:solidFill>
                                <a:schemeClr val="dk1"/>
                              </a:solidFill>
                              <a:latin typeface="Cambria Math" panose="02040503050406030204" pitchFamily="18" charset="0"/>
                            </a:rPr>
                          </m:ctrlPr>
                        </m:sSubPr>
                        <m:e>
                          <m:r>
                            <m:rPr>
                              <m:sty m:val="p"/>
                            </m:rPr>
                            <a:rPr lang="en-US" sz="2000" i="1" u="none">
                              <a:solidFill>
                                <a:schemeClr val="dk1"/>
                              </a:solidFill>
                              <a:latin typeface="Cambria Math"/>
                            </a:rPr>
                            <m:t>net</m:t>
                          </m:r>
                        </m:e>
                        <m:sub>
                          <m:r>
                            <a:rPr lang="en-US" sz="2000" i="1" u="none">
                              <a:solidFill>
                                <a:schemeClr val="dk1"/>
                              </a:solidFill>
                              <a:latin typeface="Cambria Math"/>
                            </a:rPr>
                            <m:t>𝑗</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i="1" u="none">
                              <a:solidFill>
                                <a:schemeClr val="dk1"/>
                              </a:solidFill>
                              <a:latin typeface="Cambria Math"/>
                            </a:rPr>
                            <m:t>𝑤</m:t>
                          </m:r>
                        </m:e>
                        <m:sub>
                          <m:r>
                            <a:rPr lang="en-US" sz="2000" i="1" u="none">
                              <a:solidFill>
                                <a:schemeClr val="dk1"/>
                              </a:solidFill>
                              <a:latin typeface="Cambria Math"/>
                            </a:rPr>
                            <m:t>𝑖𝑗</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i="1" u="none">
                              <a:solidFill>
                                <a:schemeClr val="dk1"/>
                              </a:solidFill>
                              <a:latin typeface="Cambria Math"/>
                            </a:rPr>
                            <m:t>𝑥</m:t>
                          </m:r>
                        </m:e>
                        <m:sub>
                          <m:r>
                            <a:rPr lang="en-US" sz="2000" i="1" u="none">
                              <a:solidFill>
                                <a:schemeClr val="dk1"/>
                              </a:solidFill>
                              <a:latin typeface="Cambria Math"/>
                            </a:rPr>
                            <m:t>𝑖</m:t>
                          </m:r>
                        </m:sub>
                      </m:sSub>
                    </m:oMath>
                  </m:oMathPara>
                </a14:m>
                <a:endParaRPr lang="en-US" sz="2000" i="1" u="none" dirty="0">
                  <a:solidFill>
                    <a:schemeClr val="dk1"/>
                  </a:solidFill>
                  <a:latin typeface="Cambria Math"/>
                </a:endParaRPr>
              </a:p>
            </p:txBody>
          </p:sp>
        </mc:Choice>
        <mc:Fallback xmlns="">
          <p:sp>
            <p:nvSpPr>
              <p:cNvPr id="60" name="Rectangle 59"/>
              <p:cNvSpPr>
                <a:spLocks noRot="1" noChangeAspect="1" noMove="1" noResize="1" noEditPoints="1" noAdjustHandles="1" noChangeArrowheads="1" noChangeShapeType="1" noTextEdit="1"/>
              </p:cNvSpPr>
              <p:nvPr/>
            </p:nvSpPr>
            <p:spPr>
              <a:xfrm>
                <a:off x="4193631" y="2971800"/>
                <a:ext cx="1963358" cy="424796"/>
              </a:xfrm>
              <a:prstGeom prst="rect">
                <a:avLst/>
              </a:prstGeom>
              <a:blipFill>
                <a:blip r:embed="rId6"/>
                <a:stretch>
                  <a:fillRect b="-6849"/>
                </a:stretch>
              </a:blipFill>
            </p:spPr>
            <p:txBody>
              <a:bodyPr/>
              <a:lstStyle/>
              <a:p>
                <a:r>
                  <a:rPr lang="en-US">
                    <a:noFill/>
                  </a:rPr>
                  <a:t> </a:t>
                </a:r>
              </a:p>
            </p:txBody>
          </p:sp>
        </mc:Fallback>
      </mc:AlternateContent>
      <p:cxnSp>
        <p:nvCxnSpPr>
          <p:cNvPr id="61" name="Straight Arrow Connector 60"/>
          <p:cNvCxnSpPr>
            <a:stCxn id="60" idx="2"/>
            <a:endCxn id="59" idx="0"/>
          </p:cNvCxnSpPr>
          <p:nvPr/>
        </p:nvCxnSpPr>
        <p:spPr>
          <a:xfrm>
            <a:off x="5175310" y="3396596"/>
            <a:ext cx="862856" cy="1022894"/>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1"/>
            <a:endCxn id="58" idx="3"/>
          </p:cNvCxnSpPr>
          <p:nvPr/>
        </p:nvCxnSpPr>
        <p:spPr>
          <a:xfrm flipH="1">
            <a:off x="3447457" y="3184198"/>
            <a:ext cx="746174" cy="459096"/>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93477" y="5240021"/>
            <a:ext cx="2511755" cy="1472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Group 67"/>
          <p:cNvGrpSpPr/>
          <p:nvPr/>
        </p:nvGrpSpPr>
        <p:grpSpPr>
          <a:xfrm>
            <a:off x="6629436" y="2379604"/>
            <a:ext cx="2531300" cy="3056878"/>
            <a:chOff x="6374956" y="2164518"/>
            <a:chExt cx="2531300" cy="3056878"/>
          </a:xfrm>
        </p:grpSpPr>
        <p:grpSp>
          <p:nvGrpSpPr>
            <p:cNvPr id="11" name="Group 10"/>
            <p:cNvGrpSpPr/>
            <p:nvPr/>
          </p:nvGrpSpPr>
          <p:grpSpPr>
            <a:xfrm>
              <a:off x="6374956" y="2286000"/>
              <a:ext cx="2531300" cy="2935396"/>
              <a:chOff x="6400800" y="3352800"/>
              <a:chExt cx="2964174" cy="3108066"/>
            </a:xfrm>
          </p:grpSpPr>
          <p:grpSp>
            <p:nvGrpSpPr>
              <p:cNvPr id="12" name="Group 11"/>
              <p:cNvGrpSpPr/>
              <p:nvPr/>
            </p:nvGrpSpPr>
            <p:grpSpPr>
              <a:xfrm>
                <a:off x="6400800" y="3352800"/>
                <a:ext cx="2964174" cy="3108066"/>
                <a:chOff x="6400800" y="1600200"/>
                <a:chExt cx="2964174" cy="3108066"/>
              </a:xfrm>
            </p:grpSpPr>
            <p:grpSp>
              <p:nvGrpSpPr>
                <p:cNvPr id="15" name="Group 14"/>
                <p:cNvGrpSpPr/>
                <p:nvPr/>
              </p:nvGrpSpPr>
              <p:grpSpPr>
                <a:xfrm>
                  <a:off x="6400800" y="2095143"/>
                  <a:ext cx="2964174" cy="2613123"/>
                  <a:chOff x="6477000" y="2704742"/>
                  <a:chExt cx="2964174" cy="2613123"/>
                </a:xfrm>
              </p:grpSpPr>
              <p:grpSp>
                <p:nvGrpSpPr>
                  <p:cNvPr id="19" name="Group 51"/>
                  <p:cNvGrpSpPr>
                    <a:grpSpLocks/>
                  </p:cNvGrpSpPr>
                  <p:nvPr/>
                </p:nvGrpSpPr>
                <p:grpSpPr bwMode="auto">
                  <a:xfrm>
                    <a:off x="6477000" y="2704742"/>
                    <a:ext cx="2430053" cy="2248257"/>
                    <a:chOff x="1872" y="2496"/>
                    <a:chExt cx="1392" cy="1368"/>
                  </a:xfrm>
                </p:grpSpPr>
                <p:grpSp>
                  <p:nvGrpSpPr>
                    <p:cNvPr id="23" name="Group 26"/>
                    <p:cNvGrpSpPr>
                      <a:grpSpLocks/>
                    </p:cNvGrpSpPr>
                    <p:nvPr/>
                  </p:nvGrpSpPr>
                  <p:grpSpPr bwMode="auto">
                    <a:xfrm>
                      <a:off x="1872" y="3720"/>
                      <a:ext cx="1392" cy="144"/>
                      <a:chOff x="1872" y="3720"/>
                      <a:chExt cx="1392" cy="144"/>
                    </a:xfrm>
                  </p:grpSpPr>
                  <p:sp>
                    <p:nvSpPr>
                      <p:cNvPr id="53"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25"/>
                    <p:cNvGrpSpPr>
                      <a:grpSpLocks/>
                    </p:cNvGrpSpPr>
                    <p:nvPr/>
                  </p:nvGrpSpPr>
                  <p:grpSpPr bwMode="auto">
                    <a:xfrm>
                      <a:off x="2016" y="3108"/>
                      <a:ext cx="1056" cy="144"/>
                      <a:chOff x="2016" y="3168"/>
                      <a:chExt cx="1056" cy="144"/>
                    </a:xfrm>
                  </p:grpSpPr>
                  <p:sp>
                    <p:nvSpPr>
                      <p:cNvPr id="50"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27"/>
                    <p:cNvGrpSpPr>
                      <a:grpSpLocks/>
                    </p:cNvGrpSpPr>
                    <p:nvPr/>
                  </p:nvGrpSpPr>
                  <p:grpSpPr bwMode="auto">
                    <a:xfrm>
                      <a:off x="2208" y="2496"/>
                      <a:ext cx="624" cy="144"/>
                      <a:chOff x="2208" y="2496"/>
                      <a:chExt cx="624" cy="144"/>
                    </a:xfrm>
                  </p:grpSpPr>
                  <p:sp>
                    <p:nvSpPr>
                      <p:cNvPr id="48"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26" name="AutoShape 28"/>
                    <p:cNvCxnSpPr>
                      <a:cxnSpLocks noChangeShapeType="1"/>
                      <a:stCxn id="49" idx="4"/>
                      <a:endCxn id="51"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9"/>
                    <p:cNvCxnSpPr>
                      <a:cxnSpLocks noChangeShapeType="1"/>
                      <a:stCxn id="49" idx="4"/>
                      <a:endCxn id="52"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0"/>
                    <p:cNvCxnSpPr>
                      <a:cxnSpLocks noChangeShapeType="1"/>
                      <a:stCxn id="49" idx="4"/>
                      <a:endCxn id="50"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1"/>
                    <p:cNvCxnSpPr>
                      <a:cxnSpLocks noChangeShapeType="1"/>
                      <a:stCxn id="48" idx="4"/>
                      <a:endCxn id="51"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2"/>
                    <p:cNvCxnSpPr>
                      <a:cxnSpLocks noChangeShapeType="1"/>
                      <a:stCxn id="48" idx="4"/>
                      <a:endCxn id="52"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3"/>
                    <p:cNvCxnSpPr>
                      <a:cxnSpLocks noChangeShapeType="1"/>
                      <a:stCxn id="48" idx="4"/>
                      <a:endCxn id="50"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4"/>
                    <p:cNvCxnSpPr>
                      <a:cxnSpLocks noChangeShapeType="1"/>
                      <a:stCxn id="50" idx="4"/>
                      <a:endCxn id="53"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5"/>
                    <p:cNvCxnSpPr>
                      <a:cxnSpLocks noChangeShapeType="1"/>
                      <a:stCxn id="50" idx="4"/>
                      <a:endCxn id="54"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6"/>
                    <p:cNvCxnSpPr>
                      <a:cxnSpLocks noChangeShapeType="1"/>
                      <a:stCxn id="50" idx="4"/>
                      <a:endCxn id="57"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7"/>
                    <p:cNvCxnSpPr>
                      <a:cxnSpLocks noChangeShapeType="1"/>
                      <a:stCxn id="50" idx="4"/>
                      <a:endCxn id="55"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8"/>
                    <p:cNvCxnSpPr>
                      <a:cxnSpLocks noChangeShapeType="1"/>
                      <a:stCxn id="50" idx="4"/>
                      <a:endCxn id="56"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0"/>
                    <p:cNvCxnSpPr>
                      <a:cxnSpLocks noChangeShapeType="1"/>
                      <a:endCxn id="57"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1"/>
                    <p:cNvCxnSpPr>
                      <a:cxnSpLocks noChangeShapeType="1"/>
                      <a:stCxn id="52" idx="4"/>
                      <a:endCxn id="54"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2"/>
                    <p:cNvCxnSpPr>
                      <a:cxnSpLocks noChangeShapeType="1"/>
                      <a:endCxn id="53"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4"/>
                    <p:cNvCxnSpPr>
                      <a:cxnSpLocks noChangeShapeType="1"/>
                      <a:stCxn id="51" idx="4"/>
                      <a:endCxn id="56"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5"/>
                    <p:cNvCxnSpPr>
                      <a:cxnSpLocks noChangeShapeType="1"/>
                      <a:stCxn id="51" idx="4"/>
                      <a:endCxn id="55"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6"/>
                    <p:cNvCxnSpPr>
                      <a:cxnSpLocks noChangeShapeType="1"/>
                      <a:stCxn id="51" idx="4"/>
                      <a:endCxn id="57"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47"/>
                    <p:cNvCxnSpPr>
                      <a:cxnSpLocks noChangeShapeType="1"/>
                      <a:stCxn id="51" idx="4"/>
                      <a:endCxn id="54"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48"/>
                    <p:cNvCxnSpPr>
                      <a:cxnSpLocks noChangeShapeType="1"/>
                      <a:stCxn id="51" idx="4"/>
                      <a:endCxn id="53"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9"/>
                    <p:cNvCxnSpPr>
                      <a:cxnSpLocks noChangeShapeType="1"/>
                      <a:stCxn id="52" idx="4"/>
                      <a:endCxn id="56"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20" name="TextBox 19"/>
                      <p:cNvSpPr txBox="1"/>
                      <p:nvPr/>
                    </p:nvSpPr>
                    <p:spPr>
                      <a:xfrm>
                        <a:off x="6774174" y="2743200"/>
                        <a:ext cx="2286000" cy="2574665"/>
                      </a:xfrm>
                      <a:prstGeom prst="rect">
                        <a:avLst/>
                      </a:prstGeom>
                      <a:noFill/>
                    </p:spPr>
                    <p:txBody>
                      <a:bodyPr wrap="square" rtlCol="0">
                        <a:spAutoFit/>
                      </a:bodyPr>
                      <a:lstStyle/>
                      <a:p>
                        <a:pPr algn="ctr"/>
                        <a:r>
                          <a:rPr lang="en-US" sz="2500" u="none" dirty="0"/>
                          <a:t>        </a:t>
                        </a:r>
                        <a:endParaRPr lang="en-US" sz="2500" i="1" u="none" dirty="0">
                          <a:latin typeface="Cambria Math"/>
                        </a:endParaRPr>
                      </a:p>
                      <a:p>
                        <a:pPr algn="ctr"/>
                        <a:endParaRPr lang="en-US" sz="2500" b="0" i="1" u="none" dirty="0">
                          <a:latin typeface="Cambria Math"/>
                        </a:endParaRPr>
                      </a:p>
                      <a:p>
                        <a:pPr algn="ctr"/>
                        <a:r>
                          <a:rPr lang="en-US" sz="2500" b="0" u="none" dirty="0"/>
                          <a:t>  </a:t>
                        </a:r>
                        <a14:m>
                          <m:oMath xmlns:m="http://schemas.openxmlformats.org/officeDocument/2006/math">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h</m:t>
                                </m:r>
                              </m:e>
                              <m:sub>
                                <m:r>
                                  <a:rPr lang="en-US" sz="2500" b="0" i="1" u="none" smtClean="0">
                                    <a:latin typeface="Cambria Math"/>
                                  </a:rPr>
                                  <m:t>𝑗</m:t>
                                </m:r>
                              </m:sub>
                            </m:sSub>
                          </m:oMath>
                        </a14:m>
                        <a:r>
                          <a:rPr lang="en-US" sz="2500" u="none" dirty="0"/>
                          <a:t>          </a:t>
                        </a:r>
                      </a:p>
                      <a:p>
                        <a:pPr algn="ctr"/>
                        <a:endParaRPr lang="en-US" sz="2500" i="1" u="none" dirty="0">
                          <a:latin typeface="Cambria Math"/>
                        </a:endParaRPr>
                      </a:p>
                      <a:p>
                        <a:pPr algn="ctr"/>
                        <a:r>
                          <a:rPr lang="en-US" sz="2500" u="none" dirty="0"/>
                          <a:t>                            </a:t>
                        </a:r>
                        <a14:m>
                          <m:oMath xmlns:m="http://schemas.openxmlformats.org/officeDocument/2006/math">
                            <m:r>
                              <a:rPr lang="en-US" sz="2500" b="0" i="0" u="none" smtClean="0">
                                <a:latin typeface="Cambria Math" panose="02040503050406030204" pitchFamily="18" charset="0"/>
                              </a:rPr>
                              <m:t>     </m:t>
                            </m:r>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𝑥</m:t>
                                </m:r>
                              </m:e>
                              <m:sub>
                                <m:r>
                                  <a:rPr lang="en-US" sz="2500" b="0" i="1" u="none" smtClean="0">
                                    <a:latin typeface="Cambria Math" panose="02040503050406030204" pitchFamily="18" charset="0"/>
                                  </a:rPr>
                                  <m:t>𝑖</m:t>
                                </m:r>
                              </m:sub>
                            </m:sSub>
                          </m:oMath>
                        </a14:m>
                        <a:endParaRPr lang="en-US" sz="2500" u="none" dirty="0"/>
                      </a:p>
                    </p:txBody>
                  </p:sp>
                </mc:Choice>
                <mc:Fallback xmlns="">
                  <p:sp>
                    <p:nvSpPr>
                      <p:cNvPr id="20" name="TextBox 19"/>
                      <p:cNvSpPr txBox="1">
                        <a:spLocks noRot="1" noChangeAspect="1" noMove="1" noResize="1" noEditPoints="1" noAdjustHandles="1" noChangeArrowheads="1" noChangeShapeType="1" noTextEdit="1"/>
                      </p:cNvSpPr>
                      <p:nvPr/>
                    </p:nvSpPr>
                    <p:spPr>
                      <a:xfrm>
                        <a:off x="6774174" y="2743200"/>
                        <a:ext cx="2286000" cy="2574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a:latin typeface="Cambria Math" panose="02040503050406030204" pitchFamily="18" charset="0"/>
                                    </a:rPr>
                                  </m:ctrlPr>
                                </m:sSubPr>
                                <m:e>
                                  <m:r>
                                    <a:rPr lang="en-US" sz="2800" i="1" u="none">
                                      <a:latin typeface="Cambria Math"/>
                                    </a:rPr>
                                    <m:t>𝑤</m:t>
                                  </m:r>
                                </m:e>
                                <m:sub>
                                  <m:r>
                                    <a:rPr lang="en-US" sz="2800" i="1" u="none">
                                      <a:latin typeface="Cambria Math"/>
                                    </a:rPr>
                                    <m:t>𝑖𝑗</m:t>
                                  </m:r>
                                </m:sub>
                              </m:sSub>
                            </m:oMath>
                          </m:oMathPara>
                        </a14:m>
                        <a:endParaRPr lang="en-US" sz="2800" i="1" u="none" dirty="0">
                          <a:latin typeface="Cambria Math"/>
                        </a:endParaRPr>
                      </a:p>
                    </p:txBody>
                  </p:sp>
                </mc:Choice>
                <mc:Fallback xmlns="">
                  <p:sp>
                    <p:nvSpPr>
                      <p:cNvPr id="14" name="Rectangle 13"/>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9"/>
                        <a:stretch>
                          <a:fillRect/>
                        </a:stretch>
                      </a:blipFill>
                    </p:spPr>
                    <p:txBody>
                      <a:bodyPr/>
                      <a:lstStyle/>
                      <a:p>
                        <a:r>
                          <a:rPr lang="en-US">
                            <a:noFill/>
                          </a:rPr>
                          <a:t> </a:t>
                        </a:r>
                      </a:p>
                    </p:txBody>
                  </p:sp>
                </mc:Fallback>
              </mc:AlternateContent>
              <p:cxnSp>
                <p:nvCxnSpPr>
                  <p:cNvPr id="22" name="Straight Arrow Connector 21"/>
                  <p:cNvCxnSpPr/>
                  <p:nvPr/>
                </p:nvCxnSpPr>
                <p:spPr>
                  <a:xfrm flipH="1">
                    <a:off x="8012531" y="3858486"/>
                    <a:ext cx="971445" cy="529737"/>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16" name="Line 57"/>
                <p:cNvSpPr>
                  <a:spLocks noChangeShapeType="1"/>
                </p:cNvSpPr>
                <p:nvPr/>
              </p:nvSpPr>
              <p:spPr bwMode="auto">
                <a:xfrm>
                  <a:off x="7573929" y="1805483"/>
                  <a:ext cx="383885" cy="251917"/>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8" name="Rectangle 17"/>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10"/>
                      <a:stretch>
                        <a:fillRect b="-2632"/>
                      </a:stretch>
                    </a:blipFill>
                  </p:spPr>
                  <p:txBody>
                    <a:bodyPr/>
                    <a:lstStyle/>
                    <a:p>
                      <a:r>
                        <a:rPr lang="en-US">
                          <a:noFill/>
                        </a:rPr>
                        <a:t> </a:t>
                      </a:r>
                    </a:p>
                  </p:txBody>
                </p:sp>
              </mc:Fallback>
            </mc:AlternateContent>
          </p:grpSp>
          <p:cxnSp>
            <p:nvCxnSpPr>
              <p:cNvPr id="13" name="Straight Connector 12"/>
              <p:cNvCxnSpPr/>
              <p:nvPr/>
            </p:nvCxnSpPr>
            <p:spPr>
              <a:xfrm flipV="1">
                <a:off x="7619488" y="4049233"/>
                <a:ext cx="341987" cy="805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113057" y="4084402"/>
                <a:ext cx="495799" cy="7706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6" name="Line 57"/>
            <p:cNvSpPr>
              <a:spLocks noChangeShapeType="1"/>
            </p:cNvSpPr>
            <p:nvPr/>
          </p:nvSpPr>
          <p:spPr bwMode="auto">
            <a:xfrm flipH="1">
              <a:off x="6983198" y="2484968"/>
              <a:ext cx="233789" cy="2286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67" name="Rectangle 66"/>
                <p:cNvSpPr/>
                <p:nvPr/>
              </p:nvSpPr>
              <p:spPr>
                <a:xfrm>
                  <a:off x="7109762" y="2164518"/>
                  <a:ext cx="4917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𝑑</m:t>
                            </m:r>
                          </m:sub>
                        </m:sSub>
                      </m:oMath>
                    </m:oMathPara>
                  </a14:m>
                  <a:endParaRPr lang="en-US" dirty="0"/>
                </a:p>
              </p:txBody>
            </p:sp>
          </mc:Choice>
          <mc:Fallback xmlns="">
            <p:sp>
              <p:nvSpPr>
                <p:cNvPr id="67" name="Rectangle 66"/>
                <p:cNvSpPr>
                  <a:spLocks noRot="1" noChangeAspect="1" noMove="1" noResize="1" noEditPoints="1" noAdjustHandles="1" noChangeArrowheads="1" noChangeShapeType="1" noTextEdit="1"/>
                </p:cNvSpPr>
                <p:nvPr/>
              </p:nvSpPr>
              <p:spPr>
                <a:xfrm>
                  <a:off x="7109762" y="2164518"/>
                  <a:ext cx="491738" cy="369332"/>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7088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9" grpId="0" animBg="1"/>
      <p:bldP spid="10" grpId="0" animBg="1"/>
      <p:bldP spid="58" grpId="0" animBg="1"/>
      <p:bldP spid="59" grpId="0" animBg="1"/>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Weights of </a:t>
                </a:r>
                <a:r>
                  <a:rPr lang="en-US" dirty="0">
                    <a:solidFill>
                      <a:srgbClr val="00B0F0"/>
                    </a:solidFill>
                  </a:rPr>
                  <a:t>hidden</a:t>
                </a:r>
                <a:r>
                  <a:rPr lang="en-US" dirty="0"/>
                  <a:t> units:</a:t>
                </a:r>
              </a:p>
              <a:p>
                <a:pPr lvl="1"/>
                <a14:m>
                  <m:oMath xmlns:m="http://schemas.openxmlformats.org/officeDocument/2006/math">
                    <m:sSub>
                      <m:sSubPr>
                        <m:ctrlPr>
                          <a:rPr lang="en-US" i="1">
                            <a:solidFill>
                              <a:schemeClr val="dk1"/>
                            </a:solidFill>
                            <a:latin typeface="Cambria Math" panose="02040503050406030204" pitchFamily="18" charset="0"/>
                          </a:rPr>
                        </m:ctrlPr>
                      </m:sSubPr>
                      <m:e>
                        <m:r>
                          <a:rPr lang="en-US" i="1">
                            <a:solidFill>
                              <a:schemeClr val="dk1"/>
                            </a:solidFill>
                            <a:latin typeface="Cambria Math"/>
                          </a:rPr>
                          <m:t>𝑤</m:t>
                        </m:r>
                      </m:e>
                      <m:sub>
                        <m:r>
                          <a:rPr lang="en-US" i="1">
                            <a:solidFill>
                              <a:schemeClr val="dk1"/>
                            </a:solidFill>
                            <a:latin typeface="Cambria Math"/>
                          </a:rPr>
                          <m:t>𝑖𝑗</m:t>
                        </m:r>
                      </m:sub>
                    </m:sSub>
                    <m:r>
                      <a:rPr lang="en-US" i="1">
                        <a:solidFill>
                          <a:schemeClr val="dk1"/>
                        </a:solidFill>
                        <a:latin typeface="Cambria Math"/>
                      </a:rPr>
                      <m:t> </m:t>
                    </m:r>
                  </m:oMath>
                </a14:m>
                <a:r>
                  <a:rPr lang="en-US" dirty="0"/>
                  <a:t>influences the output only through all the units whose direct input include </a:t>
                </a:r>
                <a14:m>
                  <m:oMath xmlns:m="http://schemas.openxmlformats.org/officeDocument/2006/math">
                    <m:r>
                      <a:rPr lang="en-US" i="1">
                        <a:solidFill>
                          <a:schemeClr val="dk1"/>
                        </a:solidFill>
                        <a:latin typeface="Cambria Math"/>
                      </a:rPr>
                      <m:t>𝑗</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mc:AlternateContent xmlns:mc="http://schemas.openxmlformats.org/markup-compatibility/2006" xmlns:a14="http://schemas.microsoft.com/office/drawing/2010/main">
        <mc:Choice Requires="a14">
          <p:sp>
            <p:nvSpPr>
              <p:cNvPr id="5" name="Rectangle 4"/>
              <p:cNvSpPr/>
              <p:nvPr/>
            </p:nvSpPr>
            <p:spPr>
              <a:xfrm>
                <a:off x="478881" y="3548127"/>
                <a:ext cx="4493859" cy="10245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u="none" smtClean="0">
                          <a:latin typeface="Cambria Math"/>
                        </a:rPr>
                        <m:t>=</m:t>
                      </m:r>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𝛿</m:t>
                              </m:r>
                            </m:e>
                            <m:sub>
                              <m:r>
                                <a:rPr lang="en-US" sz="2000" i="1" u="none">
                                  <a:latin typeface="Cambria Math"/>
                                </a:rPr>
                                <m:t>𝑘</m:t>
                              </m:r>
                            </m:sub>
                          </m:sSub>
                          <m:r>
                            <a:rPr lang="en-US" sz="2000" i="1" u="none">
                              <a:latin typeface="Cambria Math"/>
                            </a:rPr>
                            <m:t>  </m:t>
                          </m:r>
                          <m:f>
                            <m:fPr>
                              <m:ctrlPr>
                                <a:rPr lang="en-US" sz="2000" i="1" u="none">
                                  <a:latin typeface="Cambria Math" panose="02040503050406030204" pitchFamily="18" charset="0"/>
                                </a:rPr>
                              </m:ctrlPr>
                            </m:fPr>
                            <m:num>
                              <m:r>
                                <a:rPr lang="en-US" sz="2000" i="1" u="none">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i="1" u="none">
                                      <a:latin typeface="Cambria Math"/>
                                    </a:rPr>
                                    <m:t>𝑘</m:t>
                                  </m:r>
                                </m:sub>
                              </m:sSub>
                            </m:num>
                            <m:den>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h</m:t>
                                  </m:r>
                                </m:e>
                                <m:sub>
                                  <m:r>
                                    <a:rPr lang="en-US" sz="2000" i="1" u="none">
                                      <a:latin typeface="Cambria Math"/>
                                    </a:rPr>
                                    <m:t>𝑗</m:t>
                                  </m:r>
                                </m:sub>
                              </m:sSub>
                            </m:den>
                          </m:f>
                          <m:f>
                            <m:fPr>
                              <m:ctrlPr>
                                <a:rPr lang="en-US" sz="2000" i="1" u="none">
                                  <a:latin typeface="Cambria Math" panose="02040503050406030204" pitchFamily="18" charset="0"/>
                                </a:rPr>
                              </m:ctrlPr>
                            </m:fPr>
                            <m:num>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h</m:t>
                                  </m:r>
                                </m:e>
                                <m:sub>
                                  <m:r>
                                    <a:rPr lang="en-US" sz="2000" i="1" u="none">
                                      <a:latin typeface="Cambria Math"/>
                                    </a:rPr>
                                    <m:t>𝑗</m:t>
                                  </m:r>
                                </m:sub>
                              </m:sSub>
                            </m:num>
                            <m:den>
                              <m:r>
                                <a:rPr lang="en-US" sz="2000" i="1" u="none">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i="1" u="none">
                                      <a:latin typeface="Cambria Math"/>
                                    </a:rPr>
                                    <m:t>𝑗</m:t>
                                  </m:r>
                                </m:sub>
                              </m:sSub>
                            </m:den>
                          </m:f>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𝑖</m:t>
                              </m:r>
                            </m:sub>
                          </m:sSub>
                        </m:e>
                      </m:nary>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478881" y="3548127"/>
                <a:ext cx="4493859" cy="10245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96779" y="4481738"/>
                <a:ext cx="4920450" cy="1024576"/>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000" i="1" u="none" smtClean="0">
                          <a:latin typeface="Cambria Math"/>
                        </a:rPr>
                        <m:t>=</m:t>
                      </m:r>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𝛿</m:t>
                              </m:r>
                            </m:e>
                            <m:sub>
                              <m:r>
                                <a:rPr lang="en-US" sz="2000" i="1" u="none">
                                  <a:latin typeface="Cambria Math"/>
                                </a:rPr>
                                <m:t>𝑘</m:t>
                              </m:r>
                            </m:sub>
                          </m:sSub>
                          <m:r>
                            <a:rPr lang="en-US" sz="2000" i="1" u="none">
                              <a:latin typeface="Cambria Math"/>
                            </a:rPr>
                            <m:t>  </m:t>
                          </m:r>
                          <m:sSub>
                            <m:sSubPr>
                              <m:ctrlPr>
                                <a:rPr lang="en-US" sz="2000" i="1" u="none">
                                  <a:latin typeface="Cambria Math" panose="02040503050406030204" pitchFamily="18" charset="0"/>
                                </a:rPr>
                              </m:ctrlPr>
                            </m:sSubPr>
                            <m:e>
                              <m:r>
                                <a:rPr lang="en-US" sz="2000" i="1" u="none">
                                  <a:latin typeface="Cambria Math"/>
                                </a:rPr>
                                <m:t>𝑤</m:t>
                              </m:r>
                            </m:e>
                            <m:sub>
                              <m:r>
                                <a:rPr lang="en-US" sz="2000" i="1" u="none">
                                  <a:latin typeface="Cambria Math"/>
                                </a:rPr>
                                <m:t>𝑗𝑘</m:t>
                              </m:r>
                            </m:sub>
                          </m:sSub>
                          <m:sSub>
                            <m:sSubPr>
                              <m:ctrlPr>
                                <a:rPr lang="en-US" sz="2000" i="1" u="none">
                                  <a:latin typeface="Cambria Math" panose="02040503050406030204" pitchFamily="18" charset="0"/>
                                </a:rPr>
                              </m:ctrlPr>
                            </m:sSubPr>
                            <m:e>
                              <m:r>
                                <a:rPr lang="fa-IR" sz="2000" i="1" u="none">
                                  <a:latin typeface="Cambria Math"/>
                                </a:rPr>
                                <m:t>  </m:t>
                              </m:r>
                              <m:r>
                                <a:rPr lang="en-US" sz="2000" b="0" i="1" u="none" smtClean="0">
                                  <a:latin typeface="Cambria Math" panose="02040503050406030204" pitchFamily="18" charset="0"/>
                                </a:rPr>
                                <m:t>h</m:t>
                              </m:r>
                            </m:e>
                            <m:sub>
                              <m:r>
                                <a:rPr lang="en-US" sz="2000" i="1" u="none">
                                  <a:latin typeface="Cambria Math"/>
                                </a:rPr>
                                <m:t>𝑗</m:t>
                              </m:r>
                            </m:sub>
                          </m:sSub>
                          <m:r>
                            <a:rPr lang="en-US" sz="2000" i="1" u="none">
                              <a:latin typeface="Cambria Math"/>
                            </a:rPr>
                            <m:t>(</m:t>
                          </m:r>
                          <m:r>
                            <a:rPr lang="en-US" sz="2000" i="1" u="none">
                              <a:latin typeface="Cambria Math"/>
                            </a:rPr>
                            <m:t>1</m:t>
                          </m:r>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h</m:t>
                              </m:r>
                            </m:e>
                            <m:sub>
                              <m:r>
                                <a:rPr lang="en-US" sz="2000" i="1" u="none">
                                  <a:latin typeface="Cambria Math"/>
                                </a:rPr>
                                <m:t>𝑗</m:t>
                              </m:r>
                            </m:sub>
                          </m:sSub>
                          <m:r>
                            <a:rPr lang="en-US" sz="2000" i="1" u="none">
                              <a:latin typeface="Cambria Math"/>
                            </a:rPr>
                            <m:t>) </m:t>
                          </m:r>
                          <m:r>
                            <a:rPr lang="fa-IR" sz="2000" i="1" u="none">
                              <a:latin typeface="Cambria Math"/>
                            </a:rPr>
                            <m:t>   </m:t>
                          </m:r>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𝑖</m:t>
                              </m:r>
                            </m:sub>
                          </m:sSub>
                        </m:e>
                      </m:nary>
                    </m:oMath>
                  </m:oMathPara>
                </a14:m>
                <a:endParaRPr lang="en-US" sz="2000" u="none" dirty="0"/>
              </a:p>
            </p:txBody>
          </p:sp>
        </mc:Choice>
        <mc:Fallback xmlns="">
          <p:sp>
            <p:nvSpPr>
              <p:cNvPr id="6" name="Rectangle 5"/>
              <p:cNvSpPr>
                <a:spLocks noRot="1" noChangeAspect="1" noMove="1" noResize="1" noEditPoints="1" noAdjustHandles="1" noChangeArrowheads="1" noChangeShapeType="1" noTextEdit="1"/>
              </p:cNvSpPr>
              <p:nvPr/>
            </p:nvSpPr>
            <p:spPr>
              <a:xfrm>
                <a:off x="596779" y="4481738"/>
                <a:ext cx="4920450" cy="1024576"/>
              </a:xfrm>
              <a:prstGeom prst="rect">
                <a:avLst/>
              </a:prstGeom>
              <a:blipFill>
                <a:blip r:embed="rId4"/>
                <a:stretch>
                  <a:fillRect/>
                </a:stretch>
              </a:blipFill>
            </p:spPr>
            <p:txBody>
              <a:bodyPr/>
              <a:lstStyle/>
              <a:p>
                <a:r>
                  <a:rPr lang="en-US">
                    <a:noFill/>
                  </a:rPr>
                  <a:t> </a:t>
                </a:r>
              </a:p>
            </p:txBody>
          </p:sp>
        </mc:Fallback>
      </mc:AlternateContent>
      <p:grpSp>
        <p:nvGrpSpPr>
          <p:cNvPr id="7" name="Group 6"/>
          <p:cNvGrpSpPr/>
          <p:nvPr/>
        </p:nvGrpSpPr>
        <p:grpSpPr>
          <a:xfrm>
            <a:off x="6096000" y="2438400"/>
            <a:ext cx="2487601" cy="2624613"/>
            <a:chOff x="6400800" y="1600200"/>
            <a:chExt cx="2964174" cy="3129059"/>
          </a:xfrm>
        </p:grpSpPr>
        <p:grpSp>
          <p:nvGrpSpPr>
            <p:cNvPr id="8" name="Group 7"/>
            <p:cNvGrpSpPr/>
            <p:nvPr/>
          </p:nvGrpSpPr>
          <p:grpSpPr>
            <a:xfrm>
              <a:off x="6400800" y="2095143"/>
              <a:ext cx="2964174" cy="2634116"/>
              <a:chOff x="6477000" y="2704742"/>
              <a:chExt cx="2964174" cy="2634116"/>
            </a:xfrm>
          </p:grpSpPr>
          <p:grpSp>
            <p:nvGrpSpPr>
              <p:cNvPr id="12" name="Group 51"/>
              <p:cNvGrpSpPr>
                <a:grpSpLocks/>
              </p:cNvGrpSpPr>
              <p:nvPr/>
            </p:nvGrpSpPr>
            <p:grpSpPr bwMode="auto">
              <a:xfrm>
                <a:off x="6477000" y="2704742"/>
                <a:ext cx="2430053" cy="2248257"/>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13" name="TextBox 12"/>
                  <p:cNvSpPr txBox="1"/>
                  <p:nvPr/>
                </p:nvSpPr>
                <p:spPr>
                  <a:xfrm>
                    <a:off x="6866337" y="2898539"/>
                    <a:ext cx="2286000" cy="2440319"/>
                  </a:xfrm>
                  <a:prstGeom prst="rect">
                    <a:avLst/>
                  </a:prstGeom>
                  <a:noFill/>
                </p:spPr>
                <p:txBody>
                  <a:bodyPr wrap="square" rtlCol="0">
                    <a:spAutoFit/>
                  </a:bodyPr>
                  <a:lstStyle/>
                  <a:p>
                    <a:pPr algn="ctr"/>
                    <a:r>
                      <a:rPr lang="en-US" sz="2500" u="none" dirty="0"/>
                      <a:t>        </a:t>
                    </a:r>
                    <a:endParaRPr lang="en-US" sz="2500" b="0" i="1" u="none" dirty="0">
                      <a:latin typeface="Cambria Math"/>
                    </a:endParaRPr>
                  </a:p>
                  <a:p>
                    <a:pPr algn="ctr"/>
                    <a14:m>
                      <m:oMath xmlns:m="http://schemas.openxmlformats.org/officeDocument/2006/math">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h</m:t>
                            </m:r>
                          </m:e>
                          <m:sub>
                            <m:r>
                              <a:rPr lang="en-US" sz="2500" b="0" i="1" u="none" smtClean="0">
                                <a:latin typeface="Cambria Math"/>
                              </a:rPr>
                              <m:t>𝑗</m:t>
                            </m:r>
                          </m:sub>
                        </m:sSub>
                      </m:oMath>
                    </a14:m>
                    <a:r>
                      <a:rPr lang="en-US" sz="2500" u="none" dirty="0"/>
                      <a:t>          </a:t>
                    </a:r>
                  </a:p>
                  <a:p>
                    <a:pPr algn="ctr"/>
                    <a:endParaRPr lang="en-US" sz="2500" i="1" u="none" dirty="0">
                      <a:latin typeface="Cambria Math"/>
                    </a:endParaRPr>
                  </a:p>
                  <a:p>
                    <a:pPr algn="ctr"/>
                    <a:r>
                      <a:rPr lang="en-US" sz="2500" u="none" dirty="0"/>
                      <a:t>            </a:t>
                    </a:r>
                    <a:endParaRPr lang="en-US" sz="2500" i="1" u="none" dirty="0">
                      <a:latin typeface="Cambria Math"/>
                    </a:endParaRPr>
                  </a:p>
                  <a:p>
                    <a:pPr algn="ctr"/>
                    <a14:m>
                      <m:oMathPara xmlns:m="http://schemas.openxmlformats.org/officeDocument/2006/math">
                        <m:oMathParaPr>
                          <m:jc m:val="centerGroup"/>
                        </m:oMathParaPr>
                        <m:oMath xmlns:m="http://schemas.openxmlformats.org/officeDocument/2006/math">
                          <m:r>
                            <a:rPr lang="en-US" sz="2500" b="0" i="1" u="none" smtClean="0">
                              <a:latin typeface="Cambria Math" panose="02040503050406030204" pitchFamily="18" charset="0"/>
                            </a:rPr>
                            <m:t>      </m:t>
                          </m:r>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𝑥</m:t>
                              </m:r>
                            </m:e>
                            <m:sub>
                              <m:r>
                                <a:rPr lang="en-US" sz="2500" i="1" u="none">
                                  <a:latin typeface="Cambria Math"/>
                                </a:rPr>
                                <m:t>𝑖</m:t>
                              </m:r>
                            </m:sub>
                          </m:sSub>
                        </m:oMath>
                      </m:oMathPara>
                    </a14:m>
                    <a:endParaRPr lang="en-US" sz="2500" u="none" dirty="0"/>
                  </a:p>
                </p:txBody>
              </p:sp>
            </mc:Choice>
            <mc:Fallback xmlns="">
              <p:sp>
                <p:nvSpPr>
                  <p:cNvPr id="13" name="TextBox 12"/>
                  <p:cNvSpPr txBox="1">
                    <a:spLocks noRot="1" noChangeAspect="1" noMove="1" noResize="1" noEditPoints="1" noAdjustHandles="1" noChangeArrowheads="1" noChangeShapeType="1" noTextEdit="1"/>
                  </p:cNvSpPr>
                  <p:nvPr/>
                </p:nvSpPr>
                <p:spPr>
                  <a:xfrm>
                    <a:off x="6866337" y="2898539"/>
                    <a:ext cx="2286000" cy="244031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oMath>
                      </m:oMathPara>
                    </a14:m>
                    <a:endParaRPr lang="en-US" sz="2400" i="1" u="none" dirty="0">
                      <a:latin typeface="Cambria Math"/>
                    </a:endParaRPr>
                  </a:p>
                </p:txBody>
              </p:sp>
            </mc:Choice>
            <mc:Fallback xmlns="">
              <p:sp>
                <p:nvSpPr>
                  <p:cNvPr id="13" name="Rectangle 12"/>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6"/>
                    <a:stretch>
                      <a:fillRect b="-15584"/>
                    </a:stretch>
                  </a:blipFill>
                </p:spPr>
                <p:txBody>
                  <a:bodyPr/>
                  <a:lstStyle/>
                  <a:p>
                    <a:r>
                      <a:rPr lang="en-US">
                        <a:noFill/>
                      </a:rPr>
                      <a:t> </a:t>
                    </a:r>
                  </a:p>
                </p:txBody>
              </p:sp>
            </mc:Fallback>
          </mc:AlternateContent>
          <p:cxnSp>
            <p:nvCxnSpPr>
              <p:cNvPr id="15" name="Straight Arrow Connector 14"/>
              <p:cNvCxnSpPr/>
              <p:nvPr/>
            </p:nvCxnSpPr>
            <p:spPr>
              <a:xfrm flipH="1">
                <a:off x="8081594" y="3858486"/>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9"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1" name="Rectangle 10"/>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7"/>
                  <a:stretch>
                    <a:fillRect b="-2222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1" name="Rectangle 50"/>
              <p:cNvSpPr/>
              <p:nvPr/>
            </p:nvSpPr>
            <p:spPr>
              <a:xfrm>
                <a:off x="92281" y="2599451"/>
                <a:ext cx="6172200" cy="1024576"/>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000" i="1" u="none" smtClean="0">
                              <a:latin typeface="Cambria Math" panose="02040503050406030204" pitchFamily="18" charset="0"/>
                            </a:rPr>
                          </m:ctrlPr>
                        </m:fPr>
                        <m:num>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𝐸</m:t>
                              </m:r>
                            </m:e>
                            <m:sub>
                              <m:r>
                                <a:rPr lang="en-US" sz="2000" i="1" u="none">
                                  <a:latin typeface="Cambria Math"/>
                                </a:rPr>
                                <m:t>𝑑</m:t>
                              </m:r>
                            </m:sub>
                          </m:sSub>
                        </m:num>
                        <m:den>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𝑤</m:t>
                              </m:r>
                            </m:e>
                            <m:sub>
                              <m:r>
                                <a:rPr lang="en-US" sz="2000" i="1" u="none">
                                  <a:latin typeface="Cambria Math"/>
                                </a:rPr>
                                <m:t>𝑖𝑗</m:t>
                              </m:r>
                            </m:sub>
                          </m:sSub>
                        </m:den>
                      </m:f>
                      <m:r>
                        <a:rPr lang="en-US" sz="2000" i="1" u="none">
                          <a:latin typeface="Cambria Math"/>
                        </a:rPr>
                        <m:t>=</m:t>
                      </m:r>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𝛿</m:t>
                              </m:r>
                            </m:e>
                            <m:sub>
                              <m:r>
                                <a:rPr lang="en-US" sz="2000" b="0" i="1" u="none" smtClean="0">
                                  <a:latin typeface="Cambria Math"/>
                                </a:rPr>
                                <m:t>𝑘</m:t>
                              </m:r>
                            </m:sub>
                          </m:sSub>
                          <m:r>
                            <a:rPr lang="en-US" sz="2000" i="1" u="none">
                              <a:latin typeface="Cambria Math"/>
                            </a:rPr>
                            <m:t>  </m:t>
                          </m:r>
                          <m:f>
                            <m:fPr>
                              <m:ctrlPr>
                                <a:rPr lang="en-US" sz="2000" i="1" u="none">
                                  <a:latin typeface="Cambria Math" panose="02040503050406030204" pitchFamily="18" charset="0"/>
                                </a:rPr>
                              </m:ctrlPr>
                            </m:fPr>
                            <m:num>
                              <m:r>
                                <a:rPr lang="en-US" sz="2000" i="1" u="none">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i="1" u="none">
                                      <a:latin typeface="Cambria Math"/>
                                    </a:rPr>
                                    <m:t>𝑘</m:t>
                                  </m:r>
                                </m:sub>
                              </m:sSub>
                            </m:num>
                            <m:den>
                              <m:r>
                                <a:rPr lang="en-US" sz="2000" i="1" u="none">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b="0" i="1" u="none" smtClean="0">
                                      <a:latin typeface="Cambria Math" panose="02040503050406030204" pitchFamily="18" charset="0"/>
                                    </a:rPr>
                                    <m:t>𝑗</m:t>
                                  </m:r>
                                </m:sub>
                              </m:sSub>
                            </m:den>
                          </m:f>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𝑖</m:t>
                              </m:r>
                            </m:sub>
                          </m:sSub>
                        </m:e>
                      </m:nary>
                      <m:r>
                        <a:rPr lang="en-US" sz="2000" b="0" i="1" u="none" smtClean="0">
                          <a:latin typeface="Cambria Math"/>
                        </a:rPr>
                        <m:t>=</m:t>
                      </m:r>
                    </m:oMath>
                  </m:oMathPara>
                </a14:m>
                <a:endParaRPr lang="en-US" sz="2000" u="none" dirty="0"/>
              </a:p>
            </p:txBody>
          </p:sp>
        </mc:Choice>
        <mc:Fallback xmlns="">
          <p:sp>
            <p:nvSpPr>
              <p:cNvPr id="51" name="Rectangle 50"/>
              <p:cNvSpPr>
                <a:spLocks noRot="1" noChangeAspect="1" noMove="1" noResize="1" noEditPoints="1" noAdjustHandles="1" noChangeArrowheads="1" noChangeShapeType="1" noTextEdit="1"/>
              </p:cNvSpPr>
              <p:nvPr/>
            </p:nvSpPr>
            <p:spPr>
              <a:xfrm>
                <a:off x="92281" y="2599451"/>
                <a:ext cx="6172200" cy="1024576"/>
              </a:xfrm>
              <a:prstGeom prst="rect">
                <a:avLst/>
              </a:prstGeom>
              <a:blipFill>
                <a:blip r:embed="rId8"/>
                <a:stretch>
                  <a:fillRect/>
                </a:stretch>
              </a:blipFill>
            </p:spPr>
            <p:txBody>
              <a:bodyPr/>
              <a:lstStyle/>
              <a:p>
                <a:r>
                  <a:rPr lang="en-US">
                    <a:noFill/>
                  </a:rPr>
                  <a:t> </a:t>
                </a:r>
              </a:p>
            </p:txBody>
          </p:sp>
        </mc:Fallback>
      </mc:AlternateContent>
      <p:sp>
        <p:nvSpPr>
          <p:cNvPr id="52" name="Line 56"/>
          <p:cNvSpPr>
            <a:spLocks noChangeShapeType="1"/>
          </p:cNvSpPr>
          <p:nvPr/>
        </p:nvSpPr>
        <p:spPr bwMode="auto">
          <a:xfrm flipV="1">
            <a:off x="3470948" y="4490155"/>
            <a:ext cx="83343" cy="33401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9"/>
          <p:cNvSpPr>
            <a:spLocks noChangeShapeType="1"/>
          </p:cNvSpPr>
          <p:nvPr/>
        </p:nvSpPr>
        <p:spPr bwMode="auto">
          <a:xfrm flipV="1">
            <a:off x="4242471" y="4490155"/>
            <a:ext cx="35719" cy="33655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Rounded Rectangle 53"/>
          <p:cNvSpPr/>
          <p:nvPr/>
        </p:nvSpPr>
        <p:spPr>
          <a:xfrm>
            <a:off x="3692404" y="4826705"/>
            <a:ext cx="1171575" cy="46228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187579" y="4824165"/>
            <a:ext cx="435769" cy="4648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3949579" y="3709105"/>
            <a:ext cx="585787" cy="7810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3187579" y="3709105"/>
            <a:ext cx="733425" cy="7810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Rectangle 57"/>
              <p:cNvSpPr/>
              <p:nvPr/>
            </p:nvSpPr>
            <p:spPr>
              <a:xfrm>
                <a:off x="3057004" y="5453715"/>
                <a:ext cx="1963358" cy="4247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solidFill>
                                <a:schemeClr val="dk1"/>
                              </a:solidFill>
                              <a:latin typeface="Cambria Math" panose="02040503050406030204" pitchFamily="18" charset="0"/>
                            </a:rPr>
                          </m:ctrlPr>
                        </m:sSubPr>
                        <m:e>
                          <m:r>
                            <m:rPr>
                              <m:sty m:val="p"/>
                            </m:rPr>
                            <a:rPr lang="en-US" sz="2000" i="1" u="none">
                              <a:solidFill>
                                <a:schemeClr val="dk1"/>
                              </a:solidFill>
                              <a:latin typeface="Cambria Math"/>
                            </a:rPr>
                            <m:t>net</m:t>
                          </m:r>
                        </m:e>
                        <m:sub>
                          <m:r>
                            <a:rPr lang="en-US" sz="2000" b="0" i="1" u="none" smtClean="0">
                              <a:solidFill>
                                <a:schemeClr val="dk1"/>
                              </a:solidFill>
                              <a:latin typeface="Cambria Math" panose="02040503050406030204" pitchFamily="18" charset="0"/>
                            </a:rPr>
                            <m:t>𝑗</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i="1" u="none">
                              <a:solidFill>
                                <a:schemeClr val="dk1"/>
                              </a:solidFill>
                              <a:latin typeface="Cambria Math"/>
                            </a:rPr>
                            <m:t>𝑤</m:t>
                          </m:r>
                        </m:e>
                        <m:sub>
                          <m:r>
                            <a:rPr lang="en-US" sz="2000" i="1" u="none">
                              <a:solidFill>
                                <a:schemeClr val="dk1"/>
                              </a:solidFill>
                              <a:latin typeface="Cambria Math"/>
                            </a:rPr>
                            <m:t>𝑖</m:t>
                          </m:r>
                          <m:r>
                            <a:rPr lang="en-US" sz="2000" b="0" i="1" u="none" smtClean="0">
                              <a:solidFill>
                                <a:schemeClr val="dk1"/>
                              </a:solidFill>
                              <a:latin typeface="Cambria Math" panose="02040503050406030204" pitchFamily="18" charset="0"/>
                            </a:rPr>
                            <m:t>𝑗</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b="0" i="1" u="none" smtClean="0">
                              <a:solidFill>
                                <a:schemeClr val="dk1"/>
                              </a:solidFill>
                              <a:latin typeface="Cambria Math" panose="02040503050406030204" pitchFamily="18" charset="0"/>
                            </a:rPr>
                            <m:t>𝑥</m:t>
                          </m:r>
                        </m:e>
                        <m:sub>
                          <m:r>
                            <a:rPr lang="en-US" sz="2000" i="1" u="none">
                              <a:solidFill>
                                <a:schemeClr val="dk1"/>
                              </a:solidFill>
                              <a:latin typeface="Cambria Math"/>
                            </a:rPr>
                            <m:t>𝑖</m:t>
                          </m:r>
                        </m:sub>
                      </m:sSub>
                    </m:oMath>
                  </m:oMathPara>
                </a14:m>
                <a:endParaRPr lang="en-US" sz="2000" i="1" u="none" dirty="0">
                  <a:solidFill>
                    <a:schemeClr val="dk1"/>
                  </a:solidFill>
                  <a:latin typeface="Cambria Math"/>
                </a:endParaRPr>
              </a:p>
            </p:txBody>
          </p:sp>
        </mc:Choice>
        <mc:Fallback xmlns="">
          <p:sp>
            <p:nvSpPr>
              <p:cNvPr id="58" name="Rectangle 57"/>
              <p:cNvSpPr>
                <a:spLocks noRot="1" noChangeAspect="1" noMove="1" noResize="1" noEditPoints="1" noAdjustHandles="1" noChangeArrowheads="1" noChangeShapeType="1" noTextEdit="1"/>
              </p:cNvSpPr>
              <p:nvPr/>
            </p:nvSpPr>
            <p:spPr>
              <a:xfrm>
                <a:off x="3057004" y="5453715"/>
                <a:ext cx="1963358" cy="424796"/>
              </a:xfrm>
              <a:prstGeom prst="rect">
                <a:avLst/>
              </a:prstGeom>
              <a:blipFill>
                <a:blip r:embed="rId9"/>
                <a:stretch>
                  <a:fillRect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729711" y="5330939"/>
                <a:ext cx="3076904" cy="14210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u="none" smtClean="0">
                              <a:latin typeface="Cambria Math" panose="02040503050406030204" pitchFamily="18" charset="0"/>
                            </a:rPr>
                          </m:ctrlPr>
                        </m:fPr>
                        <m:num>
                          <m:r>
                            <a:rPr lang="en-US" sz="2000" b="0" i="1" u="none" smtClean="0">
                              <a:latin typeface="Cambria Math"/>
                            </a:rPr>
                            <m:t>𝜕</m:t>
                          </m:r>
                          <m:sSub>
                            <m:sSubPr>
                              <m:ctrlPr>
                                <a:rPr lang="en-US" sz="2000" b="0" i="1" u="none" smtClean="0">
                                  <a:latin typeface="Cambria Math" panose="02040503050406030204" pitchFamily="18" charset="0"/>
                                </a:rPr>
                              </m:ctrlPr>
                            </m:sSubPr>
                            <m:e>
                              <m:r>
                                <a:rPr lang="en-US" sz="2000" i="1" u="none" smtClean="0">
                                  <a:latin typeface="Cambria Math" panose="02040503050406030204" pitchFamily="18" charset="0"/>
                                </a:rPr>
                                <m:t>h</m:t>
                              </m:r>
                            </m:e>
                            <m:sub>
                              <m:r>
                                <a:rPr lang="en-US" sz="2000" b="0" i="1" u="none" smtClean="0">
                                  <a:latin typeface="Cambria Math" panose="02040503050406030204" pitchFamily="18" charset="0"/>
                                </a:rPr>
                                <m:t>𝑗</m:t>
                              </m:r>
                            </m:sub>
                          </m:sSub>
                        </m:num>
                        <m:den>
                          <m:r>
                            <a:rPr lang="en-US" sz="2000" i="1" u="none">
                              <a:latin typeface="Cambria Math"/>
                            </a:rPr>
                            <m:t>𝜕</m:t>
                          </m:r>
                          <m:sSub>
                            <m:sSubPr>
                              <m:ctrlPr>
                                <a:rPr lang="en-US" sz="2000" b="0" i="1" u="none" smtClean="0">
                                  <a:latin typeface="Cambria Math" panose="02040503050406030204" pitchFamily="18" charset="0"/>
                                </a:rPr>
                              </m:ctrlPr>
                            </m:sSubPr>
                            <m:e>
                              <m:r>
                                <m:rPr>
                                  <m:sty m:val="p"/>
                                </m:rPr>
                                <a:rPr lang="en-US" sz="2000" b="0" i="0" u="none" smtClean="0">
                                  <a:latin typeface="Cambria Math"/>
                                </a:rPr>
                                <m:t>net</m:t>
                              </m:r>
                            </m:e>
                            <m:sub>
                              <m:r>
                                <a:rPr lang="en-US" sz="2000" b="0" i="1" u="none" smtClean="0">
                                  <a:latin typeface="Cambria Math" panose="02040503050406030204" pitchFamily="18" charset="0"/>
                                </a:rPr>
                                <m:t>𝑗</m:t>
                              </m:r>
                            </m:sub>
                          </m:sSub>
                        </m:den>
                      </m:f>
                      <m:r>
                        <a:rPr lang="en-US" sz="2000" i="1" u="none">
                          <a:solidFill>
                            <a:schemeClr val="dk1"/>
                          </a:solidFill>
                          <a:latin typeface="Cambria Math"/>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𝑗</m:t>
                          </m:r>
                        </m:sub>
                      </m:sSub>
                      <m:r>
                        <a:rPr lang="en-US" sz="2000" b="0" i="1" u="none" smtClean="0">
                          <a:solidFill>
                            <a:schemeClr val="dk1"/>
                          </a:solidFill>
                          <a:latin typeface="Cambria Math"/>
                        </a:rPr>
                        <m:t>(</m:t>
                      </m:r>
                      <m:r>
                        <a:rPr lang="en-US" sz="2000" b="0" i="1" u="none" smtClean="0">
                          <a:solidFill>
                            <a:schemeClr val="dk1"/>
                          </a:solidFill>
                          <a:latin typeface="Cambria Math"/>
                        </a:rPr>
                        <m:t>1</m:t>
                      </m:r>
                      <m:r>
                        <a:rPr lang="en-US" sz="2000" b="0" i="1" u="none" smtClean="0">
                          <a:solidFill>
                            <a:schemeClr val="dk1"/>
                          </a:solidFill>
                          <a:latin typeface="Cambria Math"/>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𝑗</m:t>
                          </m:r>
                        </m:sub>
                      </m:sSub>
                      <m:r>
                        <a:rPr lang="en-US" sz="2000" b="0" i="1" u="none" smtClean="0">
                          <a:solidFill>
                            <a:schemeClr val="dk1"/>
                          </a:solidFill>
                          <a:latin typeface="Cambria Math"/>
                        </a:rPr>
                        <m:t>)</m:t>
                      </m:r>
                    </m:oMath>
                  </m:oMathPara>
                </a14:m>
                <a:endParaRPr lang="en-US" sz="2000" i="1" u="none" dirty="0">
                  <a:solidFill>
                    <a:schemeClr val="dk1"/>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r>
                        <a:rPr lang="en-US" sz="1800" b="0" i="1" u="none" smtClean="0">
                          <a:latin typeface="Cambria Math"/>
                        </a:rPr>
                        <m:t>=</m:t>
                      </m:r>
                      <m:f>
                        <m:fPr>
                          <m:ctrlPr>
                            <a:rPr lang="en-US" sz="1800" b="0" i="1" u="none" smtClean="0">
                              <a:latin typeface="Cambria Math" panose="02040503050406030204" pitchFamily="18" charset="0"/>
                            </a:rPr>
                          </m:ctrlPr>
                        </m:fPr>
                        <m:num>
                          <m:r>
                            <a:rPr lang="en-US" sz="1800" b="0" i="1" u="none" smtClean="0">
                              <a:latin typeface="Cambria Math"/>
                            </a:rPr>
                            <m:t>1</m:t>
                          </m:r>
                        </m:num>
                        <m:den>
                          <m:r>
                            <a:rPr lang="en-US" sz="1800" b="0" i="1" u="none" smtClean="0">
                              <a:latin typeface="Cambria Math"/>
                            </a:rPr>
                            <m:t>1</m:t>
                          </m:r>
                          <m:r>
                            <a:rPr lang="en-US" sz="1800" b="0" i="1" u="none" smtClean="0">
                              <a:latin typeface="Cambria Math"/>
                            </a:rPr>
                            <m:t>+</m:t>
                          </m:r>
                          <m:func>
                            <m:funcPr>
                              <m:ctrlPr>
                                <a:rPr lang="en-US" sz="1800" b="0" i="1" u="none" smtClean="0">
                                  <a:latin typeface="Cambria Math" panose="02040503050406030204" pitchFamily="18" charset="0"/>
                                </a:rPr>
                              </m:ctrlPr>
                            </m:funcPr>
                            <m:fName>
                              <m:r>
                                <m:rPr>
                                  <m:sty m:val="p"/>
                                </m:rPr>
                                <a:rPr lang="en-US" sz="1800" b="0" i="0" u="none" smtClean="0">
                                  <a:latin typeface="Cambria Math"/>
                                </a:rPr>
                                <m:t>exp</m:t>
                              </m:r>
                            </m:fName>
                            <m:e>
                              <m:r>
                                <a:rPr lang="en-US" sz="1800" b="0" i="1" u="none" smtClean="0">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b="0" i="1" u="none" smtClean="0">
                                      <a:latin typeface="Cambria Math" panose="02040503050406030204" pitchFamily="18" charset="0"/>
                                    </a:rPr>
                                    <m:t>𝑗</m:t>
                                  </m:r>
                                </m:sub>
                              </m:sSub>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b="0" i="1" u="none" smtClean="0">
                                      <a:latin typeface="Cambria Math" panose="02040503050406030204" pitchFamily="18" charset="0"/>
                                    </a:rPr>
                                    <m:t>𝑗</m:t>
                                  </m:r>
                                </m:sub>
                              </m:sSub>
                              <m:r>
                                <a:rPr lang="en-US" sz="2000" b="0" i="1" u="none" smtClean="0">
                                  <a:latin typeface="Cambria Math"/>
                                </a:rPr>
                                <m:t>)}</m:t>
                              </m:r>
                            </m:e>
                          </m:func>
                        </m:den>
                      </m:f>
                    </m:oMath>
                  </m:oMathPara>
                </a14:m>
                <a:endParaRPr lang="en-US" sz="2000" i="1" u="none" dirty="0">
                  <a:solidFill>
                    <a:schemeClr val="dk1"/>
                  </a:solidFill>
                  <a:latin typeface="Cambria Math"/>
                </a:endParaRPr>
              </a:p>
            </p:txBody>
          </p:sp>
        </mc:Choice>
        <mc:Fallback xmlns="">
          <p:sp>
            <p:nvSpPr>
              <p:cNvPr id="59" name="Rectangle 58"/>
              <p:cNvSpPr>
                <a:spLocks noRot="1" noChangeAspect="1" noMove="1" noResize="1" noEditPoints="1" noAdjustHandles="1" noChangeArrowheads="1" noChangeShapeType="1" noTextEdit="1"/>
              </p:cNvSpPr>
              <p:nvPr/>
            </p:nvSpPr>
            <p:spPr>
              <a:xfrm>
                <a:off x="2729711" y="5330939"/>
                <a:ext cx="3076904" cy="142103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09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52" grpId="0" animBg="1"/>
      <p:bldP spid="53" grpId="0" animBg="1"/>
      <p:bldP spid="54" grpId="0" animBg="1"/>
      <p:bldP spid="55" grpId="0" animBg="1"/>
      <p:bldP spid="56" grpId="0" animBg="1"/>
      <p:bldP spid="57" grpId="0" animBg="1"/>
      <p:bldP spid="58" grpId="0" animBg="1"/>
      <p:bldP spid="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3300"/>
                </a:solidFill>
              </a:rPr>
              <a:t>Derivation of Learning Rule (6)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Weights of </a:t>
                </a:r>
                <a:r>
                  <a:rPr lang="en-US" dirty="0">
                    <a:solidFill>
                      <a:srgbClr val="00B0F0"/>
                    </a:solidFill>
                  </a:rPr>
                  <a:t>hidden</a:t>
                </a:r>
                <a:r>
                  <a:rPr lang="en-US" dirty="0"/>
                  <a:t> units: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i="1">
                            <a:latin typeface="Cambria Math"/>
                          </a:rPr>
                          <m:t>𝑖𝑗</m:t>
                        </m:r>
                      </m:sub>
                    </m:sSub>
                  </m:oMath>
                </a14:m>
                <a:r>
                  <a:rPr lang="en-US" dirty="0"/>
                  <a:t> is changed by:</a:t>
                </a:r>
              </a:p>
              <a:p>
                <a:endParaRPr lang="en-US" dirty="0"/>
              </a:p>
              <a:p>
                <a:endParaRPr lang="en-US" dirty="0"/>
              </a:p>
              <a:p>
                <a:endParaRPr lang="en-US" dirty="0"/>
              </a:p>
              <a:p>
                <a:r>
                  <a:rPr lang="en-US" sz="2000" dirty="0"/>
                  <a:t>Where </a:t>
                </a:r>
              </a:p>
              <a:p>
                <a:pPr marL="0" indent="0">
                  <a:buNone/>
                </a:pPr>
                <a14:m>
                  <m:oMathPara xmlns:m="http://schemas.openxmlformats.org/officeDocument/2006/math">
                    <m:oMathParaPr>
                      <m:jc m:val="left"/>
                    </m:oMathParaPr>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𝛿</m:t>
                          </m:r>
                        </m:e>
                        <m:sub>
                          <m:r>
                            <a:rPr lang="en-US" sz="2000" i="1">
                              <a:solidFill>
                                <a:srgbClr val="FF0000"/>
                              </a:solidFill>
                              <a:latin typeface="Cambria Math"/>
                            </a:rPr>
                            <m:t>𝑗</m:t>
                          </m:r>
                        </m:sub>
                      </m:sSub>
                      <m:r>
                        <a:rPr lang="en-US" sz="2000" i="1">
                          <a:solidFill>
                            <a:srgbClr val="FF0000"/>
                          </a:solidFill>
                          <a:latin typeface="Cambria Math"/>
                        </a:rPr>
                        <m:t>=</m:t>
                      </m:r>
                      <m:sSub>
                        <m:sSubPr>
                          <m:ctrlPr>
                            <a:rPr lang="en-US" sz="2000" i="1">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h</m:t>
                          </m:r>
                        </m:e>
                        <m:sub>
                          <m:r>
                            <a:rPr lang="en-US" sz="2000" i="1">
                              <a:solidFill>
                                <a:srgbClr val="FF0000"/>
                              </a:solidFill>
                              <a:latin typeface="Cambria Math"/>
                            </a:rPr>
                            <m:t>𝑗</m:t>
                          </m:r>
                        </m:sub>
                      </m:sSub>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1</m:t>
                          </m:r>
                          <m:r>
                            <a:rPr lang="en-US" sz="2000" i="1">
                              <a:solidFill>
                                <a:srgbClr val="FF0000"/>
                              </a:solidFill>
                              <a:latin typeface="Cambria Math"/>
                            </a:rPr>
                            <m:t>−</m:t>
                          </m:r>
                          <m:sSub>
                            <m:sSubPr>
                              <m:ctrlPr>
                                <a:rPr lang="en-US" sz="2000" i="1">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h</m:t>
                              </m:r>
                            </m:e>
                            <m:sub>
                              <m:r>
                                <a:rPr lang="en-US" sz="2000" i="1">
                                  <a:solidFill>
                                    <a:srgbClr val="FF0000"/>
                                  </a:solidFill>
                                  <a:latin typeface="Cambria Math"/>
                                </a:rPr>
                                <m:t>𝑗</m:t>
                              </m:r>
                            </m:sub>
                          </m:sSub>
                        </m:e>
                      </m:d>
                      <m:r>
                        <a:rPr lang="en-US" sz="2000" i="1">
                          <a:solidFill>
                            <a:srgbClr val="FF0000"/>
                          </a:solidFill>
                          <a:latin typeface="Cambria Math"/>
                        </a:rPr>
                        <m:t>.</m:t>
                      </m:r>
                      <m:d>
                        <m:dPr>
                          <m:ctrlPr>
                            <a:rPr lang="en-US" sz="2000" i="1">
                              <a:solidFill>
                                <a:srgbClr val="FF0000"/>
                              </a:solidFill>
                              <a:latin typeface="Cambria Math" panose="02040503050406030204" pitchFamily="18" charset="0"/>
                            </a:rPr>
                          </m:ctrlPr>
                        </m:dPr>
                        <m:e>
                          <m:nary>
                            <m:naryPr>
                              <m:chr m:val="∑"/>
                              <m:ctrlPr>
                                <a:rPr lang="en-US" sz="2000" i="1">
                                  <a:solidFill>
                                    <a:srgbClr val="FF0000"/>
                                  </a:solidFill>
                                  <a:latin typeface="Cambria Math" panose="02040503050406030204" pitchFamily="18" charset="0"/>
                                </a:rPr>
                              </m:ctrlPr>
                            </m:naryPr>
                            <m:sub>
                              <m:r>
                                <m:rPr>
                                  <m:brk m:alnAt="23"/>
                                </m:rPr>
                                <a:rPr lang="en-US" sz="2000" i="1">
                                  <a:solidFill>
                                    <a:srgbClr val="FF0000"/>
                                  </a:solidFill>
                                  <a:latin typeface="Cambria Math"/>
                                </a:rPr>
                                <m:t>𝑘</m:t>
                              </m:r>
                              <m:r>
                                <a:rPr lang="en-US" sz="2000" i="1">
                                  <a:solidFill>
                                    <a:srgbClr val="FF0000"/>
                                  </a:solidFill>
                                  <a:latin typeface="Cambria Math"/>
                                </a:rPr>
                                <m:t>∈</m:t>
                              </m:r>
                              <m:r>
                                <a:rPr lang="en-US" sz="2000" i="1">
                                  <a:solidFill>
                                    <a:srgbClr val="FF0000"/>
                                  </a:solidFill>
                                  <a:latin typeface="Cambria Math"/>
                                </a:rPr>
                                <m:t>𝑑𝑜𝑤𝑛𝑠𝑡𝑟𝑒𝑎𝑚</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𝑗</m:t>
                                  </m:r>
                                </m:e>
                              </m:d>
                            </m:sub>
                            <m:sup/>
                            <m:e>
                              <m:r>
                                <a:rPr lang="en-US" sz="2000" i="1">
                                  <a:solidFill>
                                    <a:srgbClr val="FF0000"/>
                                  </a:solidFill>
                                  <a:latin typeface="Cambria Math"/>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𝛿</m:t>
                                  </m:r>
                                </m:e>
                                <m:sub>
                                  <m:r>
                                    <a:rPr lang="en-US" sz="2000" i="1">
                                      <a:solidFill>
                                        <a:srgbClr val="FF0000"/>
                                      </a:solidFill>
                                      <a:latin typeface="Cambria Math"/>
                                    </a:rPr>
                                    <m:t>𝑘</m:t>
                                  </m:r>
                                </m:sub>
                              </m:sSub>
                              <m:r>
                                <a:rPr lang="en-US" sz="2000" i="1">
                                  <a:solidFill>
                                    <a:srgbClr val="FF0000"/>
                                  </a:solidFill>
                                  <a:latin typeface="Cambria Math"/>
                                </a:rPr>
                                <m:t>  </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𝑤</m:t>
                                  </m:r>
                                </m:e>
                                <m:sub>
                                  <m:r>
                                    <a:rPr lang="en-US" sz="2000" i="1">
                                      <a:solidFill>
                                        <a:srgbClr val="FF0000"/>
                                      </a:solidFill>
                                      <a:latin typeface="Cambria Math"/>
                                    </a:rPr>
                                    <m:t>𝑗𝑘</m:t>
                                  </m:r>
                                </m:sub>
                              </m:sSub>
                              <m:r>
                                <a:rPr lang="en-US" sz="2000" i="1">
                                  <a:solidFill>
                                    <a:srgbClr val="FF0000"/>
                                  </a:solidFill>
                                  <a:latin typeface="Cambria Math"/>
                                </a:rPr>
                                <m:t> </m:t>
                              </m:r>
                              <m:r>
                                <a:rPr lang="fa-IR" sz="2000" i="1">
                                  <a:solidFill>
                                    <a:srgbClr val="FF0000"/>
                                  </a:solidFill>
                                  <a:latin typeface="Cambria Math"/>
                                </a:rPr>
                                <m:t>   </m:t>
                              </m:r>
                            </m:e>
                          </m:nary>
                        </m:e>
                      </m:d>
                    </m:oMath>
                  </m:oMathPara>
                </a14:m>
                <a:endParaRPr lang="en-US" sz="2000" dirty="0">
                  <a:solidFill>
                    <a:srgbClr val="FF0000"/>
                  </a:solidFill>
                </a:endParaRPr>
              </a:p>
              <a:p>
                <a:r>
                  <a:rPr lang="en-US" sz="2000" dirty="0"/>
                  <a:t>First determine the error for the output units.</a:t>
                </a:r>
              </a:p>
              <a:p>
                <a:r>
                  <a:rPr lang="en-US" sz="2000" dirty="0"/>
                  <a:t>Then, </a:t>
                </a:r>
                <a:r>
                  <a:rPr lang="en-US" sz="2000" dirty="0" err="1"/>
                  <a:t>backpropagate</a:t>
                </a:r>
                <a:r>
                  <a:rPr lang="en-US" sz="2000" dirty="0"/>
                  <a:t> this error layer by layer through the network, changing weights appropriately in each layer.</a:t>
                </a: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mc:AlternateContent xmlns:mc="http://schemas.openxmlformats.org/markup-compatibility/2006" xmlns:a14="http://schemas.microsoft.com/office/drawing/2010/main">
        <mc:Choice Requires="a14">
          <p:sp>
            <p:nvSpPr>
              <p:cNvPr id="49" name="Rectangle 48"/>
              <p:cNvSpPr/>
              <p:nvPr/>
            </p:nvSpPr>
            <p:spPr>
              <a:xfrm>
                <a:off x="990600" y="2286000"/>
                <a:ext cx="6276202" cy="14377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m:rPr>
                              <m:sty m:val="p"/>
                            </m:rPr>
                            <a:rPr lang="en-US" sz="2000" b="0" i="0" u="none" smtClean="0">
                              <a:latin typeface="Cambria Math"/>
                            </a:rPr>
                            <m:t>Δ</m:t>
                          </m:r>
                          <m:sSub>
                            <m:sSubPr>
                              <m:ctrlPr>
                                <a:rPr lang="en-US" sz="2000" b="0" i="1" u="none" smtClean="0">
                                  <a:latin typeface="Cambria Math" panose="02040503050406030204" pitchFamily="18" charset="0"/>
                                </a:rPr>
                              </m:ctrlPr>
                            </m:sSubPr>
                            <m:e>
                              <m:r>
                                <a:rPr lang="en-US" sz="2000" b="0" i="1" u="none" smtClean="0">
                                  <a:latin typeface="Cambria Math"/>
                                </a:rPr>
                                <m:t>𝑤</m:t>
                              </m:r>
                            </m:e>
                            <m:sub>
                              <m:r>
                                <a:rPr lang="en-US" sz="2000" b="0" i="1" u="none" smtClean="0">
                                  <a:latin typeface="Cambria Math"/>
                                </a:rPr>
                                <m:t>𝑖𝑗</m:t>
                              </m:r>
                            </m:sub>
                          </m:sSub>
                          <m:r>
                            <a:rPr lang="en-US" sz="2000" b="0" i="1" u="none" smtClean="0">
                              <a:latin typeface="Cambria Math"/>
                            </a:rPr>
                            <m:t>=</m:t>
                          </m:r>
                          <m:r>
                            <a:rPr lang="en-US" sz="2000" b="0" i="1" u="none" smtClean="0">
                              <a:latin typeface="Cambria Math" panose="02040503050406030204" pitchFamily="18" charset="0"/>
                            </a:rPr>
                            <m:t>𝛼</m:t>
                          </m:r>
                          <m:r>
                            <a:rPr lang="fa-IR" sz="2000" i="1" u="none">
                              <a:latin typeface="Cambria Math"/>
                            </a:rPr>
                            <m:t> </m:t>
                          </m:r>
                          <m:r>
                            <a:rPr lang="en-US" sz="2000" b="0" i="1" u="none" smtClean="0">
                              <a:latin typeface="Cambria Math" panose="02040503050406030204" pitchFamily="18" charset="0"/>
                            </a:rPr>
                            <m:t>h</m:t>
                          </m:r>
                        </m:e>
                        <m:sub>
                          <m:r>
                            <a:rPr lang="en-US" sz="2000" i="1" u="none">
                              <a:latin typeface="Cambria Math"/>
                            </a:rPr>
                            <m:t>𝑗</m:t>
                          </m:r>
                        </m:sub>
                      </m:sSub>
                      <m:d>
                        <m:dPr>
                          <m:ctrlPr>
                            <a:rPr lang="en-US" sz="2000" i="1" u="none">
                              <a:latin typeface="Cambria Math" panose="02040503050406030204" pitchFamily="18" charset="0"/>
                            </a:rPr>
                          </m:ctrlPr>
                        </m:dPr>
                        <m:e>
                          <m:r>
                            <a:rPr lang="en-US" sz="2000" i="1" u="none">
                              <a:latin typeface="Cambria Math"/>
                            </a:rPr>
                            <m:t>1</m:t>
                          </m:r>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h</m:t>
                              </m:r>
                            </m:e>
                            <m:sub>
                              <m:r>
                                <a:rPr lang="en-US" sz="2000" i="1" u="none">
                                  <a:latin typeface="Cambria Math"/>
                                </a:rPr>
                                <m:t>𝑗</m:t>
                              </m:r>
                            </m:sub>
                          </m:sSub>
                        </m:e>
                      </m:d>
                      <m:r>
                        <a:rPr lang="en-US" sz="2000" b="0" i="1" u="none" smtClean="0">
                          <a:latin typeface="Cambria Math"/>
                        </a:rPr>
                        <m:t>.</m:t>
                      </m:r>
                      <m:d>
                        <m:dPr>
                          <m:ctrlPr>
                            <a:rPr lang="en-US" sz="2000" i="1" u="none" smtClean="0">
                              <a:latin typeface="Cambria Math" panose="02040503050406030204" pitchFamily="18" charset="0"/>
                            </a:rPr>
                          </m:ctrlPr>
                        </m:dPr>
                        <m:e>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d>
                                <m:dPr>
                                  <m:ctrlPr>
                                    <a:rPr lang="en-US" sz="2000" i="1" u="none">
                                      <a:latin typeface="Cambria Math" panose="02040503050406030204" pitchFamily="18" charset="0"/>
                                    </a:rPr>
                                  </m:ctrlPr>
                                </m:dPr>
                                <m:e>
                                  <m:r>
                                    <a:rPr lang="en-US" sz="2000" i="1" u="none">
                                      <a:latin typeface="Cambria Math"/>
                                    </a:rPr>
                                    <m:t>𝑗</m:t>
                                  </m:r>
                                </m:e>
                              </m:d>
                            </m:sub>
                            <m:sup/>
                            <m:e>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𝛿</m:t>
                                  </m:r>
                                </m:e>
                                <m:sub>
                                  <m:r>
                                    <a:rPr lang="en-US" sz="2000" i="1" u="none">
                                      <a:latin typeface="Cambria Math"/>
                                    </a:rPr>
                                    <m:t>𝑘</m:t>
                                  </m:r>
                                </m:sub>
                              </m:sSub>
                              <m:r>
                                <a:rPr lang="en-US" sz="2000" i="1" u="none">
                                  <a:latin typeface="Cambria Math"/>
                                </a:rPr>
                                <m:t>  </m:t>
                              </m:r>
                              <m:sSub>
                                <m:sSubPr>
                                  <m:ctrlPr>
                                    <a:rPr lang="en-US" sz="2000" i="1" u="none">
                                      <a:latin typeface="Cambria Math" panose="02040503050406030204" pitchFamily="18" charset="0"/>
                                    </a:rPr>
                                  </m:ctrlPr>
                                </m:sSubPr>
                                <m:e>
                                  <m:r>
                                    <a:rPr lang="en-US" sz="2000" i="1" u="none">
                                      <a:latin typeface="Cambria Math"/>
                                    </a:rPr>
                                    <m:t>𝑤</m:t>
                                  </m:r>
                                </m:e>
                                <m:sub>
                                  <m:r>
                                    <a:rPr lang="en-US" sz="2000" i="1" u="none">
                                      <a:latin typeface="Cambria Math"/>
                                    </a:rPr>
                                    <m:t>𝑗𝑘</m:t>
                                  </m:r>
                                </m:sub>
                              </m:sSub>
                              <m:r>
                                <a:rPr lang="en-US" sz="2000" i="1" u="none">
                                  <a:latin typeface="Cambria Math"/>
                                </a:rPr>
                                <m:t> </m:t>
                              </m:r>
                              <m:r>
                                <a:rPr lang="fa-IR" sz="2000" i="1" u="none">
                                  <a:latin typeface="Cambria Math"/>
                                </a:rPr>
                                <m:t>   </m:t>
                              </m:r>
                            </m:e>
                          </m:nary>
                        </m:e>
                      </m:d>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𝑖</m:t>
                          </m:r>
                        </m:sub>
                      </m:sSub>
                      <m:r>
                        <a:rPr lang="en-US" sz="2000" b="0" i="1" u="none" smtClean="0">
                          <a:latin typeface="Cambria Math"/>
                        </a:rPr>
                        <m:t>=</m:t>
                      </m:r>
                      <m:r>
                        <a:rPr lang="en-US" sz="2000" i="1">
                          <a:latin typeface="Cambria Math" panose="02040503050406030204" pitchFamily="18" charset="0"/>
                        </a:rPr>
                        <m:t>𝛼</m:t>
                      </m:r>
                      <m:sSub>
                        <m:sSubPr>
                          <m:ctrlPr>
                            <a:rPr lang="en-US" sz="2000" b="0" i="1" u="none" smtClean="0">
                              <a:latin typeface="Cambria Math" panose="02040503050406030204" pitchFamily="18" charset="0"/>
                            </a:rPr>
                          </m:ctrlPr>
                        </m:sSubPr>
                        <m:e>
                          <m:r>
                            <a:rPr lang="en-US" sz="2000" b="0" i="1" u="none" smtClean="0">
                              <a:latin typeface="Cambria Math"/>
                            </a:rPr>
                            <m:t>𝛿</m:t>
                          </m:r>
                        </m:e>
                        <m:sub>
                          <m:r>
                            <a:rPr lang="en-US" sz="2000" b="0" i="1" u="none" smtClean="0">
                              <a:latin typeface="Cambria Math"/>
                            </a:rPr>
                            <m:t>𝑗</m:t>
                          </m:r>
                        </m:sub>
                      </m:sSub>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𝑖</m:t>
                          </m:r>
                        </m:sub>
                      </m:sSub>
                    </m:oMath>
                  </m:oMathPara>
                </a14:m>
                <a:endParaRPr lang="en-US" sz="2000" dirty="0"/>
              </a:p>
            </p:txBody>
          </p:sp>
        </mc:Choice>
        <mc:Fallback xmlns="">
          <p:sp>
            <p:nvSpPr>
              <p:cNvPr id="49" name="Rectangle 48"/>
              <p:cNvSpPr>
                <a:spLocks noRot="1" noChangeAspect="1" noMove="1" noResize="1" noEditPoints="1" noAdjustHandles="1" noChangeArrowheads="1" noChangeShapeType="1" noTextEdit="1"/>
              </p:cNvSpPr>
              <p:nvPr/>
            </p:nvSpPr>
            <p:spPr>
              <a:xfrm>
                <a:off x="990600" y="2286000"/>
                <a:ext cx="6276202" cy="1437766"/>
              </a:xfrm>
              <a:prstGeom prst="rect">
                <a:avLst/>
              </a:prstGeom>
              <a:blipFill>
                <a:blip r:embed="rId3"/>
                <a:stretch>
                  <a:fillRect b="-424"/>
                </a:stretch>
              </a:blipFill>
            </p:spPr>
            <p:txBody>
              <a:bodyPr/>
              <a:lstStyle/>
              <a:p>
                <a:r>
                  <a:rPr lang="en-US">
                    <a:noFill/>
                  </a:rPr>
                  <a:t> </a:t>
                </a:r>
              </a:p>
            </p:txBody>
          </p:sp>
        </mc:Fallback>
      </mc:AlternateContent>
      <p:grpSp>
        <p:nvGrpSpPr>
          <p:cNvPr id="50" name="Group 49"/>
          <p:cNvGrpSpPr/>
          <p:nvPr/>
        </p:nvGrpSpPr>
        <p:grpSpPr>
          <a:xfrm>
            <a:off x="6453575" y="3004883"/>
            <a:ext cx="2487601" cy="2624613"/>
            <a:chOff x="6400800" y="1600200"/>
            <a:chExt cx="2964174" cy="3129059"/>
          </a:xfrm>
        </p:grpSpPr>
        <p:grpSp>
          <p:nvGrpSpPr>
            <p:cNvPr id="51" name="Group 50"/>
            <p:cNvGrpSpPr/>
            <p:nvPr/>
          </p:nvGrpSpPr>
          <p:grpSpPr>
            <a:xfrm>
              <a:off x="6400800" y="2095143"/>
              <a:ext cx="2964174" cy="2634116"/>
              <a:chOff x="6477000" y="2704742"/>
              <a:chExt cx="2964174" cy="2634116"/>
            </a:xfrm>
          </p:grpSpPr>
          <p:grpSp>
            <p:nvGrpSpPr>
              <p:cNvPr id="55" name="Group 51"/>
              <p:cNvGrpSpPr>
                <a:grpSpLocks/>
              </p:cNvGrpSpPr>
              <p:nvPr/>
            </p:nvGrpSpPr>
            <p:grpSpPr bwMode="auto">
              <a:xfrm>
                <a:off x="6477000" y="2704742"/>
                <a:ext cx="2430053" cy="2248257"/>
                <a:chOff x="1872" y="2496"/>
                <a:chExt cx="1392" cy="1368"/>
              </a:xfrm>
            </p:grpSpPr>
            <p:grpSp>
              <p:nvGrpSpPr>
                <p:cNvPr id="59" name="Group 26"/>
                <p:cNvGrpSpPr>
                  <a:grpSpLocks/>
                </p:cNvGrpSpPr>
                <p:nvPr/>
              </p:nvGrpSpPr>
              <p:grpSpPr bwMode="auto">
                <a:xfrm>
                  <a:off x="1872" y="3720"/>
                  <a:ext cx="1392" cy="144"/>
                  <a:chOff x="1872" y="3720"/>
                  <a:chExt cx="1392" cy="144"/>
                </a:xfrm>
              </p:grpSpPr>
              <p:sp>
                <p:nvSpPr>
                  <p:cNvPr id="89"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25"/>
                <p:cNvGrpSpPr>
                  <a:grpSpLocks/>
                </p:cNvGrpSpPr>
                <p:nvPr/>
              </p:nvGrpSpPr>
              <p:grpSpPr bwMode="auto">
                <a:xfrm>
                  <a:off x="2016" y="3108"/>
                  <a:ext cx="1056" cy="144"/>
                  <a:chOff x="2016" y="3168"/>
                  <a:chExt cx="1056" cy="144"/>
                </a:xfrm>
              </p:grpSpPr>
              <p:sp>
                <p:nvSpPr>
                  <p:cNvPr id="86"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27"/>
                <p:cNvGrpSpPr>
                  <a:grpSpLocks/>
                </p:cNvGrpSpPr>
                <p:nvPr/>
              </p:nvGrpSpPr>
              <p:grpSpPr bwMode="auto">
                <a:xfrm>
                  <a:off x="2208" y="2496"/>
                  <a:ext cx="624" cy="144"/>
                  <a:chOff x="2208" y="2496"/>
                  <a:chExt cx="624" cy="144"/>
                </a:xfrm>
              </p:grpSpPr>
              <p:sp>
                <p:nvSpPr>
                  <p:cNvPr id="84"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62" name="AutoShape 28"/>
                <p:cNvCxnSpPr>
                  <a:cxnSpLocks noChangeShapeType="1"/>
                  <a:stCxn id="85" idx="4"/>
                  <a:endCxn id="87"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29"/>
                <p:cNvCxnSpPr>
                  <a:cxnSpLocks noChangeShapeType="1"/>
                  <a:stCxn id="85" idx="4"/>
                  <a:endCxn id="88"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30"/>
                <p:cNvCxnSpPr>
                  <a:cxnSpLocks noChangeShapeType="1"/>
                  <a:stCxn id="85" idx="4"/>
                  <a:endCxn id="86"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31"/>
                <p:cNvCxnSpPr>
                  <a:cxnSpLocks noChangeShapeType="1"/>
                  <a:stCxn id="84" idx="4"/>
                  <a:endCxn id="87"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32"/>
                <p:cNvCxnSpPr>
                  <a:cxnSpLocks noChangeShapeType="1"/>
                  <a:stCxn id="84" idx="4"/>
                  <a:endCxn id="88"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33"/>
                <p:cNvCxnSpPr>
                  <a:cxnSpLocks noChangeShapeType="1"/>
                  <a:stCxn id="84" idx="4"/>
                  <a:endCxn id="86"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34"/>
                <p:cNvCxnSpPr>
                  <a:cxnSpLocks noChangeShapeType="1"/>
                  <a:stCxn id="86" idx="4"/>
                  <a:endCxn id="89"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35"/>
                <p:cNvCxnSpPr>
                  <a:cxnSpLocks noChangeShapeType="1"/>
                  <a:stCxn id="86" idx="4"/>
                  <a:endCxn id="90"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36"/>
                <p:cNvCxnSpPr>
                  <a:cxnSpLocks noChangeShapeType="1"/>
                  <a:stCxn id="86" idx="4"/>
                  <a:endCxn id="93"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37"/>
                <p:cNvCxnSpPr>
                  <a:cxnSpLocks noChangeShapeType="1"/>
                  <a:stCxn id="86" idx="4"/>
                  <a:endCxn id="91"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38"/>
                <p:cNvCxnSpPr>
                  <a:cxnSpLocks noChangeShapeType="1"/>
                  <a:stCxn id="86" idx="4"/>
                  <a:endCxn id="92"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40"/>
                <p:cNvCxnSpPr>
                  <a:cxnSpLocks noChangeShapeType="1"/>
                  <a:endCxn id="93"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41"/>
                <p:cNvCxnSpPr>
                  <a:cxnSpLocks noChangeShapeType="1"/>
                  <a:stCxn id="88" idx="4"/>
                  <a:endCxn id="90"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42"/>
                <p:cNvCxnSpPr>
                  <a:cxnSpLocks noChangeShapeType="1"/>
                  <a:endCxn id="89"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44"/>
                <p:cNvCxnSpPr>
                  <a:cxnSpLocks noChangeShapeType="1"/>
                  <a:stCxn id="87" idx="4"/>
                  <a:endCxn id="92"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45"/>
                <p:cNvCxnSpPr>
                  <a:cxnSpLocks noChangeShapeType="1"/>
                  <a:stCxn id="87" idx="4"/>
                  <a:endCxn id="91"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46"/>
                <p:cNvCxnSpPr>
                  <a:cxnSpLocks noChangeShapeType="1"/>
                  <a:stCxn id="87" idx="4"/>
                  <a:endCxn id="93"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47"/>
                <p:cNvCxnSpPr>
                  <a:cxnSpLocks noChangeShapeType="1"/>
                  <a:stCxn id="87" idx="4"/>
                  <a:endCxn id="90"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AutoShape 48"/>
                <p:cNvCxnSpPr>
                  <a:cxnSpLocks noChangeShapeType="1"/>
                  <a:stCxn id="87" idx="4"/>
                  <a:endCxn id="89"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AutoShape 49"/>
                <p:cNvCxnSpPr>
                  <a:cxnSpLocks noChangeShapeType="1"/>
                  <a:stCxn id="88" idx="4"/>
                  <a:endCxn id="92"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56" name="TextBox 55"/>
                  <p:cNvSpPr txBox="1"/>
                  <p:nvPr/>
                </p:nvSpPr>
                <p:spPr>
                  <a:xfrm>
                    <a:off x="6866337" y="2898539"/>
                    <a:ext cx="2286000" cy="2440319"/>
                  </a:xfrm>
                  <a:prstGeom prst="rect">
                    <a:avLst/>
                  </a:prstGeom>
                  <a:noFill/>
                </p:spPr>
                <p:txBody>
                  <a:bodyPr wrap="square" rtlCol="0">
                    <a:spAutoFit/>
                  </a:bodyPr>
                  <a:lstStyle/>
                  <a:p>
                    <a:pPr algn="ctr"/>
                    <a:r>
                      <a:rPr lang="en-US" sz="2500" u="none" dirty="0"/>
                      <a:t>        </a:t>
                    </a:r>
                    <a:endParaRPr lang="en-US" sz="2500" b="0" i="1" u="none" dirty="0">
                      <a:latin typeface="Cambria Math"/>
                    </a:endParaRPr>
                  </a:p>
                  <a:p>
                    <a:pPr algn="ctr"/>
                    <a14:m>
                      <m:oMath xmlns:m="http://schemas.openxmlformats.org/officeDocument/2006/math">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h</m:t>
                            </m:r>
                          </m:e>
                          <m:sub>
                            <m:r>
                              <a:rPr lang="en-US" sz="2500" b="0" i="1" u="none" smtClean="0">
                                <a:latin typeface="Cambria Math"/>
                              </a:rPr>
                              <m:t>𝑗</m:t>
                            </m:r>
                          </m:sub>
                        </m:sSub>
                      </m:oMath>
                    </a14:m>
                    <a:r>
                      <a:rPr lang="en-US" sz="2500" u="none" dirty="0"/>
                      <a:t>          </a:t>
                    </a:r>
                  </a:p>
                  <a:p>
                    <a:pPr algn="ctr"/>
                    <a:endParaRPr lang="en-US" sz="2500" i="1" u="none" dirty="0">
                      <a:latin typeface="Cambria Math"/>
                    </a:endParaRPr>
                  </a:p>
                  <a:p>
                    <a:pPr algn="ctr"/>
                    <a:r>
                      <a:rPr lang="en-US" sz="2500" u="none" dirty="0"/>
                      <a:t>            </a:t>
                    </a:r>
                    <a:endParaRPr lang="en-US" sz="2500" i="1" u="none" dirty="0">
                      <a:latin typeface="Cambria Math"/>
                    </a:endParaRPr>
                  </a:p>
                  <a:p>
                    <a:pPr algn="ctr"/>
                    <a14:m>
                      <m:oMathPara xmlns:m="http://schemas.openxmlformats.org/officeDocument/2006/math">
                        <m:oMathParaPr>
                          <m:jc m:val="centerGroup"/>
                        </m:oMathParaPr>
                        <m:oMath xmlns:m="http://schemas.openxmlformats.org/officeDocument/2006/math">
                          <m:r>
                            <a:rPr lang="en-US" sz="2500" b="0" i="1" u="none" smtClean="0">
                              <a:latin typeface="Cambria Math" panose="02040503050406030204" pitchFamily="18" charset="0"/>
                            </a:rPr>
                            <m:t>      </m:t>
                          </m:r>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𝑥</m:t>
                              </m:r>
                            </m:e>
                            <m:sub>
                              <m:r>
                                <a:rPr lang="en-US" sz="2500" i="1" u="none">
                                  <a:latin typeface="Cambria Math"/>
                                </a:rPr>
                                <m:t>𝑖</m:t>
                              </m:r>
                            </m:sub>
                          </m:sSub>
                        </m:oMath>
                      </m:oMathPara>
                    </a14:m>
                    <a:endParaRPr lang="en-US" sz="2500" u="none" dirty="0"/>
                  </a:p>
                </p:txBody>
              </p:sp>
            </mc:Choice>
            <mc:Fallback xmlns="">
              <p:sp>
                <p:nvSpPr>
                  <p:cNvPr id="56" name="TextBox 55"/>
                  <p:cNvSpPr txBox="1">
                    <a:spLocks noRot="1" noChangeAspect="1" noMove="1" noResize="1" noEditPoints="1" noAdjustHandles="1" noChangeArrowheads="1" noChangeShapeType="1" noTextEdit="1"/>
                  </p:cNvSpPr>
                  <p:nvPr/>
                </p:nvSpPr>
                <p:spPr>
                  <a:xfrm>
                    <a:off x="6866337" y="2898539"/>
                    <a:ext cx="2286000" cy="2440319"/>
                  </a:xfrm>
                  <a:prstGeom prst="rect">
                    <a:avLst/>
                  </a:prstGeom>
                  <a:blipFill>
                    <a:blip r:embed="rId4"/>
                    <a:stretch>
                      <a:fillRect b="-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oMath>
                      </m:oMathPara>
                    </a14:m>
                    <a:endParaRPr lang="en-US" sz="2400" i="1" u="none" dirty="0">
                      <a:latin typeface="Cambria Math"/>
                    </a:endParaRPr>
                  </a:p>
                </p:txBody>
              </p:sp>
            </mc:Choice>
            <mc:Fallback xmlns="">
              <p:sp>
                <p:nvSpPr>
                  <p:cNvPr id="13" name="Rectangle 12"/>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6"/>
                    <a:stretch>
                      <a:fillRect b="-15584"/>
                    </a:stretch>
                  </a:blipFill>
                </p:spPr>
                <p:txBody>
                  <a:bodyPr/>
                  <a:lstStyle/>
                  <a:p>
                    <a:r>
                      <a:rPr lang="en-US">
                        <a:noFill/>
                      </a:rPr>
                      <a:t> </a:t>
                    </a:r>
                  </a:p>
                </p:txBody>
              </p:sp>
            </mc:Fallback>
          </mc:AlternateContent>
          <p:cxnSp>
            <p:nvCxnSpPr>
              <p:cNvPr id="58" name="Straight Arrow Connector 57"/>
              <p:cNvCxnSpPr/>
              <p:nvPr/>
            </p:nvCxnSpPr>
            <p:spPr>
              <a:xfrm flipH="1">
                <a:off x="8081594" y="3858486"/>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52"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54" name="Rectangle 53"/>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7"/>
                  <a:stretch>
                    <a:fillRect b="-22222"/>
                  </a:stretch>
                </a:blipFill>
              </p:spPr>
              <p:txBody>
                <a:bodyPr/>
                <a:lstStyle/>
                <a:p>
                  <a:r>
                    <a:rPr lang="en-US">
                      <a:noFill/>
                    </a:rPr>
                    <a:t> </a:t>
                  </a:r>
                </a:p>
              </p:txBody>
            </p:sp>
          </mc:Fallback>
        </mc:AlternateContent>
      </p:grpSp>
    </p:spTree>
    <p:extLst>
      <p:ext uri="{BB962C8B-B14F-4D97-AF65-F5344CB8AC3E}">
        <p14:creationId xmlns:p14="http://schemas.microsoft.com/office/powerpoint/2010/main" val="344870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Backpropagation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90600"/>
                <a:ext cx="8686800" cy="5562600"/>
              </a:xfrm>
            </p:spPr>
            <p:txBody>
              <a:bodyPr>
                <a:noAutofit/>
              </a:bodyPr>
              <a:lstStyle/>
              <a:p>
                <a:r>
                  <a:rPr lang="en-US" sz="2400" dirty="0"/>
                  <a:t>Create a fully connected three layer network. Initialize weights.</a:t>
                </a:r>
              </a:p>
              <a:p>
                <a:r>
                  <a:rPr lang="en-US" sz="2400" dirty="0"/>
                  <a:t>Until all examples produce the correct output within </a:t>
                </a:r>
                <a14:m>
                  <m:oMath xmlns:m="http://schemas.openxmlformats.org/officeDocument/2006/math">
                    <m:r>
                      <a:rPr lang="en-US" sz="2400" i="1">
                        <a:solidFill>
                          <a:schemeClr val="dk1"/>
                        </a:solidFill>
                        <a:latin typeface="Cambria Math"/>
                      </a:rPr>
                      <m:t>𝜖</m:t>
                    </m:r>
                  </m:oMath>
                </a14:m>
                <a:r>
                  <a:rPr lang="en-US" sz="2400" dirty="0"/>
                  <a:t> (or other criteria)</a:t>
                </a:r>
              </a:p>
              <a:p>
                <a:pPr marL="800100" lvl="2" indent="0">
                  <a:buNone/>
                </a:pPr>
                <a:r>
                  <a:rPr lang="en-US" sz="2400" dirty="0">
                    <a:solidFill>
                      <a:srgbClr val="0070C0"/>
                    </a:solidFill>
                  </a:rPr>
                  <a:t>For each example in the training set do:</a:t>
                </a:r>
              </a:p>
              <a:p>
                <a:pPr marL="1714500" lvl="3" indent="-457200">
                  <a:buFont typeface="Arial" panose="020B0604020202020204" pitchFamily="34" charset="0"/>
                  <a:buChar char="•"/>
                </a:pPr>
                <a:r>
                  <a:rPr lang="en-US" sz="2000" dirty="0">
                    <a:solidFill>
                      <a:srgbClr val="0070C0"/>
                    </a:solidFill>
                  </a:rPr>
                  <a:t>Compute the network output for this example </a:t>
                </a:r>
              </a:p>
              <a:p>
                <a:pPr marL="1714500" lvl="3" indent="-457200">
                  <a:buFont typeface="Arial" panose="020B0604020202020204" pitchFamily="34" charset="0"/>
                  <a:buChar char="•"/>
                </a:pPr>
                <a:r>
                  <a:rPr lang="en-US" sz="2000" dirty="0">
                    <a:solidFill>
                      <a:srgbClr val="0070C0"/>
                    </a:solidFill>
                  </a:rPr>
                  <a:t>Compute the error between the output and target value</a:t>
                </a:r>
              </a:p>
              <a:p>
                <a:pPr marL="1257300" lvl="3" indent="0">
                  <a:buNone/>
                </a:pPr>
                <a14:m>
                  <m:oMathPara xmlns:m="http://schemas.openxmlformats.org/officeDocument/2006/math">
                    <m:oMathParaPr>
                      <m:jc m:val="centerGroup"/>
                    </m:oMathParaPr>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𝛿</m:t>
                          </m:r>
                        </m:e>
                        <m:sub>
                          <m:r>
                            <a:rPr lang="en-US" sz="2000" i="1">
                              <a:solidFill>
                                <a:srgbClr val="0070C0"/>
                              </a:solidFill>
                              <a:latin typeface="Cambria Math"/>
                            </a:rPr>
                            <m:t>𝑘</m:t>
                          </m:r>
                        </m:sub>
                      </m:sSub>
                      <m:r>
                        <a:rPr lang="en-US" sz="2000" i="1">
                          <a:solidFill>
                            <a:srgbClr val="0070C0"/>
                          </a:solidFill>
                          <a:latin typeface="Cambria Math"/>
                        </a:rPr>
                        <m:t>=</m:t>
                      </m:r>
                      <m:d>
                        <m:dPr>
                          <m:ctrlPr>
                            <a:rPr lang="en-US" sz="2000" i="1">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𝑡</m:t>
                              </m:r>
                            </m:e>
                            <m:sub>
                              <m:r>
                                <a:rPr lang="en-US" sz="2000" i="1">
                                  <a:solidFill>
                                    <a:srgbClr val="0070C0"/>
                                  </a:solidFill>
                                  <a:latin typeface="Cambria Math"/>
                                </a:rPr>
                                <m:t>𝑘</m:t>
                              </m:r>
                            </m:sub>
                          </m:sSub>
                          <m:r>
                            <a:rPr lang="en-US" sz="2000" i="1">
                              <a:solidFill>
                                <a:srgbClr val="0070C0"/>
                              </a:solidFill>
                              <a:latin typeface="Cambria Math"/>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𝑜</m:t>
                              </m:r>
                            </m:e>
                            <m:sub>
                              <m:r>
                                <a:rPr lang="en-US" sz="2000" i="1">
                                  <a:solidFill>
                                    <a:srgbClr val="0070C0"/>
                                  </a:solidFill>
                                  <a:latin typeface="Cambria Math"/>
                                </a:rPr>
                                <m:t>𝑘</m:t>
                              </m:r>
                            </m:sub>
                          </m:sSub>
                        </m:e>
                      </m:d>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𝑜</m:t>
                          </m:r>
                        </m:e>
                        <m:sub>
                          <m:r>
                            <a:rPr lang="en-US" sz="2000" i="1">
                              <a:solidFill>
                                <a:srgbClr val="0070C0"/>
                              </a:solidFill>
                              <a:latin typeface="Cambria Math"/>
                            </a:rPr>
                            <m:t>𝑘</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a:rPr>
                            <m:t>1</m:t>
                          </m:r>
                          <m:r>
                            <a:rPr lang="en-US" sz="2000" i="1">
                              <a:solidFill>
                                <a:srgbClr val="0070C0"/>
                              </a:solidFill>
                              <a:latin typeface="Cambria Math"/>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𝑜</m:t>
                              </m:r>
                            </m:e>
                            <m:sub>
                              <m:r>
                                <a:rPr lang="en-US" sz="2000" i="1">
                                  <a:solidFill>
                                    <a:srgbClr val="0070C0"/>
                                  </a:solidFill>
                                  <a:latin typeface="Cambria Math"/>
                                </a:rPr>
                                <m:t>𝑘</m:t>
                              </m:r>
                            </m:sub>
                          </m:sSub>
                        </m:e>
                      </m:d>
                    </m:oMath>
                  </m:oMathPara>
                </a14:m>
                <a:endParaRPr lang="en-US" sz="2000" dirty="0">
                  <a:solidFill>
                    <a:srgbClr val="0070C0"/>
                  </a:solidFill>
                </a:endParaRPr>
              </a:p>
              <a:p>
                <a:pPr marL="1714500" lvl="3" indent="-457200">
                  <a:buFont typeface="Arial" panose="020B0604020202020204" pitchFamily="34" charset="0"/>
                  <a:buChar char="•"/>
                </a:pPr>
                <a:r>
                  <a:rPr lang="en-US" sz="2000" dirty="0">
                    <a:solidFill>
                      <a:srgbClr val="0070C0"/>
                    </a:solidFill>
                  </a:rPr>
                  <a:t>For each output unit </a:t>
                </a:r>
                <a:r>
                  <a:rPr lang="en-US" sz="2000" i="1" dirty="0">
                    <a:solidFill>
                      <a:srgbClr val="0070C0"/>
                    </a:solidFill>
                  </a:rPr>
                  <a:t>k</a:t>
                </a:r>
                <a:r>
                  <a:rPr lang="en-US" sz="2000" dirty="0">
                    <a:solidFill>
                      <a:srgbClr val="0070C0"/>
                    </a:solidFill>
                  </a:rPr>
                  <a:t>, compute error term </a:t>
                </a:r>
              </a:p>
              <a:p>
                <a:pPr marL="1257300" lvl="3" indent="0">
                  <a:buNone/>
                </a:pPr>
                <a14:m>
                  <m:oMathPara xmlns:m="http://schemas.openxmlformats.org/officeDocument/2006/math">
                    <m:oMathParaPr>
                      <m:jc m:val="centerGroup"/>
                    </m:oMathParaPr>
                    <m:oMath xmlns:m="http://schemas.openxmlformats.org/officeDocument/2006/math">
                      <m:sSub>
                        <m:sSubPr>
                          <m:ctrlPr>
                            <a:rPr lang="en-US" sz="2000" i="1">
                              <a:solidFill>
                                <a:srgbClr val="0070C0"/>
                              </a:solidFill>
                              <a:latin typeface="Cambria Math" panose="02040503050406030204" pitchFamily="18" charset="0"/>
                            </a:rPr>
                          </m:ctrlPr>
                        </m:sSub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𝛿</m:t>
                              </m:r>
                            </m:e>
                            <m:sub>
                              <m:r>
                                <a:rPr lang="en-US" sz="2000" i="1">
                                  <a:solidFill>
                                    <a:srgbClr val="0070C0"/>
                                  </a:solidFill>
                                  <a:latin typeface="Cambria Math"/>
                                </a:rPr>
                                <m:t>𝑗</m:t>
                              </m:r>
                            </m:sub>
                          </m:sSub>
                          <m:r>
                            <a:rPr lang="en-US" sz="2000" i="1">
                              <a:solidFill>
                                <a:srgbClr val="0070C0"/>
                              </a:solidFill>
                              <a:latin typeface="Cambria Math"/>
                            </a:rPr>
                            <m:t>=</m:t>
                          </m:r>
                          <m:r>
                            <a:rPr lang="en-US" sz="2000" b="0" i="1" smtClean="0">
                              <a:solidFill>
                                <a:srgbClr val="0070C0"/>
                              </a:solidFill>
                              <a:latin typeface="Cambria Math" panose="02040503050406030204" pitchFamily="18" charset="0"/>
                            </a:rPr>
                            <m:t>h</m:t>
                          </m:r>
                        </m:e>
                        <m:sub>
                          <m:r>
                            <a:rPr lang="en-US" sz="2000" i="1">
                              <a:solidFill>
                                <a:srgbClr val="0070C0"/>
                              </a:solidFill>
                              <a:latin typeface="Cambria Math"/>
                            </a:rPr>
                            <m:t>𝑗</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a:rPr>
                            <m:t>1</m:t>
                          </m:r>
                          <m:r>
                            <a:rPr lang="en-US" sz="2000" i="1">
                              <a:solidFill>
                                <a:srgbClr val="0070C0"/>
                              </a:solidFill>
                              <a:latin typeface="Cambria Math"/>
                            </a:rPr>
                            <m:t>−</m:t>
                          </m:r>
                          <m:sSub>
                            <m:sSubPr>
                              <m:ctrlPr>
                                <a:rPr lang="en-US" sz="2000" i="1">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h</m:t>
                              </m:r>
                            </m:e>
                            <m:sub>
                              <m:r>
                                <a:rPr lang="en-US" sz="2000" i="1">
                                  <a:solidFill>
                                    <a:srgbClr val="0070C0"/>
                                  </a:solidFill>
                                  <a:latin typeface="Cambria Math"/>
                                </a:rPr>
                                <m:t>𝑗</m:t>
                              </m:r>
                            </m:sub>
                          </m:sSub>
                        </m:e>
                      </m:d>
                      <m:r>
                        <a:rPr lang="en-US" sz="2000" i="1">
                          <a:solidFill>
                            <a:srgbClr val="0070C0"/>
                          </a:solidFill>
                          <a:latin typeface="Cambria Math"/>
                        </a:rPr>
                        <m:t>.</m:t>
                      </m:r>
                      <m:nary>
                        <m:naryPr>
                          <m:chr m:val="∑"/>
                          <m:ctrlPr>
                            <a:rPr lang="en-US" sz="2000" i="1">
                              <a:solidFill>
                                <a:srgbClr val="0070C0"/>
                              </a:solidFill>
                              <a:latin typeface="Cambria Math" panose="02040503050406030204" pitchFamily="18" charset="0"/>
                            </a:rPr>
                          </m:ctrlPr>
                        </m:naryPr>
                        <m:sub>
                          <m:r>
                            <m:rPr>
                              <m:brk m:alnAt="23"/>
                            </m:rPr>
                            <a:rPr lang="en-US" sz="2000" i="1">
                              <a:solidFill>
                                <a:srgbClr val="0070C0"/>
                              </a:solidFill>
                              <a:latin typeface="Cambria Math"/>
                            </a:rPr>
                            <m:t>𝑘</m:t>
                          </m:r>
                          <m:r>
                            <a:rPr lang="en-US" sz="2000" i="1">
                              <a:solidFill>
                                <a:srgbClr val="0070C0"/>
                              </a:solidFill>
                              <a:latin typeface="Cambria Math"/>
                            </a:rPr>
                            <m:t>∈</m:t>
                          </m:r>
                          <m:r>
                            <a:rPr lang="en-US" sz="2000" i="1">
                              <a:solidFill>
                                <a:srgbClr val="0070C0"/>
                              </a:solidFill>
                              <a:latin typeface="Cambria Math"/>
                            </a:rPr>
                            <m:t>𝑑𝑜𝑤𝑛𝑠𝑡𝑟𝑒𝑎𝑚</m:t>
                          </m:r>
                          <m:d>
                            <m:dPr>
                              <m:ctrlPr>
                                <a:rPr lang="en-US" sz="2000" i="1">
                                  <a:solidFill>
                                    <a:srgbClr val="0070C0"/>
                                  </a:solidFill>
                                  <a:latin typeface="Cambria Math" panose="02040503050406030204" pitchFamily="18" charset="0"/>
                                </a:rPr>
                              </m:ctrlPr>
                            </m:dPr>
                            <m:e>
                              <m:r>
                                <a:rPr lang="en-US" sz="2000" i="1">
                                  <a:solidFill>
                                    <a:srgbClr val="0070C0"/>
                                  </a:solidFill>
                                  <a:latin typeface="Cambria Math"/>
                                </a:rPr>
                                <m:t>𝑗</m:t>
                              </m:r>
                            </m:e>
                          </m:d>
                        </m:sub>
                        <m:sup/>
                        <m:e>
                          <m:r>
                            <a:rPr lang="en-US" sz="2000" i="1">
                              <a:solidFill>
                                <a:srgbClr val="0070C0"/>
                              </a:solidFill>
                              <a:latin typeface="Cambria Math"/>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𝛿</m:t>
                              </m:r>
                            </m:e>
                            <m:sub>
                              <m:r>
                                <a:rPr lang="en-US" sz="2000" i="1">
                                  <a:solidFill>
                                    <a:srgbClr val="0070C0"/>
                                  </a:solidFill>
                                  <a:latin typeface="Cambria Math"/>
                                </a:rPr>
                                <m:t>𝑘</m:t>
                              </m:r>
                            </m:sub>
                          </m:sSub>
                          <m:r>
                            <a:rPr lang="en-US" sz="2000" i="1">
                              <a:solidFill>
                                <a:srgbClr val="0070C0"/>
                              </a:solidFill>
                              <a:latin typeface="Cambria Math"/>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𝑤</m:t>
                              </m:r>
                            </m:e>
                            <m:sub>
                              <m:r>
                                <a:rPr lang="en-US" sz="2000" i="1">
                                  <a:solidFill>
                                    <a:srgbClr val="0070C0"/>
                                  </a:solidFill>
                                  <a:latin typeface="Cambria Math"/>
                                </a:rPr>
                                <m:t>𝑗𝑘</m:t>
                              </m:r>
                            </m:sub>
                          </m:sSub>
                          <m:r>
                            <a:rPr lang="en-US" sz="2000" i="1">
                              <a:solidFill>
                                <a:srgbClr val="0070C0"/>
                              </a:solidFill>
                              <a:latin typeface="Cambria Math"/>
                            </a:rPr>
                            <m:t> </m:t>
                          </m:r>
                          <m:r>
                            <a:rPr lang="fa-IR" sz="2000" i="1">
                              <a:solidFill>
                                <a:srgbClr val="0070C0"/>
                              </a:solidFill>
                              <a:latin typeface="Cambria Math"/>
                            </a:rPr>
                            <m:t>   </m:t>
                          </m:r>
                        </m:e>
                      </m:nary>
                    </m:oMath>
                  </m:oMathPara>
                </a14:m>
                <a:endParaRPr lang="en-US" sz="2000" dirty="0">
                  <a:solidFill>
                    <a:srgbClr val="0070C0"/>
                  </a:solidFill>
                </a:endParaRPr>
              </a:p>
              <a:p>
                <a:pPr marL="1714500" lvl="3" indent="-457200">
                  <a:buFont typeface="Arial" panose="020B0604020202020204" pitchFamily="34" charset="0"/>
                  <a:buChar char="•"/>
                </a:pPr>
                <a:r>
                  <a:rPr lang="en-US" sz="2000" dirty="0">
                    <a:solidFill>
                      <a:srgbClr val="0070C0"/>
                    </a:solidFill>
                  </a:rPr>
                  <a:t>For each hidden unit, compute error term:</a:t>
                </a:r>
              </a:p>
              <a:p>
                <a:pPr marL="1257300" lvl="3" indent="0">
                  <a:buNone/>
                </a:pPr>
                <a14:m>
                  <m:oMathPara xmlns:m="http://schemas.openxmlformats.org/officeDocument/2006/math">
                    <m:oMathParaPr>
                      <m:jc m:val="centerGroup"/>
                    </m:oMathParaPr>
                    <m:oMath xmlns:m="http://schemas.openxmlformats.org/officeDocument/2006/math">
                      <m:r>
                        <m:rPr>
                          <m:sty m:val="p"/>
                        </m:rPr>
                        <a:rPr lang="en-US" sz="2000">
                          <a:solidFill>
                            <a:srgbClr val="0070C0"/>
                          </a:solidFill>
                          <a:latin typeface="Cambria Math"/>
                        </a:rPr>
                        <m:t>Δ</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𝑤</m:t>
                          </m:r>
                        </m:e>
                        <m:sub>
                          <m:r>
                            <a:rPr lang="en-US" sz="2000" i="1">
                              <a:solidFill>
                                <a:srgbClr val="0070C0"/>
                              </a:solidFill>
                              <a:latin typeface="Cambria Math"/>
                            </a:rPr>
                            <m:t>𝑖𝑗</m:t>
                          </m:r>
                        </m:sub>
                      </m:sSub>
                      <m:r>
                        <a:rPr lang="en-US" sz="2000" i="1">
                          <a:solidFill>
                            <a:srgbClr val="0070C0"/>
                          </a:solidFill>
                          <a:latin typeface="Cambria Math"/>
                        </a:rPr>
                        <m:t>=</m:t>
                      </m:r>
                      <m:r>
                        <a:rPr lang="en-US" sz="2000" b="0" i="1" smtClean="0">
                          <a:solidFill>
                            <a:srgbClr val="0070C0"/>
                          </a:solidFill>
                          <a:latin typeface="Cambria Math" panose="02040503050406030204" pitchFamily="18" charset="0"/>
                        </a:rPr>
                        <m:t>𝛼</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𝛿</m:t>
                          </m:r>
                        </m:e>
                        <m:sub>
                          <m:r>
                            <a:rPr lang="en-US" sz="2000" i="1">
                              <a:solidFill>
                                <a:srgbClr val="0070C0"/>
                              </a:solidFill>
                              <a:latin typeface="Cambria Math"/>
                            </a:rPr>
                            <m:t>𝑗</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𝑥</m:t>
                          </m:r>
                        </m:e>
                        <m:sub>
                          <m:r>
                            <a:rPr lang="en-US" sz="2000" i="1">
                              <a:solidFill>
                                <a:srgbClr val="0070C0"/>
                              </a:solidFill>
                              <a:latin typeface="Cambria Math"/>
                            </a:rPr>
                            <m:t>𝑖</m:t>
                          </m:r>
                        </m:sub>
                      </m:sSub>
                    </m:oMath>
                  </m:oMathPara>
                </a14:m>
                <a:endParaRPr lang="en-US" sz="2000" dirty="0">
                  <a:solidFill>
                    <a:srgbClr val="0070C0"/>
                  </a:solidFill>
                </a:endParaRPr>
              </a:p>
              <a:p>
                <a:pPr marL="1714500" lvl="3" indent="-457200">
                  <a:buFont typeface="Arial" panose="020B0604020202020204" pitchFamily="34" charset="0"/>
                  <a:buChar char="•"/>
                </a:pPr>
                <a:r>
                  <a:rPr lang="en-US" sz="2000" dirty="0">
                    <a:solidFill>
                      <a:srgbClr val="0070C0"/>
                    </a:solidFill>
                  </a:rPr>
                  <a:t>Update network weights</a:t>
                </a:r>
              </a:p>
              <a:p>
                <a:pPr marL="800100" lvl="2" indent="0">
                  <a:buNone/>
                </a:pPr>
                <a:r>
                  <a:rPr lang="en-US" sz="2400" dirty="0">
                    <a:solidFill>
                      <a:srgbClr val="0070C0"/>
                    </a:solidFill>
                  </a:rPr>
                  <a:t>End epoch</a:t>
                </a: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90600"/>
                <a:ext cx="8686800" cy="5562600"/>
              </a:xfrm>
              <a:blipFill>
                <a:blip r:embed="rId2"/>
                <a:stretch>
                  <a:fillRect l="-982" t="-877" b="-17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4"/>
          <p:cNvSpPr/>
          <p:nvPr/>
        </p:nvSpPr>
        <p:spPr>
          <a:xfrm>
            <a:off x="969264" y="2286000"/>
            <a:ext cx="7086600" cy="434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78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Hidden Layers</a:t>
            </a:r>
          </a:p>
        </p:txBody>
      </p:sp>
      <p:sp>
        <p:nvSpPr>
          <p:cNvPr id="3" name="Content Placeholder 2"/>
          <p:cNvSpPr>
            <a:spLocks noGrp="1"/>
          </p:cNvSpPr>
          <p:nvPr>
            <p:ph idx="1"/>
          </p:nvPr>
        </p:nvSpPr>
        <p:spPr/>
        <p:txBody>
          <a:bodyPr/>
          <a:lstStyle/>
          <a:p>
            <a:r>
              <a:rPr lang="en-US" dirty="0"/>
              <a:t>The same algorithm holds for more hidden layers.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pSp>
        <p:nvGrpSpPr>
          <p:cNvPr id="27" name="Group 51"/>
          <p:cNvGrpSpPr>
            <a:grpSpLocks/>
          </p:cNvGrpSpPr>
          <p:nvPr/>
        </p:nvGrpSpPr>
        <p:grpSpPr bwMode="auto">
          <a:xfrm rot="5400000">
            <a:off x="4710290" y="2740750"/>
            <a:ext cx="1219098" cy="1690086"/>
            <a:chOff x="2256" y="2496"/>
            <a:chExt cx="1008" cy="1368"/>
          </a:xfrm>
        </p:grpSpPr>
        <p:grpSp>
          <p:nvGrpSpPr>
            <p:cNvPr id="28" name="Group 26"/>
            <p:cNvGrpSpPr>
              <a:grpSpLocks/>
            </p:cNvGrpSpPr>
            <p:nvPr/>
          </p:nvGrpSpPr>
          <p:grpSpPr bwMode="auto">
            <a:xfrm>
              <a:off x="2256" y="3720"/>
              <a:ext cx="1008" cy="144"/>
              <a:chOff x="2256" y="3720"/>
              <a:chExt cx="1008" cy="144"/>
            </a:xfrm>
          </p:grpSpPr>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25"/>
            <p:cNvGrpSpPr>
              <a:grpSpLocks/>
            </p:cNvGrpSpPr>
            <p:nvPr/>
          </p:nvGrpSpPr>
          <p:grpSpPr bwMode="auto">
            <a:xfrm>
              <a:off x="2496" y="3108"/>
              <a:ext cx="576" cy="144"/>
              <a:chOff x="2496" y="3168"/>
              <a:chExt cx="576" cy="144"/>
            </a:xfrm>
          </p:grpSpPr>
          <p:sp>
            <p:nvSpPr>
              <p:cNvPr id="45"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27"/>
            <p:cNvGrpSpPr>
              <a:grpSpLocks/>
            </p:cNvGrpSpPr>
            <p:nvPr/>
          </p:nvGrpSpPr>
          <p:grpSpPr bwMode="auto">
            <a:xfrm>
              <a:off x="2495" y="2496"/>
              <a:ext cx="576" cy="144"/>
              <a:chOff x="2495" y="2496"/>
              <a:chExt cx="576" cy="144"/>
            </a:xfrm>
          </p:grpSpPr>
          <p:sp>
            <p:nvSpPr>
              <p:cNvPr id="43" name="Oval 21"/>
              <p:cNvSpPr>
                <a:spLocks noChangeArrowheads="1"/>
              </p:cNvSpPr>
              <p:nvPr/>
            </p:nvSpPr>
            <p:spPr bwMode="auto">
              <a:xfrm>
                <a:off x="2495"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24"/>
              <p:cNvSpPr>
                <a:spLocks noChangeArrowheads="1"/>
              </p:cNvSpPr>
              <p:nvPr/>
            </p:nvSpPr>
            <p:spPr bwMode="auto">
              <a:xfrm>
                <a:off x="2927"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1" name="AutoShape 28"/>
            <p:cNvCxnSpPr>
              <a:cxnSpLocks noChangeShapeType="1"/>
              <a:stCxn id="44" idx="4"/>
              <a:endCxn id="45" idx="0"/>
            </p:cNvCxnSpPr>
            <p:nvPr/>
          </p:nvCxnSpPr>
          <p:spPr bwMode="auto">
            <a:xfrm rot="16200000" flipH="1">
              <a:off x="2766" y="2873"/>
              <a:ext cx="468" cy="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29"/>
            <p:cNvCxnSpPr>
              <a:cxnSpLocks noChangeShapeType="1"/>
              <a:stCxn id="44" idx="4"/>
              <a:endCxn id="46" idx="0"/>
            </p:cNvCxnSpPr>
            <p:nvPr/>
          </p:nvCxnSpPr>
          <p:spPr bwMode="auto">
            <a:xfrm rot="16200000" flipH="1" flipV="1">
              <a:off x="2550" y="2658"/>
              <a:ext cx="468" cy="4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43" idx="4"/>
              <a:endCxn id="45" idx="0"/>
            </p:cNvCxnSpPr>
            <p:nvPr/>
          </p:nvCxnSpPr>
          <p:spPr bwMode="auto">
            <a:xfrm rot="16200000" flipH="1">
              <a:off x="2550" y="2657"/>
              <a:ext cx="468" cy="4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43" idx="4"/>
              <a:endCxn id="46" idx="0"/>
            </p:cNvCxnSpPr>
            <p:nvPr/>
          </p:nvCxnSpPr>
          <p:spPr bwMode="auto">
            <a:xfrm rot="16200000" flipH="1">
              <a:off x="2334" y="2873"/>
              <a:ext cx="468" cy="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1"/>
            <p:cNvCxnSpPr>
              <a:cxnSpLocks noChangeShapeType="1"/>
              <a:stCxn id="46"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4"/>
            <p:cNvCxnSpPr>
              <a:cxnSpLocks noChangeShapeType="1"/>
              <a:stCxn id="45"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5"/>
            <p:cNvCxnSpPr>
              <a:cxnSpLocks noChangeShapeType="1"/>
              <a:stCxn id="45"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6"/>
            <p:cNvCxnSpPr>
              <a:cxnSpLocks noChangeShapeType="1"/>
              <a:stCxn id="45"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7"/>
            <p:cNvCxnSpPr>
              <a:cxnSpLocks noChangeShapeType="1"/>
              <a:stCxn id="45"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9"/>
            <p:cNvCxnSpPr>
              <a:cxnSpLocks noChangeShapeType="1"/>
              <a:stCxn id="46"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51" name="TextBox 50"/>
              <p:cNvSpPr txBox="1"/>
              <p:nvPr/>
            </p:nvSpPr>
            <p:spPr>
              <a:xfrm>
                <a:off x="2963488" y="4594091"/>
                <a:ext cx="6561512" cy="396968"/>
              </a:xfrm>
              <a:prstGeom prst="rect">
                <a:avLst/>
              </a:prstGeom>
              <a:noFill/>
            </p:spPr>
            <p:txBody>
              <a:bodyPr wrap="square" rtlCol="0">
                <a:spAutoFit/>
              </a:bodyPr>
              <a:lstStyle/>
              <a:p>
                <a:r>
                  <a:rPr lang="en-US" sz="1800" u="none" dirty="0"/>
                  <a:t>input    </a:t>
                </a:r>
                <a14:m>
                  <m:oMath xmlns:m="http://schemas.openxmlformats.org/officeDocument/2006/math">
                    <m:sSubSup>
                      <m:sSubSupPr>
                        <m:ctrlPr>
                          <a:rPr lang="en-US" sz="1800" b="0" i="1" u="none" smtClean="0">
                            <a:latin typeface="Cambria Math" panose="02040503050406030204" pitchFamily="18" charset="0"/>
                          </a:rPr>
                        </m:ctrlPr>
                      </m:sSubSupPr>
                      <m:e>
                        <m:r>
                          <a:rPr lang="en-US" sz="1800" b="0" i="1" u="none" smtClean="0">
                            <a:latin typeface="Cambria Math"/>
                          </a:rPr>
                          <m:t>h</m:t>
                        </m:r>
                      </m:e>
                      <m:sub/>
                      <m:sup>
                        <m:r>
                          <a:rPr lang="en-US" sz="1800" b="0" i="1" u="none" smtClean="0">
                            <a:latin typeface="Cambria Math" panose="02040503050406030204" pitchFamily="18" charset="0"/>
                          </a:rPr>
                          <m:t>1</m:t>
                        </m:r>
                      </m:sup>
                    </m:sSubSup>
                  </m:oMath>
                </a14:m>
                <a:r>
                  <a:rPr lang="en-US" sz="1800" u="none" dirty="0"/>
                  <a:t>        </a:t>
                </a:r>
                <a:r>
                  <a:rPr lang="en-US" sz="1800" i="1" u="none" dirty="0">
                    <a:latin typeface="Cambria Math"/>
                  </a:rPr>
                  <a:t> </a:t>
                </a:r>
                <a14:m>
                  <m:oMath xmlns:m="http://schemas.openxmlformats.org/officeDocument/2006/math">
                    <m:sSubSup>
                      <m:sSubSupPr>
                        <m:ctrlPr>
                          <a:rPr lang="en-US" sz="1800" b="0" i="1" u="none" smtClean="0">
                            <a:latin typeface="Cambria Math" panose="02040503050406030204" pitchFamily="18" charset="0"/>
                          </a:rPr>
                        </m:ctrlPr>
                      </m:sSubSupPr>
                      <m:e>
                        <m:r>
                          <a:rPr lang="en-US" sz="1800" i="1" u="none">
                            <a:latin typeface="Cambria Math"/>
                          </a:rPr>
                          <m:t>h</m:t>
                        </m:r>
                      </m:e>
                      <m:sub/>
                      <m:sup>
                        <m:r>
                          <a:rPr lang="en-US" sz="1800" b="0" i="1" u="none" smtClean="0">
                            <a:latin typeface="Cambria Math" panose="02040503050406030204" pitchFamily="18" charset="0"/>
                          </a:rPr>
                          <m:t>2</m:t>
                        </m:r>
                      </m:sup>
                    </m:sSubSup>
                  </m:oMath>
                </a14:m>
                <a:r>
                  <a:rPr lang="en-US" sz="1800" u="none" dirty="0"/>
                  <a:t>         </a:t>
                </a:r>
                <a14:m>
                  <m:oMath xmlns:m="http://schemas.openxmlformats.org/officeDocument/2006/math">
                    <m:sSubSup>
                      <m:sSubSupPr>
                        <m:ctrlPr>
                          <a:rPr lang="en-US" sz="1800" b="0" i="1" u="none" smtClean="0">
                            <a:latin typeface="Cambria Math" panose="02040503050406030204" pitchFamily="18" charset="0"/>
                          </a:rPr>
                        </m:ctrlPr>
                      </m:sSubSupPr>
                      <m:e>
                        <m:r>
                          <a:rPr lang="en-US" sz="1800" i="1" u="none">
                            <a:latin typeface="Cambria Math"/>
                          </a:rPr>
                          <m:t>h</m:t>
                        </m:r>
                      </m:e>
                      <m:sub/>
                      <m:sup>
                        <m:r>
                          <a:rPr lang="en-US" sz="1800" b="0" i="1" u="none" smtClean="0">
                            <a:latin typeface="Cambria Math" panose="02040503050406030204" pitchFamily="18" charset="0"/>
                          </a:rPr>
                          <m:t>3</m:t>
                        </m:r>
                      </m:sup>
                    </m:sSubSup>
                  </m:oMath>
                </a14:m>
                <a:r>
                  <a:rPr lang="en-US" sz="1800" i="1" u="none" dirty="0">
                    <a:latin typeface="Cambria Math"/>
                  </a:rPr>
                  <a:t>	</a:t>
                </a:r>
                <a:r>
                  <a:rPr lang="en-US" sz="1800" u="none" dirty="0">
                    <a:latin typeface="Cambria Math"/>
                  </a:rPr>
                  <a:t>output</a:t>
                </a:r>
              </a:p>
            </p:txBody>
          </p:sp>
        </mc:Choice>
        <mc:Fallback xmlns="">
          <p:sp>
            <p:nvSpPr>
              <p:cNvPr id="51" name="TextBox 50"/>
              <p:cNvSpPr txBox="1">
                <a:spLocks noRot="1" noChangeAspect="1" noMove="1" noResize="1" noEditPoints="1" noAdjustHandles="1" noChangeArrowheads="1" noChangeShapeType="1" noTextEdit="1"/>
              </p:cNvSpPr>
              <p:nvPr/>
            </p:nvSpPr>
            <p:spPr>
              <a:xfrm>
                <a:off x="2963488" y="4594091"/>
                <a:ext cx="6561512" cy="396968"/>
              </a:xfrm>
              <a:prstGeom prst="rect">
                <a:avLst/>
              </a:prstGeom>
              <a:blipFill>
                <a:blip r:embed="rId2"/>
                <a:stretch>
                  <a:fillRect l="-743" t="-6154" b="-23077"/>
                </a:stretch>
              </a:blipFill>
            </p:spPr>
            <p:txBody>
              <a:bodyPr/>
              <a:lstStyle/>
              <a:p>
                <a:r>
                  <a:rPr lang="en-US">
                    <a:noFill/>
                  </a:rPr>
                  <a:t> </a:t>
                </a:r>
              </a:p>
            </p:txBody>
          </p:sp>
        </mc:Fallback>
      </mc:AlternateContent>
      <p:grpSp>
        <p:nvGrpSpPr>
          <p:cNvPr id="52" name="Group 51"/>
          <p:cNvGrpSpPr>
            <a:grpSpLocks/>
          </p:cNvGrpSpPr>
          <p:nvPr/>
        </p:nvGrpSpPr>
        <p:grpSpPr bwMode="auto">
          <a:xfrm rot="5400000">
            <a:off x="3220245" y="2941561"/>
            <a:ext cx="1171930" cy="1690086"/>
            <a:chOff x="2007" y="2496"/>
            <a:chExt cx="969" cy="1368"/>
          </a:xfrm>
        </p:grpSpPr>
        <p:grpSp>
          <p:nvGrpSpPr>
            <p:cNvPr id="53" name="Group 26"/>
            <p:cNvGrpSpPr>
              <a:grpSpLocks/>
            </p:cNvGrpSpPr>
            <p:nvPr/>
          </p:nvGrpSpPr>
          <p:grpSpPr bwMode="auto">
            <a:xfrm>
              <a:off x="2007" y="3711"/>
              <a:ext cx="969" cy="153"/>
              <a:chOff x="2007" y="3711"/>
              <a:chExt cx="969" cy="153"/>
            </a:xfrm>
          </p:grpSpPr>
          <p:sp>
            <p:nvSpPr>
              <p:cNvPr id="69" name="Oval 10"/>
              <p:cNvSpPr>
                <a:spLocks noChangeArrowheads="1"/>
              </p:cNvSpPr>
              <p:nvPr/>
            </p:nvSpPr>
            <p:spPr bwMode="auto">
              <a:xfrm>
                <a:off x="2007" y="3711"/>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25"/>
            <p:cNvGrpSpPr>
              <a:grpSpLocks/>
            </p:cNvGrpSpPr>
            <p:nvPr/>
          </p:nvGrpSpPr>
          <p:grpSpPr bwMode="auto">
            <a:xfrm>
              <a:off x="2385" y="3108"/>
              <a:ext cx="522" cy="144"/>
              <a:chOff x="2385" y="3168"/>
              <a:chExt cx="522" cy="144"/>
            </a:xfrm>
          </p:grpSpPr>
          <p:sp>
            <p:nvSpPr>
              <p:cNvPr id="67" name="Oval 17"/>
              <p:cNvSpPr>
                <a:spLocks noChangeArrowheads="1"/>
              </p:cNvSpPr>
              <p:nvPr/>
            </p:nvSpPr>
            <p:spPr bwMode="auto">
              <a:xfrm>
                <a:off x="2763"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9"/>
              <p:cNvSpPr>
                <a:spLocks noChangeArrowheads="1"/>
              </p:cNvSpPr>
              <p:nvPr/>
            </p:nvSpPr>
            <p:spPr bwMode="auto">
              <a:xfrm>
                <a:off x="2385"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 name="Group 27"/>
            <p:cNvGrpSpPr>
              <a:grpSpLocks/>
            </p:cNvGrpSpPr>
            <p:nvPr/>
          </p:nvGrpSpPr>
          <p:grpSpPr bwMode="auto">
            <a:xfrm>
              <a:off x="2403" y="2496"/>
              <a:ext cx="429" cy="144"/>
              <a:chOff x="2403" y="2496"/>
              <a:chExt cx="429" cy="144"/>
            </a:xfrm>
          </p:grpSpPr>
          <p:sp>
            <p:nvSpPr>
              <p:cNvPr id="65" name="Oval 21"/>
              <p:cNvSpPr>
                <a:spLocks noChangeArrowheads="1"/>
              </p:cNvSpPr>
              <p:nvPr/>
            </p:nvSpPr>
            <p:spPr bwMode="auto">
              <a:xfrm>
                <a:off x="2403"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56" name="AutoShape 28"/>
            <p:cNvCxnSpPr>
              <a:cxnSpLocks noChangeShapeType="1"/>
              <a:stCxn id="66" idx="4"/>
              <a:endCxn id="67" idx="0"/>
            </p:cNvCxnSpPr>
            <p:nvPr/>
          </p:nvCxnSpPr>
          <p:spPr bwMode="auto">
            <a:xfrm rot="16200000" flipH="1">
              <a:off x="2564" y="2836"/>
              <a:ext cx="468" cy="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29"/>
            <p:cNvCxnSpPr>
              <a:cxnSpLocks noChangeShapeType="1"/>
              <a:stCxn id="66" idx="4"/>
              <a:endCxn id="68" idx="0"/>
            </p:cNvCxnSpPr>
            <p:nvPr/>
          </p:nvCxnSpPr>
          <p:spPr bwMode="auto">
            <a:xfrm rot="16200000" flipH="1" flipV="1">
              <a:off x="2375" y="2722"/>
              <a:ext cx="468" cy="30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31"/>
            <p:cNvCxnSpPr>
              <a:cxnSpLocks noChangeShapeType="1"/>
              <a:stCxn id="65" idx="4"/>
              <a:endCxn id="67" idx="0"/>
            </p:cNvCxnSpPr>
            <p:nvPr/>
          </p:nvCxnSpPr>
          <p:spPr bwMode="auto">
            <a:xfrm rot="16200000" flipH="1">
              <a:off x="2421" y="2694"/>
              <a:ext cx="468" cy="3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32"/>
            <p:cNvCxnSpPr>
              <a:cxnSpLocks noChangeShapeType="1"/>
              <a:stCxn id="65" idx="4"/>
              <a:endCxn id="68" idx="0"/>
            </p:cNvCxnSpPr>
            <p:nvPr/>
          </p:nvCxnSpPr>
          <p:spPr bwMode="auto">
            <a:xfrm rot="16200000" flipH="1" flipV="1">
              <a:off x="2232" y="2865"/>
              <a:ext cx="468" cy="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41"/>
            <p:cNvCxnSpPr>
              <a:cxnSpLocks noChangeShapeType="1"/>
              <a:stCxn id="68" idx="4"/>
              <a:endCxn id="70" idx="0"/>
            </p:cNvCxnSpPr>
            <p:nvPr/>
          </p:nvCxnSpPr>
          <p:spPr bwMode="auto">
            <a:xfrm rot="16200000" flipH="1" flipV="1">
              <a:off x="2159" y="3422"/>
              <a:ext cx="468" cy="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45"/>
            <p:cNvCxnSpPr>
              <a:cxnSpLocks noChangeShapeType="1"/>
              <a:stCxn id="67" idx="4"/>
              <a:endCxn id="71" idx="0"/>
            </p:cNvCxnSpPr>
            <p:nvPr/>
          </p:nvCxnSpPr>
          <p:spPr bwMode="auto">
            <a:xfrm rot="16200000" flipH="1">
              <a:off x="2636" y="3451"/>
              <a:ext cx="468" cy="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46"/>
            <p:cNvCxnSpPr>
              <a:cxnSpLocks noChangeShapeType="1"/>
              <a:stCxn id="67" idx="4"/>
              <a:endCxn id="72" idx="0"/>
            </p:cNvCxnSpPr>
            <p:nvPr/>
          </p:nvCxnSpPr>
          <p:spPr bwMode="auto">
            <a:xfrm rot="16200000" flipH="1" flipV="1">
              <a:off x="2492" y="3376"/>
              <a:ext cx="468" cy="2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47"/>
            <p:cNvCxnSpPr>
              <a:cxnSpLocks noChangeShapeType="1"/>
              <a:stCxn id="67" idx="4"/>
              <a:endCxn id="70" idx="0"/>
            </p:cNvCxnSpPr>
            <p:nvPr/>
          </p:nvCxnSpPr>
          <p:spPr bwMode="auto">
            <a:xfrm rot="16200000" flipH="1" flipV="1">
              <a:off x="2348" y="3232"/>
              <a:ext cx="468" cy="5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48"/>
            <p:cNvCxnSpPr>
              <a:cxnSpLocks noChangeShapeType="1"/>
              <a:stCxn id="67" idx="4"/>
              <a:endCxn id="92" idx="0"/>
            </p:cNvCxnSpPr>
            <p:nvPr/>
          </p:nvCxnSpPr>
          <p:spPr bwMode="auto">
            <a:xfrm rot="16200000" flipH="1" flipV="1">
              <a:off x="2228" y="3104"/>
              <a:ext cx="459" cy="7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3" name="Group 51"/>
          <p:cNvGrpSpPr>
            <a:grpSpLocks/>
          </p:cNvGrpSpPr>
          <p:nvPr/>
        </p:nvGrpSpPr>
        <p:grpSpPr bwMode="auto">
          <a:xfrm rot="5400000">
            <a:off x="3843115" y="1784514"/>
            <a:ext cx="1350923" cy="3115787"/>
            <a:chOff x="2147" y="1351"/>
            <a:chExt cx="1117" cy="2522"/>
          </a:xfrm>
        </p:grpSpPr>
        <p:grpSp>
          <p:nvGrpSpPr>
            <p:cNvPr id="74" name="Group 26"/>
            <p:cNvGrpSpPr>
              <a:grpSpLocks/>
            </p:cNvGrpSpPr>
            <p:nvPr/>
          </p:nvGrpSpPr>
          <p:grpSpPr bwMode="auto">
            <a:xfrm>
              <a:off x="2256" y="3720"/>
              <a:ext cx="1008" cy="153"/>
              <a:chOff x="2256" y="3720"/>
              <a:chExt cx="1008" cy="153"/>
            </a:xfrm>
          </p:grpSpPr>
          <p:sp>
            <p:nvSpPr>
              <p:cNvPr id="91"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12"/>
              <p:cNvSpPr>
                <a:spLocks noChangeArrowheads="1"/>
              </p:cNvSpPr>
              <p:nvPr/>
            </p:nvSpPr>
            <p:spPr bwMode="auto">
              <a:xfrm>
                <a:off x="2589"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13"/>
              <p:cNvSpPr>
                <a:spLocks noChangeArrowheads="1"/>
              </p:cNvSpPr>
              <p:nvPr/>
            </p:nvSpPr>
            <p:spPr bwMode="auto">
              <a:xfrm>
                <a:off x="3120" y="3729"/>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 name="Group 25"/>
            <p:cNvGrpSpPr>
              <a:grpSpLocks/>
            </p:cNvGrpSpPr>
            <p:nvPr/>
          </p:nvGrpSpPr>
          <p:grpSpPr bwMode="auto">
            <a:xfrm>
              <a:off x="2319" y="3108"/>
              <a:ext cx="486" cy="144"/>
              <a:chOff x="2319" y="3168"/>
              <a:chExt cx="486" cy="144"/>
            </a:xfrm>
          </p:grpSpPr>
          <p:sp>
            <p:nvSpPr>
              <p:cNvPr id="89" name="Oval 17"/>
              <p:cNvSpPr>
                <a:spLocks noChangeArrowheads="1"/>
              </p:cNvSpPr>
              <p:nvPr/>
            </p:nvSpPr>
            <p:spPr bwMode="auto">
              <a:xfrm>
                <a:off x="2661"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19"/>
              <p:cNvSpPr>
                <a:spLocks noChangeArrowheads="1"/>
              </p:cNvSpPr>
              <p:nvPr/>
            </p:nvSpPr>
            <p:spPr bwMode="auto">
              <a:xfrm>
                <a:off x="2319"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 name="Group 27"/>
            <p:cNvGrpSpPr>
              <a:grpSpLocks/>
            </p:cNvGrpSpPr>
            <p:nvPr/>
          </p:nvGrpSpPr>
          <p:grpSpPr bwMode="auto">
            <a:xfrm>
              <a:off x="2403" y="2496"/>
              <a:ext cx="429" cy="144"/>
              <a:chOff x="2403" y="2496"/>
              <a:chExt cx="429" cy="144"/>
            </a:xfrm>
          </p:grpSpPr>
          <p:sp>
            <p:nvSpPr>
              <p:cNvPr id="87" name="Oval 21"/>
              <p:cNvSpPr>
                <a:spLocks noChangeArrowheads="1"/>
              </p:cNvSpPr>
              <p:nvPr/>
            </p:nvSpPr>
            <p:spPr bwMode="auto">
              <a:xfrm>
                <a:off x="2403"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77" name="AutoShape 28"/>
            <p:cNvCxnSpPr>
              <a:cxnSpLocks noChangeShapeType="1"/>
              <a:stCxn id="88" idx="4"/>
              <a:endCxn id="89" idx="0"/>
            </p:cNvCxnSpPr>
            <p:nvPr/>
          </p:nvCxnSpPr>
          <p:spPr bwMode="auto">
            <a:xfrm rot="16200000" flipH="1" flipV="1">
              <a:off x="2513" y="2860"/>
              <a:ext cx="468" cy="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29"/>
            <p:cNvCxnSpPr>
              <a:cxnSpLocks noChangeShapeType="1"/>
              <a:stCxn id="88" idx="4"/>
              <a:endCxn id="90" idx="0"/>
            </p:cNvCxnSpPr>
            <p:nvPr/>
          </p:nvCxnSpPr>
          <p:spPr bwMode="auto">
            <a:xfrm rot="16200000" flipH="1" flipV="1">
              <a:off x="2342" y="2689"/>
              <a:ext cx="468" cy="3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31"/>
            <p:cNvCxnSpPr>
              <a:cxnSpLocks noChangeShapeType="1"/>
              <a:stCxn id="87" idx="4"/>
              <a:endCxn id="89" idx="0"/>
            </p:cNvCxnSpPr>
            <p:nvPr/>
          </p:nvCxnSpPr>
          <p:spPr bwMode="auto">
            <a:xfrm rot="16200000" flipH="1">
              <a:off x="2370" y="2745"/>
              <a:ext cx="468" cy="2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32"/>
            <p:cNvCxnSpPr>
              <a:cxnSpLocks noChangeShapeType="1"/>
              <a:stCxn id="87" idx="4"/>
              <a:endCxn id="90" idx="0"/>
            </p:cNvCxnSpPr>
            <p:nvPr/>
          </p:nvCxnSpPr>
          <p:spPr bwMode="auto">
            <a:xfrm rot="16200000" flipH="1" flipV="1">
              <a:off x="2199" y="2832"/>
              <a:ext cx="468" cy="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AutoShape 41"/>
            <p:cNvCxnSpPr>
              <a:cxnSpLocks noChangeShapeType="1"/>
              <a:stCxn id="90" idx="4"/>
              <a:endCxn id="91" idx="0"/>
            </p:cNvCxnSpPr>
            <p:nvPr/>
          </p:nvCxnSpPr>
          <p:spPr bwMode="auto">
            <a:xfrm rot="16200000" flipH="1" flipV="1">
              <a:off x="2126" y="3454"/>
              <a:ext cx="468" cy="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AutoShape 44"/>
            <p:cNvCxnSpPr>
              <a:cxnSpLocks noChangeShapeType="1"/>
              <a:stCxn id="89" idx="4"/>
              <a:endCxn id="93" idx="0"/>
            </p:cNvCxnSpPr>
            <p:nvPr/>
          </p:nvCxnSpPr>
          <p:spPr bwMode="auto">
            <a:xfrm rot="16200000" flipH="1">
              <a:off x="2724" y="3261"/>
              <a:ext cx="477" cy="4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AutoShape 45"/>
            <p:cNvCxnSpPr>
              <a:cxnSpLocks noChangeShapeType="1"/>
              <a:stCxn id="89" idx="4"/>
              <a:endCxn id="92" idx="0"/>
            </p:cNvCxnSpPr>
            <p:nvPr/>
          </p:nvCxnSpPr>
          <p:spPr bwMode="auto">
            <a:xfrm rot="16200000" flipH="1" flipV="1">
              <a:off x="2463" y="3450"/>
              <a:ext cx="468" cy="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47"/>
            <p:cNvCxnSpPr>
              <a:cxnSpLocks noChangeShapeType="1"/>
              <a:stCxn id="89" idx="4"/>
              <a:endCxn id="91" idx="0"/>
            </p:cNvCxnSpPr>
            <p:nvPr/>
          </p:nvCxnSpPr>
          <p:spPr bwMode="auto">
            <a:xfrm rot="16200000" flipH="1" flipV="1">
              <a:off x="2297" y="3283"/>
              <a:ext cx="468" cy="4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49"/>
            <p:cNvCxnSpPr>
              <a:cxnSpLocks noChangeShapeType="1"/>
              <a:stCxn id="90" idx="4"/>
              <a:endCxn id="93" idx="0"/>
            </p:cNvCxnSpPr>
            <p:nvPr/>
          </p:nvCxnSpPr>
          <p:spPr bwMode="auto">
            <a:xfrm rot="16200000" flipH="1">
              <a:off x="2553" y="3090"/>
              <a:ext cx="477" cy="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Line 50"/>
            <p:cNvSpPr>
              <a:spLocks noChangeShapeType="1"/>
            </p:cNvSpPr>
            <p:nvPr/>
          </p:nvSpPr>
          <p:spPr bwMode="auto">
            <a:xfrm flipV="1">
              <a:off x="2147" y="1351"/>
              <a:ext cx="0" cy="251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94" name="AutoShape 32"/>
          <p:cNvCxnSpPr>
            <a:cxnSpLocks noChangeShapeType="1"/>
            <a:stCxn id="88" idx="4"/>
            <a:endCxn id="68" idx="0"/>
          </p:cNvCxnSpPr>
          <p:nvPr/>
        </p:nvCxnSpPr>
        <p:spPr bwMode="auto">
          <a:xfrm flipH="1">
            <a:off x="3895163" y="3408327"/>
            <a:ext cx="588821" cy="336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32"/>
          <p:cNvCxnSpPr>
            <a:cxnSpLocks noChangeShapeType="1"/>
            <a:stCxn id="87" idx="4"/>
            <a:endCxn id="68" idx="0"/>
          </p:cNvCxnSpPr>
          <p:nvPr/>
        </p:nvCxnSpPr>
        <p:spPr bwMode="auto">
          <a:xfrm flipH="1">
            <a:off x="3895163" y="3063641"/>
            <a:ext cx="588821" cy="681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AutoShape 32"/>
          <p:cNvCxnSpPr>
            <a:cxnSpLocks noChangeShapeType="1"/>
            <a:stCxn id="65" idx="4"/>
            <a:endCxn id="89" idx="0"/>
          </p:cNvCxnSpPr>
          <p:nvPr/>
        </p:nvCxnSpPr>
        <p:spPr bwMode="auto">
          <a:xfrm flipH="1" flipV="1">
            <a:off x="3905797" y="3375672"/>
            <a:ext cx="567553" cy="3909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AutoShape 32"/>
          <p:cNvCxnSpPr>
            <a:cxnSpLocks noChangeShapeType="1"/>
            <a:stCxn id="47" idx="4"/>
            <a:endCxn id="67" idx="0"/>
          </p:cNvCxnSpPr>
          <p:nvPr/>
        </p:nvCxnSpPr>
        <p:spPr bwMode="auto">
          <a:xfrm flipH="1">
            <a:off x="3895163" y="3063323"/>
            <a:ext cx="579634" cy="11387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AutoShape 32"/>
          <p:cNvCxnSpPr>
            <a:cxnSpLocks noChangeShapeType="1"/>
            <a:stCxn id="66" idx="4"/>
            <a:endCxn id="90" idx="0"/>
          </p:cNvCxnSpPr>
          <p:nvPr/>
        </p:nvCxnSpPr>
        <p:spPr bwMode="auto">
          <a:xfrm flipH="1" flipV="1">
            <a:off x="3905797" y="2962050"/>
            <a:ext cx="567553" cy="11492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45"/>
          <p:cNvCxnSpPr>
            <a:cxnSpLocks noChangeShapeType="1"/>
            <a:stCxn id="89" idx="4"/>
            <a:endCxn id="71" idx="0"/>
          </p:cNvCxnSpPr>
          <p:nvPr/>
        </p:nvCxnSpPr>
        <p:spPr bwMode="auto">
          <a:xfrm flipH="1">
            <a:off x="3139071" y="3375667"/>
            <a:ext cx="588822" cy="909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45"/>
          <p:cNvCxnSpPr>
            <a:cxnSpLocks noChangeShapeType="1"/>
            <a:stCxn id="68" idx="4"/>
            <a:endCxn id="71" idx="0"/>
          </p:cNvCxnSpPr>
          <p:nvPr/>
        </p:nvCxnSpPr>
        <p:spPr bwMode="auto">
          <a:xfrm flipH="1">
            <a:off x="3139071" y="3744880"/>
            <a:ext cx="578188" cy="5406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45"/>
          <p:cNvCxnSpPr>
            <a:cxnSpLocks noChangeShapeType="1"/>
            <a:stCxn id="90" idx="4"/>
            <a:endCxn id="71" idx="0"/>
          </p:cNvCxnSpPr>
          <p:nvPr/>
        </p:nvCxnSpPr>
        <p:spPr bwMode="auto">
          <a:xfrm flipH="1">
            <a:off x="3139071" y="2962045"/>
            <a:ext cx="588822" cy="13234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45"/>
          <p:cNvCxnSpPr>
            <a:cxnSpLocks noChangeShapeType="1"/>
            <a:stCxn id="68" idx="4"/>
            <a:endCxn id="72" idx="0"/>
          </p:cNvCxnSpPr>
          <p:nvPr/>
        </p:nvCxnSpPr>
        <p:spPr bwMode="auto">
          <a:xfrm flipH="1">
            <a:off x="3139071" y="3744880"/>
            <a:ext cx="578188" cy="19229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5"/>
          <p:cNvCxnSpPr>
            <a:cxnSpLocks noChangeShapeType="1"/>
            <a:stCxn id="68" idx="4"/>
            <a:endCxn id="69" idx="0"/>
          </p:cNvCxnSpPr>
          <p:nvPr/>
        </p:nvCxnSpPr>
        <p:spPr bwMode="auto">
          <a:xfrm flipH="1" flipV="1">
            <a:off x="3150190" y="3287719"/>
            <a:ext cx="567069" cy="4571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AutoShape 45"/>
          <p:cNvCxnSpPr>
            <a:cxnSpLocks noChangeShapeType="1"/>
            <a:stCxn id="68" idx="4"/>
            <a:endCxn id="91" idx="0"/>
          </p:cNvCxnSpPr>
          <p:nvPr/>
        </p:nvCxnSpPr>
        <p:spPr bwMode="auto">
          <a:xfrm flipH="1" flipV="1">
            <a:off x="3149706" y="2885853"/>
            <a:ext cx="567553" cy="8590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45"/>
          <p:cNvCxnSpPr>
            <a:cxnSpLocks noChangeShapeType="1"/>
            <a:stCxn id="67" idx="4"/>
            <a:endCxn id="91" idx="0"/>
          </p:cNvCxnSpPr>
          <p:nvPr/>
        </p:nvCxnSpPr>
        <p:spPr bwMode="auto">
          <a:xfrm flipH="1" flipV="1">
            <a:off x="3149706" y="2885853"/>
            <a:ext cx="567553" cy="13161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45"/>
          <p:cNvCxnSpPr>
            <a:cxnSpLocks noChangeShapeType="1"/>
            <a:stCxn id="90" idx="4"/>
            <a:endCxn id="92" idx="0"/>
          </p:cNvCxnSpPr>
          <p:nvPr/>
        </p:nvCxnSpPr>
        <p:spPr bwMode="auto">
          <a:xfrm flipH="1">
            <a:off x="3149706" y="2962045"/>
            <a:ext cx="578187" cy="3265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1049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Neural Networks</a:t>
            </a:r>
          </a:p>
        </p:txBody>
      </p:sp>
      <p:sp>
        <p:nvSpPr>
          <p:cNvPr id="3" name="Content Placeholder 2"/>
          <p:cNvSpPr>
            <a:spLocks noGrp="1"/>
          </p:cNvSpPr>
          <p:nvPr>
            <p:ph idx="1"/>
          </p:nvPr>
        </p:nvSpPr>
        <p:spPr/>
        <p:txBody>
          <a:bodyPr>
            <a:normAutofit/>
          </a:bodyPr>
          <a:lstStyle/>
          <a:p>
            <a:r>
              <a:rPr lang="en-US" dirty="0"/>
              <a:t>Multi-layer network were designed to overcome the computational (</a:t>
            </a:r>
            <a:r>
              <a:rPr lang="en-US" b="1" dirty="0"/>
              <a:t>expressivity</a:t>
            </a:r>
            <a:r>
              <a:rPr lang="en-US" dirty="0"/>
              <a:t>) limitation of a single threshold element. </a:t>
            </a:r>
          </a:p>
          <a:p>
            <a:r>
              <a:rPr lang="en-US" dirty="0"/>
              <a:t>The idea is to </a:t>
            </a:r>
            <a:r>
              <a:rPr lang="en-US" b="1" dirty="0"/>
              <a:t>stack </a:t>
            </a:r>
            <a:r>
              <a:rPr lang="en-US" dirty="0"/>
              <a:t>several </a:t>
            </a:r>
          </a:p>
          <a:p>
            <a:pPr marL="0" indent="0">
              <a:buNone/>
            </a:pPr>
            <a:r>
              <a:rPr lang="en-US" dirty="0"/>
              <a:t>     layers of threshold elements, </a:t>
            </a:r>
          </a:p>
          <a:p>
            <a:pPr marL="0" indent="0">
              <a:buNone/>
            </a:pPr>
            <a:r>
              <a:rPr lang="en-US" dirty="0"/>
              <a:t>     each layer using the output of </a:t>
            </a:r>
          </a:p>
          <a:p>
            <a:pPr marL="0" indent="0">
              <a:buNone/>
            </a:pPr>
            <a:r>
              <a:rPr lang="en-US" dirty="0"/>
              <a:t>     the previous layer as input.  </a:t>
            </a:r>
          </a:p>
          <a:p>
            <a:pPr marL="0" indent="0">
              <a:buNone/>
            </a:pPr>
            <a:endParaRPr lang="en-US" dirty="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grpSp>
        <p:nvGrpSpPr>
          <p:cNvPr id="5" name="Group 4"/>
          <p:cNvGrpSpPr/>
          <p:nvPr/>
        </p:nvGrpSpPr>
        <p:grpSpPr>
          <a:xfrm>
            <a:off x="5181600" y="3048000"/>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a:endCxn id="43" idx="0"/>
              </p:cNvCxnSpPr>
              <p:nvPr/>
            </p:nvCxnSpPr>
            <p:spPr bwMode="auto">
              <a:xfrm>
                <a:off x="2568" y="3258"/>
                <a:ext cx="336" cy="46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6"/>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8" name="Rectangle 7"/>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9" name="Rectangle 8"/>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0" name="Rectangle 9"/>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spTree>
    <p:extLst>
      <p:ext uri="{BB962C8B-B14F-4D97-AF65-F5344CB8AC3E}">
        <p14:creationId xmlns:p14="http://schemas.microsoft.com/office/powerpoint/2010/main" val="133700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Coding</a:t>
            </a:r>
          </a:p>
        </p:txBody>
      </p:sp>
      <p:sp>
        <p:nvSpPr>
          <p:cNvPr id="3" name="Content Placeholder 2"/>
          <p:cNvSpPr>
            <a:spLocks noGrp="1"/>
          </p:cNvSpPr>
          <p:nvPr>
            <p:ph idx="1"/>
          </p:nvPr>
        </p:nvSpPr>
        <p:spPr>
          <a:xfrm>
            <a:off x="228600" y="2819400"/>
            <a:ext cx="8686800" cy="3886200"/>
          </a:xfrm>
        </p:spPr>
        <p:txBody>
          <a:bodyPr>
            <a:normAutofit fontScale="85000" lnSpcReduction="10000"/>
          </a:bodyPr>
          <a:lstStyle/>
          <a:p>
            <a:pPr>
              <a:spcBef>
                <a:spcPts val="1200"/>
              </a:spcBef>
            </a:pPr>
            <a:r>
              <a:rPr lang="en-US" dirty="0"/>
              <a:t>Appropriate coding of inputs and outputs can make learning problem easier and improve generalization. </a:t>
            </a:r>
          </a:p>
          <a:p>
            <a:pPr>
              <a:spcBef>
                <a:spcPts val="1200"/>
              </a:spcBef>
            </a:pPr>
            <a:r>
              <a:rPr lang="en-US" dirty="0"/>
              <a:t>Encode each binary feature as a separate input unit;</a:t>
            </a:r>
          </a:p>
          <a:p>
            <a:pPr>
              <a:spcBef>
                <a:spcPts val="1200"/>
              </a:spcBef>
            </a:pPr>
            <a:r>
              <a:rPr lang="en-US" dirty="0"/>
              <a:t>For </a:t>
            </a:r>
            <a:r>
              <a:rPr lang="en-US" dirty="0">
                <a:solidFill>
                  <a:srgbClr val="FF0000"/>
                </a:solidFill>
              </a:rPr>
              <a:t>multi-valued features </a:t>
            </a:r>
            <a:r>
              <a:rPr lang="en-US" dirty="0"/>
              <a:t>include one binary unit per value rather than trying to encode input information in fewer units.</a:t>
            </a:r>
          </a:p>
          <a:p>
            <a:pPr lvl="1">
              <a:spcBef>
                <a:spcPts val="1200"/>
              </a:spcBef>
            </a:pPr>
            <a:r>
              <a:rPr lang="en-US" dirty="0">
                <a:solidFill>
                  <a:srgbClr val="0099FF"/>
                </a:solidFill>
              </a:rPr>
              <a:t>Random Projection: generate dense features</a:t>
            </a:r>
            <a:r>
              <a:rPr lang="en-US" dirty="0"/>
              <a:t>. Very common today to use distributed representation of the input – real valued, dense representation. </a:t>
            </a:r>
          </a:p>
          <a:p>
            <a:pPr>
              <a:spcBef>
                <a:spcPts val="1200"/>
              </a:spcBef>
            </a:pPr>
            <a:r>
              <a:rPr lang="en-US" dirty="0"/>
              <a:t>For </a:t>
            </a:r>
            <a:r>
              <a:rPr lang="en-US" dirty="0">
                <a:solidFill>
                  <a:srgbClr val="FF0000"/>
                </a:solidFill>
              </a:rPr>
              <a:t>disjoint categorization </a:t>
            </a:r>
            <a:r>
              <a:rPr lang="en-US" dirty="0"/>
              <a:t>problem, best to have one output unit for each category rather than encoding N categories into log N bits.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241169" y="762000"/>
            <a:ext cx="8686800" cy="1938992"/>
          </a:xfrm>
          <a:prstGeom prst="rect">
            <a:avLst/>
          </a:prstGeom>
          <a:solidFill>
            <a:srgbClr val="FFFFCC"/>
          </a:solidFill>
          <a:ln>
            <a:solidFill>
              <a:schemeClr val="accent1"/>
            </a:solidFill>
          </a:ln>
        </p:spPr>
        <p:txBody>
          <a:bodyPr wrap="square" rtlCol="0">
            <a:spAutoFit/>
          </a:bodyPr>
          <a:lstStyle/>
          <a:p>
            <a:r>
              <a:rPr lang="en-US" sz="2000" u="none" dirty="0">
                <a:latin typeface="+mj-lt"/>
              </a:rPr>
              <a:t>One way to do it, if you start with a collection of sparsely representation examples, is to use </a:t>
            </a:r>
            <a:r>
              <a:rPr lang="en-US" sz="2000" u="none" dirty="0">
                <a:solidFill>
                  <a:srgbClr val="0099FF"/>
                </a:solidFill>
                <a:latin typeface="+mj-lt"/>
              </a:rPr>
              <a:t>dimensionality reduction methods</a:t>
            </a:r>
            <a:r>
              <a:rPr lang="en-US" sz="2000" u="none" dirty="0">
                <a:latin typeface="+mj-lt"/>
              </a:rPr>
              <a:t>:</a:t>
            </a:r>
          </a:p>
          <a:p>
            <a:pPr marL="285750" indent="-285750">
              <a:buFontTx/>
              <a:buChar char="-"/>
            </a:pPr>
            <a:r>
              <a:rPr lang="en-US" sz="2000" u="none" dirty="0">
                <a:latin typeface="+mj-lt"/>
              </a:rPr>
              <a:t>Your </a:t>
            </a:r>
            <a:r>
              <a:rPr lang="en-US" sz="2000" u="none" dirty="0">
                <a:solidFill>
                  <a:srgbClr val="245795"/>
                </a:solidFill>
                <a:latin typeface="+mj-lt"/>
              </a:rPr>
              <a:t>m</a:t>
            </a:r>
            <a:r>
              <a:rPr lang="en-US" sz="2000" u="none" dirty="0">
                <a:latin typeface="+mj-lt"/>
              </a:rPr>
              <a:t> examples are represented as a </a:t>
            </a:r>
            <a:r>
              <a:rPr lang="en-US" sz="2000" u="none" dirty="0">
                <a:solidFill>
                  <a:srgbClr val="245795"/>
                </a:solidFill>
                <a:latin typeface="+mj-lt"/>
              </a:rPr>
              <a:t>m x 10</a:t>
            </a:r>
            <a:r>
              <a:rPr lang="en-US" sz="2000" u="none" baseline="30000" dirty="0">
                <a:solidFill>
                  <a:srgbClr val="245795"/>
                </a:solidFill>
                <a:latin typeface="+mj-lt"/>
              </a:rPr>
              <a:t>6</a:t>
            </a:r>
            <a:r>
              <a:rPr lang="en-US" sz="2000" u="none" dirty="0">
                <a:solidFill>
                  <a:srgbClr val="245795"/>
                </a:solidFill>
                <a:latin typeface="+mj-lt"/>
              </a:rPr>
              <a:t> </a:t>
            </a:r>
            <a:r>
              <a:rPr lang="en-US" sz="2000" u="none" dirty="0">
                <a:latin typeface="+mj-lt"/>
              </a:rPr>
              <a:t>matrix</a:t>
            </a:r>
          </a:p>
          <a:p>
            <a:pPr marL="285750" indent="-285750">
              <a:buFontTx/>
              <a:buChar char="-"/>
            </a:pPr>
            <a:r>
              <a:rPr lang="en-US" sz="2000" u="none" dirty="0">
                <a:latin typeface="+mj-lt"/>
              </a:rPr>
              <a:t>Multiple it by a random matrix of size </a:t>
            </a:r>
            <a:r>
              <a:rPr lang="en-US" sz="2000" u="none" dirty="0">
                <a:solidFill>
                  <a:srgbClr val="245795"/>
                </a:solidFill>
                <a:latin typeface="+mj-lt"/>
              </a:rPr>
              <a:t>10</a:t>
            </a:r>
            <a:r>
              <a:rPr lang="en-US" sz="2000" u="none" baseline="30000" dirty="0">
                <a:solidFill>
                  <a:srgbClr val="245795"/>
                </a:solidFill>
                <a:latin typeface="+mj-lt"/>
              </a:rPr>
              <a:t>6</a:t>
            </a:r>
            <a:r>
              <a:rPr lang="en-US" sz="2000" u="none" dirty="0">
                <a:solidFill>
                  <a:srgbClr val="245795"/>
                </a:solidFill>
                <a:latin typeface="+mj-lt"/>
              </a:rPr>
              <a:t> x 300</a:t>
            </a:r>
            <a:r>
              <a:rPr lang="en-US" sz="2000" u="none" dirty="0">
                <a:latin typeface="+mj-lt"/>
              </a:rPr>
              <a:t>, say.</a:t>
            </a:r>
          </a:p>
          <a:p>
            <a:pPr marL="285750" indent="-285750">
              <a:buFontTx/>
              <a:buChar char="-"/>
            </a:pPr>
            <a:r>
              <a:rPr lang="en-US" sz="2000" u="none" dirty="0">
                <a:latin typeface="+mj-lt"/>
              </a:rPr>
              <a:t>Random matrix: Normal(0,1) </a:t>
            </a:r>
          </a:p>
          <a:p>
            <a:pPr marL="285750" indent="-285750">
              <a:buFontTx/>
              <a:buChar char="-"/>
            </a:pPr>
            <a:r>
              <a:rPr lang="en-US" sz="2000" u="none" dirty="0">
                <a:latin typeface="+mj-lt"/>
              </a:rPr>
              <a:t>New representation: </a:t>
            </a:r>
            <a:r>
              <a:rPr lang="en-US" sz="2000" u="none" dirty="0">
                <a:solidFill>
                  <a:srgbClr val="245795"/>
                </a:solidFill>
                <a:latin typeface="+mj-lt"/>
              </a:rPr>
              <a:t>m x 300 </a:t>
            </a:r>
            <a:r>
              <a:rPr lang="en-US" sz="2000" u="none" dirty="0">
                <a:latin typeface="+mj-lt"/>
              </a:rPr>
              <a:t>dense rows </a:t>
            </a:r>
          </a:p>
        </p:txBody>
      </p:sp>
    </p:spTree>
    <p:extLst>
      <p:ext uri="{BB962C8B-B14F-4D97-AF65-F5344CB8AC3E}">
        <p14:creationId xmlns:p14="http://schemas.microsoft.com/office/powerpoint/2010/main" val="334012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on Training </a:t>
            </a:r>
          </a:p>
        </p:txBody>
      </p:sp>
      <p:sp>
        <p:nvSpPr>
          <p:cNvPr id="3" name="Content Placeholder 2"/>
          <p:cNvSpPr>
            <a:spLocks noGrp="1"/>
          </p:cNvSpPr>
          <p:nvPr>
            <p:ph idx="1"/>
          </p:nvPr>
        </p:nvSpPr>
        <p:spPr/>
        <p:txBody>
          <a:bodyPr>
            <a:normAutofit fontScale="92500" lnSpcReduction="10000"/>
          </a:bodyPr>
          <a:lstStyle/>
          <a:p>
            <a:r>
              <a:rPr lang="en-US" b="1" dirty="0"/>
              <a:t>No guarantee of convergence</a:t>
            </a:r>
            <a:r>
              <a:rPr lang="en-US" dirty="0"/>
              <a:t>; may reach a local minima.</a:t>
            </a:r>
          </a:p>
          <a:p>
            <a:r>
              <a:rPr lang="en-US" dirty="0"/>
              <a:t>In practice, many large networks can be trained on </a:t>
            </a:r>
            <a:r>
              <a:rPr lang="en-US" b="1" dirty="0"/>
              <a:t>large amounts of data </a:t>
            </a:r>
            <a:r>
              <a:rPr lang="en-US" dirty="0"/>
              <a:t>for realistic problems.</a:t>
            </a:r>
          </a:p>
          <a:p>
            <a:r>
              <a:rPr lang="en-US" b="1" dirty="0"/>
              <a:t>Many epochs </a:t>
            </a:r>
            <a:r>
              <a:rPr lang="en-US" dirty="0"/>
              <a:t>(tens of thousands) may be needed for adequate training. </a:t>
            </a:r>
          </a:p>
          <a:p>
            <a:pPr lvl="1"/>
            <a:r>
              <a:rPr lang="en-US" dirty="0"/>
              <a:t>Large data sets may require many hours of CPU </a:t>
            </a:r>
          </a:p>
          <a:p>
            <a:r>
              <a:rPr lang="en-US" b="1" dirty="0"/>
              <a:t>Termination criteria</a:t>
            </a:r>
            <a:r>
              <a:rPr lang="en-US" dirty="0"/>
              <a:t>: </a:t>
            </a:r>
          </a:p>
          <a:p>
            <a:pPr lvl="1"/>
            <a:r>
              <a:rPr lang="en-US" dirty="0"/>
              <a:t>Number of epochs;  </a:t>
            </a:r>
          </a:p>
          <a:p>
            <a:pPr lvl="1"/>
            <a:r>
              <a:rPr lang="en-US" dirty="0"/>
              <a:t>Threshold on training set error; </a:t>
            </a:r>
          </a:p>
          <a:p>
            <a:pPr lvl="1"/>
            <a:r>
              <a:rPr lang="en-US" dirty="0"/>
              <a:t>No decrease in error; </a:t>
            </a:r>
          </a:p>
          <a:p>
            <a:pPr lvl="1"/>
            <a:r>
              <a:rPr lang="en-US" dirty="0"/>
              <a:t>Increased error on a validation set.</a:t>
            </a:r>
          </a:p>
          <a:p>
            <a:r>
              <a:rPr lang="en-US" dirty="0"/>
              <a:t>To </a:t>
            </a:r>
            <a:r>
              <a:rPr lang="en-US" b="1" dirty="0"/>
              <a:t>avoid local minima</a:t>
            </a:r>
            <a:r>
              <a:rPr lang="en-US" dirty="0"/>
              <a:t>: several trials with different random initial weights with majority or voting techniques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77910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Over-training Prevention </a:t>
            </a:r>
          </a:p>
        </p:txBody>
      </p:sp>
      <p:sp>
        <p:nvSpPr>
          <p:cNvPr id="3" name="Content Placeholder 2"/>
          <p:cNvSpPr>
            <a:spLocks noGrp="1"/>
          </p:cNvSpPr>
          <p:nvPr>
            <p:ph idx="1"/>
          </p:nvPr>
        </p:nvSpPr>
        <p:spPr>
          <a:xfrm>
            <a:off x="228600" y="1295400"/>
            <a:ext cx="8686800" cy="5562600"/>
          </a:xfrm>
        </p:spPr>
        <p:txBody>
          <a:bodyPr>
            <a:normAutofit fontScale="92500" lnSpcReduction="20000"/>
          </a:bodyPr>
          <a:lstStyle/>
          <a:p>
            <a:r>
              <a:rPr lang="en-US" dirty="0"/>
              <a:t>Running too many epochs may </a:t>
            </a:r>
            <a:r>
              <a:rPr lang="en-US" b="1" dirty="0">
                <a:solidFill>
                  <a:srgbClr val="FF0000"/>
                </a:solidFill>
              </a:rPr>
              <a:t>over-train</a:t>
            </a:r>
            <a:r>
              <a:rPr lang="en-US" b="1" dirty="0"/>
              <a:t> </a:t>
            </a:r>
            <a:r>
              <a:rPr lang="en-US" dirty="0"/>
              <a:t>the network and result in over-fitting. (improved result on training, decrease in performance on test set) </a:t>
            </a:r>
          </a:p>
          <a:p>
            <a:endParaRPr lang="en-US" dirty="0"/>
          </a:p>
          <a:p>
            <a:r>
              <a:rPr lang="en-US" dirty="0"/>
              <a:t>Keep an </a:t>
            </a:r>
            <a:r>
              <a:rPr lang="en-US" b="1" dirty="0">
                <a:solidFill>
                  <a:srgbClr val="FF0000"/>
                </a:solidFill>
              </a:rPr>
              <a:t>hold-out validation </a:t>
            </a:r>
            <a:r>
              <a:rPr lang="en-US" dirty="0"/>
              <a:t>set and test accuracy after every epoch</a:t>
            </a:r>
          </a:p>
          <a:p>
            <a:endParaRPr lang="en-US" dirty="0"/>
          </a:p>
          <a:p>
            <a:r>
              <a:rPr lang="en-US" dirty="0"/>
              <a:t>Maintain weights for best performing network on the validation set and return it when performance decreases significantly beyond that.</a:t>
            </a:r>
          </a:p>
          <a:p>
            <a:endParaRPr lang="en-US" dirty="0"/>
          </a:p>
          <a:p>
            <a:r>
              <a:rPr lang="en-US" dirty="0"/>
              <a:t> To avoid losing training data to validation:</a:t>
            </a:r>
          </a:p>
          <a:p>
            <a:pPr lvl="1"/>
            <a:r>
              <a:rPr lang="en-US" sz="2000" dirty="0"/>
              <a:t>Use 10-fold cross-validation to determine the average number of epochs that optimizes validation performance</a:t>
            </a:r>
          </a:p>
          <a:p>
            <a:pPr lvl="1"/>
            <a:r>
              <a:rPr lang="en-US" sz="2000" dirty="0"/>
              <a:t>Train on the full data set using this many epochs to produce the final results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95942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prevention </a:t>
            </a:r>
          </a:p>
        </p:txBody>
      </p:sp>
      <p:sp>
        <p:nvSpPr>
          <p:cNvPr id="3" name="Content Placeholder 2"/>
          <p:cNvSpPr>
            <a:spLocks noGrp="1"/>
          </p:cNvSpPr>
          <p:nvPr>
            <p:ph idx="1"/>
          </p:nvPr>
        </p:nvSpPr>
        <p:spPr/>
        <p:txBody>
          <a:bodyPr>
            <a:normAutofit fontScale="92500" lnSpcReduction="20000"/>
          </a:bodyPr>
          <a:lstStyle/>
          <a:p>
            <a:r>
              <a:rPr lang="en-US" b="1" dirty="0"/>
              <a:t>Too few hidden units </a:t>
            </a:r>
            <a:r>
              <a:rPr lang="en-US" dirty="0"/>
              <a:t>prevent the system from adequately fitting the data and learning the concept.</a:t>
            </a:r>
          </a:p>
          <a:p>
            <a:endParaRPr lang="en-US" dirty="0"/>
          </a:p>
          <a:p>
            <a:r>
              <a:rPr lang="en-US" b="1" dirty="0"/>
              <a:t>Using too many hidden units </a:t>
            </a:r>
            <a:r>
              <a:rPr lang="en-US" dirty="0"/>
              <a:t>leads to over-fitting.</a:t>
            </a:r>
          </a:p>
          <a:p>
            <a:endParaRPr lang="en-US" dirty="0"/>
          </a:p>
          <a:p>
            <a:r>
              <a:rPr lang="en-US" dirty="0"/>
              <a:t>Similar cross-validation method can  be used to determine an appropriate number of hidden units.  (general)</a:t>
            </a:r>
          </a:p>
          <a:p>
            <a:endParaRPr lang="en-US" dirty="0"/>
          </a:p>
          <a:p>
            <a:r>
              <a:rPr lang="en-US" dirty="0"/>
              <a:t>Another approach to prevent over-fitting is weight-decay: all weights are multiplied by some fraction in (0,1) after every epoch.</a:t>
            </a:r>
          </a:p>
          <a:p>
            <a:pPr lvl="1"/>
            <a:r>
              <a:rPr lang="en-US" dirty="0"/>
              <a:t>Encourages smaller weights and less complex hypothesis</a:t>
            </a:r>
          </a:p>
          <a:p>
            <a:pPr lvl="1"/>
            <a:r>
              <a:rPr lang="en-US" dirty="0"/>
              <a:t>Equivalently: change Error function to include a term for the sum of the squares of the weights in the network. (L2 norm regularization)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85252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normAutofit fontScale="92500" lnSpcReduction="20000"/>
          </a:bodyPr>
          <a:lstStyle/>
          <a:p>
            <a:r>
              <a:rPr lang="en-US" sz="3200" dirty="0">
                <a:cs typeface="Times New Roman" pitchFamily="18" charset="0"/>
              </a:rPr>
              <a:t>Proposed by </a:t>
            </a:r>
            <a:r>
              <a:rPr lang="en-US" sz="3200" dirty="0">
                <a:solidFill>
                  <a:srgbClr val="0066FF"/>
                </a:solidFill>
                <a:cs typeface="Times New Roman" pitchFamily="18" charset="0"/>
              </a:rPr>
              <a:t>(Hinton et al, 2012)</a:t>
            </a: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r>
              <a:rPr lang="en-US" sz="3200" dirty="0">
                <a:cs typeface="Times New Roman" pitchFamily="18" charset="0"/>
              </a:rPr>
              <a:t>Each time decide whether to delete one hidden unit with some probability </a:t>
            </a:r>
            <a:r>
              <a:rPr lang="en-US" sz="3200" i="1" dirty="0">
                <a:cs typeface="Times New Roman" pitchFamily="18" charset="0"/>
              </a:rPr>
              <a:t>p</a:t>
            </a:r>
          </a:p>
          <a:p>
            <a:endParaRPr lang="en-US" sz="3200" dirty="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5" name="Picture 2"/>
          <p:cNvPicPr>
            <a:picLocks noChangeAspect="1" noChangeArrowheads="1"/>
          </p:cNvPicPr>
          <p:nvPr/>
        </p:nvPicPr>
        <p:blipFill>
          <a:blip r:embed="rId2"/>
          <a:srcRect/>
          <a:stretch>
            <a:fillRect/>
          </a:stretch>
        </p:blipFill>
        <p:spPr bwMode="auto">
          <a:xfrm>
            <a:off x="2793724" y="1862587"/>
            <a:ext cx="3911876" cy="3395213"/>
          </a:xfrm>
          <a:prstGeom prst="rect">
            <a:avLst/>
          </a:prstGeom>
          <a:noFill/>
          <a:ln w="9525">
            <a:noFill/>
            <a:miter lim="800000"/>
            <a:headEnd/>
            <a:tailEnd/>
          </a:ln>
          <a:effectLst/>
        </p:spPr>
      </p:pic>
    </p:spTree>
    <p:extLst>
      <p:ext uri="{BB962C8B-B14F-4D97-AF65-F5344CB8AC3E}">
        <p14:creationId xmlns:p14="http://schemas.microsoft.com/office/powerpoint/2010/main" val="2233539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normAutofit lnSpcReduction="10000"/>
          </a:bodyPr>
          <a:lstStyle/>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lvl="1"/>
            <a:r>
              <a:rPr lang="en-US" dirty="0">
                <a:cs typeface="Times New Roman" pitchFamily="18" charset="0"/>
              </a:rPr>
              <a:t>Dropout of 50% of the hidden units and 20% of the input units </a:t>
            </a:r>
            <a:r>
              <a:rPr lang="en-US" dirty="0">
                <a:solidFill>
                  <a:srgbClr val="0066FF"/>
                </a:solidFill>
                <a:cs typeface="Times New Roman" pitchFamily="18" charset="0"/>
              </a:rPr>
              <a:t>(Hinton et al, 2012)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noChangeArrowheads="1"/>
          </p:cNvPicPr>
          <p:nvPr/>
        </p:nvPicPr>
        <p:blipFill rotWithShape="1">
          <a:blip r:embed="rId2"/>
          <a:srcRect l="21642" r="20669"/>
          <a:stretch/>
        </p:blipFill>
        <p:spPr bwMode="auto">
          <a:xfrm>
            <a:off x="1839433" y="1185469"/>
            <a:ext cx="5814237" cy="4051861"/>
          </a:xfrm>
          <a:prstGeom prst="rect">
            <a:avLst/>
          </a:prstGeom>
          <a:noFill/>
          <a:ln w="9525">
            <a:noFill/>
            <a:miter lim="800000"/>
            <a:headEnd/>
            <a:tailEnd/>
          </a:ln>
          <a:effectLst/>
        </p:spPr>
      </p:pic>
    </p:spTree>
    <p:extLst>
      <p:ext uri="{BB962C8B-B14F-4D97-AF65-F5344CB8AC3E}">
        <p14:creationId xmlns:p14="http://schemas.microsoft.com/office/powerpoint/2010/main" val="659608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lstStyle/>
          <a:p>
            <a:r>
              <a:rPr lang="en-US" dirty="0">
                <a:cs typeface="Times New Roman" pitchFamily="18" charset="0"/>
              </a:rPr>
              <a:t>Model averaging effect </a:t>
            </a:r>
          </a:p>
          <a:p>
            <a:pPr lvl="1"/>
            <a:r>
              <a:rPr lang="en-US" dirty="0">
                <a:cs typeface="Times New Roman" pitchFamily="18" charset="0"/>
              </a:rPr>
              <a:t>Among models, with shared parameters </a:t>
            </a:r>
          </a:p>
          <a:p>
            <a:pPr lvl="2"/>
            <a:r>
              <a:rPr lang="en-US" sz="2200" i="1" dirty="0">
                <a:cs typeface="Times New Roman" pitchFamily="18" charset="0"/>
              </a:rPr>
              <a:t>H</a:t>
            </a:r>
            <a:r>
              <a:rPr lang="en-US" sz="2200" dirty="0">
                <a:cs typeface="Times New Roman" pitchFamily="18" charset="0"/>
              </a:rPr>
              <a:t>: number of units in the network </a:t>
            </a:r>
          </a:p>
          <a:p>
            <a:pPr lvl="1"/>
            <a:r>
              <a:rPr lang="en-US" dirty="0">
                <a:cs typeface="Times New Roman" pitchFamily="18" charset="0"/>
              </a:rPr>
              <a:t>Only a few get trained </a:t>
            </a:r>
          </a:p>
          <a:p>
            <a:pPr lvl="1"/>
            <a:r>
              <a:rPr lang="en-US" dirty="0">
                <a:cs typeface="Times New Roman" pitchFamily="18" charset="0"/>
              </a:rPr>
              <a:t>Much stronger than the known </a:t>
            </a:r>
            <a:r>
              <a:rPr lang="en-US" dirty="0" err="1">
                <a:cs typeface="Times New Roman" pitchFamily="18" charset="0"/>
              </a:rPr>
              <a:t>regularizer</a:t>
            </a:r>
            <a:r>
              <a:rPr lang="en-US" dirty="0">
                <a:cs typeface="Times New Roman" pitchFamily="18" charset="0"/>
              </a:rPr>
              <a:t> </a:t>
            </a:r>
          </a:p>
          <a:p>
            <a:endParaRPr lang="en-US" dirty="0">
              <a:cs typeface="Times New Roman" pitchFamily="18" charset="0"/>
            </a:endParaRPr>
          </a:p>
          <a:p>
            <a:r>
              <a:rPr lang="en-US" dirty="0">
                <a:cs typeface="Times New Roman" pitchFamily="18" charset="0"/>
              </a:rPr>
              <a:t>What about the input space?</a:t>
            </a:r>
          </a:p>
          <a:p>
            <a:pPr lvl="1"/>
            <a:r>
              <a:rPr lang="en-US" dirty="0">
                <a:cs typeface="Times New Roman" pitchFamily="18" charset="0"/>
              </a:rPr>
              <a:t>Do the same thing! </a:t>
            </a:r>
          </a:p>
          <a:p>
            <a:endParaRPr lang="en-US" dirty="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3"/>
          <p:cNvPicPr>
            <a:picLocks noChangeAspect="1" noChangeArrowheads="1"/>
          </p:cNvPicPr>
          <p:nvPr/>
        </p:nvPicPr>
        <p:blipFill>
          <a:blip r:embed="rId2"/>
          <a:srcRect/>
          <a:stretch>
            <a:fillRect/>
          </a:stretch>
        </p:blipFill>
        <p:spPr bwMode="auto">
          <a:xfrm>
            <a:off x="5518954" y="4038600"/>
            <a:ext cx="3396446" cy="2245349"/>
          </a:xfrm>
          <a:prstGeom prst="rect">
            <a:avLst/>
          </a:prstGeom>
          <a:noFill/>
          <a:ln w="9525">
            <a:noFill/>
            <a:miter lim="800000"/>
            <a:headEnd/>
            <a:tailEnd/>
          </a:ln>
          <a:effectLst/>
        </p:spPr>
      </p:pic>
    </p:spTree>
    <p:extLst>
      <p:ext uri="{BB962C8B-B14F-4D97-AF65-F5344CB8AC3E}">
        <p14:creationId xmlns:p14="http://schemas.microsoft.com/office/powerpoint/2010/main" val="170422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Notes: Representational </a:t>
            </a:r>
            <a:r>
              <a:rPr lang="en-US" dirty="0"/>
              <a:t>Power </a:t>
            </a:r>
          </a:p>
        </p:txBody>
      </p:sp>
      <p:sp>
        <p:nvSpPr>
          <p:cNvPr id="3" name="Content Placeholder 2"/>
          <p:cNvSpPr>
            <a:spLocks noGrp="1"/>
          </p:cNvSpPr>
          <p:nvPr>
            <p:ph idx="1"/>
          </p:nvPr>
        </p:nvSpPr>
        <p:spPr/>
        <p:txBody>
          <a:bodyPr/>
          <a:lstStyle/>
          <a:p>
            <a:r>
              <a:rPr lang="en-US" altLang="en-US" dirty="0"/>
              <a:t>The Backpropagation version presented is for networks with a </a:t>
            </a:r>
            <a:r>
              <a:rPr lang="en-US" altLang="en-US" dirty="0">
                <a:solidFill>
                  <a:srgbClr val="FF0000"/>
                </a:solidFill>
              </a:rPr>
              <a:t>single hidden layer</a:t>
            </a:r>
            <a:r>
              <a:rPr lang="en-US" altLang="en-US" dirty="0"/>
              <a:t>,</a:t>
            </a:r>
          </a:p>
          <a:p>
            <a:pPr marL="0" indent="0">
              <a:buNone/>
            </a:pPr>
            <a:r>
              <a:rPr lang="en-US" altLang="en-US" dirty="0"/>
              <a:t>But:</a:t>
            </a:r>
          </a:p>
          <a:p>
            <a:r>
              <a:rPr lang="en-US" altLang="en-US" dirty="0">
                <a:solidFill>
                  <a:srgbClr val="FF0000"/>
                </a:solidFill>
              </a:rPr>
              <a:t>Any Boolean function </a:t>
            </a:r>
            <a:r>
              <a:rPr lang="en-US" altLang="en-US" dirty="0"/>
              <a:t>can be represented by a </a:t>
            </a:r>
            <a:r>
              <a:rPr lang="en-US" altLang="en-US" b="1" dirty="0"/>
              <a:t>two layer </a:t>
            </a:r>
            <a:r>
              <a:rPr lang="en-US" altLang="en-US" dirty="0"/>
              <a:t>network (simulate a two layer AND-OR network)</a:t>
            </a:r>
          </a:p>
          <a:p>
            <a:r>
              <a:rPr lang="en-US" altLang="en-US" dirty="0">
                <a:solidFill>
                  <a:srgbClr val="FF0000"/>
                </a:solidFill>
              </a:rPr>
              <a:t>Any </a:t>
            </a:r>
            <a:r>
              <a:rPr lang="en-US" altLang="en-US" b="1" dirty="0">
                <a:solidFill>
                  <a:srgbClr val="FF0000"/>
                </a:solidFill>
              </a:rPr>
              <a:t>bounded</a:t>
            </a:r>
            <a:r>
              <a:rPr lang="en-US" altLang="en-US" dirty="0">
                <a:solidFill>
                  <a:srgbClr val="FF0000"/>
                </a:solidFill>
              </a:rPr>
              <a:t> </a:t>
            </a:r>
            <a:r>
              <a:rPr lang="en-US" altLang="en-US" b="1" dirty="0">
                <a:solidFill>
                  <a:srgbClr val="FF0000"/>
                </a:solidFill>
              </a:rPr>
              <a:t>continuous function </a:t>
            </a:r>
            <a:r>
              <a:rPr lang="en-US" altLang="en-US" dirty="0"/>
              <a:t>can be approximated with </a:t>
            </a:r>
            <a:r>
              <a:rPr lang="en-US" altLang="en-US" b="1" dirty="0"/>
              <a:t>arbitrary small error </a:t>
            </a:r>
            <a:r>
              <a:rPr lang="en-US" altLang="en-US" dirty="0"/>
              <a:t>by a </a:t>
            </a:r>
            <a:r>
              <a:rPr lang="en-US" altLang="en-US" b="1" dirty="0"/>
              <a:t>two layer </a:t>
            </a:r>
            <a:r>
              <a:rPr lang="en-US" altLang="en-US" dirty="0"/>
              <a:t>network.</a:t>
            </a:r>
          </a:p>
          <a:p>
            <a:pPr lvl="1"/>
            <a:r>
              <a:rPr lang="en-US" altLang="en-US" dirty="0"/>
              <a:t>Sigmoid functions provide a set of </a:t>
            </a:r>
            <a:r>
              <a:rPr lang="en-US" altLang="en-US" b="1" dirty="0"/>
              <a:t>basis function </a:t>
            </a:r>
            <a:r>
              <a:rPr lang="en-US" altLang="en-US" dirty="0"/>
              <a:t>from which arbitrary function can be composed. </a:t>
            </a:r>
          </a:p>
          <a:p>
            <a:r>
              <a:rPr lang="en-US" altLang="en-US" b="1" dirty="0">
                <a:solidFill>
                  <a:srgbClr val="FF0000"/>
                </a:solidFill>
              </a:rPr>
              <a:t>Any function </a:t>
            </a:r>
            <a:r>
              <a:rPr lang="en-US" altLang="en-US" dirty="0"/>
              <a:t>can be approximated to arbitrary accuracy by a </a:t>
            </a:r>
            <a:r>
              <a:rPr lang="en-US" altLang="en-US" b="1" dirty="0"/>
              <a:t>three layer </a:t>
            </a:r>
            <a:r>
              <a:rPr lang="en-US" altLang="en-US" dirty="0"/>
              <a:t>network.</a:t>
            </a:r>
          </a:p>
          <a:p>
            <a:endParaRPr lang="en-US" altLang="en-US" dirty="0">
              <a:solidFill>
                <a:srgbClr val="000066"/>
              </a:solidFill>
              <a:latin typeface="Arial Narrow" pitchFamily="34"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77790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Layer Representation </a:t>
            </a:r>
          </a:p>
        </p:txBody>
      </p:sp>
      <p:sp>
        <p:nvSpPr>
          <p:cNvPr id="3" name="Content Placeholder 2"/>
          <p:cNvSpPr>
            <a:spLocks noGrp="1"/>
          </p:cNvSpPr>
          <p:nvPr>
            <p:ph idx="1"/>
          </p:nvPr>
        </p:nvSpPr>
        <p:spPr/>
        <p:txBody>
          <a:bodyPr/>
          <a:lstStyle/>
          <a:p>
            <a:r>
              <a:rPr lang="en-US" dirty="0"/>
              <a:t>Weight tuning procedure sets weights that define whatever hidden units representation is most effective at minimizing the error.</a:t>
            </a:r>
          </a:p>
          <a:p>
            <a:r>
              <a:rPr lang="en-US" dirty="0"/>
              <a:t>Sometimes Backpropagation will define new hidden layer features that are not explicit in the input representation, but which capture properties of the input instances that are most relevant to learning the target function.</a:t>
            </a:r>
          </a:p>
          <a:p>
            <a:r>
              <a:rPr lang="en-US" dirty="0"/>
              <a:t>Trained hidden units can be seen as newly constructed features that </a:t>
            </a:r>
            <a:r>
              <a:rPr lang="en-US" dirty="0">
                <a:solidFill>
                  <a:srgbClr val="245795"/>
                </a:solidFill>
              </a:rPr>
              <a:t>re-represent </a:t>
            </a:r>
            <a:r>
              <a:rPr lang="en-US" dirty="0"/>
              <a:t>the examples so that they are linearly separable</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1507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Checks are useful!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Allow you to know that there are no bugs in your neural network implementation! </a:t>
                </a:r>
              </a:p>
              <a:p>
                <a:endParaRPr lang="en-US" dirty="0"/>
              </a:p>
              <a:p>
                <a:pPr lvl="1"/>
                <a:r>
                  <a:rPr lang="en-US" dirty="0"/>
                  <a:t>Implement your gradient </a:t>
                </a:r>
              </a:p>
              <a:p>
                <a:pPr lvl="1"/>
                <a:r>
                  <a:rPr lang="en-US" dirty="0"/>
                  <a:t>Implement a finite difference computation by looping through the parameters of your network, adding and subtracting a small epsilon (∼10^-4) and estimate derivatives </a:t>
                </a:r>
              </a:p>
              <a:p>
                <a:pPr marL="457200" lvl="1"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a:rPr>
                          <m:t>𝑓</m:t>
                        </m:r>
                      </m:e>
                      <m:sup>
                        <m:r>
                          <a:rPr lang="en-US" i="1">
                            <a:latin typeface="Cambria Math"/>
                          </a:rPr>
                          <m:t>′</m:t>
                        </m:r>
                      </m:sup>
                    </m:sSup>
                    <m:d>
                      <m:dPr>
                        <m:ctrlPr>
                          <a:rPr lang="en-US" i="1">
                            <a:latin typeface="Cambria Math" panose="02040503050406030204" pitchFamily="18" charset="0"/>
                          </a:rPr>
                        </m:ctrlPr>
                      </m:dPr>
                      <m:e>
                        <m:r>
                          <a:rPr lang="en-US" i="1">
                            <a:latin typeface="Cambria Math"/>
                          </a:rPr>
                          <m:t>𝜃</m:t>
                        </m:r>
                      </m:e>
                    </m:d>
                    <m:r>
                      <a:rPr lang="en-US" i="1">
                        <a:latin typeface="Cambria Math"/>
                      </a:rPr>
                      <m:t>≈</m:t>
                    </m:r>
                    <m:f>
                      <m:fPr>
                        <m:ctrlPr>
                          <a:rPr lang="en-US" i="1">
                            <a:latin typeface="Cambria Math" panose="02040503050406030204" pitchFamily="18" charset="0"/>
                          </a:rPr>
                        </m:ctrlPr>
                      </m:fPr>
                      <m:num>
                        <m:r>
                          <a:rPr lang="en-US" i="1">
                            <a:latin typeface="Cambria Math"/>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e>
                        </m:d>
                        <m:r>
                          <a:rPr lang="en-US" i="1">
                            <a:latin typeface="Cambria Math"/>
                          </a:rPr>
                          <m:t>−</m:t>
                        </m:r>
                        <m:r>
                          <a:rPr lang="en-US" i="1">
                            <a:latin typeface="Cambria Math"/>
                          </a:rPr>
                          <m:t>𝑓</m:t>
                        </m:r>
                        <m:r>
                          <a:rPr lang="en-US" i="1">
                            <a:latin typeface="Cambria Math"/>
                          </a:rPr>
                          <m:t>(</m:t>
                        </m:r>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r>
                          <a:rPr lang="en-US" i="1">
                            <a:latin typeface="Cambria Math"/>
                          </a:rPr>
                          <m:t>)</m:t>
                        </m:r>
                      </m:num>
                      <m:den>
                        <m:r>
                          <a:rPr lang="en-US" i="1">
                            <a:latin typeface="Cambria Math"/>
                          </a:rPr>
                          <m:t>2</m:t>
                        </m:r>
                        <m:r>
                          <a:rPr lang="en-US" i="1">
                            <a:latin typeface="Cambria Math"/>
                          </a:rPr>
                          <m:t>𝜖</m:t>
                        </m:r>
                      </m:den>
                    </m:f>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r>
                      <a:rPr lang="en-US" i="1">
                        <a:latin typeface="Cambria Math"/>
                      </a:rPr>
                      <m:t>=</m:t>
                    </m:r>
                    <m:sSup>
                      <m:sSupPr>
                        <m:ctrlPr>
                          <a:rPr lang="en-US" i="1">
                            <a:latin typeface="Cambria Math" panose="02040503050406030204" pitchFamily="18" charset="0"/>
                          </a:rPr>
                        </m:ctrlPr>
                      </m:sSupPr>
                      <m:e>
                        <m:r>
                          <a:rPr lang="en-US" i="1">
                            <a:latin typeface="Cambria Math"/>
                          </a:rPr>
                          <m:t>𝜃</m:t>
                        </m:r>
                      </m:e>
                      <m:sup/>
                    </m:sSup>
                    <m:r>
                      <a:rPr lang="en-US" i="1">
                        <a:latin typeface="Cambria Math"/>
                      </a:rPr>
                      <m:t>±</m:t>
                    </m:r>
                    <m:r>
                      <a:rPr lang="en-US" i="1">
                        <a:latin typeface="Cambria Math"/>
                      </a:rPr>
                      <m:t>𝜖</m:t>
                    </m:r>
                  </m:oMath>
                </a14:m>
                <a:endParaRPr lang="en-US" dirty="0"/>
              </a:p>
              <a:p>
                <a:pPr lvl="1"/>
                <a:r>
                  <a:rPr lang="en-US" dirty="0"/>
                  <a:t>Compare the two and make sure they are almost the same </a:t>
                </a: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18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Rectangle 4"/>
          <p:cNvSpPr/>
          <p:nvPr/>
        </p:nvSpPr>
        <p:spPr>
          <a:xfrm>
            <a:off x="381000" y="2667000"/>
            <a:ext cx="85344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42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Unit in Multi-Layer Neural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b="1" dirty="0"/>
                  <a:t>Linear Unit</a:t>
                </a:r>
                <a:r>
                  <a:rPr lang="en-US" sz="24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𝑜</m:t>
                        </m:r>
                      </m:e>
                      <m:sub>
                        <m:r>
                          <a:rPr lang="en-US" sz="2000" i="1">
                            <a:latin typeface="Cambria Math"/>
                          </a:rPr>
                          <m:t>𝑗</m:t>
                        </m:r>
                      </m:sub>
                    </m:sSub>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𝑤</m:t>
                        </m:r>
                      </m:e>
                    </m:acc>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𝑥</m:t>
                        </m:r>
                      </m:e>
                    </m:acc>
                  </m:oMath>
                </a14:m>
                <a:r>
                  <a:rPr lang="en-US" sz="2400" dirty="0"/>
                  <a:t>  multiple layers of linear functions produce linear functions.  </a:t>
                </a:r>
                <a:r>
                  <a:rPr lang="en-US" sz="2400" dirty="0">
                    <a:solidFill>
                      <a:srgbClr val="00B0F0"/>
                    </a:solidFill>
                  </a:rPr>
                  <a:t>We want to represent nonlinear functions.</a:t>
                </a:r>
              </a:p>
              <a:p>
                <a:pPr lvl="1"/>
                <a:r>
                  <a:rPr lang="en-US" sz="2000" dirty="0">
                    <a:solidFill>
                      <a:srgbClr val="FF0000"/>
                    </a:solidFill>
                  </a:rPr>
                  <a:t>Note: Here we use a slightly different notation for dot product </a:t>
                </a:r>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a:rPr>
                          <m:t>𝑤</m:t>
                        </m:r>
                      </m:e>
                    </m:acc>
                    <m:r>
                      <a:rPr lang="en-US" sz="2000" i="1">
                        <a:solidFill>
                          <a:srgbClr val="FF0000"/>
                        </a:solidFill>
                        <a:latin typeface="Cambria Math"/>
                      </a:rPr>
                      <m:t>.</m:t>
                    </m:r>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a:rPr>
                          <m:t>𝑥</m:t>
                        </m:r>
                      </m:e>
                    </m:acc>
                  </m:oMath>
                </a14:m>
                <a:endParaRPr lang="en-US" sz="2000" dirty="0">
                  <a:solidFill>
                    <a:srgbClr val="FF0000"/>
                  </a:solidFill>
                </a:endParaRPr>
              </a:p>
              <a:p>
                <a:r>
                  <a:rPr lang="en-US" sz="2400" b="1" dirty="0"/>
                  <a:t>Threshold units: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𝑜</m:t>
                        </m:r>
                      </m:e>
                      <m:sub>
                        <m:r>
                          <a:rPr lang="en-US" sz="2000" i="1">
                            <a:latin typeface="Cambria Math"/>
                          </a:rPr>
                          <m:t>𝑗</m:t>
                        </m:r>
                      </m:sub>
                    </m:sSub>
                    <m:r>
                      <a:rPr lang="en-US" sz="2000" i="1">
                        <a:latin typeface="Cambria Math"/>
                      </a:rPr>
                      <m:t>=</m:t>
                    </m:r>
                    <m:r>
                      <a:rPr lang="en-US" sz="2000" i="1">
                        <a:latin typeface="Cambria Math"/>
                      </a:rPr>
                      <m:t>𝑠𝑔𝑛</m:t>
                    </m:r>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𝑤</m:t>
                        </m:r>
                      </m:e>
                    </m:acc>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𝑥</m:t>
                        </m:r>
                      </m:e>
                    </m:acc>
                    <m:r>
                      <a:rPr lang="en-US" sz="2000" i="1">
                        <a:latin typeface="Cambria Math"/>
                      </a:rPr>
                      <m:t>−</m:t>
                    </m:r>
                    <m:r>
                      <a:rPr lang="en-US" sz="2000" b="0" i="1" smtClean="0">
                        <a:latin typeface="Cambria Math" panose="02040503050406030204" pitchFamily="18" charset="0"/>
                      </a:rPr>
                      <m:t>𝑏</m:t>
                    </m:r>
                    <m:r>
                      <a:rPr lang="en-US" sz="2000" i="1">
                        <a:latin typeface="Cambria Math"/>
                      </a:rPr>
                      <m:t>)</m:t>
                    </m:r>
                  </m:oMath>
                </a14:m>
                <a:r>
                  <a:rPr lang="en-US" sz="2400" dirty="0"/>
                  <a:t> are </a:t>
                </a:r>
                <a:r>
                  <a:rPr lang="en-US" sz="2400" b="1" dirty="0">
                    <a:solidFill>
                      <a:srgbClr val="00B0F0"/>
                    </a:solidFill>
                  </a:rPr>
                  <a:t>not differentiable</a:t>
                </a:r>
                <a:r>
                  <a:rPr lang="en-US" sz="2400" dirty="0"/>
                  <a:t>,  hence unsuitable for gradient descent</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2" t="-1044"/>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grpSp>
        <p:nvGrpSpPr>
          <p:cNvPr id="5" name="Group 4"/>
          <p:cNvGrpSpPr/>
          <p:nvPr/>
        </p:nvGrpSpPr>
        <p:grpSpPr>
          <a:xfrm>
            <a:off x="5029200" y="3601459"/>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6"/>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8" name="Rectangle 7"/>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9" name="Rectangle 8"/>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0" name="Rectangle 9"/>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pic>
        <p:nvPicPr>
          <p:cNvPr id="46" name="Picture 45" descr="http://wwwold.ece.utep.edu/research/webfuzzy/docs/kk-thesis/kk-thesis-html/img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11" y="3837470"/>
            <a:ext cx="4114800" cy="18404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7" name="Rectangle 46"/>
              <p:cNvSpPr/>
              <p:nvPr/>
            </p:nvSpPr>
            <p:spPr>
              <a:xfrm>
                <a:off x="6913326" y="3229002"/>
                <a:ext cx="548099"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i="1" u="none">
                              <a:latin typeface="Cambria Math"/>
                            </a:rPr>
                            <m:t>𝑜</m:t>
                          </m:r>
                        </m:e>
                        <m:sub>
                          <m:r>
                            <a:rPr lang="en-US" sz="2300" b="0" i="1" u="none" smtClean="0">
                              <a:latin typeface="Cambria Math" panose="02040503050406030204" pitchFamily="18" charset="0"/>
                            </a:rPr>
                            <m:t>𝑘</m:t>
                          </m:r>
                        </m:sub>
                      </m:sSub>
                    </m:oMath>
                  </m:oMathPara>
                </a14:m>
                <a:endParaRPr lang="en-US" sz="2300" dirty="0"/>
              </a:p>
            </p:txBody>
          </p:sp>
        </mc:Choice>
        <mc:Fallback xmlns="">
          <p:sp>
            <p:nvSpPr>
              <p:cNvPr id="47" name="Rectangle 46"/>
              <p:cNvSpPr>
                <a:spLocks noRot="1" noChangeAspect="1" noMove="1" noResize="1" noEditPoints="1" noAdjustHandles="1" noChangeArrowheads="1" noChangeShapeType="1" noTextEdit="1"/>
              </p:cNvSpPr>
              <p:nvPr/>
            </p:nvSpPr>
            <p:spPr>
              <a:xfrm>
                <a:off x="6913326" y="3229002"/>
                <a:ext cx="548099" cy="446276"/>
              </a:xfrm>
              <a:prstGeom prst="rect">
                <a:avLst/>
              </a:prstGeom>
              <a:blipFill>
                <a:blip r:embed="rId4"/>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6807243" y="4472625"/>
                <a:ext cx="509883"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h</m:t>
                          </m:r>
                        </m:e>
                        <m:sub>
                          <m:r>
                            <a:rPr lang="en-US" sz="2300" b="0" i="1" u="none" smtClean="0">
                              <a:latin typeface="Cambria Math" panose="02040503050406030204" pitchFamily="18" charset="0"/>
                            </a:rPr>
                            <m:t>𝑗</m:t>
                          </m:r>
                        </m:sub>
                      </m:sSub>
                    </m:oMath>
                  </m:oMathPara>
                </a14:m>
                <a:endParaRPr lang="en-US" sz="2300" dirty="0"/>
              </a:p>
            </p:txBody>
          </p:sp>
        </mc:Choice>
        <mc:Fallback xmlns="">
          <p:sp>
            <p:nvSpPr>
              <p:cNvPr id="48" name="Rectangle 47"/>
              <p:cNvSpPr>
                <a:spLocks noRot="1" noChangeAspect="1" noMove="1" noResize="1" noEditPoints="1" noAdjustHandles="1" noChangeArrowheads="1" noChangeShapeType="1" noTextEdit="1"/>
              </p:cNvSpPr>
              <p:nvPr/>
            </p:nvSpPr>
            <p:spPr>
              <a:xfrm>
                <a:off x="6807243" y="4472625"/>
                <a:ext cx="509883" cy="474810"/>
              </a:xfrm>
              <a:prstGeom prst="rect">
                <a:avLst/>
              </a:prstGeom>
              <a:blipFill>
                <a:blip r:embed="rId5"/>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6583413" y="5724463"/>
                <a:ext cx="501163"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𝑥</m:t>
                          </m:r>
                        </m:e>
                        <m:sub>
                          <m:r>
                            <a:rPr lang="en-US" sz="2300" b="0" i="1" u="none" smtClean="0">
                              <a:latin typeface="Cambria Math" panose="02040503050406030204" pitchFamily="18" charset="0"/>
                            </a:rPr>
                            <m:t>𝑖</m:t>
                          </m:r>
                        </m:sub>
                      </m:sSub>
                    </m:oMath>
                  </m:oMathPara>
                </a14:m>
                <a:endParaRPr lang="en-US" sz="2300" dirty="0"/>
              </a:p>
            </p:txBody>
          </p:sp>
        </mc:Choice>
        <mc:Fallback xmlns="">
          <p:sp>
            <p:nvSpPr>
              <p:cNvPr id="49" name="Rectangle 48"/>
              <p:cNvSpPr>
                <a:spLocks noRot="1" noChangeAspect="1" noMove="1" noResize="1" noEditPoints="1" noAdjustHandles="1" noChangeArrowheads="1" noChangeShapeType="1" noTextEdit="1"/>
              </p:cNvSpPr>
              <p:nvPr/>
            </p:nvSpPr>
            <p:spPr>
              <a:xfrm>
                <a:off x="6583413" y="5724463"/>
                <a:ext cx="501163" cy="446276"/>
              </a:xfrm>
              <a:prstGeom prst="rect">
                <a:avLst/>
              </a:prstGeom>
              <a:blipFill>
                <a:blip r:embed="rId6"/>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6782587" y="4003939"/>
                <a:ext cx="683329"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𝑤</m:t>
                          </m:r>
                        </m:e>
                        <m:sub>
                          <m:r>
                            <a:rPr lang="en-US" sz="2300" b="0" i="1" u="none" smtClean="0">
                              <a:latin typeface="Cambria Math" panose="02040503050406030204" pitchFamily="18" charset="0"/>
                            </a:rPr>
                            <m:t>𝑗𝑘</m:t>
                          </m:r>
                        </m:sub>
                      </m:sSub>
                    </m:oMath>
                  </m:oMathPara>
                </a14:m>
                <a:endParaRPr lang="en-US" sz="2300" dirty="0"/>
              </a:p>
            </p:txBody>
          </p:sp>
        </mc:Choice>
        <mc:Fallback xmlns="">
          <p:sp>
            <p:nvSpPr>
              <p:cNvPr id="50" name="Rectangle 49"/>
              <p:cNvSpPr>
                <a:spLocks noRot="1" noChangeAspect="1" noMove="1" noResize="1" noEditPoints="1" noAdjustHandles="1" noChangeArrowheads="1" noChangeShapeType="1" noTextEdit="1"/>
              </p:cNvSpPr>
              <p:nvPr/>
            </p:nvSpPr>
            <p:spPr>
              <a:xfrm>
                <a:off x="6782587" y="4003939"/>
                <a:ext cx="683329" cy="474810"/>
              </a:xfrm>
              <a:prstGeom prst="rect">
                <a:avLst/>
              </a:prstGeom>
              <a:blipFill>
                <a:blip r:embed="rId7"/>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6670758" y="5117257"/>
                <a:ext cx="656142"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𝑤</m:t>
                          </m:r>
                        </m:e>
                        <m:sub>
                          <m:r>
                            <a:rPr lang="en-US" sz="2300" b="0" i="1" u="none" smtClean="0">
                              <a:latin typeface="Cambria Math" panose="02040503050406030204" pitchFamily="18" charset="0"/>
                            </a:rPr>
                            <m:t>𝑖𝑗</m:t>
                          </m:r>
                        </m:sub>
                      </m:sSub>
                    </m:oMath>
                  </m:oMathPara>
                </a14:m>
                <a:endParaRPr lang="en-US" sz="2300" dirty="0"/>
              </a:p>
            </p:txBody>
          </p:sp>
        </mc:Choice>
        <mc:Fallback xmlns="">
          <p:sp>
            <p:nvSpPr>
              <p:cNvPr id="51" name="Rectangle 50"/>
              <p:cNvSpPr>
                <a:spLocks noRot="1" noChangeAspect="1" noMove="1" noResize="1" noEditPoints="1" noAdjustHandles="1" noChangeArrowheads="1" noChangeShapeType="1" noTextEdit="1"/>
              </p:cNvSpPr>
              <p:nvPr/>
            </p:nvSpPr>
            <p:spPr>
              <a:xfrm>
                <a:off x="6670758" y="5117257"/>
                <a:ext cx="656142" cy="474810"/>
              </a:xfrm>
              <a:prstGeom prst="rect">
                <a:avLst/>
              </a:prstGeom>
              <a:blipFill>
                <a:blip r:embed="rId8"/>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270443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Model Neuron (Logistic, slightly different notations)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95400"/>
                <a:ext cx="8686800" cy="5410200"/>
              </a:xfrm>
            </p:spPr>
            <p:txBody>
              <a:bodyPr>
                <a:normAutofit lnSpcReduction="10000"/>
              </a:bodyPr>
              <a:lstStyle/>
              <a:p>
                <a:r>
                  <a:rPr lang="en-US" altLang="en-US" sz="2400" dirty="0"/>
                  <a:t>Neuron is modeled by a unit  </a:t>
                </a:r>
                <a14:m>
                  <m:oMath xmlns:m="http://schemas.openxmlformats.org/officeDocument/2006/math">
                    <m:r>
                      <a:rPr lang="en-US" altLang="en-US" sz="2400" i="1">
                        <a:latin typeface="Cambria Math"/>
                      </a:rPr>
                      <m:t>𝑗</m:t>
                    </m:r>
                  </m:oMath>
                </a14:m>
                <a:r>
                  <a:rPr lang="en-US" altLang="en-US" sz="2400" dirty="0"/>
                  <a:t>  connected by weighted links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a:rPr>
                          <m:t>𝑤</m:t>
                        </m:r>
                      </m:e>
                      <m:sub>
                        <m:r>
                          <a:rPr lang="en-US" altLang="en-US" sz="2400" i="1">
                            <a:latin typeface="Cambria Math"/>
                          </a:rPr>
                          <m:t>𝑖𝑗</m:t>
                        </m:r>
                      </m:sub>
                    </m:sSub>
                  </m:oMath>
                </a14:m>
                <a:r>
                  <a:rPr lang="en-US" altLang="en-US" sz="2400" dirty="0"/>
                  <a:t> to other units </a:t>
                </a:r>
                <a14:m>
                  <m:oMath xmlns:m="http://schemas.openxmlformats.org/officeDocument/2006/math">
                    <m:r>
                      <a:rPr lang="en-US" altLang="en-US" sz="2400" i="1">
                        <a:latin typeface="Cambria Math"/>
                      </a:rPr>
                      <m:t>𝑖</m:t>
                    </m:r>
                  </m:oMath>
                </a14:m>
                <a:r>
                  <a:rPr lang="en-US" altLang="en-US" sz="2400" dirty="0"/>
                  <a:t>. </a:t>
                </a:r>
              </a:p>
              <a:p>
                <a:pPr lvl="1"/>
                <a:r>
                  <a:rPr lang="en-US" sz="2000" dirty="0">
                    <a:solidFill>
                      <a:srgbClr val="FF0000"/>
                    </a:solidFill>
                  </a:rPr>
                  <a:t>Note: we use a different kind of index of </a:t>
                </a:r>
                <a14:m>
                  <m:oMath xmlns:m="http://schemas.openxmlformats.org/officeDocument/2006/math">
                    <m:r>
                      <a:rPr lang="en-US" sz="2000" i="1">
                        <a:solidFill>
                          <a:srgbClr val="FF0000"/>
                        </a:solidFill>
                        <a:latin typeface="Cambria Math"/>
                      </a:rPr>
                      <m:t>𝑤</m:t>
                    </m:r>
                  </m:oMath>
                </a14:m>
                <a:r>
                  <a:rPr lang="en-US" sz="2000" dirty="0">
                    <a:solidFill>
                      <a:srgbClr val="FF0000"/>
                    </a:solidFill>
                  </a:rPr>
                  <a:t> to indicate different neurons</a:t>
                </a:r>
                <a:endParaRPr lang="en-US" sz="1600" dirty="0">
                  <a:solidFill>
                    <a:srgbClr val="FF0000"/>
                  </a:solidFill>
                </a:endParaRP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pPr lvl="1"/>
                <a:r>
                  <a:rPr lang="en-US" altLang="en-US" sz="2000" dirty="0"/>
                  <a:t>Use a </a:t>
                </a:r>
                <a:r>
                  <a:rPr lang="en-US" altLang="en-US" sz="2000" dirty="0">
                    <a:solidFill>
                      <a:srgbClr val="0099FF"/>
                    </a:solidFill>
                  </a:rPr>
                  <a:t>non-linear, differentiable output function </a:t>
                </a:r>
                <a:r>
                  <a:rPr lang="en-US" altLang="en-US" sz="2000" dirty="0"/>
                  <a:t>such as the sigmoid or logistic function</a:t>
                </a:r>
              </a:p>
              <a:p>
                <a:pPr lvl="1"/>
                <a:r>
                  <a:rPr lang="en-US" altLang="en-US" sz="2000" dirty="0"/>
                  <a:t>Net input to a unit is defined as: </a:t>
                </a:r>
              </a:p>
              <a:p>
                <a:pPr lvl="1"/>
                <a:endParaRPr lang="en-US" altLang="en-US" sz="2000" dirty="0"/>
              </a:p>
              <a:p>
                <a:pPr lvl="1"/>
                <a:r>
                  <a:rPr lang="en-US" altLang="en-US" sz="2000" dirty="0"/>
                  <a:t>Output of a unit is defined as:</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95400"/>
                <a:ext cx="8686800" cy="5410200"/>
              </a:xfrm>
              <a:blipFill>
                <a:blip r:embed="rId3"/>
                <a:stretch>
                  <a:fillRect l="-982" t="-1353" r="-1263"/>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pSp>
        <p:nvGrpSpPr>
          <p:cNvPr id="5" name="Group 4"/>
          <p:cNvGrpSpPr/>
          <p:nvPr/>
        </p:nvGrpSpPr>
        <p:grpSpPr>
          <a:xfrm>
            <a:off x="1295400" y="2661316"/>
            <a:ext cx="6783657" cy="1846659"/>
            <a:chOff x="1874520" y="2199640"/>
            <a:chExt cx="6783657" cy="1846659"/>
          </a:xfrm>
        </p:grpSpPr>
        <p:sp>
          <p:nvSpPr>
            <p:cNvPr id="6"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13" name="AutoShape 12"/>
            <p:cNvCxnSpPr>
              <a:cxnSpLocks noChangeShapeType="1"/>
              <a:stCxn id="7" idx="5"/>
              <a:endCxn id="6"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8"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9" idx="6"/>
              <a:endCxn id="6"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10" idx="6"/>
              <a:endCxn id="6"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11" idx="6"/>
              <a:endCxn id="6"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endCxn id="6"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19" name="Object 27"/>
                <p:cNvGraphicFramePr>
                  <a:graphicFrameLocks noChangeAspect="1"/>
                </p:cNvGraphicFramePr>
                <p:nvPr>
                  <p:extLst>
                    <p:ext uri="{D42A27DB-BD31-4B8C-83A1-F6EECF244321}">
                      <p14:modId xmlns:p14="http://schemas.microsoft.com/office/powerpoint/2010/main" val="578082836"/>
                    </p:ext>
                  </p:extLst>
                </p:nvPr>
              </p:nvGraphicFramePr>
              <p:xfrm>
                <a:off x="3604151" y="2880791"/>
                <a:ext cx="823501" cy="555632"/>
              </p:xfrm>
              <a:graphic>
                <a:graphicData uri="http://schemas.openxmlformats.org/presentationml/2006/ole">
                  <mc:AlternateContent>
                    <mc:Choice xmlns:v="urn:schemas-microsoft-com:vml" Requires="v">
                      <p:oleObj spid="_x0000_s5188" name="Equation" r:id="rId4" imgW="368280" imgH="253800" progId="Equation.3">
                        <p:embed/>
                      </p:oleObj>
                    </mc:Choice>
                    <mc:Fallback>
                      <p:oleObj name="Equation" r:id="rId4" imgW="368280" imgH="253800" progId="Equation.3">
                        <p:embed/>
                        <p:pic>
                          <p:nvPicPr>
                            <p:cNvPr id="454683" name="Object 27"/>
                            <p:cNvPicPr>
                              <a:picLocks noChangeAspect="1" noChangeArrowheads="1"/>
                            </p:cNvPicPr>
                            <p:nvPr/>
                          </p:nvPicPr>
                          <p:blipFill>
                            <a:blip r:embed="rId5">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54683" name="Object 27"/>
                <p:cNvGraphicFramePr>
                  <a:graphicFrameLocks noChangeAspect="1"/>
                </p:cNvGraphicFramePr>
                <p:nvPr>
                  <p:extLst>
                    <p:ext uri="{D42A27DB-BD31-4B8C-83A1-F6EECF244321}">
                      <p14:modId xmlns:p14="http://schemas.microsoft.com/office/powerpoint/2010/main" val="3923246691"/>
                    </p:ext>
                  </p:extLst>
                </p:nvPr>
              </p:nvGraphicFramePr>
              <p:xfrm>
                <a:off x="3604151" y="2880791"/>
                <a:ext cx="823501" cy="555632"/>
              </p:xfrm>
              <a:graphic>
                <a:graphicData uri="http://schemas.openxmlformats.org/presentationml/2006/ole">
                  <mc:AlternateContent>
                    <mc:Choice xmlns:v="urn:schemas-microsoft-com:vml" Requires="v">
                      <p:oleObj spid="_x0000_s54770" name="Equation" r:id="rId9" imgW="368280" imgH="253800" progId="Equation.3">
                        <p:embed/>
                      </p:oleObj>
                    </mc:Choice>
                    <mc:Fallback>
                      <p:oleObj name="Equation" r:id="rId9" imgW="3682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20"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6"/>
            <p:cNvSpPr>
              <a:spLocks noChangeShapeType="1"/>
            </p:cNvSpPr>
            <p:nvPr/>
          </p:nvSpPr>
          <p:spPr bwMode="auto">
            <a:xfrm>
              <a:off x="5594115"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2" name="Rectangle 21"/>
                <p:cNvSpPr/>
                <p:nvPr/>
              </p:nvSpPr>
              <p:spPr>
                <a:xfrm>
                  <a:off x="8110078" y="2933870"/>
                  <a:ext cx="548099"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i="1" u="none">
                                <a:latin typeface="Cambria Math"/>
                              </a:rPr>
                              <m:t>𝑜</m:t>
                            </m:r>
                          </m:e>
                          <m:sub>
                            <m:r>
                              <a:rPr lang="en-US" sz="2300" b="0" i="1" u="none" smtClean="0">
                                <a:latin typeface="Cambria Math" panose="02040503050406030204" pitchFamily="18" charset="0"/>
                              </a:rPr>
                              <m:t>7</m:t>
                            </m:r>
                          </m:sub>
                        </m:sSub>
                      </m:oMath>
                    </m:oMathPara>
                  </a14:m>
                  <a:endParaRPr lang="en-US" sz="2300" dirty="0"/>
                </a:p>
              </p:txBody>
            </p:sp>
          </mc:Choice>
          <mc:Fallback xmlns="">
            <p:sp>
              <p:nvSpPr>
                <p:cNvPr id="22" name="Rectangle 21"/>
                <p:cNvSpPr>
                  <a:spLocks noRot="1" noChangeAspect="1" noMove="1" noResize="1" noEditPoints="1" noAdjustHandles="1" noChangeArrowheads="1" noChangeShapeType="1" noTextEdit="1"/>
                </p:cNvSpPr>
                <p:nvPr/>
              </p:nvSpPr>
              <p:spPr>
                <a:xfrm>
                  <a:off x="8110078" y="2933870"/>
                  <a:ext cx="548099" cy="446276"/>
                </a:xfrm>
                <a:prstGeom prst="rect">
                  <a:avLst/>
                </a:prstGeom>
                <a:blipFill>
                  <a:blip r:embed="rId11"/>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874520" y="2199640"/>
                  <a:ext cx="609600" cy="1846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panose="02040503050406030204" pitchFamily="18" charset="0"/>
                              </a:rPr>
                            </m:ctrlPr>
                          </m:sSubPr>
                          <m:e>
                            <m:r>
                              <a:rPr lang="en-US" sz="1900" i="1" u="none">
                                <a:latin typeface="Cambria Math"/>
                              </a:rPr>
                              <m:t>𝑥</m:t>
                            </m:r>
                          </m:e>
                          <m:sub>
                            <m:r>
                              <a:rPr lang="en-US" sz="1900" b="0" i="1" u="none" smtClean="0">
                                <a:latin typeface="Cambria Math"/>
                              </a:rPr>
                              <m:t>1</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2</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3</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4</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5</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6</m:t>
                            </m:r>
                          </m:sub>
                        </m:sSub>
                      </m:oMath>
                    </m:oMathPara>
                  </a14:m>
                  <a:endParaRPr lang="en-US" sz="1900" dirty="0"/>
                </a:p>
              </p:txBody>
            </p:sp>
          </mc:Choice>
          <mc:Fallback xmlns="">
            <p:sp>
              <p:nvSpPr>
                <p:cNvPr id="7" name="Rectangle 6"/>
                <p:cNvSpPr>
                  <a:spLocks noRot="1" noChangeAspect="1" noMove="1" noResize="1" noEditPoints="1" noAdjustHandles="1" noChangeArrowheads="1" noChangeShapeType="1" noTextEdit="1"/>
                </p:cNvSpPr>
                <p:nvPr/>
              </p:nvSpPr>
              <p:spPr>
                <a:xfrm>
                  <a:off x="1874520" y="2199640"/>
                  <a:ext cx="609600" cy="1846659"/>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633705" y="2467703"/>
                  <a:ext cx="7333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b="0" i="1" u="none" smtClean="0">
                                <a:latin typeface="Cambria Math" panose="02040503050406030204" pitchFamily="18" charset="0"/>
                              </a:rPr>
                              <m:t>𝑛𝑒𝑡</m:t>
                            </m:r>
                          </m:e>
                          <m:sub>
                            <m:r>
                              <a:rPr lang="en-US" sz="2000" b="0" i="1" u="none" smtClean="0">
                                <a:latin typeface="Cambria Math"/>
                              </a:rPr>
                              <m:t>7</m:t>
                            </m:r>
                          </m:sub>
                        </m:sSub>
                      </m:oMath>
                    </m:oMathPara>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3633705" y="2467703"/>
                  <a:ext cx="733342"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700698" y="2370403"/>
                  <a:ext cx="6521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17</m:t>
                            </m:r>
                          </m:sub>
                        </m:sSub>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700698" y="2370403"/>
                  <a:ext cx="652102" cy="400110"/>
                </a:xfrm>
                <a:prstGeom prst="rect">
                  <a:avLst/>
                </a:prstGeom>
                <a:blipFill rotWithShape="1">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721018" y="3535680"/>
                  <a:ext cx="6580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67</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2721018" y="3535680"/>
                  <a:ext cx="658065" cy="400110"/>
                </a:xfrm>
                <a:prstGeom prst="rect">
                  <a:avLst/>
                </a:prstGeom>
                <a:blipFill rotWithShape="1">
                  <a:blip r:embed="rId15"/>
                  <a:stretch>
                    <a:fillRect b="-3077"/>
                  </a:stretch>
                </a:blipFill>
              </p:spPr>
              <p:txBody>
                <a:bodyPr/>
                <a:lstStyle/>
                <a:p>
                  <a:r>
                    <a:rPr lang="en-US">
                      <a:noFill/>
                    </a:rPr>
                    <a:t> </a:t>
                  </a:r>
                </a:p>
              </p:txBody>
            </p:sp>
          </mc:Fallback>
        </mc:AlternateContent>
        <p:sp>
          <p:nvSpPr>
            <p:cNvPr id="27" name="Right Arrow 26"/>
            <p:cNvSpPr/>
            <p:nvPr/>
          </p:nvSpPr>
          <p:spPr>
            <a:xfrm>
              <a:off x="4495800" y="2999283"/>
              <a:ext cx="5334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ight Arrow 27"/>
            <p:cNvSpPr/>
            <p:nvPr/>
          </p:nvSpPr>
          <p:spPr>
            <a:xfrm>
              <a:off x="7620000" y="3008790"/>
              <a:ext cx="4572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29" name="Picture 47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09823" y="3123910"/>
            <a:ext cx="2458570" cy="100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0" name="Rectangle 29"/>
              <p:cNvSpPr/>
              <p:nvPr/>
            </p:nvSpPr>
            <p:spPr>
              <a:xfrm>
                <a:off x="4343400" y="5318915"/>
                <a:ext cx="2202591" cy="47481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i="1" u="none">
                          <a:latin typeface="Cambria Math"/>
                        </a:rPr>
                        <m:t>=∑</m:t>
                      </m:r>
                      <m:sSub>
                        <m:sSubPr>
                          <m:ctrlPr>
                            <a:rPr lang="en-US" sz="2300" i="1" u="none">
                              <a:latin typeface="Cambria Math" panose="02040503050406030204" pitchFamily="18" charset="0"/>
                            </a:rPr>
                          </m:ctrlPr>
                        </m:sSubPr>
                        <m:e>
                          <m:r>
                            <a:rPr lang="en-US" sz="2300" i="1" u="none">
                              <a:latin typeface="Cambria Math"/>
                            </a:rPr>
                            <m:t>𝑤</m:t>
                          </m:r>
                        </m:e>
                        <m:sub>
                          <m:r>
                            <a:rPr lang="en-US" sz="2300" b="0" i="1" u="none" smtClean="0">
                              <a:latin typeface="Cambria Math" panose="02040503050406030204" pitchFamily="18" charset="0"/>
                            </a:rPr>
                            <m:t>𝑗𝑘</m:t>
                          </m:r>
                        </m:sub>
                      </m:sSub>
                      <m:r>
                        <a:rPr lang="en-US" sz="2300" i="1" u="none">
                          <a:latin typeface="Cambria Math"/>
                        </a:rPr>
                        <m:t>.</m:t>
                      </m:r>
                      <m:sSub>
                        <m:sSubPr>
                          <m:ctrlPr>
                            <a:rPr lang="en-US" sz="2300" i="1" u="none">
                              <a:latin typeface="Cambria Math" panose="02040503050406030204" pitchFamily="18" charset="0"/>
                            </a:rPr>
                          </m:ctrlPr>
                        </m:sSubPr>
                        <m:e>
                          <m:r>
                            <a:rPr lang="en-US" sz="2300" i="1" u="none">
                              <a:latin typeface="Cambria Math"/>
                            </a:rPr>
                            <m:t>𝑥</m:t>
                          </m:r>
                        </m:e>
                        <m:sub>
                          <m:r>
                            <a:rPr lang="en-US" sz="2300" b="0" i="1" u="none" smtClean="0">
                              <a:latin typeface="Cambria Math" panose="02040503050406030204" pitchFamily="18" charset="0"/>
                            </a:rPr>
                            <m:t>𝑗</m:t>
                          </m:r>
                        </m:sub>
                      </m:sSub>
                    </m:oMath>
                  </m:oMathPara>
                </a14:m>
                <a:endParaRPr lang="en-US" sz="2300" u="none" dirty="0"/>
              </a:p>
            </p:txBody>
          </p:sp>
        </mc:Choice>
        <mc:Fallback xmlns="">
          <p:sp>
            <p:nvSpPr>
              <p:cNvPr id="30" name="Rectangle 29"/>
              <p:cNvSpPr>
                <a:spLocks noRot="1" noChangeAspect="1" noMove="1" noResize="1" noEditPoints="1" noAdjustHandles="1" noChangeArrowheads="1" noChangeShapeType="1" noTextEdit="1"/>
              </p:cNvSpPr>
              <p:nvPr/>
            </p:nvSpPr>
            <p:spPr>
              <a:xfrm>
                <a:off x="4343400" y="5318915"/>
                <a:ext cx="2202591" cy="474810"/>
              </a:xfrm>
              <a:prstGeom prst="rect">
                <a:avLst/>
              </a:prstGeom>
              <a:blipFill>
                <a:blip r:embed="rId17"/>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099955" y="5828564"/>
                <a:ext cx="3888565" cy="820033"/>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b="0" i="1" u="none" smtClean="0">
                              <a:latin typeface="Cambria Math" panose="02040503050406030204" pitchFamily="18" charset="0"/>
                            </a:rPr>
                          </m:ctrlPr>
                        </m:sSubPr>
                        <m:e>
                          <m:r>
                            <a:rPr lang="en-US" sz="2300" b="0" i="1" u="none" smtClean="0">
                              <a:latin typeface="Cambria Math"/>
                            </a:rPr>
                            <m:t>𝑜</m:t>
                          </m:r>
                        </m:e>
                        <m:sub>
                          <m:r>
                            <a:rPr lang="en-US" sz="2300" b="0" i="1" u="none" smtClean="0">
                              <a:latin typeface="Cambria Math" panose="02040503050406030204" pitchFamily="18" charset="0"/>
                            </a:rPr>
                            <m:t>𝑘</m:t>
                          </m:r>
                        </m:sub>
                      </m:sSub>
                      <m:r>
                        <a:rPr lang="en-US" sz="2300" b="0" i="1" u="none" smtClean="0">
                          <a:latin typeface="Cambria Math"/>
                        </a:rPr>
                        <m:t>=</m:t>
                      </m:r>
                      <m:f>
                        <m:fPr>
                          <m:ctrlPr>
                            <a:rPr lang="en-US" sz="2300" b="0" i="1" u="none" smtClean="0">
                              <a:latin typeface="Cambria Math" panose="02040503050406030204" pitchFamily="18" charset="0"/>
                            </a:rPr>
                          </m:ctrlPr>
                        </m:fPr>
                        <m:num>
                          <m:r>
                            <a:rPr lang="en-US" sz="2300" b="0" i="1" u="none" smtClean="0">
                              <a:latin typeface="Cambria Math"/>
                            </a:rPr>
                            <m:t>1</m:t>
                          </m:r>
                        </m:num>
                        <m:den>
                          <m:r>
                            <a:rPr lang="en-US" sz="2300" b="0" i="1" u="none" smtClean="0">
                              <a:latin typeface="Cambria Math"/>
                            </a:rPr>
                            <m:t>1</m:t>
                          </m:r>
                          <m:r>
                            <a:rPr lang="en-US" sz="2300" b="0" i="1" u="none" smtClean="0">
                              <a:latin typeface="Cambria Math"/>
                            </a:rPr>
                            <m:t>+</m:t>
                          </m:r>
                          <m:r>
                            <m:rPr>
                              <m:sty m:val="p"/>
                            </m:rPr>
                            <a:rPr lang="en-US" sz="2300" b="0" i="1" u="none" smtClean="0">
                              <a:latin typeface="Cambria Math"/>
                            </a:rPr>
                            <m:t>exp</m:t>
                          </m:r>
                          <m:d>
                            <m:dPr>
                              <m:ctrlPr>
                                <a:rPr lang="en-US" sz="2300" b="0" i="1" u="none" smtClean="0">
                                  <a:latin typeface="Cambria Math" panose="02040503050406030204" pitchFamily="18" charset="0"/>
                                </a:rPr>
                              </m:ctrlPr>
                            </m:dPr>
                            <m:e>
                              <m:r>
                                <a:rPr lang="en-US" sz="2300" b="0" i="1" u="none" smtClean="0">
                                  <a:latin typeface="Cambria Math"/>
                                </a:rPr>
                                <m:t>−(</m:t>
                              </m:r>
                              <m:sSub>
                                <m:sSubPr>
                                  <m:ctrlPr>
                                    <a:rPr lang="en-US" sz="2300" i="1" u="none">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b="0" i="1" u="none" smtClean="0">
                                  <a:latin typeface="Cambria Math"/>
                                </a:rPr>
                                <m:t>−</m:t>
                              </m:r>
                              <m:sSub>
                                <m:sSubPr>
                                  <m:ctrlPr>
                                    <a:rPr lang="en-US" sz="2300" b="0" i="1" u="none" smtClean="0">
                                      <a:latin typeface="Cambria Math" panose="02040503050406030204" pitchFamily="18" charset="0"/>
                                    </a:rPr>
                                  </m:ctrlPr>
                                </m:sSubPr>
                                <m:e>
                                  <m:r>
                                    <a:rPr lang="en-US" sz="2300" b="0" i="1" u="none" smtClean="0">
                                      <a:latin typeface="Cambria Math" panose="02040503050406030204" pitchFamily="18" charset="0"/>
                                    </a:rPr>
                                    <m:t>𝑏</m:t>
                                  </m:r>
                                </m:e>
                                <m:sub>
                                  <m:r>
                                    <a:rPr lang="en-US" sz="2300" b="0" i="1" u="none" smtClean="0">
                                      <a:latin typeface="Cambria Math" panose="02040503050406030204" pitchFamily="18" charset="0"/>
                                    </a:rPr>
                                    <m:t>𝑘</m:t>
                                  </m:r>
                                </m:sub>
                              </m:sSub>
                              <m:r>
                                <a:rPr lang="en-US" sz="2300" b="0" i="1" u="none" smtClean="0">
                                  <a:latin typeface="Cambria Math"/>
                                </a:rPr>
                                <m:t>)</m:t>
                              </m:r>
                            </m:e>
                          </m:d>
                        </m:den>
                      </m:f>
                    </m:oMath>
                  </m:oMathPara>
                </a14:m>
                <a:endParaRPr lang="en-US" sz="2300" u="none" dirty="0"/>
              </a:p>
            </p:txBody>
          </p:sp>
        </mc:Choice>
        <mc:Fallback xmlns="">
          <p:sp>
            <p:nvSpPr>
              <p:cNvPr id="31" name="Rectangle 30"/>
              <p:cNvSpPr>
                <a:spLocks noRot="1" noChangeAspect="1" noMove="1" noResize="1" noEditPoints="1" noAdjustHandles="1" noChangeArrowheads="1" noChangeShapeType="1" noTextEdit="1"/>
              </p:cNvSpPr>
              <p:nvPr/>
            </p:nvSpPr>
            <p:spPr>
              <a:xfrm>
                <a:off x="4099955" y="5828564"/>
                <a:ext cx="3888565" cy="820033"/>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876800" y="3579523"/>
                <a:ext cx="3951767" cy="1134195"/>
              </a:xfrm>
              <a:prstGeom prst="rect">
                <a:avLst/>
              </a:prstGeom>
              <a:solidFill>
                <a:srgbClr val="FFFFCC"/>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sz="2000" b="1" u="none" dirty="0"/>
                  <a:t>The parameters so far? </a:t>
                </a:r>
              </a:p>
              <a:p>
                <a:r>
                  <a:rPr lang="en-US" sz="2000" u="none" dirty="0"/>
                  <a:t>The set of connective weights:  </a:t>
                </a:r>
                <a14:m>
                  <m:oMath xmlns:m="http://schemas.openxmlformats.org/officeDocument/2006/math">
                    <m:sSub>
                      <m:sSubPr>
                        <m:ctrlPr>
                          <a:rPr lang="en-US" sz="2000" i="1" u="none">
                            <a:latin typeface="Cambria Math" panose="02040503050406030204" pitchFamily="18" charset="0"/>
                          </a:rPr>
                        </m:ctrlPr>
                      </m:sSubPr>
                      <m:e>
                        <m:r>
                          <a:rPr lang="en-US" sz="2000" i="1" u="none">
                            <a:latin typeface="Cambria Math"/>
                          </a:rPr>
                          <m:t>𝑤</m:t>
                        </m:r>
                      </m:e>
                      <m:sub>
                        <m:r>
                          <a:rPr lang="en-US" sz="2000" b="0" i="1" u="none" smtClean="0">
                            <a:latin typeface="Cambria Math" panose="02040503050406030204" pitchFamily="18" charset="0"/>
                          </a:rPr>
                          <m:t>𝑗𝑘</m:t>
                        </m:r>
                      </m:sub>
                    </m:sSub>
                  </m:oMath>
                </a14:m>
                <a:r>
                  <a:rPr lang="en-US" sz="2000" u="none" dirty="0"/>
                  <a:t> The threshold/bias value: </a:t>
                </a:r>
                <a14:m>
                  <m:oMath xmlns:m="http://schemas.openxmlformats.org/officeDocument/2006/math">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b="0" i="1" u="none" smtClean="0">
                            <a:latin typeface="Cambria Math" panose="02040503050406030204" pitchFamily="18" charset="0"/>
                          </a:rPr>
                          <m:t>𝑘</m:t>
                        </m:r>
                      </m:sub>
                    </m:sSub>
                  </m:oMath>
                </a14:m>
                <a:endParaRPr lang="en-US" sz="2000" u="none" dirty="0"/>
              </a:p>
            </p:txBody>
          </p:sp>
        </mc:Choice>
        <mc:Fallback xmlns="">
          <p:sp>
            <p:nvSpPr>
              <p:cNvPr id="32" name="Rectangle 31"/>
              <p:cNvSpPr>
                <a:spLocks noRot="1" noChangeAspect="1" noMove="1" noResize="1" noEditPoints="1" noAdjustHandles="1" noChangeArrowheads="1" noChangeShapeType="1" noTextEdit="1"/>
              </p:cNvSpPr>
              <p:nvPr/>
            </p:nvSpPr>
            <p:spPr>
              <a:xfrm>
                <a:off x="4876800" y="3579523"/>
                <a:ext cx="3951767" cy="1134195"/>
              </a:xfrm>
              <a:prstGeom prst="rect">
                <a:avLst/>
              </a:prstGeom>
              <a:blipFill>
                <a:blip r:embed="rId19"/>
                <a:stretch>
                  <a:fillRect/>
                </a:stretch>
              </a:blipFill>
              <a:ln>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9490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xEl>
                                              <p:pRg st="0" end="0"/>
                                            </p:txEl>
                                          </p:spTgt>
                                        </p:tgtEl>
                                        <p:attrNameLst>
                                          <p:attrName>style.visibility</p:attrName>
                                        </p:attrNameLst>
                                      </p:cBhvr>
                                      <p:to>
                                        <p:strVal val="visible"/>
                                      </p:to>
                                    </p:set>
                                    <p:animEffect transition="in" filter="fade">
                                      <p:cBhvr>
                                        <p:cTn id="18" dur="500"/>
                                        <p:tgtEl>
                                          <p:spTgt spid="32">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animEffect transition="in" filter="fade">
                                      <p:cBhvr>
                                        <p:cTn id="21"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Activation function</a:t>
            </a:r>
          </a:p>
        </p:txBody>
      </p:sp>
      <p:sp>
        <p:nvSpPr>
          <p:cNvPr id="3" name="Content Placeholder 2"/>
          <p:cNvSpPr>
            <a:spLocks noGrp="1"/>
          </p:cNvSpPr>
          <p:nvPr>
            <p:ph idx="1"/>
          </p:nvPr>
        </p:nvSpPr>
        <p:spPr>
          <a:xfrm>
            <a:off x="228600" y="6096000"/>
            <a:ext cx="8686800" cy="457200"/>
          </a:xfrm>
        </p:spPr>
        <p:txBody>
          <a:bodyPr>
            <a:normAutofit fontScale="92500" lnSpcReduction="10000"/>
          </a:bodyPr>
          <a:lstStyle/>
          <a:p>
            <a:r>
              <a:rPr lang="en-US" dirty="0">
                <a:hlinkClick r:id="rId2"/>
              </a:rPr>
              <a:t>https://en.wikipedia.org/wiki/Activation_function</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p:cNvPicPr>
            <a:picLocks noChangeAspect="1"/>
          </p:cNvPicPr>
          <p:nvPr/>
        </p:nvPicPr>
        <p:blipFill>
          <a:blip r:embed="rId3"/>
          <a:stretch>
            <a:fillRect/>
          </a:stretch>
        </p:blipFill>
        <p:spPr>
          <a:xfrm>
            <a:off x="111515" y="1066800"/>
            <a:ext cx="8920969" cy="4686438"/>
          </a:xfrm>
          <a:prstGeom prst="rect">
            <a:avLst/>
          </a:prstGeom>
        </p:spPr>
      </p:pic>
    </p:spTree>
    <p:extLst>
      <p:ext uri="{BB962C8B-B14F-4D97-AF65-F5344CB8AC3E}">
        <p14:creationId xmlns:p14="http://schemas.microsoft.com/office/powerpoint/2010/main" val="393072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with a Multi-Layer Perceptron</a:t>
            </a:r>
          </a:p>
        </p:txBody>
      </p:sp>
      <p:sp>
        <p:nvSpPr>
          <p:cNvPr id="3" name="Content Placeholder 2"/>
          <p:cNvSpPr>
            <a:spLocks noGrp="1"/>
          </p:cNvSpPr>
          <p:nvPr>
            <p:ph idx="1"/>
          </p:nvPr>
        </p:nvSpPr>
        <p:spPr/>
        <p:txBody>
          <a:bodyPr>
            <a:normAutofit/>
          </a:bodyPr>
          <a:lstStyle/>
          <a:p>
            <a:r>
              <a:rPr lang="en-US" sz="2400" dirty="0"/>
              <a:t>It’s easy to learn the top layer – it’s just a linear unit. </a:t>
            </a:r>
          </a:p>
          <a:p>
            <a:pPr lvl="1"/>
            <a:r>
              <a:rPr lang="en-US" sz="2000" dirty="0"/>
              <a:t>Given feedback (truth) at the top layer, and the activation at the layer below it, you can use the Perceptron update rule (more generally, gradient descent) to updated these weights.</a:t>
            </a:r>
          </a:p>
          <a:p>
            <a:r>
              <a:rPr lang="en-US" sz="2400" dirty="0"/>
              <a:t>The problem is what to do with </a:t>
            </a:r>
          </a:p>
          <a:p>
            <a:pPr marL="0" indent="0">
              <a:buNone/>
            </a:pPr>
            <a:r>
              <a:rPr lang="en-US" sz="2400" dirty="0"/>
              <a:t>      the other set of weights – we do</a:t>
            </a:r>
          </a:p>
          <a:p>
            <a:pPr marL="0" indent="0">
              <a:buNone/>
            </a:pPr>
            <a:r>
              <a:rPr lang="en-US" sz="2400" dirty="0"/>
              <a:t>      not get feedback in the </a:t>
            </a:r>
          </a:p>
          <a:p>
            <a:pPr marL="0" indent="0">
              <a:buNone/>
            </a:pPr>
            <a:r>
              <a:rPr lang="en-US" sz="2400" dirty="0"/>
              <a:t>      intermediate layer(s). </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pSp>
        <p:nvGrpSpPr>
          <p:cNvPr id="5" name="Group 4"/>
          <p:cNvGrpSpPr/>
          <p:nvPr/>
        </p:nvGrpSpPr>
        <p:grpSpPr>
          <a:xfrm>
            <a:off x="5181600" y="3048000"/>
            <a:ext cx="3581400" cy="2590800"/>
            <a:chOff x="5562600" y="1981200"/>
            <a:chExt cx="3581400" cy="2590800"/>
          </a:xfrm>
        </p:grpSpPr>
        <p:sp>
          <p:nvSpPr>
            <p:cNvPr id="6" name="Rectangle 5"/>
            <p:cNvSpPr/>
            <p:nvPr/>
          </p:nvSpPr>
          <p:spPr>
            <a:xfrm>
              <a:off x="5562600" y="1981200"/>
              <a:ext cx="3581400" cy="2590800"/>
            </a:xfrm>
            <a:prstGeom prst="rect">
              <a:avLst/>
            </a:prstGeom>
            <a:solidFill>
              <a:srgbClr val="FFFFC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638599" y="2140638"/>
              <a:ext cx="3454839" cy="2312432"/>
              <a:chOff x="5599913" y="3472934"/>
              <a:chExt cx="3454839" cy="2312432"/>
            </a:xfrm>
          </p:grpSpPr>
          <p:grpSp>
            <p:nvGrpSpPr>
              <p:cNvPr id="11" name="Group 51"/>
              <p:cNvGrpSpPr>
                <a:grpSpLocks/>
              </p:cNvGrpSpPr>
              <p:nvPr/>
            </p:nvGrpSpPr>
            <p:grpSpPr bwMode="auto">
              <a:xfrm>
                <a:off x="6248400" y="3543300"/>
                <a:ext cx="2209800" cy="2171700"/>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Rectangle 11"/>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13" name="Rectangle 1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14" name="Rectangle 1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5" name="Rectangle 1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grpSp>
    </p:spTree>
    <p:extLst>
      <p:ext uri="{BB962C8B-B14F-4D97-AF65-F5344CB8AC3E}">
        <p14:creationId xmlns:p14="http://schemas.microsoft.com/office/powerpoint/2010/main" val="423272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with a Multi-Layer Perceptron</a:t>
            </a:r>
          </a:p>
        </p:txBody>
      </p:sp>
      <p:sp>
        <p:nvSpPr>
          <p:cNvPr id="3" name="Content Placeholder 2"/>
          <p:cNvSpPr>
            <a:spLocks noGrp="1"/>
          </p:cNvSpPr>
          <p:nvPr>
            <p:ph idx="1"/>
          </p:nvPr>
        </p:nvSpPr>
        <p:spPr/>
        <p:txBody>
          <a:bodyPr>
            <a:normAutofit fontScale="77500" lnSpcReduction="20000"/>
          </a:bodyPr>
          <a:lstStyle/>
          <a:p>
            <a:r>
              <a:rPr lang="en-US" dirty="0"/>
              <a:t>The problem is what to do with </a:t>
            </a:r>
          </a:p>
          <a:p>
            <a:pPr marL="0" indent="0">
              <a:buNone/>
            </a:pPr>
            <a:r>
              <a:rPr lang="en-US" dirty="0"/>
              <a:t>      the other set of weights – we do </a:t>
            </a:r>
          </a:p>
          <a:p>
            <a:pPr marL="0" indent="0">
              <a:buNone/>
            </a:pPr>
            <a:r>
              <a:rPr lang="en-US" dirty="0"/>
              <a:t>      not get feedback in the </a:t>
            </a:r>
          </a:p>
          <a:p>
            <a:pPr marL="0" indent="0">
              <a:buNone/>
            </a:pPr>
            <a:r>
              <a:rPr lang="en-US" dirty="0"/>
              <a:t>      intermediate layer(s). </a:t>
            </a:r>
          </a:p>
          <a:p>
            <a:r>
              <a:rPr lang="en-US" dirty="0">
                <a:solidFill>
                  <a:srgbClr val="0000FF"/>
                </a:solidFill>
              </a:rPr>
              <a:t>Solution:</a:t>
            </a:r>
            <a:r>
              <a:rPr lang="en-US" dirty="0"/>
              <a:t> If </a:t>
            </a:r>
            <a:r>
              <a:rPr lang="en-US" u="sng" dirty="0"/>
              <a:t>all the activation </a:t>
            </a:r>
          </a:p>
          <a:p>
            <a:pPr marL="0" indent="0">
              <a:buNone/>
            </a:pPr>
            <a:r>
              <a:rPr lang="en-US" dirty="0"/>
              <a:t>      </a:t>
            </a:r>
            <a:r>
              <a:rPr lang="en-US" u="sng" dirty="0"/>
              <a:t>functions are differentiable</a:t>
            </a:r>
            <a:r>
              <a:rPr lang="en-US" dirty="0"/>
              <a:t>, then </a:t>
            </a:r>
          </a:p>
          <a:p>
            <a:pPr marL="0" indent="0">
              <a:buNone/>
            </a:pPr>
            <a:r>
              <a:rPr lang="en-US" dirty="0"/>
              <a:t>      the </a:t>
            </a:r>
            <a:r>
              <a:rPr lang="en-US" b="1" dirty="0"/>
              <a:t>output</a:t>
            </a:r>
            <a:r>
              <a:rPr lang="en-US" dirty="0"/>
              <a:t> of the network is also </a:t>
            </a:r>
          </a:p>
          <a:p>
            <a:pPr marL="0" indent="0">
              <a:buNone/>
            </a:pPr>
            <a:r>
              <a:rPr lang="en-US" dirty="0"/>
              <a:t>      a differentiable function of the input and weights in the network.</a:t>
            </a:r>
          </a:p>
          <a:p>
            <a:r>
              <a:rPr lang="en-US" dirty="0"/>
              <a:t>Define </a:t>
            </a:r>
            <a:r>
              <a:rPr lang="en-US" u="sng" dirty="0"/>
              <a:t>an </a:t>
            </a:r>
            <a:r>
              <a:rPr lang="en-US" u="sng" dirty="0">
                <a:solidFill>
                  <a:srgbClr val="0000FF"/>
                </a:solidFill>
              </a:rPr>
              <a:t>error function </a:t>
            </a:r>
            <a:r>
              <a:rPr lang="en-US" u="sng" dirty="0"/>
              <a:t>(e.g., sum of squares) that is a differentiable function of the output</a:t>
            </a:r>
            <a:r>
              <a:rPr lang="en-US" dirty="0"/>
              <a:t>, i.e. this error function is also a differentiable function of the weights. </a:t>
            </a:r>
          </a:p>
          <a:p>
            <a:r>
              <a:rPr lang="en-US" dirty="0"/>
              <a:t>We can then evaluate the derivatives of the error with respect to the weights, and use these derivatives to find weight values that minimize this error function, using gradient descent (or other optimization methods). </a:t>
            </a:r>
          </a:p>
          <a:p>
            <a:r>
              <a:rPr lang="en-US" dirty="0"/>
              <a:t>This results in an algorithm called </a:t>
            </a:r>
            <a:r>
              <a:rPr lang="en-US" dirty="0">
                <a:solidFill>
                  <a:srgbClr val="FF0000"/>
                </a:solidFill>
              </a:rPr>
              <a:t>back-propagation</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5" name="Group 4"/>
          <p:cNvGrpSpPr/>
          <p:nvPr/>
        </p:nvGrpSpPr>
        <p:grpSpPr>
          <a:xfrm>
            <a:off x="4953000" y="990600"/>
            <a:ext cx="3581400" cy="2590800"/>
            <a:chOff x="5563186" y="2001454"/>
            <a:chExt cx="3581400" cy="2590800"/>
          </a:xfrm>
        </p:grpSpPr>
        <p:sp>
          <p:nvSpPr>
            <p:cNvPr id="6" name="Rectangle 5"/>
            <p:cNvSpPr/>
            <p:nvPr/>
          </p:nvSpPr>
          <p:spPr>
            <a:xfrm>
              <a:off x="5563186" y="2001454"/>
              <a:ext cx="3581400" cy="2590800"/>
            </a:xfrm>
            <a:prstGeom prst="rect">
              <a:avLst/>
            </a:prstGeom>
            <a:solidFill>
              <a:srgbClr val="FFFFC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638599" y="2140638"/>
              <a:ext cx="3454839" cy="2312432"/>
              <a:chOff x="5599913" y="3472934"/>
              <a:chExt cx="3454839" cy="2312432"/>
            </a:xfrm>
          </p:grpSpPr>
          <p:grpSp>
            <p:nvGrpSpPr>
              <p:cNvPr id="11" name="Group 51"/>
              <p:cNvGrpSpPr>
                <a:grpSpLocks/>
              </p:cNvGrpSpPr>
              <p:nvPr/>
            </p:nvGrpSpPr>
            <p:grpSpPr bwMode="auto">
              <a:xfrm>
                <a:off x="6248400" y="3543300"/>
                <a:ext cx="2209800" cy="2171700"/>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Rectangle 11"/>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13" name="Rectangle 1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14" name="Rectangle 1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5" name="Rectangle 1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grpSp>
    </p:spTree>
    <p:extLst>
      <p:ext uri="{BB962C8B-B14F-4D97-AF65-F5344CB8AC3E}">
        <p14:creationId xmlns:p14="http://schemas.microsoft.com/office/powerpoint/2010/main" val="186928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 y="3048000"/>
            <a:ext cx="4267200" cy="286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Some facts from real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80000"/>
                  </a:lnSpc>
                </a:pPr>
                <a:r>
                  <a:rPr lang="en-US" dirty="0">
                    <a:solidFill>
                      <a:schemeClr val="tx1"/>
                    </a:solidFill>
                    <a:latin typeface="+mj-lt"/>
                  </a:rPr>
                  <a:t>Simple chain rule</a:t>
                </a:r>
              </a:p>
              <a:p>
                <a:pPr lvl="1">
                  <a:lnSpc>
                    <a:spcPct val="80000"/>
                  </a:lnSpc>
                </a:pPr>
                <a:r>
                  <a:rPr lang="en-US" dirty="0">
                    <a:solidFill>
                      <a:schemeClr val="tx1"/>
                    </a:solidFill>
                    <a:latin typeface="+mj-lt"/>
                  </a:rPr>
                  <a:t>If </a:t>
                </a:r>
                <a14:m>
                  <m:oMath xmlns:m="http://schemas.openxmlformats.org/officeDocument/2006/math">
                    <m:r>
                      <a:rPr lang="en-US" i="1">
                        <a:solidFill>
                          <a:schemeClr val="tx1"/>
                        </a:solidFill>
                        <a:latin typeface="Cambria Math" panose="02040503050406030204" pitchFamily="18" charset="0"/>
                      </a:rPr>
                      <m:t>𝑧</m:t>
                    </m:r>
                  </m:oMath>
                </a14:m>
                <a:r>
                  <a:rPr lang="en-US" dirty="0">
                    <a:solidFill>
                      <a:schemeClr val="tx1"/>
                    </a:solidFill>
                    <a:latin typeface="+mj-lt"/>
                  </a:rPr>
                  <a:t> is a function of </a:t>
                </a:r>
                <a14:m>
                  <m:oMath xmlns:m="http://schemas.openxmlformats.org/officeDocument/2006/math">
                    <m:r>
                      <a:rPr lang="en-US" i="1">
                        <a:solidFill>
                          <a:schemeClr val="tx1"/>
                        </a:solidFill>
                        <a:latin typeface="Cambria Math" panose="02040503050406030204" pitchFamily="18" charset="0"/>
                      </a:rPr>
                      <m:t>𝑦</m:t>
                    </m:r>
                  </m:oMath>
                </a14:m>
                <a:r>
                  <a:rPr lang="en-US" dirty="0">
                    <a:solidFill>
                      <a:schemeClr val="tx1"/>
                    </a:solidFill>
                    <a:latin typeface="+mj-lt"/>
                  </a:rPr>
                  <a:t>, and </a:t>
                </a:r>
                <a14:m>
                  <m:oMath xmlns:m="http://schemas.openxmlformats.org/officeDocument/2006/math">
                    <m:r>
                      <a:rPr lang="en-US" i="1">
                        <a:solidFill>
                          <a:schemeClr val="tx1"/>
                        </a:solidFill>
                        <a:latin typeface="Cambria Math" panose="02040503050406030204" pitchFamily="18" charset="0"/>
                      </a:rPr>
                      <m:t>𝑦</m:t>
                    </m:r>
                  </m:oMath>
                </a14:m>
                <a:r>
                  <a:rPr lang="en-US" dirty="0">
                    <a:solidFill>
                      <a:schemeClr val="tx1"/>
                    </a:solidFill>
                    <a:latin typeface="+mj-lt"/>
                  </a:rPr>
                  <a:t> is a function of </a:t>
                </a:r>
                <a14:m>
                  <m:oMath xmlns:m="http://schemas.openxmlformats.org/officeDocument/2006/math">
                    <m:r>
                      <a:rPr lang="en-US" i="1">
                        <a:solidFill>
                          <a:schemeClr val="tx1"/>
                        </a:solidFill>
                        <a:latin typeface="Cambria Math" panose="02040503050406030204" pitchFamily="18" charset="0"/>
                      </a:rPr>
                      <m:t>𝑥</m:t>
                    </m:r>
                  </m:oMath>
                </a14:m>
                <a:endParaRPr lang="en-US" dirty="0">
                  <a:solidFill>
                    <a:schemeClr val="tx1"/>
                  </a:solidFill>
                  <a:latin typeface="+mj-lt"/>
                </a:endParaRPr>
              </a:p>
              <a:p>
                <a:pPr lvl="2">
                  <a:lnSpc>
                    <a:spcPct val="80000"/>
                  </a:lnSpc>
                </a:pPr>
                <a:r>
                  <a:rPr lang="en-US" dirty="0">
                    <a:solidFill>
                      <a:schemeClr val="tx1"/>
                    </a:solidFill>
                    <a:latin typeface="+mj-lt"/>
                  </a:rPr>
                  <a:t>Then </a:t>
                </a:r>
                <a14:m>
                  <m:oMath xmlns:m="http://schemas.openxmlformats.org/officeDocument/2006/math">
                    <m:r>
                      <a:rPr lang="en-US" i="1">
                        <a:solidFill>
                          <a:schemeClr val="tx1"/>
                        </a:solidFill>
                        <a:latin typeface="Cambria Math" panose="02040503050406030204" pitchFamily="18" charset="0"/>
                      </a:rPr>
                      <m:t>𝑧</m:t>
                    </m:r>
                  </m:oMath>
                </a14:m>
                <a:r>
                  <a:rPr lang="en-US" dirty="0">
                    <a:solidFill>
                      <a:schemeClr val="tx1"/>
                    </a:solidFill>
                    <a:latin typeface="+mj-lt"/>
                  </a:rPr>
                  <a:t> is a function of </a:t>
                </a:r>
                <a14:m>
                  <m:oMath xmlns:m="http://schemas.openxmlformats.org/officeDocument/2006/math">
                    <m:r>
                      <a:rPr lang="en-US" i="1">
                        <a:solidFill>
                          <a:schemeClr val="tx1"/>
                        </a:solidFill>
                        <a:latin typeface="Cambria Math" panose="02040503050406030204" pitchFamily="18" charset="0"/>
                      </a:rPr>
                      <m:t>𝑥</m:t>
                    </m:r>
                  </m:oMath>
                </a14:m>
                <a:r>
                  <a:rPr lang="en-US" dirty="0">
                    <a:solidFill>
                      <a:schemeClr val="tx1"/>
                    </a:solidFill>
                    <a:latin typeface="+mj-lt"/>
                  </a:rPr>
                  <a:t>, as well. </a:t>
                </a:r>
              </a:p>
              <a:p>
                <a:pPr lvl="1">
                  <a:lnSpc>
                    <a:spcPct val="80000"/>
                  </a:lnSpc>
                </a:pPr>
                <a:r>
                  <a:rPr lang="en-US" dirty="0">
                    <a:solidFill>
                      <a:schemeClr val="tx1"/>
                    </a:solidFill>
                    <a:latin typeface="+mj-lt"/>
                  </a:rPr>
                  <a:t>Question:  how to find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𝑧</m:t>
                        </m:r>
                      </m:num>
                      <m:den>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den>
                    </m:f>
                  </m:oMath>
                </a14:m>
                <a:endParaRPr lang="en-US" dirty="0">
                  <a:solidFill>
                    <a:schemeClr val="tx1"/>
                  </a:solidFill>
                  <a:latin typeface="+mj-lt"/>
                </a:endParaRPr>
              </a:p>
              <a:p>
                <a:pPr lvl="1">
                  <a:lnSpc>
                    <a:spcPct val="80000"/>
                  </a:lnSpc>
                </a:pPr>
                <a:endParaRPr lang="en-US" dirty="0">
                  <a:latin typeface="+mj-lt"/>
                </a:endParaRPr>
              </a:p>
              <a:p>
                <a:pPr lvl="1">
                  <a:lnSpc>
                    <a:spcPct val="80000"/>
                  </a:lnSpc>
                </a:pPr>
                <a:endParaRPr lang="en-US" dirty="0">
                  <a:solidFill>
                    <a:schemeClr val="tx1"/>
                  </a:solidFill>
                  <a:latin typeface="+mj-lt"/>
                </a:endParaRPr>
              </a:p>
              <a:p>
                <a:pPr lvl="1">
                  <a:lnSpc>
                    <a:spcPct val="80000"/>
                  </a:lnSpc>
                </a:pPr>
                <a:endParaRPr lang="en-US" dirty="0">
                  <a:latin typeface="+mj-lt"/>
                </a:endParaRPr>
              </a:p>
              <a:p>
                <a:pPr lvl="1">
                  <a:lnSpc>
                    <a:spcPct val="80000"/>
                  </a:lnSpc>
                </a:pPr>
                <a:endParaRPr lang="en-US" dirty="0">
                  <a:solidFill>
                    <a:schemeClr val="tx1"/>
                  </a:solidFill>
                  <a:latin typeface="+mj-lt"/>
                </a:endParaRPr>
              </a:p>
              <a:p>
                <a:pPr lvl="1">
                  <a:lnSpc>
                    <a:spcPct val="80000"/>
                  </a:lnSpc>
                </a:pPr>
                <a:endParaRPr lang="en-US" dirty="0">
                  <a:latin typeface="+mj-lt"/>
                </a:endParaRPr>
              </a:p>
              <a:p>
                <a:pPr lvl="1">
                  <a:lnSpc>
                    <a:spcPct val="80000"/>
                  </a:lnSpc>
                </a:pPr>
                <a:endParaRPr lang="en-US" dirty="0">
                  <a:solidFill>
                    <a:schemeClr val="tx1"/>
                  </a:solidFill>
                  <a:latin typeface="+mj-lt"/>
                </a:endParaRPr>
              </a:p>
              <a:p>
                <a:pPr lvl="1">
                  <a:lnSpc>
                    <a:spcPct val="80000"/>
                  </a:lnSpc>
                </a:pPr>
                <a:endParaRPr lang="en-US" dirty="0">
                  <a:latin typeface="+mj-lt"/>
                </a:endParaRPr>
              </a:p>
              <a:p>
                <a:pPr lvl="1">
                  <a:lnSpc>
                    <a:spcPct val="80000"/>
                  </a:lnSpc>
                </a:pPr>
                <a:r>
                  <a:rPr lang="en-US" dirty="0">
                    <a:solidFill>
                      <a:srgbClr val="0099FF"/>
                    </a:solidFill>
                    <a:latin typeface="+mj-lt"/>
                  </a:rPr>
                  <a:t>Output is a function of inputs and weight, and also a function of the hidden output.</a:t>
                </a:r>
              </a:p>
              <a:p>
                <a:pPr marL="457200" lvl="1" indent="0">
                  <a:lnSpc>
                    <a:spcPct val="80000"/>
                  </a:lnSpc>
                  <a:buNone/>
                </a:pPr>
                <a:endParaRPr lang="en-US" dirty="0">
                  <a:solidFill>
                    <a:schemeClr val="tx1"/>
                  </a:solidFill>
                  <a:latin typeface="+mj-lt"/>
                </a:endParaRPr>
              </a:p>
              <a:p>
                <a:endParaRPr lang="en-US" dirty="0">
                  <a:solidFill>
                    <a:schemeClr val="tx1"/>
                  </a:solidFill>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63" t="-2668"/>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TextBox 5"/>
          <p:cNvSpPr txBox="1"/>
          <p:nvPr/>
        </p:nvSpPr>
        <p:spPr>
          <a:xfrm>
            <a:off x="4785360" y="2770256"/>
            <a:ext cx="4267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We will use these facts to derive the details of the Backpropagation  algorithm. </a:t>
            </a:r>
          </a:p>
        </p:txBody>
      </p:sp>
      <p:sp>
        <p:nvSpPr>
          <p:cNvPr id="7" name="TextBox 6"/>
          <p:cNvSpPr txBox="1"/>
          <p:nvPr/>
        </p:nvSpPr>
        <p:spPr>
          <a:xfrm>
            <a:off x="4785360" y="3603248"/>
            <a:ext cx="4267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u="none" dirty="0"/>
              <a:t>z will be </a:t>
            </a:r>
            <a:r>
              <a:rPr lang="en-US" u="none" dirty="0"/>
              <a:t>the error (loss) function.</a:t>
            </a:r>
          </a:p>
          <a:p>
            <a:r>
              <a:rPr lang="en-US" u="none" dirty="0"/>
              <a:t>- We need to know how to differentiate z </a:t>
            </a:r>
            <a:endParaRPr lang="en-US" i="1" u="none" dirty="0"/>
          </a:p>
        </p:txBody>
      </p:sp>
      <p:sp>
        <p:nvSpPr>
          <p:cNvPr id="8" name="TextBox 7"/>
          <p:cNvSpPr txBox="1"/>
          <p:nvPr/>
        </p:nvSpPr>
        <p:spPr>
          <a:xfrm>
            <a:off x="4785360" y="4436240"/>
            <a:ext cx="4267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u="none" dirty="0"/>
              <a:t>Intermediate nodes use a logistics function (or another differentiable step function). </a:t>
            </a:r>
            <a:endParaRPr lang="en-US" u="none" dirty="0"/>
          </a:p>
          <a:p>
            <a:r>
              <a:rPr lang="en-US" u="none" dirty="0"/>
              <a:t>- We need to know how to differentiate it. </a:t>
            </a:r>
            <a:endParaRPr lang="en-US" i="1" u="none" dirty="0"/>
          </a:p>
        </p:txBody>
      </p:sp>
      <p:sp>
        <p:nvSpPr>
          <p:cNvPr id="9" name="Rectangle 8"/>
          <p:cNvSpPr/>
          <p:nvPr/>
        </p:nvSpPr>
        <p:spPr>
          <a:xfrm>
            <a:off x="3537057" y="6169223"/>
            <a:ext cx="2254143" cy="307777"/>
          </a:xfrm>
          <a:prstGeom prst="rect">
            <a:avLst/>
          </a:prstGeom>
        </p:spPr>
        <p:txBody>
          <a:bodyPr wrap="none">
            <a:spAutoFit/>
          </a:bodyPr>
          <a:lstStyle/>
          <a:p>
            <a:r>
              <a:rPr lang="en-US" u="none" dirty="0">
                <a:solidFill>
                  <a:schemeClr val="bg1">
                    <a:lumMod val="75000"/>
                  </a:schemeClr>
                </a:solidFill>
              </a:rPr>
              <a:t>Slide Credit: Richard </a:t>
            </a:r>
            <a:r>
              <a:rPr lang="en-US" u="none" dirty="0" err="1">
                <a:solidFill>
                  <a:schemeClr val="bg1">
                    <a:lumMod val="75000"/>
                  </a:schemeClr>
                </a:solidFill>
              </a:rPr>
              <a:t>Socher</a:t>
            </a:r>
            <a:endParaRPr lang="en-US" u="none" dirty="0">
              <a:solidFill>
                <a:schemeClr val="bg1">
                  <a:lumMod val="75000"/>
                </a:schemeClr>
              </a:solidFill>
            </a:endParaRPr>
          </a:p>
        </p:txBody>
      </p:sp>
    </p:spTree>
    <p:extLst>
      <p:ext uri="{BB962C8B-B14F-4D97-AF65-F5344CB8AC3E}">
        <p14:creationId xmlns:p14="http://schemas.microsoft.com/office/powerpoint/2010/main" val="41660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from real analysis</a:t>
            </a:r>
          </a:p>
        </p:txBody>
      </p:sp>
      <p:sp>
        <p:nvSpPr>
          <p:cNvPr id="3" name="Content Placeholder 2"/>
          <p:cNvSpPr>
            <a:spLocks noGrp="1"/>
          </p:cNvSpPr>
          <p:nvPr>
            <p:ph idx="1"/>
          </p:nvPr>
        </p:nvSpPr>
        <p:spPr/>
        <p:txBody>
          <a:bodyPr/>
          <a:lstStyle/>
          <a:p>
            <a:r>
              <a:rPr lang="en-US" dirty="0">
                <a:latin typeface="+mj-lt"/>
              </a:rPr>
              <a:t>Multiple path chain rule </a:t>
            </a:r>
          </a:p>
          <a:p>
            <a:endParaRPr lang="en-US"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32594"/>
            <a:ext cx="6453188" cy="378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537057" y="6169223"/>
            <a:ext cx="2254143" cy="307777"/>
          </a:xfrm>
          <a:prstGeom prst="rect">
            <a:avLst/>
          </a:prstGeom>
        </p:spPr>
        <p:txBody>
          <a:bodyPr wrap="none">
            <a:spAutoFit/>
          </a:bodyPr>
          <a:lstStyle/>
          <a:p>
            <a:r>
              <a:rPr lang="en-US" u="none" dirty="0">
                <a:solidFill>
                  <a:schemeClr val="bg1">
                    <a:lumMod val="75000"/>
                  </a:schemeClr>
                </a:solidFill>
              </a:rPr>
              <a:t>Slide Credit: Richard </a:t>
            </a:r>
            <a:r>
              <a:rPr lang="en-US" u="none" dirty="0" err="1">
                <a:solidFill>
                  <a:schemeClr val="bg1">
                    <a:lumMod val="75000"/>
                  </a:schemeClr>
                </a:solidFill>
              </a:rPr>
              <a:t>Socher</a:t>
            </a:r>
            <a:endParaRPr lang="en-US" u="none" dirty="0">
              <a:solidFill>
                <a:schemeClr val="bg1">
                  <a:lumMod val="75000"/>
                </a:schemeClr>
              </a:solidFill>
            </a:endParaRPr>
          </a:p>
        </p:txBody>
      </p:sp>
    </p:spTree>
    <p:extLst>
      <p:ext uri="{BB962C8B-B14F-4D97-AF65-F5344CB8AC3E}">
        <p14:creationId xmlns:p14="http://schemas.microsoft.com/office/powerpoint/2010/main" val="256786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10170</TotalTime>
  <Words>2054</Words>
  <Application>Microsoft Office PowerPoint</Application>
  <PresentationFormat>全屏显示(4:3)</PresentationFormat>
  <Paragraphs>373</Paragraphs>
  <Slides>29</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Arial</vt:lpstr>
      <vt:lpstr>Arial Narrow</vt:lpstr>
      <vt:lpstr>Calibri</vt:lpstr>
      <vt:lpstr>Calibri Light</vt:lpstr>
      <vt:lpstr>Cambria Math</vt:lpstr>
      <vt:lpstr>Times New Roman</vt:lpstr>
      <vt:lpstr>Office Theme</vt:lpstr>
      <vt:lpstr>Equation</vt:lpstr>
      <vt:lpstr>COMP4901K/Math4824B Machine Learning for Natural Language Processing</vt:lpstr>
      <vt:lpstr>Multi-Layer Neural Networks</vt:lpstr>
      <vt:lpstr>Basic Unit in Multi-Layer Neural Network</vt:lpstr>
      <vt:lpstr>Model Neuron (Logistic, slightly different notations)</vt:lpstr>
      <vt:lpstr>Activation function</vt:lpstr>
      <vt:lpstr>Learning with a Multi-Layer Perceptron</vt:lpstr>
      <vt:lpstr>Learning with a Multi-Layer Perceptron</vt:lpstr>
      <vt:lpstr>Some facts from real analysis</vt:lpstr>
      <vt:lpstr>Some facts from real analysis</vt:lpstr>
      <vt:lpstr>Backpropagation Learning Rule</vt:lpstr>
      <vt:lpstr>Reminder: Model Neuron (Logistic)</vt:lpstr>
      <vt:lpstr>Derivation of Learning Rule</vt:lpstr>
      <vt:lpstr>Derivation of Learning Rule (2)</vt:lpstr>
      <vt:lpstr>Derivation of Learning Rule (3)</vt:lpstr>
      <vt:lpstr>Derivation of Learning Rule (4)</vt:lpstr>
      <vt:lpstr>Derivation of Learning Rule (5)</vt:lpstr>
      <vt:lpstr>Derivation of Learning Rule (6)</vt:lpstr>
      <vt:lpstr>The Backpropagation Algorithm</vt:lpstr>
      <vt:lpstr>More Hidden Layers</vt:lpstr>
      <vt:lpstr>Input-Output Coding</vt:lpstr>
      <vt:lpstr>Comments on Training </vt:lpstr>
      <vt:lpstr>Over-training Prevention </vt:lpstr>
      <vt:lpstr>Over-fitting prevention </vt:lpstr>
      <vt:lpstr>Dropout training</vt:lpstr>
      <vt:lpstr>Dropout training</vt:lpstr>
      <vt:lpstr>Dropout training</vt:lpstr>
      <vt:lpstr>Some Notes: Representational Power </vt:lpstr>
      <vt:lpstr>Hidden Layer Representation </vt:lpstr>
      <vt:lpstr>Gradient Checks are useful!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YS CHANG</cp:lastModifiedBy>
  <cp:revision>232</cp:revision>
  <dcterms:created xsi:type="dcterms:W3CDTF">2006-08-16T00:00:00Z</dcterms:created>
  <dcterms:modified xsi:type="dcterms:W3CDTF">2018-12-10T12:48:30Z</dcterms:modified>
</cp:coreProperties>
</file>