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6"/>
  </p:notesMasterIdLst>
  <p:sldIdLst>
    <p:sldId id="257" r:id="rId2"/>
    <p:sldId id="303" r:id="rId3"/>
    <p:sldId id="294" r:id="rId4"/>
    <p:sldId id="295" r:id="rId5"/>
    <p:sldId id="296" r:id="rId6"/>
    <p:sldId id="297" r:id="rId7"/>
    <p:sldId id="298" r:id="rId8"/>
    <p:sldId id="299" r:id="rId9"/>
    <p:sldId id="304" r:id="rId10"/>
    <p:sldId id="300" r:id="rId11"/>
    <p:sldId id="301" r:id="rId12"/>
    <p:sldId id="302" r:id="rId13"/>
    <p:sldId id="258" r:id="rId14"/>
    <p:sldId id="259" r:id="rId15"/>
    <p:sldId id="260" r:id="rId16"/>
    <p:sldId id="261" r:id="rId17"/>
    <p:sldId id="262" r:id="rId18"/>
    <p:sldId id="263" r:id="rId19"/>
    <p:sldId id="264"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6FDB5"/>
    <a:srgbClr val="FAFFD5"/>
    <a:srgbClr val="F9EBE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50" autoAdjust="0"/>
  </p:normalViewPr>
  <p:slideViewPr>
    <p:cSldViewPr>
      <p:cViewPr varScale="1">
        <p:scale>
          <a:sx n="67" d="100"/>
          <a:sy n="67" d="100"/>
        </p:scale>
        <p:origin x="1260" y="5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117062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16</a:t>
            </a:fld>
            <a:endParaRPr lang="en-US"/>
          </a:p>
        </p:txBody>
      </p:sp>
    </p:spTree>
    <p:extLst>
      <p:ext uri="{BB962C8B-B14F-4D97-AF65-F5344CB8AC3E}">
        <p14:creationId xmlns:p14="http://schemas.microsoft.com/office/powerpoint/2010/main" val="3483662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23</a:t>
            </a:fld>
            <a:endParaRPr lang="en-US"/>
          </a:p>
        </p:txBody>
      </p:sp>
    </p:spTree>
    <p:extLst>
      <p:ext uri="{BB962C8B-B14F-4D97-AF65-F5344CB8AC3E}">
        <p14:creationId xmlns:p14="http://schemas.microsoft.com/office/powerpoint/2010/main" val="116087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D85FE6-750C-4732-8770-3764C3886B79}"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D26E3-24CA-473D-94AE-BEF5424C6745}"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3CEE-FB3B-438F-9EBB-73B9AC10250C}"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3FA034-9655-43B8-B3BD-88402095BDE4}"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C80E438-2669-4C13-BC32-057F4D8A6A64}"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2A8CF2-C308-4240-827B-DA5E5EF10773}" type="datetime1">
              <a:rPr lang="en-US" smtClean="0"/>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27829BF-A21A-4829-82BB-D4F1052F34BD}" type="datetime1">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12/10/2018</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NUL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0.png"/><Relationship Id="rId4" Type="http://schemas.openxmlformats.org/officeDocument/2006/relationships/image" Target="../media/image200.png"/></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380.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370.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NUL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a:t>COMP4901K/Math4824B</a:t>
            </a:r>
            <a:br>
              <a:rPr lang="en-US" altLang="zh-CN" sz="3200" dirty="0"/>
            </a:br>
            <a:r>
              <a:rPr lang="en-US" altLang="zh-CN" sz="3200" dirty="0"/>
              <a:t>Machine Learning for Natural Language Processing</a:t>
            </a:r>
            <a:endParaRPr lang="en-US" sz="3200" dirty="0"/>
          </a:p>
        </p:txBody>
      </p:sp>
      <p:sp>
        <p:nvSpPr>
          <p:cNvPr id="3" name="Subtitle 2"/>
          <p:cNvSpPr>
            <a:spLocks noGrp="1"/>
          </p:cNvSpPr>
          <p:nvPr>
            <p:ph type="subTitle" idx="1"/>
          </p:nvPr>
        </p:nvSpPr>
        <p:spPr>
          <a:xfrm>
            <a:off x="0" y="3886200"/>
            <a:ext cx="9144000" cy="1752600"/>
          </a:xfrm>
        </p:spPr>
        <p:txBody>
          <a:bodyPr>
            <a:normAutofit/>
          </a:bodyPr>
          <a:lstStyle/>
          <a:p>
            <a:r>
              <a:rPr lang="en-US" altLang="zh-CN" dirty="0"/>
              <a:t>Lecture 16: Neural Networks</a:t>
            </a:r>
            <a:endParaRPr lang="en-US" dirty="0"/>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0" y="6519446"/>
            <a:ext cx="4495800" cy="313932"/>
          </a:xfrm>
          <a:prstGeom prst="rect">
            <a:avLst/>
          </a:prstGeom>
          <a:noFill/>
        </p:spPr>
        <p:txBody>
          <a:bodyPr wrap="square" rtlCol="0">
            <a:spAutoFit/>
          </a:bodyPr>
          <a:lstStyle/>
          <a:p>
            <a:pPr>
              <a:lnSpc>
                <a:spcPct val="90000"/>
              </a:lnSpc>
            </a:pPr>
            <a:r>
              <a:rPr lang="en-US" sz="1600" dirty="0">
                <a:solidFill>
                  <a:schemeClr val="bg1">
                    <a:lumMod val="65000"/>
                  </a:schemeClr>
                </a:solidFill>
              </a:rPr>
              <a:t>Slides credits: </a:t>
            </a:r>
            <a:r>
              <a:rPr lang="en-US" altLang="zh-CN" sz="1600" dirty="0">
                <a:solidFill>
                  <a:schemeClr val="bg1">
                    <a:lumMod val="65000"/>
                  </a:schemeClr>
                </a:solidFill>
              </a:rPr>
              <a:t>Dan Roth</a:t>
            </a:r>
            <a:endParaRPr lang="en-US" altLang="en-US" sz="1600" dirty="0">
              <a:solidFill>
                <a:schemeClr val="bg1">
                  <a:lumMod val="65000"/>
                </a:schemeClr>
              </a:solidFill>
            </a:endParaRPr>
          </a:p>
        </p:txBody>
      </p:sp>
    </p:spTree>
    <p:extLst>
      <p:ext uri="{BB962C8B-B14F-4D97-AF65-F5344CB8AC3E}">
        <p14:creationId xmlns:p14="http://schemas.microsoft.com/office/powerpoint/2010/main" val="77449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Notes: Representational </a:t>
            </a:r>
            <a:r>
              <a:rPr lang="en-US" dirty="0"/>
              <a:t>Power </a:t>
            </a:r>
          </a:p>
        </p:txBody>
      </p:sp>
      <p:sp>
        <p:nvSpPr>
          <p:cNvPr id="3" name="Content Placeholder 2"/>
          <p:cNvSpPr>
            <a:spLocks noGrp="1"/>
          </p:cNvSpPr>
          <p:nvPr>
            <p:ph idx="1"/>
          </p:nvPr>
        </p:nvSpPr>
        <p:spPr/>
        <p:txBody>
          <a:bodyPr/>
          <a:lstStyle/>
          <a:p>
            <a:r>
              <a:rPr lang="en-US" altLang="en-US" dirty="0"/>
              <a:t>The Backpropagation version presented is for networks with a </a:t>
            </a:r>
            <a:r>
              <a:rPr lang="en-US" altLang="en-US" dirty="0">
                <a:solidFill>
                  <a:srgbClr val="FF0000"/>
                </a:solidFill>
              </a:rPr>
              <a:t>single hidden layer</a:t>
            </a:r>
            <a:r>
              <a:rPr lang="en-US" altLang="en-US" dirty="0"/>
              <a:t>,</a:t>
            </a:r>
          </a:p>
          <a:p>
            <a:pPr marL="0" indent="0">
              <a:buNone/>
            </a:pPr>
            <a:r>
              <a:rPr lang="en-US" altLang="en-US" dirty="0"/>
              <a:t>But:</a:t>
            </a:r>
          </a:p>
          <a:p>
            <a:r>
              <a:rPr lang="en-US" altLang="en-US" dirty="0">
                <a:solidFill>
                  <a:srgbClr val="FF0000"/>
                </a:solidFill>
              </a:rPr>
              <a:t>Any Boolean function </a:t>
            </a:r>
            <a:r>
              <a:rPr lang="en-US" altLang="en-US" dirty="0"/>
              <a:t>can be represented by a </a:t>
            </a:r>
            <a:r>
              <a:rPr lang="en-US" altLang="en-US" b="1" dirty="0"/>
              <a:t>two layer </a:t>
            </a:r>
            <a:r>
              <a:rPr lang="en-US" altLang="en-US" dirty="0"/>
              <a:t>network (simulate a two layer AND-OR network)</a:t>
            </a:r>
          </a:p>
          <a:p>
            <a:r>
              <a:rPr lang="en-US" altLang="en-US" dirty="0">
                <a:solidFill>
                  <a:srgbClr val="FF0000"/>
                </a:solidFill>
              </a:rPr>
              <a:t>Any </a:t>
            </a:r>
            <a:r>
              <a:rPr lang="en-US" altLang="en-US" b="1" dirty="0">
                <a:solidFill>
                  <a:srgbClr val="FF0000"/>
                </a:solidFill>
              </a:rPr>
              <a:t>bounded</a:t>
            </a:r>
            <a:r>
              <a:rPr lang="en-US" altLang="en-US" dirty="0">
                <a:solidFill>
                  <a:srgbClr val="FF0000"/>
                </a:solidFill>
              </a:rPr>
              <a:t> </a:t>
            </a:r>
            <a:r>
              <a:rPr lang="en-US" altLang="en-US" b="1" dirty="0">
                <a:solidFill>
                  <a:srgbClr val="FF0000"/>
                </a:solidFill>
              </a:rPr>
              <a:t>continuous function </a:t>
            </a:r>
            <a:r>
              <a:rPr lang="en-US" altLang="en-US" dirty="0"/>
              <a:t>can be approximated with </a:t>
            </a:r>
            <a:r>
              <a:rPr lang="en-US" altLang="en-US" b="1" dirty="0"/>
              <a:t>arbitrary small error </a:t>
            </a:r>
            <a:r>
              <a:rPr lang="en-US" altLang="en-US" dirty="0"/>
              <a:t>by a </a:t>
            </a:r>
            <a:r>
              <a:rPr lang="en-US" altLang="en-US" b="1" dirty="0"/>
              <a:t>two layer </a:t>
            </a:r>
            <a:r>
              <a:rPr lang="en-US" altLang="en-US" dirty="0"/>
              <a:t>network.</a:t>
            </a:r>
          </a:p>
          <a:p>
            <a:pPr lvl="1"/>
            <a:r>
              <a:rPr lang="en-US" altLang="en-US" dirty="0"/>
              <a:t>Sigmoid functions provide a set of </a:t>
            </a:r>
            <a:r>
              <a:rPr lang="en-US" altLang="en-US" b="1" dirty="0"/>
              <a:t>basis function </a:t>
            </a:r>
            <a:r>
              <a:rPr lang="en-US" altLang="en-US" dirty="0"/>
              <a:t>from which arbitrary function can be composed. </a:t>
            </a:r>
          </a:p>
          <a:p>
            <a:r>
              <a:rPr lang="en-US" altLang="en-US" b="1" dirty="0">
                <a:solidFill>
                  <a:srgbClr val="FF0000"/>
                </a:solidFill>
              </a:rPr>
              <a:t>Any function </a:t>
            </a:r>
            <a:r>
              <a:rPr lang="en-US" altLang="en-US" dirty="0"/>
              <a:t>can be approximated to arbitrary accuracy by a </a:t>
            </a:r>
            <a:r>
              <a:rPr lang="en-US" altLang="en-US" b="1" dirty="0"/>
              <a:t>three layer </a:t>
            </a:r>
            <a:r>
              <a:rPr lang="en-US" altLang="en-US" dirty="0"/>
              <a:t>network.</a:t>
            </a:r>
          </a:p>
          <a:p>
            <a:endParaRPr lang="en-US" altLang="en-US" dirty="0">
              <a:solidFill>
                <a:srgbClr val="000066"/>
              </a:solidFill>
              <a:latin typeface="Arial Narrow" pitchFamily="34"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8034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Layer Representation </a:t>
            </a:r>
          </a:p>
        </p:txBody>
      </p:sp>
      <p:sp>
        <p:nvSpPr>
          <p:cNvPr id="3" name="Content Placeholder 2"/>
          <p:cNvSpPr>
            <a:spLocks noGrp="1"/>
          </p:cNvSpPr>
          <p:nvPr>
            <p:ph idx="1"/>
          </p:nvPr>
        </p:nvSpPr>
        <p:spPr/>
        <p:txBody>
          <a:bodyPr/>
          <a:lstStyle/>
          <a:p>
            <a:r>
              <a:rPr lang="en-US" dirty="0"/>
              <a:t>Weight tuning procedure sets weights that define whatever hidden units representation is most effective at minimizing the error.</a:t>
            </a:r>
          </a:p>
          <a:p>
            <a:r>
              <a:rPr lang="en-US" dirty="0"/>
              <a:t>Sometimes Backpropagation will define new hidden layer features that are not explicit in the input representation, but which capture properties of the input instances that are most relevant to learning the target function.</a:t>
            </a:r>
          </a:p>
          <a:p>
            <a:r>
              <a:rPr lang="en-US" dirty="0"/>
              <a:t>Trained hidden units can be seen as newly constructed features that </a:t>
            </a:r>
            <a:r>
              <a:rPr lang="en-US" dirty="0">
                <a:solidFill>
                  <a:srgbClr val="245795"/>
                </a:solidFill>
              </a:rPr>
              <a:t>re-represent </a:t>
            </a:r>
            <a:r>
              <a:rPr lang="en-US" dirty="0"/>
              <a:t>the examples so that they are linearly separable</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6457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Checks are useful!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Allow you to know that there are no bugs in your neural network implementation! </a:t>
                </a:r>
              </a:p>
              <a:p>
                <a:endParaRPr lang="en-US" dirty="0"/>
              </a:p>
              <a:p>
                <a:pPr lvl="1"/>
                <a:r>
                  <a:rPr lang="en-US" dirty="0"/>
                  <a:t>Implement your gradient </a:t>
                </a:r>
              </a:p>
              <a:p>
                <a:pPr lvl="1"/>
                <a:r>
                  <a:rPr lang="en-US" dirty="0"/>
                  <a:t>Implement a finite difference computation by looping through the parameters of your network, adding and subtracting a small epsilon (∼10^-4) and estimate derivatives </a:t>
                </a:r>
              </a:p>
              <a:p>
                <a:pPr marL="457200" lvl="1"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a:rPr>
                          <m:t>𝑓</m:t>
                        </m:r>
                      </m:e>
                      <m:sup>
                        <m:r>
                          <a:rPr lang="en-US" i="1">
                            <a:latin typeface="Cambria Math"/>
                          </a:rPr>
                          <m:t>′</m:t>
                        </m:r>
                      </m:sup>
                    </m:sSup>
                    <m:d>
                      <m:dPr>
                        <m:ctrlPr>
                          <a:rPr lang="en-US" i="1">
                            <a:latin typeface="Cambria Math" panose="02040503050406030204" pitchFamily="18" charset="0"/>
                          </a:rPr>
                        </m:ctrlPr>
                      </m:dPr>
                      <m:e>
                        <m:r>
                          <a:rPr lang="en-US" i="1">
                            <a:latin typeface="Cambria Math"/>
                          </a:rPr>
                          <m:t>𝜃</m:t>
                        </m:r>
                      </m:e>
                    </m:d>
                    <m:r>
                      <a:rPr lang="en-US" i="1">
                        <a:latin typeface="Cambria Math"/>
                      </a:rPr>
                      <m:t>≈</m:t>
                    </m:r>
                    <m:f>
                      <m:fPr>
                        <m:ctrlPr>
                          <a:rPr lang="en-US" i="1">
                            <a:latin typeface="Cambria Math" panose="02040503050406030204" pitchFamily="18" charset="0"/>
                          </a:rPr>
                        </m:ctrlPr>
                      </m:fPr>
                      <m:num>
                        <m:r>
                          <a:rPr lang="en-US" i="1">
                            <a:latin typeface="Cambria Math"/>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𝜃</m:t>
                                </m:r>
                              </m:e>
                              <m:sup>
                                <m:r>
                                  <a:rPr lang="en-US" i="1">
                                    <a:latin typeface="Cambria Math"/>
                                  </a:rPr>
                                  <m:t>+</m:t>
                                </m:r>
                              </m:sup>
                            </m:sSup>
                          </m:e>
                        </m:d>
                        <m:r>
                          <a:rPr lang="en-US" i="1">
                            <a:latin typeface="Cambria Math"/>
                          </a:rPr>
                          <m:t>−</m:t>
                        </m:r>
                        <m:r>
                          <a:rPr lang="en-US" i="1">
                            <a:latin typeface="Cambria Math"/>
                          </a:rPr>
                          <m:t>𝑓</m:t>
                        </m:r>
                        <m:r>
                          <a:rPr lang="en-US" i="1">
                            <a:latin typeface="Cambria Math"/>
                          </a:rPr>
                          <m:t>(</m:t>
                        </m:r>
                        <m:sSup>
                          <m:sSupPr>
                            <m:ctrlPr>
                              <a:rPr lang="en-US" i="1">
                                <a:latin typeface="Cambria Math" panose="02040503050406030204" pitchFamily="18" charset="0"/>
                              </a:rPr>
                            </m:ctrlPr>
                          </m:sSupPr>
                          <m:e>
                            <m:r>
                              <a:rPr lang="en-US" i="1">
                                <a:latin typeface="Cambria Math"/>
                              </a:rPr>
                              <m:t>𝜃</m:t>
                            </m:r>
                          </m:e>
                          <m:sup>
                            <m:r>
                              <a:rPr lang="en-US" i="1">
                                <a:latin typeface="Cambria Math"/>
                              </a:rPr>
                              <m:t>−</m:t>
                            </m:r>
                          </m:sup>
                        </m:sSup>
                        <m:r>
                          <a:rPr lang="en-US" i="1">
                            <a:latin typeface="Cambria Math"/>
                          </a:rPr>
                          <m:t>)</m:t>
                        </m:r>
                      </m:num>
                      <m:den>
                        <m:r>
                          <a:rPr lang="en-US" i="1">
                            <a:latin typeface="Cambria Math"/>
                          </a:rPr>
                          <m:t>2</m:t>
                        </m:r>
                        <m:r>
                          <a:rPr lang="en-US" i="1">
                            <a:latin typeface="Cambria Math"/>
                          </a:rPr>
                          <m:t>𝜖</m:t>
                        </m:r>
                      </m:den>
                    </m:f>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a:rPr>
                          <m:t>𝜃</m:t>
                        </m:r>
                      </m:e>
                      <m:sup>
                        <m:r>
                          <a:rPr lang="en-US" i="1">
                            <a:latin typeface="Cambria Math"/>
                          </a:rPr>
                          <m:t>±</m:t>
                        </m:r>
                      </m:sup>
                    </m:sSup>
                    <m:r>
                      <a:rPr lang="en-US" i="1">
                        <a:latin typeface="Cambria Math"/>
                      </a:rPr>
                      <m:t>=</m:t>
                    </m:r>
                    <m:sSup>
                      <m:sSupPr>
                        <m:ctrlPr>
                          <a:rPr lang="en-US" i="1">
                            <a:latin typeface="Cambria Math" panose="02040503050406030204" pitchFamily="18" charset="0"/>
                          </a:rPr>
                        </m:ctrlPr>
                      </m:sSupPr>
                      <m:e>
                        <m:r>
                          <a:rPr lang="en-US" i="1">
                            <a:latin typeface="Cambria Math"/>
                          </a:rPr>
                          <m:t>𝜃</m:t>
                        </m:r>
                      </m:e>
                      <m:sup/>
                    </m:sSup>
                    <m:r>
                      <a:rPr lang="en-US" i="1">
                        <a:latin typeface="Cambria Math"/>
                      </a:rPr>
                      <m:t>±</m:t>
                    </m:r>
                    <m:r>
                      <a:rPr lang="en-US" i="1">
                        <a:latin typeface="Cambria Math"/>
                      </a:rPr>
                      <m:t>𝜖</m:t>
                    </m:r>
                  </m:oMath>
                </a14:m>
                <a:endParaRPr lang="en-US" dirty="0"/>
              </a:p>
              <a:p>
                <a:pPr lvl="1"/>
                <a:r>
                  <a:rPr lang="en-US" dirty="0"/>
                  <a:t>Compare the two and make sure they are almost the same </a:t>
                </a:r>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r="-18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Rectangle 4"/>
          <p:cNvSpPr/>
          <p:nvPr/>
        </p:nvSpPr>
        <p:spPr>
          <a:xfrm>
            <a:off x="381000" y="2667000"/>
            <a:ext cx="85344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18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Multi-Layer </a:t>
            </a:r>
            <a:r>
              <a:rPr lang="en-US" dirty="0" err="1"/>
              <a:t>Perceptrons</a:t>
            </a:r>
            <a:endParaRPr lang="en-US" dirty="0"/>
          </a:p>
        </p:txBody>
      </p:sp>
      <p:sp>
        <p:nvSpPr>
          <p:cNvPr id="3" name="Content Placeholder 2"/>
          <p:cNvSpPr>
            <a:spLocks noGrp="1"/>
          </p:cNvSpPr>
          <p:nvPr>
            <p:ph idx="1"/>
          </p:nvPr>
        </p:nvSpPr>
        <p:spPr/>
        <p:txBody>
          <a:bodyPr/>
          <a:lstStyle/>
          <a:p>
            <a:pPr>
              <a:lnSpc>
                <a:spcPct val="80000"/>
              </a:lnSpc>
            </a:pPr>
            <a:r>
              <a:rPr lang="en-US" dirty="0">
                <a:latin typeface="+mj-lt"/>
              </a:rPr>
              <a:t>Multi-layer network </a:t>
            </a:r>
          </a:p>
          <a:p>
            <a:pPr lvl="1">
              <a:lnSpc>
                <a:spcPct val="80000"/>
              </a:lnSpc>
            </a:pPr>
            <a:r>
              <a:rPr lang="en-US" dirty="0">
                <a:latin typeface="+mj-lt"/>
              </a:rPr>
              <a:t>A global </a:t>
            </a:r>
            <a:r>
              <a:rPr lang="en-US" dirty="0" err="1">
                <a:latin typeface="+mj-lt"/>
              </a:rPr>
              <a:t>approximator</a:t>
            </a:r>
            <a:r>
              <a:rPr lang="en-US" dirty="0">
                <a:latin typeface="+mj-lt"/>
              </a:rPr>
              <a:t> </a:t>
            </a:r>
          </a:p>
          <a:p>
            <a:pPr lvl="1">
              <a:lnSpc>
                <a:spcPct val="80000"/>
              </a:lnSpc>
            </a:pPr>
            <a:r>
              <a:rPr lang="en-US" dirty="0">
                <a:latin typeface="+mj-lt"/>
              </a:rPr>
              <a:t>Different rules for training it </a:t>
            </a:r>
          </a:p>
          <a:p>
            <a:pPr>
              <a:lnSpc>
                <a:spcPct val="80000"/>
              </a:lnSpc>
            </a:pPr>
            <a:r>
              <a:rPr lang="en-US" dirty="0">
                <a:latin typeface="+mj-lt"/>
              </a:rPr>
              <a:t>The Back-propagation</a:t>
            </a:r>
          </a:p>
          <a:p>
            <a:pPr lvl="1">
              <a:lnSpc>
                <a:spcPct val="80000"/>
              </a:lnSpc>
            </a:pPr>
            <a:r>
              <a:rPr lang="en-US" dirty="0">
                <a:latin typeface="+mj-lt"/>
              </a:rPr>
              <a:t>Forward step </a:t>
            </a:r>
          </a:p>
          <a:p>
            <a:pPr lvl="1">
              <a:lnSpc>
                <a:spcPct val="80000"/>
              </a:lnSpc>
            </a:pPr>
            <a:r>
              <a:rPr lang="en-US" dirty="0">
                <a:latin typeface="+mj-lt"/>
              </a:rPr>
              <a:t>Back propagation of errors </a:t>
            </a:r>
          </a:p>
          <a:p>
            <a:pPr>
              <a:lnSpc>
                <a:spcPct val="80000"/>
              </a:lnSpc>
            </a:pPr>
            <a:endParaRPr lang="en-US" dirty="0">
              <a:latin typeface="+mj-lt"/>
            </a:endParaRPr>
          </a:p>
          <a:p>
            <a:pPr>
              <a:lnSpc>
                <a:spcPct val="80000"/>
              </a:lnSpc>
            </a:pPr>
            <a:r>
              <a:rPr lang="en-US" dirty="0">
                <a:latin typeface="+mj-lt"/>
              </a:rPr>
              <a:t>Congrats! Now you know the hardest concept about neural networks!</a:t>
            </a:r>
          </a:p>
          <a:p>
            <a:pPr>
              <a:lnSpc>
                <a:spcPct val="80000"/>
              </a:lnSpc>
            </a:pPr>
            <a:endParaRPr lang="en-US" dirty="0">
              <a:latin typeface="+mj-lt"/>
            </a:endParaRPr>
          </a:p>
          <a:p>
            <a:pPr>
              <a:lnSpc>
                <a:spcPct val="80000"/>
              </a:lnSpc>
            </a:pPr>
            <a:r>
              <a:rPr lang="en-US" dirty="0">
                <a:latin typeface="+mj-lt"/>
              </a:rPr>
              <a:t>Today: </a:t>
            </a:r>
          </a:p>
          <a:p>
            <a:pPr lvl="1">
              <a:lnSpc>
                <a:spcPct val="80000"/>
              </a:lnSpc>
            </a:pPr>
            <a:r>
              <a:rPr lang="en-US" dirty="0">
                <a:latin typeface="+mj-lt"/>
              </a:rPr>
              <a:t>Convolutional Neural Networks </a:t>
            </a:r>
          </a:p>
          <a:p>
            <a:endParaRPr lang="en-US"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grpSp>
        <p:nvGrpSpPr>
          <p:cNvPr id="5" name="Group 4"/>
          <p:cNvGrpSpPr/>
          <p:nvPr/>
        </p:nvGrpSpPr>
        <p:grpSpPr>
          <a:xfrm>
            <a:off x="5282980" y="1237488"/>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11" name="Group 26"/>
              <p:cNvGrpSpPr>
                <a:grpSpLocks/>
              </p:cNvGrpSpPr>
              <p:nvPr/>
            </p:nvGrpSpPr>
            <p:grpSpPr bwMode="auto">
              <a:xfrm>
                <a:off x="1872" y="3720"/>
                <a:ext cx="1392" cy="144"/>
                <a:chOff x="1872" y="3720"/>
                <a:chExt cx="1392" cy="144"/>
              </a:xfrm>
            </p:grpSpPr>
            <p:sp>
              <p:nvSpPr>
                <p:cNvPr id="41"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5"/>
              <p:cNvGrpSpPr>
                <a:grpSpLocks/>
              </p:cNvGrpSpPr>
              <p:nvPr/>
            </p:nvGrpSpPr>
            <p:grpSpPr bwMode="auto">
              <a:xfrm>
                <a:off x="2016" y="3108"/>
                <a:ext cx="1056" cy="144"/>
                <a:chOff x="2016" y="3168"/>
                <a:chExt cx="1056" cy="144"/>
              </a:xfrm>
            </p:grpSpPr>
            <p:sp>
              <p:nvSpPr>
                <p:cNvPr id="38"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7"/>
              <p:cNvGrpSpPr>
                <a:grpSpLocks/>
              </p:cNvGrpSpPr>
              <p:nvPr/>
            </p:nvGrpSpPr>
            <p:grpSpPr bwMode="auto">
              <a:xfrm>
                <a:off x="2208" y="2496"/>
                <a:ext cx="624" cy="144"/>
                <a:chOff x="2208" y="2496"/>
                <a:chExt cx="624" cy="144"/>
              </a:xfrm>
            </p:grpSpPr>
            <p:sp>
              <p:nvSpPr>
                <p:cNvPr id="36"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37" idx="4"/>
                <a:endCxn id="39"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37" idx="4"/>
                <a:endCxn id="40"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37" idx="4"/>
                <a:endCxn id="38"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stCxn id="36" idx="4"/>
                <a:endCxn id="39"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stCxn id="36" idx="4"/>
                <a:endCxn id="40"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36" idx="4"/>
                <a:endCxn id="38"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stCxn id="38" idx="4"/>
                <a:endCxn id="41"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stCxn id="38" idx="4"/>
                <a:endCxn id="42"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38" idx="4"/>
                <a:endCxn id="45"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stCxn id="38" idx="4"/>
                <a:endCxn id="43"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stCxn id="38" idx="4"/>
                <a:endCxn id="44"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0"/>
              <p:cNvCxnSpPr>
                <a:cxnSpLocks noChangeShapeType="1"/>
                <a:endCxn id="45"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1"/>
              <p:cNvCxnSpPr>
                <a:cxnSpLocks noChangeShapeType="1"/>
                <a:stCxn id="40" idx="4"/>
                <a:endCxn id="42"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2"/>
              <p:cNvCxnSpPr>
                <a:cxnSpLocks noChangeShapeType="1"/>
                <a:endCxn id="41"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4"/>
              <p:cNvCxnSpPr>
                <a:cxnSpLocks noChangeShapeType="1"/>
                <a:stCxn id="39" idx="4"/>
                <a:endCxn id="44"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5"/>
              <p:cNvCxnSpPr>
                <a:cxnSpLocks noChangeShapeType="1"/>
                <a:stCxn id="39" idx="4"/>
                <a:endCxn id="43"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39" idx="4"/>
                <a:endCxn id="45"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39" idx="4"/>
                <a:endCxn id="42"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39" idx="4"/>
                <a:endCxn id="41"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40" idx="4"/>
                <a:endCxn id="44"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6"/>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8" name="Rectangle 7"/>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9" name="Rectangle 8"/>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0" name="Rectangle 9"/>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spTree>
    <p:extLst>
      <p:ext uri="{BB962C8B-B14F-4D97-AF65-F5344CB8AC3E}">
        <p14:creationId xmlns:p14="http://schemas.microsoft.com/office/powerpoint/2010/main" val="23767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Receptive Fields </a:t>
            </a:r>
          </a:p>
        </p:txBody>
      </p:sp>
      <p:sp>
        <p:nvSpPr>
          <p:cNvPr id="3" name="Content Placeholder 2"/>
          <p:cNvSpPr>
            <a:spLocks noGrp="1"/>
          </p:cNvSpPr>
          <p:nvPr>
            <p:ph idx="1"/>
          </p:nvPr>
        </p:nvSpPr>
        <p:spPr>
          <a:xfrm>
            <a:off x="228600" y="1106212"/>
            <a:ext cx="8686800" cy="4973831"/>
          </a:xfrm>
        </p:spPr>
        <p:txBody>
          <a:bodyPr>
            <a:normAutofit/>
          </a:bodyPr>
          <a:lstStyle/>
          <a:p>
            <a:r>
              <a:rPr lang="en-US" sz="2400" dirty="0"/>
              <a:t>The </a:t>
            </a:r>
            <a:r>
              <a:rPr lang="en-US" sz="2400" b="1" dirty="0"/>
              <a:t>receptive field</a:t>
            </a:r>
            <a:r>
              <a:rPr lang="en-US" sz="2400" dirty="0"/>
              <a:t> of an individual </a:t>
            </a:r>
            <a:r>
              <a:rPr lang="en-US" sz="2400" dirty="0">
                <a:solidFill>
                  <a:srgbClr val="FF0000"/>
                </a:solidFill>
              </a:rPr>
              <a:t>sensory neuron</a:t>
            </a:r>
            <a:r>
              <a:rPr lang="en-US" sz="2400" dirty="0"/>
              <a:t> is the particular region of the sensory space (e.g., the body surface, or the retina) in which a stimulus will trigger the firing of that neuron.</a:t>
            </a:r>
          </a:p>
          <a:p>
            <a:pPr lvl="1"/>
            <a:r>
              <a:rPr lang="en-US" sz="2000" dirty="0"/>
              <a:t>Designing “proper” receptive fields for the input Neurons is a significant challenge. </a:t>
            </a:r>
          </a:p>
          <a:p>
            <a:endParaRPr lang="en-US" sz="2400" dirty="0"/>
          </a:p>
          <a:p>
            <a:r>
              <a:rPr lang="en-US" sz="2400" dirty="0"/>
              <a:t>Consider a task with image inputs </a:t>
            </a:r>
          </a:p>
          <a:p>
            <a:pPr lvl="1"/>
            <a:r>
              <a:rPr lang="en-US" sz="2000" dirty="0"/>
              <a:t>Receptive fields should give expressive features from the raw input to the system </a:t>
            </a:r>
          </a:p>
          <a:p>
            <a:pPr lvl="1"/>
            <a:r>
              <a:rPr lang="en-US" sz="2000" dirty="0"/>
              <a:t>How would you design the receptive fields for this problem? </a:t>
            </a:r>
          </a:p>
          <a:p>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pSp>
        <p:nvGrpSpPr>
          <p:cNvPr id="5" name="Group 4"/>
          <p:cNvGrpSpPr/>
          <p:nvPr/>
        </p:nvGrpSpPr>
        <p:grpSpPr>
          <a:xfrm>
            <a:off x="3200400" y="5585655"/>
            <a:ext cx="2986048" cy="1151949"/>
            <a:chOff x="3452853" y="5092700"/>
            <a:chExt cx="2986048" cy="1151949"/>
          </a:xfrm>
        </p:grpSpPr>
        <p:pic>
          <p:nvPicPr>
            <p:cNvPr id="6" name="Picture 2" descr="https://einstein.stanford.edu/STEP/information/data/einstein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2853" y="5139749"/>
              <a:ext cx="1104900" cy="11049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51"/>
            <p:cNvGrpSpPr>
              <a:grpSpLocks/>
            </p:cNvGrpSpPr>
            <p:nvPr/>
          </p:nvGrpSpPr>
          <p:grpSpPr bwMode="auto">
            <a:xfrm rot="5400000">
              <a:off x="5289551" y="5060950"/>
              <a:ext cx="1117600" cy="1181100"/>
              <a:chOff x="1872" y="2496"/>
              <a:chExt cx="1392" cy="1368"/>
            </a:xfrm>
          </p:grpSpPr>
          <p:grpSp>
            <p:nvGrpSpPr>
              <p:cNvPr id="9" name="Group 26"/>
              <p:cNvGrpSpPr>
                <a:grpSpLocks/>
              </p:cNvGrpSpPr>
              <p:nvPr/>
            </p:nvGrpSpPr>
            <p:grpSpPr bwMode="auto">
              <a:xfrm>
                <a:off x="1872" y="3720"/>
                <a:ext cx="1392" cy="144"/>
                <a:chOff x="1872" y="3720"/>
                <a:chExt cx="1392" cy="144"/>
              </a:xfrm>
            </p:grpSpPr>
            <p:sp>
              <p:nvSpPr>
                <p:cNvPr id="38"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25"/>
              <p:cNvGrpSpPr>
                <a:grpSpLocks/>
              </p:cNvGrpSpPr>
              <p:nvPr/>
            </p:nvGrpSpPr>
            <p:grpSpPr bwMode="auto">
              <a:xfrm>
                <a:off x="2016" y="3108"/>
                <a:ext cx="1056" cy="144"/>
                <a:chOff x="2016" y="3168"/>
                <a:chExt cx="1056" cy="144"/>
              </a:xfrm>
            </p:grpSpPr>
            <p:sp>
              <p:nvSpPr>
                <p:cNvPr id="35"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27"/>
              <p:cNvGrpSpPr>
                <a:grpSpLocks/>
              </p:cNvGrpSpPr>
              <p:nvPr/>
            </p:nvGrpSpPr>
            <p:grpSpPr bwMode="auto">
              <a:xfrm>
                <a:off x="2208" y="2496"/>
                <a:ext cx="624" cy="144"/>
                <a:chOff x="2208" y="2496"/>
                <a:chExt cx="624" cy="144"/>
              </a:xfrm>
            </p:grpSpPr>
            <p:sp>
              <p:nvSpPr>
                <p:cNvPr id="33"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2" name="AutoShape 28"/>
              <p:cNvCxnSpPr>
                <a:cxnSpLocks noChangeShapeType="1"/>
                <a:stCxn id="34" idx="4"/>
                <a:endCxn id="36"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29"/>
              <p:cNvCxnSpPr>
                <a:cxnSpLocks noChangeShapeType="1"/>
                <a:stCxn id="34" idx="4"/>
                <a:endCxn id="37"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0"/>
              <p:cNvCxnSpPr>
                <a:cxnSpLocks noChangeShapeType="1"/>
                <a:stCxn id="34" idx="4"/>
                <a:endCxn id="35"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1"/>
              <p:cNvCxnSpPr>
                <a:cxnSpLocks noChangeShapeType="1"/>
                <a:stCxn id="33" idx="4"/>
                <a:endCxn id="36"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2"/>
              <p:cNvCxnSpPr>
                <a:cxnSpLocks noChangeShapeType="1"/>
                <a:stCxn id="33" idx="4"/>
                <a:endCxn id="37"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3"/>
              <p:cNvCxnSpPr>
                <a:cxnSpLocks noChangeShapeType="1"/>
                <a:stCxn id="33" idx="4"/>
                <a:endCxn id="35"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4"/>
              <p:cNvCxnSpPr>
                <a:cxnSpLocks noChangeShapeType="1"/>
                <a:stCxn id="35" idx="4"/>
                <a:endCxn id="38"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5"/>
              <p:cNvCxnSpPr>
                <a:cxnSpLocks noChangeShapeType="1"/>
                <a:stCxn id="35" idx="4"/>
                <a:endCxn id="39"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6"/>
              <p:cNvCxnSpPr>
                <a:cxnSpLocks noChangeShapeType="1"/>
                <a:stCxn id="35" idx="4"/>
                <a:endCxn id="42"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7"/>
              <p:cNvCxnSpPr>
                <a:cxnSpLocks noChangeShapeType="1"/>
                <a:stCxn id="35" idx="4"/>
                <a:endCxn id="40"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8"/>
              <p:cNvCxnSpPr>
                <a:cxnSpLocks noChangeShapeType="1"/>
                <a:stCxn id="35" idx="4"/>
                <a:endCxn id="41"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0"/>
              <p:cNvCxnSpPr>
                <a:cxnSpLocks noChangeShapeType="1"/>
                <a:endCxn id="42"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1"/>
              <p:cNvCxnSpPr>
                <a:cxnSpLocks noChangeShapeType="1"/>
                <a:stCxn id="37" idx="4"/>
                <a:endCxn id="39"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2"/>
              <p:cNvCxnSpPr>
                <a:cxnSpLocks noChangeShapeType="1"/>
                <a:endCxn id="38"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4"/>
              <p:cNvCxnSpPr>
                <a:cxnSpLocks noChangeShapeType="1"/>
                <a:stCxn id="36" idx="4"/>
                <a:endCxn id="41"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5"/>
              <p:cNvCxnSpPr>
                <a:cxnSpLocks noChangeShapeType="1"/>
                <a:stCxn id="36" idx="4"/>
                <a:endCxn id="40"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6"/>
              <p:cNvCxnSpPr>
                <a:cxnSpLocks noChangeShapeType="1"/>
                <a:stCxn id="36" idx="4"/>
                <a:endCxn id="42"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7"/>
              <p:cNvCxnSpPr>
                <a:cxnSpLocks noChangeShapeType="1"/>
                <a:stCxn id="36" idx="4"/>
                <a:endCxn id="39"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8"/>
              <p:cNvCxnSpPr>
                <a:cxnSpLocks noChangeShapeType="1"/>
                <a:stCxn id="36" idx="4"/>
                <a:endCxn id="38"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9"/>
              <p:cNvCxnSpPr>
                <a:cxnSpLocks noChangeShapeType="1"/>
                <a:stCxn id="37" idx="4"/>
                <a:endCxn id="41"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Right Arrow 7"/>
            <p:cNvSpPr/>
            <p:nvPr/>
          </p:nvSpPr>
          <p:spPr>
            <a:xfrm>
              <a:off x="4648200" y="5449955"/>
              <a:ext cx="533400" cy="481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83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b="1" dirty="0"/>
              <a:t>fully connected layer</a:t>
            </a:r>
            <a:r>
              <a:rPr lang="en-US" dirty="0"/>
              <a:t>: </a:t>
            </a:r>
          </a:p>
          <a:p>
            <a:pPr lvl="1"/>
            <a:r>
              <a:rPr lang="en-US" dirty="0"/>
              <a:t>Example: </a:t>
            </a:r>
          </a:p>
          <a:p>
            <a:pPr lvl="2"/>
            <a:r>
              <a:rPr lang="en-US" dirty="0"/>
              <a:t>100x100 images </a:t>
            </a:r>
          </a:p>
          <a:p>
            <a:pPr lvl="2"/>
            <a:r>
              <a:rPr lang="en-US" dirty="0"/>
              <a:t>1000 units in the input </a:t>
            </a:r>
          </a:p>
          <a:p>
            <a:pPr lvl="1"/>
            <a:r>
              <a:rPr lang="en-US" dirty="0"/>
              <a:t>Problems: </a:t>
            </a:r>
          </a:p>
          <a:p>
            <a:pPr lvl="2"/>
            <a:r>
              <a:rPr lang="en-US" dirty="0"/>
              <a:t>10^7 edges! </a:t>
            </a:r>
          </a:p>
          <a:p>
            <a:pPr lvl="2"/>
            <a:r>
              <a:rPr lang="en-US" dirty="0"/>
              <a:t>Spatial correlations lost! </a:t>
            </a:r>
          </a:p>
          <a:p>
            <a:pPr lvl="2"/>
            <a:r>
              <a:rPr lang="en-US" dirty="0"/>
              <a:t>Variables sized inputs. </a:t>
            </a:r>
          </a:p>
          <a:p>
            <a:pPr lvl="2"/>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22"/>
          <a:stretch/>
        </p:blipFill>
        <p:spPr bwMode="auto">
          <a:xfrm>
            <a:off x="5562600" y="1447800"/>
            <a:ext cx="3188692" cy="355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328873" y="6138743"/>
            <a:ext cx="2736647" cy="307777"/>
          </a:xfrm>
          <a:prstGeom prst="rect">
            <a:avLst/>
          </a:prstGeom>
        </p:spPr>
        <p:txBody>
          <a:bodyPr wrap="none">
            <a:spAutoFit/>
          </a:bodyPr>
          <a:lstStyle/>
          <a:p>
            <a:r>
              <a:rPr lang="en-US" u="none" dirty="0">
                <a:solidFill>
                  <a:schemeClr val="bg1">
                    <a:lumMod val="75000"/>
                  </a:schemeClr>
                </a:solidFill>
              </a:rPr>
              <a:t>Slide Credit: </a:t>
            </a:r>
            <a:r>
              <a:rPr lang="en-US" u="none" dirty="0" err="1">
                <a:solidFill>
                  <a:schemeClr val="bg1">
                    <a:lumMod val="75000"/>
                  </a:schemeClr>
                </a:solidFill>
              </a:rPr>
              <a:t>Marc'Aurelio</a:t>
            </a:r>
            <a:r>
              <a:rPr lang="en-US" u="none" dirty="0">
                <a:solidFill>
                  <a:schemeClr val="bg1">
                    <a:lumMod val="75000"/>
                  </a:schemeClr>
                </a:solidFill>
              </a:rPr>
              <a:t> </a:t>
            </a:r>
            <a:r>
              <a:rPr lang="en-US" u="none" dirty="0" err="1">
                <a:solidFill>
                  <a:schemeClr val="bg1">
                    <a:lumMod val="75000"/>
                  </a:schemeClr>
                </a:solidFill>
              </a:rPr>
              <a:t>Ranzato</a:t>
            </a:r>
            <a:endParaRPr lang="en-US" u="none" dirty="0">
              <a:solidFill>
                <a:schemeClr val="bg1">
                  <a:lumMod val="75000"/>
                </a:schemeClr>
              </a:solidFill>
            </a:endParaRPr>
          </a:p>
        </p:txBody>
      </p:sp>
    </p:spTree>
    <p:extLst>
      <p:ext uri="{BB962C8B-B14F-4D97-AF65-F5344CB8AC3E}">
        <p14:creationId xmlns:p14="http://schemas.microsoft.com/office/powerpoint/2010/main" val="329491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Consider a task with image inputs: </a:t>
            </a:r>
          </a:p>
          <a:p>
            <a:r>
              <a:rPr lang="en-US" dirty="0"/>
              <a:t>A </a:t>
            </a:r>
            <a:r>
              <a:rPr lang="en-US" b="1" dirty="0"/>
              <a:t>locally connected layer</a:t>
            </a:r>
            <a:r>
              <a:rPr lang="en-US" dirty="0"/>
              <a:t>: </a:t>
            </a:r>
          </a:p>
          <a:p>
            <a:pPr lvl="1"/>
            <a:r>
              <a:rPr lang="en-US" dirty="0"/>
              <a:t>Example: </a:t>
            </a:r>
          </a:p>
          <a:p>
            <a:pPr lvl="2"/>
            <a:r>
              <a:rPr lang="en-US" dirty="0"/>
              <a:t>100x100 images </a:t>
            </a:r>
          </a:p>
          <a:p>
            <a:pPr lvl="2"/>
            <a:r>
              <a:rPr lang="en-US" dirty="0"/>
              <a:t>1000 units in the input </a:t>
            </a:r>
          </a:p>
          <a:p>
            <a:pPr lvl="2"/>
            <a:r>
              <a:rPr lang="en-US" dirty="0"/>
              <a:t>Filter size: 10x10</a:t>
            </a:r>
          </a:p>
          <a:p>
            <a:pPr lvl="1"/>
            <a:r>
              <a:rPr lang="en-US" dirty="0"/>
              <a:t>Local correlations preserved!</a:t>
            </a:r>
          </a:p>
          <a:p>
            <a:pPr lvl="1"/>
            <a:r>
              <a:rPr lang="en-US" dirty="0"/>
              <a:t>Problems: </a:t>
            </a:r>
          </a:p>
          <a:p>
            <a:pPr lvl="2"/>
            <a:r>
              <a:rPr lang="en-US" dirty="0"/>
              <a:t>10^5 edges </a:t>
            </a:r>
          </a:p>
          <a:p>
            <a:pPr lvl="2"/>
            <a:r>
              <a:rPr lang="en-US" dirty="0"/>
              <a:t>This parameterization is good </a:t>
            </a:r>
          </a:p>
          <a:p>
            <a:pPr marL="914400" lvl="2" indent="0">
              <a:buNone/>
            </a:pPr>
            <a:r>
              <a:rPr lang="en-US" dirty="0"/>
              <a:t>when input image is registered </a:t>
            </a:r>
          </a:p>
          <a:p>
            <a:pPr marL="914400" lvl="2" indent="0">
              <a:buNone/>
            </a:pPr>
            <a:r>
              <a:rPr lang="en-US" dirty="0"/>
              <a:t>(e.g., face recognition).  </a:t>
            </a:r>
          </a:p>
          <a:p>
            <a:pPr lvl="2"/>
            <a:r>
              <a:rPr lang="en-US" dirty="0"/>
              <a:t>Variable sized inputs, again.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24472"/>
            <a:ext cx="3505200" cy="3399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328873" y="6138743"/>
            <a:ext cx="2736647" cy="307777"/>
          </a:xfrm>
          <a:prstGeom prst="rect">
            <a:avLst/>
          </a:prstGeom>
        </p:spPr>
        <p:txBody>
          <a:bodyPr wrap="none">
            <a:spAutoFit/>
          </a:bodyPr>
          <a:lstStyle/>
          <a:p>
            <a:r>
              <a:rPr lang="en-US" u="none" dirty="0">
                <a:solidFill>
                  <a:schemeClr val="bg1">
                    <a:lumMod val="75000"/>
                  </a:schemeClr>
                </a:solidFill>
              </a:rPr>
              <a:t>Slide Credit: </a:t>
            </a:r>
            <a:r>
              <a:rPr lang="en-US" u="none" dirty="0" err="1">
                <a:solidFill>
                  <a:schemeClr val="bg1">
                    <a:lumMod val="75000"/>
                  </a:schemeClr>
                </a:solidFill>
              </a:rPr>
              <a:t>Marc'Aurelio</a:t>
            </a:r>
            <a:r>
              <a:rPr lang="en-US" u="none" dirty="0">
                <a:solidFill>
                  <a:schemeClr val="bg1">
                    <a:lumMod val="75000"/>
                  </a:schemeClr>
                </a:solidFill>
              </a:rPr>
              <a:t> </a:t>
            </a:r>
            <a:r>
              <a:rPr lang="en-US" u="none" dirty="0" err="1">
                <a:solidFill>
                  <a:schemeClr val="bg1">
                    <a:lumMod val="75000"/>
                  </a:schemeClr>
                </a:solidFill>
              </a:rPr>
              <a:t>Ranzato</a:t>
            </a:r>
            <a:endParaRPr lang="en-US" u="none" dirty="0">
              <a:solidFill>
                <a:schemeClr val="bg1">
                  <a:lumMod val="75000"/>
                </a:schemeClr>
              </a:solidFill>
            </a:endParaRPr>
          </a:p>
        </p:txBody>
      </p:sp>
    </p:spTree>
    <p:extLst>
      <p:ext uri="{BB962C8B-B14F-4D97-AF65-F5344CB8AC3E}">
        <p14:creationId xmlns:p14="http://schemas.microsoft.com/office/powerpoint/2010/main" val="131113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a:t>
            </a:r>
          </a:p>
        </p:txBody>
      </p:sp>
      <p:sp>
        <p:nvSpPr>
          <p:cNvPr id="3" name="Content Placeholder 2"/>
          <p:cNvSpPr>
            <a:spLocks noGrp="1"/>
          </p:cNvSpPr>
          <p:nvPr>
            <p:ph idx="1"/>
          </p:nvPr>
        </p:nvSpPr>
        <p:spPr/>
        <p:txBody>
          <a:bodyPr/>
          <a:lstStyle/>
          <a:p>
            <a:r>
              <a:rPr lang="en-US" b="1" dirty="0"/>
              <a:t>A solution: </a:t>
            </a:r>
          </a:p>
          <a:p>
            <a:pPr lvl="1"/>
            <a:r>
              <a:rPr lang="en-US" b="1" dirty="0"/>
              <a:t>Filters </a:t>
            </a:r>
            <a:r>
              <a:rPr lang="en-US" dirty="0"/>
              <a:t>to capture different patterns in the input space. </a:t>
            </a:r>
          </a:p>
          <a:p>
            <a:pPr lvl="2"/>
            <a:r>
              <a:rPr lang="en-US" b="1" dirty="0">
                <a:solidFill>
                  <a:srgbClr val="FF6699"/>
                </a:solidFill>
              </a:rPr>
              <a:t>Share </a:t>
            </a:r>
            <a:r>
              <a:rPr lang="en-US" dirty="0">
                <a:solidFill>
                  <a:srgbClr val="FF6699"/>
                </a:solidFill>
              </a:rPr>
              <a:t>parameters across different locations</a:t>
            </a:r>
            <a:r>
              <a:rPr lang="en-US" dirty="0">
                <a:solidFill>
                  <a:srgbClr val="0099FF"/>
                </a:solidFill>
              </a:rPr>
              <a:t> </a:t>
            </a:r>
            <a:r>
              <a:rPr lang="en-US" dirty="0"/>
              <a:t>(assuming input is stationary) </a:t>
            </a:r>
          </a:p>
          <a:p>
            <a:pPr lvl="2"/>
            <a:r>
              <a:rPr lang="en-US" b="1" dirty="0">
                <a:solidFill>
                  <a:srgbClr val="FF0000"/>
                </a:solidFill>
              </a:rPr>
              <a:t>Convolutions</a:t>
            </a:r>
            <a:r>
              <a:rPr lang="en-US" dirty="0"/>
              <a:t> with learned filters </a:t>
            </a:r>
          </a:p>
          <a:p>
            <a:pPr lvl="1"/>
            <a:r>
              <a:rPr lang="en-US" sz="1800" dirty="0"/>
              <a:t>Filters will be </a:t>
            </a:r>
            <a:r>
              <a:rPr lang="en-US" sz="1800" b="1" dirty="0"/>
              <a:t>learned </a:t>
            </a:r>
            <a:r>
              <a:rPr lang="en-US" sz="1800" dirty="0"/>
              <a:t>during training. </a:t>
            </a:r>
          </a:p>
          <a:p>
            <a:pPr lvl="1"/>
            <a:r>
              <a:rPr lang="en-US" sz="1800" dirty="0"/>
              <a:t>The issue of variable-sized inputs will be </a:t>
            </a:r>
          </a:p>
          <a:p>
            <a:pPr marL="457200" lvl="1" indent="0">
              <a:buNone/>
            </a:pPr>
            <a:r>
              <a:rPr lang="en-US" sz="1800" dirty="0"/>
              <a:t>resolved with a </a:t>
            </a:r>
            <a:r>
              <a:rPr lang="en-US" sz="1800" b="1" dirty="0"/>
              <a:t>pooling </a:t>
            </a:r>
            <a:r>
              <a:rPr lang="en-US" sz="1800" dirty="0"/>
              <a:t>layer.</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199" y="3272105"/>
            <a:ext cx="2895601" cy="2881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95600" y="4876800"/>
            <a:ext cx="20653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800" u="none" dirty="0"/>
              <a:t>So what is a convolution?</a:t>
            </a:r>
          </a:p>
        </p:txBody>
      </p:sp>
    </p:spTree>
    <p:extLst>
      <p:ext uri="{BB962C8B-B14F-4D97-AF65-F5344CB8AC3E}">
        <p14:creationId xmlns:p14="http://schemas.microsoft.com/office/powerpoint/2010/main" val="39160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Operator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Convolution operator: </a:t>
                </a:r>
                <a14:m>
                  <m:oMath xmlns:m="http://schemas.openxmlformats.org/officeDocument/2006/math">
                    <m:r>
                      <a:rPr lang="en-US" i="1">
                        <a:solidFill>
                          <a:srgbClr val="FF0000"/>
                        </a:solidFill>
                        <a:latin typeface="Cambria Math"/>
                      </a:rPr>
                      <m:t>∗</m:t>
                    </m:r>
                  </m:oMath>
                </a14:m>
                <a:endParaRPr lang="en-US" dirty="0"/>
              </a:p>
              <a:p>
                <a:pPr lvl="1"/>
                <a:r>
                  <a:rPr lang="en-US" dirty="0"/>
                  <a:t>takes two functions and gives another function </a:t>
                </a:r>
              </a:p>
              <a:p>
                <a:r>
                  <a:rPr lang="en-US" dirty="0"/>
                  <a:t>One dimension:  </a:t>
                </a:r>
              </a:p>
              <a:p>
                <a:pPr marL="0" indent="0" algn="ctr">
                  <a:buNone/>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mc:AlternateContent xmlns:mc="http://schemas.openxmlformats.org/markup-compatibility/2006" xmlns:a14="http://schemas.microsoft.com/office/drawing/2010/main">
        <mc:Choice Requires="a14">
          <p:sp>
            <p:nvSpPr>
              <p:cNvPr id="5" name="Rectangle 4"/>
              <p:cNvSpPr/>
              <p:nvPr/>
            </p:nvSpPr>
            <p:spPr>
              <a:xfrm>
                <a:off x="2743200" y="2362200"/>
                <a:ext cx="4572000" cy="1151662"/>
              </a:xfrm>
              <a:prstGeom prst="rect">
                <a:avLst/>
              </a:prstGeom>
            </p:spPr>
            <p:txBody>
              <a:bodyPr>
                <a:spAutoFit/>
              </a:bodyPr>
              <a:lstStyle/>
              <a:p>
                <a:pPr marL="0" indent="0" algn="ctr">
                  <a:buNone/>
                </a:pPr>
                <a14:m>
                  <m:oMathPara xmlns:m="http://schemas.openxmlformats.org/officeDocument/2006/math">
                    <m:oMathParaPr>
                      <m:jc m:val="centerGroup"/>
                    </m:oMathParaPr>
                    <m:oMath xmlns:m="http://schemas.openxmlformats.org/officeDocument/2006/math">
                      <m:d>
                        <m:dPr>
                          <m:ctrlPr>
                            <a:rPr lang="en-US" sz="1900" i="1" u="none" smtClean="0">
                              <a:latin typeface="Cambria Math" panose="02040503050406030204" pitchFamily="18" charset="0"/>
                            </a:rPr>
                          </m:ctrlPr>
                        </m:dPr>
                        <m:e>
                          <m:r>
                            <a:rPr lang="en-US" sz="1900" b="0" i="1" u="none" smtClean="0">
                              <a:latin typeface="Cambria Math"/>
                            </a:rPr>
                            <m:t>𝑥</m:t>
                          </m:r>
                          <m:r>
                            <a:rPr lang="en-US" sz="1900" i="1" u="none">
                              <a:latin typeface="Cambria Math"/>
                            </a:rPr>
                            <m:t>∗</m:t>
                          </m:r>
                          <m:r>
                            <a:rPr lang="en-US" sz="1900" b="0" i="1" u="none" smtClean="0">
                              <a:latin typeface="Cambria Math"/>
                            </a:rPr>
                            <m:t>h</m:t>
                          </m:r>
                        </m:e>
                      </m:d>
                      <m:d>
                        <m:dPr>
                          <m:ctrlPr>
                            <a:rPr lang="en-US" sz="1900" i="1" u="none">
                              <a:latin typeface="Cambria Math" panose="02040503050406030204" pitchFamily="18" charset="0"/>
                            </a:rPr>
                          </m:ctrlPr>
                        </m:dPr>
                        <m:e>
                          <m:r>
                            <a:rPr lang="en-US" sz="1900" i="1" u="none">
                              <a:latin typeface="Cambria Math"/>
                            </a:rPr>
                            <m:t>𝑡</m:t>
                          </m:r>
                        </m:e>
                      </m:d>
                      <m:r>
                        <a:rPr lang="en-US" sz="1900" i="1" u="none">
                          <a:latin typeface="Cambria Math"/>
                        </a:rPr>
                        <m:t>=</m:t>
                      </m:r>
                      <m:nary>
                        <m:naryPr>
                          <m:limLoc m:val="undOvr"/>
                          <m:subHide m:val="on"/>
                          <m:supHide m:val="on"/>
                          <m:ctrlPr>
                            <a:rPr lang="en-US" sz="1900" i="1" u="none">
                              <a:latin typeface="Cambria Math" panose="02040503050406030204" pitchFamily="18" charset="0"/>
                            </a:rPr>
                          </m:ctrlPr>
                        </m:naryPr>
                        <m:sub/>
                        <m:sup/>
                        <m:e>
                          <m:r>
                            <a:rPr lang="en-US" sz="1900" b="0" i="1" u="none" smtClean="0">
                              <a:latin typeface="Cambria Math"/>
                            </a:rPr>
                            <m:t>𝑥</m:t>
                          </m:r>
                          <m:d>
                            <m:dPr>
                              <m:ctrlPr>
                                <a:rPr lang="en-US" sz="1900" i="1" u="none">
                                  <a:latin typeface="Cambria Math" panose="02040503050406030204" pitchFamily="18" charset="0"/>
                                </a:rPr>
                              </m:ctrlPr>
                            </m:dPr>
                            <m:e>
                              <m:r>
                                <a:rPr lang="en-US" sz="1900" i="1" u="none">
                                  <a:latin typeface="Cambria Math"/>
                                </a:rPr>
                                <m:t>𝜏</m:t>
                              </m:r>
                            </m:e>
                          </m:d>
                          <m:r>
                            <a:rPr lang="en-US" sz="1900" b="0" i="1" u="none" smtClean="0">
                              <a:latin typeface="Cambria Math"/>
                            </a:rPr>
                            <m:t>h</m:t>
                          </m:r>
                          <m:d>
                            <m:dPr>
                              <m:ctrlPr>
                                <a:rPr lang="en-US" sz="1900" i="1" u="none">
                                  <a:latin typeface="Cambria Math" panose="02040503050406030204" pitchFamily="18" charset="0"/>
                                </a:rPr>
                              </m:ctrlPr>
                            </m:dPr>
                            <m:e>
                              <m:r>
                                <a:rPr lang="en-US" sz="1900" i="1" u="none">
                                  <a:latin typeface="Cambria Math"/>
                                </a:rPr>
                                <m:t>𝑡</m:t>
                              </m:r>
                              <m:r>
                                <a:rPr lang="en-US" sz="1900" i="1" u="none">
                                  <a:latin typeface="Cambria Math"/>
                                </a:rPr>
                                <m:t>−</m:t>
                              </m:r>
                              <m:r>
                                <a:rPr lang="en-US" sz="1900" i="1" u="none">
                                  <a:latin typeface="Cambria Math"/>
                                </a:rPr>
                                <m:t>𝜏</m:t>
                              </m:r>
                            </m:e>
                          </m:d>
                          <m:r>
                            <a:rPr lang="en-US" sz="1900" i="1" u="none">
                              <a:latin typeface="Cambria Math"/>
                            </a:rPr>
                            <m:t>𝑑</m:t>
                          </m:r>
                          <m:r>
                            <a:rPr lang="en-US" sz="1900" i="1" u="none">
                              <a:latin typeface="Cambria Math"/>
                            </a:rPr>
                            <m:t>𝜏</m:t>
                          </m:r>
                        </m:e>
                      </m:nary>
                    </m:oMath>
                  </m:oMathPara>
                </a14:m>
                <a:endParaRPr lang="en-US" sz="1900" u="none" dirty="0"/>
              </a:p>
              <a:p>
                <a:pPr marL="0" indent="0" algn="ctr">
                  <a:buNone/>
                </a:pPr>
                <a:r>
                  <a:rPr lang="en-US" sz="1900" u="none" dirty="0"/>
                  <a:t> </a:t>
                </a:r>
                <a14:m>
                  <m:oMath xmlns:m="http://schemas.openxmlformats.org/officeDocument/2006/math">
                    <m:d>
                      <m:dPr>
                        <m:ctrlPr>
                          <a:rPr lang="en-US" sz="1900" i="1" u="none">
                            <a:latin typeface="Cambria Math" panose="02040503050406030204" pitchFamily="18" charset="0"/>
                          </a:rPr>
                        </m:ctrlPr>
                      </m:dPr>
                      <m:e>
                        <m:r>
                          <a:rPr lang="en-US" sz="1900" b="0" i="1" u="none" smtClean="0">
                            <a:latin typeface="Cambria Math"/>
                          </a:rPr>
                          <m:t>𝑥</m:t>
                        </m:r>
                        <m:r>
                          <a:rPr lang="en-US" sz="1900" i="1" u="none">
                            <a:latin typeface="Cambria Math"/>
                          </a:rPr>
                          <m:t>∗</m:t>
                        </m:r>
                        <m:r>
                          <a:rPr lang="en-US" sz="1900" b="0" i="1" u="none" smtClean="0">
                            <a:latin typeface="Cambria Math"/>
                          </a:rPr>
                          <m:t>h</m:t>
                        </m:r>
                      </m:e>
                    </m:d>
                    <m:r>
                      <a:rPr lang="en-US" sz="1900" i="1" u="none">
                        <a:latin typeface="Cambria Math"/>
                      </a:rPr>
                      <m:t>[</m:t>
                    </m:r>
                    <m:r>
                      <a:rPr lang="en-US" sz="1900" i="1" u="none">
                        <a:latin typeface="Cambria Math"/>
                      </a:rPr>
                      <m:t>𝑛</m:t>
                    </m:r>
                    <m:r>
                      <a:rPr lang="en-US" sz="1900" i="1" u="none">
                        <a:latin typeface="Cambria Math"/>
                      </a:rPr>
                      <m:t>]=</m:t>
                    </m:r>
                    <m:nary>
                      <m:naryPr>
                        <m:chr m:val="∑"/>
                        <m:supHide m:val="on"/>
                        <m:ctrlPr>
                          <a:rPr lang="en-US" sz="1900" i="1" u="none">
                            <a:latin typeface="Cambria Math" panose="02040503050406030204" pitchFamily="18" charset="0"/>
                          </a:rPr>
                        </m:ctrlPr>
                      </m:naryPr>
                      <m:sub>
                        <m:r>
                          <m:rPr>
                            <m:brk m:alnAt="7"/>
                          </m:rPr>
                          <a:rPr lang="en-US" sz="1900" i="1" u="none">
                            <a:latin typeface="Cambria Math"/>
                          </a:rPr>
                          <m:t>𝑚</m:t>
                        </m:r>
                      </m:sub>
                      <m:sup/>
                      <m:e>
                        <m:r>
                          <a:rPr lang="en-US" sz="1900" b="0" i="1" u="none" smtClean="0">
                            <a:latin typeface="Cambria Math"/>
                          </a:rPr>
                          <m:t>𝑥</m:t>
                        </m:r>
                        <m:d>
                          <m:dPr>
                            <m:begChr m:val="["/>
                            <m:endChr m:val="]"/>
                            <m:ctrlPr>
                              <a:rPr lang="en-US" sz="1900" i="1" u="none">
                                <a:latin typeface="Cambria Math" panose="02040503050406030204" pitchFamily="18" charset="0"/>
                              </a:rPr>
                            </m:ctrlPr>
                          </m:dPr>
                          <m:e>
                            <m:r>
                              <a:rPr lang="en-US" sz="1900" i="1" u="none">
                                <a:latin typeface="Cambria Math"/>
                              </a:rPr>
                              <m:t>𝑚</m:t>
                            </m:r>
                          </m:e>
                        </m:d>
                        <m:r>
                          <a:rPr lang="en-US" sz="1900" b="0" i="1" u="none" smtClean="0">
                            <a:latin typeface="Cambria Math"/>
                          </a:rPr>
                          <m:t>h</m:t>
                        </m:r>
                        <m:r>
                          <a:rPr lang="en-US" sz="1900" i="1" u="none">
                            <a:latin typeface="Cambria Math"/>
                          </a:rPr>
                          <m:t>[</m:t>
                        </m:r>
                        <m:r>
                          <a:rPr lang="en-US" sz="1900" i="1" u="none">
                            <a:latin typeface="Cambria Math"/>
                          </a:rPr>
                          <m:t>𝑛</m:t>
                        </m:r>
                        <m:r>
                          <a:rPr lang="en-US" sz="1900" i="1" u="none">
                            <a:latin typeface="Cambria Math"/>
                          </a:rPr>
                          <m:t>−</m:t>
                        </m:r>
                        <m:r>
                          <a:rPr lang="en-US" sz="1900" i="1" u="none">
                            <a:latin typeface="Cambria Math"/>
                          </a:rPr>
                          <m:t>𝑚</m:t>
                        </m:r>
                        <m:r>
                          <a:rPr lang="en-US" sz="1900" i="1" u="none">
                            <a:latin typeface="Cambria Math"/>
                          </a:rPr>
                          <m:t>]</m:t>
                        </m:r>
                      </m:e>
                    </m:nary>
                  </m:oMath>
                </a14:m>
                <a:endParaRPr lang="en-US" sz="1900" u="none" dirty="0"/>
              </a:p>
            </p:txBody>
          </p:sp>
        </mc:Choice>
        <mc:Fallback xmlns="">
          <p:sp>
            <p:nvSpPr>
              <p:cNvPr id="5" name="Rectangle 4"/>
              <p:cNvSpPr>
                <a:spLocks noRot="1" noChangeAspect="1" noMove="1" noResize="1" noEditPoints="1" noAdjustHandles="1" noChangeArrowheads="1" noChangeShapeType="1" noTextEdit="1"/>
              </p:cNvSpPr>
              <p:nvPr/>
            </p:nvSpPr>
            <p:spPr>
              <a:xfrm>
                <a:off x="2743200" y="2362200"/>
                <a:ext cx="4572000" cy="1151662"/>
              </a:xfrm>
              <a:prstGeom prst="rect">
                <a:avLst/>
              </a:prstGeom>
              <a:blipFill>
                <a:blip r:embed="rId3"/>
                <a:stretch>
                  <a:fillRect b="-60638"/>
                </a:stretch>
              </a:blipFill>
            </p:spPr>
            <p:txBody>
              <a:bodyPr/>
              <a:lstStyle/>
              <a:p>
                <a:r>
                  <a:rPr lang="en-US">
                    <a:noFill/>
                  </a:rPr>
                  <a:t> </a:t>
                </a:r>
              </a:p>
            </p:txBody>
          </p:sp>
        </mc:Fallback>
      </mc:AlternateContent>
      <p:sp>
        <p:nvSpPr>
          <p:cNvPr id="6" name="Rectangle 5"/>
          <p:cNvSpPr/>
          <p:nvPr/>
        </p:nvSpPr>
        <p:spPr>
          <a:xfrm>
            <a:off x="7239000" y="2459254"/>
            <a:ext cx="17526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u="none" dirty="0"/>
              <a:t>“Convolution” is very similar to “cross-correlation”, except that in convolution one of the functions is flipped. </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951009"/>
            <a:ext cx="3464560" cy="1197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5560" y="4018619"/>
            <a:ext cx="3276600" cy="111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761" y="5478157"/>
            <a:ext cx="3352800" cy="1205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711" y="5432693"/>
            <a:ext cx="3448050" cy="1220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216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Operator (2)</a:t>
            </a:r>
          </a:p>
        </p:txBody>
      </p:sp>
      <p:sp>
        <p:nvSpPr>
          <p:cNvPr id="3" name="Content Placeholder 2"/>
          <p:cNvSpPr>
            <a:spLocks noGrp="1"/>
          </p:cNvSpPr>
          <p:nvPr>
            <p:ph idx="1"/>
          </p:nvPr>
        </p:nvSpPr>
        <p:spPr/>
        <p:txBody>
          <a:bodyPr/>
          <a:lstStyle/>
          <a:p>
            <a:r>
              <a:rPr lang="en-US" dirty="0"/>
              <a:t>Convolution in two dimension:</a:t>
            </a:r>
          </a:p>
          <a:p>
            <a:pPr lvl="1"/>
            <a:r>
              <a:rPr lang="en-US" dirty="0"/>
              <a:t>The same idea: flip one matrix and slide it on the other matrix </a:t>
            </a:r>
          </a:p>
          <a:p>
            <a:pPr lvl="1"/>
            <a:r>
              <a:rPr lang="en-US" dirty="0"/>
              <a:t>Example: edge detection kernel: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Rectangle 5"/>
          <p:cNvSpPr/>
          <p:nvPr/>
        </p:nvSpPr>
        <p:spPr>
          <a:xfrm>
            <a:off x="2795473" y="6096000"/>
            <a:ext cx="3943837" cy="307777"/>
          </a:xfrm>
          <a:prstGeom prst="rect">
            <a:avLst/>
          </a:prstGeom>
        </p:spPr>
        <p:txBody>
          <a:bodyPr wrap="none">
            <a:spAutoFit/>
          </a:bodyPr>
          <a:lstStyle/>
          <a:p>
            <a:r>
              <a:rPr lang="en-US" u="none" dirty="0">
                <a:solidFill>
                  <a:schemeClr val="bg1">
                    <a:lumMod val="75000"/>
                  </a:schemeClr>
                </a:solidFill>
              </a:rPr>
              <a:t>Try other kernels: http://setosa.io/ev/image-kernels/ </a:t>
            </a:r>
          </a:p>
        </p:txBody>
      </p:sp>
      <p:pic>
        <p:nvPicPr>
          <p:cNvPr id="1026" name="Picture 2" descr="https://developer.nvidia.com/sites/default/files/pictures/2018/convolut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5599"/>
            <a:ext cx="7848600" cy="303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3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Backpropagation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90600"/>
                <a:ext cx="8686800" cy="5562600"/>
              </a:xfrm>
            </p:spPr>
            <p:txBody>
              <a:bodyPr>
                <a:noAutofit/>
              </a:bodyPr>
              <a:lstStyle/>
              <a:p>
                <a:r>
                  <a:rPr lang="en-US" sz="2400" dirty="0"/>
                  <a:t>Create a fully connected three layer network. Initialize weights.</a:t>
                </a:r>
              </a:p>
              <a:p>
                <a:r>
                  <a:rPr lang="en-US" sz="2400" dirty="0"/>
                  <a:t>Until all examples produce the correct output within </a:t>
                </a:r>
                <a14:m>
                  <m:oMath xmlns:m="http://schemas.openxmlformats.org/officeDocument/2006/math">
                    <m:r>
                      <a:rPr lang="en-US" sz="2400" i="1">
                        <a:solidFill>
                          <a:schemeClr val="dk1"/>
                        </a:solidFill>
                        <a:latin typeface="Cambria Math"/>
                      </a:rPr>
                      <m:t>𝜖</m:t>
                    </m:r>
                  </m:oMath>
                </a14:m>
                <a:r>
                  <a:rPr lang="en-US" sz="2400" dirty="0"/>
                  <a:t> (or other stopping criteria)</a:t>
                </a:r>
              </a:p>
              <a:p>
                <a:pPr marL="400050" lvl="1" indent="0">
                  <a:buNone/>
                </a:pPr>
                <a:r>
                  <a:rPr lang="en-US" dirty="0">
                    <a:solidFill>
                      <a:srgbClr val="0070C0"/>
                    </a:solidFill>
                  </a:rPr>
                  <a:t>For each example in the training set do:</a:t>
                </a:r>
              </a:p>
              <a:p>
                <a:pPr marL="1257300" lvl="2" indent="-457200"/>
                <a:r>
                  <a:rPr lang="en-US" dirty="0">
                    <a:solidFill>
                      <a:srgbClr val="0070C0"/>
                    </a:solidFill>
                  </a:rPr>
                  <a:t>Compute the network output for this example </a:t>
                </a:r>
              </a:p>
              <a:p>
                <a:pPr marL="1257300" lvl="2" indent="-457200"/>
                <a:r>
                  <a:rPr lang="en-US" dirty="0">
                    <a:solidFill>
                      <a:srgbClr val="0070C0"/>
                    </a:solidFill>
                  </a:rPr>
                  <a:t>Compute the error between the output and target value</a:t>
                </a:r>
              </a:p>
              <a:p>
                <a:pPr marL="800100" lvl="2" indent="0">
                  <a:buNone/>
                </a:pPr>
                <a14:m>
                  <m:oMathPara xmlns:m="http://schemas.openxmlformats.org/officeDocument/2006/math">
                    <m:oMathParaPr>
                      <m:jc m:val="centerGroup"/>
                    </m:oMathParaPr>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𝛿</m:t>
                          </m:r>
                        </m:e>
                        <m:sub>
                          <m:r>
                            <a:rPr lang="en-US" i="1">
                              <a:solidFill>
                                <a:srgbClr val="0070C0"/>
                              </a:solidFill>
                              <a:latin typeface="Cambria Math"/>
                            </a:rPr>
                            <m:t>𝑘</m:t>
                          </m:r>
                        </m:sub>
                      </m:sSub>
                      <m:r>
                        <a:rPr lang="en-US" i="1">
                          <a:solidFill>
                            <a:srgbClr val="0070C0"/>
                          </a:solidFill>
                          <a:latin typeface="Cambria Math"/>
                        </a:rPr>
                        <m:t>=</m:t>
                      </m:r>
                      <m:d>
                        <m:dPr>
                          <m:ctrlPr>
                            <a:rPr lang="en-US" i="1">
                              <a:solidFill>
                                <a:srgbClr val="0070C0"/>
                              </a:solidFill>
                              <a:latin typeface="Cambria Math" panose="02040503050406030204" pitchFamily="18" charset="0"/>
                            </a:rPr>
                          </m:ctrlPr>
                        </m:dPr>
                        <m:e>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𝑡</m:t>
                              </m:r>
                            </m:e>
                            <m:sub>
                              <m:r>
                                <a:rPr lang="en-US" i="1">
                                  <a:solidFill>
                                    <a:srgbClr val="0070C0"/>
                                  </a:solidFill>
                                  <a:latin typeface="Cambria Math"/>
                                </a:rPr>
                                <m:t>𝑘</m:t>
                              </m:r>
                            </m:sub>
                          </m:sSub>
                          <m:r>
                            <a:rPr lang="en-US" i="1">
                              <a:solidFill>
                                <a:srgbClr val="0070C0"/>
                              </a:solidFill>
                              <a:latin typeface="Cambria Math"/>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𝑜</m:t>
                              </m:r>
                            </m:e>
                            <m:sub>
                              <m:r>
                                <a:rPr lang="en-US" i="1">
                                  <a:solidFill>
                                    <a:srgbClr val="0070C0"/>
                                  </a:solidFill>
                                  <a:latin typeface="Cambria Math"/>
                                </a:rPr>
                                <m:t>𝑘</m:t>
                              </m:r>
                            </m:sub>
                          </m:sSub>
                        </m:e>
                      </m:d>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𝑜</m:t>
                          </m:r>
                        </m:e>
                        <m:sub>
                          <m:r>
                            <a:rPr lang="en-US" i="1">
                              <a:solidFill>
                                <a:srgbClr val="0070C0"/>
                              </a:solidFill>
                              <a:latin typeface="Cambria Math"/>
                            </a:rPr>
                            <m:t>𝑘</m:t>
                          </m:r>
                        </m:sub>
                      </m:sSub>
                      <m:d>
                        <m:dPr>
                          <m:ctrlPr>
                            <a:rPr lang="en-US" i="1">
                              <a:solidFill>
                                <a:srgbClr val="0070C0"/>
                              </a:solidFill>
                              <a:latin typeface="Cambria Math" panose="02040503050406030204" pitchFamily="18" charset="0"/>
                            </a:rPr>
                          </m:ctrlPr>
                        </m:dPr>
                        <m:e>
                          <m:r>
                            <a:rPr lang="en-US" i="1">
                              <a:solidFill>
                                <a:srgbClr val="0070C0"/>
                              </a:solidFill>
                              <a:latin typeface="Cambria Math"/>
                            </a:rPr>
                            <m:t>1−</m:t>
                          </m:r>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𝑜</m:t>
                              </m:r>
                            </m:e>
                            <m:sub>
                              <m:r>
                                <a:rPr lang="en-US" i="1">
                                  <a:solidFill>
                                    <a:srgbClr val="0070C0"/>
                                  </a:solidFill>
                                  <a:latin typeface="Cambria Math"/>
                                </a:rPr>
                                <m:t>𝑘</m:t>
                              </m:r>
                            </m:sub>
                          </m:sSub>
                        </m:e>
                      </m:d>
                    </m:oMath>
                  </m:oMathPara>
                </a14:m>
                <a:endParaRPr lang="en-US" dirty="0">
                  <a:solidFill>
                    <a:srgbClr val="0070C0"/>
                  </a:solidFill>
                </a:endParaRPr>
              </a:p>
              <a:p>
                <a:pPr marL="1257300" lvl="2" indent="-457200"/>
                <a:r>
                  <a:rPr lang="en-US" dirty="0">
                    <a:solidFill>
                      <a:srgbClr val="0070C0"/>
                    </a:solidFill>
                  </a:rPr>
                  <a:t>For each output unit </a:t>
                </a:r>
                <a:r>
                  <a:rPr lang="en-US" i="1" dirty="0">
                    <a:solidFill>
                      <a:srgbClr val="0070C0"/>
                    </a:solidFill>
                  </a:rPr>
                  <a:t>k</a:t>
                </a:r>
                <a:r>
                  <a:rPr lang="en-US" dirty="0">
                    <a:solidFill>
                      <a:srgbClr val="0070C0"/>
                    </a:solidFill>
                  </a:rPr>
                  <a:t>, compute error term </a:t>
                </a:r>
              </a:p>
              <a:p>
                <a:pPr marL="800100" lvl="2" indent="0">
                  <a:buNone/>
                </a:pPr>
                <a14:m>
                  <m:oMathPara xmlns:m="http://schemas.openxmlformats.org/officeDocument/2006/math">
                    <m:oMathParaPr>
                      <m:jc m:val="centerGroup"/>
                    </m:oMathParaPr>
                    <m:oMath xmlns:m="http://schemas.openxmlformats.org/officeDocument/2006/math">
                      <m:sSub>
                        <m:sSubPr>
                          <m:ctrlPr>
                            <a:rPr lang="en-US" i="1">
                              <a:solidFill>
                                <a:srgbClr val="0070C0"/>
                              </a:solidFill>
                              <a:latin typeface="Cambria Math" panose="02040503050406030204" pitchFamily="18" charset="0"/>
                            </a:rPr>
                          </m:ctrlPr>
                        </m:sSubPr>
                        <m:e>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𝛿</m:t>
                              </m:r>
                            </m:e>
                            <m:sub>
                              <m:r>
                                <a:rPr lang="en-US" i="1">
                                  <a:solidFill>
                                    <a:srgbClr val="0070C0"/>
                                  </a:solidFill>
                                  <a:latin typeface="Cambria Math"/>
                                </a:rPr>
                                <m:t>𝑗</m:t>
                              </m:r>
                            </m:sub>
                          </m:sSub>
                          <m:r>
                            <a:rPr lang="en-US" i="1">
                              <a:solidFill>
                                <a:srgbClr val="0070C0"/>
                              </a:solidFill>
                              <a:latin typeface="Cambria Math"/>
                            </a:rPr>
                            <m:t>=</m:t>
                          </m:r>
                          <m:r>
                            <a:rPr lang="en-US" b="0" i="1" smtClean="0">
                              <a:solidFill>
                                <a:srgbClr val="0070C0"/>
                              </a:solidFill>
                              <a:latin typeface="Cambria Math" panose="02040503050406030204" pitchFamily="18" charset="0"/>
                            </a:rPr>
                            <m:t>h</m:t>
                          </m:r>
                        </m:e>
                        <m:sub>
                          <m:r>
                            <a:rPr lang="en-US" i="1">
                              <a:solidFill>
                                <a:srgbClr val="0070C0"/>
                              </a:solidFill>
                              <a:latin typeface="Cambria Math"/>
                            </a:rPr>
                            <m:t>𝑗</m:t>
                          </m:r>
                        </m:sub>
                      </m:sSub>
                      <m:d>
                        <m:dPr>
                          <m:ctrlPr>
                            <a:rPr lang="en-US" i="1">
                              <a:solidFill>
                                <a:srgbClr val="0070C0"/>
                              </a:solidFill>
                              <a:latin typeface="Cambria Math" panose="02040503050406030204" pitchFamily="18" charset="0"/>
                            </a:rPr>
                          </m:ctrlPr>
                        </m:dPr>
                        <m:e>
                          <m:r>
                            <a:rPr lang="en-US" i="1">
                              <a:solidFill>
                                <a:srgbClr val="0070C0"/>
                              </a:solidFill>
                              <a:latin typeface="Cambria Math"/>
                            </a:rPr>
                            <m:t>1</m:t>
                          </m:r>
                          <m:r>
                            <a:rPr lang="en-US" i="1">
                              <a:solidFill>
                                <a:srgbClr val="0070C0"/>
                              </a:solidFill>
                              <a:latin typeface="Cambria Math"/>
                            </a:rPr>
                            <m:t>−</m:t>
                          </m:r>
                          <m:sSub>
                            <m:sSubPr>
                              <m:ctrlPr>
                                <a:rPr lang="en-US" i="1">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h</m:t>
                              </m:r>
                            </m:e>
                            <m:sub>
                              <m:r>
                                <a:rPr lang="en-US" i="1">
                                  <a:solidFill>
                                    <a:srgbClr val="0070C0"/>
                                  </a:solidFill>
                                  <a:latin typeface="Cambria Math"/>
                                </a:rPr>
                                <m:t>𝑗</m:t>
                              </m:r>
                            </m:sub>
                          </m:sSub>
                        </m:e>
                      </m:d>
                      <m:r>
                        <a:rPr lang="en-US" i="1">
                          <a:solidFill>
                            <a:srgbClr val="0070C0"/>
                          </a:solidFill>
                          <a:latin typeface="Cambria Math"/>
                        </a:rPr>
                        <m:t>.</m:t>
                      </m:r>
                      <m:nary>
                        <m:naryPr>
                          <m:chr m:val="∑"/>
                          <m:ctrlPr>
                            <a:rPr lang="en-US" i="1">
                              <a:solidFill>
                                <a:srgbClr val="0070C0"/>
                              </a:solidFill>
                              <a:latin typeface="Cambria Math" panose="02040503050406030204" pitchFamily="18" charset="0"/>
                            </a:rPr>
                          </m:ctrlPr>
                        </m:naryPr>
                        <m:sub>
                          <m:r>
                            <m:rPr>
                              <m:brk m:alnAt="23"/>
                            </m:rPr>
                            <a:rPr lang="en-US" i="1">
                              <a:solidFill>
                                <a:srgbClr val="0070C0"/>
                              </a:solidFill>
                              <a:latin typeface="Cambria Math"/>
                            </a:rPr>
                            <m:t>𝑘</m:t>
                          </m:r>
                          <m:r>
                            <a:rPr lang="en-US" i="1">
                              <a:solidFill>
                                <a:srgbClr val="0070C0"/>
                              </a:solidFill>
                              <a:latin typeface="Cambria Math"/>
                            </a:rPr>
                            <m:t>∈</m:t>
                          </m:r>
                          <m:r>
                            <a:rPr lang="en-US" i="1">
                              <a:solidFill>
                                <a:srgbClr val="0070C0"/>
                              </a:solidFill>
                              <a:latin typeface="Cambria Math"/>
                            </a:rPr>
                            <m:t>𝑑𝑜𝑤𝑛𝑠𝑡𝑟𝑒𝑎𝑚</m:t>
                          </m:r>
                          <m:d>
                            <m:dPr>
                              <m:ctrlPr>
                                <a:rPr lang="en-US" i="1">
                                  <a:solidFill>
                                    <a:srgbClr val="0070C0"/>
                                  </a:solidFill>
                                  <a:latin typeface="Cambria Math" panose="02040503050406030204" pitchFamily="18" charset="0"/>
                                </a:rPr>
                              </m:ctrlPr>
                            </m:dPr>
                            <m:e>
                              <m:r>
                                <a:rPr lang="en-US" i="1">
                                  <a:solidFill>
                                    <a:srgbClr val="0070C0"/>
                                  </a:solidFill>
                                  <a:latin typeface="Cambria Math"/>
                                </a:rPr>
                                <m:t>𝑗</m:t>
                              </m:r>
                            </m:e>
                          </m:d>
                        </m:sub>
                        <m:sup/>
                        <m:e>
                          <m:r>
                            <a:rPr lang="en-US" i="1">
                              <a:solidFill>
                                <a:srgbClr val="0070C0"/>
                              </a:solidFill>
                              <a:latin typeface="Cambria Math"/>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𝛿</m:t>
                              </m:r>
                            </m:e>
                            <m:sub>
                              <m:r>
                                <a:rPr lang="en-US" i="1">
                                  <a:solidFill>
                                    <a:srgbClr val="0070C0"/>
                                  </a:solidFill>
                                  <a:latin typeface="Cambria Math"/>
                                </a:rPr>
                                <m:t>𝑘</m:t>
                              </m:r>
                            </m:sub>
                          </m:sSub>
                          <m:r>
                            <a:rPr lang="en-US" i="1">
                              <a:solidFill>
                                <a:srgbClr val="0070C0"/>
                              </a:solidFill>
                              <a:latin typeface="Cambria Math"/>
                            </a:rPr>
                            <m:t>  </m:t>
                          </m:r>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𝑤</m:t>
                              </m:r>
                            </m:e>
                            <m:sub>
                              <m:r>
                                <a:rPr lang="en-US" i="1">
                                  <a:solidFill>
                                    <a:srgbClr val="0070C0"/>
                                  </a:solidFill>
                                  <a:latin typeface="Cambria Math"/>
                                </a:rPr>
                                <m:t>𝑗𝑘</m:t>
                              </m:r>
                            </m:sub>
                          </m:sSub>
                          <m:r>
                            <a:rPr lang="en-US" i="1">
                              <a:solidFill>
                                <a:srgbClr val="0070C0"/>
                              </a:solidFill>
                              <a:latin typeface="Cambria Math"/>
                            </a:rPr>
                            <m:t> </m:t>
                          </m:r>
                          <m:r>
                            <a:rPr lang="fa-IR" i="1">
                              <a:solidFill>
                                <a:srgbClr val="0070C0"/>
                              </a:solidFill>
                              <a:latin typeface="Cambria Math"/>
                            </a:rPr>
                            <m:t>   </m:t>
                          </m:r>
                        </m:e>
                      </m:nary>
                    </m:oMath>
                  </m:oMathPara>
                </a14:m>
                <a:endParaRPr lang="en-US" dirty="0">
                  <a:solidFill>
                    <a:srgbClr val="0070C0"/>
                  </a:solidFill>
                </a:endParaRPr>
              </a:p>
              <a:p>
                <a:pPr marL="1257300" lvl="2" indent="-457200"/>
                <a:r>
                  <a:rPr lang="en-US" dirty="0">
                    <a:solidFill>
                      <a:srgbClr val="0070C0"/>
                    </a:solidFill>
                  </a:rPr>
                  <a:t>For each hidden unit, compute error term:</a:t>
                </a:r>
              </a:p>
              <a:p>
                <a:pPr marL="800100" lvl="2" indent="0">
                  <a:buNone/>
                </a:pPr>
                <a14:m>
                  <m:oMathPara xmlns:m="http://schemas.openxmlformats.org/officeDocument/2006/math">
                    <m:oMathParaPr>
                      <m:jc m:val="centerGroup"/>
                    </m:oMathParaPr>
                    <m:oMath xmlns:m="http://schemas.openxmlformats.org/officeDocument/2006/math">
                      <m:r>
                        <m:rPr>
                          <m:sty m:val="p"/>
                        </m:rPr>
                        <a:rPr lang="en-US">
                          <a:solidFill>
                            <a:srgbClr val="0070C0"/>
                          </a:solidFill>
                          <a:latin typeface="Cambria Math"/>
                        </a:rPr>
                        <m:t>Δ</m:t>
                      </m:r>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𝑤</m:t>
                          </m:r>
                        </m:e>
                        <m:sub>
                          <m:r>
                            <a:rPr lang="en-US" i="1">
                              <a:solidFill>
                                <a:srgbClr val="0070C0"/>
                              </a:solidFill>
                              <a:latin typeface="Cambria Math"/>
                            </a:rPr>
                            <m:t>𝑖𝑗</m:t>
                          </m:r>
                        </m:sub>
                      </m:sSub>
                      <m:r>
                        <a:rPr lang="en-US" i="1">
                          <a:solidFill>
                            <a:srgbClr val="0070C0"/>
                          </a:solidFill>
                          <a:latin typeface="Cambria Math"/>
                        </a:rPr>
                        <m:t>=</m:t>
                      </m:r>
                      <m:r>
                        <a:rPr lang="en-US" b="0" i="1" smtClean="0">
                          <a:solidFill>
                            <a:srgbClr val="0070C0"/>
                          </a:solidFill>
                          <a:latin typeface="Cambria Math" panose="02040503050406030204" pitchFamily="18" charset="0"/>
                        </a:rPr>
                        <m:t>𝛼</m:t>
                      </m:r>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𝛿</m:t>
                          </m:r>
                        </m:e>
                        <m:sub>
                          <m:r>
                            <a:rPr lang="en-US" i="1">
                              <a:solidFill>
                                <a:srgbClr val="0070C0"/>
                              </a:solidFill>
                              <a:latin typeface="Cambria Math"/>
                            </a:rPr>
                            <m:t>𝑗</m:t>
                          </m:r>
                        </m:sub>
                      </m:sSub>
                      <m:sSub>
                        <m:sSubPr>
                          <m:ctrlPr>
                            <a:rPr lang="en-US" i="1">
                              <a:solidFill>
                                <a:srgbClr val="0070C0"/>
                              </a:solidFill>
                              <a:latin typeface="Cambria Math" panose="02040503050406030204" pitchFamily="18" charset="0"/>
                            </a:rPr>
                          </m:ctrlPr>
                        </m:sSubPr>
                        <m:e>
                          <m:r>
                            <a:rPr lang="en-US" i="1">
                              <a:solidFill>
                                <a:srgbClr val="0070C0"/>
                              </a:solidFill>
                              <a:latin typeface="Cambria Math"/>
                            </a:rPr>
                            <m:t>𝑥</m:t>
                          </m:r>
                        </m:e>
                        <m:sub>
                          <m:r>
                            <a:rPr lang="en-US" i="1">
                              <a:solidFill>
                                <a:srgbClr val="0070C0"/>
                              </a:solidFill>
                              <a:latin typeface="Cambria Math"/>
                            </a:rPr>
                            <m:t>𝑖</m:t>
                          </m:r>
                        </m:sub>
                      </m:sSub>
                    </m:oMath>
                  </m:oMathPara>
                </a14:m>
                <a:endParaRPr lang="en-US" dirty="0">
                  <a:solidFill>
                    <a:srgbClr val="0070C0"/>
                  </a:solidFill>
                </a:endParaRPr>
              </a:p>
              <a:p>
                <a:pPr marL="1257300" lvl="2" indent="-457200"/>
                <a:r>
                  <a:rPr lang="en-US" dirty="0">
                    <a:solidFill>
                      <a:srgbClr val="0070C0"/>
                    </a:solidFill>
                  </a:rPr>
                  <a:t>Update network weights</a:t>
                </a:r>
              </a:p>
              <a:p>
                <a:pPr marL="400050" lvl="1" indent="0">
                  <a:buNone/>
                </a:pPr>
                <a:r>
                  <a:rPr lang="en-US" dirty="0">
                    <a:solidFill>
                      <a:srgbClr val="0070C0"/>
                    </a:solidFill>
                  </a:rPr>
                  <a:t>End epoch</a:t>
                </a: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90600"/>
                <a:ext cx="8686800" cy="5562600"/>
              </a:xfrm>
              <a:blipFill>
                <a:blip r:embed="rId2"/>
                <a:stretch>
                  <a:fillRect l="-982" t="-877" b="-1754"/>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Rectangle 4"/>
          <p:cNvSpPr/>
          <p:nvPr/>
        </p:nvSpPr>
        <p:spPr>
          <a:xfrm>
            <a:off x="457200" y="2247900"/>
            <a:ext cx="7086600" cy="434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671638" y="4004787"/>
            <a:ext cx="2605305" cy="2624613"/>
            <a:chOff x="6400800" y="1600200"/>
            <a:chExt cx="3104428" cy="3129059"/>
          </a:xfrm>
        </p:grpSpPr>
        <p:grpSp>
          <p:nvGrpSpPr>
            <p:cNvPr id="7" name="Group 6"/>
            <p:cNvGrpSpPr/>
            <p:nvPr/>
          </p:nvGrpSpPr>
          <p:grpSpPr>
            <a:xfrm>
              <a:off x="6400800" y="2095143"/>
              <a:ext cx="3104428" cy="2634116"/>
              <a:chOff x="6477000" y="2704742"/>
              <a:chExt cx="3104428" cy="2634116"/>
            </a:xfrm>
          </p:grpSpPr>
          <p:grpSp>
            <p:nvGrpSpPr>
              <p:cNvPr id="11" name="Group 51"/>
              <p:cNvGrpSpPr>
                <a:grpSpLocks/>
              </p:cNvGrpSpPr>
              <p:nvPr/>
            </p:nvGrpSpPr>
            <p:grpSpPr bwMode="auto">
              <a:xfrm>
                <a:off x="6477000" y="2704742"/>
                <a:ext cx="2430053" cy="2248257"/>
                <a:chOff x="1872" y="2496"/>
                <a:chExt cx="1392" cy="1368"/>
              </a:xfrm>
            </p:grpSpPr>
            <p:grpSp>
              <p:nvGrpSpPr>
                <p:cNvPr id="15" name="Group 26"/>
                <p:cNvGrpSpPr>
                  <a:grpSpLocks/>
                </p:cNvGrpSpPr>
                <p:nvPr/>
              </p:nvGrpSpPr>
              <p:grpSpPr bwMode="auto">
                <a:xfrm>
                  <a:off x="1872" y="3720"/>
                  <a:ext cx="1392" cy="144"/>
                  <a:chOff x="1872" y="3720"/>
                  <a:chExt cx="1392" cy="144"/>
                </a:xfrm>
              </p:grpSpPr>
              <p:sp>
                <p:nvSpPr>
                  <p:cNvPr id="45"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25"/>
                <p:cNvGrpSpPr>
                  <a:grpSpLocks/>
                </p:cNvGrpSpPr>
                <p:nvPr/>
              </p:nvGrpSpPr>
              <p:grpSpPr bwMode="auto">
                <a:xfrm>
                  <a:off x="2016" y="3108"/>
                  <a:ext cx="1056" cy="144"/>
                  <a:chOff x="2016" y="3168"/>
                  <a:chExt cx="1056" cy="144"/>
                </a:xfrm>
              </p:grpSpPr>
              <p:sp>
                <p:nvSpPr>
                  <p:cNvPr id="42"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7"/>
                <p:cNvGrpSpPr>
                  <a:grpSpLocks/>
                </p:cNvGrpSpPr>
                <p:nvPr/>
              </p:nvGrpSpPr>
              <p:grpSpPr bwMode="auto">
                <a:xfrm>
                  <a:off x="2208" y="2496"/>
                  <a:ext cx="624" cy="144"/>
                  <a:chOff x="2208" y="2496"/>
                  <a:chExt cx="624" cy="144"/>
                </a:xfrm>
              </p:grpSpPr>
              <p:sp>
                <p:nvSpPr>
                  <p:cNvPr id="40"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8" name="AutoShape 28"/>
                <p:cNvCxnSpPr>
                  <a:cxnSpLocks noChangeShapeType="1"/>
                  <a:stCxn id="41" idx="4"/>
                  <a:endCxn id="43"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9"/>
                <p:cNvCxnSpPr>
                  <a:cxnSpLocks noChangeShapeType="1"/>
                  <a:stCxn id="41" idx="4"/>
                  <a:endCxn id="44"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0"/>
                <p:cNvCxnSpPr>
                  <a:cxnSpLocks noChangeShapeType="1"/>
                  <a:stCxn id="41" idx="4"/>
                  <a:endCxn id="42"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1"/>
                <p:cNvCxnSpPr>
                  <a:cxnSpLocks noChangeShapeType="1"/>
                  <a:stCxn id="40" idx="4"/>
                  <a:endCxn id="43"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2"/>
                <p:cNvCxnSpPr>
                  <a:cxnSpLocks noChangeShapeType="1"/>
                  <a:stCxn id="40" idx="4"/>
                  <a:endCxn id="44"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3"/>
                <p:cNvCxnSpPr>
                  <a:cxnSpLocks noChangeShapeType="1"/>
                  <a:stCxn id="40" idx="4"/>
                  <a:endCxn id="42"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4"/>
                <p:cNvCxnSpPr>
                  <a:cxnSpLocks noChangeShapeType="1"/>
                  <a:stCxn id="42" idx="4"/>
                  <a:endCxn id="45"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5"/>
                <p:cNvCxnSpPr>
                  <a:cxnSpLocks noChangeShapeType="1"/>
                  <a:stCxn id="42" idx="4"/>
                  <a:endCxn id="46"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6"/>
                <p:cNvCxnSpPr>
                  <a:cxnSpLocks noChangeShapeType="1"/>
                  <a:stCxn id="42" idx="4"/>
                  <a:endCxn id="49"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7"/>
                <p:cNvCxnSpPr>
                  <a:cxnSpLocks noChangeShapeType="1"/>
                  <a:stCxn id="42" idx="4"/>
                  <a:endCxn id="47"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8"/>
                <p:cNvCxnSpPr>
                  <a:cxnSpLocks noChangeShapeType="1"/>
                  <a:stCxn id="42" idx="4"/>
                  <a:endCxn id="48"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0"/>
                <p:cNvCxnSpPr>
                  <a:cxnSpLocks noChangeShapeType="1"/>
                  <a:endCxn id="49"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1"/>
                <p:cNvCxnSpPr>
                  <a:cxnSpLocks noChangeShapeType="1"/>
                  <a:stCxn id="44" idx="4"/>
                  <a:endCxn id="46"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2"/>
                <p:cNvCxnSpPr>
                  <a:cxnSpLocks noChangeShapeType="1"/>
                  <a:endCxn id="45"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4"/>
                <p:cNvCxnSpPr>
                  <a:cxnSpLocks noChangeShapeType="1"/>
                  <a:stCxn id="43" idx="4"/>
                  <a:endCxn id="48"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5"/>
                <p:cNvCxnSpPr>
                  <a:cxnSpLocks noChangeShapeType="1"/>
                  <a:stCxn id="43" idx="4"/>
                  <a:endCxn id="47"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6"/>
                <p:cNvCxnSpPr>
                  <a:cxnSpLocks noChangeShapeType="1"/>
                  <a:stCxn id="43" idx="4"/>
                  <a:endCxn id="49"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7"/>
                <p:cNvCxnSpPr>
                  <a:cxnSpLocks noChangeShapeType="1"/>
                  <a:stCxn id="43" idx="4"/>
                  <a:endCxn id="46"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8"/>
                <p:cNvCxnSpPr>
                  <a:cxnSpLocks noChangeShapeType="1"/>
                  <a:stCxn id="43" idx="4"/>
                  <a:endCxn id="45"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9"/>
                <p:cNvCxnSpPr>
                  <a:cxnSpLocks noChangeShapeType="1"/>
                  <a:stCxn id="44" idx="4"/>
                  <a:endCxn id="48"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12" name="TextBox 11"/>
                  <p:cNvSpPr txBox="1"/>
                  <p:nvPr/>
                </p:nvSpPr>
                <p:spPr>
                  <a:xfrm>
                    <a:off x="6866337" y="2898539"/>
                    <a:ext cx="2286000" cy="2440319"/>
                  </a:xfrm>
                  <a:prstGeom prst="rect">
                    <a:avLst/>
                  </a:prstGeom>
                  <a:noFill/>
                </p:spPr>
                <p:txBody>
                  <a:bodyPr wrap="square" rtlCol="0">
                    <a:spAutoFit/>
                  </a:bodyPr>
                  <a:lstStyle/>
                  <a:p>
                    <a:pPr algn="ctr"/>
                    <a:r>
                      <a:rPr lang="en-US" sz="2500" u="none" dirty="0"/>
                      <a:t>        </a:t>
                    </a:r>
                    <a:endParaRPr lang="en-US" sz="2500" b="0" i="1" u="none" dirty="0">
                      <a:latin typeface="Cambria Math"/>
                    </a:endParaRPr>
                  </a:p>
                  <a:p>
                    <a:pPr algn="ctr"/>
                    <a14:m>
                      <m:oMath xmlns:m="http://schemas.openxmlformats.org/officeDocument/2006/math">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h</m:t>
                            </m:r>
                          </m:e>
                          <m:sub>
                            <m:r>
                              <a:rPr lang="en-US" sz="2500" b="0" i="1" u="none" smtClean="0">
                                <a:latin typeface="Cambria Math"/>
                              </a:rPr>
                              <m:t>𝑗</m:t>
                            </m:r>
                          </m:sub>
                        </m:sSub>
                      </m:oMath>
                    </a14:m>
                    <a:r>
                      <a:rPr lang="en-US" sz="2500" u="none" dirty="0"/>
                      <a:t>          </a:t>
                    </a:r>
                  </a:p>
                  <a:p>
                    <a:pPr algn="ctr"/>
                    <a:endParaRPr lang="en-US" sz="2500" i="1" u="none" dirty="0">
                      <a:latin typeface="Cambria Math"/>
                    </a:endParaRPr>
                  </a:p>
                  <a:p>
                    <a:pPr algn="ctr"/>
                    <a:r>
                      <a:rPr lang="en-US" sz="2500" u="none" dirty="0"/>
                      <a:t>            </a:t>
                    </a:r>
                    <a:endParaRPr lang="en-US" sz="2500" i="1" u="none" dirty="0">
                      <a:latin typeface="Cambria Math"/>
                    </a:endParaRPr>
                  </a:p>
                  <a:p>
                    <a:pPr algn="ctr"/>
                    <a14:m>
                      <m:oMathPara xmlns:m="http://schemas.openxmlformats.org/officeDocument/2006/math">
                        <m:oMathParaPr>
                          <m:jc m:val="centerGroup"/>
                        </m:oMathParaPr>
                        <m:oMath xmlns:m="http://schemas.openxmlformats.org/officeDocument/2006/math">
                          <m:r>
                            <a:rPr lang="en-US" sz="2500" b="0" i="1" u="none" smtClean="0">
                              <a:latin typeface="Cambria Math" panose="02040503050406030204" pitchFamily="18" charset="0"/>
                            </a:rPr>
                            <m:t>      </m:t>
                          </m:r>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𝑥</m:t>
                              </m:r>
                            </m:e>
                            <m:sub>
                              <m:r>
                                <a:rPr lang="en-US" sz="2500" i="1" u="none">
                                  <a:latin typeface="Cambria Math"/>
                                </a:rPr>
                                <m:t>𝑖</m:t>
                              </m:r>
                            </m:sub>
                          </m:sSub>
                        </m:oMath>
                      </m:oMathPara>
                    </a14:m>
                    <a:endParaRPr lang="en-US" sz="2500" u="none" dirty="0"/>
                  </a:p>
                </p:txBody>
              </p:sp>
            </mc:Choice>
            <mc:Fallback xmlns="">
              <p:sp>
                <p:nvSpPr>
                  <p:cNvPr id="56" name="TextBox 55"/>
                  <p:cNvSpPr txBox="1">
                    <a:spLocks noRot="1" noChangeAspect="1" noMove="1" noResize="1" noEditPoints="1" noAdjustHandles="1" noChangeArrowheads="1" noChangeShapeType="1" noTextEdit="1"/>
                  </p:cNvSpPr>
                  <p:nvPr/>
                </p:nvSpPr>
                <p:spPr>
                  <a:xfrm>
                    <a:off x="6866337" y="2898539"/>
                    <a:ext cx="2286000" cy="2440319"/>
                  </a:xfrm>
                  <a:prstGeom prst="rect">
                    <a:avLst/>
                  </a:prstGeom>
                  <a:blipFill>
                    <a:blip r:embed="rId4"/>
                    <a:stretch>
                      <a:fillRect b="-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827053" y="3974346"/>
                    <a:ext cx="754375"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oMath>
                      </m:oMathPara>
                    </a14:m>
                    <a:endParaRPr lang="en-US" sz="2400" i="1" u="none" dirty="0">
                      <a:latin typeface="Cambria Math"/>
                    </a:endParaRPr>
                  </a:p>
                </p:txBody>
              </p:sp>
            </mc:Choice>
            <mc:Fallback xmlns="">
              <p:sp>
                <p:nvSpPr>
                  <p:cNvPr id="13" name="Rectangle 12"/>
                  <p:cNvSpPr>
                    <a:spLocks noRot="1" noChangeAspect="1" noMove="1" noResize="1" noEditPoints="1" noAdjustHandles="1" noChangeArrowheads="1" noChangeShapeType="1" noTextEdit="1"/>
                  </p:cNvSpPr>
                  <p:nvPr/>
                </p:nvSpPr>
                <p:spPr>
                  <a:xfrm>
                    <a:off x="8827053" y="3974346"/>
                    <a:ext cx="754375" cy="557910"/>
                  </a:xfrm>
                  <a:prstGeom prst="rect">
                    <a:avLst/>
                  </a:prstGeom>
                  <a:blipFill>
                    <a:blip r:embed="rId5"/>
                    <a:stretch>
                      <a:fillRect b="-15584"/>
                    </a:stretch>
                  </a:blipFill>
                </p:spPr>
                <p:txBody>
                  <a:bodyPr/>
                  <a:lstStyle/>
                  <a:p>
                    <a:r>
                      <a:rPr lang="en-US">
                        <a:noFill/>
                      </a:rPr>
                      <a:t> </a:t>
                    </a:r>
                  </a:p>
                </p:txBody>
              </p:sp>
            </mc:Fallback>
          </mc:AlternateContent>
          <p:cxnSp>
            <p:nvCxnSpPr>
              <p:cNvPr id="14" name="Straight Arrow Connector 13"/>
              <p:cNvCxnSpPr>
                <a:stCxn id="13" idx="1"/>
              </p:cNvCxnSpPr>
              <p:nvPr/>
            </p:nvCxnSpPr>
            <p:spPr>
              <a:xfrm flipH="1">
                <a:off x="8081595" y="4253302"/>
                <a:ext cx="745458" cy="13897"/>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8" name="Line 57"/>
            <p:cNvSpPr>
              <a:spLocks noChangeShapeType="1"/>
            </p:cNvSpPr>
            <p:nvPr/>
          </p:nvSpPr>
          <p:spPr bwMode="auto">
            <a:xfrm>
              <a:off x="7957814"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0" name="Rectangle 9"/>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7"/>
                  <a:stretch>
                    <a:fillRect b="-2222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1" name="Rectangle 50"/>
              <p:cNvSpPr/>
              <p:nvPr/>
            </p:nvSpPr>
            <p:spPr>
              <a:xfrm>
                <a:off x="8459111" y="4619535"/>
                <a:ext cx="703462" cy="49141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i="1" u="none" smtClean="0">
                              <a:latin typeface="Cambria Math" panose="02040503050406030204" pitchFamily="18" charset="0"/>
                            </a:rPr>
                          </m:ctrlPr>
                        </m:sSubPr>
                        <m:e>
                          <m:r>
                            <a:rPr lang="en-US" sz="2400" i="1" u="none">
                              <a:latin typeface="Cambria Math"/>
                            </a:rPr>
                            <m:t>𝑤</m:t>
                          </m:r>
                        </m:e>
                        <m:sub>
                          <m:r>
                            <a:rPr lang="en-US" sz="2400" b="0" i="1" u="none" smtClean="0">
                              <a:latin typeface="Cambria Math" panose="02040503050406030204" pitchFamily="18" charset="0"/>
                            </a:rPr>
                            <m:t>𝑗𝑘</m:t>
                          </m:r>
                        </m:sub>
                      </m:sSub>
                    </m:oMath>
                  </m:oMathPara>
                </a14:m>
                <a:endParaRPr lang="en-US" sz="2400" i="1" u="none" dirty="0">
                  <a:latin typeface="Cambria Math"/>
                </a:endParaRPr>
              </a:p>
            </p:txBody>
          </p:sp>
        </mc:Choice>
        <mc:Fallback xmlns="">
          <p:sp>
            <p:nvSpPr>
              <p:cNvPr id="51" name="Rectangle 50"/>
              <p:cNvSpPr>
                <a:spLocks noRot="1" noChangeAspect="1" noMove="1" noResize="1" noEditPoints="1" noAdjustHandles="1" noChangeArrowheads="1" noChangeShapeType="1" noTextEdit="1"/>
              </p:cNvSpPr>
              <p:nvPr/>
            </p:nvSpPr>
            <p:spPr>
              <a:xfrm>
                <a:off x="8459111" y="4619535"/>
                <a:ext cx="703462" cy="491417"/>
              </a:xfrm>
              <a:prstGeom prst="rect">
                <a:avLst/>
              </a:prstGeom>
              <a:blipFill>
                <a:blip r:embed="rId8"/>
                <a:stretch>
                  <a:fillRect b="-11250"/>
                </a:stretch>
              </a:blipFill>
            </p:spPr>
            <p:txBody>
              <a:bodyPr/>
              <a:lstStyle/>
              <a:p>
                <a:r>
                  <a:rPr lang="en-US">
                    <a:noFill/>
                  </a:rPr>
                  <a:t> </a:t>
                </a:r>
              </a:p>
            </p:txBody>
          </p:sp>
        </mc:Fallback>
      </mc:AlternateContent>
      <p:cxnSp>
        <p:nvCxnSpPr>
          <p:cNvPr id="52" name="Straight Arrow Connector 51"/>
          <p:cNvCxnSpPr>
            <a:stCxn id="51" idx="1"/>
          </p:cNvCxnSpPr>
          <p:nvPr/>
        </p:nvCxnSpPr>
        <p:spPr>
          <a:xfrm flipH="1" flipV="1">
            <a:off x="7868694" y="4865176"/>
            <a:ext cx="590417" cy="68"/>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55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a:t>
            </a:r>
          </a:p>
        </p:txBody>
      </p:sp>
      <p:sp>
        <p:nvSpPr>
          <p:cNvPr id="3" name="Content Placeholder 2"/>
          <p:cNvSpPr>
            <a:spLocks noGrp="1"/>
          </p:cNvSpPr>
          <p:nvPr>
            <p:ph idx="1"/>
          </p:nvPr>
        </p:nvSpPr>
        <p:spPr/>
        <p:txBody>
          <a:bodyPr/>
          <a:lstStyle/>
          <a:p>
            <a:r>
              <a:rPr lang="en-US" dirty="0"/>
              <a:t>The convolution of the </a:t>
            </a:r>
            <a:r>
              <a:rPr lang="en-US" b="1" dirty="0"/>
              <a:t>input (vector/matrix)</a:t>
            </a:r>
            <a:r>
              <a:rPr lang="en-US" dirty="0"/>
              <a:t> with weights </a:t>
            </a:r>
            <a:r>
              <a:rPr lang="en-US" b="1" dirty="0"/>
              <a:t>(vector/matrix) </a:t>
            </a:r>
            <a:r>
              <a:rPr lang="en-US" dirty="0"/>
              <a:t>results in a </a:t>
            </a:r>
            <a:r>
              <a:rPr lang="en-US" b="1" dirty="0"/>
              <a:t>response vector/matrix</a:t>
            </a:r>
            <a:r>
              <a:rPr lang="en-US" dirty="0"/>
              <a:t>. </a:t>
            </a:r>
          </a:p>
          <a:p>
            <a:r>
              <a:rPr lang="en-US" dirty="0"/>
              <a:t>We can have </a:t>
            </a:r>
            <a:r>
              <a:rPr lang="en-US" b="1" dirty="0"/>
              <a:t>multiple filters </a:t>
            </a:r>
            <a:r>
              <a:rPr lang="en-US" dirty="0"/>
              <a:t>in each convolutional layer, each producing an output.  </a:t>
            </a:r>
          </a:p>
          <a:p>
            <a:r>
              <a:rPr lang="en-US" dirty="0"/>
              <a:t>If it is an intermediate layer, it can have </a:t>
            </a:r>
            <a:r>
              <a:rPr lang="en-US" b="1" dirty="0"/>
              <a:t>multiple inputs</a:t>
            </a: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Parallelogram 4"/>
          <p:cNvSpPr/>
          <p:nvPr/>
        </p:nvSpPr>
        <p:spPr>
          <a:xfrm>
            <a:off x="1502664" y="4168140"/>
            <a:ext cx="1524000" cy="1066800"/>
          </a:xfrm>
          <a:prstGeom prst="parallelogram">
            <a:avLst>
              <a:gd name="adj" fmla="val 16429"/>
            </a:avLst>
          </a:prstGeom>
          <a:solidFill>
            <a:srgbClr val="72A4E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p:cNvSpPr/>
          <p:nvPr/>
        </p:nvSpPr>
        <p:spPr>
          <a:xfrm>
            <a:off x="1655064" y="4396740"/>
            <a:ext cx="1524000" cy="1066800"/>
          </a:xfrm>
          <a:prstGeom prst="parallelogram">
            <a:avLst>
              <a:gd name="adj" fmla="val 16429"/>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41064" y="4320540"/>
            <a:ext cx="17526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u="none" dirty="0"/>
              <a:t>Convolutional Layer</a:t>
            </a:r>
          </a:p>
        </p:txBody>
      </p:sp>
      <p:sp>
        <p:nvSpPr>
          <p:cNvPr id="8" name="Right Arrow 7"/>
          <p:cNvSpPr/>
          <p:nvPr/>
        </p:nvSpPr>
        <p:spPr>
          <a:xfrm>
            <a:off x="3392424" y="453898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p:cNvSpPr/>
          <p:nvPr/>
        </p:nvSpPr>
        <p:spPr>
          <a:xfrm>
            <a:off x="4169664" y="5234940"/>
            <a:ext cx="990600" cy="685800"/>
          </a:xfrm>
          <a:prstGeom prst="parallelogram">
            <a:avLst>
              <a:gd name="adj" fmla="val 16429"/>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u="none" dirty="0"/>
              <a:t>Filter</a:t>
            </a:r>
          </a:p>
        </p:txBody>
      </p:sp>
      <p:sp>
        <p:nvSpPr>
          <p:cNvPr id="10" name="Parallelogram 9"/>
          <p:cNvSpPr/>
          <p:nvPr/>
        </p:nvSpPr>
        <p:spPr>
          <a:xfrm>
            <a:off x="6303264" y="4244340"/>
            <a:ext cx="1524000" cy="1066800"/>
          </a:xfrm>
          <a:prstGeom prst="parallelogram">
            <a:avLst>
              <a:gd name="adj" fmla="val 16429"/>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846064" y="454914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p:cNvSpPr/>
          <p:nvPr/>
        </p:nvSpPr>
        <p:spPr>
          <a:xfrm>
            <a:off x="4322064" y="5387340"/>
            <a:ext cx="990600" cy="685800"/>
          </a:xfrm>
          <a:prstGeom prst="parallelogram">
            <a:avLst>
              <a:gd name="adj" fmla="val 16429"/>
            </a:avLst>
          </a:prstGeom>
          <a:solidFill>
            <a:schemeClr val="accent6">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u="none" dirty="0"/>
              <a:t>Filter</a:t>
            </a:r>
          </a:p>
        </p:txBody>
      </p:sp>
      <p:sp>
        <p:nvSpPr>
          <p:cNvPr id="13" name="Parallelogram 12"/>
          <p:cNvSpPr/>
          <p:nvPr/>
        </p:nvSpPr>
        <p:spPr>
          <a:xfrm>
            <a:off x="4474464" y="5539740"/>
            <a:ext cx="990600" cy="685800"/>
          </a:xfrm>
          <a:prstGeom prst="parallelogram">
            <a:avLst>
              <a:gd name="adj" fmla="val 16429"/>
            </a:avLst>
          </a:prstGeom>
          <a:solidFill>
            <a:schemeClr val="accent6">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u="none" dirty="0"/>
              <a:t>Filter</a:t>
            </a:r>
          </a:p>
        </p:txBody>
      </p:sp>
      <p:sp>
        <p:nvSpPr>
          <p:cNvPr id="14" name="Parallelogram 13"/>
          <p:cNvSpPr/>
          <p:nvPr/>
        </p:nvSpPr>
        <p:spPr>
          <a:xfrm>
            <a:off x="4626864" y="5692140"/>
            <a:ext cx="990600" cy="685800"/>
          </a:xfrm>
          <a:prstGeom prst="parallelogram">
            <a:avLst>
              <a:gd name="adj" fmla="val 16429"/>
            </a:avLst>
          </a:prstGeom>
          <a:solidFill>
            <a:schemeClr val="accent6">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u="none" dirty="0"/>
              <a:t>Filter</a:t>
            </a:r>
          </a:p>
        </p:txBody>
      </p:sp>
      <p:sp>
        <p:nvSpPr>
          <p:cNvPr id="15" name="Parallelogram 14"/>
          <p:cNvSpPr/>
          <p:nvPr/>
        </p:nvSpPr>
        <p:spPr>
          <a:xfrm>
            <a:off x="6455664" y="4396740"/>
            <a:ext cx="1524000" cy="1066800"/>
          </a:xfrm>
          <a:prstGeom prst="parallelogram">
            <a:avLst>
              <a:gd name="adj" fmla="val 16429"/>
            </a:avLst>
          </a:prstGeom>
          <a:solidFill>
            <a:schemeClr val="bg2"/>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a:off x="6608064" y="4549140"/>
            <a:ext cx="1524000" cy="1066800"/>
          </a:xfrm>
          <a:prstGeom prst="parallelogram">
            <a:avLst>
              <a:gd name="adj" fmla="val 16429"/>
            </a:avLst>
          </a:prstGeom>
          <a:solidFill>
            <a:schemeClr val="bg2"/>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p:cNvSpPr/>
          <p:nvPr/>
        </p:nvSpPr>
        <p:spPr>
          <a:xfrm>
            <a:off x="6760464" y="4701540"/>
            <a:ext cx="1524000" cy="1066800"/>
          </a:xfrm>
          <a:prstGeom prst="parallelogram">
            <a:avLst>
              <a:gd name="adj" fmla="val 16429"/>
            </a:avLst>
          </a:prstGeom>
          <a:solidFill>
            <a:schemeClr val="bg2"/>
          </a:solidFill>
          <a:ln w="57150">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p:cNvSpPr/>
          <p:nvPr/>
        </p:nvSpPr>
        <p:spPr>
          <a:xfrm>
            <a:off x="6912864" y="4853940"/>
            <a:ext cx="1524000" cy="1066800"/>
          </a:xfrm>
          <a:prstGeom prst="parallelogram">
            <a:avLst>
              <a:gd name="adj" fmla="val 16429"/>
            </a:avLst>
          </a:prstGeom>
          <a:solidFill>
            <a:schemeClr val="bg1"/>
          </a:solidFill>
          <a:ln w="57150">
            <a:solidFill>
              <a:srgbClr val="BB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p:cNvSpPr/>
          <p:nvPr/>
        </p:nvSpPr>
        <p:spPr>
          <a:xfrm>
            <a:off x="7065264" y="5006340"/>
            <a:ext cx="1524000" cy="1066800"/>
          </a:xfrm>
          <a:prstGeom prst="parallelogram">
            <a:avLst>
              <a:gd name="adj" fmla="val 16429"/>
            </a:avLst>
          </a:prstGeom>
          <a:solidFill>
            <a:schemeClr val="bg2"/>
          </a:solidFill>
          <a:ln w="57150">
            <a:solidFill>
              <a:srgbClr val="7AF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p:cNvSpPr/>
          <p:nvPr/>
        </p:nvSpPr>
        <p:spPr>
          <a:xfrm>
            <a:off x="7217664" y="5158740"/>
            <a:ext cx="1524000" cy="1066800"/>
          </a:xfrm>
          <a:prstGeom prst="parallelogram">
            <a:avLst>
              <a:gd name="adj" fmla="val 16429"/>
            </a:avLst>
          </a:prstGeom>
          <a:solidFill>
            <a:schemeClr val="bg2"/>
          </a:solidFill>
          <a:ln w="57150">
            <a:solidFill>
              <a:srgbClr val="3A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p:cNvSpPr/>
          <p:nvPr/>
        </p:nvSpPr>
        <p:spPr>
          <a:xfrm>
            <a:off x="7370064" y="5311140"/>
            <a:ext cx="1524000" cy="1066800"/>
          </a:xfrm>
          <a:prstGeom prst="parallelogram">
            <a:avLst>
              <a:gd name="adj" fmla="val 16429"/>
            </a:avLst>
          </a:prstGeom>
          <a:solidFill>
            <a:schemeClr val="bg2"/>
          </a:solidFill>
          <a:ln w="57150">
            <a:solidFill>
              <a:srgbClr val="258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07264" y="5768340"/>
            <a:ext cx="3276600" cy="800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One can add nonlinearity at the output of convolutional layer</a:t>
            </a:r>
          </a:p>
        </p:txBody>
      </p:sp>
    </p:spTree>
    <p:extLst>
      <p:ext uri="{BB962C8B-B14F-4D97-AF65-F5344CB8AC3E}">
        <p14:creationId xmlns:p14="http://schemas.microsoft.com/office/powerpoint/2010/main" val="218416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Layer </a:t>
            </a:r>
          </a:p>
        </p:txBody>
      </p:sp>
      <p:sp>
        <p:nvSpPr>
          <p:cNvPr id="3" name="Content Placeholder 2"/>
          <p:cNvSpPr>
            <a:spLocks noGrp="1"/>
          </p:cNvSpPr>
          <p:nvPr>
            <p:ph idx="1"/>
          </p:nvPr>
        </p:nvSpPr>
        <p:spPr/>
        <p:txBody>
          <a:bodyPr/>
          <a:lstStyle/>
          <a:p>
            <a:r>
              <a:rPr lang="en-US" dirty="0"/>
              <a:t>How to </a:t>
            </a:r>
            <a:r>
              <a:rPr lang="en-US" dirty="0">
                <a:solidFill>
                  <a:srgbClr val="FF6699"/>
                </a:solidFill>
              </a:rPr>
              <a:t>handle variable sized inputs</a:t>
            </a:r>
            <a:r>
              <a:rPr lang="en-US" dirty="0"/>
              <a:t>? </a:t>
            </a:r>
          </a:p>
          <a:p>
            <a:pPr lvl="1"/>
            <a:r>
              <a:rPr lang="en-US" dirty="0">
                <a:solidFill>
                  <a:srgbClr val="FF6699"/>
                </a:solidFill>
              </a:rPr>
              <a:t>A layer which reduces inputs of different size, to a fixed size</a:t>
            </a:r>
            <a:r>
              <a:rPr lang="en-US" dirty="0"/>
              <a:t>.</a:t>
            </a:r>
          </a:p>
          <a:p>
            <a:pPr lvl="1"/>
            <a:r>
              <a:rPr lang="en-US" b="1" dirty="0">
                <a:solidFill>
                  <a:srgbClr val="FF0000"/>
                </a:solidFill>
              </a:rPr>
              <a:t>Pooling  </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880" y="2951480"/>
            <a:ext cx="2547652"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328873" y="6093023"/>
            <a:ext cx="2736647" cy="307777"/>
          </a:xfrm>
          <a:prstGeom prst="rect">
            <a:avLst/>
          </a:prstGeom>
        </p:spPr>
        <p:txBody>
          <a:bodyPr wrap="none">
            <a:spAutoFit/>
          </a:bodyPr>
          <a:lstStyle/>
          <a:p>
            <a:r>
              <a:rPr lang="en-US" u="none" dirty="0">
                <a:solidFill>
                  <a:schemeClr val="bg1">
                    <a:lumMod val="75000"/>
                  </a:schemeClr>
                </a:solidFill>
              </a:rPr>
              <a:t>Slide Credit: </a:t>
            </a:r>
            <a:r>
              <a:rPr lang="en-US" u="none" dirty="0" err="1">
                <a:solidFill>
                  <a:schemeClr val="bg1">
                    <a:lumMod val="75000"/>
                  </a:schemeClr>
                </a:solidFill>
              </a:rPr>
              <a:t>Marc'Aurelio</a:t>
            </a:r>
            <a:r>
              <a:rPr lang="en-US" u="none" dirty="0">
                <a:solidFill>
                  <a:schemeClr val="bg1">
                    <a:lumMod val="75000"/>
                  </a:schemeClr>
                </a:solidFill>
              </a:rPr>
              <a:t> </a:t>
            </a:r>
            <a:r>
              <a:rPr lang="en-US" u="none" dirty="0" err="1">
                <a:solidFill>
                  <a:schemeClr val="bg1">
                    <a:lumMod val="75000"/>
                  </a:schemeClr>
                </a:solidFill>
              </a:rPr>
              <a:t>Ranzato</a:t>
            </a:r>
            <a:endParaRPr lang="en-US" u="none" dirty="0">
              <a:solidFill>
                <a:schemeClr val="bg1">
                  <a:lumMod val="75000"/>
                </a:schemeClr>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35619"/>
            <a:ext cx="4009930" cy="3084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0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a:extLst>
              <a:ext uri="{FF2B5EF4-FFF2-40B4-BE49-F238E27FC236}">
                <a16:creationId xmlns:a16="http://schemas.microsoft.com/office/drawing/2014/main" id="{A0CD2F46-32DF-4D2F-94C4-0A0AED259654}"/>
              </a:ext>
            </a:extLst>
          </p:cNvPr>
          <p:cNvSpPr/>
          <p:nvPr/>
        </p:nvSpPr>
        <p:spPr>
          <a:xfrm>
            <a:off x="990600" y="3124200"/>
            <a:ext cx="3271836" cy="3429000"/>
          </a:xfrm>
          <a:prstGeom prst="roundRect">
            <a:avLst/>
          </a:prstGeom>
          <a:solidFill>
            <a:srgbClr val="F9EBEF"/>
          </a:solidFill>
          <a:ln>
            <a:solidFill>
              <a:srgbClr val="F9E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dirty="0"/>
              <a:t>Pooling Layer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How to handle variable sized inputs? </a:t>
                </a:r>
              </a:p>
              <a:p>
                <a:pPr lvl="1"/>
                <a:r>
                  <a:rPr lang="en-US" dirty="0"/>
                  <a:t>A layer which reduces inputs of different size, to a fixed size.</a:t>
                </a:r>
              </a:p>
              <a:p>
                <a:pPr lvl="1"/>
                <a:r>
                  <a:rPr lang="en-US" b="1" dirty="0">
                    <a:solidFill>
                      <a:srgbClr val="FF0000"/>
                    </a:solidFill>
                  </a:rPr>
                  <a:t>Pooling  </a:t>
                </a:r>
                <a:endParaRPr lang="en-US" dirty="0"/>
              </a:p>
              <a:p>
                <a:pPr lvl="1"/>
                <a:r>
                  <a:rPr lang="en-US" dirty="0"/>
                  <a:t>Different variations </a:t>
                </a:r>
              </a:p>
              <a:p>
                <a:pPr lvl="2"/>
                <a:r>
                  <a:rPr lang="en-US" dirty="0"/>
                  <a:t>Max pooling </a:t>
                </a:r>
              </a:p>
              <a:p>
                <a:pPr marL="914400" lvl="2"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limLow>
                      <m:limLowPr>
                        <m:ctrlPr>
                          <a:rPr lang="en-US" i="1">
                            <a:latin typeface="Cambria Math" panose="02040503050406030204" pitchFamily="18" charset="0"/>
                          </a:rPr>
                        </m:ctrlPr>
                      </m:limLowPr>
                      <m:e>
                        <m:r>
                          <m:rPr>
                            <m:sty m:val="p"/>
                          </m:rPr>
                          <a:rPr lang="en-US">
                            <a:latin typeface="Cambria Math"/>
                          </a:rPr>
                          <m:t>max</m:t>
                        </m:r>
                      </m:e>
                      <m:lim>
                        <m:r>
                          <a:rPr lang="en-US" i="1">
                            <a:latin typeface="Cambria Math"/>
                          </a:rPr>
                          <m:t>𝑖</m:t>
                        </m:r>
                        <m:r>
                          <a:rPr lang="en-US" i="1">
                            <a:latin typeface="Cambria Math"/>
                          </a:rPr>
                          <m:t>∈</m:t>
                        </m:r>
                        <m:r>
                          <a:rPr lang="en-US" i="1">
                            <a:latin typeface="Cambria Math"/>
                          </a:rPr>
                          <m:t>𝑁</m:t>
                        </m:r>
                        <m:r>
                          <a:rPr lang="en-US" i="1">
                            <a:latin typeface="Cambria Math"/>
                          </a:rPr>
                          <m:t>(</m:t>
                        </m:r>
                        <m:r>
                          <a:rPr lang="en-US" i="1">
                            <a:latin typeface="Cambria Math"/>
                          </a:rPr>
                          <m:t>𝑛</m:t>
                        </m:r>
                        <m:r>
                          <a:rPr lang="en-US" i="1">
                            <a:latin typeface="Cambria Math"/>
                          </a:rPr>
                          <m:t>)</m:t>
                        </m:r>
                      </m:lim>
                    </m:limLow>
                    <m:r>
                      <a:rPr lang="en-US" i="1">
                        <a:latin typeface="Cambria Math"/>
                      </a:rPr>
                      <m:t> </m:t>
                    </m:r>
                    <m:acc>
                      <m:accPr>
                        <m:chr m:val="̃"/>
                        <m:ctrlPr>
                          <a:rPr lang="en-US" i="1">
                            <a:latin typeface="Cambria Math" panose="02040503050406030204" pitchFamily="18" charset="0"/>
                          </a:rPr>
                        </m:ctrlPr>
                      </m:accPr>
                      <m:e>
                        <m:r>
                          <a:rPr lang="en-US" i="1">
                            <a:latin typeface="Cambria Math"/>
                          </a:rPr>
                          <m:t>h</m:t>
                        </m:r>
                      </m:e>
                    </m:acc>
                    <m:r>
                      <a:rPr lang="en-US" i="1">
                        <a:latin typeface="Cambria Math"/>
                      </a:rPr>
                      <m:t> [</m:t>
                    </m:r>
                    <m:r>
                      <a:rPr lang="en-US" i="1">
                        <a:latin typeface="Cambria Math"/>
                      </a:rPr>
                      <m:t>𝑖</m:t>
                    </m:r>
                    <m:r>
                      <a:rPr lang="en-US" i="1">
                        <a:latin typeface="Cambria Math"/>
                      </a:rPr>
                      <m:t>]</m:t>
                    </m:r>
                  </m:oMath>
                </a14:m>
                <a:endParaRPr lang="en-US" dirty="0"/>
              </a:p>
              <a:p>
                <a:pPr lvl="2"/>
                <a:r>
                  <a:rPr lang="en-US" dirty="0"/>
                  <a:t>Average pooling </a:t>
                </a:r>
              </a:p>
              <a:p>
                <a:pPr marL="914400" lvl="2"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𝑛</m:t>
                        </m:r>
                      </m:den>
                    </m:f>
                    <m:limLow>
                      <m:limLowPr>
                        <m:ctrlPr>
                          <a:rPr lang="en-US" i="1">
                            <a:latin typeface="Cambria Math" panose="02040503050406030204" pitchFamily="18" charset="0"/>
                          </a:rPr>
                        </m:ctrlPr>
                      </m:limLowPr>
                      <m:e>
                        <m:r>
                          <a:rPr lang="en-US" i="1">
                            <a:latin typeface="Cambria Math"/>
                          </a:rPr>
                          <m:t>∑</m:t>
                        </m:r>
                      </m:e>
                      <m:lim>
                        <m:r>
                          <a:rPr lang="en-US" i="1">
                            <a:latin typeface="Cambria Math"/>
                          </a:rPr>
                          <m:t>𝑖</m:t>
                        </m:r>
                        <m:r>
                          <a:rPr lang="en-US" i="1">
                            <a:latin typeface="Cambria Math"/>
                          </a:rPr>
                          <m:t>∈</m:t>
                        </m:r>
                        <m:r>
                          <a:rPr lang="en-US" i="1">
                            <a:latin typeface="Cambria Math"/>
                          </a:rPr>
                          <m:t>𝑁</m:t>
                        </m:r>
                        <m:r>
                          <a:rPr lang="en-US" i="1">
                            <a:latin typeface="Cambria Math"/>
                          </a:rPr>
                          <m:t>(</m:t>
                        </m:r>
                        <m:r>
                          <a:rPr lang="en-US" i="1">
                            <a:latin typeface="Cambria Math"/>
                          </a:rPr>
                          <m:t>𝑛</m:t>
                        </m:r>
                        <m:r>
                          <a:rPr lang="en-US" i="1">
                            <a:latin typeface="Cambria Math"/>
                          </a:rPr>
                          <m:t>)</m:t>
                        </m:r>
                      </m:lim>
                    </m:limLow>
                    <m:r>
                      <a:rPr lang="en-US" i="1">
                        <a:latin typeface="Cambria Math"/>
                      </a:rPr>
                      <m:t> </m:t>
                    </m:r>
                    <m:acc>
                      <m:accPr>
                        <m:chr m:val="̃"/>
                        <m:ctrlPr>
                          <a:rPr lang="en-US" i="1">
                            <a:latin typeface="Cambria Math" panose="02040503050406030204" pitchFamily="18" charset="0"/>
                          </a:rPr>
                        </m:ctrlPr>
                      </m:accPr>
                      <m:e>
                        <m:r>
                          <a:rPr lang="en-US" i="1">
                            <a:latin typeface="Cambria Math"/>
                          </a:rPr>
                          <m:t>h</m:t>
                        </m:r>
                      </m:e>
                    </m:acc>
                    <m:r>
                      <a:rPr lang="en-US" i="1">
                        <a:latin typeface="Cambria Math"/>
                      </a:rPr>
                      <m:t> [</m:t>
                    </m:r>
                    <m:r>
                      <a:rPr lang="en-US" i="1">
                        <a:latin typeface="Cambria Math"/>
                      </a:rPr>
                      <m:t>𝑖</m:t>
                    </m:r>
                    <m:r>
                      <a:rPr lang="en-US" i="1">
                        <a:latin typeface="Cambria Math"/>
                      </a:rPr>
                      <m:t>]</m:t>
                    </m:r>
                  </m:oMath>
                </a14:m>
                <a:endParaRPr lang="en-US" dirty="0"/>
              </a:p>
              <a:p>
                <a:pPr lvl="2"/>
                <a:r>
                  <a:rPr lang="en-US" dirty="0"/>
                  <a:t>L2-pooling </a:t>
                </a:r>
              </a:p>
              <a:p>
                <a:pPr marL="914400" lvl="2"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𝑛</m:t>
                        </m:r>
                      </m:den>
                    </m:f>
                    <m:rad>
                      <m:radPr>
                        <m:degHide m:val="on"/>
                        <m:ctrlPr>
                          <a:rPr lang="en-US" i="1">
                            <a:latin typeface="Cambria Math" panose="02040503050406030204" pitchFamily="18" charset="0"/>
                          </a:rPr>
                        </m:ctrlPr>
                      </m:radPr>
                      <m:deg/>
                      <m:e>
                        <m:limLow>
                          <m:limLowPr>
                            <m:ctrlPr>
                              <a:rPr lang="en-US" i="1">
                                <a:latin typeface="Cambria Math" panose="02040503050406030204" pitchFamily="18" charset="0"/>
                              </a:rPr>
                            </m:ctrlPr>
                          </m:limLowPr>
                          <m:e>
                            <m:r>
                              <a:rPr lang="en-US" i="1">
                                <a:latin typeface="Cambria Math"/>
                              </a:rPr>
                              <m:t>∑</m:t>
                            </m:r>
                          </m:e>
                          <m:lim>
                            <m:r>
                              <a:rPr lang="en-US" i="1">
                                <a:latin typeface="Cambria Math"/>
                              </a:rPr>
                              <m:t>𝑖</m:t>
                            </m:r>
                            <m:r>
                              <a:rPr lang="en-US" i="1">
                                <a:latin typeface="Cambria Math"/>
                              </a:rPr>
                              <m:t>∈</m:t>
                            </m:r>
                            <m:r>
                              <a:rPr lang="en-US" i="1">
                                <a:latin typeface="Cambria Math"/>
                              </a:rPr>
                              <m:t>𝑁</m:t>
                            </m:r>
                            <m:r>
                              <a:rPr lang="en-US" i="1">
                                <a:latin typeface="Cambria Math"/>
                              </a:rPr>
                              <m:t>(</m:t>
                            </m:r>
                            <m:r>
                              <a:rPr lang="en-US" i="1">
                                <a:latin typeface="Cambria Math"/>
                              </a:rPr>
                              <m:t>𝑛</m:t>
                            </m:r>
                            <m:r>
                              <a:rPr lang="en-US" i="1">
                                <a:latin typeface="Cambria Math"/>
                              </a:rPr>
                              <m:t>)</m:t>
                            </m:r>
                          </m:lim>
                        </m:limLow>
                        <m:r>
                          <a:rPr lang="en-US" i="1">
                            <a:latin typeface="Cambria Math"/>
                          </a:rPr>
                          <m:t> </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a:rPr>
                                  <m:t>h</m:t>
                                </m:r>
                              </m:e>
                            </m:acc>
                          </m:e>
                          <m:sup>
                            <m:r>
                              <a:rPr lang="en-US" i="1">
                                <a:latin typeface="Cambria Math"/>
                              </a:rPr>
                              <m:t>2</m:t>
                            </m:r>
                          </m:sup>
                        </m:sSup>
                        <m:r>
                          <a:rPr lang="en-US" i="1">
                            <a:latin typeface="Cambria Math"/>
                          </a:rPr>
                          <m:t> [</m:t>
                        </m:r>
                        <m:r>
                          <a:rPr lang="en-US" i="1">
                            <a:latin typeface="Cambria Math"/>
                          </a:rPr>
                          <m:t>𝑖</m:t>
                        </m:r>
                        <m:r>
                          <a:rPr lang="en-US" i="1">
                            <a:latin typeface="Cambria Math"/>
                          </a:rPr>
                          <m:t>]</m:t>
                        </m:r>
                      </m:e>
                    </m:rad>
                  </m:oMath>
                </a14:m>
                <a:endParaRPr lang="en-US" dirty="0"/>
              </a:p>
              <a:p>
                <a:pPr lvl="2"/>
                <a:r>
                  <a:rPr lang="en-US" dirty="0" err="1"/>
                  <a:t>etc</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b="-19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pSp>
        <p:nvGrpSpPr>
          <p:cNvPr id="5" name="Group 4"/>
          <p:cNvGrpSpPr/>
          <p:nvPr/>
        </p:nvGrpSpPr>
        <p:grpSpPr>
          <a:xfrm>
            <a:off x="5334000" y="3048000"/>
            <a:ext cx="3066875" cy="1807801"/>
            <a:chOff x="3847571" y="4167318"/>
            <a:chExt cx="3066875" cy="1807801"/>
          </a:xfrm>
        </p:grpSpPr>
        <p:sp>
          <p:nvSpPr>
            <p:cNvPr id="6" name="Parallelogram 5"/>
            <p:cNvSpPr/>
            <p:nvPr/>
          </p:nvSpPr>
          <p:spPr>
            <a:xfrm rot="20653039">
              <a:off x="3847571" y="4189012"/>
              <a:ext cx="1524000" cy="1432086"/>
            </a:xfrm>
            <a:prstGeom prst="parallelogram">
              <a:avLst/>
            </a:prstGeom>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Parallelogram 6"/>
            <p:cNvSpPr/>
            <p:nvPr/>
          </p:nvSpPr>
          <p:spPr>
            <a:xfrm rot="20653039">
              <a:off x="5810954" y="5103592"/>
              <a:ext cx="1103492" cy="858521"/>
            </a:xfrm>
            <a:prstGeom prst="parallelogram">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a:stCxn id="7" idx="1"/>
              <a:endCxn id="7" idx="3"/>
            </p:cNvCxnSpPr>
            <p:nvPr/>
          </p:nvCxnSpPr>
          <p:spPr>
            <a:xfrm>
              <a:off x="6349215" y="5090586"/>
              <a:ext cx="26970" cy="8845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7" idx="2"/>
            </p:cNvCxnSpPr>
            <p:nvPr/>
          </p:nvCxnSpPr>
          <p:spPr>
            <a:xfrm flipV="1">
              <a:off x="5935024" y="5411972"/>
              <a:ext cx="855352" cy="2417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6" idx="2"/>
            </p:cNvCxnSpPr>
            <p:nvPr/>
          </p:nvCxnSpPr>
          <p:spPr>
            <a:xfrm flipV="1">
              <a:off x="4048561" y="4746488"/>
              <a:ext cx="1122020" cy="3171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1"/>
              <a:endCxn id="6" idx="3"/>
            </p:cNvCxnSpPr>
            <p:nvPr/>
          </p:nvCxnSpPr>
          <p:spPr>
            <a:xfrm>
              <a:off x="4587077" y="4167318"/>
              <a:ext cx="44988" cy="147547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1"/>
              <a:endCxn id="7" idx="1"/>
            </p:cNvCxnSpPr>
            <p:nvPr/>
          </p:nvCxnSpPr>
          <p:spPr>
            <a:xfrm>
              <a:off x="4587077" y="4167318"/>
              <a:ext cx="1762138" cy="92326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48561" y="4343400"/>
              <a:ext cx="1886463" cy="8995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7" idx="5"/>
            </p:cNvCxnSpPr>
            <p:nvPr/>
          </p:nvCxnSpPr>
          <p:spPr>
            <a:xfrm>
              <a:off x="4048561" y="5063622"/>
              <a:ext cx="1886463" cy="59011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622071" y="4909014"/>
              <a:ext cx="1312953" cy="44703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7716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Nets</a:t>
            </a:r>
          </a:p>
        </p:txBody>
      </p:sp>
      <p:sp>
        <p:nvSpPr>
          <p:cNvPr id="3" name="Content Placeholder 2"/>
          <p:cNvSpPr>
            <a:spLocks noGrp="1"/>
          </p:cNvSpPr>
          <p:nvPr>
            <p:ph idx="1"/>
          </p:nvPr>
        </p:nvSpPr>
        <p:spPr/>
        <p:txBody>
          <a:bodyPr/>
          <a:lstStyle/>
          <a:p>
            <a:r>
              <a:rPr lang="en-US" dirty="0"/>
              <a:t>One stage structure: </a:t>
            </a:r>
          </a:p>
          <a:p>
            <a:endParaRPr lang="en-US" dirty="0"/>
          </a:p>
          <a:p>
            <a:endParaRPr lang="en-US" dirty="0"/>
          </a:p>
          <a:p>
            <a:r>
              <a:rPr lang="en-US" dirty="0"/>
              <a:t>Whole system: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pSp>
        <p:nvGrpSpPr>
          <p:cNvPr id="5" name="Group 4"/>
          <p:cNvGrpSpPr/>
          <p:nvPr/>
        </p:nvGrpSpPr>
        <p:grpSpPr>
          <a:xfrm>
            <a:off x="3048000" y="1828800"/>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447800" y="3390900"/>
            <a:ext cx="7185565" cy="838200"/>
            <a:chOff x="1475308" y="3124200"/>
            <a:chExt cx="7185565" cy="838200"/>
          </a:xfrm>
        </p:grpSpPr>
        <p:sp>
          <p:nvSpPr>
            <p:cNvPr id="13" name="Rectangle 12"/>
            <p:cNvSpPr/>
            <p:nvPr/>
          </p:nvSpPr>
          <p:spPr>
            <a:xfrm>
              <a:off x="2458720" y="319024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14" name="Rectangle 13"/>
            <p:cNvSpPr/>
            <p:nvPr/>
          </p:nvSpPr>
          <p:spPr>
            <a:xfrm>
              <a:off x="36439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15" name="Rectangle 14"/>
            <p:cNvSpPr/>
            <p:nvPr/>
          </p:nvSpPr>
          <p:spPr>
            <a:xfrm>
              <a:off x="48631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6" name="Rectangle 15"/>
            <p:cNvSpPr/>
            <p:nvPr/>
          </p:nvSpPr>
          <p:spPr>
            <a:xfrm>
              <a:off x="6096000" y="3124200"/>
              <a:ext cx="1309059"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7" name="Right Arrow 16"/>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7430459"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475308" y="3286780"/>
              <a:ext cx="866572" cy="523220"/>
            </a:xfrm>
            <a:prstGeom prst="rect">
              <a:avLst/>
            </a:prstGeom>
          </p:spPr>
          <p:txBody>
            <a:bodyPr wrap="square">
              <a:spAutoFit/>
            </a:bodyPr>
            <a:lstStyle/>
            <a:p>
              <a:r>
                <a:rPr lang="en-US" b="1" u="none" dirty="0"/>
                <a:t>Input Image</a:t>
              </a:r>
              <a:endParaRPr lang="en-US" dirty="0"/>
            </a:p>
          </p:txBody>
        </p:sp>
        <p:sp>
          <p:nvSpPr>
            <p:cNvPr id="23" name="Rectangle 22"/>
            <p:cNvSpPr/>
            <p:nvPr/>
          </p:nvSpPr>
          <p:spPr>
            <a:xfrm>
              <a:off x="7794301" y="3288941"/>
              <a:ext cx="866572" cy="523220"/>
            </a:xfrm>
            <a:prstGeom prst="rect">
              <a:avLst/>
            </a:prstGeom>
          </p:spPr>
          <p:txBody>
            <a:bodyPr wrap="square">
              <a:spAutoFit/>
            </a:bodyPr>
            <a:lstStyle/>
            <a:p>
              <a:r>
                <a:rPr lang="en-US" b="1" u="none" dirty="0"/>
                <a:t>Class Label </a:t>
              </a:r>
              <a:endParaRPr lang="en-US" dirty="0"/>
            </a:p>
          </p:txBody>
        </p:sp>
      </p:gr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047" y="4366683"/>
            <a:ext cx="6937172" cy="2143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3454041" y="6510062"/>
            <a:ext cx="2862707" cy="369332"/>
          </a:xfrm>
          <a:prstGeom prst="rect">
            <a:avLst/>
          </a:prstGeom>
        </p:spPr>
        <p:txBody>
          <a:bodyPr wrap="none">
            <a:spAutoFit/>
          </a:bodyPr>
          <a:lstStyle/>
          <a:p>
            <a:r>
              <a:rPr lang="en-US" dirty="0"/>
              <a:t>An example system (</a:t>
            </a:r>
            <a:r>
              <a:rPr lang="en-US" dirty="0" err="1"/>
              <a:t>LeNet</a:t>
            </a:r>
            <a:r>
              <a:rPr lang="en-US" dirty="0"/>
              <a:t>):  </a:t>
            </a:r>
          </a:p>
        </p:txBody>
      </p:sp>
    </p:spTree>
    <p:extLst>
      <p:ext uri="{BB962C8B-B14F-4D97-AF65-F5344CB8AC3E}">
        <p14:creationId xmlns:p14="http://schemas.microsoft.com/office/powerpoint/2010/main" val="142132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a:t>
            </a:r>
            <a:r>
              <a:rPr lang="en-US" dirty="0" err="1"/>
              <a:t>ConvNet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40904"/>
                <a:ext cx="8686800" cy="5840896"/>
              </a:xfrm>
            </p:spPr>
            <p:txBody>
              <a:bodyPr/>
              <a:lstStyle/>
              <a:p>
                <a:r>
                  <a:rPr lang="en-US" sz="2400" dirty="0"/>
                  <a:t>The same procedure from Back-propagation applies here. </a:t>
                </a:r>
              </a:p>
              <a:p>
                <a:pPr lvl="1"/>
                <a:r>
                  <a:rPr lang="en-US" sz="1800" dirty="0"/>
                  <a:t>Remember in </a:t>
                </a:r>
                <a:r>
                  <a:rPr lang="en-US" sz="1800" dirty="0" err="1"/>
                  <a:t>backprop</a:t>
                </a:r>
                <a:r>
                  <a:rPr lang="en-US" sz="1800" dirty="0"/>
                  <a:t> we started from the error terms in the last stage, and passed them back to the previous layers, one by one. </a:t>
                </a:r>
              </a:p>
              <a:p>
                <a:r>
                  <a:rPr lang="en-US" sz="2400" dirty="0"/>
                  <a:t>Back-prop for the pooling layer: </a:t>
                </a:r>
              </a:p>
              <a:p>
                <a:pPr lvl="1"/>
                <a:r>
                  <a:rPr lang="en-US" sz="1800" dirty="0"/>
                  <a:t>Consider, for example, the case of “max” pooling. </a:t>
                </a:r>
              </a:p>
              <a:p>
                <a:pPr lvl="1"/>
                <a:r>
                  <a:rPr lang="en-US" sz="1800" dirty="0"/>
                  <a:t>This layer only routes the gradient to the input that has the highest value in the forward pass. </a:t>
                </a:r>
              </a:p>
              <a:p>
                <a:pPr lvl="1"/>
                <a:r>
                  <a:rPr lang="en-US" sz="1800" dirty="0"/>
                  <a:t>Hence, </a:t>
                </a:r>
                <a:r>
                  <a:rPr lang="en-US" sz="1800" dirty="0">
                    <a:solidFill>
                      <a:srgbClr val="FF6699"/>
                    </a:solidFill>
                  </a:rPr>
                  <a:t>during the forward pass of a pooling layer it is common to </a:t>
                </a:r>
                <a:r>
                  <a:rPr lang="en-US" sz="1800" b="1" dirty="0">
                    <a:solidFill>
                      <a:srgbClr val="FF6699"/>
                    </a:solidFill>
                  </a:rPr>
                  <a:t>keep track of the index of the max activation</a:t>
                </a:r>
                <a:r>
                  <a:rPr lang="en-US" sz="1800" dirty="0"/>
                  <a:t> (sometimes also called </a:t>
                </a:r>
                <a:r>
                  <a:rPr lang="en-US" sz="1800" i="1" dirty="0"/>
                  <a:t>the switches</a:t>
                </a:r>
                <a:r>
                  <a:rPr lang="en-US" sz="1800" dirty="0"/>
                  <a:t>) so that gradient routing is efficient during backpropagation.</a:t>
                </a:r>
              </a:p>
              <a:p>
                <a:pPr lvl="1"/>
                <a:r>
                  <a:rPr lang="en-US" sz="1800" dirty="0"/>
                  <a:t>Therefore we have:   </a:t>
                </a:r>
                <a14:m>
                  <m:oMath xmlns:m="http://schemas.openxmlformats.org/officeDocument/2006/math">
                    <m:r>
                      <a:rPr lang="en-US" sz="1800" i="1">
                        <a:latin typeface="Cambria Math"/>
                      </a:rPr>
                      <m:t>𝛿</m:t>
                    </m:r>
                    <m:r>
                      <a:rPr lang="en-US" sz="1800" i="1">
                        <a:latin typeface="Cambria Math"/>
                      </a:rPr>
                      <m:t>=</m:t>
                    </m:r>
                    <m:f>
                      <m:fPr>
                        <m:ctrlPr>
                          <a:rPr lang="en-US" sz="1800" i="1">
                            <a:latin typeface="Cambria Math" panose="02040503050406030204" pitchFamily="18" charset="0"/>
                          </a:rPr>
                        </m:ctrlPr>
                      </m:fPr>
                      <m:num>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𝐸</m:t>
                            </m:r>
                          </m:e>
                          <m:sub>
                            <m:r>
                              <a:rPr lang="en-US" sz="1800" i="1">
                                <a:latin typeface="Cambria Math"/>
                              </a:rPr>
                              <m:t>𝑑</m:t>
                            </m:r>
                          </m:sub>
                        </m:sSub>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𝑦</m:t>
                            </m:r>
                          </m:e>
                          <m:sub>
                            <m:r>
                              <a:rPr lang="en-US" sz="1800" i="1">
                                <a:latin typeface="Cambria Math"/>
                              </a:rPr>
                              <m:t>𝑖</m:t>
                            </m:r>
                          </m:sub>
                        </m:sSub>
                      </m:den>
                    </m:f>
                  </m:oMath>
                </a14:m>
                <a:endParaRPr lang="en-US" sz="1600" dirty="0"/>
              </a:p>
              <a:p>
                <a:pPr lvl="1"/>
                <a:endParaRPr lang="en-US" sz="1800" dirty="0"/>
              </a:p>
              <a:p>
                <a:pPr lvl="1"/>
                <a:endParaRPr lang="en-US" sz="1800"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40904"/>
                <a:ext cx="8686800" cy="5840896"/>
              </a:xfrm>
              <a:blipFill>
                <a:blip r:embed="rId2"/>
                <a:stretch>
                  <a:fillRect l="-982" t="-834"/>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pSp>
        <p:nvGrpSpPr>
          <p:cNvPr id="5" name="Group 4"/>
          <p:cNvGrpSpPr/>
          <p:nvPr/>
        </p:nvGrpSpPr>
        <p:grpSpPr>
          <a:xfrm>
            <a:off x="1981200" y="4739042"/>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127952" y="5875419"/>
            <a:ext cx="7727622" cy="648492"/>
            <a:chOff x="1406825" y="3286780"/>
            <a:chExt cx="7727622" cy="648492"/>
          </a:xfrm>
        </p:grpSpPr>
        <p:sp>
          <p:nvSpPr>
            <p:cNvPr id="13" name="Rectangle 12"/>
            <p:cNvSpPr/>
            <p:nvPr/>
          </p:nvSpPr>
          <p:spPr>
            <a:xfrm>
              <a:off x="4863141" y="3324306"/>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4" name="Rectangle 13"/>
            <p:cNvSpPr/>
            <p:nvPr/>
          </p:nvSpPr>
          <p:spPr>
            <a:xfrm>
              <a:off x="6095998" y="3328947"/>
              <a:ext cx="2031475" cy="43253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5" name="Right Arrow 14"/>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135424"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06825" y="3286780"/>
              <a:ext cx="799813" cy="646331"/>
            </a:xfrm>
            <a:prstGeom prst="rect">
              <a:avLst/>
            </a:prstGeom>
          </p:spPr>
          <p:txBody>
            <a:bodyPr wrap="square">
              <a:spAutoFit/>
            </a:bodyPr>
            <a:lstStyle/>
            <a:p>
              <a:r>
                <a:rPr lang="en-US" b="1" u="none" dirty="0"/>
                <a:t>Input Image</a:t>
              </a:r>
              <a:endParaRPr lang="en-US" dirty="0"/>
            </a:p>
          </p:txBody>
        </p:sp>
        <p:sp>
          <p:nvSpPr>
            <p:cNvPr id="21" name="Rectangle 20"/>
            <p:cNvSpPr/>
            <p:nvPr/>
          </p:nvSpPr>
          <p:spPr>
            <a:xfrm>
              <a:off x="8464076" y="3288941"/>
              <a:ext cx="670371" cy="646331"/>
            </a:xfrm>
            <a:prstGeom prst="rect">
              <a:avLst/>
            </a:prstGeom>
          </p:spPr>
          <p:txBody>
            <a:bodyPr wrap="square">
              <a:spAutoFit/>
            </a:bodyPr>
            <a:lstStyle/>
            <a:p>
              <a:r>
                <a:rPr lang="en-US" b="1" u="none" dirty="0"/>
                <a:t>Class Label </a:t>
              </a:r>
              <a:endParaRPr lang="en-US" dirty="0"/>
            </a:p>
          </p:txBody>
        </p:sp>
      </p:grpSp>
      <mc:AlternateContent xmlns:mc="http://schemas.openxmlformats.org/markup-compatibility/2006" xmlns:a14="http://schemas.microsoft.com/office/drawing/2010/main">
        <mc:Choice Requires="a14">
          <p:sp>
            <p:nvSpPr>
              <p:cNvPr id="22" name="TextBox 21"/>
              <p:cNvSpPr txBox="1"/>
              <p:nvPr/>
            </p:nvSpPr>
            <p:spPr>
              <a:xfrm>
                <a:off x="6705600" y="4724400"/>
                <a:ext cx="1845698" cy="495264"/>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22" name="TextBox 21"/>
              <p:cNvSpPr txBox="1">
                <a:spLocks noRot="1" noChangeAspect="1" noMove="1" noResize="1" noEditPoints="1" noAdjustHandles="1" noChangeArrowheads="1" noChangeShapeType="1" noTextEdit="1"/>
              </p:cNvSpPr>
              <p:nvPr/>
            </p:nvSpPr>
            <p:spPr>
              <a:xfrm>
                <a:off x="6705600" y="4724400"/>
                <a:ext cx="1845698" cy="495264"/>
              </a:xfrm>
              <a:prstGeom prst="rect">
                <a:avLst/>
              </a:prstGeom>
              <a:blipFill>
                <a:blip r:embed="rId3"/>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269355" y="5342018"/>
                <a:ext cx="427105" cy="307777"/>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oMath>
                  </m:oMathPara>
                </a14:m>
                <a:endParaRPr lang="en-US" u="none" dirty="0"/>
              </a:p>
            </p:txBody>
          </p:sp>
        </mc:Choice>
        <mc:Fallback xmlns="">
          <p:sp>
            <p:nvSpPr>
              <p:cNvPr id="23" name="TextBox 22"/>
              <p:cNvSpPr txBox="1">
                <a:spLocks noRot="1" noChangeAspect="1" noMove="1" noResize="1" noEditPoints="1" noAdjustHandles="1" noChangeArrowheads="1" noChangeShapeType="1" noTextEdit="1"/>
              </p:cNvSpPr>
              <p:nvPr/>
            </p:nvSpPr>
            <p:spPr>
              <a:xfrm>
                <a:off x="8269355" y="5342018"/>
                <a:ext cx="427105" cy="307777"/>
              </a:xfrm>
              <a:prstGeom prst="rect">
                <a:avLst/>
              </a:prstGeom>
              <a:blipFill>
                <a:blip r:embed="rId4"/>
                <a:stretch>
                  <a:fillRect b="-16981"/>
                </a:stretch>
              </a:blipFill>
              <a:ln>
                <a:solidFill>
                  <a:srgbClr val="FF0000"/>
                </a:solidFill>
              </a:ln>
            </p:spPr>
            <p:txBody>
              <a:bodyPr/>
              <a:lstStyle/>
              <a:p>
                <a:r>
                  <a:rPr lang="en-US">
                    <a:noFill/>
                  </a:rPr>
                  <a:t> </a:t>
                </a:r>
              </a:p>
            </p:txBody>
          </p:sp>
        </mc:Fallback>
      </mc:AlternateContent>
      <p:cxnSp>
        <p:nvCxnSpPr>
          <p:cNvPr id="24" name="Straight Arrow Connector 23"/>
          <p:cNvCxnSpPr>
            <a:stCxn id="21" idx="0"/>
          </p:cNvCxnSpPr>
          <p:nvPr/>
        </p:nvCxnSpPr>
        <p:spPr>
          <a:xfrm flipH="1" flipV="1">
            <a:off x="8504191" y="5639616"/>
            <a:ext cx="16198" cy="2379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2" idx="2"/>
          </p:cNvCxnSpPr>
          <p:nvPr/>
        </p:nvCxnSpPr>
        <p:spPr>
          <a:xfrm flipV="1">
            <a:off x="7628449" y="5219664"/>
            <a:ext cx="0" cy="8023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102519" y="5791200"/>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157353" y="5931889"/>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28" name="Rectangle 27"/>
          <p:cNvSpPr/>
          <p:nvPr/>
        </p:nvSpPr>
        <p:spPr>
          <a:xfrm>
            <a:off x="3391078" y="5925111"/>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29" name="Freeform 28"/>
          <p:cNvSpPr/>
          <p:nvPr/>
        </p:nvSpPr>
        <p:spPr>
          <a:xfrm>
            <a:off x="2320456" y="5567238"/>
            <a:ext cx="2266121" cy="349858"/>
          </a:xfrm>
          <a:custGeom>
            <a:avLst/>
            <a:gdLst>
              <a:gd name="connsiteX0" fmla="*/ 0 w 2266121"/>
              <a:gd name="connsiteY0" fmla="*/ 0 h 349858"/>
              <a:gd name="connsiteX1" fmla="*/ 341906 w 2266121"/>
              <a:gd name="connsiteY1" fmla="*/ 198783 h 349858"/>
              <a:gd name="connsiteX2" fmla="*/ 755374 w 2266121"/>
              <a:gd name="connsiteY2" fmla="*/ 230588 h 349858"/>
              <a:gd name="connsiteX3" fmla="*/ 1614114 w 2266121"/>
              <a:gd name="connsiteY3" fmla="*/ 206734 h 349858"/>
              <a:gd name="connsiteX4" fmla="*/ 2059387 w 2266121"/>
              <a:gd name="connsiteY4" fmla="*/ 214685 h 349858"/>
              <a:gd name="connsiteX5" fmla="*/ 2266121 w 2266121"/>
              <a:gd name="connsiteY5" fmla="*/ 349858 h 34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21" h="349858">
                <a:moveTo>
                  <a:pt x="0" y="0"/>
                </a:moveTo>
                <a:cubicBezTo>
                  <a:pt x="108005" y="80176"/>
                  <a:pt x="216010" y="160352"/>
                  <a:pt x="341906" y="198783"/>
                </a:cubicBezTo>
                <a:cubicBezTo>
                  <a:pt x="467802" y="237214"/>
                  <a:pt x="543339" y="229263"/>
                  <a:pt x="755374" y="230588"/>
                </a:cubicBezTo>
                <a:cubicBezTo>
                  <a:pt x="967409" y="231913"/>
                  <a:pt x="1614114" y="206734"/>
                  <a:pt x="1614114" y="206734"/>
                </a:cubicBezTo>
                <a:cubicBezTo>
                  <a:pt x="1831449" y="204084"/>
                  <a:pt x="1950719" y="190831"/>
                  <a:pt x="2059387" y="214685"/>
                </a:cubicBezTo>
                <a:cubicBezTo>
                  <a:pt x="2168055" y="238539"/>
                  <a:pt x="2217088" y="294198"/>
                  <a:pt x="2266121" y="349858"/>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72824" y="5567238"/>
            <a:ext cx="548640" cy="345708"/>
          </a:xfrm>
          <a:custGeom>
            <a:avLst/>
            <a:gdLst>
              <a:gd name="connsiteX0" fmla="*/ 0 w 548640"/>
              <a:gd name="connsiteY0" fmla="*/ 0 h 341906"/>
              <a:gd name="connsiteX1" fmla="*/ 151075 w 548640"/>
              <a:gd name="connsiteY1" fmla="*/ 143124 h 341906"/>
              <a:gd name="connsiteX2" fmla="*/ 349858 w 548640"/>
              <a:gd name="connsiteY2" fmla="*/ 190832 h 341906"/>
              <a:gd name="connsiteX3" fmla="*/ 548640 w 548640"/>
              <a:gd name="connsiteY3" fmla="*/ 341906 h 341906"/>
            </a:gdLst>
            <a:ahLst/>
            <a:cxnLst>
              <a:cxn ang="0">
                <a:pos x="connsiteX0" y="connsiteY0"/>
              </a:cxn>
              <a:cxn ang="0">
                <a:pos x="connsiteX1" y="connsiteY1"/>
              </a:cxn>
              <a:cxn ang="0">
                <a:pos x="connsiteX2" y="connsiteY2"/>
              </a:cxn>
              <a:cxn ang="0">
                <a:pos x="connsiteX3" y="connsiteY3"/>
              </a:cxn>
            </a:cxnLst>
            <a:rect l="l" t="t" r="r" b="b"/>
            <a:pathLst>
              <a:path w="548640" h="341906">
                <a:moveTo>
                  <a:pt x="0" y="0"/>
                </a:moveTo>
                <a:cubicBezTo>
                  <a:pt x="46382" y="55659"/>
                  <a:pt x="92765" y="111319"/>
                  <a:pt x="151075" y="143124"/>
                </a:cubicBezTo>
                <a:cubicBezTo>
                  <a:pt x="209385" y="174929"/>
                  <a:pt x="283597" y="157702"/>
                  <a:pt x="349858" y="190832"/>
                </a:cubicBezTo>
                <a:cubicBezTo>
                  <a:pt x="416119" y="223962"/>
                  <a:pt x="482379" y="282934"/>
                  <a:pt x="548640" y="341906"/>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5486400" y="5295936"/>
                <a:ext cx="1859932" cy="497700"/>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31" name="TextBox 30"/>
              <p:cNvSpPr txBox="1">
                <a:spLocks noRot="1" noChangeAspect="1" noMove="1" noResize="1" noEditPoints="1" noAdjustHandles="1" noChangeArrowheads="1" noChangeShapeType="1" noTextEdit="1"/>
              </p:cNvSpPr>
              <p:nvPr/>
            </p:nvSpPr>
            <p:spPr>
              <a:xfrm>
                <a:off x="5486400" y="5295936"/>
                <a:ext cx="1859932" cy="497700"/>
              </a:xfrm>
              <a:prstGeom prst="rect">
                <a:avLst/>
              </a:prstGeom>
              <a:blipFill>
                <a:blip r:embed="rId5"/>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918874" y="4800600"/>
                <a:ext cx="3824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𝑖</m:t>
                          </m:r>
                        </m:sub>
                      </m:sSub>
                    </m:oMath>
                  </m:oMathPara>
                </a14:m>
                <a:endParaRPr lang="en-US" u="none" dirty="0"/>
              </a:p>
            </p:txBody>
          </p:sp>
        </mc:Choice>
        <mc:Fallback xmlns="">
          <p:sp>
            <p:nvSpPr>
              <p:cNvPr id="32" name="TextBox 31"/>
              <p:cNvSpPr txBox="1">
                <a:spLocks noRot="1" noChangeAspect="1" noMove="1" noResize="1" noEditPoints="1" noAdjustHandles="1" noChangeArrowheads="1" noChangeShapeType="1" noTextEdit="1"/>
              </p:cNvSpPr>
              <p:nvPr/>
            </p:nvSpPr>
            <p:spPr>
              <a:xfrm>
                <a:off x="1918874" y="4800600"/>
                <a:ext cx="382412" cy="307777"/>
              </a:xfrm>
              <a:prstGeom prst="rect">
                <a:avLst/>
              </a:prstGeom>
              <a:blipFill>
                <a:blip r:embed="rId6"/>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352800" y="4780311"/>
                <a:ext cx="3835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𝑖</m:t>
                          </m:r>
                        </m:sub>
                      </m:sSub>
                    </m:oMath>
                  </m:oMathPara>
                </a14:m>
                <a:endParaRPr lang="en-US" u="none" dirty="0"/>
              </a:p>
            </p:txBody>
          </p:sp>
        </mc:Choice>
        <mc:Fallback xmlns="">
          <p:sp>
            <p:nvSpPr>
              <p:cNvPr id="33" name="TextBox 32"/>
              <p:cNvSpPr txBox="1">
                <a:spLocks noRot="1" noChangeAspect="1" noMove="1" noResize="1" noEditPoints="1" noAdjustHandles="1" noChangeArrowheads="1" noChangeShapeType="1" noTextEdit="1"/>
              </p:cNvSpPr>
              <p:nvPr/>
            </p:nvSpPr>
            <p:spPr>
              <a:xfrm>
                <a:off x="3352800" y="4780311"/>
                <a:ext cx="383502" cy="307777"/>
              </a:xfrm>
              <a:prstGeom prst="rect">
                <a:avLst/>
              </a:prstGeom>
              <a:blipFill>
                <a:blip r:embed="rId7"/>
                <a:stretch>
                  <a:fillRect b="-27451"/>
                </a:stretch>
              </a:blipFill>
            </p:spPr>
            <p:txBody>
              <a:bodyPr/>
              <a:lstStyle/>
              <a:p>
                <a:r>
                  <a:rPr lang="en-US">
                    <a:noFill/>
                  </a:rPr>
                  <a:t> </a:t>
                </a:r>
              </a:p>
            </p:txBody>
          </p:sp>
        </mc:Fallback>
      </mc:AlternateContent>
    </p:spTree>
    <p:extLst>
      <p:ext uri="{BB962C8B-B14F-4D97-AF65-F5344CB8AC3E}">
        <p14:creationId xmlns:p14="http://schemas.microsoft.com/office/powerpoint/2010/main" val="62723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a:t>
            </a:r>
            <a:r>
              <a:rPr lang="en-US" dirty="0" err="1"/>
              <a:t>ConvNet</a:t>
            </a:r>
            <a:endParaRPr lang="en-US" dirty="0"/>
          </a:p>
        </p:txBody>
      </p:sp>
      <p:sp>
        <p:nvSpPr>
          <p:cNvPr id="3" name="Content Placeholder 2"/>
          <p:cNvSpPr>
            <a:spLocks noGrp="1"/>
          </p:cNvSpPr>
          <p:nvPr>
            <p:ph idx="1"/>
          </p:nvPr>
        </p:nvSpPr>
        <p:spPr>
          <a:xfrm>
            <a:off x="249936" y="946543"/>
            <a:ext cx="8686800" cy="5257800"/>
          </a:xfrm>
        </p:spPr>
        <p:txBody>
          <a:bodyPr/>
          <a:lstStyle/>
          <a:p>
            <a:r>
              <a:rPr lang="en-US" sz="2200" dirty="0"/>
              <a:t>Back-prop for the convolutional layer:</a:t>
            </a:r>
          </a:p>
          <a:p>
            <a:pPr marL="457200" lvl="1" indent="0">
              <a:buNone/>
            </a:pPr>
            <a:r>
              <a:rPr lang="en-US" sz="1800" dirty="0"/>
              <a:t> </a:t>
            </a:r>
          </a:p>
          <a:p>
            <a:pPr lvl="1"/>
            <a:endParaRPr lang="en-US" sz="1800" dirty="0"/>
          </a:p>
          <a:p>
            <a:pPr lvl="1"/>
            <a:endParaRPr lang="en-US" sz="18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pSp>
        <p:nvGrpSpPr>
          <p:cNvPr id="5" name="Group 4"/>
          <p:cNvGrpSpPr/>
          <p:nvPr/>
        </p:nvGrpSpPr>
        <p:grpSpPr>
          <a:xfrm>
            <a:off x="1154492" y="4838435"/>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矩形 60">
            <a:extLst>
              <a:ext uri="{FF2B5EF4-FFF2-40B4-BE49-F238E27FC236}">
                <a16:creationId xmlns:a16="http://schemas.microsoft.com/office/drawing/2014/main" id="{247EFA3B-2EDB-439A-8267-96078D762733}"/>
              </a:ext>
            </a:extLst>
          </p:cNvPr>
          <p:cNvSpPr/>
          <p:nvPr/>
        </p:nvSpPr>
        <p:spPr>
          <a:xfrm>
            <a:off x="1813154" y="2619344"/>
            <a:ext cx="3481458" cy="742148"/>
          </a:xfrm>
          <a:prstGeom prst="rect">
            <a:avLst/>
          </a:prstGeom>
          <a:solidFill>
            <a:srgbClr val="F6FDB5"/>
          </a:solidFill>
          <a:ln>
            <a:solidFill>
              <a:srgbClr val="F6FD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11"/>
          <p:cNvGrpSpPr/>
          <p:nvPr/>
        </p:nvGrpSpPr>
        <p:grpSpPr>
          <a:xfrm>
            <a:off x="249936" y="4823793"/>
            <a:ext cx="7778930" cy="1799511"/>
            <a:chOff x="1229044" y="3954381"/>
            <a:chExt cx="7778930" cy="1799511"/>
          </a:xfrm>
        </p:grpSpPr>
        <p:grpSp>
          <p:nvGrpSpPr>
            <p:cNvPr id="13" name="Group 12"/>
            <p:cNvGrpSpPr/>
            <p:nvPr/>
          </p:nvGrpSpPr>
          <p:grpSpPr>
            <a:xfrm>
              <a:off x="1229044" y="3954381"/>
              <a:ext cx="7778930" cy="1799511"/>
              <a:chOff x="1229044" y="3954381"/>
              <a:chExt cx="7778930" cy="1799511"/>
            </a:xfrm>
          </p:grpSpPr>
          <p:grpSp>
            <p:nvGrpSpPr>
              <p:cNvPr id="16" name="Group 15"/>
              <p:cNvGrpSpPr/>
              <p:nvPr/>
            </p:nvGrpSpPr>
            <p:grpSpPr>
              <a:xfrm>
                <a:off x="1229044" y="5105400"/>
                <a:ext cx="7778930" cy="648492"/>
                <a:chOff x="1355517" y="3286780"/>
                <a:chExt cx="7778930" cy="648492"/>
              </a:xfrm>
            </p:grpSpPr>
            <p:sp>
              <p:nvSpPr>
                <p:cNvPr id="22" name="Rectangle 21"/>
                <p:cNvSpPr/>
                <p:nvPr/>
              </p:nvSpPr>
              <p:spPr>
                <a:xfrm>
                  <a:off x="4863141" y="3324306"/>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23" name="Rectangle 22"/>
                <p:cNvSpPr/>
                <p:nvPr/>
              </p:nvSpPr>
              <p:spPr>
                <a:xfrm>
                  <a:off x="6095998" y="3328947"/>
                  <a:ext cx="2031475" cy="43253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24" name="Right Arrow 23"/>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8135424"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355517" y="3286780"/>
                  <a:ext cx="851121" cy="646331"/>
                </a:xfrm>
                <a:prstGeom prst="rect">
                  <a:avLst/>
                </a:prstGeom>
              </p:spPr>
              <p:txBody>
                <a:bodyPr wrap="square">
                  <a:spAutoFit/>
                </a:bodyPr>
                <a:lstStyle/>
                <a:p>
                  <a:r>
                    <a:rPr lang="en-US" b="1" u="none" dirty="0"/>
                    <a:t>Input Image</a:t>
                  </a:r>
                  <a:endParaRPr lang="en-US" dirty="0"/>
                </a:p>
              </p:txBody>
            </p:sp>
            <p:sp>
              <p:nvSpPr>
                <p:cNvPr id="30" name="Rectangle 29"/>
                <p:cNvSpPr/>
                <p:nvPr/>
              </p:nvSpPr>
              <p:spPr>
                <a:xfrm>
                  <a:off x="8464076" y="3288941"/>
                  <a:ext cx="670371" cy="646331"/>
                </a:xfrm>
                <a:prstGeom prst="rect">
                  <a:avLst/>
                </a:prstGeom>
              </p:spPr>
              <p:txBody>
                <a:bodyPr wrap="square">
                  <a:spAutoFit/>
                </a:bodyPr>
                <a:lstStyle/>
                <a:p>
                  <a:r>
                    <a:rPr lang="en-US" b="1" u="none" dirty="0"/>
                    <a:t>Class Label </a:t>
                  </a:r>
                  <a:endParaRPr lang="en-US" dirty="0"/>
                </a:p>
              </p:txBody>
            </p:sp>
          </p:grpSp>
          <mc:AlternateContent xmlns:mc="http://schemas.openxmlformats.org/markup-compatibility/2006" xmlns:a14="http://schemas.microsoft.com/office/drawing/2010/main">
            <mc:Choice Requires="a14">
              <p:sp>
                <p:nvSpPr>
                  <p:cNvPr id="17" name="TextBox 16"/>
                  <p:cNvSpPr txBox="1"/>
                  <p:nvPr/>
                </p:nvSpPr>
                <p:spPr>
                  <a:xfrm>
                    <a:off x="6858000" y="3954381"/>
                    <a:ext cx="1845698" cy="495264"/>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25" name="TextBox 24"/>
                  <p:cNvSpPr txBox="1">
                    <a:spLocks noRot="1" noChangeAspect="1" noMove="1" noResize="1" noEditPoints="1" noAdjustHandles="1" noChangeArrowheads="1" noChangeShapeType="1" noTextEdit="1"/>
                  </p:cNvSpPr>
                  <p:nvPr/>
                </p:nvSpPr>
                <p:spPr>
                  <a:xfrm>
                    <a:off x="6858000" y="3954381"/>
                    <a:ext cx="1845698" cy="495264"/>
                  </a:xfrm>
                  <a:prstGeom prst="rect">
                    <a:avLst/>
                  </a:prstGeom>
                  <a:blipFill rotWithShape="1">
                    <a:blip r:embed="rId2"/>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421755" y="4571999"/>
                    <a:ext cx="427105" cy="307777"/>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oMath>
                      </m:oMathPara>
                    </a14:m>
                    <a:endParaRPr lang="en-US" u="none" dirty="0"/>
                  </a:p>
                </p:txBody>
              </p:sp>
            </mc:Choice>
            <mc:Fallback xmlns="">
              <p:sp>
                <p:nvSpPr>
                  <p:cNvPr id="26" name="TextBox 25"/>
                  <p:cNvSpPr txBox="1">
                    <a:spLocks noRot="1" noChangeAspect="1" noMove="1" noResize="1" noEditPoints="1" noAdjustHandles="1" noChangeArrowheads="1" noChangeShapeType="1" noTextEdit="1"/>
                  </p:cNvSpPr>
                  <p:nvPr/>
                </p:nvSpPr>
                <p:spPr>
                  <a:xfrm>
                    <a:off x="8421755" y="4571999"/>
                    <a:ext cx="427105" cy="307777"/>
                  </a:xfrm>
                  <a:prstGeom prst="rect">
                    <a:avLst/>
                  </a:prstGeom>
                  <a:blipFill rotWithShape="1">
                    <a:blip r:embed="rId3"/>
                    <a:stretch>
                      <a:fillRect/>
                    </a:stretch>
                  </a:blipFill>
                  <a:ln>
                    <a:solidFill>
                      <a:srgbClr val="FF0000"/>
                    </a:solidFill>
                  </a:ln>
                </p:spPr>
                <p:txBody>
                  <a:bodyPr/>
                  <a:lstStyle/>
                  <a:p>
                    <a:r>
                      <a:rPr lang="en-US">
                        <a:noFill/>
                      </a:rPr>
                      <a:t> </a:t>
                    </a:r>
                  </a:p>
                </p:txBody>
              </p:sp>
            </mc:Fallback>
          </mc:AlternateContent>
          <p:cxnSp>
            <p:nvCxnSpPr>
              <p:cNvPr id="19" name="Straight Arrow Connector 18"/>
              <p:cNvCxnSpPr>
                <a:stCxn id="30" idx="0"/>
              </p:cNvCxnSpPr>
              <p:nvPr/>
            </p:nvCxnSpPr>
            <p:spPr>
              <a:xfrm flipH="1" flipV="1">
                <a:off x="8656591" y="4869597"/>
                <a:ext cx="16198" cy="2379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7" idx="2"/>
              </p:cNvCxnSpPr>
              <p:nvPr/>
            </p:nvCxnSpPr>
            <p:spPr>
              <a:xfrm flipV="1">
                <a:off x="7780849" y="4449645"/>
                <a:ext cx="0" cy="8023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254919" y="5021181"/>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2309753" y="5161870"/>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15" name="Rectangle 14"/>
            <p:cNvSpPr/>
            <p:nvPr/>
          </p:nvSpPr>
          <p:spPr>
            <a:xfrm>
              <a:off x="3543478" y="5155092"/>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grpSp>
      <p:sp>
        <p:nvSpPr>
          <p:cNvPr id="31" name="Freeform 30"/>
          <p:cNvSpPr/>
          <p:nvPr/>
        </p:nvSpPr>
        <p:spPr>
          <a:xfrm>
            <a:off x="1493748" y="5666631"/>
            <a:ext cx="2266121" cy="349858"/>
          </a:xfrm>
          <a:custGeom>
            <a:avLst/>
            <a:gdLst>
              <a:gd name="connsiteX0" fmla="*/ 0 w 2266121"/>
              <a:gd name="connsiteY0" fmla="*/ 0 h 349858"/>
              <a:gd name="connsiteX1" fmla="*/ 341906 w 2266121"/>
              <a:gd name="connsiteY1" fmla="*/ 198783 h 349858"/>
              <a:gd name="connsiteX2" fmla="*/ 755374 w 2266121"/>
              <a:gd name="connsiteY2" fmla="*/ 230588 h 349858"/>
              <a:gd name="connsiteX3" fmla="*/ 1614114 w 2266121"/>
              <a:gd name="connsiteY3" fmla="*/ 206734 h 349858"/>
              <a:gd name="connsiteX4" fmla="*/ 2059387 w 2266121"/>
              <a:gd name="connsiteY4" fmla="*/ 214685 h 349858"/>
              <a:gd name="connsiteX5" fmla="*/ 2266121 w 2266121"/>
              <a:gd name="connsiteY5" fmla="*/ 349858 h 34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21" h="349858">
                <a:moveTo>
                  <a:pt x="0" y="0"/>
                </a:moveTo>
                <a:cubicBezTo>
                  <a:pt x="108005" y="80176"/>
                  <a:pt x="216010" y="160352"/>
                  <a:pt x="341906" y="198783"/>
                </a:cubicBezTo>
                <a:cubicBezTo>
                  <a:pt x="467802" y="237214"/>
                  <a:pt x="543339" y="229263"/>
                  <a:pt x="755374" y="230588"/>
                </a:cubicBezTo>
                <a:cubicBezTo>
                  <a:pt x="967409" y="231913"/>
                  <a:pt x="1614114" y="206734"/>
                  <a:pt x="1614114" y="206734"/>
                </a:cubicBezTo>
                <a:cubicBezTo>
                  <a:pt x="1831449" y="204084"/>
                  <a:pt x="1950719" y="190831"/>
                  <a:pt x="2059387" y="214685"/>
                </a:cubicBezTo>
                <a:cubicBezTo>
                  <a:pt x="2168055" y="238539"/>
                  <a:pt x="2217088" y="294198"/>
                  <a:pt x="2266121" y="349858"/>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4046116" y="5666631"/>
            <a:ext cx="548640" cy="345708"/>
          </a:xfrm>
          <a:custGeom>
            <a:avLst/>
            <a:gdLst>
              <a:gd name="connsiteX0" fmla="*/ 0 w 548640"/>
              <a:gd name="connsiteY0" fmla="*/ 0 h 341906"/>
              <a:gd name="connsiteX1" fmla="*/ 151075 w 548640"/>
              <a:gd name="connsiteY1" fmla="*/ 143124 h 341906"/>
              <a:gd name="connsiteX2" fmla="*/ 349858 w 548640"/>
              <a:gd name="connsiteY2" fmla="*/ 190832 h 341906"/>
              <a:gd name="connsiteX3" fmla="*/ 548640 w 548640"/>
              <a:gd name="connsiteY3" fmla="*/ 341906 h 341906"/>
            </a:gdLst>
            <a:ahLst/>
            <a:cxnLst>
              <a:cxn ang="0">
                <a:pos x="connsiteX0" y="connsiteY0"/>
              </a:cxn>
              <a:cxn ang="0">
                <a:pos x="connsiteX1" y="connsiteY1"/>
              </a:cxn>
              <a:cxn ang="0">
                <a:pos x="connsiteX2" y="connsiteY2"/>
              </a:cxn>
              <a:cxn ang="0">
                <a:pos x="connsiteX3" y="connsiteY3"/>
              </a:cxn>
            </a:cxnLst>
            <a:rect l="l" t="t" r="r" b="b"/>
            <a:pathLst>
              <a:path w="548640" h="341906">
                <a:moveTo>
                  <a:pt x="0" y="0"/>
                </a:moveTo>
                <a:cubicBezTo>
                  <a:pt x="46382" y="55659"/>
                  <a:pt x="92765" y="111319"/>
                  <a:pt x="151075" y="143124"/>
                </a:cubicBezTo>
                <a:cubicBezTo>
                  <a:pt x="209385" y="174929"/>
                  <a:pt x="283597" y="157702"/>
                  <a:pt x="349858" y="190832"/>
                </a:cubicBezTo>
                <a:cubicBezTo>
                  <a:pt x="416119" y="223962"/>
                  <a:pt x="482379" y="282934"/>
                  <a:pt x="548640" y="341906"/>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4659692" y="5395329"/>
                <a:ext cx="1859932" cy="497700"/>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33" name="TextBox 32"/>
              <p:cNvSpPr txBox="1">
                <a:spLocks noRot="1" noChangeAspect="1" noMove="1" noResize="1" noEditPoints="1" noAdjustHandles="1" noChangeArrowheads="1" noChangeShapeType="1" noTextEdit="1"/>
              </p:cNvSpPr>
              <p:nvPr/>
            </p:nvSpPr>
            <p:spPr>
              <a:xfrm>
                <a:off x="4659692" y="5395329"/>
                <a:ext cx="1859932" cy="497700"/>
              </a:xfrm>
              <a:prstGeom prst="rect">
                <a:avLst/>
              </a:prstGeom>
              <a:blipFill>
                <a:blip r:embed="rId4"/>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092166" y="4899993"/>
                <a:ext cx="3824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𝑖</m:t>
                          </m:r>
                        </m:sub>
                      </m:sSub>
                    </m:oMath>
                  </m:oMathPara>
                </a14:m>
                <a:endParaRPr lang="en-US" u="none" dirty="0"/>
              </a:p>
            </p:txBody>
          </p:sp>
        </mc:Choice>
        <mc:Fallback xmlns="">
          <p:sp>
            <p:nvSpPr>
              <p:cNvPr id="34" name="TextBox 33"/>
              <p:cNvSpPr txBox="1">
                <a:spLocks noRot="1" noChangeAspect="1" noMove="1" noResize="1" noEditPoints="1" noAdjustHandles="1" noChangeArrowheads="1" noChangeShapeType="1" noTextEdit="1"/>
              </p:cNvSpPr>
              <p:nvPr/>
            </p:nvSpPr>
            <p:spPr>
              <a:xfrm>
                <a:off x="1092166" y="4899993"/>
                <a:ext cx="382412" cy="307777"/>
              </a:xfrm>
              <a:prstGeom prst="rect">
                <a:avLst/>
              </a:prstGeom>
              <a:blipFill>
                <a:blip r:embed="rId5"/>
                <a:stretch>
                  <a:fillRect b="-22000"/>
                </a:stretch>
              </a:blipFill>
            </p:spPr>
            <p:txBody>
              <a:bodyPr/>
              <a:lstStyle/>
              <a:p>
                <a:r>
                  <a:rPr lang="en-US">
                    <a:noFill/>
                  </a:rPr>
                  <a:t> </a:t>
                </a:r>
              </a:p>
            </p:txBody>
          </p:sp>
        </mc:Fallback>
      </mc:AlternateContent>
      <p:sp>
        <p:nvSpPr>
          <p:cNvPr id="62" name="矩形 61">
            <a:extLst>
              <a:ext uri="{FF2B5EF4-FFF2-40B4-BE49-F238E27FC236}">
                <a16:creationId xmlns:a16="http://schemas.microsoft.com/office/drawing/2014/main" id="{4C6944C4-8066-4686-A387-8E74A0806F75}"/>
              </a:ext>
            </a:extLst>
          </p:cNvPr>
          <p:cNvSpPr/>
          <p:nvPr/>
        </p:nvSpPr>
        <p:spPr>
          <a:xfrm>
            <a:off x="1831405" y="3968767"/>
            <a:ext cx="4047487" cy="794225"/>
          </a:xfrm>
          <a:prstGeom prst="rect">
            <a:avLst/>
          </a:prstGeom>
          <a:solidFill>
            <a:srgbClr val="F6FDB5"/>
          </a:solidFill>
          <a:ln>
            <a:solidFill>
              <a:srgbClr val="F6FD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TextBox 34"/>
              <p:cNvSpPr txBox="1"/>
              <p:nvPr/>
            </p:nvSpPr>
            <p:spPr>
              <a:xfrm>
                <a:off x="2526092" y="4879704"/>
                <a:ext cx="3835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𝑖</m:t>
                          </m:r>
                        </m:sub>
                      </m:sSub>
                    </m:oMath>
                  </m:oMathPara>
                </a14:m>
                <a:endParaRPr lang="en-US" u="none" dirty="0"/>
              </a:p>
            </p:txBody>
          </p:sp>
        </mc:Choice>
        <mc:Fallback xmlns="">
          <p:sp>
            <p:nvSpPr>
              <p:cNvPr id="35" name="TextBox 34"/>
              <p:cNvSpPr txBox="1">
                <a:spLocks noRot="1" noChangeAspect="1" noMove="1" noResize="1" noEditPoints="1" noAdjustHandles="1" noChangeArrowheads="1" noChangeShapeType="1" noTextEdit="1"/>
              </p:cNvSpPr>
              <p:nvPr/>
            </p:nvSpPr>
            <p:spPr>
              <a:xfrm>
                <a:off x="2526092" y="4879704"/>
                <a:ext cx="383502" cy="307777"/>
              </a:xfrm>
              <a:prstGeom prst="rect">
                <a:avLst/>
              </a:prstGeom>
              <a:blipFill>
                <a:blip r:embed="rId6"/>
                <a:stretch>
                  <a:fillRect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765718" y="1390637"/>
                <a:ext cx="4295407"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u="none" smtClean="0">
                              <a:latin typeface="Cambria Math" panose="02040503050406030204" pitchFamily="18" charset="0"/>
                            </a:rPr>
                          </m:ctrlPr>
                        </m:accPr>
                        <m:e>
                          <m:r>
                            <a:rPr lang="en-US" i="1" u="none">
                              <a:latin typeface="Cambria Math"/>
                            </a:rPr>
                            <m:t>𝑦</m:t>
                          </m:r>
                        </m:e>
                      </m:acc>
                      <m:r>
                        <a:rPr lang="en-US" b="0" i="1" u="none" smtClean="0">
                          <a:latin typeface="Cambria Math"/>
                        </a:rPr>
                        <m:t>=</m:t>
                      </m:r>
                      <m:r>
                        <a:rPr lang="en-US" b="0" i="1" u="none" smtClean="0">
                          <a:latin typeface="Cambria Math"/>
                        </a:rPr>
                        <m:t>𝑤</m:t>
                      </m:r>
                      <m:r>
                        <a:rPr lang="en-US" b="0" i="1" u="none" smtClean="0">
                          <a:latin typeface="Cambria Math"/>
                        </a:rPr>
                        <m:t>∗</m:t>
                      </m:r>
                      <m:r>
                        <a:rPr lang="en-US" b="0" i="1" u="none" smtClean="0">
                          <a:latin typeface="Cambria Math"/>
                        </a:rPr>
                        <m:t>𝑥</m:t>
                      </m:r>
                      <m:r>
                        <a:rPr lang="en-US" b="0" i="1" u="none" smtClean="0">
                          <a:latin typeface="Cambria Math"/>
                        </a:rPr>
                        <m:t>   ⟺   </m:t>
                      </m:r>
                      <m:sSub>
                        <m:sSubPr>
                          <m:ctrlPr>
                            <a:rPr lang="en-US" b="0" i="1" u="none" smtClean="0">
                              <a:latin typeface="Cambria Math" panose="02040503050406030204" pitchFamily="18" charset="0"/>
                            </a:rPr>
                          </m:ctrlPr>
                        </m:sSubPr>
                        <m:e>
                          <m:acc>
                            <m:accPr>
                              <m:chr m:val="̃"/>
                              <m:ctrlPr>
                                <a:rPr lang="en-US" b="0" i="1" u="none" smtClean="0">
                                  <a:latin typeface="Cambria Math" panose="02040503050406030204" pitchFamily="18" charset="0"/>
                                </a:rPr>
                              </m:ctrlPr>
                            </m:accPr>
                            <m:e>
                              <m:r>
                                <a:rPr lang="en-US" i="1" u="none">
                                  <a:latin typeface="Cambria Math"/>
                                </a:rPr>
                                <m:t>𝑦</m:t>
                              </m:r>
                            </m:e>
                          </m:acc>
                        </m:e>
                        <m:sub>
                          <m:r>
                            <a:rPr lang="en-US" b="0" i="1" u="none" smtClean="0">
                              <a:latin typeface="Cambria Math"/>
                            </a:rPr>
                            <m:t>𝑖</m:t>
                          </m:r>
                        </m:sub>
                      </m:sSub>
                      <m:r>
                        <a:rPr lang="en-US" i="1" u="none">
                          <a:latin typeface="Cambria Math"/>
                        </a:rPr>
                        <m:t>=</m:t>
                      </m:r>
                      <m:nary>
                        <m:naryPr>
                          <m:chr m:val="∑"/>
                          <m:ctrlPr>
                            <a:rPr lang="en-US" i="1" u="none" smtClean="0">
                              <a:latin typeface="Cambria Math" panose="02040503050406030204" pitchFamily="18" charset="0"/>
                            </a:rPr>
                          </m:ctrlPr>
                        </m:naryPr>
                        <m:sub>
                          <m:r>
                            <m:rPr>
                              <m:brk m:alnAt="23"/>
                            </m:rPr>
                            <a:rPr lang="en-US" b="0" i="1" u="none" smtClean="0">
                              <a:latin typeface="Cambria Math"/>
                            </a:rPr>
                            <m:t>𝑎</m:t>
                          </m:r>
                          <m:r>
                            <a:rPr lang="en-US" b="0" i="1" u="none" smtClean="0">
                              <a:latin typeface="Cambria Math"/>
                            </a:rPr>
                            <m:t>=</m:t>
                          </m:r>
                          <m:r>
                            <a:rPr lang="en-US" b="0" i="1" u="none" smtClean="0">
                              <a:latin typeface="Cambria Math"/>
                            </a:rPr>
                            <m:t>0</m:t>
                          </m:r>
                        </m:sub>
                        <m:sup>
                          <m:r>
                            <a:rPr lang="en-US" b="0" i="1" u="none" smtClean="0">
                              <a:latin typeface="Cambria Math"/>
                            </a:rPr>
                            <m:t>𝑚</m:t>
                          </m:r>
                          <m:r>
                            <a:rPr lang="en-US" b="0" i="1" u="none" smtClean="0">
                              <a:latin typeface="Cambria Math"/>
                            </a:rPr>
                            <m:t>−</m:t>
                          </m:r>
                          <m:r>
                            <a:rPr lang="en-US" b="0" i="1" u="none" smtClean="0">
                              <a:latin typeface="Cambria Math"/>
                            </a:rPr>
                            <m:t>1</m:t>
                          </m:r>
                        </m:sup>
                        <m:e>
                          <m:sSub>
                            <m:sSubPr>
                              <m:ctrlPr>
                                <a:rPr lang="en-US" b="0" i="1" u="none" smtClean="0">
                                  <a:latin typeface="Cambria Math" panose="02040503050406030204" pitchFamily="18" charset="0"/>
                                </a:rPr>
                              </m:ctrlPr>
                            </m:sSubPr>
                            <m:e>
                              <m:r>
                                <a:rPr lang="en-US" b="0" i="1" u="none" smtClean="0">
                                  <a:latin typeface="Cambria Math"/>
                                </a:rPr>
                                <m:t>𝑤</m:t>
                              </m:r>
                            </m:e>
                            <m:sub>
                              <m:r>
                                <a:rPr lang="en-US" b="0" i="1" u="none" smtClean="0">
                                  <a:latin typeface="Cambria Math"/>
                                </a:rPr>
                                <m:t>𝑎</m:t>
                              </m:r>
                            </m:sub>
                          </m:sSub>
                        </m:e>
                      </m:nary>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𝑖</m:t>
                          </m:r>
                          <m:r>
                            <a:rPr lang="en-US" b="0" i="1" u="none" smtClean="0">
                              <a:latin typeface="Cambria Math"/>
                            </a:rPr>
                            <m:t>−</m:t>
                          </m:r>
                          <m:r>
                            <a:rPr lang="en-US" b="0" i="1" u="none" smtClean="0">
                              <a:latin typeface="Cambria Math"/>
                            </a:rPr>
                            <m:t>𝑎</m:t>
                          </m:r>
                        </m:sub>
                      </m:sSub>
                      <m:r>
                        <a:rPr lang="en-US" b="0" i="1" u="none" smtClean="0">
                          <a:latin typeface="Cambria Math"/>
                        </a:rPr>
                        <m:t>=</m:t>
                      </m:r>
                      <m:nary>
                        <m:naryPr>
                          <m:chr m:val="∑"/>
                          <m:ctrlPr>
                            <a:rPr lang="en-US" i="1" u="none">
                              <a:latin typeface="Cambria Math" panose="02040503050406030204" pitchFamily="18" charset="0"/>
                            </a:rPr>
                          </m:ctrlPr>
                        </m:naryPr>
                        <m:sub>
                          <m:r>
                            <m:rPr>
                              <m:brk m:alnAt="23"/>
                            </m:rPr>
                            <a:rPr lang="en-US" i="1" u="none">
                              <a:latin typeface="Cambria Math"/>
                            </a:rPr>
                            <m:t>𝑎</m:t>
                          </m:r>
                          <m:r>
                            <a:rPr lang="en-US" i="1" u="none">
                              <a:latin typeface="Cambria Math"/>
                            </a:rPr>
                            <m:t>=</m:t>
                          </m:r>
                          <m:r>
                            <a:rPr lang="en-US" i="1" u="none">
                              <a:latin typeface="Cambria Math"/>
                            </a:rPr>
                            <m:t>0</m:t>
                          </m:r>
                        </m:sub>
                        <m:sup>
                          <m:r>
                            <a:rPr lang="en-US" i="1" u="none">
                              <a:latin typeface="Cambria Math"/>
                            </a:rPr>
                            <m:t>𝑚</m:t>
                          </m:r>
                          <m:r>
                            <a:rPr lang="en-US" i="1" u="none">
                              <a:latin typeface="Cambria Math"/>
                            </a:rPr>
                            <m:t>−</m:t>
                          </m:r>
                          <m:r>
                            <a:rPr lang="en-US" i="1" u="none">
                              <a:latin typeface="Cambria Math"/>
                            </a:rPr>
                            <m:t>1</m:t>
                          </m:r>
                        </m:sup>
                        <m:e>
                          <m:sSub>
                            <m:sSubPr>
                              <m:ctrlPr>
                                <a:rPr lang="en-US" i="1" u="none">
                                  <a:latin typeface="Cambria Math" panose="02040503050406030204" pitchFamily="18" charset="0"/>
                                </a:rPr>
                              </m:ctrlPr>
                            </m:sSubPr>
                            <m:e>
                              <m:r>
                                <a:rPr lang="en-US" i="1" u="none">
                                  <a:latin typeface="Cambria Math"/>
                                </a:rPr>
                                <m:t>𝑤</m:t>
                              </m:r>
                            </m:e>
                            <m:sub>
                              <m:r>
                                <a:rPr lang="en-US" i="1" u="none">
                                  <a:latin typeface="Cambria Math"/>
                                </a:rPr>
                                <m:t>𝑖</m:t>
                              </m:r>
                              <m:r>
                                <a:rPr lang="en-US" i="1" u="none">
                                  <a:latin typeface="Cambria Math"/>
                                </a:rPr>
                                <m:t>−</m:t>
                              </m:r>
                              <m:r>
                                <a:rPr lang="en-US" i="1" u="none">
                                  <a:latin typeface="Cambria Math"/>
                                </a:rPr>
                                <m:t>𝑎</m:t>
                              </m:r>
                            </m:sub>
                          </m:sSub>
                        </m:e>
                      </m:nary>
                      <m:sSub>
                        <m:sSubPr>
                          <m:ctrlPr>
                            <a:rPr lang="en-US" i="1" u="none">
                              <a:latin typeface="Cambria Math" panose="02040503050406030204" pitchFamily="18" charset="0"/>
                            </a:rPr>
                          </m:ctrlPr>
                        </m:sSubPr>
                        <m:e>
                          <m:r>
                            <a:rPr lang="en-US" i="1" u="none">
                              <a:latin typeface="Cambria Math"/>
                            </a:rPr>
                            <m:t>𝑥</m:t>
                          </m:r>
                        </m:e>
                        <m:sub>
                          <m:r>
                            <a:rPr lang="en-US" b="0" i="1" u="none" smtClean="0">
                              <a:latin typeface="Cambria Math"/>
                            </a:rPr>
                            <m:t>𝑎</m:t>
                          </m:r>
                        </m:sub>
                      </m:sSub>
                      <m:r>
                        <a:rPr lang="en-US" b="0" i="1" u="none" smtClean="0">
                          <a:latin typeface="Cambria Math"/>
                        </a:rPr>
                        <m:t>     ∀</m:t>
                      </m:r>
                      <m:r>
                        <a:rPr lang="en-US" b="0" i="1" u="none" smtClean="0">
                          <a:latin typeface="Cambria Math"/>
                        </a:rPr>
                        <m:t>𝑖</m:t>
                      </m:r>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1765718" y="1390637"/>
                <a:ext cx="4295407" cy="697755"/>
              </a:xfrm>
              <a:prstGeom prst="rect">
                <a:avLst/>
              </a:prstGeom>
              <a:blipFill>
                <a:blip r:embed="rId7"/>
                <a:stretch>
                  <a:fillRect r="-23580" b="-1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767091" y="2189956"/>
                <a:ext cx="268650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u="none" smtClean="0">
                          <a:latin typeface="Cambria Math"/>
                        </a:rPr>
                        <m:t>𝑦</m:t>
                      </m:r>
                      <m:r>
                        <a:rPr lang="en-US" b="0" i="1" u="none" smtClean="0">
                          <a:latin typeface="Cambria Math"/>
                        </a:rPr>
                        <m:t>=</m:t>
                      </m:r>
                      <m:r>
                        <a:rPr lang="en-US" b="0" i="1" u="none" smtClean="0">
                          <a:latin typeface="Cambria Math"/>
                        </a:rPr>
                        <m:t>𝑓</m:t>
                      </m:r>
                      <m:d>
                        <m:dPr>
                          <m:ctrlPr>
                            <a:rPr lang="en-US" b="0" i="1" u="none" smtClean="0">
                              <a:latin typeface="Cambria Math" panose="02040503050406030204" pitchFamily="18" charset="0"/>
                            </a:rPr>
                          </m:ctrlPr>
                        </m:dPr>
                        <m:e>
                          <m:acc>
                            <m:accPr>
                              <m:chr m:val="̃"/>
                              <m:ctrlPr>
                                <a:rPr lang="en-US" i="1" u="none">
                                  <a:latin typeface="Cambria Math" panose="02040503050406030204" pitchFamily="18" charset="0"/>
                                </a:rPr>
                              </m:ctrlPr>
                            </m:accPr>
                            <m:e>
                              <m:r>
                                <a:rPr lang="en-US" i="1" u="none">
                                  <a:latin typeface="Cambria Math"/>
                                </a:rPr>
                                <m:t>𝑦</m:t>
                              </m:r>
                            </m:e>
                          </m:acc>
                        </m:e>
                      </m:d>
                      <m:r>
                        <a:rPr lang="en-US" b="0" i="1" u="none" smtClean="0">
                          <a:latin typeface="Cambria Math"/>
                        </a:rPr>
                        <m:t>  </m:t>
                      </m:r>
                      <m:r>
                        <a:rPr lang="en-US" i="1" u="none">
                          <a:latin typeface="Cambria Math"/>
                          <a:ea typeface="Cambria Math"/>
                        </a:rPr>
                        <m:t>⟺</m:t>
                      </m:r>
                      <m:r>
                        <a:rPr lang="en-US" b="0" i="1" u="none" smtClean="0">
                          <a:latin typeface="Cambria Math"/>
                          <a:ea typeface="Cambria Math"/>
                        </a:rPr>
                        <m:t>    </m:t>
                      </m:r>
                      <m:sSub>
                        <m:sSubPr>
                          <m:ctrlPr>
                            <a:rPr lang="en-US" b="0" i="1" u="none" smtClean="0">
                              <a:latin typeface="Cambria Math" panose="02040503050406030204" pitchFamily="18" charset="0"/>
                            </a:rPr>
                          </m:ctrlPr>
                        </m:sSubPr>
                        <m:e>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𝑖</m:t>
                              </m:r>
                            </m:sub>
                          </m:sSub>
                          <m:r>
                            <a:rPr lang="en-US" b="0" i="1" u="none" smtClean="0">
                              <a:latin typeface="Cambria Math"/>
                            </a:rPr>
                            <m:t>=</m:t>
                          </m:r>
                          <m:r>
                            <a:rPr lang="en-US" b="0" i="1" u="none" smtClean="0">
                              <a:latin typeface="Cambria Math"/>
                            </a:rPr>
                            <m:t>𝑓</m:t>
                          </m:r>
                          <m:r>
                            <a:rPr lang="en-US" b="0" i="1" u="none" smtClean="0">
                              <a:latin typeface="Cambria Math"/>
                            </a:rPr>
                            <m:t>(</m:t>
                          </m:r>
                          <m:acc>
                            <m:accPr>
                              <m:chr m:val="̃"/>
                              <m:ctrlPr>
                                <a:rPr lang="en-US" b="0" i="1" u="none" smtClean="0">
                                  <a:latin typeface="Cambria Math" panose="02040503050406030204" pitchFamily="18" charset="0"/>
                                </a:rPr>
                              </m:ctrlPr>
                            </m:accPr>
                            <m:e>
                              <m:r>
                                <a:rPr lang="en-US" i="1" u="none">
                                  <a:latin typeface="Cambria Math"/>
                                </a:rPr>
                                <m:t>𝑦</m:t>
                              </m:r>
                            </m:e>
                          </m:acc>
                        </m:e>
                        <m:sub>
                          <m:r>
                            <a:rPr lang="en-US" b="0" i="1" u="none" smtClean="0">
                              <a:latin typeface="Cambria Math"/>
                            </a:rPr>
                            <m:t>𝑖</m:t>
                          </m:r>
                        </m:sub>
                      </m:sSub>
                      <m:r>
                        <a:rPr lang="en-US" b="0" i="1" u="none" smtClean="0">
                          <a:latin typeface="Cambria Math"/>
                        </a:rPr>
                        <m:t>)</m:t>
                      </m:r>
                      <m:r>
                        <a:rPr lang="en-US" b="0" i="0" u="none" smtClean="0">
                          <a:latin typeface="Cambria Math"/>
                        </a:rPr>
                        <m:t>    </m:t>
                      </m:r>
                      <m:r>
                        <a:rPr lang="en-US" b="0" i="1" u="none" smtClean="0">
                          <a:latin typeface="Cambria Math"/>
                        </a:rPr>
                        <m:t> ∀</m:t>
                      </m:r>
                      <m:r>
                        <a:rPr lang="en-US" b="0" i="1" u="none" smtClean="0">
                          <a:latin typeface="Cambria Math"/>
                        </a:rPr>
                        <m:t>𝑖</m:t>
                      </m:r>
                      <m:r>
                        <a:rPr lang="en-US" b="0" i="0" u="none" smtClean="0">
                          <a:latin typeface="Cambria Math"/>
                        </a:rPr>
                        <m:t> </m:t>
                      </m:r>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1767091" y="2189956"/>
                <a:ext cx="2686505" cy="307777"/>
              </a:xfrm>
              <a:prstGeom prst="rect">
                <a:avLst/>
              </a:prstGeom>
              <a:blipFill>
                <a:blip r:embed="rId8"/>
                <a:stretch>
                  <a:fillRect r="-20862"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1779236" y="2637229"/>
                <a:ext cx="732059" cy="5383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u="none" smtClean="0">
                              <a:latin typeface="Cambria Math" panose="02040503050406030204" pitchFamily="18" charset="0"/>
                            </a:rPr>
                          </m:ctrlPr>
                        </m:fPr>
                        <m:num>
                          <m:r>
                            <a:rPr lang="en-US" b="0" i="1" u="none" smtClean="0">
                              <a:latin typeface="Cambria Math"/>
                            </a:rPr>
                            <m:t>𝜕</m:t>
                          </m:r>
                          <m:sSub>
                            <m:sSubPr>
                              <m:ctrlPr>
                                <a:rPr lang="en-US" b="0" i="1" u="none" smtClean="0">
                                  <a:latin typeface="Cambria Math" panose="02040503050406030204" pitchFamily="18" charset="0"/>
                                </a:rPr>
                              </m:ctrlPr>
                            </m:sSubPr>
                            <m:e>
                              <m:r>
                                <a:rPr lang="en-US" b="0" i="1" u="none" smtClean="0">
                                  <a:latin typeface="Cambria Math"/>
                                </a:rPr>
                                <m:t>𝐸</m:t>
                              </m:r>
                            </m:e>
                            <m:sub>
                              <m:r>
                                <a:rPr lang="en-US" b="0" i="1" u="none" smtClean="0">
                                  <a:latin typeface="Cambria Math"/>
                                </a:rPr>
                                <m:t>𝑑</m:t>
                              </m:r>
                            </m:sub>
                          </m:sSub>
                        </m:num>
                        <m:den>
                          <m:r>
                            <a:rPr lang="en-US" b="0" i="1" u="none" smtClean="0">
                              <a:latin typeface="Cambria Math"/>
                            </a:rPr>
                            <m:t>𝜕</m:t>
                          </m:r>
                          <m:sSub>
                            <m:sSubPr>
                              <m:ctrlPr>
                                <a:rPr lang="en-US" b="0" i="1" u="none" smtClean="0">
                                  <a:latin typeface="Cambria Math" panose="02040503050406030204" pitchFamily="18" charset="0"/>
                                </a:rPr>
                              </m:ctrlPr>
                            </m:sSubPr>
                            <m:e>
                              <m:r>
                                <a:rPr lang="en-US" b="0" i="1" u="none" smtClean="0">
                                  <a:latin typeface="Cambria Math"/>
                                </a:rPr>
                                <m:t>𝑤</m:t>
                              </m:r>
                            </m:e>
                            <m:sub>
                              <m:r>
                                <a:rPr lang="en-US" b="0" i="1" u="none" smtClean="0">
                                  <a:latin typeface="Cambria Math"/>
                                </a:rPr>
                                <m:t>𝑎</m:t>
                              </m:r>
                            </m:sub>
                          </m:sSub>
                        </m:den>
                      </m:f>
                      <m:r>
                        <a:rPr lang="en-US" b="0" i="1" u="none" smtClean="0">
                          <a:latin typeface="Cambria Math"/>
                        </a:rPr>
                        <m:t>=</m:t>
                      </m:r>
                    </m:oMath>
                  </m:oMathPara>
                </a14:m>
                <a:endParaRPr lang="en-US" u="none" dirty="0"/>
              </a:p>
            </p:txBody>
          </p:sp>
        </mc:Choice>
        <mc:Fallback xmlns="">
          <p:sp>
            <p:nvSpPr>
              <p:cNvPr id="38" name="Rectangle 37"/>
              <p:cNvSpPr>
                <a:spLocks noRot="1" noChangeAspect="1" noMove="1" noResize="1" noEditPoints="1" noAdjustHandles="1" noChangeArrowheads="1" noChangeShapeType="1" noTextEdit="1"/>
              </p:cNvSpPr>
              <p:nvPr/>
            </p:nvSpPr>
            <p:spPr>
              <a:xfrm>
                <a:off x="1779236" y="2637229"/>
                <a:ext cx="732059" cy="538353"/>
              </a:xfrm>
              <a:prstGeom prst="rect">
                <a:avLst/>
              </a:prstGeom>
              <a:blipFill>
                <a:blip r:embed="rId9"/>
                <a:stretch>
                  <a:fillRect b="-147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794353" y="3310839"/>
                <a:ext cx="805321" cy="66633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u="none" smtClean="0">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r>
                        <a:rPr lang="en-US" b="0" i="1" u="none" smtClean="0">
                          <a:latin typeface="Cambria Math"/>
                        </a:rPr>
                        <m:t>=</m:t>
                      </m:r>
                    </m:oMath>
                  </m:oMathPara>
                </a14:m>
                <a:endParaRPr lang="en-US" u="none" dirty="0"/>
              </a:p>
            </p:txBody>
          </p:sp>
        </mc:Choice>
        <mc:Fallback xmlns="">
          <p:sp>
            <p:nvSpPr>
              <p:cNvPr id="39" name="Rectangle 38"/>
              <p:cNvSpPr>
                <a:spLocks noRot="1" noChangeAspect="1" noMove="1" noResize="1" noEditPoints="1" noAdjustHandles="1" noChangeArrowheads="1" noChangeShapeType="1" noTextEdit="1"/>
              </p:cNvSpPr>
              <p:nvPr/>
            </p:nvSpPr>
            <p:spPr>
              <a:xfrm>
                <a:off x="1794353" y="3310839"/>
                <a:ext cx="805321" cy="66633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1794993" y="4041483"/>
                <a:ext cx="1395367" cy="66582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0" i="1" u="none" smtClean="0">
                          <a:latin typeface="Cambria Math"/>
                        </a:rPr>
                        <m:t>𝛿</m:t>
                      </m:r>
                      <m:r>
                        <a:rPr lang="en-US" b="0" i="1" u="none" smtClean="0">
                          <a:latin typeface="Cambria Math"/>
                        </a:rPr>
                        <m:t>= </m:t>
                      </m:r>
                      <m:f>
                        <m:fPr>
                          <m:ctrlPr>
                            <a:rPr lang="en-US" b="0" i="1" u="none" smtClean="0">
                              <a:latin typeface="Cambria Math" panose="02040503050406030204" pitchFamily="18" charset="0"/>
                            </a:rPr>
                          </m:ctrlPr>
                        </m:fPr>
                        <m:num>
                          <m:r>
                            <a:rPr lang="en-US" b="0" i="1" u="none" smtClean="0">
                              <a:latin typeface="Cambria Math"/>
                            </a:rPr>
                            <m:t>𝜕</m:t>
                          </m:r>
                          <m:sSub>
                            <m:sSubPr>
                              <m:ctrlPr>
                                <a:rPr lang="en-US" b="0" i="1" u="none" smtClean="0">
                                  <a:latin typeface="Cambria Math" panose="02040503050406030204" pitchFamily="18" charset="0"/>
                                </a:rPr>
                              </m:ctrlPr>
                            </m:sSubPr>
                            <m:e>
                              <m:r>
                                <a:rPr lang="en-US" b="0" i="1" u="none" smtClean="0">
                                  <a:latin typeface="Cambria Math"/>
                                </a:rPr>
                                <m:t>𝐸</m:t>
                              </m:r>
                            </m:e>
                            <m:sub>
                              <m:r>
                                <a:rPr lang="en-US" b="0" i="1" u="none" smtClean="0">
                                  <a:latin typeface="Cambria Math"/>
                                </a:rPr>
                                <m:t>𝑑</m:t>
                              </m:r>
                            </m:sub>
                          </m:sSub>
                        </m:num>
                        <m:den>
                          <m:r>
                            <a:rPr lang="en-US" b="0" i="1" u="none" smtClean="0">
                              <a:latin typeface="Cambria Math"/>
                            </a:rPr>
                            <m:t>𝜕</m:t>
                          </m:r>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𝑎</m:t>
                              </m:r>
                            </m:sub>
                          </m:sSub>
                        </m:den>
                      </m:f>
                      <m:r>
                        <a:rPr lang="en-US" b="0" i="1" u="none" smtClean="0">
                          <a:latin typeface="Cambria Math"/>
                        </a:rPr>
                        <m:t>=</m:t>
                      </m:r>
                    </m:oMath>
                  </m:oMathPara>
                </a14:m>
                <a:endParaRPr lang="en-US" u="none" dirty="0"/>
              </a:p>
            </p:txBody>
          </p:sp>
        </mc:Choice>
        <mc:Fallback xmlns="">
          <p:sp>
            <p:nvSpPr>
              <p:cNvPr id="40" name="Rectangle 39"/>
              <p:cNvSpPr>
                <a:spLocks noRot="1" noChangeAspect="1" noMove="1" noResize="1" noEditPoints="1" noAdjustHandles="1" noChangeArrowheads="1" noChangeShapeType="1" noTextEdit="1"/>
              </p:cNvSpPr>
              <p:nvPr/>
            </p:nvSpPr>
            <p:spPr>
              <a:xfrm>
                <a:off x="1794993" y="4041483"/>
                <a:ext cx="1395367" cy="665823"/>
              </a:xfrm>
              <a:prstGeom prst="rect">
                <a:avLst/>
              </a:prstGeom>
              <a:blipFill>
                <a:blip r:embed="rId11"/>
                <a:stretch>
                  <a:fillRect/>
                </a:stretch>
              </a:blipFill>
            </p:spPr>
            <p:txBody>
              <a:bodyPr/>
              <a:lstStyle/>
              <a:p>
                <a:r>
                  <a:rPr lang="en-US">
                    <a:noFill/>
                  </a:rPr>
                  <a:t> </a:t>
                </a:r>
              </a:p>
            </p:txBody>
          </p:sp>
        </mc:Fallback>
      </mc:AlternateContent>
      <p:sp>
        <p:nvSpPr>
          <p:cNvPr id="41" name="Left Arrow Callout 40"/>
          <p:cNvSpPr/>
          <p:nvPr/>
        </p:nvSpPr>
        <p:spPr>
          <a:xfrm>
            <a:off x="7134019" y="1703187"/>
            <a:ext cx="2009981" cy="296849"/>
          </a:xfrm>
          <a:prstGeom prst="leftArrowCallout">
            <a:avLst>
              <a:gd name="adj1" fmla="val 25000"/>
              <a:gd name="adj2" fmla="val 25000"/>
              <a:gd name="adj3" fmla="val 25000"/>
              <a:gd name="adj4" fmla="val 8632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The convolution</a:t>
            </a:r>
          </a:p>
        </p:txBody>
      </p:sp>
      <p:sp>
        <p:nvSpPr>
          <p:cNvPr id="42" name="Left Arrow Callout 41"/>
          <p:cNvSpPr/>
          <p:nvPr/>
        </p:nvSpPr>
        <p:spPr>
          <a:xfrm>
            <a:off x="5571325" y="2361103"/>
            <a:ext cx="3268650" cy="296849"/>
          </a:xfrm>
          <a:prstGeom prst="leftArrowCallout">
            <a:avLst>
              <a:gd name="adj1" fmla="val 25000"/>
              <a:gd name="adj2" fmla="val 25000"/>
              <a:gd name="adj3" fmla="val 25000"/>
              <a:gd name="adj4" fmla="val 8632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A differentiable nonlinearity </a:t>
            </a:r>
          </a:p>
        </p:txBody>
      </p:sp>
      <mc:AlternateContent xmlns:mc="http://schemas.openxmlformats.org/markup-compatibility/2006" xmlns:a14="http://schemas.microsoft.com/office/drawing/2010/main">
        <mc:Choice Requires="a14">
          <p:sp>
            <p:nvSpPr>
              <p:cNvPr id="43" name="Rectangle 42"/>
              <p:cNvSpPr/>
              <p:nvPr/>
            </p:nvSpPr>
            <p:spPr>
              <a:xfrm>
                <a:off x="2373692" y="2554027"/>
                <a:ext cx="1202893"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u="none">
                              <a:latin typeface="Cambria Math" panose="02040503050406030204" pitchFamily="18" charset="0"/>
                            </a:rPr>
                          </m:ctrlPr>
                        </m:naryPr>
                        <m:sub>
                          <m:r>
                            <a:rPr lang="en-US" i="1" u="none">
                              <a:latin typeface="Cambria Math"/>
                            </a:rPr>
                            <m:t>𝑖</m:t>
                          </m:r>
                          <m:r>
                            <a:rPr lang="en-US" i="1" u="none">
                              <a:latin typeface="Cambria Math"/>
                            </a:rPr>
                            <m:t>=</m:t>
                          </m:r>
                          <m:r>
                            <a:rPr lang="en-US" i="1" u="none">
                              <a:latin typeface="Cambria Math"/>
                            </a:rPr>
                            <m:t>0</m:t>
                          </m:r>
                        </m:sub>
                        <m:sup>
                          <m:r>
                            <a:rPr lang="en-US" i="1" u="none">
                              <a:latin typeface="Cambria Math"/>
                            </a:rPr>
                            <m:t>𝑚</m:t>
                          </m:r>
                          <m:r>
                            <a:rPr lang="en-US" i="1" u="none">
                              <a:latin typeface="Cambria Math"/>
                            </a:rPr>
                            <m:t>−</m:t>
                          </m:r>
                          <m:r>
                            <a:rPr lang="en-US" i="1" u="none">
                              <a:latin typeface="Cambria Math"/>
                            </a:rPr>
                            <m:t>1</m:t>
                          </m:r>
                        </m:sup>
                        <m:e>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𝑤</m:t>
                                  </m:r>
                                </m:e>
                                <m:sub>
                                  <m:r>
                                    <a:rPr lang="en-US" i="1" u="none">
                                      <a:latin typeface="Cambria Math"/>
                                    </a:rPr>
                                    <m:t>𝑎</m:t>
                                  </m:r>
                                </m:sub>
                              </m:sSub>
                            </m:den>
                          </m:f>
                        </m:e>
                      </m:nary>
                    </m:oMath>
                  </m:oMathPara>
                </a14:m>
                <a:endParaRPr lang="en-US" u="none" dirty="0"/>
              </a:p>
            </p:txBody>
          </p:sp>
        </mc:Choice>
        <mc:Fallback xmlns="">
          <p:sp>
            <p:nvSpPr>
              <p:cNvPr id="43" name="Rectangle 42"/>
              <p:cNvSpPr>
                <a:spLocks noRot="1" noChangeAspect="1" noMove="1" noResize="1" noEditPoints="1" noAdjustHandles="1" noChangeArrowheads="1" noChangeShapeType="1" noTextEdit="1"/>
              </p:cNvSpPr>
              <p:nvPr/>
            </p:nvSpPr>
            <p:spPr>
              <a:xfrm>
                <a:off x="2373692" y="2554027"/>
                <a:ext cx="1202893" cy="697755"/>
              </a:xfrm>
              <a:prstGeom prst="rect">
                <a:avLst/>
              </a:prstGeom>
              <a:blipFill>
                <a:blip r:embed="rId12"/>
                <a:stretch>
                  <a:fillRect r="-10606" b="-175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3635339" y="2556853"/>
                <a:ext cx="1401859"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u="none">
                          <a:latin typeface="Cambria Math"/>
                        </a:rPr>
                        <m:t>=</m:t>
                      </m:r>
                      <m:nary>
                        <m:naryPr>
                          <m:chr m:val="∑"/>
                          <m:ctrlPr>
                            <a:rPr lang="en-US" i="1" u="none">
                              <a:latin typeface="Cambria Math" panose="02040503050406030204" pitchFamily="18" charset="0"/>
                            </a:rPr>
                          </m:ctrlPr>
                        </m:naryPr>
                        <m:sub>
                          <m:r>
                            <a:rPr lang="en-US" i="1" u="none">
                              <a:latin typeface="Cambria Math"/>
                            </a:rPr>
                            <m:t>𝑖</m:t>
                          </m:r>
                          <m:r>
                            <a:rPr lang="en-US" i="1" u="none">
                              <a:latin typeface="Cambria Math"/>
                            </a:rPr>
                            <m:t>=</m:t>
                          </m:r>
                          <m:r>
                            <a:rPr lang="en-US" i="1" u="none">
                              <a:latin typeface="Cambria Math"/>
                            </a:rPr>
                            <m:t>0</m:t>
                          </m:r>
                        </m:sub>
                        <m:sup>
                          <m:r>
                            <a:rPr lang="en-US" i="1" u="none">
                              <a:latin typeface="Cambria Math"/>
                            </a:rPr>
                            <m:t>𝑚</m:t>
                          </m:r>
                          <m:r>
                            <a:rPr lang="en-US" i="1" u="none">
                              <a:latin typeface="Cambria Math"/>
                            </a:rPr>
                            <m:t>−</m:t>
                          </m:r>
                          <m:r>
                            <a:rPr lang="en-US" i="1" u="none">
                              <a:latin typeface="Cambria Math"/>
                            </a:rPr>
                            <m:t>1</m:t>
                          </m:r>
                        </m:sup>
                        <m:e>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𝑖</m:t>
                              </m:r>
                              <m:r>
                                <a:rPr lang="en-US" i="1" u="none">
                                  <a:latin typeface="Cambria Math"/>
                                </a:rPr>
                                <m:t>−</m:t>
                              </m:r>
                              <m:r>
                                <a:rPr lang="en-US" i="1" u="none">
                                  <a:latin typeface="Cambria Math"/>
                                </a:rPr>
                                <m:t>𝑎</m:t>
                              </m:r>
                            </m:sub>
                          </m:sSub>
                        </m:e>
                      </m:nary>
                    </m:oMath>
                  </m:oMathPara>
                </a14:m>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a:xfrm>
                <a:off x="3635339" y="2556853"/>
                <a:ext cx="1401859" cy="697755"/>
              </a:xfrm>
              <a:prstGeom prst="rect">
                <a:avLst/>
              </a:prstGeom>
              <a:blipFill>
                <a:blip r:embed="rId13"/>
                <a:stretch>
                  <a:fillRect r="-1260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488850" y="3329854"/>
                <a:ext cx="818879" cy="5388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𝑦</m:t>
                              </m:r>
                            </m:e>
                            <m:sub>
                              <m:r>
                                <a:rPr lang="en-US" i="1" u="none">
                                  <a:latin typeface="Cambria Math"/>
                                </a:rPr>
                                <m:t>𝑖</m:t>
                              </m:r>
                            </m:sub>
                          </m:sSub>
                        </m:den>
                      </m:f>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𝑦</m:t>
                              </m:r>
                            </m:e>
                            <m:sub>
                              <m:r>
                                <a:rPr lang="en-US" i="1" u="none">
                                  <a:latin typeface="Cambria Math"/>
                                </a:rPr>
                                <m:t>𝑖</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oMath>
                  </m:oMathPara>
                </a14:m>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2488850" y="3329854"/>
                <a:ext cx="818879" cy="538802"/>
              </a:xfrm>
              <a:prstGeom prst="rect">
                <a:avLst/>
              </a:prstGeom>
              <a:blipFill>
                <a:blip r:embed="rId14"/>
                <a:stretch>
                  <a:fillRect r="-2963"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3335376" y="3336059"/>
                <a:ext cx="1142941" cy="5388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u="none">
                          <a:latin typeface="Cambria Math"/>
                        </a:rPr>
                        <m:t>=</m:t>
                      </m:r>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𝑦</m:t>
                              </m:r>
                            </m:e>
                            <m:sub>
                              <m:r>
                                <a:rPr lang="en-US" i="1" u="none">
                                  <a:latin typeface="Cambria Math"/>
                                </a:rPr>
                                <m:t>𝑖</m:t>
                              </m:r>
                            </m:sub>
                          </m:sSub>
                        </m:den>
                      </m:f>
                      <m:r>
                        <a:rPr lang="en-US" i="1" u="none">
                          <a:latin typeface="Cambria Math"/>
                        </a:rPr>
                        <m:t>𝑓</m:t>
                      </m:r>
                      <m:r>
                        <a:rPr lang="en-US" i="1" u="none">
                          <a:latin typeface="Cambria Math"/>
                        </a:rPr>
                        <m:t>′</m:t>
                      </m:r>
                      <m:r>
                        <a:rPr lang="en-US" i="1" u="none">
                          <a:latin typeface="Cambria Math"/>
                        </a:rPr>
                        <m:t>(</m:t>
                      </m:r>
                      <m:acc>
                        <m:accPr>
                          <m:chr m:val="̃"/>
                          <m:ctrlPr>
                            <a:rPr lang="en-US" i="1" u="none">
                              <a:latin typeface="Cambria Math" panose="02040503050406030204" pitchFamily="18" charset="0"/>
                            </a:rPr>
                          </m:ctrlPr>
                        </m:accPr>
                        <m:e>
                          <m:r>
                            <a:rPr lang="en-US" i="1" u="none">
                              <a:latin typeface="Cambria Math"/>
                            </a:rPr>
                            <m:t>𝑦</m:t>
                          </m:r>
                        </m:e>
                      </m:acc>
                      <m:r>
                        <a:rPr lang="en-US" i="1" u="none">
                          <a:latin typeface="Cambria Math"/>
                        </a:rPr>
                        <m:t>)</m:t>
                      </m:r>
                    </m:oMath>
                  </m:oMathPara>
                </a14:m>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3335376" y="3336059"/>
                <a:ext cx="1142941" cy="538802"/>
              </a:xfrm>
              <a:prstGeom prst="rect">
                <a:avLst/>
              </a:prstGeom>
              <a:blipFill>
                <a:blip r:embed="rId15"/>
                <a:stretch>
                  <a:fillRect r="-851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880046" y="3924440"/>
                <a:ext cx="1175706"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u="none">
                              <a:latin typeface="Cambria Math" panose="02040503050406030204" pitchFamily="18" charset="0"/>
                            </a:rPr>
                          </m:ctrlPr>
                        </m:naryPr>
                        <m:sub>
                          <m:r>
                            <a:rPr lang="en-US" i="1" u="none">
                              <a:latin typeface="Cambria Math"/>
                            </a:rPr>
                            <m:t>𝑖</m:t>
                          </m:r>
                          <m:r>
                            <a:rPr lang="en-US" i="1" u="none">
                              <a:latin typeface="Cambria Math"/>
                            </a:rPr>
                            <m:t>=</m:t>
                          </m:r>
                          <m:r>
                            <a:rPr lang="en-US" i="1" u="none">
                              <a:latin typeface="Cambria Math"/>
                            </a:rPr>
                            <m:t>0</m:t>
                          </m:r>
                        </m:sub>
                        <m:sup>
                          <m:r>
                            <a:rPr lang="en-US" i="1" u="none">
                              <a:latin typeface="Cambria Math"/>
                            </a:rPr>
                            <m:t>𝑚</m:t>
                          </m:r>
                          <m:r>
                            <a:rPr lang="en-US" i="1" u="none">
                              <a:latin typeface="Cambria Math"/>
                            </a:rPr>
                            <m:t>−</m:t>
                          </m:r>
                          <m:r>
                            <a:rPr lang="en-US" i="1" u="none">
                              <a:latin typeface="Cambria Math"/>
                            </a:rPr>
                            <m:t>1</m:t>
                          </m:r>
                        </m:sup>
                        <m:e>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𝑎</m:t>
                                  </m:r>
                                </m:sub>
                              </m:sSub>
                            </m:den>
                          </m:f>
                        </m:e>
                      </m:nary>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2880046" y="3924440"/>
                <a:ext cx="1175706" cy="697755"/>
              </a:xfrm>
              <a:prstGeom prst="rect">
                <a:avLst/>
              </a:prstGeom>
              <a:blipFill>
                <a:blip r:embed="rId16"/>
                <a:stretch>
                  <a:fillRect r="-10881" b="-175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188293" y="3924440"/>
                <a:ext cx="1434495"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u="none">
                          <a:latin typeface="Cambria Math"/>
                        </a:rPr>
                        <m:t>=</m:t>
                      </m:r>
                      <m:nary>
                        <m:naryPr>
                          <m:chr m:val="∑"/>
                          <m:ctrlPr>
                            <a:rPr lang="en-US" i="1" u="none">
                              <a:latin typeface="Cambria Math" panose="02040503050406030204" pitchFamily="18" charset="0"/>
                            </a:rPr>
                          </m:ctrlPr>
                        </m:naryPr>
                        <m:sub>
                          <m:r>
                            <a:rPr lang="en-US" i="1" u="none">
                              <a:latin typeface="Cambria Math"/>
                            </a:rPr>
                            <m:t>𝑖</m:t>
                          </m:r>
                          <m:r>
                            <a:rPr lang="en-US" i="1" u="none">
                              <a:latin typeface="Cambria Math"/>
                            </a:rPr>
                            <m:t>=</m:t>
                          </m:r>
                          <m:r>
                            <a:rPr lang="en-US" i="1" u="none">
                              <a:latin typeface="Cambria Math"/>
                            </a:rPr>
                            <m:t>0</m:t>
                          </m:r>
                        </m:sub>
                        <m:sup>
                          <m:r>
                            <a:rPr lang="en-US" i="1" u="none">
                              <a:latin typeface="Cambria Math"/>
                            </a:rPr>
                            <m:t>𝑚</m:t>
                          </m:r>
                          <m:r>
                            <a:rPr lang="en-US" i="1" u="none">
                              <a:latin typeface="Cambria Math"/>
                            </a:rPr>
                            <m:t>−</m:t>
                          </m:r>
                          <m:r>
                            <a:rPr lang="en-US" i="1" u="none">
                              <a:latin typeface="Cambria Math"/>
                            </a:rPr>
                            <m:t>1</m:t>
                          </m:r>
                        </m:sup>
                        <m:e>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sSub>
                            <m:sSubPr>
                              <m:ctrlPr>
                                <a:rPr lang="en-US" i="1" u="none">
                                  <a:latin typeface="Cambria Math" panose="02040503050406030204" pitchFamily="18" charset="0"/>
                                </a:rPr>
                              </m:ctrlPr>
                            </m:sSubPr>
                            <m:e>
                              <m:r>
                                <a:rPr lang="en-US" i="1" u="none">
                                  <a:latin typeface="Cambria Math"/>
                                </a:rPr>
                                <m:t>𝑤</m:t>
                              </m:r>
                            </m:e>
                            <m:sub>
                              <m:r>
                                <a:rPr lang="en-US" i="1" u="none">
                                  <a:latin typeface="Cambria Math"/>
                                </a:rPr>
                                <m:t>𝑖</m:t>
                              </m:r>
                              <m:r>
                                <a:rPr lang="en-US" i="1" u="none">
                                  <a:latin typeface="Cambria Math"/>
                                </a:rPr>
                                <m:t>−</m:t>
                              </m:r>
                              <m:r>
                                <a:rPr lang="en-US" i="1" u="none">
                                  <a:latin typeface="Cambria Math"/>
                                </a:rPr>
                                <m:t>𝑎</m:t>
                              </m:r>
                            </m:sub>
                          </m:sSub>
                        </m:e>
                      </m:nary>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4188293" y="3924440"/>
                <a:ext cx="1434495" cy="697755"/>
              </a:xfrm>
              <a:prstGeom prst="rect">
                <a:avLst/>
              </a:prstGeom>
              <a:blipFill>
                <a:blip r:embed="rId17"/>
                <a:stretch>
                  <a:fillRect r="-13191" b="-17544"/>
                </a:stretch>
              </a:blipFill>
            </p:spPr>
            <p:txBody>
              <a:bodyPr/>
              <a:lstStyle/>
              <a:p>
                <a:r>
                  <a:rPr lang="en-US">
                    <a:noFill/>
                  </a:rPr>
                  <a:t> </a:t>
                </a:r>
              </a:p>
            </p:txBody>
          </p:sp>
        </mc:Fallback>
      </mc:AlternateContent>
      <p:grpSp>
        <p:nvGrpSpPr>
          <p:cNvPr id="49" name="Group 48"/>
          <p:cNvGrpSpPr/>
          <p:nvPr/>
        </p:nvGrpSpPr>
        <p:grpSpPr>
          <a:xfrm>
            <a:off x="3288092" y="1933189"/>
            <a:ext cx="389962" cy="1374887"/>
            <a:chOff x="4072812" y="1981200"/>
            <a:chExt cx="389962" cy="1163455"/>
          </a:xfrm>
        </p:grpSpPr>
        <p:sp>
          <p:nvSpPr>
            <p:cNvPr id="50" name="Rectangle 49"/>
            <p:cNvSpPr/>
            <p:nvPr/>
          </p:nvSpPr>
          <p:spPr>
            <a:xfrm>
              <a:off x="4072812" y="2585847"/>
              <a:ext cx="389962" cy="55880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Elbow Connector 50"/>
            <p:cNvCxnSpPr>
              <a:stCxn id="50" idx="3"/>
            </p:cNvCxnSpPr>
            <p:nvPr/>
          </p:nvCxnSpPr>
          <p:spPr>
            <a:xfrm flipH="1" flipV="1">
              <a:off x="4395338" y="1981200"/>
              <a:ext cx="67436" cy="884051"/>
            </a:xfrm>
            <a:prstGeom prst="bentConnector4">
              <a:avLst>
                <a:gd name="adj1" fmla="val -338988"/>
                <a:gd name="adj2" fmla="val 6580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4386477" y="2706742"/>
            <a:ext cx="415427" cy="62584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2948113" y="2423249"/>
            <a:ext cx="451820" cy="1538263"/>
            <a:chOff x="4098898" y="1682862"/>
            <a:chExt cx="435308" cy="1489654"/>
          </a:xfrm>
        </p:grpSpPr>
        <p:sp>
          <p:nvSpPr>
            <p:cNvPr id="54" name="Rectangle 53"/>
            <p:cNvSpPr/>
            <p:nvPr/>
          </p:nvSpPr>
          <p:spPr>
            <a:xfrm>
              <a:off x="4098898" y="2585847"/>
              <a:ext cx="435308" cy="58666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Elbow Connector 54"/>
            <p:cNvCxnSpPr/>
            <p:nvPr/>
          </p:nvCxnSpPr>
          <p:spPr>
            <a:xfrm rot="5400000" flipH="1" flipV="1">
              <a:off x="3799465" y="2008216"/>
              <a:ext cx="894586" cy="243878"/>
            </a:xfrm>
            <a:prstGeom prst="bentConnector3">
              <a:avLst>
                <a:gd name="adj1" fmla="val 99775"/>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6" name="Left Arrow Callout 55"/>
          <p:cNvSpPr/>
          <p:nvPr/>
        </p:nvSpPr>
        <p:spPr>
          <a:xfrm>
            <a:off x="5124843" y="3048624"/>
            <a:ext cx="3715132" cy="584359"/>
          </a:xfrm>
          <a:prstGeom prst="leftArrowCallout">
            <a:avLst>
              <a:gd name="adj1" fmla="val 25000"/>
              <a:gd name="adj2" fmla="val 25000"/>
              <a:gd name="adj3" fmla="val 25000"/>
              <a:gd name="adj4" fmla="val 8632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Now we have everything in this layer to update the filter</a:t>
            </a:r>
          </a:p>
        </p:txBody>
      </p:sp>
      <p:sp>
        <p:nvSpPr>
          <p:cNvPr id="57" name="Left Arrow Callout 56"/>
          <p:cNvSpPr/>
          <p:nvPr/>
        </p:nvSpPr>
        <p:spPr>
          <a:xfrm>
            <a:off x="5541435" y="3858564"/>
            <a:ext cx="3569908" cy="584359"/>
          </a:xfrm>
          <a:prstGeom prst="leftArrowCallout">
            <a:avLst>
              <a:gd name="adj1" fmla="val 25000"/>
              <a:gd name="adj2" fmla="val 25000"/>
              <a:gd name="adj3" fmla="val 25000"/>
              <a:gd name="adj4" fmla="val 8632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We need to pass the gradient to the previous layer </a:t>
            </a:r>
          </a:p>
        </p:txBody>
      </p:sp>
      <p:grpSp>
        <p:nvGrpSpPr>
          <p:cNvPr id="58" name="Group 57"/>
          <p:cNvGrpSpPr/>
          <p:nvPr/>
        </p:nvGrpSpPr>
        <p:grpSpPr>
          <a:xfrm>
            <a:off x="3791406" y="2058827"/>
            <a:ext cx="1170114" cy="2606237"/>
            <a:chOff x="4098897" y="565098"/>
            <a:chExt cx="1170114" cy="2606237"/>
          </a:xfrm>
        </p:grpSpPr>
        <p:sp>
          <p:nvSpPr>
            <p:cNvPr id="59" name="Rectangle 58"/>
            <p:cNvSpPr/>
            <p:nvPr/>
          </p:nvSpPr>
          <p:spPr>
            <a:xfrm>
              <a:off x="4098897" y="2585847"/>
              <a:ext cx="429991" cy="58548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Elbow Connector 59"/>
            <p:cNvCxnSpPr>
              <a:stCxn id="59" idx="3"/>
            </p:cNvCxnSpPr>
            <p:nvPr/>
          </p:nvCxnSpPr>
          <p:spPr>
            <a:xfrm flipV="1">
              <a:off x="4528888" y="565098"/>
              <a:ext cx="740123" cy="2313493"/>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8" name="Rectangle 117"/>
          <p:cNvSpPr/>
          <p:nvPr/>
        </p:nvSpPr>
        <p:spPr>
          <a:xfrm>
            <a:off x="102181" y="3282943"/>
            <a:ext cx="1680360" cy="1198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none" dirty="0"/>
              <a:t>Now we can repeat this for each stage of </a:t>
            </a:r>
            <a:r>
              <a:rPr lang="en-US" sz="1800" u="none" dirty="0" err="1"/>
              <a:t>ConvNet</a:t>
            </a:r>
            <a:r>
              <a:rPr lang="en-US" sz="1800" u="none" dirty="0"/>
              <a:t>. </a:t>
            </a:r>
          </a:p>
        </p:txBody>
      </p:sp>
      <p:sp>
        <p:nvSpPr>
          <p:cNvPr id="119" name="Rectangle 118"/>
          <p:cNvSpPr/>
          <p:nvPr/>
        </p:nvSpPr>
        <p:spPr>
          <a:xfrm>
            <a:off x="104864" y="1544388"/>
            <a:ext cx="1563218" cy="14752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1500" u="none" dirty="0"/>
              <a:t>We derive the update rules for a 1D convolution, but the idea is the same for bigger dimensions.  </a:t>
            </a:r>
          </a:p>
        </p:txBody>
      </p:sp>
    </p:spTree>
    <p:extLst>
      <p:ext uri="{BB962C8B-B14F-4D97-AF65-F5344CB8AC3E}">
        <p14:creationId xmlns:p14="http://schemas.microsoft.com/office/powerpoint/2010/main" val="413049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animBg="1"/>
      <p:bldP spid="42" grpId="0" animBg="1"/>
      <p:bldP spid="43" grpId="0"/>
      <p:bldP spid="44" grpId="0"/>
      <p:bldP spid="45" grpId="0"/>
      <p:bldP spid="46" grpId="0"/>
      <p:bldP spid="47" grpId="0"/>
      <p:bldP spid="48" grpId="0"/>
      <p:bldP spid="52" grpId="0" animBg="1"/>
      <p:bldP spid="56" grpId="0" animBg="1"/>
      <p:bldP spid="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2"/>
          <p:cNvSpPr txBox="1">
            <a:spLocks/>
          </p:cNvSpPr>
          <p:nvPr/>
        </p:nvSpPr>
        <p:spPr>
          <a:xfrm>
            <a:off x="1219200" y="1600200"/>
            <a:ext cx="716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a:p>
            <a:endParaRPr lang="en-US" dirty="0"/>
          </a:p>
        </p:txBody>
      </p:sp>
      <p:grpSp>
        <p:nvGrpSpPr>
          <p:cNvPr id="6" name="Group 5"/>
          <p:cNvGrpSpPr/>
          <p:nvPr/>
        </p:nvGrpSpPr>
        <p:grpSpPr>
          <a:xfrm>
            <a:off x="2127297" y="1742440"/>
            <a:ext cx="6407103" cy="772160"/>
            <a:chOff x="1475308" y="3124200"/>
            <a:chExt cx="7185565" cy="838200"/>
          </a:xfrm>
        </p:grpSpPr>
        <p:sp>
          <p:nvSpPr>
            <p:cNvPr id="7" name="Rectangle 6"/>
            <p:cNvSpPr/>
            <p:nvPr/>
          </p:nvSpPr>
          <p:spPr>
            <a:xfrm>
              <a:off x="2458720" y="319024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8" name="Rectangle 7"/>
            <p:cNvSpPr/>
            <p:nvPr/>
          </p:nvSpPr>
          <p:spPr>
            <a:xfrm>
              <a:off x="36439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9" name="Rectangle 8"/>
            <p:cNvSpPr/>
            <p:nvPr/>
          </p:nvSpPr>
          <p:spPr>
            <a:xfrm>
              <a:off x="48631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0" name="Rectangle 9"/>
            <p:cNvSpPr/>
            <p:nvPr/>
          </p:nvSpPr>
          <p:spPr>
            <a:xfrm>
              <a:off x="6096000" y="3124200"/>
              <a:ext cx="1309059"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1" name="Right Arrow 10"/>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430459"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75308" y="3286780"/>
              <a:ext cx="866572" cy="523220"/>
            </a:xfrm>
            <a:prstGeom prst="rect">
              <a:avLst/>
            </a:prstGeom>
          </p:spPr>
          <p:txBody>
            <a:bodyPr wrap="square">
              <a:spAutoFit/>
            </a:bodyPr>
            <a:lstStyle/>
            <a:p>
              <a:r>
                <a:rPr lang="en-US" b="1" u="none" dirty="0"/>
                <a:t>Input Image</a:t>
              </a:r>
              <a:endParaRPr lang="en-US" dirty="0"/>
            </a:p>
          </p:txBody>
        </p:sp>
        <p:sp>
          <p:nvSpPr>
            <p:cNvPr id="17" name="Rectangle 16"/>
            <p:cNvSpPr/>
            <p:nvPr/>
          </p:nvSpPr>
          <p:spPr>
            <a:xfrm>
              <a:off x="7794301" y="3288941"/>
              <a:ext cx="866572" cy="523220"/>
            </a:xfrm>
            <a:prstGeom prst="rect">
              <a:avLst/>
            </a:prstGeom>
          </p:spPr>
          <p:txBody>
            <a:bodyPr wrap="square">
              <a:spAutoFit/>
            </a:bodyPr>
            <a:lstStyle/>
            <a:p>
              <a:r>
                <a:rPr lang="en-US" b="1" u="none" dirty="0"/>
                <a:t>Class Label </a:t>
              </a:r>
              <a:endParaRPr lang="en-US" dirty="0"/>
            </a:p>
          </p:txBody>
        </p:sp>
      </p:gr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896" y="3481934"/>
            <a:ext cx="6169504" cy="238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1219200" y="5955268"/>
            <a:ext cx="6858000" cy="307777"/>
          </a:xfrm>
          <a:prstGeom prst="rect">
            <a:avLst/>
          </a:prstGeom>
        </p:spPr>
        <p:txBody>
          <a:bodyPr wrap="square">
            <a:spAutoFit/>
          </a:bodyPr>
          <a:lstStyle/>
          <a:p>
            <a:r>
              <a:rPr lang="en-US" u="none" dirty="0">
                <a:latin typeface="+mj-lt"/>
              </a:rPr>
              <a:t>Feature visualization of convolutional net trained on </a:t>
            </a:r>
            <a:r>
              <a:rPr lang="en-US" u="none" dirty="0" err="1">
                <a:latin typeface="+mj-lt"/>
              </a:rPr>
              <a:t>ImageNet</a:t>
            </a:r>
            <a:r>
              <a:rPr lang="en-US" u="none" dirty="0">
                <a:latin typeface="+mj-lt"/>
              </a:rPr>
              <a:t> from </a:t>
            </a:r>
            <a:r>
              <a:rPr lang="en-US" u="none" dirty="0">
                <a:solidFill>
                  <a:srgbClr val="2136FF"/>
                </a:solidFill>
                <a:latin typeface="+mj-lt"/>
              </a:rPr>
              <a:t>[</a:t>
            </a:r>
            <a:r>
              <a:rPr lang="en-US" u="none" dirty="0" err="1">
                <a:solidFill>
                  <a:srgbClr val="2136FF"/>
                </a:solidFill>
                <a:latin typeface="+mj-lt"/>
              </a:rPr>
              <a:t>Zeiler</a:t>
            </a:r>
            <a:r>
              <a:rPr lang="en-US" u="none" dirty="0">
                <a:solidFill>
                  <a:srgbClr val="2136FF"/>
                </a:solidFill>
                <a:latin typeface="+mj-lt"/>
              </a:rPr>
              <a:t> &amp; Fergus 2013]</a:t>
            </a:r>
          </a:p>
        </p:txBody>
      </p:sp>
      <p:cxnSp>
        <p:nvCxnSpPr>
          <p:cNvPr id="20" name="Straight Arrow Connector 19"/>
          <p:cNvCxnSpPr/>
          <p:nvPr/>
        </p:nvCxnSpPr>
        <p:spPr>
          <a:xfrm flipH="1">
            <a:off x="2673505" y="2590800"/>
            <a:ext cx="603095"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426097" y="2590800"/>
            <a:ext cx="145903"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542819" y="2590800"/>
            <a:ext cx="101038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370"/>
          <a:stretch/>
        </p:blipFill>
        <p:spPr bwMode="auto">
          <a:xfrm>
            <a:off x="1130726" y="1683915"/>
            <a:ext cx="1542779" cy="938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6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ConvNet</a:t>
            </a:r>
            <a:r>
              <a:rPr lang="en-US" dirty="0"/>
              <a:t> roots </a:t>
            </a:r>
          </a:p>
        </p:txBody>
      </p:sp>
      <p:sp>
        <p:nvSpPr>
          <p:cNvPr id="3" name="Content Placeholder 2"/>
          <p:cNvSpPr>
            <a:spLocks noGrp="1"/>
          </p:cNvSpPr>
          <p:nvPr>
            <p:ph idx="1"/>
          </p:nvPr>
        </p:nvSpPr>
        <p:spPr/>
        <p:txBody>
          <a:bodyPr/>
          <a:lstStyle/>
          <a:p>
            <a:r>
              <a:rPr lang="en-US" sz="2000" b="1" dirty="0"/>
              <a:t>Fukushima, 1980s</a:t>
            </a:r>
            <a:r>
              <a:rPr lang="en-US" sz="2000" dirty="0"/>
              <a:t> designed network with same basic structure but did not train by backpropagation. </a:t>
            </a:r>
          </a:p>
          <a:p>
            <a:r>
              <a:rPr lang="en-US" sz="2000" dirty="0"/>
              <a:t>The first successful applications of </a:t>
            </a:r>
            <a:r>
              <a:rPr lang="en-US" sz="2000" b="1" dirty="0"/>
              <a:t>Convolutional Networks</a:t>
            </a:r>
            <a:r>
              <a:rPr lang="en-US" sz="2000" dirty="0"/>
              <a:t> by Yann </a:t>
            </a:r>
            <a:r>
              <a:rPr lang="en-US" sz="2000" dirty="0" err="1"/>
              <a:t>LeCun</a:t>
            </a:r>
            <a:r>
              <a:rPr lang="en-US" sz="2000" dirty="0"/>
              <a:t> in 1990's (</a:t>
            </a:r>
            <a:r>
              <a:rPr lang="en-US" sz="2000" dirty="0" err="1"/>
              <a:t>LeNet</a:t>
            </a:r>
            <a:r>
              <a:rPr lang="en-US" sz="2000" dirty="0"/>
              <a:t>)</a:t>
            </a:r>
          </a:p>
          <a:p>
            <a:pPr lvl="1"/>
            <a:r>
              <a:rPr lang="en-US" sz="1800" dirty="0"/>
              <a:t>Was used to read zip codes, digits, etc.</a:t>
            </a:r>
          </a:p>
          <a:p>
            <a:r>
              <a:rPr lang="en-US" sz="1800" dirty="0"/>
              <a:t>Many variants nowadays, but the core idea is the same</a:t>
            </a:r>
          </a:p>
          <a:p>
            <a:pPr lvl="1"/>
            <a:r>
              <a:rPr lang="en-US" sz="1800" dirty="0"/>
              <a:t>Example: a system developed in Google (</a:t>
            </a:r>
            <a:r>
              <a:rPr lang="en-US" sz="1800" dirty="0" err="1"/>
              <a:t>GoogLeNet</a:t>
            </a:r>
            <a:r>
              <a:rPr lang="en-US" sz="1800" dirty="0"/>
              <a:t>) </a:t>
            </a:r>
          </a:p>
          <a:p>
            <a:pPr lvl="2"/>
            <a:r>
              <a:rPr lang="en-US" sz="1600" dirty="0"/>
              <a:t>Compute different filters </a:t>
            </a:r>
          </a:p>
          <a:p>
            <a:pPr lvl="2"/>
            <a:r>
              <a:rPr lang="en-US" sz="1600" dirty="0"/>
              <a:t>Compose one big vector from all of them</a:t>
            </a:r>
          </a:p>
          <a:p>
            <a:pPr lvl="2"/>
            <a:r>
              <a:rPr lang="en-US" sz="1600" dirty="0"/>
              <a:t>Layer this iteratively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960129" y="2048385"/>
            <a:ext cx="1547591"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14599" y="6266760"/>
            <a:ext cx="3582519" cy="307777"/>
          </a:xfrm>
          <a:prstGeom prst="rect">
            <a:avLst/>
          </a:prstGeom>
        </p:spPr>
        <p:txBody>
          <a:bodyPr wrap="none">
            <a:spAutoFit/>
          </a:bodyPr>
          <a:lstStyle/>
          <a:p>
            <a:r>
              <a:rPr lang="en-US" u="none" dirty="0">
                <a:solidFill>
                  <a:schemeClr val="bg1">
                    <a:lumMod val="75000"/>
                  </a:schemeClr>
                </a:solidFill>
              </a:rPr>
              <a:t>See more: http://arxiv.org/pdf/1409.4842v1.pdf</a:t>
            </a:r>
          </a:p>
        </p:txBody>
      </p:sp>
    </p:spTree>
    <p:extLst>
      <p:ext uri="{BB962C8B-B14F-4D97-AF65-F5344CB8AC3E}">
        <p14:creationId xmlns:p14="http://schemas.microsoft.com/office/powerpoint/2010/main" val="372691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matters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7162800" cy="4091703"/>
          </a:xfrm>
          <a:prstGeom prst="rect">
            <a:avLst/>
          </a:prstGeom>
        </p:spPr>
      </p:pic>
      <p:sp>
        <p:nvSpPr>
          <p:cNvPr id="6" name="Rectangle 5"/>
          <p:cNvSpPr/>
          <p:nvPr/>
        </p:nvSpPr>
        <p:spPr>
          <a:xfrm>
            <a:off x="304800" y="5943600"/>
            <a:ext cx="3196298" cy="6413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u="none" dirty="0"/>
              <a:t>Slide from [</a:t>
            </a:r>
            <a:r>
              <a:rPr lang="en-US" sz="1800" dirty="0" err="1"/>
              <a:t>Kaiming</a:t>
            </a:r>
            <a:r>
              <a:rPr lang="en-US" sz="1800" dirty="0"/>
              <a:t> He 2015]</a:t>
            </a:r>
            <a:endParaRPr lang="en-US" sz="1800" u="none" dirty="0"/>
          </a:p>
        </p:txBody>
      </p:sp>
    </p:spTree>
    <p:extLst>
      <p:ext uri="{BB962C8B-B14F-4D97-AF65-F5344CB8AC3E}">
        <p14:creationId xmlns:p14="http://schemas.microsoft.com/office/powerpoint/2010/main" val="132065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Tips </a:t>
            </a:r>
          </a:p>
        </p:txBody>
      </p:sp>
      <p:sp>
        <p:nvSpPr>
          <p:cNvPr id="3" name="Content Placeholder 2"/>
          <p:cNvSpPr>
            <a:spLocks noGrp="1"/>
          </p:cNvSpPr>
          <p:nvPr>
            <p:ph idx="1"/>
          </p:nvPr>
        </p:nvSpPr>
        <p:spPr>
          <a:xfrm>
            <a:off x="381000" y="1025095"/>
            <a:ext cx="8382000" cy="5410200"/>
          </a:xfrm>
        </p:spPr>
        <p:txBody>
          <a:bodyPr/>
          <a:lstStyle/>
          <a:p>
            <a:r>
              <a:rPr lang="en-US" sz="2400" dirty="0">
                <a:solidFill>
                  <a:srgbClr val="FF6699"/>
                </a:solidFill>
              </a:rPr>
              <a:t>Before large scale experiments, test on a small subset of the data and check the error should go to zero. </a:t>
            </a:r>
          </a:p>
          <a:p>
            <a:pPr lvl="1"/>
            <a:r>
              <a:rPr lang="en-US" sz="2000" b="1" dirty="0">
                <a:solidFill>
                  <a:srgbClr val="FF6699"/>
                </a:solidFill>
              </a:rPr>
              <a:t>Overfitting on small training </a:t>
            </a:r>
          </a:p>
          <a:p>
            <a:r>
              <a:rPr lang="en-US" sz="2400" dirty="0"/>
              <a:t>Visualize features (feature maps need to be </a:t>
            </a:r>
            <a:r>
              <a:rPr lang="en-US" sz="2400" b="1" dirty="0">
                <a:solidFill>
                  <a:srgbClr val="FF6699"/>
                </a:solidFill>
              </a:rPr>
              <a:t>uncorrelated</a:t>
            </a:r>
            <a:r>
              <a:rPr lang="en-US" sz="2400" dirty="0"/>
              <a:t>) and have </a:t>
            </a:r>
            <a:r>
              <a:rPr lang="en-US" sz="2400" b="1" dirty="0">
                <a:solidFill>
                  <a:srgbClr val="FF6699"/>
                </a:solidFill>
              </a:rPr>
              <a:t>high variance</a:t>
            </a:r>
          </a:p>
          <a:p>
            <a:r>
              <a:rPr lang="en-US" sz="2400" dirty="0"/>
              <a:t>Bad training: many hidden units ignore the input and/or exhibit strong correlations.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5623"/>
            <a:ext cx="7277100" cy="2082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33573" y="6117993"/>
            <a:ext cx="2836033" cy="307777"/>
          </a:xfrm>
          <a:prstGeom prst="rect">
            <a:avLst/>
          </a:prstGeom>
        </p:spPr>
        <p:txBody>
          <a:bodyPr wrap="none">
            <a:spAutoFit/>
          </a:bodyPr>
          <a:lstStyle/>
          <a:p>
            <a:r>
              <a:rPr lang="en-US" u="none" dirty="0">
                <a:solidFill>
                  <a:schemeClr val="bg1">
                    <a:lumMod val="75000"/>
                  </a:schemeClr>
                </a:solidFill>
              </a:rPr>
              <a:t>Figure Credit: </a:t>
            </a:r>
            <a:r>
              <a:rPr lang="en-US" u="none" dirty="0" err="1">
                <a:solidFill>
                  <a:schemeClr val="bg1">
                    <a:lumMod val="75000"/>
                  </a:schemeClr>
                </a:solidFill>
              </a:rPr>
              <a:t>Marc'Aurelio</a:t>
            </a:r>
            <a:r>
              <a:rPr lang="en-US" u="none" dirty="0">
                <a:solidFill>
                  <a:schemeClr val="bg1">
                    <a:lumMod val="75000"/>
                  </a:schemeClr>
                </a:solidFill>
              </a:rPr>
              <a:t> </a:t>
            </a:r>
            <a:r>
              <a:rPr lang="en-US" u="none" dirty="0" err="1">
                <a:solidFill>
                  <a:schemeClr val="bg1">
                    <a:lumMod val="75000"/>
                  </a:schemeClr>
                </a:solidFill>
              </a:rPr>
              <a:t>Ranzato</a:t>
            </a:r>
            <a:endParaRPr lang="en-US" u="none" dirty="0">
              <a:solidFill>
                <a:schemeClr val="bg1">
                  <a:lumMod val="75000"/>
                </a:schemeClr>
              </a:solidFill>
            </a:endParaRPr>
          </a:p>
        </p:txBody>
      </p:sp>
    </p:spTree>
    <p:extLst>
      <p:ext uri="{BB962C8B-B14F-4D97-AF65-F5344CB8AC3E}">
        <p14:creationId xmlns:p14="http://schemas.microsoft.com/office/powerpoint/2010/main" val="229648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on Training </a:t>
            </a:r>
          </a:p>
        </p:txBody>
      </p:sp>
      <p:sp>
        <p:nvSpPr>
          <p:cNvPr id="3" name="Content Placeholder 2"/>
          <p:cNvSpPr>
            <a:spLocks noGrp="1"/>
          </p:cNvSpPr>
          <p:nvPr>
            <p:ph idx="1"/>
          </p:nvPr>
        </p:nvSpPr>
        <p:spPr/>
        <p:txBody>
          <a:bodyPr>
            <a:normAutofit fontScale="92500" lnSpcReduction="10000"/>
          </a:bodyPr>
          <a:lstStyle/>
          <a:p>
            <a:r>
              <a:rPr lang="en-US" b="1" dirty="0"/>
              <a:t>No guarantee of convergence</a:t>
            </a:r>
            <a:r>
              <a:rPr lang="en-US" dirty="0"/>
              <a:t>; may reach a local minima.</a:t>
            </a:r>
          </a:p>
          <a:p>
            <a:r>
              <a:rPr lang="en-US" dirty="0"/>
              <a:t>In practice, many large networks can be trained on </a:t>
            </a:r>
            <a:r>
              <a:rPr lang="en-US" b="1" dirty="0"/>
              <a:t>large amounts of data </a:t>
            </a:r>
            <a:r>
              <a:rPr lang="en-US" dirty="0"/>
              <a:t>for realistic problems.</a:t>
            </a:r>
          </a:p>
          <a:p>
            <a:r>
              <a:rPr lang="en-US" b="1" dirty="0"/>
              <a:t>Many epochs </a:t>
            </a:r>
            <a:r>
              <a:rPr lang="en-US" dirty="0"/>
              <a:t>(tens of thousands) may be needed for adequate training. </a:t>
            </a:r>
          </a:p>
          <a:p>
            <a:pPr lvl="1"/>
            <a:r>
              <a:rPr lang="en-US" dirty="0"/>
              <a:t>Large data sets may require many hours of CPU </a:t>
            </a:r>
          </a:p>
          <a:p>
            <a:r>
              <a:rPr lang="en-US" b="1" dirty="0"/>
              <a:t>Termination criteria</a:t>
            </a:r>
            <a:r>
              <a:rPr lang="en-US" dirty="0"/>
              <a:t>: </a:t>
            </a:r>
          </a:p>
          <a:p>
            <a:pPr lvl="1"/>
            <a:r>
              <a:rPr lang="en-US" dirty="0"/>
              <a:t>Number of epochs;  </a:t>
            </a:r>
          </a:p>
          <a:p>
            <a:pPr lvl="1"/>
            <a:r>
              <a:rPr lang="en-US" dirty="0"/>
              <a:t>Threshold on training set error; </a:t>
            </a:r>
          </a:p>
          <a:p>
            <a:pPr lvl="1"/>
            <a:r>
              <a:rPr lang="en-US" dirty="0"/>
              <a:t>No decrease in error; </a:t>
            </a:r>
          </a:p>
          <a:p>
            <a:pPr lvl="1"/>
            <a:r>
              <a:rPr lang="en-US" dirty="0"/>
              <a:t>Increased error on a validation set.</a:t>
            </a:r>
          </a:p>
          <a:p>
            <a:r>
              <a:rPr lang="en-US" dirty="0"/>
              <a:t>To </a:t>
            </a:r>
            <a:r>
              <a:rPr lang="en-US" b="1" dirty="0"/>
              <a:t>avoid local minima</a:t>
            </a:r>
            <a:r>
              <a:rPr lang="en-US" dirty="0"/>
              <a:t>: several trials with different random initial weights with majority or voting techniques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grpSp>
        <p:nvGrpSpPr>
          <p:cNvPr id="93" name="Group 92"/>
          <p:cNvGrpSpPr/>
          <p:nvPr/>
        </p:nvGrpSpPr>
        <p:grpSpPr>
          <a:xfrm>
            <a:off x="6538695" y="2971800"/>
            <a:ext cx="2605305" cy="2624613"/>
            <a:chOff x="6400800" y="1600200"/>
            <a:chExt cx="3104428" cy="3129059"/>
          </a:xfrm>
        </p:grpSpPr>
        <p:grpSp>
          <p:nvGrpSpPr>
            <p:cNvPr id="94" name="Group 93"/>
            <p:cNvGrpSpPr/>
            <p:nvPr/>
          </p:nvGrpSpPr>
          <p:grpSpPr>
            <a:xfrm>
              <a:off x="6400800" y="2095143"/>
              <a:ext cx="3104428" cy="2634116"/>
              <a:chOff x="6477000" y="2704742"/>
              <a:chExt cx="3104428" cy="2634116"/>
            </a:xfrm>
          </p:grpSpPr>
          <p:grpSp>
            <p:nvGrpSpPr>
              <p:cNvPr id="98" name="Group 51"/>
              <p:cNvGrpSpPr>
                <a:grpSpLocks/>
              </p:cNvGrpSpPr>
              <p:nvPr/>
            </p:nvGrpSpPr>
            <p:grpSpPr bwMode="auto">
              <a:xfrm>
                <a:off x="6477000" y="2704742"/>
                <a:ext cx="2430053" cy="2248257"/>
                <a:chOff x="1872" y="2496"/>
                <a:chExt cx="1392" cy="1368"/>
              </a:xfrm>
            </p:grpSpPr>
            <p:grpSp>
              <p:nvGrpSpPr>
                <p:cNvPr id="102" name="Group 26"/>
                <p:cNvGrpSpPr>
                  <a:grpSpLocks/>
                </p:cNvGrpSpPr>
                <p:nvPr/>
              </p:nvGrpSpPr>
              <p:grpSpPr bwMode="auto">
                <a:xfrm>
                  <a:off x="1872" y="3720"/>
                  <a:ext cx="1392" cy="144"/>
                  <a:chOff x="1872" y="3720"/>
                  <a:chExt cx="1392" cy="144"/>
                </a:xfrm>
              </p:grpSpPr>
              <p:sp>
                <p:nvSpPr>
                  <p:cNvPr id="132"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 name="Group 25"/>
                <p:cNvGrpSpPr>
                  <a:grpSpLocks/>
                </p:cNvGrpSpPr>
                <p:nvPr/>
              </p:nvGrpSpPr>
              <p:grpSpPr bwMode="auto">
                <a:xfrm>
                  <a:off x="2016" y="3108"/>
                  <a:ext cx="1056" cy="144"/>
                  <a:chOff x="2016" y="3168"/>
                  <a:chExt cx="1056" cy="144"/>
                </a:xfrm>
              </p:grpSpPr>
              <p:sp>
                <p:nvSpPr>
                  <p:cNvPr id="129"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4" name="Group 27"/>
                <p:cNvGrpSpPr>
                  <a:grpSpLocks/>
                </p:cNvGrpSpPr>
                <p:nvPr/>
              </p:nvGrpSpPr>
              <p:grpSpPr bwMode="auto">
                <a:xfrm>
                  <a:off x="2208" y="2496"/>
                  <a:ext cx="624" cy="144"/>
                  <a:chOff x="2208" y="2496"/>
                  <a:chExt cx="624" cy="144"/>
                </a:xfrm>
              </p:grpSpPr>
              <p:sp>
                <p:nvSpPr>
                  <p:cNvPr id="127"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05" name="AutoShape 28"/>
                <p:cNvCxnSpPr>
                  <a:cxnSpLocks noChangeShapeType="1"/>
                  <a:stCxn id="128" idx="4"/>
                  <a:endCxn id="130"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29"/>
                <p:cNvCxnSpPr>
                  <a:cxnSpLocks noChangeShapeType="1"/>
                  <a:stCxn id="128" idx="4"/>
                  <a:endCxn id="131"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30"/>
                <p:cNvCxnSpPr>
                  <a:cxnSpLocks noChangeShapeType="1"/>
                  <a:stCxn id="128" idx="4"/>
                  <a:endCxn id="129"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31"/>
                <p:cNvCxnSpPr>
                  <a:cxnSpLocks noChangeShapeType="1"/>
                  <a:stCxn id="127" idx="4"/>
                  <a:endCxn id="130"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32"/>
                <p:cNvCxnSpPr>
                  <a:cxnSpLocks noChangeShapeType="1"/>
                  <a:stCxn id="127" idx="4"/>
                  <a:endCxn id="131"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33"/>
                <p:cNvCxnSpPr>
                  <a:cxnSpLocks noChangeShapeType="1"/>
                  <a:stCxn id="127" idx="4"/>
                  <a:endCxn id="129"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34"/>
                <p:cNvCxnSpPr>
                  <a:cxnSpLocks noChangeShapeType="1"/>
                  <a:stCxn id="129" idx="4"/>
                  <a:endCxn id="132"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35"/>
                <p:cNvCxnSpPr>
                  <a:cxnSpLocks noChangeShapeType="1"/>
                  <a:stCxn id="129" idx="4"/>
                  <a:endCxn id="133"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36"/>
                <p:cNvCxnSpPr>
                  <a:cxnSpLocks noChangeShapeType="1"/>
                  <a:stCxn id="129" idx="4"/>
                  <a:endCxn id="136"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37"/>
                <p:cNvCxnSpPr>
                  <a:cxnSpLocks noChangeShapeType="1"/>
                  <a:stCxn id="129" idx="4"/>
                  <a:endCxn id="134"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8"/>
                <p:cNvCxnSpPr>
                  <a:cxnSpLocks noChangeShapeType="1"/>
                  <a:stCxn id="129" idx="4"/>
                  <a:endCxn id="135"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40"/>
                <p:cNvCxnSpPr>
                  <a:cxnSpLocks noChangeShapeType="1"/>
                  <a:endCxn id="136"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41"/>
                <p:cNvCxnSpPr>
                  <a:cxnSpLocks noChangeShapeType="1"/>
                  <a:stCxn id="131" idx="4"/>
                  <a:endCxn id="133"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42"/>
                <p:cNvCxnSpPr>
                  <a:cxnSpLocks noChangeShapeType="1"/>
                  <a:endCxn id="132"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44"/>
                <p:cNvCxnSpPr>
                  <a:cxnSpLocks noChangeShapeType="1"/>
                  <a:stCxn id="130" idx="4"/>
                  <a:endCxn id="135"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45"/>
                <p:cNvCxnSpPr>
                  <a:cxnSpLocks noChangeShapeType="1"/>
                  <a:stCxn id="130" idx="4"/>
                  <a:endCxn id="134"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46"/>
                <p:cNvCxnSpPr>
                  <a:cxnSpLocks noChangeShapeType="1"/>
                  <a:stCxn id="130" idx="4"/>
                  <a:endCxn id="136"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AutoShape 47"/>
                <p:cNvCxnSpPr>
                  <a:cxnSpLocks noChangeShapeType="1"/>
                  <a:stCxn id="130" idx="4"/>
                  <a:endCxn id="133"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AutoShape 48"/>
                <p:cNvCxnSpPr>
                  <a:cxnSpLocks noChangeShapeType="1"/>
                  <a:stCxn id="130" idx="4"/>
                  <a:endCxn id="132"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49"/>
                <p:cNvCxnSpPr>
                  <a:cxnSpLocks noChangeShapeType="1"/>
                  <a:stCxn id="131" idx="4"/>
                  <a:endCxn id="135"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99" name="TextBox 98"/>
                  <p:cNvSpPr txBox="1"/>
                  <p:nvPr/>
                </p:nvSpPr>
                <p:spPr>
                  <a:xfrm>
                    <a:off x="6866337" y="2898539"/>
                    <a:ext cx="2286000" cy="2440319"/>
                  </a:xfrm>
                  <a:prstGeom prst="rect">
                    <a:avLst/>
                  </a:prstGeom>
                  <a:noFill/>
                </p:spPr>
                <p:txBody>
                  <a:bodyPr wrap="square" rtlCol="0">
                    <a:spAutoFit/>
                  </a:bodyPr>
                  <a:lstStyle/>
                  <a:p>
                    <a:pPr algn="ctr"/>
                    <a:r>
                      <a:rPr lang="en-US" sz="2500" u="none" dirty="0"/>
                      <a:t>        </a:t>
                    </a:r>
                    <a:endParaRPr lang="en-US" sz="2500" b="0" i="1" u="none" dirty="0">
                      <a:latin typeface="Cambria Math"/>
                    </a:endParaRPr>
                  </a:p>
                  <a:p>
                    <a:pPr algn="ctr"/>
                    <a14:m>
                      <m:oMath xmlns:m="http://schemas.openxmlformats.org/officeDocument/2006/math">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h</m:t>
                            </m:r>
                          </m:e>
                          <m:sub>
                            <m:r>
                              <a:rPr lang="en-US" sz="2500" b="0" i="1" u="none" smtClean="0">
                                <a:latin typeface="Cambria Math"/>
                              </a:rPr>
                              <m:t>𝑗</m:t>
                            </m:r>
                          </m:sub>
                        </m:sSub>
                      </m:oMath>
                    </a14:m>
                    <a:r>
                      <a:rPr lang="en-US" sz="2500" u="none" dirty="0"/>
                      <a:t>          </a:t>
                    </a:r>
                  </a:p>
                  <a:p>
                    <a:pPr algn="ctr"/>
                    <a:endParaRPr lang="en-US" sz="2500" i="1" u="none" dirty="0">
                      <a:latin typeface="Cambria Math"/>
                    </a:endParaRPr>
                  </a:p>
                  <a:p>
                    <a:pPr algn="ctr"/>
                    <a:r>
                      <a:rPr lang="en-US" sz="2500" u="none" dirty="0"/>
                      <a:t>            </a:t>
                    </a:r>
                    <a:endParaRPr lang="en-US" sz="2500" i="1" u="none" dirty="0">
                      <a:latin typeface="Cambria Math"/>
                    </a:endParaRPr>
                  </a:p>
                  <a:p>
                    <a:pPr algn="ctr"/>
                    <a14:m>
                      <m:oMathPara xmlns:m="http://schemas.openxmlformats.org/officeDocument/2006/math">
                        <m:oMathParaPr>
                          <m:jc m:val="centerGroup"/>
                        </m:oMathParaPr>
                        <m:oMath xmlns:m="http://schemas.openxmlformats.org/officeDocument/2006/math">
                          <m:r>
                            <a:rPr lang="en-US" sz="2500" b="0" i="1" u="none" smtClean="0">
                              <a:latin typeface="Cambria Math" panose="02040503050406030204" pitchFamily="18" charset="0"/>
                            </a:rPr>
                            <m:t>      </m:t>
                          </m:r>
                          <m:sSub>
                            <m:sSubPr>
                              <m:ctrlPr>
                                <a:rPr lang="en-US" sz="2500" b="0" i="1" u="none" smtClean="0">
                                  <a:latin typeface="Cambria Math" panose="02040503050406030204" pitchFamily="18" charset="0"/>
                                </a:rPr>
                              </m:ctrlPr>
                            </m:sSubPr>
                            <m:e>
                              <m:r>
                                <a:rPr lang="en-US" sz="2500" b="0" i="1" u="none" smtClean="0">
                                  <a:latin typeface="Cambria Math" panose="02040503050406030204" pitchFamily="18" charset="0"/>
                                </a:rPr>
                                <m:t>𝑥</m:t>
                              </m:r>
                            </m:e>
                            <m:sub>
                              <m:r>
                                <a:rPr lang="en-US" sz="2500" i="1" u="none">
                                  <a:latin typeface="Cambria Math"/>
                                </a:rPr>
                                <m:t>𝑖</m:t>
                              </m:r>
                            </m:sub>
                          </m:sSub>
                        </m:oMath>
                      </m:oMathPara>
                    </a14:m>
                    <a:endParaRPr lang="en-US" sz="2500" u="none" dirty="0"/>
                  </a:p>
                </p:txBody>
              </p:sp>
            </mc:Choice>
            <mc:Fallback xmlns="">
              <p:sp>
                <p:nvSpPr>
                  <p:cNvPr id="56" name="TextBox 55"/>
                  <p:cNvSpPr txBox="1">
                    <a:spLocks noRot="1" noChangeAspect="1" noMove="1" noResize="1" noEditPoints="1" noAdjustHandles="1" noChangeArrowheads="1" noChangeShapeType="1" noTextEdit="1"/>
                  </p:cNvSpPr>
                  <p:nvPr/>
                </p:nvSpPr>
                <p:spPr>
                  <a:xfrm>
                    <a:off x="6866337" y="2898539"/>
                    <a:ext cx="2286000" cy="2440319"/>
                  </a:xfrm>
                  <a:prstGeom prst="rect">
                    <a:avLst/>
                  </a:prstGeom>
                  <a:blipFill>
                    <a:blip r:embed="rId4"/>
                    <a:stretch>
                      <a:fillRect b="-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8827053" y="3974346"/>
                    <a:ext cx="754375"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i="1" u="none">
                                  <a:latin typeface="Cambria Math" panose="02040503050406030204" pitchFamily="18" charset="0"/>
                                </a:rPr>
                              </m:ctrlPr>
                            </m:sSubPr>
                            <m:e>
                              <m:r>
                                <a:rPr lang="en-US" sz="2400" i="1" u="none">
                                  <a:latin typeface="Cambria Math"/>
                                </a:rPr>
                                <m:t>𝑤</m:t>
                              </m:r>
                            </m:e>
                            <m:sub>
                              <m:r>
                                <a:rPr lang="en-US" sz="2400" i="1" u="none">
                                  <a:latin typeface="Cambria Math"/>
                                </a:rPr>
                                <m:t>𝑖𝑗</m:t>
                              </m:r>
                            </m:sub>
                          </m:sSub>
                        </m:oMath>
                      </m:oMathPara>
                    </a14:m>
                    <a:endParaRPr lang="en-US" sz="2400" i="1" u="none" dirty="0">
                      <a:latin typeface="Cambria Math"/>
                    </a:endParaRPr>
                  </a:p>
                </p:txBody>
              </p:sp>
            </mc:Choice>
            <mc:Fallback xmlns="">
              <p:sp>
                <p:nvSpPr>
                  <p:cNvPr id="100" name="Rectangle 99"/>
                  <p:cNvSpPr>
                    <a:spLocks noRot="1" noChangeAspect="1" noMove="1" noResize="1" noEditPoints="1" noAdjustHandles="1" noChangeArrowheads="1" noChangeShapeType="1" noTextEdit="1"/>
                  </p:cNvSpPr>
                  <p:nvPr/>
                </p:nvSpPr>
                <p:spPr>
                  <a:xfrm>
                    <a:off x="8827053" y="3974346"/>
                    <a:ext cx="754375" cy="557910"/>
                  </a:xfrm>
                  <a:prstGeom prst="rect">
                    <a:avLst/>
                  </a:prstGeom>
                  <a:blipFill>
                    <a:blip r:embed="rId5"/>
                    <a:stretch>
                      <a:fillRect b="-15584"/>
                    </a:stretch>
                  </a:blipFill>
                </p:spPr>
                <p:txBody>
                  <a:bodyPr/>
                  <a:lstStyle/>
                  <a:p>
                    <a:r>
                      <a:rPr lang="en-US">
                        <a:noFill/>
                      </a:rPr>
                      <a:t> </a:t>
                    </a:r>
                  </a:p>
                </p:txBody>
              </p:sp>
            </mc:Fallback>
          </mc:AlternateContent>
          <p:cxnSp>
            <p:nvCxnSpPr>
              <p:cNvPr id="101" name="Straight Arrow Connector 100"/>
              <p:cNvCxnSpPr>
                <a:stCxn id="100" idx="1"/>
              </p:cNvCxnSpPr>
              <p:nvPr/>
            </p:nvCxnSpPr>
            <p:spPr>
              <a:xfrm flipH="1">
                <a:off x="8081595" y="4253302"/>
                <a:ext cx="745458" cy="13897"/>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95" name="Line 57"/>
            <p:cNvSpPr>
              <a:spLocks noChangeShapeType="1"/>
            </p:cNvSpPr>
            <p:nvPr/>
          </p:nvSpPr>
          <p:spPr bwMode="auto">
            <a:xfrm>
              <a:off x="7957814"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97" name="Rectangle 96"/>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panose="02040503050406030204" pitchFamily="18" charset="0"/>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7"/>
                  <a:stretch>
                    <a:fillRect b="-22222"/>
                  </a:stretch>
                </a:blipFill>
              </p:spPr>
              <p:txBody>
                <a:bodyPr/>
                <a:lstStyle/>
                <a:p>
                  <a:r>
                    <a:rPr lang="en-US">
                      <a:noFill/>
                    </a:rPr>
                    <a:t> </a:t>
                  </a:r>
                </a:p>
              </p:txBody>
            </p:sp>
          </mc:Fallback>
        </mc:AlternateContent>
      </p:grpSp>
    </p:spTree>
    <p:extLst>
      <p:ext uri="{BB962C8B-B14F-4D97-AF65-F5344CB8AC3E}">
        <p14:creationId xmlns:p14="http://schemas.microsoft.com/office/powerpoint/2010/main" val="15213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normAutofit/>
          </a:bodyPr>
          <a:lstStyle/>
          <a:p>
            <a:r>
              <a:rPr lang="en-US" sz="2400" dirty="0"/>
              <a:t>Training diverges: </a:t>
            </a:r>
          </a:p>
          <a:p>
            <a:pPr lvl="1"/>
            <a:r>
              <a:rPr lang="en-US" sz="2000" dirty="0"/>
              <a:t>Learning rate may be too large → decrease learning rate </a:t>
            </a:r>
          </a:p>
          <a:p>
            <a:pPr lvl="1"/>
            <a:r>
              <a:rPr lang="en-US" sz="2000" dirty="0" err="1"/>
              <a:t>BackProp</a:t>
            </a:r>
            <a:r>
              <a:rPr lang="en-US" sz="2000" dirty="0"/>
              <a:t> is buggy → numerical gradient checking </a:t>
            </a:r>
          </a:p>
          <a:p>
            <a:r>
              <a:rPr lang="en-US" sz="2400" dirty="0"/>
              <a:t>Loss is minimized but accuracy is low </a:t>
            </a:r>
          </a:p>
          <a:p>
            <a:pPr lvl="1"/>
            <a:r>
              <a:rPr lang="en-US" sz="2000" dirty="0"/>
              <a:t>Check loss function: Is it appropriate for the task you want to solve? Does it have degenerate solutions? </a:t>
            </a:r>
          </a:p>
          <a:p>
            <a:r>
              <a:rPr lang="en-US" sz="2400" dirty="0"/>
              <a:t>NN is underperforming / under-fitting </a:t>
            </a:r>
          </a:p>
          <a:p>
            <a:pPr lvl="1"/>
            <a:r>
              <a:rPr lang="en-US" sz="2000" dirty="0"/>
              <a:t>Compute number of parameters → if too small, make network larger </a:t>
            </a:r>
          </a:p>
          <a:p>
            <a:r>
              <a:rPr lang="en-US" sz="2400" dirty="0"/>
              <a:t>NN is too slow </a:t>
            </a:r>
          </a:p>
          <a:p>
            <a:pPr lvl="1"/>
            <a:r>
              <a:rPr lang="en-US" sz="2000" dirty="0"/>
              <a:t>Compute number of parameters → Use distributed framework, use GPU, make network smaller</a:t>
            </a:r>
          </a:p>
          <a:p>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Rectangle 4"/>
          <p:cNvSpPr/>
          <p:nvPr/>
        </p:nvSpPr>
        <p:spPr>
          <a:xfrm>
            <a:off x="228600" y="5905500"/>
            <a:ext cx="845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Many of these points apply to many machine learning models, no just neural networks. </a:t>
            </a:r>
          </a:p>
        </p:txBody>
      </p:sp>
    </p:spTree>
    <p:extLst>
      <p:ext uri="{BB962C8B-B14F-4D97-AF65-F5344CB8AC3E}">
        <p14:creationId xmlns:p14="http://schemas.microsoft.com/office/powerpoint/2010/main" val="91041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for vector inputs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Let’s study another variant of CNN for language </a:t>
                </a:r>
              </a:p>
              <a:p>
                <a:pPr lvl="1"/>
                <a:r>
                  <a:rPr lang="en-US" sz="1600" dirty="0"/>
                  <a:t>Example: sentence classification (say spam or not spam)</a:t>
                </a:r>
              </a:p>
              <a:p>
                <a:r>
                  <a:rPr lang="en-US" sz="2000" dirty="0"/>
                  <a:t>First step: represent each word with a vector in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ea typeface="Cambria Math"/>
                          </a:rPr>
                          <m:t>ℝ</m:t>
                        </m:r>
                      </m:e>
                      <m:sup>
                        <m:r>
                          <a:rPr lang="en-US" sz="2000" i="1">
                            <a:latin typeface="Cambria Math"/>
                          </a:rPr>
                          <m:t>𝑑</m:t>
                        </m:r>
                      </m:sup>
                    </m:sSup>
                  </m:oMath>
                </a14:m>
                <a:r>
                  <a:rPr lang="en-US" sz="2000" dirty="0"/>
                  <a:t> </a:t>
                </a:r>
              </a:p>
              <a:p>
                <a:pPr marL="457200" lvl="1" indent="0" algn="ctr">
                  <a:buNone/>
                </a:pPr>
                <a:r>
                  <a:rPr lang="en-US" sz="1600" dirty="0">
                    <a:solidFill>
                      <a:srgbClr val="FF0000"/>
                    </a:solidFill>
                  </a:rPr>
                  <a:t>This 		is 	not 	a 	spam </a:t>
                </a:r>
              </a:p>
              <a:p>
                <a:pPr marL="457200" lvl="1" indent="0" algn="ctr">
                  <a:buNone/>
                </a:pPr>
                <a:endParaRPr lang="en-US" sz="1600" dirty="0">
                  <a:solidFill>
                    <a:srgbClr val="FF0000"/>
                  </a:solidFill>
                </a:endParaRPr>
              </a:p>
              <a:p>
                <a:pPr marL="457200" lvl="1" indent="0" algn="ctr">
                  <a:buNone/>
                </a:pPr>
                <a:endParaRPr lang="en-US" sz="1600" dirty="0">
                  <a:solidFill>
                    <a:srgbClr val="FF0000"/>
                  </a:solidFill>
                </a:endParaRPr>
              </a:p>
              <a:p>
                <a:pPr marL="457200" lvl="1" indent="0" algn="ctr">
                  <a:buNone/>
                </a:pPr>
                <a:endParaRPr lang="en-US" sz="1600" dirty="0">
                  <a:solidFill>
                    <a:srgbClr val="FF0000"/>
                  </a:solidFill>
                </a:endParaRPr>
              </a:p>
              <a:p>
                <a:pPr marL="457200" lvl="1" indent="0" algn="ctr">
                  <a:buNone/>
                </a:pPr>
                <a:r>
                  <a:rPr lang="en-US" sz="1600" dirty="0">
                    <a:solidFill>
                      <a:srgbClr val="FF0000"/>
                    </a:solidFill>
                  </a:rPr>
                  <a:t>Concatenate the vectors </a:t>
                </a:r>
              </a:p>
              <a:p>
                <a:pPr marL="457200" lvl="1" indent="0" algn="ctr">
                  <a:buNone/>
                </a:pPr>
                <a:endParaRPr lang="en-US" sz="1600" dirty="0">
                  <a:solidFill>
                    <a:srgbClr val="FF0000"/>
                  </a:solidFill>
                </a:endParaRPr>
              </a:p>
              <a:p>
                <a:r>
                  <a:rPr lang="en-US" dirty="0"/>
                  <a:t>Now we can assume that the input to the system is a vector  </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a:ea typeface="Cambria Math"/>
                          </a:rPr>
                          <m:t>ℝ</m:t>
                        </m:r>
                      </m:e>
                      <m:sup>
                        <m:r>
                          <a:rPr lang="en-US" i="1">
                            <a:latin typeface="Cambria Math"/>
                            <a:ea typeface="Cambria Math"/>
                          </a:rPr>
                          <m:t>𝑑𝑙</m:t>
                        </m:r>
                      </m:sup>
                    </m:sSup>
                  </m:oMath>
                </a14:m>
                <a:endParaRPr lang="en-US" dirty="0"/>
              </a:p>
              <a:p>
                <a:pPr lvl="1"/>
                <a:r>
                  <a:rPr lang="en-US" sz="1800" dirty="0"/>
                  <a:t>Where the input sentence has length </a:t>
                </a:r>
                <a14:m>
                  <m:oMath xmlns:m="http://schemas.openxmlformats.org/officeDocument/2006/math">
                    <m:r>
                      <a:rPr lang="en-US" sz="1800" i="1">
                        <a:latin typeface="Cambria Math"/>
                        <a:ea typeface="Cambria Math"/>
                      </a:rPr>
                      <m:t>𝑙</m:t>
                    </m:r>
                  </m:oMath>
                </a14:m>
                <a:r>
                  <a:rPr lang="en-US" sz="1800" dirty="0"/>
                  <a:t> (</a:t>
                </a:r>
                <a14:m>
                  <m:oMath xmlns:m="http://schemas.openxmlformats.org/officeDocument/2006/math">
                    <m:r>
                      <a:rPr lang="en-US" sz="1800" i="1">
                        <a:latin typeface="Cambria Math"/>
                        <a:ea typeface="Cambria Math"/>
                      </a:rPr>
                      <m:t>𝑙</m:t>
                    </m:r>
                    <m:r>
                      <a:rPr lang="en-US" sz="1800" i="1">
                        <a:latin typeface="Cambria Math"/>
                        <a:ea typeface="Cambria Math"/>
                      </a:rPr>
                      <m:t>=5</m:t>
                    </m:r>
                  </m:oMath>
                </a14:m>
                <a:r>
                  <a:rPr lang="en-US" sz="1800" dirty="0"/>
                  <a:t> in our example )</a:t>
                </a:r>
              </a:p>
              <a:p>
                <a:pPr lvl="1"/>
                <a:r>
                  <a:rPr lang="en-US" sz="1800" dirty="0"/>
                  <a:t>Each word vector’s length </a:t>
                </a:r>
                <a14:m>
                  <m:oMath xmlns:m="http://schemas.openxmlformats.org/officeDocument/2006/math">
                    <m:r>
                      <a:rPr lang="en-US" sz="1800" i="1">
                        <a:latin typeface="Cambria Math"/>
                      </a:rPr>
                      <m:t>𝑑</m:t>
                    </m:r>
                  </m:oMath>
                </a14:m>
                <a:r>
                  <a:rPr lang="en-US" sz="1800" dirty="0">
                    <a:ea typeface="Cambria Math"/>
                  </a:rPr>
                  <a:t> (</a:t>
                </a:r>
                <a14:m>
                  <m:oMath xmlns:m="http://schemas.openxmlformats.org/officeDocument/2006/math">
                    <m:r>
                      <a:rPr lang="en-US" sz="1800" i="1">
                        <a:latin typeface="Cambria Math"/>
                        <a:ea typeface="Cambria Math"/>
                      </a:rPr>
                      <m:t>𝑑</m:t>
                    </m:r>
                    <m:r>
                      <a:rPr lang="en-US" sz="1800" i="1">
                        <a:latin typeface="Cambria Math"/>
                        <a:ea typeface="Cambria Math"/>
                      </a:rPr>
                      <m:t>=7</m:t>
                    </m:r>
                  </m:oMath>
                </a14:m>
                <a:r>
                  <a:rPr lang="en-US" sz="1800" dirty="0">
                    <a:ea typeface="Cambria Math"/>
                  </a:rPr>
                  <a:t> in our example )</a:t>
                </a:r>
              </a:p>
              <a:p>
                <a:pPr lvl="1"/>
                <a:endParaRPr lang="en-US" dirty="0">
                  <a:solidFill>
                    <a:srgbClr val="FF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Rectangle 4"/>
          <p:cNvSpPr/>
          <p:nvPr/>
        </p:nvSpPr>
        <p:spPr>
          <a:xfrm>
            <a:off x="1203961" y="3941636"/>
            <a:ext cx="7543800" cy="1955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grpSp>
        <p:nvGrpSpPr>
          <p:cNvPr id="6" name="Group 5"/>
          <p:cNvGrpSpPr/>
          <p:nvPr/>
        </p:nvGrpSpPr>
        <p:grpSpPr>
          <a:xfrm>
            <a:off x="866140" y="2679383"/>
            <a:ext cx="8063611" cy="787717"/>
            <a:chOff x="1323340" y="2717483"/>
            <a:chExt cx="8063611" cy="787717"/>
          </a:xfrm>
        </p:grpSpPr>
        <p:sp>
          <p:nvSpPr>
            <p:cNvPr id="7" name="Rectangle 6"/>
            <p:cNvSpPr/>
            <p:nvPr/>
          </p:nvSpPr>
          <p:spPr>
            <a:xfrm>
              <a:off x="1323340" y="3314700"/>
              <a:ext cx="15443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sp>
          <p:nvSpPr>
            <p:cNvPr id="8" name="Rectangle 7"/>
            <p:cNvSpPr/>
            <p:nvPr/>
          </p:nvSpPr>
          <p:spPr>
            <a:xfrm>
              <a:off x="2920111" y="3307715"/>
              <a:ext cx="15443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sp>
          <p:nvSpPr>
            <p:cNvPr id="9" name="Rectangle 8"/>
            <p:cNvSpPr/>
            <p:nvPr/>
          </p:nvSpPr>
          <p:spPr>
            <a:xfrm>
              <a:off x="4509262" y="3304223"/>
              <a:ext cx="1579118"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sp>
          <p:nvSpPr>
            <p:cNvPr id="10" name="Rectangle 9"/>
            <p:cNvSpPr/>
            <p:nvPr/>
          </p:nvSpPr>
          <p:spPr>
            <a:xfrm>
              <a:off x="6133211" y="3295650"/>
              <a:ext cx="165608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cxnSp>
          <p:nvCxnSpPr>
            <p:cNvPr id="11" name="Straight Arrow Connector 10"/>
            <p:cNvCxnSpPr>
              <a:endCxn id="7" idx="0"/>
            </p:cNvCxnSpPr>
            <p:nvPr/>
          </p:nvCxnSpPr>
          <p:spPr>
            <a:xfrm flipH="1">
              <a:off x="2095500" y="2805430"/>
              <a:ext cx="85852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0"/>
            </p:cNvCxnSpPr>
            <p:nvPr/>
          </p:nvCxnSpPr>
          <p:spPr>
            <a:xfrm flipH="1">
              <a:off x="3692271" y="2798445"/>
              <a:ext cx="39116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0"/>
            </p:cNvCxnSpPr>
            <p:nvPr/>
          </p:nvCxnSpPr>
          <p:spPr>
            <a:xfrm flipH="1">
              <a:off x="5298821" y="2794953"/>
              <a:ext cx="13424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0"/>
            </p:cNvCxnSpPr>
            <p:nvPr/>
          </p:nvCxnSpPr>
          <p:spPr>
            <a:xfrm>
              <a:off x="6341491" y="2786380"/>
              <a:ext cx="61976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842631" y="3288983"/>
              <a:ext cx="15443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cxnSp>
          <p:nvCxnSpPr>
            <p:cNvPr id="16" name="Straight Arrow Connector 15"/>
            <p:cNvCxnSpPr>
              <a:endCxn id="15" idx="0"/>
            </p:cNvCxnSpPr>
            <p:nvPr/>
          </p:nvCxnSpPr>
          <p:spPr>
            <a:xfrm>
              <a:off x="7634351" y="2717483"/>
              <a:ext cx="980440" cy="571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887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on vectors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43000"/>
                <a:ext cx="8686800" cy="5562600"/>
              </a:xfrm>
            </p:spPr>
            <p:txBody>
              <a:bodyPr>
                <a:normAutofit lnSpcReduction="10000"/>
              </a:bodyPr>
              <a:lstStyle/>
              <a:p>
                <a:r>
                  <a:rPr lang="en-US" dirty="0"/>
                  <a:t>Think about a single convolutional layer</a:t>
                </a:r>
              </a:p>
              <a:p>
                <a:pPr lvl="1"/>
                <a:r>
                  <a:rPr lang="en-US" dirty="0"/>
                  <a:t>A bunch of </a:t>
                </a:r>
                <a:r>
                  <a:rPr lang="en-US" b="1" dirty="0"/>
                  <a:t>vector </a:t>
                </a:r>
                <a:r>
                  <a:rPr lang="en-US" dirty="0"/>
                  <a:t>filters</a:t>
                </a:r>
              </a:p>
              <a:p>
                <a:pPr lvl="2"/>
                <a:r>
                  <a:rPr lang="en-US" dirty="0"/>
                  <a:t>Each defined in </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a:ea typeface="Cambria Math"/>
                          </a:rPr>
                          <m:t>ℝ</m:t>
                        </m:r>
                      </m:e>
                      <m:sup>
                        <m:r>
                          <a:rPr lang="en-US" i="1">
                            <a:latin typeface="Cambria Math"/>
                            <a:ea typeface="Cambria Math"/>
                          </a:rPr>
                          <m:t>𝑑h</m:t>
                        </m:r>
                      </m:sup>
                    </m:sSup>
                  </m:oMath>
                </a14:m>
                <a:endParaRPr lang="en-US" dirty="0">
                  <a:ea typeface="Cambria Math"/>
                </a:endParaRPr>
              </a:p>
              <a:p>
                <a:pPr lvl="3"/>
                <a:r>
                  <a:rPr lang="en-US" dirty="0">
                    <a:ea typeface="Cambria Math"/>
                  </a:rPr>
                  <a:t>Where </a:t>
                </a:r>
                <a14:m>
                  <m:oMath xmlns:m="http://schemas.openxmlformats.org/officeDocument/2006/math">
                    <m:r>
                      <a:rPr lang="en-US" i="1">
                        <a:latin typeface="Cambria Math"/>
                        <a:ea typeface="Cambria Math"/>
                      </a:rPr>
                      <m:t>h</m:t>
                    </m:r>
                  </m:oMath>
                </a14:m>
                <a:r>
                  <a:rPr lang="en-US" dirty="0">
                    <a:ea typeface="Cambria Math"/>
                  </a:rPr>
                  <a:t> is the number of the words the filter covers </a:t>
                </a:r>
              </a:p>
              <a:p>
                <a:pPr lvl="3"/>
                <a:r>
                  <a:rPr lang="en-US" dirty="0"/>
                  <a:t>Size of the word vector </a:t>
                </a:r>
                <a14:m>
                  <m:oMath xmlns:m="http://schemas.openxmlformats.org/officeDocument/2006/math">
                    <m:r>
                      <a:rPr lang="en-US" i="1">
                        <a:latin typeface="Cambria Math"/>
                      </a:rPr>
                      <m:t>𝑑</m:t>
                    </m:r>
                  </m:oMath>
                </a14:m>
                <a:endParaRPr lang="en-US" dirty="0">
                  <a:ea typeface="Cambria Math"/>
                </a:endParaRPr>
              </a:p>
              <a:p>
                <a:pPr lvl="1"/>
                <a:r>
                  <a:rPr lang="en-US" dirty="0">
                    <a:ea typeface="Cambria Math"/>
                  </a:rPr>
                  <a:t>Find its (modified) convolution with the input vector </a:t>
                </a:r>
              </a:p>
              <a:p>
                <a:pPr lvl="2"/>
                <a:endParaRPr lang="en-US" dirty="0"/>
              </a:p>
              <a:p>
                <a:pPr lvl="1"/>
                <a:endParaRPr lang="en-US" dirty="0"/>
              </a:p>
              <a:p>
                <a:pPr marL="457200" lvl="1" indent="0">
                  <a:buNone/>
                </a:pPr>
                <a:endParaRPr lang="en-US" dirty="0"/>
              </a:p>
              <a:p>
                <a:pPr lvl="1"/>
                <a:r>
                  <a:rPr lang="en-US" dirty="0"/>
                  <a:t>Result of the convolution with the filter </a:t>
                </a:r>
              </a:p>
              <a:p>
                <a:pPr lvl="1"/>
                <a:endParaRPr lang="en-US" dirty="0"/>
              </a:p>
              <a:p>
                <a:pPr lvl="1"/>
                <a:r>
                  <a:rPr lang="en-US" sz="1900" dirty="0"/>
                  <a:t>Convolution with a filter that spans 2 words, is operating on all of the bi-grams (vectors of two consecutive word, concatenated): “this is”, “is not”, “not a”, “a spam”. </a:t>
                </a:r>
              </a:p>
              <a:p>
                <a:pPr lvl="1"/>
                <a:r>
                  <a:rPr lang="en-US" sz="1900" dirty="0"/>
                  <a:t>Regardless of whether it is grammatical  (not appealing linguistically)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43000"/>
                <a:ext cx="8686800" cy="5562600"/>
              </a:xfrm>
              <a:blipFill>
                <a:blip r:embed="rId2"/>
                <a:stretch>
                  <a:fillRect l="-1263" t="-1864"/>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6" name="Rectangle 5"/>
          <p:cNvSpPr/>
          <p:nvPr/>
        </p:nvSpPr>
        <p:spPr>
          <a:xfrm>
            <a:off x="1473200" y="39243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7" name="Rectangle 6"/>
          <p:cNvSpPr/>
          <p:nvPr/>
        </p:nvSpPr>
        <p:spPr>
          <a:xfrm>
            <a:off x="5715000" y="2793841"/>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nvGrpSpPr>
          <p:cNvPr id="8" name="Group 7"/>
          <p:cNvGrpSpPr/>
          <p:nvPr/>
        </p:nvGrpSpPr>
        <p:grpSpPr>
          <a:xfrm>
            <a:off x="1455594" y="3663234"/>
            <a:ext cx="6390640" cy="464820"/>
            <a:chOff x="1524000" y="3886200"/>
            <a:chExt cx="6390640" cy="464820"/>
          </a:xfrm>
        </p:grpSpPr>
        <p:sp>
          <p:nvSpPr>
            <p:cNvPr id="9" name="Rectangle 8"/>
            <p:cNvSpPr/>
            <p:nvPr/>
          </p:nvSpPr>
          <p:spPr>
            <a:xfrm>
              <a:off x="1524000" y="416052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0" name="Rectangle 9"/>
            <p:cNvSpPr/>
            <p:nvPr/>
          </p:nvSpPr>
          <p:spPr>
            <a:xfrm>
              <a:off x="1524000" y="388620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grpSp>
        <p:nvGrpSpPr>
          <p:cNvPr id="11" name="Group 10"/>
          <p:cNvGrpSpPr/>
          <p:nvPr/>
        </p:nvGrpSpPr>
        <p:grpSpPr>
          <a:xfrm>
            <a:off x="1473200" y="3657600"/>
            <a:ext cx="6390640" cy="457200"/>
            <a:chOff x="1524000" y="4572000"/>
            <a:chExt cx="6390640" cy="457200"/>
          </a:xfrm>
        </p:grpSpPr>
        <p:sp>
          <p:nvSpPr>
            <p:cNvPr id="12" name="Rectangle 11"/>
            <p:cNvSpPr/>
            <p:nvPr/>
          </p:nvSpPr>
          <p:spPr>
            <a:xfrm>
              <a:off x="1524000" y="48387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3" name="Rectangle 12"/>
            <p:cNvSpPr/>
            <p:nvPr/>
          </p:nvSpPr>
          <p:spPr>
            <a:xfrm>
              <a:off x="2783840" y="457200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grpSp>
        <p:nvGrpSpPr>
          <p:cNvPr id="14" name="Group 13"/>
          <p:cNvGrpSpPr/>
          <p:nvPr/>
        </p:nvGrpSpPr>
        <p:grpSpPr>
          <a:xfrm>
            <a:off x="1473200" y="3657600"/>
            <a:ext cx="6390640" cy="457200"/>
            <a:chOff x="1524000" y="5791200"/>
            <a:chExt cx="6390640" cy="457200"/>
          </a:xfrm>
        </p:grpSpPr>
        <p:sp>
          <p:nvSpPr>
            <p:cNvPr id="15" name="Rectangle 14"/>
            <p:cNvSpPr/>
            <p:nvPr/>
          </p:nvSpPr>
          <p:spPr>
            <a:xfrm>
              <a:off x="1524000" y="60579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6" name="Rectangle 15"/>
            <p:cNvSpPr/>
            <p:nvPr/>
          </p:nvSpPr>
          <p:spPr>
            <a:xfrm>
              <a:off x="4084320" y="579120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grpSp>
        <p:nvGrpSpPr>
          <p:cNvPr id="17" name="Group 16"/>
          <p:cNvGrpSpPr/>
          <p:nvPr/>
        </p:nvGrpSpPr>
        <p:grpSpPr>
          <a:xfrm>
            <a:off x="1483360" y="3667760"/>
            <a:ext cx="6390640" cy="447040"/>
            <a:chOff x="1534160" y="5839460"/>
            <a:chExt cx="6390640" cy="447040"/>
          </a:xfrm>
        </p:grpSpPr>
        <p:sp>
          <p:nvSpPr>
            <p:cNvPr id="18" name="Rectangle 17"/>
            <p:cNvSpPr/>
            <p:nvPr/>
          </p:nvSpPr>
          <p:spPr>
            <a:xfrm>
              <a:off x="1534160" y="60960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9" name="Rectangle 18"/>
            <p:cNvSpPr/>
            <p:nvPr/>
          </p:nvSpPr>
          <p:spPr>
            <a:xfrm>
              <a:off x="5334000" y="583946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sp>
        <p:nvSpPr>
          <p:cNvPr id="20" name="Rounded Rectangle 19"/>
          <p:cNvSpPr/>
          <p:nvPr/>
        </p:nvSpPr>
        <p:spPr>
          <a:xfrm>
            <a:off x="1391920" y="3535680"/>
            <a:ext cx="267208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ounded Rectangle 20"/>
          <p:cNvSpPr/>
          <p:nvPr/>
        </p:nvSpPr>
        <p:spPr>
          <a:xfrm>
            <a:off x="2799080" y="3535680"/>
            <a:ext cx="252984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ounded Rectangle 21"/>
          <p:cNvSpPr/>
          <p:nvPr/>
        </p:nvSpPr>
        <p:spPr>
          <a:xfrm>
            <a:off x="4064000" y="3505200"/>
            <a:ext cx="252984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ounded Rectangle 22"/>
          <p:cNvSpPr/>
          <p:nvPr/>
        </p:nvSpPr>
        <p:spPr>
          <a:xfrm>
            <a:off x="5334000" y="3505200"/>
            <a:ext cx="252984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24" name="TextBox 23"/>
              <p:cNvSpPr txBox="1"/>
              <p:nvPr/>
            </p:nvSpPr>
            <p:spPr>
              <a:xfrm>
                <a:off x="600710" y="4194810"/>
                <a:ext cx="188102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1</m:t>
                          </m:r>
                        </m:sub>
                      </m:sSub>
                      <m:r>
                        <a:rPr lang="en-US" sz="2000" b="0" i="1" u="none" smtClean="0">
                          <a:latin typeface="Cambria Math"/>
                        </a:rPr>
                        <m:t>=</m:t>
                      </m:r>
                      <m:r>
                        <a:rPr lang="en-US" sz="2000" b="0" i="1" u="none" smtClean="0">
                          <a:latin typeface="Cambria Math"/>
                        </a:rPr>
                        <m:t>𝑓</m:t>
                      </m:r>
                      <m:r>
                        <a:rPr lang="en-US" sz="2000" b="0" i="1" u="none" smtClean="0">
                          <a:latin typeface="Cambria Math"/>
                        </a:rPr>
                        <m:t>(</m:t>
                      </m:r>
                      <m:r>
                        <a:rPr lang="en-US" sz="2000" b="0" i="1" u="none" smtClean="0">
                          <a:latin typeface="Cambria Math"/>
                        </a:rPr>
                        <m:t>𝑤</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1:</m:t>
                          </m:r>
                          <m:r>
                            <a:rPr lang="en-US" sz="2000" b="0" i="1" u="none" smtClean="0">
                              <a:latin typeface="Cambria Math"/>
                            </a:rPr>
                            <m:t>h</m:t>
                          </m:r>
                        </m:sub>
                      </m:sSub>
                      <m:r>
                        <a:rPr lang="en-US" sz="2000" b="0" i="1" u="none" smtClean="0">
                          <a:latin typeface="Cambria Math"/>
                        </a:rPr>
                        <m:t>)</m:t>
                      </m:r>
                    </m:oMath>
                  </m:oMathPara>
                </a14:m>
                <a:endParaRPr lang="en-US" sz="2000" u="none" dirty="0"/>
              </a:p>
            </p:txBody>
          </p:sp>
        </mc:Choice>
        <mc:Fallback xmlns="">
          <p:sp>
            <p:nvSpPr>
              <p:cNvPr id="24" name="TextBox 23"/>
              <p:cNvSpPr txBox="1">
                <a:spLocks noRot="1" noChangeAspect="1" noMove="1" noResize="1" noEditPoints="1" noAdjustHandles="1" noChangeArrowheads="1" noChangeShapeType="1" noTextEdit="1"/>
              </p:cNvSpPr>
              <p:nvPr/>
            </p:nvSpPr>
            <p:spPr>
              <a:xfrm>
                <a:off x="600710" y="4194810"/>
                <a:ext cx="1881028" cy="400110"/>
              </a:xfrm>
              <a:prstGeom prst="rect">
                <a:avLst/>
              </a:prstGeom>
              <a:blipFill>
                <a:blip r:embed="rId3"/>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312022" y="4191000"/>
                <a:ext cx="22599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2</m:t>
                          </m:r>
                        </m:sub>
                      </m:sSub>
                      <m:r>
                        <a:rPr lang="en-US" sz="2000" b="0" i="1" u="none" smtClean="0">
                          <a:latin typeface="Cambria Math"/>
                        </a:rPr>
                        <m:t>=</m:t>
                      </m:r>
                      <m:r>
                        <a:rPr lang="en-US" sz="2000" b="0" i="1" u="none" smtClean="0">
                          <a:latin typeface="Cambria Math"/>
                        </a:rPr>
                        <m:t>𝑓</m:t>
                      </m:r>
                      <m:r>
                        <a:rPr lang="en-US" sz="2000" b="0" i="1" u="none" smtClean="0">
                          <a:latin typeface="Cambria Math"/>
                        </a:rPr>
                        <m:t>(</m:t>
                      </m:r>
                      <m:r>
                        <a:rPr lang="en-US" sz="2000" b="0" i="1" u="none" smtClean="0">
                          <a:latin typeface="Cambria Math"/>
                        </a:rPr>
                        <m:t>𝑤</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h</m:t>
                          </m:r>
                          <m:r>
                            <a:rPr lang="en-US" sz="2000" b="0" i="1" u="none" smtClean="0">
                              <a:latin typeface="Cambria Math"/>
                            </a:rPr>
                            <m:t>+1:2</m:t>
                          </m:r>
                          <m:r>
                            <a:rPr lang="en-US" sz="2000" b="0" i="1" u="none" smtClean="0">
                              <a:latin typeface="Cambria Math"/>
                            </a:rPr>
                            <m:t>h</m:t>
                          </m:r>
                        </m:sub>
                      </m:sSub>
                      <m:r>
                        <a:rPr lang="en-US" sz="2000" b="0" i="1" u="none" smtClean="0">
                          <a:latin typeface="Cambria Math"/>
                        </a:rPr>
                        <m:t>)</m:t>
                      </m:r>
                    </m:oMath>
                  </m:oMathPara>
                </a14:m>
                <a:endParaRPr lang="en-US" sz="2000" u="none" dirty="0"/>
              </a:p>
            </p:txBody>
          </p:sp>
        </mc:Choice>
        <mc:Fallback xmlns="">
          <p:sp>
            <p:nvSpPr>
              <p:cNvPr id="25" name="TextBox 24"/>
              <p:cNvSpPr txBox="1">
                <a:spLocks noRot="1" noChangeAspect="1" noMove="1" noResize="1" noEditPoints="1" noAdjustHandles="1" noChangeArrowheads="1" noChangeShapeType="1" noTextEdit="1"/>
              </p:cNvSpPr>
              <p:nvPr/>
            </p:nvSpPr>
            <p:spPr>
              <a:xfrm>
                <a:off x="2312022" y="4191000"/>
                <a:ext cx="2259978" cy="400110"/>
              </a:xfrm>
              <a:prstGeom prst="rect">
                <a:avLst/>
              </a:prstGeom>
              <a:blipFill>
                <a:blip r:embed="rId4"/>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367098" y="4196634"/>
                <a:ext cx="23689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3</m:t>
                          </m:r>
                        </m:sub>
                      </m:sSub>
                      <m:r>
                        <a:rPr lang="en-US" sz="2000" b="0" i="1" u="none" smtClean="0">
                          <a:latin typeface="Cambria Math"/>
                        </a:rPr>
                        <m:t>=</m:t>
                      </m:r>
                      <m:r>
                        <a:rPr lang="en-US" sz="2000" b="0" i="1" u="none" smtClean="0">
                          <a:latin typeface="Cambria Math"/>
                        </a:rPr>
                        <m:t>𝑓</m:t>
                      </m:r>
                      <m:r>
                        <a:rPr lang="en-US" sz="2000" b="0" i="1" u="none" smtClean="0">
                          <a:latin typeface="Cambria Math"/>
                        </a:rPr>
                        <m:t>(</m:t>
                      </m:r>
                      <m:r>
                        <a:rPr lang="en-US" sz="2000" b="0" i="1" u="none" smtClean="0">
                          <a:latin typeface="Cambria Math"/>
                        </a:rPr>
                        <m:t>𝑤</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2</m:t>
                          </m:r>
                          <m:r>
                            <a:rPr lang="en-US" sz="2000" b="0" i="1" u="none" smtClean="0">
                              <a:latin typeface="Cambria Math"/>
                            </a:rPr>
                            <m:t>h</m:t>
                          </m:r>
                          <m:r>
                            <a:rPr lang="en-US" sz="2000" b="0" i="1" u="none" smtClean="0">
                              <a:latin typeface="Cambria Math"/>
                            </a:rPr>
                            <m:t>+1:3</m:t>
                          </m:r>
                          <m:r>
                            <a:rPr lang="en-US" sz="2000" b="0" i="1" u="none" smtClean="0">
                              <a:latin typeface="Cambria Math"/>
                            </a:rPr>
                            <m:t>h</m:t>
                          </m:r>
                        </m:sub>
                      </m:sSub>
                      <m:r>
                        <a:rPr lang="en-US" sz="2000" b="0" i="1" u="none" smtClean="0">
                          <a:latin typeface="Cambria Math"/>
                        </a:rPr>
                        <m:t>)</m:t>
                      </m:r>
                    </m:oMath>
                  </m:oMathPara>
                </a14:m>
                <a:endParaRPr lang="en-US" sz="2000" u="none" dirty="0"/>
              </a:p>
            </p:txBody>
          </p:sp>
        </mc:Choice>
        <mc:Fallback xmlns="">
          <p:sp>
            <p:nvSpPr>
              <p:cNvPr id="26" name="TextBox 25"/>
              <p:cNvSpPr txBox="1">
                <a:spLocks noRot="1" noChangeAspect="1" noMove="1" noResize="1" noEditPoints="1" noAdjustHandles="1" noChangeArrowheads="1" noChangeShapeType="1" noTextEdit="1"/>
              </p:cNvSpPr>
              <p:nvPr/>
            </p:nvSpPr>
            <p:spPr>
              <a:xfrm>
                <a:off x="4367098" y="4196634"/>
                <a:ext cx="2368982" cy="400110"/>
              </a:xfrm>
              <a:prstGeom prst="rect">
                <a:avLst/>
              </a:prstGeom>
              <a:blipFill>
                <a:blip r:embed="rId5"/>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574358" y="4198886"/>
                <a:ext cx="23689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4</m:t>
                          </m:r>
                        </m:sub>
                      </m:sSub>
                      <m:r>
                        <a:rPr lang="en-US" sz="2000" b="0" i="1" u="none" smtClean="0">
                          <a:latin typeface="Cambria Math"/>
                        </a:rPr>
                        <m:t>=</m:t>
                      </m:r>
                      <m:r>
                        <a:rPr lang="en-US" sz="2000" b="0" i="1" u="none" smtClean="0">
                          <a:latin typeface="Cambria Math"/>
                        </a:rPr>
                        <m:t>𝑓</m:t>
                      </m:r>
                      <m:r>
                        <a:rPr lang="en-US" sz="2000" b="0" i="1" u="none" smtClean="0">
                          <a:latin typeface="Cambria Math"/>
                        </a:rPr>
                        <m:t>(</m:t>
                      </m:r>
                      <m:r>
                        <a:rPr lang="en-US" sz="2000" b="0" i="1" u="none" smtClean="0">
                          <a:latin typeface="Cambria Math"/>
                        </a:rPr>
                        <m:t>𝑤</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3</m:t>
                          </m:r>
                          <m:r>
                            <a:rPr lang="en-US" sz="2000" b="0" i="1" u="none" smtClean="0">
                              <a:latin typeface="Cambria Math"/>
                            </a:rPr>
                            <m:t>h</m:t>
                          </m:r>
                          <m:r>
                            <a:rPr lang="en-US" sz="2000" b="0" i="1" u="none" smtClean="0">
                              <a:latin typeface="Cambria Math"/>
                            </a:rPr>
                            <m:t>+1:4</m:t>
                          </m:r>
                          <m:r>
                            <a:rPr lang="en-US" sz="2000" b="0" i="1" u="none" smtClean="0">
                              <a:latin typeface="Cambria Math"/>
                            </a:rPr>
                            <m:t>h</m:t>
                          </m:r>
                        </m:sub>
                      </m:sSub>
                      <m:r>
                        <a:rPr lang="en-US" sz="2000" b="0" i="1" u="none" smtClean="0">
                          <a:latin typeface="Cambria Math"/>
                        </a:rPr>
                        <m:t>)</m:t>
                      </m:r>
                    </m:oMath>
                  </m:oMathPara>
                </a14:m>
                <a:endParaRPr lang="en-US" sz="2000" u="none" dirty="0"/>
              </a:p>
            </p:txBody>
          </p:sp>
        </mc:Choice>
        <mc:Fallback xmlns="">
          <p:sp>
            <p:nvSpPr>
              <p:cNvPr id="27" name="TextBox 26"/>
              <p:cNvSpPr txBox="1">
                <a:spLocks noRot="1" noChangeAspect="1" noMove="1" noResize="1" noEditPoints="1" noAdjustHandles="1" noChangeArrowheads="1" noChangeShapeType="1" noTextEdit="1"/>
              </p:cNvSpPr>
              <p:nvPr/>
            </p:nvSpPr>
            <p:spPr>
              <a:xfrm>
                <a:off x="6574358" y="4198886"/>
                <a:ext cx="2368982" cy="400110"/>
              </a:xfrm>
              <a:prstGeom prst="rect">
                <a:avLst/>
              </a:prstGeom>
              <a:blipFill>
                <a:blip r:embed="rId6"/>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483994" y="4925837"/>
                <a:ext cx="238937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u="none" smtClean="0">
                          <a:latin typeface="Cambria Math"/>
                        </a:rPr>
                        <m:t>𝑐</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1</m:t>
                          </m:r>
                        </m:sub>
                      </m:sSub>
                      <m:r>
                        <a:rPr lang="en-US" sz="2000" b="0" i="1" u="none" smtClean="0">
                          <a:latin typeface="Cambria Math"/>
                        </a:rPr>
                        <m:t>, …., </m:t>
                      </m:r>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𝑛</m:t>
                          </m:r>
                          <m:r>
                            <a:rPr lang="en-US" sz="2000" b="0" i="1" u="none" smtClean="0">
                              <a:latin typeface="Cambria Math"/>
                            </a:rPr>
                            <m:t>−</m:t>
                          </m:r>
                          <m:r>
                            <a:rPr lang="en-US" sz="2000" b="0" i="1" u="none" smtClean="0">
                              <a:latin typeface="Cambria Math"/>
                            </a:rPr>
                            <m:t>h</m:t>
                          </m:r>
                          <m:r>
                            <a:rPr lang="en-US" sz="2000" b="0" i="1" u="none" smtClean="0">
                              <a:latin typeface="Cambria Math"/>
                            </a:rPr>
                            <m:t>+1</m:t>
                          </m:r>
                        </m:sub>
                      </m:sSub>
                      <m:r>
                        <a:rPr lang="en-US" sz="2000" b="0" i="1" u="none" smtClean="0">
                          <a:latin typeface="Cambria Math"/>
                        </a:rPr>
                        <m:t>]</m:t>
                      </m:r>
                    </m:oMath>
                  </m:oMathPara>
                </a14:m>
                <a:endParaRPr lang="en-US" sz="2000" dirty="0"/>
              </a:p>
            </p:txBody>
          </p:sp>
        </mc:Choice>
        <mc:Fallback xmlns="">
          <p:sp>
            <p:nvSpPr>
              <p:cNvPr id="28" name="Rectangle 27"/>
              <p:cNvSpPr>
                <a:spLocks noRot="1" noChangeAspect="1" noMove="1" noResize="1" noEditPoints="1" noAdjustHandles="1" noChangeArrowheads="1" noChangeShapeType="1" noTextEdit="1"/>
              </p:cNvSpPr>
              <p:nvPr/>
            </p:nvSpPr>
            <p:spPr>
              <a:xfrm>
                <a:off x="3483994" y="4925837"/>
                <a:ext cx="2389372" cy="400110"/>
              </a:xfrm>
              <a:prstGeom prst="rect">
                <a:avLst/>
              </a:prstGeom>
              <a:blipFill>
                <a:blip r:embed="rId7"/>
                <a:stretch>
                  <a:fillRect b="-15152"/>
                </a:stretch>
              </a:blipFill>
            </p:spPr>
            <p:txBody>
              <a:bodyPr/>
              <a:lstStyle/>
              <a:p>
                <a:r>
                  <a:rPr lang="en-US">
                    <a:noFill/>
                  </a:rPr>
                  <a:t> </a:t>
                </a:r>
              </a:p>
            </p:txBody>
          </p:sp>
        </mc:Fallback>
      </mc:AlternateContent>
      <p:sp>
        <p:nvSpPr>
          <p:cNvPr id="29" name="Rectangle 28"/>
          <p:cNvSpPr/>
          <p:nvPr/>
        </p:nvSpPr>
        <p:spPr>
          <a:xfrm>
            <a:off x="6305982" y="5070397"/>
            <a:ext cx="1016000" cy="190500"/>
          </a:xfrm>
          <a:prstGeom prst="rect">
            <a:avLst/>
          </a:prstGeom>
          <a:solidFill>
            <a:srgbClr val="92D05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endParaRPr lang="en-US" b="1" u="none" dirty="0">
              <a:solidFill>
                <a:schemeClr val="bg2"/>
              </a:solidFill>
            </a:endParaRPr>
          </a:p>
        </p:txBody>
      </p:sp>
    </p:spTree>
    <p:extLst>
      <p:ext uri="{BB962C8B-B14F-4D97-AF65-F5344CB8AC3E}">
        <p14:creationId xmlns:p14="http://schemas.microsoft.com/office/powerpoint/2010/main" val="445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500"/>
                                        <p:tgtEl>
                                          <p:spTgt spid="2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17"/>
                                        </p:tgtEl>
                                      </p:cBhvr>
                                    </p:animEffect>
                                    <p:set>
                                      <p:cBhvr>
                                        <p:cTn id="102" dur="1" fill="hold">
                                          <p:stCondLst>
                                            <p:cond delay="499"/>
                                          </p:stCondLst>
                                        </p:cTn>
                                        <p:tgtEl>
                                          <p:spTgt spid="17"/>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23"/>
                                        </p:tgtEl>
                                      </p:cBhvr>
                                    </p:animEffect>
                                    <p:set>
                                      <p:cBhvr>
                                        <p:cTn id="105" dur="1" fill="hold">
                                          <p:stCondLst>
                                            <p:cond delay="499"/>
                                          </p:stCondLst>
                                        </p:cTn>
                                        <p:tgtEl>
                                          <p:spTgt spid="23"/>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fade">
                                      <p:cBhvr>
                                        <p:cTn id="11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animBg="1"/>
      <p:bldP spid="20" grpId="1" animBg="1"/>
      <p:bldP spid="21" grpId="0" animBg="1"/>
      <p:bldP spid="21" grpId="1" animBg="1"/>
      <p:bldP spid="22" grpId="0" animBg="1"/>
      <p:bldP spid="22" grpId="1" animBg="1"/>
      <p:bldP spid="23" grpId="0" animBg="1"/>
      <p:bldP spid="23" grpId="1" animBg="1"/>
      <p:bldP spid="24" grpId="0"/>
      <p:bldP spid="24" grpId="1"/>
      <p:bldP spid="25" grpId="0"/>
      <p:bldP spid="25" grpId="1"/>
      <p:bldP spid="26" grpId="0"/>
      <p:bldP spid="26" grpId="1"/>
      <p:bldP spid="27" grpId="0"/>
      <p:bldP spid="27" grpId="1"/>
      <p:bldP spid="28" grpId="0"/>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on vectors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Rectangle 4"/>
          <p:cNvSpPr/>
          <p:nvPr/>
        </p:nvSpPr>
        <p:spPr>
          <a:xfrm>
            <a:off x="4191000" y="4688413"/>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6" name="Rectangle 5"/>
          <p:cNvSpPr/>
          <p:nvPr/>
        </p:nvSpPr>
        <p:spPr>
          <a:xfrm>
            <a:off x="2743200" y="3061900"/>
            <a:ext cx="1447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cxnSp>
        <p:nvCxnSpPr>
          <p:cNvPr id="7" name="Straight Arrow Connector 6"/>
          <p:cNvCxnSpPr/>
          <p:nvPr/>
        </p:nvCxnSpPr>
        <p:spPr>
          <a:xfrm flipH="1">
            <a:off x="2362200" y="1523930"/>
            <a:ext cx="487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25240" y="1523930"/>
            <a:ext cx="233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095240" y="1523930"/>
            <a:ext cx="406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96000" y="1523930"/>
            <a:ext cx="2438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38960" y="24904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cxnSp>
        <p:nvCxnSpPr>
          <p:cNvPr id="12" name="Straight Arrow Connector 11"/>
          <p:cNvCxnSpPr/>
          <p:nvPr/>
        </p:nvCxnSpPr>
        <p:spPr>
          <a:xfrm>
            <a:off x="7162800" y="1461700"/>
            <a:ext cx="533400" cy="316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447800" y="1156900"/>
            <a:ext cx="6705600" cy="369332"/>
          </a:xfrm>
          <a:prstGeom prst="rect">
            <a:avLst/>
          </a:prstGeom>
        </p:spPr>
        <p:txBody>
          <a:bodyPr wrap="square">
            <a:spAutoFit/>
          </a:bodyPr>
          <a:lstStyle/>
          <a:p>
            <a:pPr lvl="1" algn="ctr"/>
            <a:r>
              <a:rPr lang="en-US" u="none" dirty="0">
                <a:solidFill>
                  <a:srgbClr val="FF0000"/>
                </a:solidFill>
              </a:rPr>
              <a:t>This 		is 	not 	a 	spam </a:t>
            </a:r>
          </a:p>
        </p:txBody>
      </p:sp>
      <p:sp>
        <p:nvSpPr>
          <p:cNvPr id="14" name="Rectangle 13"/>
          <p:cNvSpPr/>
          <p:nvPr/>
        </p:nvSpPr>
        <p:spPr>
          <a:xfrm>
            <a:off x="160020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5" name="Rectangle 14"/>
          <p:cNvSpPr/>
          <p:nvPr/>
        </p:nvSpPr>
        <p:spPr>
          <a:xfrm>
            <a:off x="312420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6" name="Rectangle 15"/>
          <p:cNvSpPr/>
          <p:nvPr/>
        </p:nvSpPr>
        <p:spPr>
          <a:xfrm>
            <a:off x="462788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7" name="Rectangle 16"/>
          <p:cNvSpPr/>
          <p:nvPr/>
        </p:nvSpPr>
        <p:spPr>
          <a:xfrm>
            <a:off x="611632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8" name="Rectangle 17"/>
          <p:cNvSpPr/>
          <p:nvPr/>
        </p:nvSpPr>
        <p:spPr>
          <a:xfrm>
            <a:off x="759968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9" name="Rectangle 18"/>
          <p:cNvSpPr/>
          <p:nvPr/>
        </p:nvSpPr>
        <p:spPr>
          <a:xfrm>
            <a:off x="2895600" y="3214300"/>
            <a:ext cx="2590800" cy="190500"/>
          </a:xfrm>
          <a:prstGeom prst="rect">
            <a:avLst/>
          </a:prstGeom>
          <a:solidFill>
            <a:schemeClr val="accent4">
              <a:lumMod val="60000"/>
              <a:lumOff val="4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0" name="Rectangle 19"/>
          <p:cNvSpPr/>
          <p:nvPr/>
        </p:nvSpPr>
        <p:spPr>
          <a:xfrm>
            <a:off x="3124200" y="3366700"/>
            <a:ext cx="2590800" cy="190500"/>
          </a:xfrm>
          <a:prstGeom prst="rect">
            <a:avLst/>
          </a:prstGeom>
          <a:solidFill>
            <a:srgbClr val="BBFFA3"/>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1" name="Rectangle 20"/>
          <p:cNvSpPr/>
          <p:nvPr/>
        </p:nvSpPr>
        <p:spPr>
          <a:xfrm>
            <a:off x="3352800" y="3519100"/>
            <a:ext cx="3886200" cy="190500"/>
          </a:xfrm>
          <a:prstGeom prst="rect">
            <a:avLst/>
          </a:prstGeom>
          <a:solidFill>
            <a:schemeClr val="accent1">
              <a:lumMod val="40000"/>
              <a:lumOff val="6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2" name="Rectangle 21"/>
          <p:cNvSpPr/>
          <p:nvPr/>
        </p:nvSpPr>
        <p:spPr>
          <a:xfrm>
            <a:off x="3505200" y="3671500"/>
            <a:ext cx="3952240" cy="190500"/>
          </a:xfrm>
          <a:prstGeom prst="rect">
            <a:avLst/>
          </a:prstGeom>
          <a:solidFill>
            <a:srgbClr val="CC99FF"/>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3" name="Rectangle 22"/>
          <p:cNvSpPr/>
          <p:nvPr/>
        </p:nvSpPr>
        <p:spPr>
          <a:xfrm>
            <a:off x="4343400" y="4802713"/>
            <a:ext cx="868680" cy="190500"/>
          </a:xfrm>
          <a:prstGeom prst="rect">
            <a:avLst/>
          </a:prstGeom>
          <a:solidFill>
            <a:schemeClr val="accent4">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4" name="Rectangle 23"/>
          <p:cNvSpPr/>
          <p:nvPr/>
        </p:nvSpPr>
        <p:spPr>
          <a:xfrm>
            <a:off x="4572000" y="4955113"/>
            <a:ext cx="838200" cy="190500"/>
          </a:xfrm>
          <a:prstGeom prst="rect">
            <a:avLst/>
          </a:prstGeom>
          <a:solidFill>
            <a:srgbClr val="BBFFA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5" name="Rectangle 24"/>
          <p:cNvSpPr/>
          <p:nvPr/>
        </p:nvSpPr>
        <p:spPr>
          <a:xfrm>
            <a:off x="4800600" y="5107513"/>
            <a:ext cx="751840" cy="190500"/>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6" name="Rectangle 25"/>
          <p:cNvSpPr/>
          <p:nvPr/>
        </p:nvSpPr>
        <p:spPr>
          <a:xfrm>
            <a:off x="4953000" y="5259913"/>
            <a:ext cx="914400" cy="190500"/>
          </a:xfrm>
          <a:prstGeom prst="rect">
            <a:avLst/>
          </a:prstGeom>
          <a:solidFill>
            <a:srgbClr val="CC99FF"/>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7" name="TextBox 26"/>
          <p:cNvSpPr txBox="1"/>
          <p:nvPr/>
        </p:nvSpPr>
        <p:spPr>
          <a:xfrm>
            <a:off x="152400" y="1309300"/>
            <a:ext cx="10668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Get word vectors for each words </a:t>
            </a:r>
          </a:p>
        </p:txBody>
      </p:sp>
      <p:sp>
        <p:nvSpPr>
          <p:cNvPr id="28" name="TextBox 27"/>
          <p:cNvSpPr txBox="1"/>
          <p:nvPr/>
        </p:nvSpPr>
        <p:spPr>
          <a:xfrm>
            <a:off x="108004" y="2291949"/>
            <a:ext cx="11430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Concatenate vectors </a:t>
            </a:r>
          </a:p>
        </p:txBody>
      </p:sp>
      <p:sp>
        <p:nvSpPr>
          <p:cNvPr id="29" name="TextBox 28"/>
          <p:cNvSpPr txBox="1"/>
          <p:nvPr/>
        </p:nvSpPr>
        <p:spPr>
          <a:xfrm>
            <a:off x="104694" y="3006243"/>
            <a:ext cx="11430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Perform convolution with each filter </a:t>
            </a:r>
          </a:p>
        </p:txBody>
      </p:sp>
      <p:sp>
        <p:nvSpPr>
          <p:cNvPr id="30" name="TextBox 29"/>
          <p:cNvSpPr txBox="1"/>
          <p:nvPr/>
        </p:nvSpPr>
        <p:spPr>
          <a:xfrm>
            <a:off x="7848600" y="3306573"/>
            <a:ext cx="11430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Filter bank</a:t>
            </a:r>
          </a:p>
        </p:txBody>
      </p:sp>
      <p:sp>
        <p:nvSpPr>
          <p:cNvPr id="31" name="TextBox 30"/>
          <p:cNvSpPr txBox="1"/>
          <p:nvPr/>
        </p:nvSpPr>
        <p:spPr>
          <a:xfrm>
            <a:off x="7848600" y="4764613"/>
            <a:ext cx="11430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Set of response vectors </a:t>
            </a:r>
          </a:p>
        </p:txBody>
      </p:sp>
      <p:sp>
        <p:nvSpPr>
          <p:cNvPr id="32" name="TextBox 31"/>
          <p:cNvSpPr txBox="1"/>
          <p:nvPr/>
        </p:nvSpPr>
        <p:spPr>
          <a:xfrm>
            <a:off x="4668520" y="2597259"/>
            <a:ext cx="413896" cy="646331"/>
          </a:xfrm>
          <a:prstGeom prst="rect">
            <a:avLst/>
          </a:prstGeom>
          <a:noFill/>
        </p:spPr>
        <p:txBody>
          <a:bodyPr wrap="none" rtlCol="0">
            <a:spAutoFit/>
          </a:bodyPr>
          <a:lstStyle/>
          <a:p>
            <a:r>
              <a:rPr lang="en-US" sz="3600" u="none" dirty="0"/>
              <a:t>*</a:t>
            </a:r>
          </a:p>
        </p:txBody>
      </p:sp>
      <p:sp>
        <p:nvSpPr>
          <p:cNvPr id="33" name="Down Arrow 32"/>
          <p:cNvSpPr/>
          <p:nvPr/>
        </p:nvSpPr>
        <p:spPr>
          <a:xfrm>
            <a:off x="4800600" y="4204900"/>
            <a:ext cx="335280" cy="4358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34" name="TextBox 33"/>
          <p:cNvSpPr txBox="1"/>
          <p:nvPr/>
        </p:nvSpPr>
        <p:spPr>
          <a:xfrm>
            <a:off x="609600" y="4612213"/>
            <a:ext cx="2169160"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u="none" dirty="0"/>
              <a:t>How are we going to handle the </a:t>
            </a:r>
            <a:r>
              <a:rPr lang="en-US" sz="1400" b="1" u="none" dirty="0"/>
              <a:t>variable sized </a:t>
            </a:r>
            <a:r>
              <a:rPr lang="en-US" sz="1400" u="none" dirty="0"/>
              <a:t>response vectors?</a:t>
            </a:r>
          </a:p>
          <a:p>
            <a:pPr algn="ctr"/>
            <a:r>
              <a:rPr lang="en-US" sz="1400" b="1" u="none" dirty="0">
                <a:solidFill>
                  <a:srgbClr val="FF0000"/>
                </a:solidFill>
              </a:rPr>
              <a:t>Pooling!  </a:t>
            </a:r>
          </a:p>
        </p:txBody>
      </p:sp>
      <p:sp>
        <p:nvSpPr>
          <p:cNvPr id="35" name="Left Brace 34"/>
          <p:cNvSpPr/>
          <p:nvPr/>
        </p:nvSpPr>
        <p:spPr>
          <a:xfrm>
            <a:off x="4038600" y="4672511"/>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6" name="TextBox 35"/>
          <p:cNvSpPr txBox="1"/>
          <p:nvPr/>
        </p:nvSpPr>
        <p:spPr>
          <a:xfrm>
            <a:off x="3151819" y="4939211"/>
            <a:ext cx="867097" cy="307777"/>
          </a:xfrm>
          <a:prstGeom prst="rect">
            <a:avLst/>
          </a:prstGeom>
          <a:noFill/>
        </p:spPr>
        <p:txBody>
          <a:bodyPr wrap="none" rtlCol="0">
            <a:spAutoFit/>
          </a:bodyPr>
          <a:lstStyle/>
          <a:p>
            <a:r>
              <a:rPr lang="en-US" sz="1400" dirty="0"/>
              <a:t>#of filters</a:t>
            </a:r>
          </a:p>
        </p:txBody>
      </p:sp>
      <p:sp>
        <p:nvSpPr>
          <p:cNvPr id="37" name="Left Brace 36"/>
          <p:cNvSpPr/>
          <p:nvPr/>
        </p:nvSpPr>
        <p:spPr>
          <a:xfrm rot="16200000">
            <a:off x="5370492" y="5131938"/>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8" name="Rectangle 37"/>
          <p:cNvSpPr/>
          <p:nvPr/>
        </p:nvSpPr>
        <p:spPr>
          <a:xfrm>
            <a:off x="4876800" y="5526613"/>
            <a:ext cx="2212465" cy="307777"/>
          </a:xfrm>
          <a:prstGeom prst="rect">
            <a:avLst/>
          </a:prstGeom>
        </p:spPr>
        <p:txBody>
          <a:bodyPr wrap="none">
            <a:spAutoFit/>
          </a:bodyPr>
          <a:lstStyle/>
          <a:p>
            <a:r>
              <a:rPr lang="en-US" sz="1400" b="1" dirty="0">
                <a:solidFill>
                  <a:srgbClr val="FF0000"/>
                </a:solidFill>
              </a:rPr>
              <a:t>#words </a:t>
            </a:r>
            <a:r>
              <a:rPr lang="en-US" sz="1400" dirty="0"/>
              <a:t>- #length of filter + 1</a:t>
            </a:r>
          </a:p>
        </p:txBody>
      </p:sp>
    </p:spTree>
    <p:extLst>
      <p:ext uri="{BB962C8B-B14F-4D97-AF65-F5344CB8AC3E}">
        <p14:creationId xmlns:p14="http://schemas.microsoft.com/office/powerpoint/2010/main" val="22510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nodeType="withEffect">
                                  <p:stCondLst>
                                    <p:cond delay="0"/>
                                  </p:stCondLst>
                                  <p:childTnLst>
                                    <p:set>
                                      <p:cBhvr>
                                        <p:cTn id="82" dur="1" fill="hold">
                                          <p:stCondLst>
                                            <p:cond delay="0"/>
                                          </p:stCondLst>
                                        </p:cTn>
                                        <p:tgtEl>
                                          <p:spTgt spid="34">
                                            <p:txEl>
                                              <p:pRg st="0" end="0"/>
                                            </p:txEl>
                                          </p:spTgt>
                                        </p:tgtEl>
                                        <p:attrNameLst>
                                          <p:attrName>style.visibility</p:attrName>
                                        </p:attrNameLst>
                                      </p:cBhvr>
                                      <p:to>
                                        <p:strVal val="visible"/>
                                      </p:to>
                                    </p:set>
                                    <p:animEffect transition="in" filter="fade">
                                      <p:cBhvr>
                                        <p:cTn id="83" dur="500"/>
                                        <p:tgtEl>
                                          <p:spTgt spid="34">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4">
                                            <p:txEl>
                                              <p:pRg st="1" end="1"/>
                                            </p:txEl>
                                          </p:spTgt>
                                        </p:tgtEl>
                                        <p:attrNameLst>
                                          <p:attrName>style.visibility</p:attrName>
                                        </p:attrNameLst>
                                      </p:cBhvr>
                                      <p:to>
                                        <p:strVal val="visible"/>
                                      </p:to>
                                    </p:set>
                                    <p:animEffect transition="in" filter="fade">
                                      <p:cBhvr>
                                        <p:cTn id="88"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p:bldP spid="33" grpId="0" animBg="1"/>
      <p:bldP spid="34" grpId="0" animBg="1"/>
      <p:bldP spid="35" grpId="0" animBg="1"/>
      <p:bldP spid="36" grpId="0"/>
      <p:bldP spid="37" grpId="0" animBg="1"/>
      <p:bldP spid="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on vectors</a:t>
            </a:r>
          </a:p>
        </p:txBody>
      </p:sp>
      <p:sp>
        <p:nvSpPr>
          <p:cNvPr id="3" name="Content Placeholder 2"/>
          <p:cNvSpPr>
            <a:spLocks noGrp="1"/>
          </p:cNvSpPr>
          <p:nvPr>
            <p:ph idx="1"/>
          </p:nvPr>
        </p:nvSpPr>
        <p:spPr/>
        <p:txBody>
          <a:bodyPr>
            <a:normAutofit fontScale="62500" lnSpcReduction="20000"/>
          </a:bodyPr>
          <a:lstStyle/>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r>
              <a:rPr lang="en-US" dirty="0"/>
              <a:t>Now we can pass the fixed-sized vector to a logistic unit (</a:t>
            </a:r>
            <a:r>
              <a:rPr lang="en-US" dirty="0" err="1"/>
              <a:t>softmax</a:t>
            </a:r>
            <a:r>
              <a:rPr lang="en-US" dirty="0"/>
              <a:t>), or give it to multi-layer network (last session)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2"/>
          <p:cNvSpPr txBox="1">
            <a:spLocks/>
          </p:cNvSpPr>
          <p:nvPr/>
        </p:nvSpPr>
        <p:spPr>
          <a:xfrm>
            <a:off x="1524000" y="1371600"/>
            <a:ext cx="7162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p:txBody>
      </p:sp>
      <p:sp>
        <p:nvSpPr>
          <p:cNvPr id="6" name="Rectangle 5"/>
          <p:cNvSpPr/>
          <p:nvPr/>
        </p:nvSpPr>
        <p:spPr>
          <a:xfrm>
            <a:off x="3477581" y="4511702"/>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7" name="Rectangle 6"/>
          <p:cNvSpPr/>
          <p:nvPr/>
        </p:nvSpPr>
        <p:spPr>
          <a:xfrm>
            <a:off x="2743200" y="3048000"/>
            <a:ext cx="1447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cxnSp>
        <p:nvCxnSpPr>
          <p:cNvPr id="8" name="Straight Arrow Connector 7"/>
          <p:cNvCxnSpPr/>
          <p:nvPr/>
        </p:nvCxnSpPr>
        <p:spPr>
          <a:xfrm flipH="1">
            <a:off x="2362200" y="1510030"/>
            <a:ext cx="487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825240" y="1510030"/>
            <a:ext cx="233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095240" y="1510030"/>
            <a:ext cx="406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96000" y="1510030"/>
            <a:ext cx="2438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38960" y="24765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cxnSp>
        <p:nvCxnSpPr>
          <p:cNvPr id="13" name="Straight Arrow Connector 12"/>
          <p:cNvCxnSpPr/>
          <p:nvPr/>
        </p:nvCxnSpPr>
        <p:spPr>
          <a:xfrm>
            <a:off x="7162800" y="1447800"/>
            <a:ext cx="533400" cy="316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47800" y="1143000"/>
            <a:ext cx="6705600" cy="369332"/>
          </a:xfrm>
          <a:prstGeom prst="rect">
            <a:avLst/>
          </a:prstGeom>
        </p:spPr>
        <p:txBody>
          <a:bodyPr wrap="square">
            <a:spAutoFit/>
          </a:bodyPr>
          <a:lstStyle/>
          <a:p>
            <a:pPr lvl="1" algn="ctr"/>
            <a:r>
              <a:rPr lang="en-US" u="none" dirty="0">
                <a:solidFill>
                  <a:srgbClr val="FF0000"/>
                </a:solidFill>
              </a:rPr>
              <a:t>This 		is 	not 	a 	spam </a:t>
            </a:r>
          </a:p>
        </p:txBody>
      </p:sp>
      <p:sp>
        <p:nvSpPr>
          <p:cNvPr id="15" name="Rectangle 14"/>
          <p:cNvSpPr/>
          <p:nvPr/>
        </p:nvSpPr>
        <p:spPr>
          <a:xfrm>
            <a:off x="160020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6" name="Rectangle 15"/>
          <p:cNvSpPr/>
          <p:nvPr/>
        </p:nvSpPr>
        <p:spPr>
          <a:xfrm>
            <a:off x="312420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7" name="Rectangle 16"/>
          <p:cNvSpPr/>
          <p:nvPr/>
        </p:nvSpPr>
        <p:spPr>
          <a:xfrm>
            <a:off x="462788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8" name="Rectangle 17"/>
          <p:cNvSpPr/>
          <p:nvPr/>
        </p:nvSpPr>
        <p:spPr>
          <a:xfrm>
            <a:off x="611632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9" name="Rectangle 18"/>
          <p:cNvSpPr/>
          <p:nvPr/>
        </p:nvSpPr>
        <p:spPr>
          <a:xfrm>
            <a:off x="759968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0" name="Rectangle 19"/>
          <p:cNvSpPr/>
          <p:nvPr/>
        </p:nvSpPr>
        <p:spPr>
          <a:xfrm>
            <a:off x="2895600" y="3200400"/>
            <a:ext cx="2590800" cy="190500"/>
          </a:xfrm>
          <a:prstGeom prst="rect">
            <a:avLst/>
          </a:prstGeom>
          <a:solidFill>
            <a:schemeClr val="accent4">
              <a:lumMod val="60000"/>
              <a:lumOff val="4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1" name="Rectangle 20"/>
          <p:cNvSpPr/>
          <p:nvPr/>
        </p:nvSpPr>
        <p:spPr>
          <a:xfrm>
            <a:off x="3124200" y="3352800"/>
            <a:ext cx="2590800" cy="190500"/>
          </a:xfrm>
          <a:prstGeom prst="rect">
            <a:avLst/>
          </a:prstGeom>
          <a:solidFill>
            <a:srgbClr val="BBFFA3"/>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2" name="Rectangle 21"/>
          <p:cNvSpPr/>
          <p:nvPr/>
        </p:nvSpPr>
        <p:spPr>
          <a:xfrm>
            <a:off x="3352800" y="3505200"/>
            <a:ext cx="3886200" cy="190500"/>
          </a:xfrm>
          <a:prstGeom prst="rect">
            <a:avLst/>
          </a:prstGeom>
          <a:solidFill>
            <a:schemeClr val="accent1">
              <a:lumMod val="40000"/>
              <a:lumOff val="6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3" name="Rectangle 22"/>
          <p:cNvSpPr/>
          <p:nvPr/>
        </p:nvSpPr>
        <p:spPr>
          <a:xfrm>
            <a:off x="3505200" y="3657600"/>
            <a:ext cx="3952240" cy="190500"/>
          </a:xfrm>
          <a:prstGeom prst="rect">
            <a:avLst/>
          </a:prstGeom>
          <a:solidFill>
            <a:srgbClr val="CC99FF"/>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4" name="Rectangle 23"/>
          <p:cNvSpPr/>
          <p:nvPr/>
        </p:nvSpPr>
        <p:spPr>
          <a:xfrm>
            <a:off x="3629981" y="4626002"/>
            <a:ext cx="868680" cy="190500"/>
          </a:xfrm>
          <a:prstGeom prst="rect">
            <a:avLst/>
          </a:prstGeom>
          <a:solidFill>
            <a:schemeClr val="accent4">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5" name="Rectangle 24"/>
          <p:cNvSpPr/>
          <p:nvPr/>
        </p:nvSpPr>
        <p:spPr>
          <a:xfrm>
            <a:off x="3858581" y="4778402"/>
            <a:ext cx="838200" cy="190500"/>
          </a:xfrm>
          <a:prstGeom prst="rect">
            <a:avLst/>
          </a:prstGeom>
          <a:solidFill>
            <a:srgbClr val="BBFFA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6" name="Rectangle 25"/>
          <p:cNvSpPr/>
          <p:nvPr/>
        </p:nvSpPr>
        <p:spPr>
          <a:xfrm>
            <a:off x="4087181" y="4930802"/>
            <a:ext cx="751840" cy="190500"/>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7" name="Rectangle 26"/>
          <p:cNvSpPr/>
          <p:nvPr/>
        </p:nvSpPr>
        <p:spPr>
          <a:xfrm>
            <a:off x="4239581" y="5083202"/>
            <a:ext cx="914400" cy="190500"/>
          </a:xfrm>
          <a:prstGeom prst="rect">
            <a:avLst/>
          </a:prstGeom>
          <a:solidFill>
            <a:srgbClr val="CC99FF"/>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8" name="TextBox 27"/>
          <p:cNvSpPr txBox="1"/>
          <p:nvPr/>
        </p:nvSpPr>
        <p:spPr>
          <a:xfrm>
            <a:off x="152400" y="1295400"/>
            <a:ext cx="10668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Get word vectors for each words </a:t>
            </a:r>
          </a:p>
        </p:txBody>
      </p:sp>
      <p:sp>
        <p:nvSpPr>
          <p:cNvPr id="29" name="TextBox 28"/>
          <p:cNvSpPr txBox="1"/>
          <p:nvPr/>
        </p:nvSpPr>
        <p:spPr>
          <a:xfrm>
            <a:off x="108004" y="2278049"/>
            <a:ext cx="11430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Concatenate vectors </a:t>
            </a:r>
          </a:p>
        </p:txBody>
      </p:sp>
      <p:sp>
        <p:nvSpPr>
          <p:cNvPr id="30" name="TextBox 29"/>
          <p:cNvSpPr txBox="1"/>
          <p:nvPr/>
        </p:nvSpPr>
        <p:spPr>
          <a:xfrm>
            <a:off x="104694" y="2992343"/>
            <a:ext cx="11430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Perform convolution with each filter </a:t>
            </a:r>
          </a:p>
        </p:txBody>
      </p:sp>
      <p:sp>
        <p:nvSpPr>
          <p:cNvPr id="31" name="TextBox 30"/>
          <p:cNvSpPr txBox="1"/>
          <p:nvPr/>
        </p:nvSpPr>
        <p:spPr>
          <a:xfrm>
            <a:off x="7848600" y="3292673"/>
            <a:ext cx="11430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Filter bank</a:t>
            </a:r>
          </a:p>
        </p:txBody>
      </p:sp>
      <p:sp>
        <p:nvSpPr>
          <p:cNvPr id="32" name="TextBox 31"/>
          <p:cNvSpPr txBox="1"/>
          <p:nvPr/>
        </p:nvSpPr>
        <p:spPr>
          <a:xfrm>
            <a:off x="4668520" y="2583359"/>
            <a:ext cx="413896" cy="646331"/>
          </a:xfrm>
          <a:prstGeom prst="rect">
            <a:avLst/>
          </a:prstGeom>
          <a:noFill/>
        </p:spPr>
        <p:txBody>
          <a:bodyPr wrap="none" rtlCol="0">
            <a:spAutoFit/>
          </a:bodyPr>
          <a:lstStyle/>
          <a:p>
            <a:r>
              <a:rPr lang="en-US" sz="3600" u="none" dirty="0"/>
              <a:t>*</a:t>
            </a:r>
          </a:p>
        </p:txBody>
      </p:sp>
      <p:sp>
        <p:nvSpPr>
          <p:cNvPr id="33" name="Down Arrow 32"/>
          <p:cNvSpPr/>
          <p:nvPr/>
        </p:nvSpPr>
        <p:spPr>
          <a:xfrm>
            <a:off x="4693920" y="3962400"/>
            <a:ext cx="335280" cy="4358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34" name="Left Brace 33"/>
          <p:cNvSpPr/>
          <p:nvPr/>
        </p:nvSpPr>
        <p:spPr>
          <a:xfrm>
            <a:off x="3325181" y="4495800"/>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5" name="TextBox 34"/>
          <p:cNvSpPr txBox="1"/>
          <p:nvPr/>
        </p:nvSpPr>
        <p:spPr>
          <a:xfrm>
            <a:off x="2438400" y="4762500"/>
            <a:ext cx="867097" cy="307777"/>
          </a:xfrm>
          <a:prstGeom prst="rect">
            <a:avLst/>
          </a:prstGeom>
          <a:noFill/>
        </p:spPr>
        <p:txBody>
          <a:bodyPr wrap="none" rtlCol="0">
            <a:spAutoFit/>
          </a:bodyPr>
          <a:lstStyle/>
          <a:p>
            <a:r>
              <a:rPr lang="en-US" sz="1400" dirty="0"/>
              <a:t>#of filters</a:t>
            </a:r>
          </a:p>
        </p:txBody>
      </p:sp>
      <p:sp>
        <p:nvSpPr>
          <p:cNvPr id="36" name="Left Brace 35"/>
          <p:cNvSpPr/>
          <p:nvPr/>
        </p:nvSpPr>
        <p:spPr>
          <a:xfrm rot="16200000">
            <a:off x="4657073" y="4955227"/>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7" name="Rectangle 36"/>
          <p:cNvSpPr/>
          <p:nvPr/>
        </p:nvSpPr>
        <p:spPr>
          <a:xfrm>
            <a:off x="4163381" y="5349902"/>
            <a:ext cx="2212465" cy="307777"/>
          </a:xfrm>
          <a:prstGeom prst="rect">
            <a:avLst/>
          </a:prstGeom>
        </p:spPr>
        <p:txBody>
          <a:bodyPr wrap="none">
            <a:spAutoFit/>
          </a:bodyPr>
          <a:lstStyle/>
          <a:p>
            <a:r>
              <a:rPr lang="en-US" sz="1400" b="1" dirty="0">
                <a:solidFill>
                  <a:srgbClr val="FF0000"/>
                </a:solidFill>
              </a:rPr>
              <a:t>#words </a:t>
            </a:r>
            <a:r>
              <a:rPr lang="en-US" sz="1400" dirty="0"/>
              <a:t>- #length of filter + 1</a:t>
            </a:r>
          </a:p>
        </p:txBody>
      </p:sp>
      <p:sp>
        <p:nvSpPr>
          <p:cNvPr id="38" name="TextBox 37"/>
          <p:cNvSpPr txBox="1"/>
          <p:nvPr/>
        </p:nvSpPr>
        <p:spPr>
          <a:xfrm>
            <a:off x="104694" y="4495800"/>
            <a:ext cx="11430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Pooling on filter responses </a:t>
            </a:r>
          </a:p>
        </p:txBody>
      </p:sp>
      <p:sp>
        <p:nvSpPr>
          <p:cNvPr id="39" name="Rectangle 38"/>
          <p:cNvSpPr/>
          <p:nvPr/>
        </p:nvSpPr>
        <p:spPr>
          <a:xfrm>
            <a:off x="5611181" y="45234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0" name="Rectangle 39"/>
          <p:cNvSpPr/>
          <p:nvPr/>
        </p:nvSpPr>
        <p:spPr>
          <a:xfrm>
            <a:off x="5763581" y="46377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1" name="Rectangle 40"/>
          <p:cNvSpPr/>
          <p:nvPr/>
        </p:nvSpPr>
        <p:spPr>
          <a:xfrm>
            <a:off x="5915981" y="47520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2" name="Rectangle 41"/>
          <p:cNvSpPr/>
          <p:nvPr/>
        </p:nvSpPr>
        <p:spPr>
          <a:xfrm>
            <a:off x="6068381" y="49044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3" name="Rectangle 42"/>
          <p:cNvSpPr/>
          <p:nvPr/>
        </p:nvSpPr>
        <p:spPr>
          <a:xfrm>
            <a:off x="6220781" y="5026740"/>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cxnSp>
        <p:nvCxnSpPr>
          <p:cNvPr id="44" name="Straight Arrow Connector 43"/>
          <p:cNvCxnSpPr/>
          <p:nvPr/>
        </p:nvCxnSpPr>
        <p:spPr>
          <a:xfrm>
            <a:off x="4696781" y="46164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849181" y="47688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001581" y="49212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153981" y="50736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306381" y="52260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39000" y="4214336"/>
            <a:ext cx="18288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Some choices for pooling: </a:t>
            </a:r>
          </a:p>
          <a:p>
            <a:pPr algn="ctr"/>
            <a:r>
              <a:rPr lang="en-US" sz="1400" i="1" u="none" dirty="0"/>
              <a:t>k-max, mean</a:t>
            </a:r>
            <a:r>
              <a:rPr lang="en-US" sz="1400" u="none" dirty="0"/>
              <a:t>, </a:t>
            </a:r>
            <a:r>
              <a:rPr lang="en-US" sz="1400" u="none" dirty="0" err="1"/>
              <a:t>etc</a:t>
            </a:r>
            <a:endParaRPr lang="en-US" sz="1400" u="none" dirty="0"/>
          </a:p>
        </p:txBody>
      </p:sp>
    </p:spTree>
    <p:extLst>
      <p:ext uri="{BB962C8B-B14F-4D97-AF65-F5344CB8AC3E}">
        <p14:creationId xmlns:p14="http://schemas.microsoft.com/office/powerpoint/2010/main" val="176156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Over-training Prevention </a:t>
            </a:r>
          </a:p>
        </p:txBody>
      </p:sp>
      <p:sp>
        <p:nvSpPr>
          <p:cNvPr id="3" name="Content Placeholder 2"/>
          <p:cNvSpPr>
            <a:spLocks noGrp="1"/>
          </p:cNvSpPr>
          <p:nvPr>
            <p:ph idx="1"/>
          </p:nvPr>
        </p:nvSpPr>
        <p:spPr>
          <a:xfrm>
            <a:off x="228600" y="1295400"/>
            <a:ext cx="8686800" cy="5562600"/>
          </a:xfrm>
        </p:spPr>
        <p:txBody>
          <a:bodyPr>
            <a:normAutofit fontScale="92500" lnSpcReduction="20000"/>
          </a:bodyPr>
          <a:lstStyle/>
          <a:p>
            <a:r>
              <a:rPr lang="en-US" dirty="0"/>
              <a:t>Running too many epochs may </a:t>
            </a:r>
            <a:r>
              <a:rPr lang="en-US" b="1" dirty="0">
                <a:solidFill>
                  <a:srgbClr val="FF0000"/>
                </a:solidFill>
              </a:rPr>
              <a:t>over-train</a:t>
            </a:r>
            <a:r>
              <a:rPr lang="en-US" b="1" dirty="0"/>
              <a:t> </a:t>
            </a:r>
            <a:r>
              <a:rPr lang="en-US" dirty="0"/>
              <a:t>the network and result in over-fitting. (improved result on training, decrease in performance on test set) </a:t>
            </a:r>
          </a:p>
          <a:p>
            <a:endParaRPr lang="en-US" dirty="0"/>
          </a:p>
          <a:p>
            <a:r>
              <a:rPr lang="en-US" dirty="0"/>
              <a:t>Keep an </a:t>
            </a:r>
            <a:r>
              <a:rPr lang="en-US" b="1" dirty="0">
                <a:solidFill>
                  <a:srgbClr val="FF0000"/>
                </a:solidFill>
              </a:rPr>
              <a:t>hold-out validation </a:t>
            </a:r>
            <a:r>
              <a:rPr lang="en-US" dirty="0"/>
              <a:t>set and test accuracy after every epoch</a:t>
            </a:r>
          </a:p>
          <a:p>
            <a:endParaRPr lang="en-US" dirty="0"/>
          </a:p>
          <a:p>
            <a:r>
              <a:rPr lang="en-US" dirty="0"/>
              <a:t>Maintain weights for best performing network on the validation set and return it when performance decreases significantly beyond that.</a:t>
            </a:r>
          </a:p>
          <a:p>
            <a:endParaRPr lang="en-US" dirty="0"/>
          </a:p>
          <a:p>
            <a:r>
              <a:rPr lang="en-US" dirty="0"/>
              <a:t> To avoid losing training data to validation:</a:t>
            </a:r>
          </a:p>
          <a:p>
            <a:pPr lvl="1"/>
            <a:r>
              <a:rPr lang="en-US" sz="2000" dirty="0"/>
              <a:t>Use 10-fold cross-validation to determine the average number of epochs that optimizes validation performance</a:t>
            </a:r>
          </a:p>
          <a:p>
            <a:pPr lvl="1"/>
            <a:r>
              <a:rPr lang="en-US" sz="2000" dirty="0"/>
              <a:t>Train on the full data set using this many epochs to produce the final results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15998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prevention </a:t>
            </a:r>
          </a:p>
        </p:txBody>
      </p:sp>
      <p:sp>
        <p:nvSpPr>
          <p:cNvPr id="3" name="Content Placeholder 2"/>
          <p:cNvSpPr>
            <a:spLocks noGrp="1"/>
          </p:cNvSpPr>
          <p:nvPr>
            <p:ph idx="1"/>
          </p:nvPr>
        </p:nvSpPr>
        <p:spPr/>
        <p:txBody>
          <a:bodyPr>
            <a:normAutofit fontScale="92500" lnSpcReduction="20000"/>
          </a:bodyPr>
          <a:lstStyle/>
          <a:p>
            <a:r>
              <a:rPr lang="en-US" b="1" dirty="0"/>
              <a:t>Too few hidden units </a:t>
            </a:r>
            <a:r>
              <a:rPr lang="en-US" dirty="0"/>
              <a:t>prevent the system from adequately fitting the data and learning the concept.</a:t>
            </a:r>
          </a:p>
          <a:p>
            <a:endParaRPr lang="en-US" dirty="0"/>
          </a:p>
          <a:p>
            <a:r>
              <a:rPr lang="en-US" b="1" dirty="0"/>
              <a:t>Using too many hidden units </a:t>
            </a:r>
            <a:r>
              <a:rPr lang="en-US" dirty="0"/>
              <a:t>leads to over-fitting.</a:t>
            </a:r>
          </a:p>
          <a:p>
            <a:endParaRPr lang="en-US" dirty="0"/>
          </a:p>
          <a:p>
            <a:r>
              <a:rPr lang="en-US" dirty="0"/>
              <a:t>Similar cross-validation method can  be used to determine an appropriate number of hidden units.  (general)</a:t>
            </a:r>
          </a:p>
          <a:p>
            <a:endParaRPr lang="en-US" dirty="0"/>
          </a:p>
          <a:p>
            <a:r>
              <a:rPr lang="en-US" dirty="0"/>
              <a:t>Another approach to prevent over-fitting is weight-decay: all weights are multiplied by some fraction in (0,1) after every epoch.</a:t>
            </a:r>
          </a:p>
          <a:p>
            <a:pPr lvl="1"/>
            <a:r>
              <a:rPr lang="en-US" dirty="0"/>
              <a:t>Encourages smaller weights and less complex hypothesis</a:t>
            </a:r>
          </a:p>
          <a:p>
            <a:pPr lvl="1"/>
            <a:r>
              <a:rPr lang="en-US" dirty="0"/>
              <a:t>Equivalently: change Error function to include a term for the sum of the squares of the weights in the network. (L2 norm regularization)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64229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training</a:t>
            </a:r>
          </a:p>
        </p:txBody>
      </p:sp>
      <p:sp>
        <p:nvSpPr>
          <p:cNvPr id="3" name="Content Placeholder 2"/>
          <p:cNvSpPr>
            <a:spLocks noGrp="1"/>
          </p:cNvSpPr>
          <p:nvPr>
            <p:ph idx="1"/>
          </p:nvPr>
        </p:nvSpPr>
        <p:spPr/>
        <p:txBody>
          <a:bodyPr>
            <a:normAutofit fontScale="92500" lnSpcReduction="20000"/>
          </a:bodyPr>
          <a:lstStyle/>
          <a:p>
            <a:r>
              <a:rPr lang="en-US" sz="3200" dirty="0">
                <a:cs typeface="Times New Roman" pitchFamily="18" charset="0"/>
              </a:rPr>
              <a:t>Proposed by </a:t>
            </a:r>
            <a:r>
              <a:rPr lang="en-US" sz="3200" dirty="0">
                <a:solidFill>
                  <a:srgbClr val="0066FF"/>
                </a:solidFill>
                <a:cs typeface="Times New Roman" pitchFamily="18" charset="0"/>
              </a:rPr>
              <a:t>(Hinton et al, 2012)</a:t>
            </a: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a:p>
            <a:r>
              <a:rPr lang="en-US" sz="3200" dirty="0">
                <a:cs typeface="Times New Roman" pitchFamily="18" charset="0"/>
              </a:rPr>
              <a:t>Each time decide whether to delete one hidden unit with some probability </a:t>
            </a:r>
            <a:r>
              <a:rPr lang="en-US" sz="3200" i="1" dirty="0">
                <a:cs typeface="Times New Roman" pitchFamily="18" charset="0"/>
              </a:rPr>
              <a:t>p</a:t>
            </a:r>
          </a:p>
          <a:p>
            <a:endParaRPr lang="en-US" sz="3200" dirty="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2"/>
          <p:cNvPicPr>
            <a:picLocks noChangeAspect="1" noChangeArrowheads="1"/>
          </p:cNvPicPr>
          <p:nvPr/>
        </p:nvPicPr>
        <p:blipFill>
          <a:blip r:embed="rId2"/>
          <a:srcRect/>
          <a:stretch>
            <a:fillRect/>
          </a:stretch>
        </p:blipFill>
        <p:spPr bwMode="auto">
          <a:xfrm>
            <a:off x="2793724" y="1862587"/>
            <a:ext cx="3911876" cy="3395213"/>
          </a:xfrm>
          <a:prstGeom prst="rect">
            <a:avLst/>
          </a:prstGeom>
          <a:noFill/>
          <a:ln w="9525">
            <a:noFill/>
            <a:miter lim="800000"/>
            <a:headEnd/>
            <a:tailEnd/>
          </a:ln>
          <a:effectLst/>
        </p:spPr>
      </p:pic>
    </p:spTree>
    <p:extLst>
      <p:ext uri="{BB962C8B-B14F-4D97-AF65-F5344CB8AC3E}">
        <p14:creationId xmlns:p14="http://schemas.microsoft.com/office/powerpoint/2010/main" val="6893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training</a:t>
            </a:r>
          </a:p>
        </p:txBody>
      </p:sp>
      <p:sp>
        <p:nvSpPr>
          <p:cNvPr id="3" name="Content Placeholder 2"/>
          <p:cNvSpPr>
            <a:spLocks noGrp="1"/>
          </p:cNvSpPr>
          <p:nvPr>
            <p:ph idx="1"/>
          </p:nvPr>
        </p:nvSpPr>
        <p:spPr/>
        <p:txBody>
          <a:bodyPr>
            <a:normAutofit lnSpcReduction="10000"/>
          </a:bodyPr>
          <a:lstStyle/>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lvl="1"/>
            <a:r>
              <a:rPr lang="en-US" dirty="0">
                <a:cs typeface="Times New Roman" pitchFamily="18" charset="0"/>
              </a:rPr>
              <a:t>Dropout of 50% of the hidden units and 20% of the input units </a:t>
            </a:r>
            <a:r>
              <a:rPr lang="en-US" dirty="0">
                <a:solidFill>
                  <a:srgbClr val="0066FF"/>
                </a:solidFill>
                <a:cs typeface="Times New Roman" pitchFamily="18" charset="0"/>
              </a:rPr>
              <a:t>(Hinton et al, 2012)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p:cNvPicPr>
            <a:picLocks noChangeAspect="1" noChangeArrowheads="1"/>
          </p:cNvPicPr>
          <p:nvPr/>
        </p:nvPicPr>
        <p:blipFill rotWithShape="1">
          <a:blip r:embed="rId2"/>
          <a:srcRect l="21642" r="20669"/>
          <a:stretch/>
        </p:blipFill>
        <p:spPr bwMode="auto">
          <a:xfrm>
            <a:off x="1839433" y="1185469"/>
            <a:ext cx="5814237" cy="4051861"/>
          </a:xfrm>
          <a:prstGeom prst="rect">
            <a:avLst/>
          </a:prstGeom>
          <a:noFill/>
          <a:ln w="9525">
            <a:noFill/>
            <a:miter lim="800000"/>
            <a:headEnd/>
            <a:tailEnd/>
          </a:ln>
          <a:effectLst/>
        </p:spPr>
      </p:pic>
    </p:spTree>
    <p:extLst>
      <p:ext uri="{BB962C8B-B14F-4D97-AF65-F5344CB8AC3E}">
        <p14:creationId xmlns:p14="http://schemas.microsoft.com/office/powerpoint/2010/main" val="1244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Dropout training</a:t>
            </a:r>
          </a:p>
        </p:txBody>
      </p:sp>
      <p:sp>
        <p:nvSpPr>
          <p:cNvPr id="3" name="Content Placeholder 2"/>
          <p:cNvSpPr>
            <a:spLocks noGrp="1"/>
          </p:cNvSpPr>
          <p:nvPr>
            <p:ph idx="1"/>
          </p:nvPr>
        </p:nvSpPr>
        <p:spPr/>
        <p:txBody>
          <a:bodyPr/>
          <a:lstStyle/>
          <a:p>
            <a:r>
              <a:rPr lang="en-US" dirty="0">
                <a:cs typeface="Times New Roman" pitchFamily="18" charset="0"/>
              </a:rPr>
              <a:t>Model averaging effect </a:t>
            </a:r>
          </a:p>
          <a:p>
            <a:pPr lvl="1"/>
            <a:r>
              <a:rPr lang="en-US" dirty="0">
                <a:cs typeface="Times New Roman" pitchFamily="18" charset="0"/>
              </a:rPr>
              <a:t>Among models, with shared parameters </a:t>
            </a:r>
          </a:p>
          <a:p>
            <a:pPr lvl="2"/>
            <a:r>
              <a:rPr lang="en-US" sz="2200" i="1" dirty="0">
                <a:cs typeface="Times New Roman" pitchFamily="18" charset="0"/>
              </a:rPr>
              <a:t>H</a:t>
            </a:r>
            <a:r>
              <a:rPr lang="en-US" sz="2200" dirty="0">
                <a:cs typeface="Times New Roman" pitchFamily="18" charset="0"/>
              </a:rPr>
              <a:t>: number of units in the network </a:t>
            </a:r>
          </a:p>
          <a:p>
            <a:pPr lvl="1"/>
            <a:r>
              <a:rPr lang="en-US" dirty="0">
                <a:cs typeface="Times New Roman" pitchFamily="18" charset="0"/>
              </a:rPr>
              <a:t>Only a few get trained </a:t>
            </a:r>
          </a:p>
          <a:p>
            <a:pPr lvl="1"/>
            <a:r>
              <a:rPr lang="en-US" dirty="0">
                <a:cs typeface="Times New Roman" pitchFamily="18" charset="0"/>
              </a:rPr>
              <a:t>Much stronger than the known </a:t>
            </a:r>
            <a:r>
              <a:rPr lang="en-US" dirty="0" err="1">
                <a:cs typeface="Times New Roman" pitchFamily="18" charset="0"/>
              </a:rPr>
              <a:t>regularizer</a:t>
            </a:r>
            <a:r>
              <a:rPr lang="en-US" dirty="0">
                <a:cs typeface="Times New Roman" pitchFamily="18" charset="0"/>
              </a:rPr>
              <a:t> </a:t>
            </a:r>
          </a:p>
          <a:p>
            <a:endParaRPr lang="en-US" dirty="0">
              <a:cs typeface="Times New Roman" pitchFamily="18" charset="0"/>
            </a:endParaRPr>
          </a:p>
          <a:p>
            <a:r>
              <a:rPr lang="en-US" dirty="0">
                <a:cs typeface="Times New Roman" pitchFamily="18" charset="0"/>
              </a:rPr>
              <a:t>What about the input space?</a:t>
            </a:r>
          </a:p>
          <a:p>
            <a:pPr lvl="1"/>
            <a:r>
              <a:rPr lang="en-US" dirty="0">
                <a:cs typeface="Times New Roman" pitchFamily="18" charset="0"/>
              </a:rPr>
              <a:t>Do the same thing! </a:t>
            </a:r>
          </a:p>
          <a:p>
            <a:endParaRPr lang="en-US" dirty="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3"/>
          <p:cNvPicPr>
            <a:picLocks noChangeAspect="1" noChangeArrowheads="1"/>
          </p:cNvPicPr>
          <p:nvPr/>
        </p:nvPicPr>
        <p:blipFill>
          <a:blip r:embed="rId2"/>
          <a:srcRect/>
          <a:stretch>
            <a:fillRect/>
          </a:stretch>
        </p:blipFill>
        <p:spPr bwMode="auto">
          <a:xfrm>
            <a:off x="5518954" y="4038600"/>
            <a:ext cx="3396446" cy="2245349"/>
          </a:xfrm>
          <a:prstGeom prst="rect">
            <a:avLst/>
          </a:prstGeom>
          <a:noFill/>
          <a:ln w="9525">
            <a:noFill/>
            <a:miter lim="800000"/>
            <a:headEnd/>
            <a:tailEnd/>
          </a:ln>
          <a:effectLst/>
        </p:spPr>
      </p:pic>
    </p:spTree>
    <p:extLst>
      <p:ext uri="{BB962C8B-B14F-4D97-AF65-F5344CB8AC3E}">
        <p14:creationId xmlns:p14="http://schemas.microsoft.com/office/powerpoint/2010/main" val="222611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Rates</a:t>
            </a:r>
          </a:p>
        </p:txBody>
      </p:sp>
      <p:sp>
        <p:nvSpPr>
          <p:cNvPr id="3" name="Content Placeholder 2"/>
          <p:cNvSpPr>
            <a:spLocks noGrp="1"/>
          </p:cNvSpPr>
          <p:nvPr>
            <p:ph idx="1"/>
          </p:nvPr>
        </p:nvSpPr>
        <p:spPr>
          <a:xfrm>
            <a:off x="228600" y="5562600"/>
            <a:ext cx="8686800" cy="1447800"/>
          </a:xfrm>
        </p:spPr>
        <p:txBody>
          <a:bodyPr>
            <a:normAutofit fontScale="77500" lnSpcReduction="20000"/>
          </a:bodyPr>
          <a:lstStyle/>
          <a:p>
            <a:r>
              <a:rPr lang="en-US" dirty="0"/>
              <a:t>Higher learning rates will decay the loss faster, but they get stuck at worse values of loss (green line). This is because there is too much “energy” in the optimization and the parameters are bouncing around chaotically, unable to settle in a nice spot in the optimization landscape.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p:cNvPicPr>
            <a:picLocks noChangeAspect="1"/>
          </p:cNvPicPr>
          <p:nvPr/>
        </p:nvPicPr>
        <p:blipFill>
          <a:blip r:embed="rId2"/>
          <a:stretch>
            <a:fillRect/>
          </a:stretch>
        </p:blipFill>
        <p:spPr>
          <a:xfrm>
            <a:off x="2209800" y="1295400"/>
            <a:ext cx="4572000" cy="4123765"/>
          </a:xfrm>
          <a:prstGeom prst="rect">
            <a:avLst/>
          </a:prstGeom>
        </p:spPr>
      </p:pic>
    </p:spTree>
    <p:extLst>
      <p:ext uri="{BB962C8B-B14F-4D97-AF65-F5344CB8AC3E}">
        <p14:creationId xmlns:p14="http://schemas.microsoft.com/office/powerpoint/2010/main" val="413827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10087</TotalTime>
  <Words>2827</Words>
  <Application>Microsoft Office PowerPoint</Application>
  <PresentationFormat>全屏显示(4:3)</PresentationFormat>
  <Paragraphs>479</Paragraphs>
  <Slides>34</Slides>
  <Notes>3</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Arial</vt:lpstr>
      <vt:lpstr>Arial Narrow</vt:lpstr>
      <vt:lpstr>Calibri</vt:lpstr>
      <vt:lpstr>Calibri Light</vt:lpstr>
      <vt:lpstr>Cambria Math</vt:lpstr>
      <vt:lpstr>Times New Roman</vt:lpstr>
      <vt:lpstr>Office Theme</vt:lpstr>
      <vt:lpstr>COMP4901K/Math4824B Machine Learning for Natural Language Processing</vt:lpstr>
      <vt:lpstr>The Backpropagation Algorithm</vt:lpstr>
      <vt:lpstr>Comments on Training </vt:lpstr>
      <vt:lpstr>Over-training Prevention </vt:lpstr>
      <vt:lpstr>Over-fitting prevention </vt:lpstr>
      <vt:lpstr>Dropout training</vt:lpstr>
      <vt:lpstr>Dropout training</vt:lpstr>
      <vt:lpstr>Dropout training</vt:lpstr>
      <vt:lpstr>Learning Rates</vt:lpstr>
      <vt:lpstr>Some Notes: Representational Power </vt:lpstr>
      <vt:lpstr>Hidden Layer Representation </vt:lpstr>
      <vt:lpstr>Gradient Checks are useful! </vt:lpstr>
      <vt:lpstr>Recap: Multi-Layer Perceptrons</vt:lpstr>
      <vt:lpstr>Receptive Fields </vt:lpstr>
      <vt:lpstr>PowerPoint 演示文稿</vt:lpstr>
      <vt:lpstr>PowerPoint 演示文稿</vt:lpstr>
      <vt:lpstr>Convolutional Layer </vt:lpstr>
      <vt:lpstr>Convolution Operator </vt:lpstr>
      <vt:lpstr>Convolution Operator (2)</vt:lpstr>
      <vt:lpstr>Convolutional Layer</vt:lpstr>
      <vt:lpstr>Pooling Layer </vt:lpstr>
      <vt:lpstr>Pooling Layer </vt:lpstr>
      <vt:lpstr>Convolutional Nets</vt:lpstr>
      <vt:lpstr>Training a ConvNet</vt:lpstr>
      <vt:lpstr>Training a ConvNet</vt:lpstr>
      <vt:lpstr>Convolutional Nets</vt:lpstr>
      <vt:lpstr>ConvNet roots </vt:lpstr>
      <vt:lpstr>Depth matters</vt:lpstr>
      <vt:lpstr>Practical Tips </vt:lpstr>
      <vt:lpstr>Debugging</vt:lpstr>
      <vt:lpstr>CNN for vector inputs</vt:lpstr>
      <vt:lpstr>Convolutional Layer on vectors</vt:lpstr>
      <vt:lpstr>Convolutional Layer on vectors</vt:lpstr>
      <vt:lpstr>Convolutional Layer on vectors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YS CHANG</cp:lastModifiedBy>
  <cp:revision>189</cp:revision>
  <dcterms:created xsi:type="dcterms:W3CDTF">2006-08-16T00:00:00Z</dcterms:created>
  <dcterms:modified xsi:type="dcterms:W3CDTF">2018-12-10T13:51:39Z</dcterms:modified>
</cp:coreProperties>
</file>