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6"/>
  </p:notesMasterIdLst>
  <p:sldIdLst>
    <p:sldId id="257" r:id="rId2"/>
    <p:sldId id="308" r:id="rId3"/>
    <p:sldId id="320" r:id="rId4"/>
    <p:sldId id="321" r:id="rId5"/>
    <p:sldId id="322" r:id="rId6"/>
    <p:sldId id="309" r:id="rId7"/>
    <p:sldId id="311" r:id="rId8"/>
    <p:sldId id="312" r:id="rId9"/>
    <p:sldId id="313" r:id="rId10"/>
    <p:sldId id="314" r:id="rId11"/>
    <p:sldId id="315" r:id="rId12"/>
    <p:sldId id="316" r:id="rId13"/>
    <p:sldId id="317" r:id="rId14"/>
    <p:sldId id="318" r:id="rId15"/>
    <p:sldId id="319" r:id="rId16"/>
    <p:sldId id="259" r:id="rId17"/>
    <p:sldId id="260" r:id="rId18"/>
    <p:sldId id="261" r:id="rId19"/>
    <p:sldId id="262" r:id="rId20"/>
    <p:sldId id="263" r:id="rId21"/>
    <p:sldId id="30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2" r:id="rId36"/>
    <p:sldId id="283" r:id="rId37"/>
    <p:sldId id="284" r:id="rId38"/>
    <p:sldId id="286" r:id="rId39"/>
    <p:sldId id="287" r:id="rId40"/>
    <p:sldId id="288" r:id="rId41"/>
    <p:sldId id="291" r:id="rId42"/>
    <p:sldId id="292" r:id="rId43"/>
    <p:sldId id="293" r:id="rId44"/>
    <p:sldId id="294" r:id="rId45"/>
    <p:sldId id="295" r:id="rId46"/>
    <p:sldId id="297" r:id="rId47"/>
    <p:sldId id="298" r:id="rId48"/>
    <p:sldId id="299" r:id="rId49"/>
    <p:sldId id="301" r:id="rId50"/>
    <p:sldId id="302" r:id="rId51"/>
    <p:sldId id="303" r:id="rId52"/>
    <p:sldId id="304" r:id="rId53"/>
    <p:sldId id="305" r:id="rId54"/>
    <p:sldId id="30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AF"/>
    <a:srgbClr val="84B2E0"/>
    <a:srgbClr val="0099FF"/>
    <a:srgbClr val="EBF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75" autoAdjust="0"/>
  </p:normalViewPr>
  <p:slideViewPr>
    <p:cSldViewPr>
      <p:cViewPr varScale="1">
        <p:scale>
          <a:sx n="67" d="100"/>
          <a:sy n="67" d="100"/>
        </p:scale>
        <p:origin x="126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extLst>
            <c:ext xmlns:c16="http://schemas.microsoft.com/office/drawing/2014/chart" uri="{C3380CC4-5D6E-409C-BE32-E72D297353CC}">
              <c16:uniqueId val="{00000000-EC5D-48EA-B748-019F5B29B1BE}"/>
            </c:ext>
          </c:extLst>
        </c:ser>
        <c:dLbls>
          <c:showLegendKey val="0"/>
          <c:showVal val="0"/>
          <c:showCatName val="0"/>
          <c:showSerName val="0"/>
          <c:showPercent val="0"/>
          <c:showBubbleSize val="0"/>
        </c:dLbls>
        <c:gapWidth val="219"/>
        <c:overlap val="-27"/>
        <c:axId val="576985840"/>
        <c:axId val="576989104"/>
      </c:barChart>
      <c:catAx>
        <c:axId val="57698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crossAx val="576989104"/>
        <c:crosses val="autoZero"/>
        <c:auto val="1"/>
        <c:lblAlgn val="ctr"/>
        <c:lblOffset val="100"/>
        <c:noMultiLvlLbl val="0"/>
      </c:catAx>
      <c:valAx>
        <c:axId val="57698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crossAx val="57698584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a:t>A Unigram Language Model</a:t>
            </a:r>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515-40D1-9C36-38F42A6809F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515-40D1-9C36-38F42A6809F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515-40D1-9C36-38F42A6809F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515-40D1-9C36-38F42A6809FF}"/>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515-40D1-9C36-38F42A6809FF}"/>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5515-40D1-9C36-38F42A6809FF}"/>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5515-40D1-9C36-38F42A6809FF}"/>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5515-40D1-9C36-38F42A6809FF}"/>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5515-40D1-9C36-38F42A6809FF}"/>
              </c:ext>
            </c:extLst>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5515-40D1-9C36-38F42A6809FF}"/>
                </c:ext>
              </c:extLst>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5515-40D1-9C36-38F42A6809FF}"/>
                </c:ext>
              </c:extLst>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5-5515-40D1-9C36-38F42A6809FF}"/>
                </c:ext>
              </c:extLst>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7-5515-40D1-9C36-38F42A6809FF}"/>
                </c:ext>
              </c:extLst>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9-5515-40D1-9C36-38F42A6809FF}"/>
                </c:ext>
              </c:extLst>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B-5515-40D1-9C36-38F42A6809FF}"/>
                </c:ext>
              </c:extLst>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D-5515-40D1-9C36-38F42A6809FF}"/>
                </c:ext>
              </c:extLst>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F-5515-40D1-9C36-38F42A6809FF}"/>
                </c:ext>
              </c:extLst>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11-5515-40D1-9C36-38F42A6809FF}"/>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extLst>
            <c:ext xmlns:c16="http://schemas.microsoft.com/office/drawing/2014/chart" uri="{C3380CC4-5D6E-409C-BE32-E72D297353CC}">
              <c16:uniqueId val="{00000012-5515-40D1-9C36-38F42A6809FF}"/>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117062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2</a:t>
            </a:fld>
            <a:endParaRPr lang="en-US"/>
          </a:p>
        </p:txBody>
      </p:sp>
    </p:spTree>
    <p:extLst>
      <p:ext uri="{BB962C8B-B14F-4D97-AF65-F5344CB8AC3E}">
        <p14:creationId xmlns:p14="http://schemas.microsoft.com/office/powerpoint/2010/main" val="196790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5</a:t>
            </a:fld>
            <a:endParaRPr lang="en-US"/>
          </a:p>
        </p:txBody>
      </p:sp>
    </p:spTree>
    <p:extLst>
      <p:ext uri="{BB962C8B-B14F-4D97-AF65-F5344CB8AC3E}">
        <p14:creationId xmlns:p14="http://schemas.microsoft.com/office/powerpoint/2010/main" val="63445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38</a:t>
            </a:fld>
            <a:endParaRPr lang="en-US"/>
          </a:p>
        </p:txBody>
      </p:sp>
    </p:spTree>
    <p:extLst>
      <p:ext uri="{BB962C8B-B14F-4D97-AF65-F5344CB8AC3E}">
        <p14:creationId xmlns:p14="http://schemas.microsoft.com/office/powerpoint/2010/main" val="266981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 6501: Text Mining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 6501: Text Mining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 6501: Text Mining</a:t>
            </a:r>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180.png"/><Relationship Id="rId7" Type="http://schemas.openxmlformats.org/officeDocument/2006/relationships/image" Target="../media/image220.png"/><Relationship Id="rId12"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70.png"/><Relationship Id="rId5" Type="http://schemas.openxmlformats.org/officeDocument/2006/relationships/image" Target="../media/image202.png"/><Relationship Id="rId10" Type="http://schemas.openxmlformats.org/officeDocument/2006/relationships/image" Target="../media/image260.png"/><Relationship Id="rId4" Type="http://schemas.openxmlformats.org/officeDocument/2006/relationships/image" Target="../media/image29.png"/><Relationship Id="rId9" Type="http://schemas.openxmlformats.org/officeDocument/2006/relationships/image" Target="../media/image250.png"/></Relationships>
</file>

<file path=ppt/slides/_rels/slide3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90.png"/><Relationship Id="rId7"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0.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cs231n.github.io/understanding-cn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17: Language Models</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4495800" cy="313932"/>
          </a:xfrm>
          <a:prstGeom prst="rect">
            <a:avLst/>
          </a:prstGeom>
          <a:noFill/>
        </p:spPr>
        <p:txBody>
          <a:bodyPr wrap="square" rtlCol="0">
            <a:spAutoFit/>
          </a:bodyPr>
          <a:lstStyle/>
          <a:p>
            <a:pPr>
              <a:lnSpc>
                <a:spcPct val="90000"/>
              </a:lnSpc>
            </a:pPr>
            <a:r>
              <a:rPr lang="en-US" sz="1600" dirty="0">
                <a:solidFill>
                  <a:schemeClr val="bg1">
                    <a:lumMod val="65000"/>
                  </a:schemeClr>
                </a:solidFill>
              </a:rPr>
              <a:t>Slides credits: </a:t>
            </a:r>
            <a:r>
              <a:rPr lang="en-US" altLang="zh-CN" sz="1600" dirty="0" err="1">
                <a:solidFill>
                  <a:schemeClr val="bg1">
                    <a:lumMod val="65000"/>
                  </a:schemeClr>
                </a:solidFill>
              </a:rPr>
              <a:t>Hongning</a:t>
            </a:r>
            <a:r>
              <a:rPr lang="en-US" altLang="zh-CN" sz="1600" dirty="0">
                <a:solidFill>
                  <a:schemeClr val="bg1">
                    <a:lumMod val="65000"/>
                  </a:schemeClr>
                </a:solidFill>
              </a:rPr>
              <a:t> Wang</a:t>
            </a:r>
            <a:endParaRPr lang="en-US" altLang="en-US" sz="1600" dirty="0">
              <a:solidFill>
                <a:schemeClr val="bg1">
                  <a:lumMod val="65000"/>
                </a:schemeClr>
              </a:solidFill>
            </a:endParaRPr>
          </a:p>
        </p:txBody>
      </p:sp>
    </p:spTree>
    <p:extLst>
      <p:ext uri="{BB962C8B-B14F-4D97-AF65-F5344CB8AC3E}">
        <p14:creationId xmlns:p14="http://schemas.microsoft.com/office/powerpoint/2010/main" val="7744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Tips </a:t>
            </a:r>
          </a:p>
        </p:txBody>
      </p:sp>
      <p:sp>
        <p:nvSpPr>
          <p:cNvPr id="3" name="Content Placeholder 2"/>
          <p:cNvSpPr>
            <a:spLocks noGrp="1"/>
          </p:cNvSpPr>
          <p:nvPr>
            <p:ph idx="1"/>
          </p:nvPr>
        </p:nvSpPr>
        <p:spPr>
          <a:xfrm>
            <a:off x="381000" y="1295400"/>
            <a:ext cx="8305800" cy="5257800"/>
          </a:xfrm>
        </p:spPr>
        <p:txBody>
          <a:bodyPr/>
          <a:lstStyle/>
          <a:p>
            <a:r>
              <a:rPr lang="en-US" sz="2000" dirty="0"/>
              <a:t>Before large scale experiments, test on a small subset of the data and </a:t>
            </a:r>
            <a:r>
              <a:rPr lang="en-US" sz="2000" dirty="0">
                <a:solidFill>
                  <a:srgbClr val="0099FF"/>
                </a:solidFill>
              </a:rPr>
              <a:t>check the error should go to zero. </a:t>
            </a:r>
          </a:p>
          <a:p>
            <a:pPr lvl="1"/>
            <a:r>
              <a:rPr lang="en-US" sz="1800" dirty="0">
                <a:solidFill>
                  <a:srgbClr val="0099FF"/>
                </a:solidFill>
              </a:rPr>
              <a:t>Overfitting on small training</a:t>
            </a:r>
            <a:r>
              <a:rPr lang="en-US" sz="1800" dirty="0"/>
              <a:t> </a:t>
            </a:r>
          </a:p>
          <a:p>
            <a:r>
              <a:rPr lang="en-US" sz="2000" dirty="0"/>
              <a:t>Visualize features (feature maps need to be </a:t>
            </a:r>
            <a:r>
              <a:rPr lang="en-US" sz="2000" dirty="0">
                <a:solidFill>
                  <a:srgbClr val="0099FF"/>
                </a:solidFill>
              </a:rPr>
              <a:t>uncorrelated</a:t>
            </a:r>
            <a:r>
              <a:rPr lang="en-US" sz="2000" dirty="0"/>
              <a:t>) and have </a:t>
            </a:r>
            <a:r>
              <a:rPr lang="en-US" sz="2000" dirty="0">
                <a:solidFill>
                  <a:srgbClr val="0099FF"/>
                </a:solidFill>
              </a:rPr>
              <a:t>high variance</a:t>
            </a:r>
          </a:p>
          <a:p>
            <a:r>
              <a:rPr lang="en-US" sz="2000" dirty="0"/>
              <a:t>Bad training: many hidden units ignore the input and/or exhibit strong correlations.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883223"/>
            <a:ext cx="7277100" cy="2082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33573" y="6117993"/>
            <a:ext cx="2836033" cy="307777"/>
          </a:xfrm>
          <a:prstGeom prst="rect">
            <a:avLst/>
          </a:prstGeom>
        </p:spPr>
        <p:txBody>
          <a:bodyPr wrap="none">
            <a:spAutoFit/>
          </a:bodyPr>
          <a:lstStyle/>
          <a:p>
            <a:r>
              <a:rPr lang="en-US" u="none" dirty="0">
                <a:solidFill>
                  <a:schemeClr val="bg1">
                    <a:lumMod val="75000"/>
                  </a:schemeClr>
                </a:solidFill>
              </a:rPr>
              <a:t>Figure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43478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normAutofit/>
          </a:bodyPr>
          <a:lstStyle/>
          <a:p>
            <a:r>
              <a:rPr lang="en-US" sz="2400" dirty="0"/>
              <a:t>Training diverges: </a:t>
            </a:r>
          </a:p>
          <a:p>
            <a:pPr lvl="1"/>
            <a:r>
              <a:rPr lang="en-US" sz="2000" dirty="0"/>
              <a:t>Learning rate may be too large → decrease learning rate </a:t>
            </a:r>
          </a:p>
          <a:p>
            <a:pPr lvl="1"/>
            <a:r>
              <a:rPr lang="en-US" sz="2000" dirty="0" err="1"/>
              <a:t>BackProp</a:t>
            </a:r>
            <a:r>
              <a:rPr lang="en-US" sz="2000" dirty="0"/>
              <a:t> is buggy → numerical gradient checking </a:t>
            </a:r>
          </a:p>
          <a:p>
            <a:r>
              <a:rPr lang="en-US" sz="2400" dirty="0"/>
              <a:t>Loss is minimized but accuracy is low </a:t>
            </a:r>
          </a:p>
          <a:p>
            <a:pPr lvl="1"/>
            <a:r>
              <a:rPr lang="en-US" sz="2000" dirty="0"/>
              <a:t>Check loss function: Is it appropriate for the task you want to solve? Does it have degenerate solutions? </a:t>
            </a:r>
          </a:p>
          <a:p>
            <a:r>
              <a:rPr lang="en-US" sz="2400" dirty="0"/>
              <a:t>NN is underperforming / under-fitting </a:t>
            </a:r>
          </a:p>
          <a:p>
            <a:pPr lvl="1"/>
            <a:r>
              <a:rPr lang="en-US" sz="2000" dirty="0"/>
              <a:t>Compute number of parameters → if too small, make network larger </a:t>
            </a:r>
          </a:p>
          <a:p>
            <a:r>
              <a:rPr lang="en-US" sz="2400" dirty="0"/>
              <a:t>NN is too slow </a:t>
            </a:r>
          </a:p>
          <a:p>
            <a:pPr lvl="1"/>
            <a:r>
              <a:rPr lang="en-US" sz="2000" dirty="0"/>
              <a:t>Compute number of parameters → Use distributed framework, use GPU, make network smaller</a:t>
            </a:r>
          </a:p>
          <a:p>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Rectangle 4"/>
          <p:cNvSpPr/>
          <p:nvPr/>
        </p:nvSpPr>
        <p:spPr>
          <a:xfrm>
            <a:off x="228600" y="5905500"/>
            <a:ext cx="845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Many of these points apply to many machine learning models, no just neural networks. </a:t>
            </a:r>
          </a:p>
        </p:txBody>
      </p:sp>
    </p:spTree>
    <p:extLst>
      <p:ext uri="{BB962C8B-B14F-4D97-AF65-F5344CB8AC3E}">
        <p14:creationId xmlns:p14="http://schemas.microsoft.com/office/powerpoint/2010/main" val="40488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for vector inputs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Let’s study another variant of CNN for language </a:t>
                </a:r>
              </a:p>
              <a:p>
                <a:pPr lvl="1"/>
                <a:r>
                  <a:rPr lang="en-US" sz="1600" dirty="0"/>
                  <a:t>Example: sentence classification (say spam or not spam)</a:t>
                </a:r>
              </a:p>
              <a:p>
                <a:r>
                  <a:rPr lang="en-US" sz="2000" dirty="0"/>
                  <a:t>First step: represent each word with a vector in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ea typeface="Cambria Math"/>
                          </a:rPr>
                          <m:t>ℝ</m:t>
                        </m:r>
                      </m:e>
                      <m:sup>
                        <m:r>
                          <a:rPr lang="en-US" sz="2000" i="1">
                            <a:latin typeface="Cambria Math"/>
                          </a:rPr>
                          <m:t>𝑑</m:t>
                        </m:r>
                      </m:sup>
                    </m:sSup>
                  </m:oMath>
                </a14:m>
                <a:r>
                  <a:rPr lang="en-US" sz="2000" dirty="0"/>
                  <a:t> </a:t>
                </a:r>
              </a:p>
              <a:p>
                <a:pPr marL="457200" lvl="1" indent="0" algn="ctr">
                  <a:buNone/>
                </a:pPr>
                <a:r>
                  <a:rPr lang="en-US" sz="1600" dirty="0">
                    <a:solidFill>
                      <a:srgbClr val="FF0000"/>
                    </a:solidFill>
                  </a:rPr>
                  <a:t>This 		is 	not 	a 	spam </a:t>
                </a:r>
              </a:p>
              <a:p>
                <a:pPr marL="457200" lvl="1" indent="0" algn="ctr">
                  <a:buNone/>
                </a:pPr>
                <a:endParaRPr lang="en-US" sz="1600" dirty="0">
                  <a:solidFill>
                    <a:srgbClr val="FF0000"/>
                  </a:solidFill>
                </a:endParaRPr>
              </a:p>
              <a:p>
                <a:pPr marL="457200" lvl="1" indent="0" algn="ctr">
                  <a:buNone/>
                </a:pPr>
                <a:endParaRPr lang="en-US" sz="1600" dirty="0">
                  <a:solidFill>
                    <a:srgbClr val="FF0000"/>
                  </a:solidFill>
                </a:endParaRPr>
              </a:p>
              <a:p>
                <a:pPr marL="457200" lvl="1" indent="0" algn="ctr">
                  <a:buNone/>
                </a:pPr>
                <a:endParaRPr lang="en-US" sz="1600" dirty="0">
                  <a:solidFill>
                    <a:srgbClr val="FF0000"/>
                  </a:solidFill>
                </a:endParaRPr>
              </a:p>
              <a:p>
                <a:pPr marL="457200" lvl="1" indent="0" algn="ctr">
                  <a:buNone/>
                </a:pPr>
                <a:r>
                  <a:rPr lang="en-US" sz="1600" dirty="0">
                    <a:solidFill>
                      <a:srgbClr val="FF0000"/>
                    </a:solidFill>
                  </a:rPr>
                  <a:t>Concatenate the vectors </a:t>
                </a:r>
              </a:p>
              <a:p>
                <a:pPr marL="457200" lvl="1" indent="0" algn="ctr">
                  <a:buNone/>
                </a:pPr>
                <a:endParaRPr lang="en-US" sz="1600" dirty="0">
                  <a:solidFill>
                    <a:srgbClr val="FF0000"/>
                  </a:solidFill>
                </a:endParaRPr>
              </a:p>
              <a:p>
                <a:r>
                  <a:rPr lang="en-US" dirty="0"/>
                  <a:t>Now we can assume that the input to the system is a vector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ℝ</m:t>
                        </m:r>
                      </m:e>
                      <m:sup>
                        <m:r>
                          <a:rPr lang="en-US" i="1">
                            <a:latin typeface="Cambria Math"/>
                            <a:ea typeface="Cambria Math"/>
                          </a:rPr>
                          <m:t>𝑑𝑙</m:t>
                        </m:r>
                      </m:sup>
                    </m:sSup>
                  </m:oMath>
                </a14:m>
                <a:endParaRPr lang="en-US" dirty="0"/>
              </a:p>
              <a:p>
                <a:pPr lvl="1"/>
                <a:r>
                  <a:rPr lang="en-US" sz="1800" dirty="0"/>
                  <a:t>Where the input sentence has length </a:t>
                </a:r>
                <a14:m>
                  <m:oMath xmlns:m="http://schemas.openxmlformats.org/officeDocument/2006/math">
                    <m:r>
                      <a:rPr lang="en-US" sz="1800" i="1">
                        <a:latin typeface="Cambria Math"/>
                        <a:ea typeface="Cambria Math"/>
                      </a:rPr>
                      <m:t>𝑙</m:t>
                    </m:r>
                  </m:oMath>
                </a14:m>
                <a:r>
                  <a:rPr lang="en-US" sz="1800" dirty="0"/>
                  <a:t> (</a:t>
                </a:r>
                <a14:m>
                  <m:oMath xmlns:m="http://schemas.openxmlformats.org/officeDocument/2006/math">
                    <m:r>
                      <a:rPr lang="en-US" sz="1800" i="1">
                        <a:latin typeface="Cambria Math"/>
                        <a:ea typeface="Cambria Math"/>
                      </a:rPr>
                      <m:t>𝑙</m:t>
                    </m:r>
                    <m:r>
                      <a:rPr lang="en-US" sz="1800" i="1">
                        <a:latin typeface="Cambria Math"/>
                        <a:ea typeface="Cambria Math"/>
                      </a:rPr>
                      <m:t>=5</m:t>
                    </m:r>
                  </m:oMath>
                </a14:m>
                <a:r>
                  <a:rPr lang="en-US" sz="1800" dirty="0"/>
                  <a:t> in our example )</a:t>
                </a:r>
              </a:p>
              <a:p>
                <a:pPr lvl="1"/>
                <a:r>
                  <a:rPr lang="en-US" sz="1800" dirty="0"/>
                  <a:t>Each word vector’s length </a:t>
                </a:r>
                <a14:m>
                  <m:oMath xmlns:m="http://schemas.openxmlformats.org/officeDocument/2006/math">
                    <m:r>
                      <a:rPr lang="en-US" sz="1800" i="1">
                        <a:latin typeface="Cambria Math"/>
                      </a:rPr>
                      <m:t>𝑑</m:t>
                    </m:r>
                  </m:oMath>
                </a14:m>
                <a:r>
                  <a:rPr lang="en-US" sz="1800" dirty="0">
                    <a:ea typeface="Cambria Math"/>
                  </a:rPr>
                  <a:t> (</a:t>
                </a:r>
                <a14:m>
                  <m:oMath xmlns:m="http://schemas.openxmlformats.org/officeDocument/2006/math">
                    <m:r>
                      <a:rPr lang="en-US" sz="1800" i="1">
                        <a:latin typeface="Cambria Math"/>
                        <a:ea typeface="Cambria Math"/>
                      </a:rPr>
                      <m:t>𝑑</m:t>
                    </m:r>
                    <m:r>
                      <a:rPr lang="en-US" sz="1800" i="1">
                        <a:latin typeface="Cambria Math"/>
                        <a:ea typeface="Cambria Math"/>
                      </a:rPr>
                      <m:t>=7</m:t>
                    </m:r>
                  </m:oMath>
                </a14:m>
                <a:r>
                  <a:rPr lang="en-US" sz="1800" dirty="0">
                    <a:ea typeface="Cambria Math"/>
                  </a:rPr>
                  <a:t> in our example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4"/>
          <p:cNvSpPr/>
          <p:nvPr/>
        </p:nvSpPr>
        <p:spPr>
          <a:xfrm>
            <a:off x="1203961" y="3941636"/>
            <a:ext cx="7543800" cy="1955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grpSp>
        <p:nvGrpSpPr>
          <p:cNvPr id="6" name="Group 5"/>
          <p:cNvGrpSpPr/>
          <p:nvPr/>
        </p:nvGrpSpPr>
        <p:grpSpPr>
          <a:xfrm>
            <a:off x="866140" y="2679383"/>
            <a:ext cx="8063611" cy="787717"/>
            <a:chOff x="1323340" y="2717483"/>
            <a:chExt cx="8063611" cy="787717"/>
          </a:xfrm>
        </p:grpSpPr>
        <p:sp>
          <p:nvSpPr>
            <p:cNvPr id="7" name="Rectangle 6"/>
            <p:cNvSpPr/>
            <p:nvPr/>
          </p:nvSpPr>
          <p:spPr>
            <a:xfrm>
              <a:off x="1323340" y="3314700"/>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8" name="Rectangle 7"/>
            <p:cNvSpPr/>
            <p:nvPr/>
          </p:nvSpPr>
          <p:spPr>
            <a:xfrm>
              <a:off x="2920111" y="3307715"/>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9" name="Rectangle 8"/>
            <p:cNvSpPr/>
            <p:nvPr/>
          </p:nvSpPr>
          <p:spPr>
            <a:xfrm>
              <a:off x="4509262" y="3304223"/>
              <a:ext cx="1579118"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10" name="Rectangle 9"/>
            <p:cNvSpPr/>
            <p:nvPr/>
          </p:nvSpPr>
          <p:spPr>
            <a:xfrm>
              <a:off x="6133211" y="3295650"/>
              <a:ext cx="165608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cxnSp>
          <p:nvCxnSpPr>
            <p:cNvPr id="11" name="Straight Arrow Connector 10"/>
            <p:cNvCxnSpPr>
              <a:endCxn id="7" idx="0"/>
            </p:cNvCxnSpPr>
            <p:nvPr/>
          </p:nvCxnSpPr>
          <p:spPr>
            <a:xfrm flipH="1">
              <a:off x="2095500" y="2805430"/>
              <a:ext cx="85852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0"/>
            </p:cNvCxnSpPr>
            <p:nvPr/>
          </p:nvCxnSpPr>
          <p:spPr>
            <a:xfrm flipH="1">
              <a:off x="3692271" y="2798445"/>
              <a:ext cx="39116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0"/>
            </p:cNvCxnSpPr>
            <p:nvPr/>
          </p:nvCxnSpPr>
          <p:spPr>
            <a:xfrm flipH="1">
              <a:off x="5298821" y="2794953"/>
              <a:ext cx="13424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0"/>
            </p:cNvCxnSpPr>
            <p:nvPr/>
          </p:nvCxnSpPr>
          <p:spPr>
            <a:xfrm>
              <a:off x="6341491" y="2786380"/>
              <a:ext cx="61976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842631" y="3288983"/>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cxnSp>
          <p:nvCxnSpPr>
            <p:cNvPr id="16" name="Straight Arrow Connector 15"/>
            <p:cNvCxnSpPr>
              <a:endCxn id="15" idx="0"/>
            </p:cNvCxnSpPr>
            <p:nvPr/>
          </p:nvCxnSpPr>
          <p:spPr>
            <a:xfrm>
              <a:off x="7634351" y="2717483"/>
              <a:ext cx="980440" cy="571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986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5181600"/>
              </a:xfrm>
            </p:spPr>
            <p:txBody>
              <a:bodyPr>
                <a:normAutofit fontScale="92500" lnSpcReduction="10000"/>
              </a:bodyPr>
              <a:lstStyle/>
              <a:p>
                <a:r>
                  <a:rPr lang="en-US" dirty="0"/>
                  <a:t>Think about a single convolutional layer</a:t>
                </a:r>
              </a:p>
              <a:p>
                <a:pPr lvl="1"/>
                <a:r>
                  <a:rPr lang="en-US" dirty="0"/>
                  <a:t>A bunch of </a:t>
                </a:r>
                <a:r>
                  <a:rPr lang="en-US" b="1" dirty="0"/>
                  <a:t>vector </a:t>
                </a:r>
                <a:r>
                  <a:rPr lang="en-US" dirty="0"/>
                  <a:t>filters</a:t>
                </a:r>
              </a:p>
              <a:p>
                <a:pPr lvl="2"/>
                <a:r>
                  <a:rPr lang="en-US" dirty="0"/>
                  <a:t>Each defined in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ℝ</m:t>
                        </m:r>
                      </m:e>
                      <m:sup>
                        <m:r>
                          <a:rPr lang="en-US" i="1">
                            <a:latin typeface="Cambria Math"/>
                            <a:ea typeface="Cambria Math"/>
                          </a:rPr>
                          <m:t>𝑑h</m:t>
                        </m:r>
                      </m:sup>
                    </m:sSup>
                  </m:oMath>
                </a14:m>
                <a:endParaRPr lang="en-US" dirty="0">
                  <a:ea typeface="Cambria Math"/>
                </a:endParaRPr>
              </a:p>
              <a:p>
                <a:pPr lvl="3"/>
                <a:r>
                  <a:rPr lang="en-US" dirty="0">
                    <a:ea typeface="Cambria Math"/>
                  </a:rPr>
                  <a:t>Where </a:t>
                </a:r>
                <a14:m>
                  <m:oMath xmlns:m="http://schemas.openxmlformats.org/officeDocument/2006/math">
                    <m:r>
                      <a:rPr lang="en-US" i="1">
                        <a:latin typeface="Cambria Math"/>
                        <a:ea typeface="Cambria Math"/>
                      </a:rPr>
                      <m:t>h</m:t>
                    </m:r>
                  </m:oMath>
                </a14:m>
                <a:r>
                  <a:rPr lang="en-US" dirty="0">
                    <a:ea typeface="Cambria Math"/>
                  </a:rPr>
                  <a:t> is the number of the words the filter covers </a:t>
                </a:r>
              </a:p>
              <a:p>
                <a:pPr lvl="3"/>
                <a:r>
                  <a:rPr lang="en-US" dirty="0"/>
                  <a:t>Size of the word vector </a:t>
                </a:r>
                <a14:m>
                  <m:oMath xmlns:m="http://schemas.openxmlformats.org/officeDocument/2006/math">
                    <m:r>
                      <a:rPr lang="en-US" i="1">
                        <a:latin typeface="Cambria Math"/>
                      </a:rPr>
                      <m:t>𝑑</m:t>
                    </m:r>
                  </m:oMath>
                </a14:m>
                <a:endParaRPr lang="en-US" dirty="0">
                  <a:ea typeface="Cambria Math"/>
                </a:endParaRPr>
              </a:p>
              <a:p>
                <a:pPr lvl="1"/>
                <a:r>
                  <a:rPr lang="en-US" dirty="0">
                    <a:ea typeface="Cambria Math"/>
                  </a:rPr>
                  <a:t>Find its (modified) convolution with the input vector </a:t>
                </a:r>
              </a:p>
              <a:p>
                <a:pPr lvl="2"/>
                <a:endParaRPr lang="en-US" dirty="0"/>
              </a:p>
              <a:p>
                <a:pPr lvl="1"/>
                <a:endParaRPr lang="en-US" dirty="0"/>
              </a:p>
              <a:p>
                <a:pPr marL="457200" lvl="1" indent="0">
                  <a:buNone/>
                </a:pPr>
                <a:endParaRPr lang="en-US" dirty="0"/>
              </a:p>
              <a:p>
                <a:pPr lvl="1"/>
                <a:r>
                  <a:rPr lang="en-US" dirty="0"/>
                  <a:t>Result of the convolution with the filter </a:t>
                </a:r>
              </a:p>
              <a:p>
                <a:pPr lvl="1"/>
                <a:endParaRPr lang="en-US" dirty="0"/>
              </a:p>
              <a:p>
                <a:pPr lvl="1"/>
                <a:r>
                  <a:rPr lang="en-US" sz="1700" dirty="0">
                    <a:solidFill>
                      <a:srgbClr val="0099FF"/>
                    </a:solidFill>
                  </a:rPr>
                  <a:t>Extract the semantic meaning of two consecutive words. After doing so, you actually obtain all bi-gram features of the text.</a:t>
                </a:r>
              </a:p>
              <a:p>
                <a:pPr lvl="1"/>
                <a:r>
                  <a:rPr lang="en-US" sz="1700" dirty="0"/>
                  <a:t>Convolution with a filter that spans 2 words, is operating on all of the bi-grams (vectors of two consecutive word, concatenated): “this is”, “is not”, “not a”, “a spam”. </a:t>
                </a:r>
              </a:p>
              <a:p>
                <a:pPr lvl="1"/>
                <a:r>
                  <a:rPr lang="en-US" sz="1700" dirty="0"/>
                  <a:t>Regardless of whether it is grammatical  (not appealing linguistically)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5181600"/>
              </a:xfrm>
              <a:blipFill>
                <a:blip r:embed="rId2"/>
                <a:stretch>
                  <a:fillRect l="-1123" t="-1882" b="-235"/>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Rectangle 5"/>
          <p:cNvSpPr/>
          <p:nvPr/>
        </p:nvSpPr>
        <p:spPr>
          <a:xfrm>
            <a:off x="1473200" y="39243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7" name="Rectangle 6"/>
          <p:cNvSpPr/>
          <p:nvPr/>
        </p:nvSpPr>
        <p:spPr>
          <a:xfrm>
            <a:off x="5502680" y="2927404"/>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nvGrpSpPr>
          <p:cNvPr id="8" name="Group 7"/>
          <p:cNvGrpSpPr/>
          <p:nvPr/>
        </p:nvGrpSpPr>
        <p:grpSpPr>
          <a:xfrm>
            <a:off x="1473200" y="3649980"/>
            <a:ext cx="6390640" cy="464820"/>
            <a:chOff x="1524000" y="3886200"/>
            <a:chExt cx="6390640" cy="464820"/>
          </a:xfrm>
        </p:grpSpPr>
        <p:sp>
          <p:nvSpPr>
            <p:cNvPr id="9" name="Rectangle 8"/>
            <p:cNvSpPr/>
            <p:nvPr/>
          </p:nvSpPr>
          <p:spPr>
            <a:xfrm>
              <a:off x="1524000" y="416052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0" name="Rectangle 9"/>
            <p:cNvSpPr/>
            <p:nvPr/>
          </p:nvSpPr>
          <p:spPr>
            <a:xfrm>
              <a:off x="1524000" y="38862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1" name="Group 10"/>
          <p:cNvGrpSpPr/>
          <p:nvPr/>
        </p:nvGrpSpPr>
        <p:grpSpPr>
          <a:xfrm>
            <a:off x="1473200" y="3657600"/>
            <a:ext cx="6390640" cy="457200"/>
            <a:chOff x="1524000" y="4572000"/>
            <a:chExt cx="6390640" cy="457200"/>
          </a:xfrm>
        </p:grpSpPr>
        <p:sp>
          <p:nvSpPr>
            <p:cNvPr id="12" name="Rectangle 11"/>
            <p:cNvSpPr/>
            <p:nvPr/>
          </p:nvSpPr>
          <p:spPr>
            <a:xfrm>
              <a:off x="1524000" y="48387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3" name="Rectangle 12"/>
            <p:cNvSpPr/>
            <p:nvPr/>
          </p:nvSpPr>
          <p:spPr>
            <a:xfrm>
              <a:off x="2783840" y="45720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4" name="Group 13"/>
          <p:cNvGrpSpPr/>
          <p:nvPr/>
        </p:nvGrpSpPr>
        <p:grpSpPr>
          <a:xfrm>
            <a:off x="1473200" y="3657600"/>
            <a:ext cx="6390640" cy="457200"/>
            <a:chOff x="1524000" y="5791200"/>
            <a:chExt cx="6390640" cy="457200"/>
          </a:xfrm>
        </p:grpSpPr>
        <p:sp>
          <p:nvSpPr>
            <p:cNvPr id="15" name="Rectangle 14"/>
            <p:cNvSpPr/>
            <p:nvPr/>
          </p:nvSpPr>
          <p:spPr>
            <a:xfrm>
              <a:off x="1524000" y="60579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4084320" y="57912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7" name="Group 16"/>
          <p:cNvGrpSpPr/>
          <p:nvPr/>
        </p:nvGrpSpPr>
        <p:grpSpPr>
          <a:xfrm>
            <a:off x="1483360" y="3667760"/>
            <a:ext cx="6390640" cy="447040"/>
            <a:chOff x="1534160" y="5839460"/>
            <a:chExt cx="6390640" cy="447040"/>
          </a:xfrm>
        </p:grpSpPr>
        <p:sp>
          <p:nvSpPr>
            <p:cNvPr id="18" name="Rectangle 17"/>
            <p:cNvSpPr/>
            <p:nvPr/>
          </p:nvSpPr>
          <p:spPr>
            <a:xfrm>
              <a:off x="1534160" y="60960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5334000" y="583946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sp>
        <p:nvSpPr>
          <p:cNvPr id="20" name="Rounded Rectangle 19"/>
          <p:cNvSpPr/>
          <p:nvPr/>
        </p:nvSpPr>
        <p:spPr>
          <a:xfrm>
            <a:off x="1391920" y="3535680"/>
            <a:ext cx="267208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ounded Rectangle 20"/>
          <p:cNvSpPr/>
          <p:nvPr/>
        </p:nvSpPr>
        <p:spPr>
          <a:xfrm>
            <a:off x="2799080" y="353568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ounded Rectangle 21"/>
          <p:cNvSpPr/>
          <p:nvPr/>
        </p:nvSpPr>
        <p:spPr>
          <a:xfrm>
            <a:off x="4064000" y="350520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ounded Rectangle 22"/>
          <p:cNvSpPr/>
          <p:nvPr/>
        </p:nvSpPr>
        <p:spPr>
          <a:xfrm>
            <a:off x="5334000" y="350520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24" name="TextBox 23"/>
              <p:cNvSpPr txBox="1"/>
              <p:nvPr/>
            </p:nvSpPr>
            <p:spPr>
              <a:xfrm>
                <a:off x="716554" y="4251960"/>
                <a:ext cx="188102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1</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1:</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4" name="TextBox 23"/>
              <p:cNvSpPr txBox="1">
                <a:spLocks noRot="1" noChangeAspect="1" noMove="1" noResize="1" noEditPoints="1" noAdjustHandles="1" noChangeArrowheads="1" noChangeShapeType="1" noTextEdit="1"/>
              </p:cNvSpPr>
              <p:nvPr/>
            </p:nvSpPr>
            <p:spPr>
              <a:xfrm>
                <a:off x="716554" y="4251960"/>
                <a:ext cx="1881028" cy="400110"/>
              </a:xfrm>
              <a:prstGeom prst="rect">
                <a:avLst/>
              </a:prstGeom>
              <a:blipFill>
                <a:blip r:embed="rId3"/>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418702" y="4248090"/>
                <a:ext cx="22599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2</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h</m:t>
                          </m:r>
                          <m:r>
                            <a:rPr lang="en-US" sz="2000" b="0" i="1" u="none" smtClean="0">
                              <a:latin typeface="Cambria Math"/>
                            </a:rPr>
                            <m:t>+1:2</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5" name="TextBox 24"/>
              <p:cNvSpPr txBox="1">
                <a:spLocks noRot="1" noChangeAspect="1" noMove="1" noResize="1" noEditPoints="1" noAdjustHandles="1" noChangeArrowheads="1" noChangeShapeType="1" noTextEdit="1"/>
              </p:cNvSpPr>
              <p:nvPr/>
            </p:nvSpPr>
            <p:spPr>
              <a:xfrm>
                <a:off x="2418702" y="4248090"/>
                <a:ext cx="2259978" cy="400110"/>
              </a:xfrm>
              <a:prstGeom prst="rect">
                <a:avLst/>
              </a:prstGeom>
              <a:blipFill>
                <a:blip r:embed="rId4"/>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499800" y="4244220"/>
                <a:ext cx="23689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3</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2</m:t>
                          </m:r>
                          <m:r>
                            <a:rPr lang="en-US" sz="2000" b="0" i="1" u="none" smtClean="0">
                              <a:latin typeface="Cambria Math"/>
                            </a:rPr>
                            <m:t>h</m:t>
                          </m:r>
                          <m:r>
                            <a:rPr lang="en-US" sz="2000" b="0" i="1" u="none" smtClean="0">
                              <a:latin typeface="Cambria Math"/>
                            </a:rPr>
                            <m:t>+1:3</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6" name="TextBox 25"/>
              <p:cNvSpPr txBox="1">
                <a:spLocks noRot="1" noChangeAspect="1" noMove="1" noResize="1" noEditPoints="1" noAdjustHandles="1" noChangeArrowheads="1" noChangeShapeType="1" noTextEdit="1"/>
              </p:cNvSpPr>
              <p:nvPr/>
            </p:nvSpPr>
            <p:spPr>
              <a:xfrm>
                <a:off x="4499800" y="4244220"/>
                <a:ext cx="2368982" cy="400110"/>
              </a:xfrm>
              <a:prstGeom prst="rect">
                <a:avLst/>
              </a:prstGeom>
              <a:blipFill>
                <a:blip r:embed="rId5"/>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689509" y="4248090"/>
                <a:ext cx="23689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4</m:t>
                          </m:r>
                        </m:sub>
                      </m:sSub>
                      <m:r>
                        <a:rPr lang="en-US" sz="2000" b="0" i="1" u="none" smtClean="0">
                          <a:latin typeface="Cambria Math"/>
                        </a:rPr>
                        <m:t>=</m:t>
                      </m:r>
                      <m:r>
                        <a:rPr lang="en-US" sz="2000" b="0" i="1" u="none" smtClean="0">
                          <a:latin typeface="Cambria Math"/>
                        </a:rPr>
                        <m:t>𝑓</m:t>
                      </m:r>
                      <m:r>
                        <a:rPr lang="en-US" sz="2000" b="0" i="1" u="none" smtClean="0">
                          <a:latin typeface="Cambria Math"/>
                        </a:rPr>
                        <m:t>(</m:t>
                      </m:r>
                      <m:r>
                        <a:rPr lang="en-US" sz="2000" b="0" i="1" u="none" smtClean="0">
                          <a:latin typeface="Cambria Math"/>
                        </a:rPr>
                        <m:t>𝑤</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𝑥</m:t>
                          </m:r>
                        </m:e>
                        <m:sub>
                          <m:r>
                            <a:rPr lang="en-US" sz="2000" b="0" i="1" u="none" smtClean="0">
                              <a:latin typeface="Cambria Math"/>
                            </a:rPr>
                            <m:t>3</m:t>
                          </m:r>
                          <m:r>
                            <a:rPr lang="en-US" sz="2000" b="0" i="1" u="none" smtClean="0">
                              <a:latin typeface="Cambria Math"/>
                            </a:rPr>
                            <m:t>h</m:t>
                          </m:r>
                          <m:r>
                            <a:rPr lang="en-US" sz="2000" b="0" i="1" u="none" smtClean="0">
                              <a:latin typeface="Cambria Math"/>
                            </a:rPr>
                            <m:t>+1:4</m:t>
                          </m:r>
                          <m:r>
                            <a:rPr lang="en-US" sz="2000" b="0" i="1" u="none" smtClean="0">
                              <a:latin typeface="Cambria Math"/>
                            </a:rPr>
                            <m:t>h</m:t>
                          </m:r>
                        </m:sub>
                      </m:sSub>
                      <m:r>
                        <a:rPr lang="en-US" sz="2000" b="0" i="1" u="none" smtClean="0">
                          <a:latin typeface="Cambria Math"/>
                        </a:rPr>
                        <m:t>)</m:t>
                      </m:r>
                    </m:oMath>
                  </m:oMathPara>
                </a14:m>
                <a:endParaRPr lang="en-US" sz="2000" u="none" dirty="0"/>
              </a:p>
            </p:txBody>
          </p:sp>
        </mc:Choice>
        <mc:Fallback xmlns="">
          <p:sp>
            <p:nvSpPr>
              <p:cNvPr id="27" name="TextBox 26"/>
              <p:cNvSpPr txBox="1">
                <a:spLocks noRot="1" noChangeAspect="1" noMove="1" noResize="1" noEditPoints="1" noAdjustHandles="1" noChangeArrowheads="1" noChangeShapeType="1" noTextEdit="1"/>
              </p:cNvSpPr>
              <p:nvPr/>
            </p:nvSpPr>
            <p:spPr>
              <a:xfrm>
                <a:off x="6689509" y="4248090"/>
                <a:ext cx="2368982" cy="400110"/>
              </a:xfrm>
              <a:prstGeom prst="rect">
                <a:avLst/>
              </a:prstGeom>
              <a:blipFill>
                <a:blip r:embed="rId6"/>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483994" y="4925837"/>
                <a:ext cx="238937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u="none" smtClean="0">
                          <a:latin typeface="Cambria Math"/>
                        </a:rPr>
                        <m:t>𝑐</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1</m:t>
                          </m:r>
                        </m:sub>
                      </m:sSub>
                      <m:r>
                        <a:rPr lang="en-US" sz="2000" b="0" i="1" u="none" smtClean="0">
                          <a:latin typeface="Cambria Math"/>
                        </a:rPr>
                        <m:t>, …., </m:t>
                      </m:r>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𝑛</m:t>
                          </m:r>
                          <m:r>
                            <a:rPr lang="en-US" sz="2000" b="0" i="1" u="none" smtClean="0">
                              <a:latin typeface="Cambria Math"/>
                            </a:rPr>
                            <m:t>−</m:t>
                          </m:r>
                          <m:r>
                            <a:rPr lang="en-US" sz="2000" b="0" i="1" u="none" smtClean="0">
                              <a:latin typeface="Cambria Math"/>
                            </a:rPr>
                            <m:t>h</m:t>
                          </m:r>
                          <m:r>
                            <a:rPr lang="en-US" sz="2000" b="0" i="1" u="none" smtClean="0">
                              <a:latin typeface="Cambria Math"/>
                            </a:rPr>
                            <m:t>+1</m:t>
                          </m:r>
                        </m:sub>
                      </m:sSub>
                      <m:r>
                        <a:rPr lang="en-US" sz="2000" b="0" i="1" u="none" smtClean="0">
                          <a:latin typeface="Cambria Math"/>
                        </a:rPr>
                        <m:t>]</m:t>
                      </m:r>
                    </m:oMath>
                  </m:oMathPara>
                </a14:m>
                <a:endParaRPr lang="en-US" sz="2000" dirty="0"/>
              </a:p>
            </p:txBody>
          </p:sp>
        </mc:Choice>
        <mc:Fallback xmlns="">
          <p:sp>
            <p:nvSpPr>
              <p:cNvPr id="28" name="Rectangle 27"/>
              <p:cNvSpPr>
                <a:spLocks noRot="1" noChangeAspect="1" noMove="1" noResize="1" noEditPoints="1" noAdjustHandles="1" noChangeArrowheads="1" noChangeShapeType="1" noTextEdit="1"/>
              </p:cNvSpPr>
              <p:nvPr/>
            </p:nvSpPr>
            <p:spPr>
              <a:xfrm>
                <a:off x="3483994" y="4925837"/>
                <a:ext cx="2389372" cy="400110"/>
              </a:xfrm>
              <a:prstGeom prst="rect">
                <a:avLst/>
              </a:prstGeom>
              <a:blipFill>
                <a:blip r:embed="rId7"/>
                <a:stretch>
                  <a:fillRect b="-15152"/>
                </a:stretch>
              </a:blipFill>
            </p:spPr>
            <p:txBody>
              <a:bodyPr/>
              <a:lstStyle/>
              <a:p>
                <a:r>
                  <a:rPr lang="en-US">
                    <a:noFill/>
                  </a:rPr>
                  <a:t> </a:t>
                </a:r>
              </a:p>
            </p:txBody>
          </p:sp>
        </mc:Fallback>
      </mc:AlternateContent>
      <p:sp>
        <p:nvSpPr>
          <p:cNvPr id="29" name="Rectangle 28"/>
          <p:cNvSpPr/>
          <p:nvPr/>
        </p:nvSpPr>
        <p:spPr>
          <a:xfrm>
            <a:off x="6305982" y="5070397"/>
            <a:ext cx="1016000" cy="190500"/>
          </a:xfrm>
          <a:prstGeom prst="rect">
            <a:avLst/>
          </a:prstGeom>
          <a:solidFill>
            <a:srgbClr val="92D05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endParaRPr lang="en-US" b="1" u="none" dirty="0">
              <a:solidFill>
                <a:schemeClr val="bg2"/>
              </a:solidFill>
            </a:endParaRPr>
          </a:p>
        </p:txBody>
      </p:sp>
    </p:spTree>
    <p:extLst>
      <p:ext uri="{BB962C8B-B14F-4D97-AF65-F5344CB8AC3E}">
        <p14:creationId xmlns:p14="http://schemas.microsoft.com/office/powerpoint/2010/main" val="232354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3"/>
                                        </p:tgtEl>
                                      </p:cBhvr>
                                    </p:animEffect>
                                    <p:set>
                                      <p:cBhvr>
                                        <p:cTn id="105" dur="1" fill="hold">
                                          <p:stCondLst>
                                            <p:cond delay="499"/>
                                          </p:stCondLst>
                                        </p:cTn>
                                        <p:tgtEl>
                                          <p:spTgt spid="23"/>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animBg="1"/>
      <p:bldP spid="20" grpId="1" animBg="1"/>
      <p:bldP spid="21" grpId="0" animBg="1"/>
      <p:bldP spid="21" grpId="1" animBg="1"/>
      <p:bldP spid="22" grpId="0" animBg="1"/>
      <p:bldP spid="22" grpId="1" animBg="1"/>
      <p:bldP spid="23" grpId="0" animBg="1"/>
      <p:bldP spid="23" grpId="1" animBg="1"/>
      <p:bldP spid="24" grpId="0"/>
      <p:bldP spid="24" grpId="1"/>
      <p:bldP spid="25" grpId="0"/>
      <p:bldP spid="25" grpId="1"/>
      <p:bldP spid="26" grpId="0"/>
      <p:bldP spid="26" grpId="1"/>
      <p:bldP spid="27" grpId="0"/>
      <p:bldP spid="27" grpId="1"/>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4191000" y="4688413"/>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6" name="Rectangle 5"/>
          <p:cNvSpPr/>
          <p:nvPr/>
        </p:nvSpPr>
        <p:spPr>
          <a:xfrm>
            <a:off x="2743200" y="3061900"/>
            <a:ext cx="1447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7" name="Straight Arrow Connector 6"/>
          <p:cNvCxnSpPr/>
          <p:nvPr/>
        </p:nvCxnSpPr>
        <p:spPr>
          <a:xfrm flipH="1">
            <a:off x="2362200" y="1523930"/>
            <a:ext cx="487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25240" y="1523930"/>
            <a:ext cx="233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95240" y="1523930"/>
            <a:ext cx="406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0" y="1523930"/>
            <a:ext cx="2438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38960" y="24904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cxnSp>
        <p:nvCxnSpPr>
          <p:cNvPr id="12" name="Straight Arrow Connector 11"/>
          <p:cNvCxnSpPr/>
          <p:nvPr/>
        </p:nvCxnSpPr>
        <p:spPr>
          <a:xfrm>
            <a:off x="7162800" y="1461700"/>
            <a:ext cx="533400" cy="316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447800" y="1156900"/>
            <a:ext cx="6705600" cy="369332"/>
          </a:xfrm>
          <a:prstGeom prst="rect">
            <a:avLst/>
          </a:prstGeom>
        </p:spPr>
        <p:txBody>
          <a:bodyPr wrap="square">
            <a:spAutoFit/>
          </a:bodyPr>
          <a:lstStyle/>
          <a:p>
            <a:pPr lvl="1" algn="ctr"/>
            <a:r>
              <a:rPr lang="en-US" u="none" dirty="0">
                <a:solidFill>
                  <a:srgbClr val="FF0000"/>
                </a:solidFill>
              </a:rPr>
              <a:t>This 		is 	not 	a 	spam </a:t>
            </a:r>
          </a:p>
        </p:txBody>
      </p:sp>
      <p:sp>
        <p:nvSpPr>
          <p:cNvPr id="14" name="Rectangle 13"/>
          <p:cNvSpPr/>
          <p:nvPr/>
        </p:nvSpPr>
        <p:spPr>
          <a:xfrm>
            <a:off x="160020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5" name="Rectangle 14"/>
          <p:cNvSpPr/>
          <p:nvPr/>
        </p:nvSpPr>
        <p:spPr>
          <a:xfrm>
            <a:off x="312420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462788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7" name="Rectangle 16"/>
          <p:cNvSpPr/>
          <p:nvPr/>
        </p:nvSpPr>
        <p:spPr>
          <a:xfrm>
            <a:off x="611632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8" name="Rectangle 17"/>
          <p:cNvSpPr/>
          <p:nvPr/>
        </p:nvSpPr>
        <p:spPr>
          <a:xfrm>
            <a:off x="759968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2895600" y="3214300"/>
            <a:ext cx="2590800" cy="190500"/>
          </a:xfrm>
          <a:prstGeom prst="rect">
            <a:avLst/>
          </a:prstGeom>
          <a:solidFill>
            <a:schemeClr val="accent4">
              <a:lumMod val="60000"/>
              <a:lumOff val="4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0" name="Rectangle 19"/>
          <p:cNvSpPr/>
          <p:nvPr/>
        </p:nvSpPr>
        <p:spPr>
          <a:xfrm>
            <a:off x="3124200" y="3366700"/>
            <a:ext cx="2590800" cy="190500"/>
          </a:xfrm>
          <a:prstGeom prst="rect">
            <a:avLst/>
          </a:prstGeom>
          <a:solidFill>
            <a:srgbClr val="BBFFA3"/>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1" name="Rectangle 20"/>
          <p:cNvSpPr/>
          <p:nvPr/>
        </p:nvSpPr>
        <p:spPr>
          <a:xfrm>
            <a:off x="3352800" y="3519100"/>
            <a:ext cx="3886200" cy="190500"/>
          </a:xfrm>
          <a:prstGeom prst="rect">
            <a:avLst/>
          </a:prstGeom>
          <a:solidFill>
            <a:schemeClr val="accent1">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2" name="Rectangle 21"/>
          <p:cNvSpPr/>
          <p:nvPr/>
        </p:nvSpPr>
        <p:spPr>
          <a:xfrm>
            <a:off x="3505200" y="3671500"/>
            <a:ext cx="3952240" cy="190500"/>
          </a:xfrm>
          <a:prstGeom prst="rect">
            <a:avLst/>
          </a:prstGeom>
          <a:solidFill>
            <a:srgbClr val="CC99FF"/>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3" name="Rectangle 22"/>
          <p:cNvSpPr/>
          <p:nvPr/>
        </p:nvSpPr>
        <p:spPr>
          <a:xfrm>
            <a:off x="4343400" y="4802713"/>
            <a:ext cx="868680" cy="190500"/>
          </a:xfrm>
          <a:prstGeom prst="rect">
            <a:avLst/>
          </a:prstGeom>
          <a:solidFill>
            <a:schemeClr val="accent4">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4" name="Rectangle 23"/>
          <p:cNvSpPr/>
          <p:nvPr/>
        </p:nvSpPr>
        <p:spPr>
          <a:xfrm>
            <a:off x="4572000" y="4955113"/>
            <a:ext cx="838200" cy="190500"/>
          </a:xfrm>
          <a:prstGeom prst="rect">
            <a:avLst/>
          </a:prstGeom>
          <a:solidFill>
            <a:srgbClr val="BBFFA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5" name="Rectangle 24"/>
          <p:cNvSpPr/>
          <p:nvPr/>
        </p:nvSpPr>
        <p:spPr>
          <a:xfrm>
            <a:off x="4800600" y="5107513"/>
            <a:ext cx="751840" cy="190500"/>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6" name="Rectangle 25"/>
          <p:cNvSpPr/>
          <p:nvPr/>
        </p:nvSpPr>
        <p:spPr>
          <a:xfrm>
            <a:off x="4953000" y="5259913"/>
            <a:ext cx="914400" cy="190500"/>
          </a:xfrm>
          <a:prstGeom prst="rect">
            <a:avLst/>
          </a:prstGeom>
          <a:solidFill>
            <a:srgbClr val="CC99FF"/>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7" name="TextBox 26"/>
          <p:cNvSpPr txBox="1"/>
          <p:nvPr/>
        </p:nvSpPr>
        <p:spPr>
          <a:xfrm>
            <a:off x="152400" y="1309300"/>
            <a:ext cx="1066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Get word vectors for each words </a:t>
            </a:r>
          </a:p>
        </p:txBody>
      </p:sp>
      <p:sp>
        <p:nvSpPr>
          <p:cNvPr id="28" name="TextBox 27"/>
          <p:cNvSpPr txBox="1"/>
          <p:nvPr/>
        </p:nvSpPr>
        <p:spPr>
          <a:xfrm>
            <a:off x="108004" y="2291949"/>
            <a:ext cx="1143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Concatenate vectors </a:t>
            </a:r>
          </a:p>
        </p:txBody>
      </p:sp>
      <p:sp>
        <p:nvSpPr>
          <p:cNvPr id="29" name="TextBox 28"/>
          <p:cNvSpPr txBox="1"/>
          <p:nvPr/>
        </p:nvSpPr>
        <p:spPr>
          <a:xfrm>
            <a:off x="104694" y="3006243"/>
            <a:ext cx="11430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Perform convolution with each filter </a:t>
            </a:r>
          </a:p>
        </p:txBody>
      </p:sp>
      <p:sp>
        <p:nvSpPr>
          <p:cNvPr id="30" name="TextBox 29"/>
          <p:cNvSpPr txBox="1"/>
          <p:nvPr/>
        </p:nvSpPr>
        <p:spPr>
          <a:xfrm>
            <a:off x="7848600" y="3306573"/>
            <a:ext cx="11430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Filter bank</a:t>
            </a:r>
          </a:p>
        </p:txBody>
      </p:sp>
      <p:sp>
        <p:nvSpPr>
          <p:cNvPr id="31" name="TextBox 30"/>
          <p:cNvSpPr txBox="1"/>
          <p:nvPr/>
        </p:nvSpPr>
        <p:spPr>
          <a:xfrm>
            <a:off x="7848600" y="4764613"/>
            <a:ext cx="11430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Set of response vectors </a:t>
            </a:r>
          </a:p>
        </p:txBody>
      </p:sp>
      <p:sp>
        <p:nvSpPr>
          <p:cNvPr id="32" name="TextBox 31"/>
          <p:cNvSpPr txBox="1"/>
          <p:nvPr/>
        </p:nvSpPr>
        <p:spPr>
          <a:xfrm>
            <a:off x="4668520" y="2597259"/>
            <a:ext cx="413896" cy="646331"/>
          </a:xfrm>
          <a:prstGeom prst="rect">
            <a:avLst/>
          </a:prstGeom>
          <a:noFill/>
        </p:spPr>
        <p:txBody>
          <a:bodyPr wrap="none" rtlCol="0">
            <a:spAutoFit/>
          </a:bodyPr>
          <a:lstStyle/>
          <a:p>
            <a:r>
              <a:rPr lang="en-US" sz="3600" u="none" dirty="0"/>
              <a:t>*</a:t>
            </a:r>
          </a:p>
        </p:txBody>
      </p:sp>
      <p:sp>
        <p:nvSpPr>
          <p:cNvPr id="33" name="Down Arrow 32"/>
          <p:cNvSpPr/>
          <p:nvPr/>
        </p:nvSpPr>
        <p:spPr>
          <a:xfrm>
            <a:off x="4800600" y="4204900"/>
            <a:ext cx="335280" cy="435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34" name="TextBox 33"/>
          <p:cNvSpPr txBox="1"/>
          <p:nvPr/>
        </p:nvSpPr>
        <p:spPr>
          <a:xfrm>
            <a:off x="609600" y="4612213"/>
            <a:ext cx="216916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u="none" dirty="0"/>
              <a:t>How are we going to handle the </a:t>
            </a:r>
            <a:r>
              <a:rPr lang="en-US" sz="1400" b="1" u="none" dirty="0"/>
              <a:t>variable sized </a:t>
            </a:r>
            <a:r>
              <a:rPr lang="en-US" sz="1400" u="none" dirty="0"/>
              <a:t>response vectors?</a:t>
            </a:r>
          </a:p>
          <a:p>
            <a:pPr algn="ctr"/>
            <a:r>
              <a:rPr lang="en-US" sz="1400" b="1" u="none" dirty="0">
                <a:solidFill>
                  <a:srgbClr val="FF0000"/>
                </a:solidFill>
              </a:rPr>
              <a:t>Pooling!  </a:t>
            </a:r>
          </a:p>
        </p:txBody>
      </p:sp>
      <p:sp>
        <p:nvSpPr>
          <p:cNvPr id="35" name="Left Brace 34"/>
          <p:cNvSpPr/>
          <p:nvPr/>
        </p:nvSpPr>
        <p:spPr>
          <a:xfrm>
            <a:off x="4038600" y="4672511"/>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6" name="TextBox 35"/>
          <p:cNvSpPr txBox="1"/>
          <p:nvPr/>
        </p:nvSpPr>
        <p:spPr>
          <a:xfrm>
            <a:off x="3151819" y="4939211"/>
            <a:ext cx="867097" cy="307777"/>
          </a:xfrm>
          <a:prstGeom prst="rect">
            <a:avLst/>
          </a:prstGeom>
          <a:noFill/>
        </p:spPr>
        <p:txBody>
          <a:bodyPr wrap="none" rtlCol="0">
            <a:spAutoFit/>
          </a:bodyPr>
          <a:lstStyle/>
          <a:p>
            <a:r>
              <a:rPr lang="en-US" sz="1400" dirty="0"/>
              <a:t>#of filters</a:t>
            </a:r>
          </a:p>
        </p:txBody>
      </p:sp>
      <p:sp>
        <p:nvSpPr>
          <p:cNvPr id="37" name="Left Brace 36"/>
          <p:cNvSpPr/>
          <p:nvPr/>
        </p:nvSpPr>
        <p:spPr>
          <a:xfrm rot="16200000">
            <a:off x="5370492" y="5131938"/>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8" name="Rectangle 37"/>
          <p:cNvSpPr/>
          <p:nvPr/>
        </p:nvSpPr>
        <p:spPr>
          <a:xfrm>
            <a:off x="4876800" y="5526613"/>
            <a:ext cx="2212465" cy="307777"/>
          </a:xfrm>
          <a:prstGeom prst="rect">
            <a:avLst/>
          </a:prstGeom>
        </p:spPr>
        <p:txBody>
          <a:bodyPr wrap="none">
            <a:spAutoFit/>
          </a:bodyPr>
          <a:lstStyle/>
          <a:p>
            <a:r>
              <a:rPr lang="en-US" sz="1400" b="1" dirty="0">
                <a:solidFill>
                  <a:srgbClr val="FF0000"/>
                </a:solidFill>
              </a:rPr>
              <a:t>#words </a:t>
            </a:r>
            <a:r>
              <a:rPr lang="en-US" sz="1400" dirty="0"/>
              <a:t>- #length of filter + 1</a:t>
            </a:r>
          </a:p>
        </p:txBody>
      </p:sp>
    </p:spTree>
    <p:extLst>
      <p:ext uri="{BB962C8B-B14F-4D97-AF65-F5344CB8AC3E}">
        <p14:creationId xmlns:p14="http://schemas.microsoft.com/office/powerpoint/2010/main" val="131816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nodeType="withEffect">
                                  <p:stCondLst>
                                    <p:cond delay="0"/>
                                  </p:stCondLst>
                                  <p:childTnLst>
                                    <p:set>
                                      <p:cBhvr>
                                        <p:cTn id="82" dur="1" fill="hold">
                                          <p:stCondLst>
                                            <p:cond delay="0"/>
                                          </p:stCondLst>
                                        </p:cTn>
                                        <p:tgtEl>
                                          <p:spTgt spid="34">
                                            <p:txEl>
                                              <p:pRg st="0" end="0"/>
                                            </p:txEl>
                                          </p:spTgt>
                                        </p:tgtEl>
                                        <p:attrNameLst>
                                          <p:attrName>style.visibility</p:attrName>
                                        </p:attrNameLst>
                                      </p:cBhvr>
                                      <p:to>
                                        <p:strVal val="visible"/>
                                      </p:to>
                                    </p:set>
                                    <p:animEffect transition="in" filter="fade">
                                      <p:cBhvr>
                                        <p:cTn id="83" dur="500"/>
                                        <p:tgtEl>
                                          <p:spTgt spid="3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4">
                                            <p:txEl>
                                              <p:pRg st="1" end="1"/>
                                            </p:txEl>
                                          </p:spTgt>
                                        </p:tgtEl>
                                        <p:attrNameLst>
                                          <p:attrName>style.visibility</p:attrName>
                                        </p:attrNameLst>
                                      </p:cBhvr>
                                      <p:to>
                                        <p:strVal val="visible"/>
                                      </p:to>
                                    </p:set>
                                    <p:animEffect transition="in" filter="fade">
                                      <p:cBhvr>
                                        <p:cTn id="88"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p:bldP spid="33" grpId="0" animBg="1"/>
      <p:bldP spid="34" grpId="0" animBg="1"/>
      <p:bldP spid="35" grpId="0" animBg="1"/>
      <p:bldP spid="36" grpId="0"/>
      <p:bldP spid="37" grpId="0" animBg="1"/>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p:sp>
        <p:nvSpPr>
          <p:cNvPr id="3" name="Content Placeholder 2"/>
          <p:cNvSpPr>
            <a:spLocks noGrp="1"/>
          </p:cNvSpPr>
          <p:nvPr>
            <p:ph idx="1"/>
          </p:nvPr>
        </p:nvSpPr>
        <p:spPr/>
        <p:txBody>
          <a:bodyPr>
            <a:normAutofit fontScale="62500" lnSpcReduction="20000"/>
          </a:bodyPr>
          <a:lstStyle/>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r>
              <a:rPr lang="en-US" dirty="0"/>
              <a:t>Now we can pass the fixed-sized vector to a logistic unit (</a:t>
            </a:r>
            <a:r>
              <a:rPr lang="en-US" dirty="0" err="1"/>
              <a:t>softmax</a:t>
            </a:r>
            <a:r>
              <a:rPr lang="en-US" dirty="0"/>
              <a:t>), or give it to multi-layer network (last session)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2"/>
          <p:cNvSpPr txBox="1">
            <a:spLocks/>
          </p:cNvSpPr>
          <p:nvPr/>
        </p:nvSpPr>
        <p:spPr>
          <a:xfrm>
            <a:off x="1524000" y="1371600"/>
            <a:ext cx="7162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p:sp>
        <p:nvSpPr>
          <p:cNvPr id="6" name="Rectangle 5"/>
          <p:cNvSpPr/>
          <p:nvPr/>
        </p:nvSpPr>
        <p:spPr>
          <a:xfrm>
            <a:off x="3477581" y="4511702"/>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7" name="Rectangle 6"/>
          <p:cNvSpPr/>
          <p:nvPr/>
        </p:nvSpPr>
        <p:spPr>
          <a:xfrm>
            <a:off x="2743200" y="3048000"/>
            <a:ext cx="1447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8" name="Straight Arrow Connector 7"/>
          <p:cNvCxnSpPr/>
          <p:nvPr/>
        </p:nvCxnSpPr>
        <p:spPr>
          <a:xfrm flipH="1">
            <a:off x="2362200" y="1510030"/>
            <a:ext cx="487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25240" y="1510030"/>
            <a:ext cx="233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095240" y="1510030"/>
            <a:ext cx="406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6000" y="1510030"/>
            <a:ext cx="2438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960" y="24765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cxnSp>
        <p:nvCxnSpPr>
          <p:cNvPr id="13" name="Straight Arrow Connector 12"/>
          <p:cNvCxnSpPr/>
          <p:nvPr/>
        </p:nvCxnSpPr>
        <p:spPr>
          <a:xfrm>
            <a:off x="7162800" y="1447800"/>
            <a:ext cx="533400" cy="316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47800" y="1143000"/>
            <a:ext cx="6705600" cy="369332"/>
          </a:xfrm>
          <a:prstGeom prst="rect">
            <a:avLst/>
          </a:prstGeom>
        </p:spPr>
        <p:txBody>
          <a:bodyPr wrap="square">
            <a:spAutoFit/>
          </a:bodyPr>
          <a:lstStyle/>
          <a:p>
            <a:pPr lvl="1" algn="ctr"/>
            <a:r>
              <a:rPr lang="en-US" u="none" dirty="0">
                <a:solidFill>
                  <a:srgbClr val="FF0000"/>
                </a:solidFill>
              </a:rPr>
              <a:t>This 		is 	not 	a 	spam </a:t>
            </a:r>
          </a:p>
        </p:txBody>
      </p:sp>
      <p:sp>
        <p:nvSpPr>
          <p:cNvPr id="15" name="Rectangle 14"/>
          <p:cNvSpPr/>
          <p:nvPr/>
        </p:nvSpPr>
        <p:spPr>
          <a:xfrm>
            <a:off x="160020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312420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7" name="Rectangle 16"/>
          <p:cNvSpPr/>
          <p:nvPr/>
        </p:nvSpPr>
        <p:spPr>
          <a:xfrm>
            <a:off x="462788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8" name="Rectangle 17"/>
          <p:cNvSpPr/>
          <p:nvPr/>
        </p:nvSpPr>
        <p:spPr>
          <a:xfrm>
            <a:off x="611632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759968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0" name="Rectangle 19"/>
          <p:cNvSpPr/>
          <p:nvPr/>
        </p:nvSpPr>
        <p:spPr>
          <a:xfrm>
            <a:off x="2895600" y="3200400"/>
            <a:ext cx="2590800" cy="190500"/>
          </a:xfrm>
          <a:prstGeom prst="rect">
            <a:avLst/>
          </a:prstGeom>
          <a:solidFill>
            <a:schemeClr val="accent4">
              <a:lumMod val="60000"/>
              <a:lumOff val="4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1" name="Rectangle 20"/>
          <p:cNvSpPr/>
          <p:nvPr/>
        </p:nvSpPr>
        <p:spPr>
          <a:xfrm>
            <a:off x="3124200" y="3352800"/>
            <a:ext cx="2590800" cy="190500"/>
          </a:xfrm>
          <a:prstGeom prst="rect">
            <a:avLst/>
          </a:prstGeom>
          <a:solidFill>
            <a:srgbClr val="BBFFA3"/>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2" name="Rectangle 21"/>
          <p:cNvSpPr/>
          <p:nvPr/>
        </p:nvSpPr>
        <p:spPr>
          <a:xfrm>
            <a:off x="3352800" y="3505200"/>
            <a:ext cx="3886200" cy="190500"/>
          </a:xfrm>
          <a:prstGeom prst="rect">
            <a:avLst/>
          </a:prstGeom>
          <a:solidFill>
            <a:schemeClr val="accent1">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3" name="Rectangle 22"/>
          <p:cNvSpPr/>
          <p:nvPr/>
        </p:nvSpPr>
        <p:spPr>
          <a:xfrm>
            <a:off x="3505200" y="3657600"/>
            <a:ext cx="3952240" cy="190500"/>
          </a:xfrm>
          <a:prstGeom prst="rect">
            <a:avLst/>
          </a:prstGeom>
          <a:solidFill>
            <a:srgbClr val="CC99FF"/>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4" name="Rectangle 23"/>
          <p:cNvSpPr/>
          <p:nvPr/>
        </p:nvSpPr>
        <p:spPr>
          <a:xfrm>
            <a:off x="3629981" y="4626002"/>
            <a:ext cx="868680" cy="190500"/>
          </a:xfrm>
          <a:prstGeom prst="rect">
            <a:avLst/>
          </a:prstGeom>
          <a:solidFill>
            <a:schemeClr val="accent4">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5" name="Rectangle 24"/>
          <p:cNvSpPr/>
          <p:nvPr/>
        </p:nvSpPr>
        <p:spPr>
          <a:xfrm>
            <a:off x="3858581" y="4778402"/>
            <a:ext cx="838200" cy="190500"/>
          </a:xfrm>
          <a:prstGeom prst="rect">
            <a:avLst/>
          </a:prstGeom>
          <a:solidFill>
            <a:srgbClr val="BBFFA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6" name="Rectangle 25"/>
          <p:cNvSpPr/>
          <p:nvPr/>
        </p:nvSpPr>
        <p:spPr>
          <a:xfrm>
            <a:off x="4087181" y="4930802"/>
            <a:ext cx="751840" cy="190500"/>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7" name="Rectangle 26"/>
          <p:cNvSpPr/>
          <p:nvPr/>
        </p:nvSpPr>
        <p:spPr>
          <a:xfrm>
            <a:off x="4239581" y="5083202"/>
            <a:ext cx="914400" cy="190500"/>
          </a:xfrm>
          <a:prstGeom prst="rect">
            <a:avLst/>
          </a:prstGeom>
          <a:solidFill>
            <a:srgbClr val="CC99FF"/>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8" name="TextBox 27"/>
          <p:cNvSpPr txBox="1"/>
          <p:nvPr/>
        </p:nvSpPr>
        <p:spPr>
          <a:xfrm>
            <a:off x="152400" y="1295400"/>
            <a:ext cx="1066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Get word vectors for each words </a:t>
            </a:r>
          </a:p>
        </p:txBody>
      </p:sp>
      <p:sp>
        <p:nvSpPr>
          <p:cNvPr id="29" name="TextBox 28"/>
          <p:cNvSpPr txBox="1"/>
          <p:nvPr/>
        </p:nvSpPr>
        <p:spPr>
          <a:xfrm>
            <a:off x="108004" y="2278049"/>
            <a:ext cx="1143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Concatenate vectors </a:t>
            </a:r>
          </a:p>
        </p:txBody>
      </p:sp>
      <p:sp>
        <p:nvSpPr>
          <p:cNvPr id="30" name="TextBox 29"/>
          <p:cNvSpPr txBox="1"/>
          <p:nvPr/>
        </p:nvSpPr>
        <p:spPr>
          <a:xfrm>
            <a:off x="104694" y="2992343"/>
            <a:ext cx="11430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Perform convolution with each filter </a:t>
            </a:r>
          </a:p>
        </p:txBody>
      </p:sp>
      <p:sp>
        <p:nvSpPr>
          <p:cNvPr id="31" name="TextBox 30"/>
          <p:cNvSpPr txBox="1"/>
          <p:nvPr/>
        </p:nvSpPr>
        <p:spPr>
          <a:xfrm>
            <a:off x="7848600" y="3292673"/>
            <a:ext cx="11430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Filter bank</a:t>
            </a:r>
          </a:p>
        </p:txBody>
      </p:sp>
      <p:sp>
        <p:nvSpPr>
          <p:cNvPr id="32" name="TextBox 31"/>
          <p:cNvSpPr txBox="1"/>
          <p:nvPr/>
        </p:nvSpPr>
        <p:spPr>
          <a:xfrm>
            <a:off x="4668520" y="2583359"/>
            <a:ext cx="413896" cy="646331"/>
          </a:xfrm>
          <a:prstGeom prst="rect">
            <a:avLst/>
          </a:prstGeom>
          <a:noFill/>
        </p:spPr>
        <p:txBody>
          <a:bodyPr wrap="none" rtlCol="0">
            <a:spAutoFit/>
          </a:bodyPr>
          <a:lstStyle/>
          <a:p>
            <a:r>
              <a:rPr lang="en-US" sz="3600" u="none" dirty="0"/>
              <a:t>*</a:t>
            </a:r>
          </a:p>
        </p:txBody>
      </p:sp>
      <p:sp>
        <p:nvSpPr>
          <p:cNvPr id="33" name="Down Arrow 32"/>
          <p:cNvSpPr/>
          <p:nvPr/>
        </p:nvSpPr>
        <p:spPr>
          <a:xfrm>
            <a:off x="4693920" y="3962400"/>
            <a:ext cx="335280" cy="435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34" name="Left Brace 33"/>
          <p:cNvSpPr/>
          <p:nvPr/>
        </p:nvSpPr>
        <p:spPr>
          <a:xfrm>
            <a:off x="3325181" y="4495800"/>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5" name="TextBox 34"/>
          <p:cNvSpPr txBox="1"/>
          <p:nvPr/>
        </p:nvSpPr>
        <p:spPr>
          <a:xfrm>
            <a:off x="2438400" y="4762500"/>
            <a:ext cx="867097" cy="307777"/>
          </a:xfrm>
          <a:prstGeom prst="rect">
            <a:avLst/>
          </a:prstGeom>
          <a:noFill/>
        </p:spPr>
        <p:txBody>
          <a:bodyPr wrap="none" rtlCol="0">
            <a:spAutoFit/>
          </a:bodyPr>
          <a:lstStyle/>
          <a:p>
            <a:r>
              <a:rPr lang="en-US" sz="1400" dirty="0"/>
              <a:t>#of filters</a:t>
            </a:r>
          </a:p>
        </p:txBody>
      </p:sp>
      <p:sp>
        <p:nvSpPr>
          <p:cNvPr id="36" name="Left Brace 35"/>
          <p:cNvSpPr/>
          <p:nvPr/>
        </p:nvSpPr>
        <p:spPr>
          <a:xfrm rot="16200000">
            <a:off x="4657073" y="4955227"/>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7" name="Rectangle 36"/>
          <p:cNvSpPr/>
          <p:nvPr/>
        </p:nvSpPr>
        <p:spPr>
          <a:xfrm>
            <a:off x="4163381" y="5349902"/>
            <a:ext cx="2212465" cy="307777"/>
          </a:xfrm>
          <a:prstGeom prst="rect">
            <a:avLst/>
          </a:prstGeom>
        </p:spPr>
        <p:txBody>
          <a:bodyPr wrap="none">
            <a:spAutoFit/>
          </a:bodyPr>
          <a:lstStyle/>
          <a:p>
            <a:r>
              <a:rPr lang="en-US" sz="1400" b="1" dirty="0">
                <a:solidFill>
                  <a:srgbClr val="FF0000"/>
                </a:solidFill>
              </a:rPr>
              <a:t>#words </a:t>
            </a:r>
            <a:r>
              <a:rPr lang="en-US" sz="1400" dirty="0"/>
              <a:t>- #length of filter + 1</a:t>
            </a:r>
          </a:p>
        </p:txBody>
      </p:sp>
      <p:sp>
        <p:nvSpPr>
          <p:cNvPr id="38" name="TextBox 37"/>
          <p:cNvSpPr txBox="1"/>
          <p:nvPr/>
        </p:nvSpPr>
        <p:spPr>
          <a:xfrm>
            <a:off x="104694" y="4495800"/>
            <a:ext cx="11430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Pooling on filter responses </a:t>
            </a:r>
          </a:p>
        </p:txBody>
      </p:sp>
      <p:sp>
        <p:nvSpPr>
          <p:cNvPr id="39" name="Rectangle 38"/>
          <p:cNvSpPr/>
          <p:nvPr/>
        </p:nvSpPr>
        <p:spPr>
          <a:xfrm>
            <a:off x="5611181" y="45234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0" name="Rectangle 39"/>
          <p:cNvSpPr/>
          <p:nvPr/>
        </p:nvSpPr>
        <p:spPr>
          <a:xfrm>
            <a:off x="5763581" y="46377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1" name="Rectangle 40"/>
          <p:cNvSpPr/>
          <p:nvPr/>
        </p:nvSpPr>
        <p:spPr>
          <a:xfrm>
            <a:off x="5915981" y="47520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2" name="Rectangle 41"/>
          <p:cNvSpPr/>
          <p:nvPr/>
        </p:nvSpPr>
        <p:spPr>
          <a:xfrm>
            <a:off x="6068381" y="49044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3" name="Rectangle 42"/>
          <p:cNvSpPr/>
          <p:nvPr/>
        </p:nvSpPr>
        <p:spPr>
          <a:xfrm>
            <a:off x="6220781" y="5026740"/>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44" name="Straight Arrow Connector 43"/>
          <p:cNvCxnSpPr/>
          <p:nvPr/>
        </p:nvCxnSpPr>
        <p:spPr>
          <a:xfrm>
            <a:off x="4696781" y="46164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849181" y="47688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001581" y="49212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153981" y="50736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306381" y="52260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39000" y="4214336"/>
            <a:ext cx="1828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Some choices for pooling: </a:t>
            </a:r>
          </a:p>
          <a:p>
            <a:pPr algn="ctr"/>
            <a:r>
              <a:rPr lang="en-US" sz="1400" i="1" u="none" dirty="0"/>
              <a:t>k-max, mean</a:t>
            </a:r>
            <a:r>
              <a:rPr lang="en-US" sz="1400" u="none" dirty="0"/>
              <a:t>, </a:t>
            </a:r>
            <a:r>
              <a:rPr lang="en-US" sz="1400" u="none" dirty="0" err="1"/>
              <a:t>etc</a:t>
            </a:r>
            <a:endParaRPr lang="en-US" sz="1400" u="none" dirty="0"/>
          </a:p>
        </p:txBody>
      </p:sp>
    </p:spTree>
    <p:extLst>
      <p:ext uri="{BB962C8B-B14F-4D97-AF65-F5344CB8AC3E}">
        <p14:creationId xmlns:p14="http://schemas.microsoft.com/office/powerpoint/2010/main" val="360765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Today’s lecture</a:t>
            </a:r>
          </a:p>
        </p:txBody>
      </p:sp>
      <p:sp>
        <p:nvSpPr>
          <p:cNvPr id="7" name="Content Placeholder 6"/>
          <p:cNvSpPr>
            <a:spLocks noGrp="1"/>
          </p:cNvSpPr>
          <p:nvPr>
            <p:ph idx="1"/>
          </p:nvPr>
        </p:nvSpPr>
        <p:spPr/>
        <p:txBody>
          <a:bodyPr/>
          <a:lstStyle/>
          <a:p>
            <a:pPr marL="514350" indent="-514350">
              <a:buFont typeface="+mj-lt"/>
              <a:buAutoNum type="arabicPeriod"/>
            </a:pPr>
            <a:r>
              <a:rPr lang="en-US" dirty="0"/>
              <a:t>How to represent a document?</a:t>
            </a:r>
          </a:p>
          <a:p>
            <a:pPr lvl="1"/>
            <a:r>
              <a:rPr lang="en-US" dirty="0"/>
              <a:t>Make it computable</a:t>
            </a:r>
          </a:p>
          <a:p>
            <a:pPr marL="514350" indent="-514350">
              <a:buFont typeface="+mj-lt"/>
              <a:buAutoNum type="arabicPeriod"/>
            </a:pPr>
            <a:r>
              <a:rPr lang="en-US" dirty="0"/>
              <a:t>How to infer the relationship among documents or identify the structure within a document?</a:t>
            </a:r>
          </a:p>
          <a:p>
            <a:pPr marL="744538" lvl="1" indent="-344488"/>
            <a:r>
              <a:rPr lang="en-US" dirty="0"/>
              <a:t>Knowledge discovery</a:t>
            </a:r>
          </a:p>
        </p:txBody>
      </p:sp>
      <p:sp>
        <p:nvSpPr>
          <p:cNvPr id="5" name="Slide Number Placeholder 4"/>
          <p:cNvSpPr>
            <a:spLocks noGrp="1"/>
          </p:cNvSpPr>
          <p:nvPr>
            <p:ph type="sldNum" sz="quarter" idx="12"/>
          </p:nvPr>
        </p:nvSpPr>
        <p:spPr/>
        <p:txBody>
          <a:bodyPr/>
          <a:lstStyle/>
          <a:p>
            <a:fld id="{2A9F8BE9-47C8-4C45-B88F-68A848B0515F}" type="slidenum">
              <a:rPr lang="en-US" smtClean="0"/>
              <a:t>16</a:t>
            </a:fld>
            <a:endParaRPr lang="en-US"/>
          </a:p>
        </p:txBody>
      </p:sp>
    </p:spTree>
    <p:extLst>
      <p:ext uri="{BB962C8B-B14F-4D97-AF65-F5344CB8AC3E}">
        <p14:creationId xmlns:p14="http://schemas.microsoft.com/office/powerpoint/2010/main" val="390663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statistical LM?</a:t>
            </a:r>
          </a:p>
        </p:txBody>
      </p:sp>
      <p:sp>
        <p:nvSpPr>
          <p:cNvPr id="494595" name="Rectangle 3"/>
          <p:cNvSpPr>
            <a:spLocks noGrp="1" noChangeArrowheads="1"/>
          </p:cNvSpPr>
          <p:nvPr>
            <p:ph idx="1"/>
          </p:nvPr>
        </p:nvSpPr>
        <p:spPr/>
        <p:txBody>
          <a:bodyPr>
            <a:normAutofit/>
          </a:bodyPr>
          <a:lstStyle/>
          <a:p>
            <a:r>
              <a:rPr lang="en-US" altLang="en-US" b="0" dirty="0"/>
              <a:t>A model specifying probability 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endParaRPr lang="en-US" altLang="en-US" b="0" dirty="0"/>
          </a:p>
          <a:p>
            <a:r>
              <a:rPr lang="en-US" altLang="en-US" b="0" dirty="0"/>
              <a:t>It can be regarded as a probabilistic mechanism for “generating” text, thus also called a “generative” model</a:t>
            </a:r>
          </a:p>
          <a:p>
            <a:endParaRPr lang="en-US" altLang="en-US" b="0" dirty="0">
              <a:sym typeface="Symbol" panose="05050102010706020507" pitchFamily="18" charset="2"/>
            </a:endParaRPr>
          </a:p>
        </p:txBody>
      </p:sp>
      <p:sp>
        <p:nvSpPr>
          <p:cNvPr id="7" name="Slide Number Placeholder 6"/>
          <p:cNvSpPr>
            <a:spLocks noGrp="1"/>
          </p:cNvSpPr>
          <p:nvPr>
            <p:ph type="sldNum" sz="quarter" idx="12"/>
          </p:nvPr>
        </p:nvSpPr>
        <p:spPr/>
        <p:txBody>
          <a:bodyPr/>
          <a:lstStyle/>
          <a:p>
            <a:fld id="{D4438207-9E20-42FC-82B6-02A8A94D7FE7}" type="slidenum">
              <a:rPr lang="en-US" smtClean="0"/>
              <a:t>17</a:t>
            </a:fld>
            <a:endParaRPr lang="en-US"/>
          </a:p>
        </p:txBody>
      </p:sp>
    </p:spTree>
    <p:extLst>
      <p:ext uri="{BB962C8B-B14F-4D97-AF65-F5344CB8AC3E}">
        <p14:creationId xmlns:p14="http://schemas.microsoft.com/office/powerpoint/2010/main" val="5222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useful?</a:t>
            </a:r>
          </a:p>
        </p:txBody>
      </p:sp>
      <p:sp>
        <p:nvSpPr>
          <p:cNvPr id="495619" name="Rectangle 3"/>
          <p:cNvSpPr>
            <a:spLocks noGrp="1" noChangeArrowheads="1"/>
          </p:cNvSpPr>
          <p:nvPr>
            <p:ph idx="1"/>
          </p:nvPr>
        </p:nvSpPr>
        <p:spPr/>
        <p:txBody>
          <a:bodyPr>
            <a:normAutofit lnSpcReduction="10000"/>
          </a:bodyPr>
          <a:lstStyle/>
          <a:p>
            <a:r>
              <a:rPr lang="en-US" altLang="en-US" b="0" dirty="0"/>
              <a:t>Provide a principled way to </a:t>
            </a:r>
            <a:r>
              <a:rPr lang="en-US" altLang="en-US" b="0" dirty="0">
                <a:solidFill>
                  <a:srgbClr val="0099FF"/>
                </a:solidFill>
              </a:rPr>
              <a:t>quantify the uncertainties </a:t>
            </a:r>
            <a:r>
              <a:rPr lang="en-US" altLang="en-US" b="0" dirty="0"/>
              <a:t>associated with natural language</a:t>
            </a:r>
          </a:p>
          <a:p>
            <a:pPr>
              <a:lnSpc>
                <a:spcPct val="110000"/>
              </a:lnSpc>
              <a:spcBef>
                <a:spcPct val="50000"/>
              </a:spcBef>
            </a:pPr>
            <a:r>
              <a:rPr lang="en-US" altLang="en-US" b="0" dirty="0"/>
              <a:t>Allow 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r>
              <a:rPr lang="en-US" altLang="en-US" sz="2400" dirty="0" err="1"/>
              <a:t>v.s</a:t>
            </a:r>
            <a:r>
              <a:rPr lang="en-US" altLang="en-US" sz="2400" dirty="0"/>
              <a:t>. “politics”?         </a:t>
            </a:r>
          </a:p>
          <a:p>
            <a:pPr marL="457200" lvl="1" indent="0">
              <a:buNone/>
            </a:pPr>
            <a:r>
              <a:rPr lang="en-US" altLang="en-US" sz="2400" dirty="0"/>
              <a:t>     (</a:t>
            </a:r>
            <a:r>
              <a:rPr lang="en-US" altLang="en-US" sz="2400" dirty="0">
                <a:solidFill>
                  <a:srgbClr val="FF0000"/>
                </a:solidFill>
              </a:rPr>
              <a:t>text categorization</a:t>
            </a:r>
            <a:r>
              <a:rPr lang="en-US" altLang="en-US" sz="2400" dirty="0"/>
              <a:t>)</a:t>
            </a:r>
          </a:p>
          <a:p>
            <a:pPr lvl="1"/>
            <a:r>
              <a:rPr lang="en-US" altLang="en-US" sz="2400" dirty="0"/>
              <a:t>Given that a user is interested in sports news, how likely would the user use “baseball” in a query? </a:t>
            </a:r>
          </a:p>
          <a:p>
            <a:pPr marL="457200" lvl="1" indent="0">
              <a:buNone/>
            </a:pPr>
            <a:r>
              <a:rPr lang="en-US" altLang="en-US" sz="2400" dirty="0"/>
              <a:t>     (</a:t>
            </a:r>
            <a:r>
              <a:rPr lang="en-US" altLang="en-US" sz="2400" dirty="0">
                <a:solidFill>
                  <a:srgbClr val="FF0000"/>
                </a:solidFill>
              </a:rPr>
              <a:t>information retrieval</a:t>
            </a:r>
            <a:r>
              <a:rPr lang="en-US" altLang="en-US" sz="2400" dirty="0"/>
              <a:t>)</a:t>
            </a:r>
          </a:p>
          <a:p>
            <a:endParaRPr lang="en-US" altLang="en-US" b="0" dirty="0"/>
          </a:p>
        </p:txBody>
      </p:sp>
      <p:sp>
        <p:nvSpPr>
          <p:cNvPr id="7" name="Slide Number Placeholder 6"/>
          <p:cNvSpPr>
            <a:spLocks noGrp="1"/>
          </p:cNvSpPr>
          <p:nvPr>
            <p:ph type="sldNum" sz="quarter" idx="12"/>
          </p:nvPr>
        </p:nvSpPr>
        <p:spPr/>
        <p:txBody>
          <a:bodyPr/>
          <a:lstStyle/>
          <a:p>
            <a:fld id="{D4438207-9E20-42FC-82B6-02A8A94D7FE7}" type="slidenum">
              <a:rPr lang="en-US" smtClean="0"/>
              <a:t>18</a:t>
            </a:fld>
            <a:endParaRPr lang="en-US"/>
          </a:p>
        </p:txBody>
      </p:sp>
    </p:spTree>
    <p:extLst>
      <p:ext uri="{BB962C8B-B14F-4D97-AF65-F5344CB8AC3E}">
        <p14:creationId xmlns:p14="http://schemas.microsoft.com/office/powerpoint/2010/main" val="16123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fluency of documents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likely this document is generated by a given language model</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𝑑</m:t>
                    </m:r>
                  </m:oMath>
                </a14:m>
                <a:r>
                  <a:rPr lang="en-US" dirty="0"/>
                  <a:t> belongs to text mining related documents</a:t>
                </a:r>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spTree>
    <p:extLst>
      <p:ext uri="{BB962C8B-B14F-4D97-AF65-F5344CB8AC3E}">
        <p14:creationId xmlns:p14="http://schemas.microsoft.com/office/powerpoint/2010/main" val="50054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3" name="Content Placeholder 2"/>
          <p:cNvSpPr>
            <a:spLocks noGrp="1"/>
          </p:cNvSpPr>
          <p:nvPr>
            <p:ph idx="1"/>
          </p:nvPr>
        </p:nvSpPr>
        <p:spPr/>
        <p:txBody>
          <a:bodyPr/>
          <a:lstStyle/>
          <a:p>
            <a:r>
              <a:rPr lang="en-US" dirty="0"/>
              <a:t>One stage structure: </a:t>
            </a:r>
          </a:p>
          <a:p>
            <a:endParaRPr lang="en-US" dirty="0"/>
          </a:p>
          <a:p>
            <a:endParaRPr lang="en-US" dirty="0"/>
          </a:p>
          <a:p>
            <a:r>
              <a:rPr lang="en-US" dirty="0"/>
              <a:t>Whole system: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grpSp>
        <p:nvGrpSpPr>
          <p:cNvPr id="5" name="Group 4"/>
          <p:cNvGrpSpPr/>
          <p:nvPr/>
        </p:nvGrpSpPr>
        <p:grpSpPr>
          <a:xfrm>
            <a:off x="3048000" y="1828800"/>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447800" y="3390900"/>
            <a:ext cx="7185565" cy="838200"/>
            <a:chOff x="1475308" y="3124200"/>
            <a:chExt cx="7185565" cy="838200"/>
          </a:xfrm>
        </p:grpSpPr>
        <p:sp>
          <p:nvSpPr>
            <p:cNvPr id="13" name="Rectangle 12"/>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14" name="Rectangle 13"/>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15" name="Rectangle 14"/>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6" name="Rectangle 15"/>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7" name="Right Arrow 16"/>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23" name="Rectangle 22"/>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047" y="4366683"/>
            <a:ext cx="6937172" cy="2143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3454041" y="6510062"/>
            <a:ext cx="2862707" cy="369332"/>
          </a:xfrm>
          <a:prstGeom prst="rect">
            <a:avLst/>
          </a:prstGeom>
        </p:spPr>
        <p:txBody>
          <a:bodyPr wrap="none">
            <a:spAutoFit/>
          </a:bodyPr>
          <a:lstStyle/>
          <a:p>
            <a:r>
              <a:rPr lang="en-US" dirty="0"/>
              <a:t>An example system (</a:t>
            </a:r>
            <a:r>
              <a:rPr lang="en-US" dirty="0" err="1"/>
              <a:t>LeNet</a:t>
            </a:r>
            <a:r>
              <a:rPr lang="en-US" dirty="0"/>
              <a:t>):  </a:t>
            </a:r>
          </a:p>
        </p:txBody>
      </p:sp>
    </p:spTree>
    <p:extLst>
      <p:ext uri="{BB962C8B-B14F-4D97-AF65-F5344CB8AC3E}">
        <p14:creationId xmlns:p14="http://schemas.microsoft.com/office/powerpoint/2010/main" val="15235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a:bodyPr>
          <a:lstStyle/>
          <a:p>
            <a:r>
              <a:rPr lang="en-US" altLang="en-US" dirty="0"/>
              <a:t>Source-Channel framework </a:t>
            </a:r>
            <a:r>
              <a:rPr lang="en-US" altLang="en-US" baseline="30000" dirty="0"/>
              <a:t>[Shannon 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048" name="Equation" r:id="rId4" imgW="3124200" imgH="330200" progId="Equation.DSMT4">
                  <p:embed/>
                </p:oleObj>
              </mc:Choice>
              <mc:Fallback>
                <p:oleObj name="Equation" r:id="rId4" imgW="3124200" imgH="330200" progId="Equation.DSMT4">
                  <p:embed/>
                  <p:pic>
                    <p:nvPicPr>
                      <p:cNvPr id="31766"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65125" y="4554456"/>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X=Summary                    Y=Document</a:t>
            </a:r>
          </a:p>
        </p:txBody>
      </p:sp>
      <p:sp>
        <p:nvSpPr>
          <p:cNvPr id="5" name="Slide Number Placeholder 4"/>
          <p:cNvSpPr>
            <a:spLocks noGrp="1"/>
          </p:cNvSpPr>
          <p:nvPr>
            <p:ph type="sldNum" sz="quarter" idx="12"/>
          </p:nvPr>
        </p:nvSpPr>
        <p:spPr/>
        <p:txBody>
          <a:bodyPr/>
          <a:lstStyle/>
          <a:p>
            <a:fld id="{D4438207-9E20-42FC-82B6-02A8A94D7FE7}" type="slidenum">
              <a:rPr lang="en-US" smtClean="0"/>
              <a:t>20</a:t>
            </a:fld>
            <a:endParaRPr lang="en-US"/>
          </a:p>
        </p:txBody>
      </p:sp>
    </p:spTree>
    <p:extLst>
      <p:ext uri="{BB962C8B-B14F-4D97-AF65-F5344CB8AC3E}">
        <p14:creationId xmlns:p14="http://schemas.microsoft.com/office/powerpoint/2010/main" val="158515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 for Text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xmlns:a14="http://schemas.microsoft.com/office/drawing/2010/main">
        <mc:Choice Requires="a14">
          <p:sp>
            <p:nvSpPr>
              <p:cNvPr id="5" name="Content Placeholder 6"/>
              <p:cNvSpPr txBox="1">
                <a:spLocks/>
              </p:cNvSpPr>
              <p:nvPr/>
            </p:nvSpPr>
            <p:spPr>
              <a:xfrm>
                <a:off x="228600" y="1295400"/>
                <a:ext cx="8686800" cy="52578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Goal: Assign useful probabilities P(X) to sentences/ documents X</a:t>
                </a:r>
              </a:p>
              <a:p>
                <a:pPr lvl="1"/>
                <a:r>
                  <a:rPr lang="en-US" dirty="0"/>
                  <a:t>Input: many observations of training sentences X</a:t>
                </a:r>
              </a:p>
              <a:p>
                <a:pPr lvl="1"/>
                <a:r>
                  <a:rPr lang="en-US" dirty="0"/>
                  <a:t>Output: system capable of computing P(X)</a:t>
                </a:r>
              </a:p>
              <a:p>
                <a:endParaRPr lang="en-US" dirty="0"/>
              </a:p>
              <a:p>
                <a:r>
                  <a:rPr lang="en-US" dirty="0">
                    <a:solidFill>
                      <a:srgbClr val="0099FF"/>
                    </a:solidFill>
                  </a:rPr>
                  <a:t>Probabilities should broadly indicate plausibility of sentences</a:t>
                </a:r>
              </a:p>
              <a:p>
                <a:pPr lvl="1"/>
                <a:r>
                  <a:rPr lang="en-US" dirty="0"/>
                  <a:t>P(I saw a van)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P(eyes awe of an)</a:t>
                </a:r>
              </a:p>
              <a:p>
                <a:pPr lvl="1"/>
                <a:r>
                  <a:rPr lang="en-US" dirty="0"/>
                  <a:t>Not grammaticality: P(artichokes intimidate zippers)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a:t>
                </a:r>
              </a:p>
              <a:p>
                <a:pPr lvl="1"/>
                <a:r>
                  <a:rPr lang="en-US" dirty="0"/>
                  <a:t>In principle, </a:t>
                </a:r>
                <a:r>
                  <a:rPr lang="zh-CN" altLang="en-US" dirty="0"/>
                  <a:t>“</a:t>
                </a:r>
                <a:r>
                  <a:rPr lang="en-US" dirty="0"/>
                  <a:t>plausible</a:t>
                </a:r>
                <a:r>
                  <a:rPr lang="zh-CN" altLang="en-US" dirty="0"/>
                  <a:t>”</a:t>
                </a:r>
                <a:r>
                  <a:rPr lang="en-US" dirty="0"/>
                  <a:t> depends on the domain, context, speaker...</a:t>
                </a:r>
              </a:p>
            </p:txBody>
          </p:sp>
        </mc:Choice>
        <mc:Fallback xmlns="">
          <p:sp>
            <p:nvSpPr>
              <p:cNvPr id="5" name="Content Placeholder 6"/>
              <p:cNvSpPr txBox="1">
                <a:spLocks noRot="1" noChangeAspect="1" noMove="1" noResize="1" noEditPoints="1" noAdjustHandles="1" noChangeArrowheads="1" noChangeShapeType="1" noTextEdit="1"/>
              </p:cNvSpPr>
              <p:nvPr/>
            </p:nvSpPr>
            <p:spPr>
              <a:xfrm>
                <a:off x="228600" y="1295400"/>
                <a:ext cx="8686800" cy="5257800"/>
              </a:xfrm>
              <a:prstGeom prst="rect">
                <a:avLst/>
              </a:prstGeom>
              <a:blipFill>
                <a:blip r:embed="rId2"/>
                <a:stretch>
                  <a:fillRect l="-1474" t="-23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053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F17DD707-9D89-494D-8B5F-4410EC9C4485}"/>
              </a:ext>
            </a:extLst>
          </p:cNvPr>
          <p:cNvSpPr/>
          <p:nvPr/>
        </p:nvSpPr>
        <p:spPr>
          <a:xfrm>
            <a:off x="609600" y="1828800"/>
            <a:ext cx="7467600" cy="802542"/>
          </a:xfrm>
          <a:prstGeom prst="roundRect">
            <a:avLst/>
          </a:prstGeom>
          <a:solidFill>
            <a:srgbClr val="FBFFAF"/>
          </a:solidFill>
          <a:ln>
            <a:solidFill>
              <a:srgbClr val="FBF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p:cNvSpPr>
            <a:spLocks noGrp="1"/>
          </p:cNvSpPr>
          <p:nvPr>
            <p:ph type="title"/>
          </p:nvPr>
        </p:nvSpPr>
        <p:spPr/>
        <p:txBody>
          <a:bodyPr/>
          <a:lstStyle/>
          <a:p>
            <a:r>
              <a:rPr lang="en-US" dirty="0"/>
              <a:t>Language model for text</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a:bodyPr>
              <a:lstStyle/>
              <a:p>
                <a:r>
                  <a:rPr lang="en-US" altLang="en-US" dirty="0"/>
                  <a:t>Probability distribution over </a:t>
                </a:r>
                <a:r>
                  <a:rPr lang="en-US" altLang="en-US" u="sng" dirty="0"/>
                  <a:t>word 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a:p>
              <a:p>
                <a:pPr lvl="1"/>
                <a:r>
                  <a:rPr lang="en-US" dirty="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a:t> - maximum document length</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4438207-9E20-42FC-82B6-02A8A94D7FE7}" type="slidenum">
              <a:rPr lang="en-US" smtClean="0"/>
              <a:t>22</a:t>
            </a:fld>
            <a:endParaRPr lang="en-US"/>
          </a:p>
        </p:txBody>
      </p:sp>
      <p:grpSp>
        <p:nvGrpSpPr>
          <p:cNvPr id="17" name="Group 16"/>
          <p:cNvGrpSpPr/>
          <p:nvPr/>
        </p:nvGrpSpPr>
        <p:grpSpPr>
          <a:xfrm>
            <a:off x="5334000" y="2632554"/>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a:solidFill>
                    <a:srgbClr val="FF0000"/>
                  </a:solidFill>
                </a:rPr>
                <a:t>Chain rule: from conditional probability to joint probability</a:t>
              </a: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2833958" y="3229181"/>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a:t>sentence</a:t>
              </a:r>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in Webster's Third New International Dictionary</a:t>
            </a:r>
            <a:endParaRPr lang="en-US" dirty="0"/>
          </a:p>
        </p:txBody>
      </p:sp>
      <p:grpSp>
        <p:nvGrpSpPr>
          <p:cNvPr id="11" name="Group 10"/>
          <p:cNvGrpSpPr/>
          <p:nvPr/>
        </p:nvGrpSpPr>
        <p:grpSpPr>
          <a:xfrm>
            <a:off x="2209800" y="5943600"/>
            <a:ext cx="3252420" cy="369332"/>
            <a:chOff x="2209800" y="5943600"/>
            <a:chExt cx="3252420" cy="369332"/>
          </a:xfrm>
        </p:grpSpPr>
        <mc:AlternateContent xmlns:mc="http://schemas.openxmlformats.org/markup-compatibility/2006" xmlns:a14="http://schemas.microsoft.com/office/drawing/2010/main">
          <mc:Choice Requires="a14">
            <p:sp>
              <p:nvSpPr>
                <p:cNvPr id="28" name="TextBox 27"/>
                <p:cNvSpPr txBox="1"/>
                <p:nvPr/>
              </p:nvSpPr>
              <p:spPr>
                <a:xfrm>
                  <a:off x="4114800" y="5989766"/>
                  <a:ext cx="1347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114800" y="5989766"/>
                  <a:ext cx="1347420" cy="276999"/>
                </a:xfrm>
                <a:prstGeom prst="rect">
                  <a:avLst/>
                </a:prstGeom>
                <a:blipFill>
                  <a:blip r:embed="rId4"/>
                  <a:stretch>
                    <a:fillRect l="-1810" t="-4444" r="-3620" b="-6667"/>
                  </a:stretch>
                </a:blipFill>
              </p:spPr>
              <p:txBody>
                <a:bodyPr/>
                <a:lstStyle/>
                <a:p>
                  <a:r>
                    <a:rPr lang="en-US">
                      <a:noFill/>
                    </a:rPr>
                    <a:t> </a:t>
                  </a:r>
                </a:p>
              </p:txBody>
            </p:sp>
          </mc:Fallback>
        </mc:AlternateContent>
        <p:sp>
          <p:nvSpPr>
            <p:cNvPr id="29" name="TextBox 28"/>
            <p:cNvSpPr txBox="1"/>
            <p:nvPr/>
          </p:nvSpPr>
          <p:spPr>
            <a:xfrm>
              <a:off x="2209800" y="5943600"/>
              <a:ext cx="2066221" cy="369332"/>
            </a:xfrm>
            <a:prstGeom prst="rect">
              <a:avLst/>
            </a:prstGeom>
            <a:noFill/>
          </p:spPr>
          <p:txBody>
            <a:bodyPr wrap="square" rtlCol="0">
              <a:spAutoFit/>
            </a:bodyPr>
            <a:lstStyle/>
            <a:p>
              <a:r>
                <a:rPr lang="en-US" dirty="0">
                  <a:solidFill>
                    <a:srgbClr val="0070C0"/>
                  </a:solidFill>
                </a:rPr>
                <a:t>How large is this?</a:t>
              </a:r>
            </a:p>
          </p:txBody>
        </p:sp>
      </p:grpSp>
      <p:grpSp>
        <p:nvGrpSpPr>
          <p:cNvPr id="16" name="Group 15"/>
          <p:cNvGrpSpPr/>
          <p:nvPr/>
        </p:nvGrpSpPr>
        <p:grpSpPr>
          <a:xfrm>
            <a:off x="5498922" y="1011936"/>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a:solidFill>
                    <a:srgbClr val="FF0000"/>
                  </a:solidFill>
                </a:rPr>
                <a:t>We need independence assumptions!</a:t>
              </a: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7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language model</a:t>
            </a:r>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a:t>Generate a piece of text by generating each word </a:t>
                </a:r>
                <a:r>
                  <a:rPr lang="en-US" altLang="en-US" u="sng" dirty="0"/>
                  <a:t>independently</a:t>
                </a:r>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r>
                  <a:rPr lang="en-US" altLang="zh-CN" dirty="0"/>
                  <a:t>Looks familiar?</a:t>
                </a:r>
                <a:endParaRPr lang="en-US" altLang="en-US" dirty="0"/>
              </a:p>
              <a:p>
                <a:r>
                  <a:rPr lang="en-US" altLang="en-US" dirty="0"/>
                  <a:t>Essentially a multinomial distribution over the vocabulary</a:t>
                </a:r>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a:blip r:embed="rId2"/>
                <a:stretch>
                  <a:fillRect l="-1263" t="-1160" r="-1193"/>
                </a:stretch>
              </a:blipFill>
            </p:spPr>
            <p:txBody>
              <a:bodyPr/>
              <a:lstStyle/>
              <a:p>
                <a:r>
                  <a:rPr lang="en-US">
                    <a:noFill/>
                  </a:rPr>
                  <a:t> </a:t>
                </a:r>
              </a:p>
            </p:txBody>
          </p:sp>
        </mc:Fallback>
      </mc:AlternateContent>
      <p:graphicFrame>
        <p:nvGraphicFramePr>
          <p:cNvPr id="4" name="Chart 3"/>
          <p:cNvGraphicFramePr>
            <a:graphicFrameLocks/>
          </p:cNvGraphicFramePr>
          <p:nvPr>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p:cNvSpPr>
            <a:spLocks noGrp="1"/>
          </p:cNvSpPr>
          <p:nvPr>
            <p:ph type="sldNum" sz="quarter" idx="12"/>
          </p:nvPr>
        </p:nvSpPr>
        <p:spPr/>
        <p:txBody>
          <a:bodyPr/>
          <a:lstStyle/>
          <a:p>
            <a:fld id="{D4438207-9E20-42FC-82B6-02A8A94D7FE7}" type="slidenum">
              <a:rPr lang="en-US" smtClean="0"/>
              <a:t>23</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a:solidFill>
                  <a:srgbClr val="FF0000"/>
                </a:solidFill>
              </a:rPr>
              <a:t>The simplest and most popular choice!</a:t>
            </a:r>
          </a:p>
        </p:txBody>
      </p:sp>
    </p:spTree>
    <p:extLst>
      <p:ext uri="{BB962C8B-B14F-4D97-AF65-F5344CB8AC3E}">
        <p14:creationId xmlns:p14="http://schemas.microsoft.com/office/powerpoint/2010/main" val="187379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a:solidFill>
                      <a:srgbClr val="0099FF"/>
                    </a:solidFill>
                  </a:rPr>
                  <a:t>N-gram language models</a:t>
                </a:r>
              </a:p>
              <a:p>
                <a:pPr lvl="1"/>
                <a:r>
                  <a:rPr lang="en-US" altLang="en-US" dirty="0">
                    <a:solidFill>
                      <a:srgbClr val="0099FF"/>
                    </a:solidFill>
                  </a:rPr>
                  <a:t>Conditioned only on the past n-1 words</a:t>
                </a:r>
              </a:p>
              <a:p>
                <a:pPr lvl="1"/>
                <a:r>
                  <a:rPr lang="en-US" altLang="en-US" dirty="0"/>
                  <a:t>E.g., </a:t>
                </a:r>
                <a:r>
                  <a:rPr lang="en-US" altLang="en-US" dirty="0">
                    <a:solidFill>
                      <a:srgbClr val="FF0000"/>
                    </a:solidFill>
                  </a:rPr>
                  <a:t>bigram</a:t>
                </a:r>
                <a:r>
                  <a:rPr lang="en-US" altLang="en-US" dirty="0"/>
                  <a:t>: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a:p>
              <a:p>
                <a:r>
                  <a:rPr lang="en-US" dirty="0"/>
                  <a:t>Such independence assumptions are called </a:t>
                </a:r>
                <a:r>
                  <a:rPr lang="en-US" dirty="0">
                    <a:solidFill>
                      <a:srgbClr val="0099FF"/>
                    </a:solidFill>
                  </a:rPr>
                  <a:t>Markov assumptions (of order n-1)</a:t>
                </a:r>
              </a:p>
              <a:p>
                <a:pPr marL="0" lvl="1" indent="0">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i="1" dirty="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𝑛</m:t>
                              </m:r>
                              <m:r>
                                <a:rPr lang="en-US" altLang="en-US" i="1" dirty="0">
                                  <a:latin typeface="Cambria Math" panose="02040503050406030204" pitchFamily="18" charset="0"/>
                                </a:rPr>
                                <m:t>−1</m:t>
                              </m:r>
                            </m:sub>
                          </m:sSub>
                        </m:e>
                      </m:d>
                      <m:r>
                        <a:rPr lang="en-US" altLang="en-US" b="0" i="1" dirty="0" smtClean="0">
                          <a:latin typeface="Cambria Math" panose="02040503050406030204" pitchFamily="18" charset="0"/>
                        </a:rPr>
                        <m:t>=</m:t>
                      </m:r>
                      <m:r>
                        <a:rPr lang="en-US" altLang="en-US" i="1" dirty="0">
                          <a:latin typeface="Cambria Math"/>
                        </a:rPr>
                        <m:t>𝑝</m:t>
                      </m:r>
                      <m:r>
                        <a:rPr lang="en-US" altLang="en-US" i="1" dirty="0">
                          <a:latin typeface="Cambria Math"/>
                        </a:rPr>
                        <m:t>(</m:t>
                      </m:r>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i="1" dirty="0">
                              <a:latin typeface="Cambria Math" panose="02040503050406030204" pitchFamily="18" charset="0"/>
                            </a:rPr>
                            <m:t>𝑛</m:t>
                          </m:r>
                        </m:sub>
                      </m:sSub>
                      <m:r>
                        <a:rPr lang="en-US" altLang="en-US" i="1" dirty="0">
                          <a:latin typeface="Cambria Math"/>
                        </a:rPr>
                        <m:t>|</m:t>
                      </m:r>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m:t>
                          </m:r>
                          <m:r>
                            <a:rPr lang="en-US" altLang="en-US" i="1" dirty="0">
                              <a:latin typeface="Cambria Math" panose="02040503050406030204" pitchFamily="18" charset="0"/>
                            </a:rPr>
                            <m:t>𝑛</m:t>
                          </m:r>
                          <m:r>
                            <a:rPr lang="en-US" altLang="en-US" b="0" i="1" dirty="0" smtClean="0">
                              <a:latin typeface="Cambria Math" panose="02040503050406030204" pitchFamily="18" charset="0"/>
                            </a:rPr>
                            <m:t>+</m:t>
                          </m:r>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i="1" dirty="0">
                              <a:latin typeface="Cambria Math" panose="02040503050406030204" pitchFamily="18" charset="0"/>
                            </a:rPr>
                            <m:t>𝑛</m:t>
                          </m:r>
                          <m:r>
                            <a:rPr lang="en-US" altLang="en-US" i="1" dirty="0">
                              <a:latin typeface="Cambria Math" panose="02040503050406030204" pitchFamily="18" charset="0"/>
                            </a:rPr>
                            <m:t>−1</m:t>
                          </m:r>
                        </m:sub>
                      </m:sSub>
                      <m:r>
                        <a:rPr lang="en-US" altLang="en-US" i="1" dirty="0">
                          <a:latin typeface="Cambria Math"/>
                        </a:rPr>
                        <m:t>)</m:t>
                      </m:r>
                    </m:oMath>
                  </m:oMathPara>
                </a14:m>
                <a:endParaRPr lang="en-US" altLang="en-US" dirty="0"/>
              </a:p>
              <a:p>
                <a:pPr marL="0" indent="0">
                  <a:buNone/>
                </a:pPr>
                <a:endParaRPr lang="en-US" altLang="en-US" dirty="0"/>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a:blip r:embed="rId2"/>
                <a:stretch>
                  <a:fillRect l="-1297" t="-1348"/>
                </a:stretch>
              </a:blipFill>
            </p:spPr>
            <p:txBody>
              <a:bodyPr/>
              <a:lstStyle/>
              <a:p>
                <a:r>
                  <a:rPr lang="zh-CN" altLang="en-US">
                    <a:noFill/>
                  </a:rPr>
                  <a:t> </a:t>
                </a:r>
              </a:p>
            </p:txBody>
          </p:sp>
        </mc:Fallback>
      </mc:AlternateContent>
      <p:sp>
        <p:nvSpPr>
          <p:cNvPr id="5" name="Slide Number Placeholder 4"/>
          <p:cNvSpPr>
            <a:spLocks noGrp="1"/>
          </p:cNvSpPr>
          <p:nvPr>
            <p:ph type="sldNum" sz="quarter" idx="12"/>
          </p:nvPr>
        </p:nvSpPr>
        <p:spPr/>
        <p:txBody>
          <a:bodyPr/>
          <a:lstStyle/>
          <a:p>
            <a:fld id="{D4438207-9E20-42FC-82B6-02A8A94D7FE7}" type="slidenum">
              <a:rPr lang="en-US" smtClean="0"/>
              <a:t>24</a:t>
            </a:fld>
            <a:endParaRPr lang="en-US"/>
          </a:p>
        </p:txBody>
      </p:sp>
    </p:spTree>
    <p:extLst>
      <p:ext uri="{BB962C8B-B14F-4D97-AF65-F5344CB8AC3E}">
        <p14:creationId xmlns:p14="http://schemas.microsoft.com/office/powerpoint/2010/main" val="17725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a:t>Why just unigram models?</a:t>
            </a:r>
          </a:p>
        </p:txBody>
      </p:sp>
      <p:sp>
        <p:nvSpPr>
          <p:cNvPr id="36869" name="Rectangle 3"/>
          <p:cNvSpPr>
            <a:spLocks noGrp="1" noChangeArrowheads="1"/>
          </p:cNvSpPr>
          <p:nvPr>
            <p:ph idx="1"/>
          </p:nvPr>
        </p:nvSpPr>
        <p:spPr/>
        <p:txBody>
          <a:bodyPr>
            <a:normAutofit/>
          </a:bodyPr>
          <a:lstStyle/>
          <a:p>
            <a:r>
              <a:rPr lang="en-US" altLang="en-US" dirty="0"/>
              <a:t>Difficulty in moving toward more complex models</a:t>
            </a:r>
          </a:p>
          <a:p>
            <a:pPr lvl="1"/>
            <a:r>
              <a:rPr lang="en-US" altLang="en-US" dirty="0"/>
              <a:t>They involve more parameters, so need more data to estimate</a:t>
            </a:r>
          </a:p>
          <a:p>
            <a:pPr lvl="1"/>
            <a:r>
              <a:rPr lang="en-US" altLang="en-US" dirty="0"/>
              <a:t>They increase the computational complexity significantly, both in time and space</a:t>
            </a:r>
          </a:p>
          <a:p>
            <a:r>
              <a:rPr lang="en-US" altLang="en-US" dirty="0"/>
              <a:t>Capturing word order or structure may not add so much value for “topical inference”</a:t>
            </a:r>
          </a:p>
          <a:p>
            <a:r>
              <a:rPr lang="en-US" altLang="en-US" dirty="0"/>
              <a:t>But, using more sophisticated models can still be expected to improve performance ...</a:t>
            </a:r>
          </a:p>
          <a:p>
            <a:endParaRPr lang="en-US" altLang="en-US" dirty="0"/>
          </a:p>
        </p:txBody>
      </p:sp>
      <p:sp>
        <p:nvSpPr>
          <p:cNvPr id="5" name="Slide Number Placeholder 4"/>
          <p:cNvSpPr>
            <a:spLocks noGrp="1"/>
          </p:cNvSpPr>
          <p:nvPr>
            <p:ph type="sldNum" sz="quarter" idx="12"/>
          </p:nvPr>
        </p:nvSpPr>
        <p:spPr/>
        <p:txBody>
          <a:bodyPr/>
          <a:lstStyle/>
          <a:p>
            <a:fld id="{D4438207-9E20-42FC-82B6-02A8A94D7FE7}" type="slidenum">
              <a:rPr lang="en-US" smtClean="0"/>
              <a:t>25</a:t>
            </a:fld>
            <a:endParaRPr lang="en-US"/>
          </a:p>
        </p:txBody>
      </p:sp>
    </p:spTree>
    <p:extLst>
      <p:ext uri="{BB962C8B-B14F-4D97-AF65-F5344CB8AC3E}">
        <p14:creationId xmlns:p14="http://schemas.microsoft.com/office/powerpoint/2010/main" val="284368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Recap: what is a statistical LM?</a:t>
            </a:r>
          </a:p>
        </p:txBody>
      </p:sp>
      <p:sp>
        <p:nvSpPr>
          <p:cNvPr id="494595" name="Rectangle 3"/>
          <p:cNvSpPr>
            <a:spLocks noGrp="1" noChangeArrowheads="1"/>
          </p:cNvSpPr>
          <p:nvPr>
            <p:ph idx="1"/>
          </p:nvPr>
        </p:nvSpPr>
        <p:spPr/>
        <p:txBody>
          <a:bodyPr>
            <a:normAutofit/>
          </a:bodyPr>
          <a:lstStyle/>
          <a:p>
            <a:r>
              <a:rPr lang="en-US" altLang="en-US" b="0" dirty="0"/>
              <a:t>A model specifying probability 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a:t>It can be regarded as a probabilistic mechanism for “generating” text, thus also called a “generative” model</a:t>
            </a:r>
          </a:p>
          <a:p>
            <a:endParaRPr lang="en-US" altLang="en-US" b="0" dirty="0">
              <a:sym typeface="Symbol" panose="05050102010706020507" pitchFamily="18" charset="2"/>
            </a:endParaRPr>
          </a:p>
        </p:txBody>
      </p:sp>
      <p:sp>
        <p:nvSpPr>
          <p:cNvPr id="7" name="Slide Number Placeholder 6"/>
          <p:cNvSpPr>
            <a:spLocks noGrp="1"/>
          </p:cNvSpPr>
          <p:nvPr>
            <p:ph type="sldNum" sz="quarter" idx="12"/>
          </p:nvPr>
        </p:nvSpPr>
        <p:spPr/>
        <p:txBody>
          <a:bodyPr/>
          <a:lstStyle/>
          <a:p>
            <a:fld id="{D4438207-9E20-42FC-82B6-02A8A94D7FE7}" type="slidenum">
              <a:rPr lang="en-US" smtClean="0"/>
              <a:t>26</a:t>
            </a:fld>
            <a:endParaRPr lang="en-US"/>
          </a:p>
        </p:txBody>
      </p:sp>
    </p:spTree>
    <p:extLst>
      <p:ext uri="{BB962C8B-B14F-4D97-AF65-F5344CB8AC3E}">
        <p14:creationId xmlns:p14="http://schemas.microsoft.com/office/powerpoint/2010/main" val="1922938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a:bodyPr>
          <a:lstStyle/>
          <a:p>
            <a:r>
              <a:rPr lang="en-US" altLang="en-US" dirty="0"/>
              <a:t>Recap: Source-Channel framework </a:t>
            </a:r>
            <a:r>
              <a:rPr lang="en-US" altLang="en-US" baseline="30000" dirty="0"/>
              <a:t>[Shannon 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2071" name="Equation" r:id="rId4" imgW="3124200" imgH="330200" progId="Equation.DSMT4">
                  <p:embed/>
                </p:oleObj>
              </mc:Choice>
              <mc:Fallback>
                <p:oleObj name="Equation" r:id="rId4" imgW="3124200" imgH="330200" progId="Equation.DSMT4">
                  <p:embed/>
                  <p:pic>
                    <p:nvPicPr>
                      <p:cNvPr id="31766"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X=Summary                    Y=Document</a:t>
            </a:r>
          </a:p>
        </p:txBody>
      </p:sp>
      <p:sp>
        <p:nvSpPr>
          <p:cNvPr id="5" name="Slide Number Placeholder 4"/>
          <p:cNvSpPr>
            <a:spLocks noGrp="1"/>
          </p:cNvSpPr>
          <p:nvPr>
            <p:ph type="sldNum" sz="quarter" idx="12"/>
          </p:nvPr>
        </p:nvSpPr>
        <p:spPr/>
        <p:txBody>
          <a:bodyPr/>
          <a:lstStyle/>
          <a:p>
            <a:fld id="{D4438207-9E20-42FC-82B6-02A8A94D7FE7}" type="slidenum">
              <a:rPr lang="en-US" smtClean="0"/>
              <a:t>27</a:t>
            </a:fld>
            <a:endParaRPr lang="en-US"/>
          </a:p>
        </p:txBody>
      </p:sp>
    </p:spTree>
    <p:extLst>
      <p:ext uri="{BB962C8B-B14F-4D97-AF65-F5344CB8AC3E}">
        <p14:creationId xmlns:p14="http://schemas.microsoft.com/office/powerpoint/2010/main" val="3681072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a:t>Generative view of text documents</a:t>
            </a:r>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CC3300"/>
                </a:solidFill>
                <a:sym typeface="Symbol" panose="05050102010706020507" pitchFamily="18" charset="2"/>
              </a:rPr>
              <a:t>…</a:t>
            </a:r>
          </a:p>
          <a:p>
            <a:pPr algn="l"/>
            <a:r>
              <a:rPr lang="en-US" altLang="en-US" dirty="0">
                <a:solidFill>
                  <a:srgbClr val="CC3300"/>
                </a:solidFill>
                <a:sym typeface="Symbol" panose="05050102010706020507" pitchFamily="18" charset="2"/>
              </a:rPr>
              <a:t>text 0.01</a:t>
            </a: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a:solidFill>
                    <a:schemeClr val="bg1"/>
                  </a:solidFill>
                </a:rPr>
                <a:t>document</a:t>
              </a: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a:solidFill>
                    <a:schemeClr val="bg1"/>
                  </a:solidFill>
                </a:rPr>
                <a:t>document</a:t>
              </a: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8" name="Slide Number Placeholder 7"/>
          <p:cNvSpPr>
            <a:spLocks noGrp="1"/>
          </p:cNvSpPr>
          <p:nvPr>
            <p:ph type="sldNum" sz="quarter" idx="12"/>
          </p:nvPr>
        </p:nvSpPr>
        <p:spPr/>
        <p:txBody>
          <a:bodyPr/>
          <a:lstStyle/>
          <a:p>
            <a:fld id="{D4438207-9E20-42FC-82B6-02A8A94D7FE7}" type="slidenum">
              <a:rPr lang="en-US" smtClean="0"/>
              <a:t>28</a:t>
            </a:fld>
            <a:endParaRPr lang="en-US"/>
          </a:p>
        </p:txBody>
      </p:sp>
    </p:spTree>
    <p:extLst>
      <p:ext uri="{BB962C8B-B14F-4D97-AF65-F5344CB8AC3E}">
        <p14:creationId xmlns:p14="http://schemas.microsoft.com/office/powerpoint/2010/main" val="216967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generate text from an N-gram language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1530" y="1129757"/>
                <a:ext cx="8686800" cy="2438400"/>
              </a:xfrm>
            </p:spPr>
            <p:txBody>
              <a:bodyPr>
                <a:normAutofit lnSpcReduction="10000"/>
              </a:bodyPr>
              <a:lstStyle/>
              <a:p>
                <a:r>
                  <a:rPr lang="en-US" dirty="0"/>
                  <a:t>Sample from a </a:t>
                </a:r>
                <a:r>
                  <a:rPr lang="en-US" u="sng" dirty="0"/>
                  <a:t>discrete</a:t>
                </a:r>
                <a:r>
                  <a:rPr lang="en-US" dirty="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a:p>
              <a:p>
                <a:pPr lvl="1"/>
                <a:r>
                  <a:rPr lang="en-US" dirty="0"/>
                  <a:t>Assume </a:t>
                </a:r>
                <a14:m>
                  <m:oMath xmlns:m="http://schemas.openxmlformats.org/officeDocument/2006/math">
                    <m:r>
                      <a:rPr lang="en-US" i="1" dirty="0" smtClean="0">
                        <a:latin typeface="Cambria Math" panose="02040503050406030204" pitchFamily="18" charset="0"/>
                      </a:rPr>
                      <m:t>𝑛</m:t>
                    </m:r>
                  </m:oMath>
                </a14:m>
                <a:r>
                  <a:rPr lang="en-US" dirty="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intervals according to the probabilities of the outcomes</a:t>
                </a:r>
              </a:p>
              <a:p>
                <a:pPr marL="971550" lvl="1" indent="-514350">
                  <a:buFont typeface="+mj-lt"/>
                  <a:buAutoNum type="arabicPeriod"/>
                </a:pPr>
                <a:r>
                  <a:rPr lang="en-US" dirty="0"/>
                  <a:t>Generate a random number </a:t>
                </a:r>
                <a14:m>
                  <m:oMath xmlns:m="http://schemas.openxmlformats.org/officeDocument/2006/math">
                    <m:r>
                      <a:rPr lang="en-US" i="1" dirty="0" smtClean="0">
                        <a:latin typeface="Cambria Math" panose="02040503050406030204" pitchFamily="18" charset="0"/>
                      </a:rPr>
                      <m:t>𝑟</m:t>
                    </m:r>
                  </m:oMath>
                </a14:m>
                <a:r>
                  <a:rPr lang="en-US" dirty="0"/>
                  <a:t> between 0 and 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where </a:t>
                </a:r>
                <a14:m>
                  <m:oMath xmlns:m="http://schemas.openxmlformats.org/officeDocument/2006/math">
                    <m:r>
                      <a:rPr lang="en-US" i="1" dirty="0" smtClean="0">
                        <a:latin typeface="Cambria Math" panose="02040503050406030204" pitchFamily="18" charset="0"/>
                      </a:rPr>
                      <m:t>𝑟</m:t>
                    </m:r>
                  </m:oMath>
                </a14:m>
                <a:r>
                  <a:rPr lang="en-US" dirty="0"/>
                  <a:t> falls into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1530" y="1129757"/>
                <a:ext cx="8686800" cy="2438400"/>
              </a:xfrm>
              <a:blipFill>
                <a:blip r:embed="rId2"/>
                <a:stretch>
                  <a:fillRect l="-1263" t="-4000" b="-5000"/>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graphicFrame>
        <p:nvGraphicFramePr>
          <p:cNvPr id="11" name="Chart 10"/>
          <p:cNvGraphicFramePr>
            <a:graphicFrameLocks/>
          </p:cNvGraphicFramePr>
          <p:nvPr>
            <p:extLst>
              <p:ext uri="{D42A27DB-BD31-4B8C-83A1-F6EECF244321}">
                <p14:modId xmlns:p14="http://schemas.microsoft.com/office/powerpoint/2010/main" val="232958578"/>
              </p:ext>
            </p:extLst>
          </p:nvPr>
        </p:nvGraphicFramePr>
        <p:xfrm>
          <a:off x="5086814" y="3303086"/>
          <a:ext cx="4057186" cy="3326314"/>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p:cNvPicPr>
            <a:picLocks noChangeAspect="1"/>
          </p:cNvPicPr>
          <p:nvPr/>
        </p:nvPicPr>
        <p:blipFill>
          <a:blip r:embed="rId4"/>
          <a:stretch>
            <a:fillRect/>
          </a:stretch>
        </p:blipFill>
        <p:spPr>
          <a:xfrm>
            <a:off x="0" y="4425885"/>
            <a:ext cx="5410200" cy="1384963"/>
          </a:xfrm>
          <a:prstGeom prst="rect">
            <a:avLst/>
          </a:prstGeom>
        </p:spPr>
      </p:pic>
    </p:spTree>
    <p:extLst>
      <p:ext uri="{BB962C8B-B14F-4D97-AF65-F5344CB8AC3E}">
        <p14:creationId xmlns:p14="http://schemas.microsoft.com/office/powerpoint/2010/main" val="404130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a:t>
            </a:r>
          </a:p>
        </p:txBody>
      </p:sp>
      <p:sp>
        <p:nvSpPr>
          <p:cNvPr id="3" name="Content Placeholder 2"/>
          <p:cNvSpPr>
            <a:spLocks noGrp="1"/>
          </p:cNvSpPr>
          <p:nvPr>
            <p:ph idx="1"/>
          </p:nvPr>
        </p:nvSpPr>
        <p:spPr/>
        <p:txBody>
          <a:bodyPr/>
          <a:lstStyle/>
          <a:p>
            <a:r>
              <a:rPr lang="en-US" b="1" dirty="0"/>
              <a:t>A solution: </a:t>
            </a:r>
          </a:p>
          <a:p>
            <a:pPr lvl="1"/>
            <a:r>
              <a:rPr lang="en-US" b="1" dirty="0"/>
              <a:t>Filters </a:t>
            </a:r>
            <a:r>
              <a:rPr lang="en-US" dirty="0"/>
              <a:t>to capture different patterns in the input space. </a:t>
            </a:r>
          </a:p>
          <a:p>
            <a:pPr lvl="2"/>
            <a:r>
              <a:rPr lang="en-US" b="1" dirty="0"/>
              <a:t>Share </a:t>
            </a:r>
            <a:r>
              <a:rPr lang="en-US" dirty="0"/>
              <a:t>parameters across different locations (assuming input is stationary) </a:t>
            </a:r>
          </a:p>
          <a:p>
            <a:pPr lvl="2"/>
            <a:r>
              <a:rPr lang="en-US" b="1" dirty="0">
                <a:solidFill>
                  <a:srgbClr val="FF0000"/>
                </a:solidFill>
              </a:rPr>
              <a:t>Convolutions</a:t>
            </a:r>
            <a:r>
              <a:rPr lang="en-US" dirty="0"/>
              <a:t> with learned filters </a:t>
            </a:r>
          </a:p>
          <a:p>
            <a:pPr lvl="1"/>
            <a:r>
              <a:rPr lang="en-US" sz="1800" dirty="0"/>
              <a:t>Filters will be </a:t>
            </a:r>
            <a:r>
              <a:rPr lang="en-US" sz="1800" b="1" dirty="0"/>
              <a:t>learned </a:t>
            </a:r>
            <a:r>
              <a:rPr lang="en-US" sz="1800" dirty="0"/>
              <a:t>during training. </a:t>
            </a:r>
          </a:p>
          <a:p>
            <a:pPr lvl="1"/>
            <a:r>
              <a:rPr lang="en-US" sz="1800" dirty="0"/>
              <a:t>The issue of variable-sized inputs will be </a:t>
            </a:r>
          </a:p>
          <a:p>
            <a:pPr marL="457200" lvl="1" indent="0">
              <a:buNone/>
            </a:pPr>
            <a:r>
              <a:rPr lang="en-US" sz="1800" dirty="0"/>
              <a:t>resolved with a </a:t>
            </a:r>
            <a:r>
              <a:rPr lang="en-US" sz="1800" b="1" dirty="0"/>
              <a:t>pooling </a:t>
            </a:r>
            <a:r>
              <a:rPr lang="en-US" sz="1800" dirty="0"/>
              <a:t>layer.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199" y="3272105"/>
            <a:ext cx="2895601" cy="288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95600" y="4876800"/>
            <a:ext cx="2065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800" u="none" dirty="0"/>
              <a:t>So what is a convolution?</a:t>
            </a:r>
          </a:p>
        </p:txBody>
      </p:sp>
    </p:spTree>
    <p:extLst>
      <p:ext uri="{BB962C8B-B14F-4D97-AF65-F5344CB8AC3E}">
        <p14:creationId xmlns:p14="http://schemas.microsoft.com/office/powerpoint/2010/main" val="107402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text from language models</a:t>
            </a:r>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a:t>Under a unigram language model:</a:t>
            </a:r>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42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text from language models</a:t>
            </a:r>
          </a:p>
        </p:txBody>
      </p:sp>
      <p:sp>
        <p:nvSpPr>
          <p:cNvPr id="6" name="Slide Number Placeholder 5"/>
          <p:cNvSpPr>
            <a:spLocks noGrp="1"/>
          </p:cNvSpPr>
          <p:nvPr>
            <p:ph type="sldNum" sz="quarter" idx="12"/>
          </p:nvPr>
        </p:nvSpPr>
        <p:spPr/>
        <p:txBody>
          <a:bodyPr/>
          <a:lstStyle/>
          <a:p>
            <a:fld id="{D4438207-9E20-42FC-82B6-02A8A94D7FE7}" type="slidenum">
              <a:rPr lang="en-US" smtClean="0"/>
              <a:t>31</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a:solidFill>
                  <a:srgbClr val="FF0000"/>
                </a:solidFill>
              </a:rPr>
              <a:t>The same likelihood!</a:t>
            </a: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a:t>Under a unigram language model:</a:t>
            </a:r>
          </a:p>
        </p:txBody>
      </p:sp>
    </p:spTree>
    <p:extLst>
      <p:ext uri="{BB962C8B-B14F-4D97-AF65-F5344CB8AC3E}">
        <p14:creationId xmlns:p14="http://schemas.microsoft.com/office/powerpoint/2010/main" val="2141039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N-gram language models will help</a:t>
            </a:r>
          </a:p>
        </p:txBody>
      </p:sp>
      <p:sp>
        <p:nvSpPr>
          <p:cNvPr id="7" name="Content Placeholder 6"/>
          <p:cNvSpPr>
            <a:spLocks noGrp="1"/>
          </p:cNvSpPr>
          <p:nvPr>
            <p:ph idx="1"/>
          </p:nvPr>
        </p:nvSpPr>
        <p:spPr/>
        <p:txBody>
          <a:bodyPr>
            <a:normAutofit lnSpcReduction="10000"/>
          </a:bodyPr>
          <a:lstStyle/>
          <a:p>
            <a:r>
              <a:rPr lang="en-US" dirty="0"/>
              <a:t>Unigram</a:t>
            </a:r>
          </a:p>
          <a:p>
            <a:pPr lvl="1"/>
            <a:r>
              <a:rPr lang="en-US" dirty="0"/>
              <a:t>Months the my and issue of year foreign new exchange’s </a:t>
            </a:r>
            <a:r>
              <a:rPr lang="en-US" dirty="0" err="1"/>
              <a:t>september</a:t>
            </a:r>
            <a:r>
              <a:rPr lang="en-US" dirty="0"/>
              <a:t> were recession exchange new endorsed a q acquire to six executives.</a:t>
            </a:r>
          </a:p>
          <a:p>
            <a:r>
              <a:rPr lang="en-US" dirty="0"/>
              <a:t>Bigram</a:t>
            </a:r>
          </a:p>
          <a:p>
            <a:pPr lvl="1"/>
            <a:r>
              <a:rPr lang="en-US" dirty="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a:t> Trigram</a:t>
            </a:r>
          </a:p>
          <a:p>
            <a:pPr lvl="1"/>
            <a:r>
              <a:rPr lang="en-US" dirty="0"/>
              <a:t>They also point to ninety nine point six billon dollars from two hundred four oh six three percent of the rates of interest stores as Mexico and Brazil on market conditions. </a:t>
            </a:r>
          </a:p>
        </p:txBody>
      </p:sp>
      <p:sp>
        <p:nvSpPr>
          <p:cNvPr id="5" name="Slide Number Placeholder 4"/>
          <p:cNvSpPr>
            <a:spLocks noGrp="1"/>
          </p:cNvSpPr>
          <p:nvPr>
            <p:ph type="sldNum" sz="quarter" idx="12"/>
          </p:nvPr>
        </p:nvSpPr>
        <p:spPr/>
        <p:txBody>
          <a:bodyPr/>
          <a:lstStyle/>
          <a:p>
            <a:fld id="{D4438207-9E20-42FC-82B6-02A8A94D7FE7}" type="slidenum">
              <a:rPr lang="en-US" smtClean="0"/>
              <a:t>32</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a:solidFill>
                  <a:srgbClr val="0070C0"/>
                </a:solidFill>
              </a:rPr>
              <a:t>Generated from language models of New York Times</a:t>
            </a:r>
          </a:p>
        </p:txBody>
      </p:sp>
    </p:spTree>
    <p:extLst>
      <p:ext uri="{BB962C8B-B14F-4D97-AF65-F5344CB8AC3E}">
        <p14:creationId xmlns:p14="http://schemas.microsoft.com/office/powerpoint/2010/main" val="1435531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Turing  test: generating Shakespeare</a:t>
            </a:r>
          </a:p>
        </p:txBody>
      </p:sp>
      <p:sp>
        <p:nvSpPr>
          <p:cNvPr id="6" name="Slide Number Placeholder 5"/>
          <p:cNvSpPr>
            <a:spLocks noGrp="1"/>
          </p:cNvSpPr>
          <p:nvPr>
            <p:ph type="sldNum" sz="quarter" idx="12"/>
          </p:nvPr>
        </p:nvSpPr>
        <p:spPr/>
        <p:txBody>
          <a:bodyPr/>
          <a:lstStyle/>
          <a:p>
            <a:fld id="{D4438207-9E20-42FC-82B6-02A8A94D7FE7}" type="slidenum">
              <a:rPr lang="en-US" smtClean="0"/>
              <a:t>33</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a:t>A</a:t>
              </a:r>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a:t>B</a:t>
              </a:r>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a:t>C</a:t>
              </a:r>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a:t>D</a:t>
              </a:r>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4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language models</a:t>
            </a:r>
          </a:p>
        </p:txBody>
      </p:sp>
      <p:sp>
        <p:nvSpPr>
          <p:cNvPr id="20" name="Slide Number Placeholder 19"/>
          <p:cNvSpPr>
            <a:spLocks noGrp="1"/>
          </p:cNvSpPr>
          <p:nvPr>
            <p:ph type="sldNum" sz="quarter" idx="12"/>
          </p:nvPr>
        </p:nvSpPr>
        <p:spPr/>
        <p:txBody>
          <a:bodyPr/>
          <a:lstStyle/>
          <a:p>
            <a:fld id="{D4438207-9E20-42FC-82B6-02A8A94D7FE7}" type="slidenum">
              <a:rPr lang="en-US" smtClean="0"/>
              <a:t>34</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mining” paper</a:t>
            </a:r>
          </a:p>
          <a:p>
            <a:r>
              <a:rPr lang="en-US" altLang="en-US" sz="2000" b="1" dirty="0"/>
              <a:t>(total #words=100)</a:t>
            </a:r>
          </a:p>
        </p:txBody>
      </p:sp>
    </p:spTree>
    <p:extLst>
      <p:ext uri="{BB962C8B-B14F-4D97-AF65-F5344CB8AC3E}">
        <p14:creationId xmlns:p14="http://schemas.microsoft.com/office/powerpoint/2010/main" val="275676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language models</a:t>
            </a:r>
          </a:p>
        </p:txBody>
      </p:sp>
      <p:sp>
        <p:nvSpPr>
          <p:cNvPr id="5" name="Content Placeholder 4"/>
          <p:cNvSpPr>
            <a:spLocks noGrp="1"/>
          </p:cNvSpPr>
          <p:nvPr>
            <p:ph idx="1"/>
          </p:nvPr>
        </p:nvSpPr>
        <p:spPr/>
        <p:txBody>
          <a:bodyPr/>
          <a:lstStyle/>
          <a:p>
            <a:r>
              <a:rPr lang="en-US" dirty="0"/>
              <a:t>Maximum likelihood estimation</a:t>
            </a:r>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mining” paper</a:t>
            </a:r>
          </a:p>
          <a:p>
            <a:r>
              <a:rPr lang="en-US" altLang="en-US" sz="2000" b="1" dirty="0"/>
              <a:t>(total #words=100)</a:t>
            </a:r>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Slide Number Placeholder 19"/>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2646841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estimation</a:t>
            </a:r>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a:bodyPr>
              <a:lstStyle/>
              <a:p>
                <a:r>
                  <a:rPr lang="en-US" altLang="en-US" dirty="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our 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a:blip r:embed="rId2"/>
                <a:stretch>
                  <a:fillRect l="-1263" t="-1160" r="-19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7D331B6-44EF-44C9-9B8C-E07E76159A89}" type="slidenum">
              <a:rPr lang="en-US" smtClean="0"/>
              <a:t>36</a:t>
            </a:fld>
            <a:endParaRPr lang="en-US"/>
          </a:p>
        </p:txBody>
      </p:sp>
    </p:spTree>
    <p:extLst>
      <p:ext uri="{BB962C8B-B14F-4D97-AF65-F5344CB8AC3E}">
        <p14:creationId xmlns:p14="http://schemas.microsoft.com/office/powerpoint/2010/main" val="40840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likelihood vs. Bayesian</a:t>
            </a:r>
          </a:p>
        </p:txBody>
      </p:sp>
      <p:sp>
        <p:nvSpPr>
          <p:cNvPr id="466947" name="Rectangle 3"/>
          <p:cNvSpPr>
            <a:spLocks noGrp="1" noChangeArrowheads="1"/>
          </p:cNvSpPr>
          <p:nvPr>
            <p:ph idx="1"/>
          </p:nvPr>
        </p:nvSpPr>
        <p:spPr>
          <a:xfrm>
            <a:off x="381000" y="1371600"/>
            <a:ext cx="8458200" cy="4495800"/>
          </a:xfrm>
        </p:spPr>
        <p:txBody>
          <a:bodyPr>
            <a:normAutofit/>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a:t>Issue: small sample size</a:t>
            </a:r>
          </a:p>
          <a:p>
            <a:r>
              <a:rPr lang="en-US" altLang="en-US" dirty="0">
                <a:sym typeface="Symbol" pitchFamily="18" charset="2"/>
              </a:rPr>
              <a:t>Maximum a Posterior estimation (MAP)</a:t>
            </a:r>
            <a:r>
              <a:rPr lang="en-US" altLang="en-US" dirty="0"/>
              <a:t> estimation </a:t>
            </a:r>
          </a:p>
          <a:p>
            <a:pPr lvl="1"/>
            <a:r>
              <a:rPr lang="en-US" altLang="en-US" dirty="0"/>
              <a:t>“Best” means being consistent with our “prior” knowledge and explaining data well</a:t>
            </a:r>
          </a:p>
          <a:p>
            <a:pPr lvl="1"/>
            <a:endParaRPr lang="en-US" altLang="en-US" dirty="0">
              <a:sym typeface="Symbol" pitchFamily="18" charset="2"/>
            </a:endParaRPr>
          </a:p>
          <a:p>
            <a:pPr lvl="1"/>
            <a:r>
              <a:rPr lang="en-US" altLang="en-US" dirty="0">
                <a:sym typeface="Symbol" pitchFamily="18" charset="2"/>
              </a:rPr>
              <a:t>Issue: how to define prior?</a:t>
            </a:r>
          </a:p>
        </p:txBody>
      </p:sp>
      <p:sp>
        <p:nvSpPr>
          <p:cNvPr id="6" name="Slide Number Placeholder 5"/>
          <p:cNvSpPr>
            <a:spLocks noGrp="1"/>
          </p:cNvSpPr>
          <p:nvPr>
            <p:ph type="sldNum" sz="quarter" idx="12"/>
          </p:nvPr>
        </p:nvSpPr>
        <p:spPr/>
        <p:txBody>
          <a:bodyPr/>
          <a:lstStyle/>
          <a:p>
            <a:fld id="{97D331B6-44EF-44C9-9B8C-E07E76159A89}" type="slidenum">
              <a:rPr lang="en-US" smtClean="0"/>
              <a:t>37</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781406"/>
            <a:ext cx="3048000" cy="369332"/>
          </a:xfrm>
          <a:prstGeom prst="rect">
            <a:avLst/>
          </a:prstGeom>
          <a:noFill/>
        </p:spPr>
        <p:txBody>
          <a:bodyPr wrap="square" rtlCol="0">
            <a:spAutoFit/>
          </a:bodyPr>
          <a:lstStyle/>
          <a:p>
            <a:r>
              <a:rPr lang="en-US" i="1" dirty="0">
                <a:solidFill>
                  <a:srgbClr val="FF0000"/>
                </a:solidFill>
              </a:rPr>
              <a:t>ML: </a:t>
            </a:r>
            <a:r>
              <a:rPr lang="en-US" i="1" dirty="0" err="1">
                <a:solidFill>
                  <a:srgbClr val="FF0000"/>
                </a:solidFill>
              </a:rPr>
              <a:t>Frequentist’s</a:t>
            </a:r>
            <a:r>
              <a:rPr lang="en-US" i="1" dirty="0">
                <a:solidFill>
                  <a:srgbClr val="FF0000"/>
                </a:solidFill>
              </a:rPr>
              <a:t> point of view</a:t>
            </a: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a:solidFill>
                  <a:srgbClr val="FF0000"/>
                </a:solidFill>
              </a:rPr>
              <a:t>MAP: Bayesian’s point of view</a:t>
            </a:r>
          </a:p>
        </p:txBody>
      </p:sp>
    </p:spTree>
    <p:extLst>
      <p:ext uri="{BB962C8B-B14F-4D97-AF65-F5344CB8AC3E}">
        <p14:creationId xmlns:p14="http://schemas.microsoft.com/office/powerpoint/2010/main" val="12725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likelihood estimation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a:t> with 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a:t> </a:t>
                </a:r>
              </a:p>
              <a:p>
                <a:r>
                  <a:rPr lang="en-US" altLang="en-US" sz="2400" dirty="0"/>
                  <a:t>Maximum likelihood 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4" name="Slide Number Placeholder 13"/>
          <p:cNvSpPr>
            <a:spLocks noGrp="1"/>
          </p:cNvSpPr>
          <p:nvPr>
            <p:ph type="sldNum" sz="quarter" idx="12"/>
          </p:nvPr>
        </p:nvSpPr>
        <p:spPr/>
        <p:txBody>
          <a:bodyPr/>
          <a:lstStyle/>
          <a:p>
            <a:fld id="{97D331B6-44EF-44C9-9B8C-E07E76159A89}" type="slidenum">
              <a:rPr lang="en-US" smtClean="0"/>
              <a:t>38</a:t>
            </a:fld>
            <a:endParaRPr lang="en-US"/>
          </a:p>
        </p:txBody>
      </p:sp>
      <mc:AlternateContent xmlns:mc="http://schemas.openxmlformats.org/markup-compatibility/2006">
        <mc:Choice xmlns:a14="http://schemas.microsoft.com/office/drawing/2010/main"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a:t>Using </a:t>
                </a:r>
                <a:r>
                  <a:rPr lang="en-US" altLang="en-US" sz="1800" b="1" i="0" dirty="0">
                    <a:solidFill>
                      <a:srgbClr val="84B2E0"/>
                    </a:solidFill>
                  </a:rPr>
                  <a:t>Lagrange multiplier approach</a:t>
                </a:r>
                <a:r>
                  <a:rPr lang="en-US" altLang="en-US" sz="1800" b="1" i="0" dirty="0"/>
                  <a:t>, </a:t>
                </a:r>
                <a:r>
                  <a:rPr lang="en-US" altLang="en-US" b="1" dirty="0"/>
                  <a:t>we’ll 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b="0" i="1" smtClean="0">
                              <a:latin typeface="Cambria Math" panose="02040503050406030204" pitchFamily="18" charset="0"/>
                            </a:rPr>
                            <m:t>𝑉</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21403" cy="984052"/>
            <a:chOff x="457200" y="3995901"/>
            <a:chExt cx="4721403"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24737"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24737" cy="984052"/>
                </a:xfrm>
                <a:prstGeom prst="rect">
                  <a:avLst/>
                </a:prstGeom>
                <a:blipFill>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panose="02040503050406030204" pitchFamily="18" charset="0"/>
                                        <a:ea typeface="Cambria Math"/>
                                      </a:rPr>
                                      <m:t>𝑥</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a:t>=1</a:t>
                  </a:r>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a:t>Since</a:t>
              </a:r>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a:t>we have </a:t>
              </a:r>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panose="02040503050406030204" pitchFamily="18" charset="0"/>
                                  </a:rPr>
                                  <m:t>𝑉</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Requirement from probability</a:t>
            </a:r>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2127" y="106328"/>
            <a:ext cx="3043273" cy="24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20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sp>
        <p:nvSpPr>
          <p:cNvPr id="7" name="TextBox 6"/>
          <p:cNvSpPr txBox="1"/>
          <p:nvPr/>
        </p:nvSpPr>
        <p:spPr>
          <a:xfrm>
            <a:off x="3048000" y="2763887"/>
            <a:ext cx="2895600" cy="646331"/>
          </a:xfrm>
          <a:prstGeom prst="rect">
            <a:avLst/>
          </a:prstGeom>
          <a:noFill/>
        </p:spPr>
        <p:txBody>
          <a:bodyPr wrap="square" rtlCol="0">
            <a:spAutoFit/>
          </a:bodyPr>
          <a:lstStyle/>
          <a:p>
            <a:r>
              <a:rPr lang="en-US" i="1" dirty="0"/>
              <a:t>Length of document or total number of words in a corpus</a:t>
            </a:r>
          </a:p>
        </p:txBody>
      </p:sp>
      <p:cxnSp>
        <p:nvCxnSpPr>
          <p:cNvPr id="9" name="Straight Arrow Connector 8"/>
          <p:cNvCxnSpPr/>
          <p:nvPr/>
        </p:nvCxnSpPr>
        <p:spPr>
          <a:xfrm flipH="1" flipV="1">
            <a:off x="2590800" y="2730020"/>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6934200" y="1447800"/>
                <a:ext cx="1828800" cy="1754326"/>
              </a:xfrm>
              <a:prstGeom prst="rect">
                <a:avLst/>
              </a:prstGeom>
              <a:noFill/>
            </p:spPr>
            <p:txBody>
              <a:bodyPr wrap="square" rtlCol="0">
                <a:spAutoFit/>
              </a:bodyPr>
              <a:lstStyle/>
              <a:p>
                <a:r>
                  <a:rPr lang="en-US" altLang="zh-CN" i="1" dirty="0"/>
                  <a:t>For the ease of notations, we denote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altLang="zh-CN" i="1" dirty="0"/>
                  <a:t>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altLang="zh-CN" i="1" dirty="0"/>
                  <a:t> as the unique word type in </a:t>
                </a:r>
                <a:r>
                  <a:rPr lang="en-US" altLang="zh-CN" i="1" dirty="0" err="1"/>
                  <a:t>vocabular</a:t>
                </a:r>
                <a:r>
                  <a:rPr lang="en-US" altLang="zh-CN" i="1" dirty="0"/>
                  <a:t> </a:t>
                </a:r>
                <a:endParaRPr lang="en-US" i="1" dirty="0"/>
              </a:p>
            </p:txBody>
          </p:sp>
        </mc:Choice>
        <mc:Fallback xmlns="">
          <p:sp>
            <p:nvSpPr>
              <p:cNvPr id="10" name="TextBox 9"/>
              <p:cNvSpPr txBox="1">
                <a:spLocks noRot="1" noChangeAspect="1" noMove="1" noResize="1" noEditPoints="1" noAdjustHandles="1" noChangeArrowheads="1" noChangeShapeType="1" noTextEdit="1"/>
              </p:cNvSpPr>
              <p:nvPr/>
            </p:nvSpPr>
            <p:spPr>
              <a:xfrm>
                <a:off x="6934200" y="1447800"/>
                <a:ext cx="1828800" cy="1754326"/>
              </a:xfrm>
              <a:prstGeom prst="rect">
                <a:avLst/>
              </a:prstGeom>
              <a:blipFill>
                <a:blip r:embed="rId3"/>
                <a:stretch>
                  <a:fillRect l="-3000" t="-2091" r="-2667" b="-4530"/>
                </a:stretch>
              </a:blipFill>
            </p:spPr>
            <p:txBody>
              <a:bodyPr/>
              <a:lstStyle/>
              <a:p>
                <a:r>
                  <a:rPr lang="en-US">
                    <a:noFill/>
                  </a:rPr>
                  <a:t> </a:t>
                </a:r>
              </a:p>
            </p:txBody>
          </p:sp>
        </mc:Fallback>
      </mc:AlternateContent>
    </p:spTree>
    <p:extLst>
      <p:ext uri="{BB962C8B-B14F-4D97-AF65-F5344CB8AC3E}">
        <p14:creationId xmlns:p14="http://schemas.microsoft.com/office/powerpoint/2010/main" val="283482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to handle variable sized inputs? </a:t>
                </a:r>
              </a:p>
              <a:p>
                <a:pPr lvl="1"/>
                <a:r>
                  <a:rPr lang="en-US" dirty="0"/>
                  <a:t>A layer which reduces inputs of different size, to a fixed size.</a:t>
                </a:r>
              </a:p>
              <a:p>
                <a:pPr lvl="1"/>
                <a:r>
                  <a:rPr lang="en-US" b="1" dirty="0">
                    <a:solidFill>
                      <a:srgbClr val="FF0000"/>
                    </a:solidFill>
                  </a:rPr>
                  <a:t>Pooling  </a:t>
                </a:r>
                <a:endParaRPr lang="en-US" dirty="0"/>
              </a:p>
              <a:p>
                <a:pPr lvl="1"/>
                <a:r>
                  <a:rPr lang="en-US" dirty="0"/>
                  <a:t>Different variations </a:t>
                </a:r>
              </a:p>
              <a:p>
                <a:pPr lvl="2"/>
                <a:r>
                  <a:rPr lang="en-US" dirty="0"/>
                  <a:t>Max 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limLow>
                      <m:limLowPr>
                        <m:ctrlPr>
                          <a:rPr lang="en-US" i="1">
                            <a:latin typeface="Cambria Math" panose="02040503050406030204" pitchFamily="18" charset="0"/>
                          </a:rPr>
                        </m:ctrlPr>
                      </m:limLowPr>
                      <m:e>
                        <m:r>
                          <m:rPr>
                            <m:sty m:val="p"/>
                          </m:rPr>
                          <a:rPr lang="en-US">
                            <a:latin typeface="Cambria Math"/>
                          </a:rPr>
                          <m:t>max</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acc>
                      <m:accPr>
                        <m:chr m:val="̃"/>
                        <m:ctrlPr>
                          <a:rPr lang="en-US" i="1">
                            <a:latin typeface="Cambria Math" panose="02040503050406030204" pitchFamily="18" charset="0"/>
                          </a:rPr>
                        </m:ctrlPr>
                      </m:accPr>
                      <m:e>
                        <m:r>
                          <a:rPr lang="en-US" i="1">
                            <a:latin typeface="Cambria Math"/>
                          </a:rPr>
                          <m:t>h</m:t>
                        </m:r>
                      </m:e>
                    </m:acc>
                    <m:r>
                      <a:rPr lang="en-US" i="1">
                        <a:latin typeface="Cambria Math"/>
                      </a:rPr>
                      <m:t> [</m:t>
                    </m:r>
                    <m:r>
                      <a:rPr lang="en-US" i="1">
                        <a:latin typeface="Cambria Math"/>
                      </a:rPr>
                      <m:t>𝑖</m:t>
                    </m:r>
                    <m:r>
                      <a:rPr lang="en-US" i="1">
                        <a:latin typeface="Cambria Math"/>
                      </a:rPr>
                      <m:t>]</m:t>
                    </m:r>
                  </m:oMath>
                </a14:m>
                <a:endParaRPr lang="en-US" dirty="0"/>
              </a:p>
              <a:p>
                <a:pPr lvl="2"/>
                <a:r>
                  <a:rPr lang="en-US" dirty="0"/>
                  <a:t>Average 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den>
                    </m:f>
                    <m:limLow>
                      <m:limLowPr>
                        <m:ctrlPr>
                          <a:rPr lang="en-US" i="1">
                            <a:latin typeface="Cambria Math" panose="02040503050406030204" pitchFamily="18" charset="0"/>
                          </a:rPr>
                        </m:ctrlPr>
                      </m:limLowPr>
                      <m:e>
                        <m:r>
                          <a:rPr lang="en-US" i="1">
                            <a:latin typeface="Cambria Math"/>
                          </a:rPr>
                          <m:t>∑</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acc>
                      <m:accPr>
                        <m:chr m:val="̃"/>
                        <m:ctrlPr>
                          <a:rPr lang="en-US" i="1">
                            <a:latin typeface="Cambria Math" panose="02040503050406030204" pitchFamily="18" charset="0"/>
                          </a:rPr>
                        </m:ctrlPr>
                      </m:accPr>
                      <m:e>
                        <m:r>
                          <a:rPr lang="en-US" i="1">
                            <a:latin typeface="Cambria Math"/>
                          </a:rPr>
                          <m:t>h</m:t>
                        </m:r>
                      </m:e>
                    </m:acc>
                    <m:r>
                      <a:rPr lang="en-US" i="1">
                        <a:latin typeface="Cambria Math"/>
                      </a:rPr>
                      <m:t> [</m:t>
                    </m:r>
                    <m:r>
                      <a:rPr lang="en-US" i="1">
                        <a:latin typeface="Cambria Math"/>
                      </a:rPr>
                      <m:t>𝑖</m:t>
                    </m:r>
                    <m:r>
                      <a:rPr lang="en-US" i="1">
                        <a:latin typeface="Cambria Math"/>
                      </a:rPr>
                      <m:t>]</m:t>
                    </m:r>
                  </m:oMath>
                </a14:m>
                <a:endParaRPr lang="en-US" dirty="0"/>
              </a:p>
              <a:p>
                <a:pPr lvl="2"/>
                <a:r>
                  <a:rPr lang="en-US" dirty="0"/>
                  <a:t>L2-pooling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den>
                    </m:f>
                    <m:rad>
                      <m:radPr>
                        <m:degHide m:val="on"/>
                        <m:ctrlPr>
                          <a:rPr lang="en-US" i="1">
                            <a:latin typeface="Cambria Math" panose="02040503050406030204" pitchFamily="18" charset="0"/>
                          </a:rPr>
                        </m:ctrlPr>
                      </m:radPr>
                      <m:deg/>
                      <m:e>
                        <m:limLow>
                          <m:limLowPr>
                            <m:ctrlPr>
                              <a:rPr lang="en-US" i="1">
                                <a:latin typeface="Cambria Math" panose="02040503050406030204" pitchFamily="18" charset="0"/>
                              </a:rPr>
                            </m:ctrlPr>
                          </m:limLowPr>
                          <m:e>
                            <m:r>
                              <a:rPr lang="en-US" i="1">
                                <a:latin typeface="Cambria Math"/>
                              </a:rPr>
                              <m:t>∑</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rPr>
                                  <m:t>h</m:t>
                                </m:r>
                              </m:e>
                            </m:acc>
                          </m:e>
                          <m:sup>
                            <m:r>
                              <a:rPr lang="en-US" i="1">
                                <a:latin typeface="Cambria Math"/>
                              </a:rPr>
                              <m:t>2</m:t>
                            </m:r>
                          </m:sup>
                        </m:sSup>
                        <m:r>
                          <a:rPr lang="en-US" i="1">
                            <a:latin typeface="Cambria Math"/>
                          </a:rPr>
                          <m:t> [</m:t>
                        </m:r>
                        <m:r>
                          <a:rPr lang="en-US" i="1">
                            <a:latin typeface="Cambria Math"/>
                          </a:rPr>
                          <m:t>𝑖</m:t>
                        </m:r>
                        <m:r>
                          <a:rPr lang="en-US" i="1">
                            <a:latin typeface="Cambria Math"/>
                          </a:rPr>
                          <m:t>]</m:t>
                        </m:r>
                      </m:e>
                    </m:rad>
                  </m:oMath>
                </a14:m>
                <a:endParaRPr lang="en-US" dirty="0"/>
              </a:p>
              <a:p>
                <a:pPr lvl="2"/>
                <a:r>
                  <a:rPr lang="en-US" dirty="0" err="1"/>
                  <a:t>etc</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b="-19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pSp>
        <p:nvGrpSpPr>
          <p:cNvPr id="5" name="Group 4"/>
          <p:cNvGrpSpPr/>
          <p:nvPr/>
        </p:nvGrpSpPr>
        <p:grpSpPr>
          <a:xfrm>
            <a:off x="5334000" y="3048000"/>
            <a:ext cx="3066875" cy="1807801"/>
            <a:chOff x="3847571" y="4167318"/>
            <a:chExt cx="3066875" cy="1807801"/>
          </a:xfrm>
        </p:grpSpPr>
        <p:sp>
          <p:nvSpPr>
            <p:cNvPr id="6" name="Parallelogram 5"/>
            <p:cNvSpPr/>
            <p:nvPr/>
          </p:nvSpPr>
          <p:spPr>
            <a:xfrm rot="20653039">
              <a:off x="3847571" y="4189012"/>
              <a:ext cx="1524000" cy="1432086"/>
            </a:xfrm>
            <a:prstGeom prst="parallelogram">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Parallelogram 6"/>
            <p:cNvSpPr/>
            <p:nvPr/>
          </p:nvSpPr>
          <p:spPr>
            <a:xfrm rot="20653039">
              <a:off x="5810954" y="5103592"/>
              <a:ext cx="1103492" cy="858521"/>
            </a:xfrm>
            <a:prstGeom prst="parallelogram">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a:stCxn id="7" idx="1"/>
              <a:endCxn id="7" idx="3"/>
            </p:cNvCxnSpPr>
            <p:nvPr/>
          </p:nvCxnSpPr>
          <p:spPr>
            <a:xfrm>
              <a:off x="6349215" y="5090586"/>
              <a:ext cx="26970" cy="8845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7" idx="2"/>
            </p:cNvCxnSpPr>
            <p:nvPr/>
          </p:nvCxnSpPr>
          <p:spPr>
            <a:xfrm flipV="1">
              <a:off x="5935024" y="5411972"/>
              <a:ext cx="855352" cy="2417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6" idx="2"/>
            </p:cNvCxnSpPr>
            <p:nvPr/>
          </p:nvCxnSpPr>
          <p:spPr>
            <a:xfrm flipV="1">
              <a:off x="4048561" y="4746488"/>
              <a:ext cx="1122020" cy="3171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1"/>
              <a:endCxn id="6" idx="3"/>
            </p:cNvCxnSpPr>
            <p:nvPr/>
          </p:nvCxnSpPr>
          <p:spPr>
            <a:xfrm>
              <a:off x="4587077" y="4167318"/>
              <a:ext cx="44988" cy="14754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1"/>
              <a:endCxn id="7" idx="1"/>
            </p:cNvCxnSpPr>
            <p:nvPr/>
          </p:nvCxnSpPr>
          <p:spPr>
            <a:xfrm>
              <a:off x="4587077" y="4167318"/>
              <a:ext cx="1762138" cy="92326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48561" y="4343400"/>
              <a:ext cx="1886463" cy="8995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7" idx="5"/>
            </p:cNvCxnSpPr>
            <p:nvPr/>
          </p:nvCxnSpPr>
          <p:spPr>
            <a:xfrm>
              <a:off x="4048561" y="5063622"/>
              <a:ext cx="1886463" cy="59011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622071" y="4909014"/>
              <a:ext cx="1312953" cy="44703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8039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MLE</a:t>
            </a:r>
          </a:p>
        </p:txBody>
      </p:sp>
      <p:sp>
        <p:nvSpPr>
          <p:cNvPr id="505859" name="Rectangle 3"/>
          <p:cNvSpPr>
            <a:spLocks noGrp="1" noChangeArrowheads="1"/>
          </p:cNvSpPr>
          <p:nvPr>
            <p:ph idx="1"/>
          </p:nvPr>
        </p:nvSpPr>
        <p:spPr/>
        <p:txBody>
          <a:bodyPr>
            <a:normAutofit/>
          </a:bodyPr>
          <a:lstStyle/>
          <a:p>
            <a:r>
              <a:rPr lang="en-US" altLang="en-US" dirty="0"/>
              <a:t>Unseen events</a:t>
            </a:r>
          </a:p>
          <a:p>
            <a:pPr lvl="1"/>
            <a:r>
              <a:rPr lang="en-US" altLang="en-US" dirty="0"/>
              <a:t>We estimated a model on 440K word tokens, but:</a:t>
            </a:r>
          </a:p>
          <a:p>
            <a:pPr lvl="2"/>
            <a:r>
              <a:rPr lang="en-US" altLang="en-US" dirty="0"/>
              <a:t>Only 30,000 unique words occurred</a:t>
            </a:r>
          </a:p>
          <a:p>
            <a:pPr lvl="2"/>
            <a:r>
              <a:rPr lang="en-US" altLang="en-US" dirty="0"/>
              <a:t>Only 0.04% of all possible bigrams occurred</a:t>
            </a:r>
          </a:p>
          <a:p>
            <a:pPr marL="804863" lvl="1" indent="-347663">
              <a:buFont typeface="Wingdings" panose="05000000000000000000" pitchFamily="2" charset="2"/>
              <a:buChar char="Ø"/>
            </a:pPr>
            <a:r>
              <a:rPr lang="en-US" altLang="en-US" dirty="0"/>
              <a:t>This means any word/N-gram that does not occur in the training data has zero probability!</a:t>
            </a:r>
          </a:p>
          <a:p>
            <a:pPr marL="804863" lvl="1" indent="-347663">
              <a:buFont typeface="Wingdings" panose="05000000000000000000" pitchFamily="2" charset="2"/>
              <a:buChar char="Ø"/>
            </a:pPr>
            <a:r>
              <a:rPr lang="en-US" altLang="en-US" dirty="0"/>
              <a:t>No future documents can contain those unseen words/N-grams</a:t>
            </a:r>
          </a:p>
          <a:p>
            <a:pPr lvl="1"/>
            <a:endParaRPr lang="en-US" altLang="en-US" dirty="0"/>
          </a:p>
        </p:txBody>
      </p:sp>
      <p:sp>
        <p:nvSpPr>
          <p:cNvPr id="7" name="Slide Number Placeholder 6"/>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1451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Smoothing</a:t>
            </a:r>
          </a:p>
        </p:txBody>
      </p:sp>
      <p:sp>
        <p:nvSpPr>
          <p:cNvPr id="505859" name="Rectangle 3"/>
          <p:cNvSpPr>
            <a:spLocks noGrp="1" noChangeArrowheads="1"/>
          </p:cNvSpPr>
          <p:nvPr>
            <p:ph idx="1"/>
          </p:nvPr>
        </p:nvSpPr>
        <p:spPr/>
        <p:txBody>
          <a:bodyPr>
            <a:normAutofit/>
          </a:bodyPr>
          <a:lstStyle/>
          <a:p>
            <a:r>
              <a:rPr lang="en-US" altLang="en-US" dirty="0"/>
              <a:t>If we want to assign non-zero probabilities to unseen words</a:t>
            </a:r>
          </a:p>
          <a:p>
            <a:pPr lvl="1"/>
            <a:r>
              <a:rPr lang="en-US" altLang="en-US" b="1" dirty="0">
                <a:solidFill>
                  <a:srgbClr val="84B2E0"/>
                </a:solidFill>
              </a:rPr>
              <a:t>Unseen words = new words, new N-grams</a:t>
            </a:r>
          </a:p>
          <a:p>
            <a:pPr lvl="1"/>
            <a:r>
              <a:rPr lang="en-US" altLang="en-US" b="1" dirty="0">
                <a:solidFill>
                  <a:srgbClr val="84B2E0"/>
                </a:solidFill>
              </a:rPr>
              <a:t>Discount the probabilities of observed words</a:t>
            </a:r>
          </a:p>
          <a:p>
            <a:r>
              <a:rPr lang="en-US" altLang="en-US" dirty="0"/>
              <a:t>General procedure</a:t>
            </a:r>
          </a:p>
          <a:p>
            <a:pPr marL="804863" lvl="1" indent="-347663">
              <a:buFont typeface="+mj-lt"/>
              <a:buAutoNum type="arabicPeriod"/>
            </a:pPr>
            <a:r>
              <a:rPr lang="en-US" altLang="en-US" dirty="0"/>
              <a:t>Reserve some probability mass of words seen in a document/corpus</a:t>
            </a:r>
          </a:p>
          <a:p>
            <a:pPr marL="804863" lvl="1" indent="-347663">
              <a:buFont typeface="+mj-lt"/>
              <a:buAutoNum type="arabicPeriod"/>
            </a:pPr>
            <a:r>
              <a:rPr lang="en-US" altLang="en-US" dirty="0"/>
              <a:t>Re-allocate it to unseen words </a:t>
            </a:r>
            <a:endParaRPr lang="en-US" altLang="en-US" baseline="-25000" dirty="0"/>
          </a:p>
        </p:txBody>
      </p:sp>
      <p:sp>
        <p:nvSpPr>
          <p:cNvPr id="7" name="Slide Number Placeholder 6"/>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383575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a:t>Illustration of N-gram language model smoothing</a:t>
            </a:r>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a:solidFill>
                    <a:srgbClr val="FF0000"/>
                  </a:solidFill>
                </a:rPr>
                <a:t>Assigning nonzero probabilities to the unseen words</a:t>
              </a: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D4438207-9E20-42FC-82B6-02A8A94D7FE7}" type="slidenum">
              <a:rPr lang="en-US" smtClean="0"/>
              <a:t>42</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a:solidFill>
                    <a:srgbClr val="FF0000"/>
                  </a:solidFill>
                </a:rPr>
                <a:t>Discount from the seen words</a:t>
              </a: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
        <p:nvSpPr>
          <p:cNvPr id="7" name="文本框 6">
            <a:extLst>
              <a:ext uri="{FF2B5EF4-FFF2-40B4-BE49-F238E27FC236}">
                <a16:creationId xmlns:a16="http://schemas.microsoft.com/office/drawing/2014/main" id="{2BB535BF-0DBF-4E97-A4EA-F8E74D038950}"/>
              </a:ext>
            </a:extLst>
          </p:cNvPr>
          <p:cNvSpPr txBox="1"/>
          <p:nvPr/>
        </p:nvSpPr>
        <p:spPr>
          <a:xfrm>
            <a:off x="3239691" y="1295400"/>
            <a:ext cx="5370909" cy="369332"/>
          </a:xfrm>
          <a:prstGeom prst="rect">
            <a:avLst/>
          </a:prstGeom>
          <a:noFill/>
        </p:spPr>
        <p:txBody>
          <a:bodyPr wrap="square" rtlCol="0">
            <a:spAutoFit/>
          </a:bodyPr>
          <a:lstStyle/>
          <a:p>
            <a:r>
              <a:rPr lang="en-US" altLang="zh-CN" dirty="0"/>
              <a:t>Seen word </a:t>
            </a:r>
            <a:r>
              <a:rPr lang="zh-CN" altLang="en-US" dirty="0"/>
              <a:t>概率减小，被匀到了</a:t>
            </a:r>
            <a:r>
              <a:rPr lang="en-US" altLang="zh-CN" dirty="0"/>
              <a:t>unseen word</a:t>
            </a:r>
            <a:r>
              <a:rPr lang="zh-CN" altLang="en-US" dirty="0"/>
              <a:t>上面</a:t>
            </a:r>
          </a:p>
        </p:txBody>
      </p:sp>
    </p:spTree>
    <p:extLst>
      <p:ext uri="{BB962C8B-B14F-4D97-AF65-F5344CB8AC3E}">
        <p14:creationId xmlns:p14="http://schemas.microsoft.com/office/powerpoint/2010/main" val="322242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a:t>Smoothing methods</a:t>
            </a:r>
          </a:p>
        </p:txBody>
      </p:sp>
      <p:sp>
        <p:nvSpPr>
          <p:cNvPr id="507907" name="Rectangle 3"/>
          <p:cNvSpPr>
            <a:spLocks noGrp="1" noChangeArrowheads="1"/>
          </p:cNvSpPr>
          <p:nvPr>
            <p:ph idx="1"/>
          </p:nvPr>
        </p:nvSpPr>
        <p:spPr>
          <a:xfrm>
            <a:off x="228600" y="1447800"/>
            <a:ext cx="8229600" cy="4724400"/>
          </a:xfrm>
        </p:spPr>
        <p:txBody>
          <a:bodyPr>
            <a:normAutofit/>
          </a:bodyPr>
          <a:lstStyle/>
          <a:p>
            <a:r>
              <a:rPr lang="en-US" altLang="en-US" dirty="0"/>
              <a:t>Additive smoothing </a:t>
            </a:r>
          </a:p>
          <a:p>
            <a:pPr lvl="1"/>
            <a:r>
              <a:rPr lang="en-US" altLang="en-US" b="0" dirty="0"/>
              <a:t>Add a constant </a:t>
            </a:r>
            <a:r>
              <a:rPr lang="en-US" altLang="en-US" b="0" dirty="0">
                <a:sym typeface="Symbol" panose="05050102010706020507" pitchFamily="18" charset="2"/>
              </a:rPr>
              <a:t></a:t>
            </a:r>
            <a:r>
              <a:rPr lang="en-US" altLang="en-US" b="0" dirty="0"/>
              <a:t> to the counts of each word</a:t>
            </a:r>
          </a:p>
          <a:p>
            <a:pPr lvl="2"/>
            <a:r>
              <a:rPr lang="en-US" altLang="en-US" dirty="0"/>
              <a:t>Unigram language model as an example</a:t>
            </a:r>
            <a:endParaRPr lang="en-US" altLang="en-US" b="0" dirty="0"/>
          </a:p>
          <a:p>
            <a:endParaRPr lang="en-US" altLang="en-US" b="0" dirty="0"/>
          </a:p>
          <a:p>
            <a:endParaRPr lang="en-US" altLang="en-US" b="0" dirty="0"/>
          </a:p>
          <a:p>
            <a:endParaRPr lang="en-US" altLang="en-US" dirty="0"/>
          </a:p>
          <a:p>
            <a:endParaRPr lang="en-US" altLang="en-US" b="0" dirty="0"/>
          </a:p>
          <a:p>
            <a:endParaRPr lang="en-US" altLang="en-US" b="0" dirty="0"/>
          </a:p>
          <a:p>
            <a:pPr lvl="1"/>
            <a:r>
              <a:rPr lang="en-US" altLang="en-US" dirty="0">
                <a:solidFill>
                  <a:srgbClr val="0099FF"/>
                </a:solidFill>
              </a:rPr>
              <a:t>Problems?</a:t>
            </a:r>
          </a:p>
          <a:p>
            <a:pPr lvl="2"/>
            <a:r>
              <a:rPr lang="en-US" altLang="en-US" dirty="0">
                <a:solidFill>
                  <a:srgbClr val="0099FF"/>
                </a:solidFill>
              </a:rPr>
              <a:t>Hint: all words are equally important?</a:t>
            </a:r>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49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one smoothing for bigrams </a:t>
            </a:r>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434991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smoothing</a:t>
            </a:r>
          </a:p>
        </p:txBody>
      </p:sp>
      <p:sp>
        <p:nvSpPr>
          <p:cNvPr id="7" name="Content Placeholder 6"/>
          <p:cNvSpPr>
            <a:spLocks noGrp="1"/>
          </p:cNvSpPr>
          <p:nvPr>
            <p:ph idx="1"/>
          </p:nvPr>
        </p:nvSpPr>
        <p:spPr/>
        <p:txBody>
          <a:bodyPr/>
          <a:lstStyle/>
          <a:p>
            <a:r>
              <a:rPr lang="en-US" dirty="0"/>
              <a:t>Giving too much to the unseen events</a:t>
            </a:r>
          </a:p>
        </p:txBody>
      </p:sp>
      <p:sp>
        <p:nvSpPr>
          <p:cNvPr id="5" name="Slide Number Placeholder 4"/>
          <p:cNvSpPr>
            <a:spLocks noGrp="1"/>
          </p:cNvSpPr>
          <p:nvPr>
            <p:ph type="sldNum" sz="quarter" idx="12"/>
          </p:nvPr>
        </p:nvSpPr>
        <p:spPr/>
        <p:txBody>
          <a:bodyPr/>
          <a:lstStyle/>
          <a:p>
            <a:fld id="{D4438207-9E20-42FC-82B6-02A8A94D7FE7}" type="slidenum">
              <a:rPr lang="en-US" smtClean="0"/>
              <a:t>45</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35119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a:t>
            </a:r>
          </a:p>
        </p:txBody>
      </p:sp>
      <p:sp>
        <p:nvSpPr>
          <p:cNvPr id="518147" name="Rectangle 3"/>
          <p:cNvSpPr>
            <a:spLocks noGrp="1" noChangeArrowheads="1"/>
          </p:cNvSpPr>
          <p:nvPr>
            <p:ph idx="1"/>
          </p:nvPr>
        </p:nvSpPr>
        <p:spPr/>
        <p:txBody>
          <a:bodyPr>
            <a:normAutofit/>
          </a:bodyPr>
          <a:lstStyle/>
          <a:p>
            <a:pPr>
              <a:lnSpc>
                <a:spcPct val="90000"/>
              </a:lnSpc>
            </a:pPr>
            <a:r>
              <a:rPr lang="en-US" altLang="en-US" dirty="0">
                <a:solidFill>
                  <a:srgbClr val="0099FF"/>
                </a:solidFill>
              </a:rPr>
              <a:t>Linear interpolation</a:t>
            </a:r>
          </a:p>
          <a:p>
            <a:pPr lvl="1">
              <a:lnSpc>
                <a:spcPct val="90000"/>
              </a:lnSpc>
            </a:pPr>
            <a:r>
              <a:rPr lang="en-US" altLang="en-US" dirty="0">
                <a:solidFill>
                  <a:srgbClr val="0099FF"/>
                </a:solidFill>
              </a:rPr>
              <a:t>Use (N –1)-gram probabilities to smooth N-gram probabilities</a:t>
            </a:r>
          </a:p>
          <a:p>
            <a:pPr lvl="2">
              <a:lnSpc>
                <a:spcPct val="90000"/>
              </a:lnSpc>
            </a:pPr>
            <a:r>
              <a:rPr lang="en-US" altLang="en-US" b="0" dirty="0"/>
              <a:t>We </a:t>
            </a:r>
            <a:r>
              <a:rPr lang="en-US" altLang="en-US" dirty="0"/>
              <a:t>never see the trigram “Bob was reading”, but we do see the bigram “was reading”</a:t>
            </a:r>
            <a:endParaRPr lang="en-US" altLang="en-US" b="0" dirty="0"/>
          </a:p>
          <a:p>
            <a:pPr lvl="1">
              <a:lnSpc>
                <a:spcPct val="90000"/>
              </a:lnSpc>
            </a:pPr>
            <a:endParaRPr lang="en-US" altLang="en-US" dirty="0"/>
          </a:p>
          <a:p>
            <a:pPr lvl="1">
              <a:lnSpc>
                <a:spcPct val="90000"/>
              </a:lnSpc>
            </a:pPr>
            <a:endParaRPr lang="en-US" altLang="en-US" b="0" dirty="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7" name="Slide Number Placeholder 6"/>
          <p:cNvSpPr>
            <a:spLocks noGrp="1"/>
          </p:cNvSpPr>
          <p:nvPr>
            <p:ph type="sldNum" sz="quarter" idx="12"/>
          </p:nvPr>
        </p:nvSpPr>
        <p:spPr/>
        <p:txBody>
          <a:bodyPr/>
          <a:lstStyle/>
          <a:p>
            <a:fld id="{D4438207-9E20-42FC-82B6-02A8A94D7FE7}" type="slidenum">
              <a:rPr lang="en-US" smtClean="0"/>
              <a:t>46</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1908134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a:t>
            </a:r>
          </a:p>
        </p:txBody>
      </p:sp>
      <p:sp>
        <p:nvSpPr>
          <p:cNvPr id="518147" name="Rectangle 3"/>
          <p:cNvSpPr>
            <a:spLocks noGrp="1" noChangeArrowheads="1"/>
          </p:cNvSpPr>
          <p:nvPr>
            <p:ph idx="1"/>
          </p:nvPr>
        </p:nvSpPr>
        <p:spPr/>
        <p:txBody>
          <a:bodyPr>
            <a:normAutofit/>
          </a:bodyPr>
          <a:lstStyle/>
          <a:p>
            <a:pPr>
              <a:lnSpc>
                <a:spcPct val="90000"/>
              </a:lnSpc>
            </a:pPr>
            <a:r>
              <a:rPr lang="en-US" altLang="en-US" dirty="0"/>
              <a:t>Linear interpolation</a:t>
            </a:r>
          </a:p>
          <a:p>
            <a:pPr lvl="1">
              <a:lnSpc>
                <a:spcPct val="90000"/>
              </a:lnSpc>
            </a:pPr>
            <a:r>
              <a:rPr lang="en-US" altLang="en-US" dirty="0"/>
              <a:t>Use (N –1)-gram probabilities to smooth N-gram probabilities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dirty="0"/>
              <a:t>Further generalize it</a:t>
            </a:r>
          </a:p>
          <a:p>
            <a:pPr lvl="2">
              <a:lnSpc>
                <a:spcPct val="90000"/>
              </a:lnSpc>
            </a:pPr>
            <a:endParaRPr lang="en-US" altLang="en-US" dirty="0"/>
          </a:p>
          <a:p>
            <a:pPr lvl="1">
              <a:lnSpc>
                <a:spcPct val="90000"/>
              </a:lnSpc>
            </a:pPr>
            <a:endParaRPr lang="en-US" altLang="en-US" b="0" dirty="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4" name="矩形: 圆角 3">
            <a:extLst>
              <a:ext uri="{FF2B5EF4-FFF2-40B4-BE49-F238E27FC236}">
                <a16:creationId xmlns:a16="http://schemas.microsoft.com/office/drawing/2014/main" id="{F19460E2-D2E6-4EE3-88B8-6CDC86C3DFD4}"/>
              </a:ext>
            </a:extLst>
          </p:cNvPr>
          <p:cNvSpPr/>
          <p:nvPr/>
        </p:nvSpPr>
        <p:spPr>
          <a:xfrm>
            <a:off x="838200" y="2209800"/>
            <a:ext cx="7924800" cy="1880793"/>
          </a:xfrm>
          <a:prstGeom prst="roundRect">
            <a:avLst/>
          </a:prstGeom>
          <a:solidFill>
            <a:srgbClr val="FBFFAF"/>
          </a:solidFill>
          <a:ln>
            <a:solidFill>
              <a:srgbClr val="FBF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Slide Number Placeholder 6"/>
          <p:cNvSpPr>
            <a:spLocks noGrp="1"/>
          </p:cNvSpPr>
          <p:nvPr>
            <p:ph type="sldNum" sz="quarter" idx="12"/>
          </p:nvPr>
        </p:nvSpPr>
        <p:spPr/>
        <p:txBody>
          <a:bodyPr/>
          <a:lstStyle/>
          <a:p>
            <a:fld id="{D4438207-9E20-42FC-82B6-02A8A94D7FE7}" type="slidenum">
              <a:rPr lang="en-US" smtClean="0"/>
              <a:t>47</a:t>
            </a:fld>
            <a:endParaRPr lang="en-US"/>
          </a:p>
        </p:txBody>
      </p:sp>
      <mc:AlternateContent xmlns:mc="http://schemas.openxmlformats.org/markup-compatibility/2006" xmlns:a14="http://schemas.microsoft.com/office/drawing/2010/main">
        <mc:Choice Requires="a14">
          <p:sp>
            <p:nvSpPr>
              <p:cNvPr id="8" name="Rectangle 7"/>
              <p:cNvSpPr/>
              <p:nvPr/>
            </p:nvSpPr>
            <p:spPr>
              <a:xfrm>
                <a:off x="1208753" y="2653369"/>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208753" y="2653369"/>
                <a:ext cx="6917856" cy="461665"/>
              </a:xfrm>
              <a:prstGeom prst="rect">
                <a:avLst/>
              </a:prstGeom>
              <a:blipFill>
                <a:blip r:embed="rId2"/>
                <a:stretch>
                  <a:fillRect b="-10526"/>
                </a:stretch>
              </a:blipFill>
            </p:spPr>
            <p:txBody>
              <a:bodyPr/>
              <a:lstStyle/>
              <a:p>
                <a:r>
                  <a:rPr lang="en-US">
                    <a:noFill/>
                  </a:rPr>
                  <a:t> </a:t>
                </a:r>
              </a:p>
            </p:txBody>
          </p:sp>
        </mc:Fallback>
      </mc:AlternateContent>
      <p:sp>
        <p:nvSpPr>
          <p:cNvPr id="24" name="矩形: 圆角 23">
            <a:extLst>
              <a:ext uri="{FF2B5EF4-FFF2-40B4-BE49-F238E27FC236}">
                <a16:creationId xmlns:a16="http://schemas.microsoft.com/office/drawing/2014/main" id="{586828D7-31ED-473B-A67C-73E53A5AF26A}"/>
              </a:ext>
            </a:extLst>
          </p:cNvPr>
          <p:cNvSpPr/>
          <p:nvPr/>
        </p:nvSpPr>
        <p:spPr>
          <a:xfrm>
            <a:off x="838200" y="4897145"/>
            <a:ext cx="7924800" cy="1880793"/>
          </a:xfrm>
          <a:prstGeom prst="roundRect">
            <a:avLst/>
          </a:prstGeom>
          <a:solidFill>
            <a:srgbClr val="EBFEB0"/>
          </a:solidFill>
          <a:ln>
            <a:solidFill>
              <a:srgbClr val="EBFE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Rectangle 9"/>
              <p:cNvSpPr/>
              <p:nvPr/>
            </p:nvSpPr>
            <p:spPr>
              <a:xfrm>
                <a:off x="4210481" y="3114388"/>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210481" y="3114388"/>
                <a:ext cx="4326377" cy="461665"/>
              </a:xfrm>
              <a:prstGeom prst="rect">
                <a:avLst/>
              </a:prstGeom>
              <a:blipFill>
                <a:blip r:embed="rId3"/>
                <a:stretch>
                  <a:fillRect b="-17105"/>
                </a:stretch>
              </a:blipFill>
            </p:spPr>
            <p:txBody>
              <a:bodyPr/>
              <a:lstStyle/>
              <a:p>
                <a:r>
                  <a:rPr lang="en-US">
                    <a:noFill/>
                  </a:rPr>
                  <a:t> </a:t>
                </a:r>
              </a:p>
            </p:txBody>
          </p:sp>
        </mc:Fallback>
      </mc:AlternateContent>
      <p:grpSp>
        <p:nvGrpSpPr>
          <p:cNvPr id="26" name="Group 25"/>
          <p:cNvGrpSpPr/>
          <p:nvPr/>
        </p:nvGrpSpPr>
        <p:grpSpPr>
          <a:xfrm>
            <a:off x="5124881" y="2284037"/>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a:solidFill>
                    <a:srgbClr val="FF0000"/>
                  </a:solidFill>
                </a:rPr>
                <a:t>ML N-gram </a:t>
              </a: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678478" y="3528220"/>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a:solidFill>
                    <a:srgbClr val="00B050"/>
                  </a:solidFill>
                </a:rPr>
                <a:t>Smoothed (N-1)-gram </a:t>
              </a: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344514" y="3067086"/>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a:solidFill>
                    <a:srgbClr val="00B050"/>
                  </a:solidFill>
                </a:rPr>
                <a:t>Smoothed N-gram </a:t>
              </a: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219893" y="509106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a:t>…….</a:t>
              </a:r>
            </a:p>
          </p:txBody>
        </p:sp>
      </p:grpSp>
      <mc:AlternateContent xmlns:mc="http://schemas.openxmlformats.org/markup-compatibility/2006" xmlns:a14="http://schemas.microsoft.com/office/drawing/2010/main">
        <mc:Choice Requires="a14">
          <p:sp>
            <p:nvSpPr>
              <p:cNvPr id="33" name="Rectangle 32"/>
              <p:cNvSpPr/>
              <p:nvPr/>
            </p:nvSpPr>
            <p:spPr>
              <a:xfrm>
                <a:off x="1267148" y="5985211"/>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267148" y="5985211"/>
                <a:ext cx="2374881" cy="81798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170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99322F1-022A-4AAF-BFD9-DF13E7E57169}"/>
              </a:ext>
            </a:extLst>
          </p:cNvPr>
          <p:cNvSpPr/>
          <p:nvPr/>
        </p:nvSpPr>
        <p:spPr>
          <a:xfrm>
            <a:off x="1066800" y="2362200"/>
            <a:ext cx="6477000" cy="1371600"/>
          </a:xfrm>
          <a:prstGeom prst="roundRect">
            <a:avLst/>
          </a:prstGeom>
          <a:solidFill>
            <a:srgbClr val="FBFFAF"/>
          </a:solidFill>
          <a:ln>
            <a:solidFill>
              <a:srgbClr val="FBF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en-US" sz="3200" dirty="0"/>
                  <a:t>Linear interpolation</a:t>
                </a:r>
              </a:p>
              <a:p>
                <a:pPr lvl="1"/>
                <a:r>
                  <a:rPr lang="en-US" sz="2800" dirty="0">
                    <a:solidFill>
                      <a:srgbClr val="0099FF"/>
                    </a:solidFill>
                  </a:rPr>
                  <a:t>Estimating </a:t>
                </a:r>
                <a14:m>
                  <m:oMath xmlns:m="http://schemas.openxmlformats.org/officeDocument/2006/math">
                    <m:r>
                      <a:rPr lang="en-US" sz="2800" b="0" i="1" smtClean="0">
                        <a:solidFill>
                          <a:srgbClr val="0099FF"/>
                        </a:solidFill>
                        <a:latin typeface="Cambria Math" panose="02040503050406030204" pitchFamily="18" charset="0"/>
                      </a:rPr>
                      <m:t>𝜆</m:t>
                    </m:r>
                    <m:r>
                      <a:rPr lang="en-US" sz="2800" b="0" i="1" smtClean="0">
                        <a:solidFill>
                          <a:srgbClr val="0099FF"/>
                        </a:solidFill>
                        <a:latin typeface="Cambria Math" panose="02040503050406030204" pitchFamily="18" charset="0"/>
                      </a:rPr>
                      <m:t>𝑠</m:t>
                    </m:r>
                  </m:oMath>
                </a14:m>
                <a:endParaRPr lang="en-US" sz="2800" dirty="0">
                  <a:solidFill>
                    <a:srgbClr val="0099FF"/>
                  </a:solidFill>
                </a:endParaRPr>
              </a:p>
              <a:p>
                <a:pPr lvl="2"/>
                <a:r>
                  <a:rPr lang="en-US" sz="2400" dirty="0"/>
                  <a:t>Using a hold-out data set to find the optimal </a:t>
                </a:r>
                <a14:m>
                  <m:oMath xmlns:m="http://schemas.openxmlformats.org/officeDocument/2006/math">
                    <m:r>
                      <a:rPr lang="en-US" sz="2400" i="1">
                        <a:latin typeface="Cambria Math" panose="02040503050406030204" pitchFamily="18" charset="0"/>
                      </a:rPr>
                      <m:t>𝜆</m:t>
                    </m:r>
                    <m:r>
                      <a:rPr lang="en-US" sz="2400" i="1">
                        <a:latin typeface="Cambria Math" panose="02040503050406030204" pitchFamily="18" charset="0"/>
                      </a:rPr>
                      <m:t>𝑠</m:t>
                    </m:r>
                  </m:oMath>
                </a14:m>
                <a:endParaRPr lang="en-US" sz="2400" dirty="0"/>
              </a:p>
              <a:p>
                <a:pPr lvl="3"/>
                <a:r>
                  <a:rPr lang="en-US" sz="2000" dirty="0"/>
                  <a:t>An evaluation metric is needed to define “optimality”</a:t>
                </a:r>
              </a:p>
              <a:p>
                <a:pPr lvl="2"/>
                <a:r>
                  <a:rPr lang="en-US" sz="2400" dirty="0"/>
                  <a:t>Define </a:t>
                </a:r>
                <a14:m>
                  <m:oMath xmlns:m="http://schemas.openxmlformats.org/officeDocument/2006/math">
                    <m:r>
                      <a:rPr lang="en-US" sz="2400" i="1">
                        <a:latin typeface="Cambria Math" panose="02040503050406030204" pitchFamily="18" charset="0"/>
                      </a:rPr>
                      <m:t>𝜆</m:t>
                    </m:r>
                  </m:oMath>
                </a14:m>
                <a:r>
                  <a:rPr lang="en-US" sz="2400" dirty="0"/>
                  <a:t> as a function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oMath>
                </a14:m>
                <a:r>
                  <a:rPr lang="en-US" sz="2400" dirty="0"/>
                  <a:t> </a:t>
                </a:r>
              </a:p>
              <a:p>
                <a:pPr lvl="2"/>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14" t="-1508"/>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2882105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 evaluation</a:t>
            </a:r>
          </a:p>
        </p:txBody>
      </p:sp>
      <p:sp>
        <p:nvSpPr>
          <p:cNvPr id="3" name="Content Placeholder 2"/>
          <p:cNvSpPr>
            <a:spLocks noGrp="1"/>
          </p:cNvSpPr>
          <p:nvPr>
            <p:ph idx="1"/>
          </p:nvPr>
        </p:nvSpPr>
        <p:spPr/>
        <p:txBody>
          <a:bodyPr>
            <a:normAutofit/>
          </a:bodyPr>
          <a:lstStyle/>
          <a:p>
            <a:r>
              <a:rPr lang="en-US" dirty="0"/>
              <a:t>Train the models on the same training set</a:t>
            </a:r>
          </a:p>
          <a:p>
            <a:pPr lvl="1"/>
            <a:r>
              <a:rPr lang="en-US" dirty="0"/>
              <a:t>Parameter tuning can be done by holding off some training set for validation</a:t>
            </a:r>
          </a:p>
          <a:p>
            <a:r>
              <a:rPr lang="en-US" dirty="0"/>
              <a:t>Test the models on an unseen test set</a:t>
            </a:r>
          </a:p>
          <a:p>
            <a:pPr lvl="1"/>
            <a:r>
              <a:rPr lang="en-US" dirty="0"/>
              <a:t>This data set must be disjoint from training data</a:t>
            </a:r>
          </a:p>
          <a:p>
            <a:r>
              <a:rPr lang="en-US" dirty="0"/>
              <a:t>Language model A is better than model B</a:t>
            </a:r>
          </a:p>
          <a:p>
            <a:pPr lvl="1"/>
            <a:r>
              <a:rPr lang="en-US" dirty="0"/>
              <a:t>If A assigns </a:t>
            </a:r>
            <a:r>
              <a:rPr lang="en-US" u="sng" dirty="0"/>
              <a:t>higher probability</a:t>
            </a:r>
            <a:r>
              <a:rPr lang="en-US" dirty="0"/>
              <a:t> to the test data than B</a:t>
            </a:r>
          </a:p>
        </p:txBody>
      </p:sp>
      <p:sp>
        <p:nvSpPr>
          <p:cNvPr id="6" name="Slide Number Placeholder 5"/>
          <p:cNvSpPr>
            <a:spLocks noGrp="1"/>
          </p:cNvSpPr>
          <p:nvPr>
            <p:ph type="sldNum" sz="quarter" idx="12"/>
          </p:nvPr>
        </p:nvSpPr>
        <p:spPr/>
        <p:txBody>
          <a:bodyPr/>
          <a:lstStyle/>
          <a:p>
            <a:fld id="{D4438207-9E20-42FC-82B6-02A8A94D7FE7}" type="slidenum">
              <a:rPr lang="en-US" smtClean="0"/>
              <a:t>49</a:t>
            </a:fld>
            <a:endParaRPr lang="en-US"/>
          </a:p>
        </p:txBody>
      </p:sp>
    </p:spTree>
    <p:extLst>
      <p:ext uri="{BB962C8B-B14F-4D97-AF65-F5344CB8AC3E}">
        <p14:creationId xmlns:p14="http://schemas.microsoft.com/office/powerpoint/2010/main" val="75538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3" name="Content Placeholder 2"/>
          <p:cNvSpPr>
            <a:spLocks noGrp="1"/>
          </p:cNvSpPr>
          <p:nvPr>
            <p:ph idx="1"/>
          </p:nvPr>
        </p:nvSpPr>
        <p:spPr/>
        <p:txBody>
          <a:bodyPr/>
          <a:lstStyle/>
          <a:p>
            <a:r>
              <a:rPr lang="en-US" dirty="0"/>
              <a:t>One stage structure: </a:t>
            </a:r>
          </a:p>
          <a:p>
            <a:endParaRPr lang="en-US" dirty="0"/>
          </a:p>
          <a:p>
            <a:endParaRPr lang="en-US" dirty="0"/>
          </a:p>
          <a:p>
            <a:r>
              <a:rPr lang="en-US" dirty="0"/>
              <a:t>Whole system: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pSp>
        <p:nvGrpSpPr>
          <p:cNvPr id="5" name="Group 4"/>
          <p:cNvGrpSpPr/>
          <p:nvPr/>
        </p:nvGrpSpPr>
        <p:grpSpPr>
          <a:xfrm>
            <a:off x="3048000" y="1828800"/>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447800" y="3390900"/>
            <a:ext cx="7185565" cy="838200"/>
            <a:chOff x="1475308" y="3124200"/>
            <a:chExt cx="7185565" cy="838200"/>
          </a:xfrm>
        </p:grpSpPr>
        <p:sp>
          <p:nvSpPr>
            <p:cNvPr id="13" name="Rectangle 12"/>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14" name="Rectangle 13"/>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15" name="Rectangle 14"/>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6" name="Rectangle 15"/>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7" name="Right Arrow 16"/>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23" name="Rectangle 22"/>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047" y="4366683"/>
            <a:ext cx="6937172" cy="2143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3454041" y="6510062"/>
            <a:ext cx="2862707" cy="369332"/>
          </a:xfrm>
          <a:prstGeom prst="rect">
            <a:avLst/>
          </a:prstGeom>
        </p:spPr>
        <p:txBody>
          <a:bodyPr wrap="none">
            <a:spAutoFit/>
          </a:bodyPr>
          <a:lstStyle/>
          <a:p>
            <a:r>
              <a:rPr lang="en-US" dirty="0"/>
              <a:t>An example system (</a:t>
            </a:r>
            <a:r>
              <a:rPr lang="en-US" dirty="0" err="1"/>
              <a:t>LeNet</a:t>
            </a:r>
            <a:r>
              <a:rPr lang="en-US" dirty="0"/>
              <a:t>):  </a:t>
            </a:r>
          </a:p>
        </p:txBody>
      </p:sp>
    </p:spTree>
    <p:extLst>
      <p:ext uri="{BB962C8B-B14F-4D97-AF65-F5344CB8AC3E}">
        <p14:creationId xmlns:p14="http://schemas.microsoft.com/office/powerpoint/2010/main" val="404980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Standard evaluation metric for language models</a:t>
            </a:r>
          </a:p>
          <a:p>
            <a:pPr lvl="1"/>
            <a:r>
              <a:rPr lang="en-US" dirty="0"/>
              <a:t>A function of the probability that a language model assigns to a data set</a:t>
            </a:r>
          </a:p>
          <a:p>
            <a:pPr lvl="1"/>
            <a:r>
              <a:rPr lang="en-US" dirty="0"/>
              <a:t>Rooted in the notion of cross-entropy in information theory</a:t>
            </a:r>
          </a:p>
        </p:txBody>
      </p:sp>
      <p:sp>
        <p:nvSpPr>
          <p:cNvPr id="6" name="Slide Number Placeholder 5"/>
          <p:cNvSpPr>
            <a:spLocks noGrp="1"/>
          </p:cNvSpPr>
          <p:nvPr>
            <p:ph type="sldNum" sz="quarter" idx="12"/>
          </p:nvPr>
        </p:nvSpPr>
        <p:spPr/>
        <p:txBody>
          <a:bodyPr/>
          <a:lstStyle/>
          <a:p>
            <a:fld id="{D4438207-9E20-42FC-82B6-02A8A94D7FE7}" type="slidenum">
              <a:rPr lang="en-US" smtClean="0"/>
              <a:t>50</a:t>
            </a:fld>
            <a:endParaRPr lang="en-US"/>
          </a:p>
        </p:txBody>
      </p:sp>
    </p:spTree>
    <p:extLst>
      <p:ext uri="{BB962C8B-B14F-4D97-AF65-F5344CB8AC3E}">
        <p14:creationId xmlns:p14="http://schemas.microsoft.com/office/powerpoint/2010/main" val="1018228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CA8F50A-281A-4E2B-A28F-14557624FDC3}"/>
              </a:ext>
            </a:extLst>
          </p:cNvPr>
          <p:cNvSpPr/>
          <p:nvPr/>
        </p:nvSpPr>
        <p:spPr>
          <a:xfrm>
            <a:off x="1600200" y="2743200"/>
            <a:ext cx="6400800" cy="2209800"/>
          </a:xfrm>
          <a:prstGeom prst="roundRect">
            <a:avLst/>
          </a:prstGeom>
          <a:solidFill>
            <a:srgbClr val="FBFFAF"/>
          </a:solidFill>
          <a:ln>
            <a:solidFill>
              <a:srgbClr val="FBF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solidFill>
                  <a:srgbClr val="0099FF"/>
                </a:solidFill>
              </a:rPr>
              <a:t>The inverse of the likelihood of the test set </a:t>
            </a:r>
            <a:r>
              <a:rPr lang="en-US" dirty="0"/>
              <a:t>as assigned by the language model, normalized by the number of words</a:t>
            </a:r>
          </a:p>
        </p:txBody>
      </p:sp>
      <p:sp>
        <p:nvSpPr>
          <p:cNvPr id="6" name="Slide Number Placeholder 5"/>
          <p:cNvSpPr>
            <a:spLocks noGrp="1"/>
          </p:cNvSpPr>
          <p:nvPr>
            <p:ph type="sldNum" sz="quarter" idx="12"/>
          </p:nvPr>
        </p:nvSpPr>
        <p:spPr/>
        <p:txBody>
          <a:bodyPr/>
          <a:lstStyle/>
          <a:p>
            <a:fld id="{D4438207-9E20-42FC-82B6-02A8A94D7FE7}" type="slidenum">
              <a:rPr lang="en-US" smtClean="0"/>
              <a:t>51</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a:t>N-gram language model</a:t>
            </a:r>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278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a:t>Models</a:t>
            </a:r>
          </a:p>
          <a:p>
            <a:pPr lvl="1"/>
            <a:r>
              <a:rPr lang="sv-SE" sz="2400" dirty="0"/>
              <a:t>Unigram, Bigram, Trigram models (with proper smoothing)</a:t>
            </a:r>
          </a:p>
          <a:p>
            <a:r>
              <a:rPr lang="en-US" sz="2800" dirty="0"/>
              <a:t>Training data</a:t>
            </a:r>
          </a:p>
          <a:p>
            <a:pPr lvl="1"/>
            <a:r>
              <a:rPr lang="en-US" sz="2400" dirty="0"/>
              <a:t>38M words of WSJ text (vocabulary: 20K types)</a:t>
            </a:r>
          </a:p>
          <a:p>
            <a:r>
              <a:rPr lang="en-US" sz="2800" dirty="0"/>
              <a:t>Test data</a:t>
            </a:r>
          </a:p>
          <a:p>
            <a:pPr lvl="1"/>
            <a:r>
              <a:rPr lang="en-US" sz="2400" dirty="0"/>
              <a:t>1.5M words of WSJ text</a:t>
            </a:r>
          </a:p>
          <a:p>
            <a:r>
              <a:rPr lang="en-US" sz="2800" dirty="0"/>
              <a:t>Results</a:t>
            </a:r>
          </a:p>
          <a:p>
            <a:endParaRPr lang="en-US" sz="2800" dirty="0"/>
          </a:p>
        </p:txBody>
      </p:sp>
      <p:sp>
        <p:nvSpPr>
          <p:cNvPr id="6" name="Slide Number Placeholder 5"/>
          <p:cNvSpPr>
            <a:spLocks noGrp="1"/>
          </p:cNvSpPr>
          <p:nvPr>
            <p:ph type="sldNum" sz="quarter" idx="12"/>
          </p:nvPr>
        </p:nvSpPr>
        <p:spPr/>
        <p:txBody>
          <a:bodyPr/>
          <a:lstStyle/>
          <a:p>
            <a:fld id="{D4438207-9E20-42FC-82B6-02A8A94D7FE7}" type="slidenum">
              <a:rPr lang="en-US" smtClean="0"/>
              <a:t>52</a:t>
            </a:fld>
            <a:endParaRPr lang="en-US"/>
          </a:p>
        </p:txBody>
      </p:sp>
      <p:graphicFrame>
        <p:nvGraphicFramePr>
          <p:cNvPr id="7" name="Table 6"/>
          <p:cNvGraphicFramePr>
            <a:graphicFrameLocks noGrp="1"/>
          </p:cNvGraphicFramePr>
          <p:nvPr>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70840">
                <a:tc>
                  <a:txBody>
                    <a:bodyPr/>
                    <a:lstStyle/>
                    <a:p>
                      <a:pPr algn="ctr"/>
                      <a:endParaRPr lang="en-US" sz="2000" dirty="0"/>
                    </a:p>
                  </a:txBody>
                  <a:tcPr anchor="ctr"/>
                </a:tc>
                <a:tc>
                  <a:txBody>
                    <a:bodyPr/>
                    <a:lstStyle/>
                    <a:p>
                      <a:pPr algn="ctr"/>
                      <a:r>
                        <a:rPr lang="en-US" sz="2000" dirty="0"/>
                        <a:t>Unigram</a:t>
                      </a:r>
                    </a:p>
                  </a:txBody>
                  <a:tcPr anchor="ctr"/>
                </a:tc>
                <a:tc>
                  <a:txBody>
                    <a:bodyPr/>
                    <a:lstStyle/>
                    <a:p>
                      <a:pPr algn="ctr"/>
                      <a:r>
                        <a:rPr lang="en-US" sz="2000" dirty="0"/>
                        <a:t>Bigram</a:t>
                      </a:r>
                    </a:p>
                  </a:txBody>
                  <a:tcPr anchor="ctr"/>
                </a:tc>
                <a:tc>
                  <a:txBody>
                    <a:bodyPr/>
                    <a:lstStyle/>
                    <a:p>
                      <a:pPr algn="ctr"/>
                      <a:r>
                        <a:rPr lang="en-US" sz="2000" dirty="0"/>
                        <a:t>Trigram</a:t>
                      </a:r>
                    </a:p>
                  </a:txBody>
                  <a:tcPr anchor="ctr"/>
                </a:tc>
                <a:extLst>
                  <a:ext uri="{0D108BD9-81ED-4DB2-BD59-A6C34878D82A}">
                    <a16:rowId xmlns:a16="http://schemas.microsoft.com/office/drawing/2014/main" val="10000"/>
                  </a:ext>
                </a:extLst>
              </a:tr>
              <a:tr h="370840">
                <a:tc>
                  <a:txBody>
                    <a:bodyPr/>
                    <a:lstStyle/>
                    <a:p>
                      <a:pPr algn="ctr"/>
                      <a:r>
                        <a:rPr lang="en-US" sz="2000" dirty="0"/>
                        <a:t>Perplexity</a:t>
                      </a:r>
                    </a:p>
                  </a:txBody>
                  <a:tcPr anchor="ctr"/>
                </a:tc>
                <a:tc>
                  <a:txBody>
                    <a:bodyPr/>
                    <a:lstStyle/>
                    <a:p>
                      <a:pPr algn="ctr"/>
                      <a:r>
                        <a:rPr lang="en-US" sz="2000" dirty="0"/>
                        <a:t>962</a:t>
                      </a:r>
                    </a:p>
                  </a:txBody>
                  <a:tcPr anchor="ctr"/>
                </a:tc>
                <a:tc>
                  <a:txBody>
                    <a:bodyPr/>
                    <a:lstStyle/>
                    <a:p>
                      <a:pPr algn="ctr"/>
                      <a:r>
                        <a:rPr lang="en-US" sz="2000" dirty="0"/>
                        <a:t>170</a:t>
                      </a:r>
                    </a:p>
                  </a:txBody>
                  <a:tcPr anchor="ctr"/>
                </a:tc>
                <a:tc>
                  <a:txBody>
                    <a:bodyPr/>
                    <a:lstStyle/>
                    <a:p>
                      <a:pPr algn="ctr"/>
                      <a:r>
                        <a:rPr lang="en-US" sz="2000" dirty="0"/>
                        <a:t>109</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8201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p:txBody>
          <a:bodyPr/>
          <a:lstStyle/>
          <a:p>
            <a:r>
              <a:rPr lang="en-US" dirty="0"/>
              <a:t>N-gram language models</a:t>
            </a:r>
          </a:p>
          <a:p>
            <a:r>
              <a:rPr lang="en-US" dirty="0"/>
              <a:t>How to generate text documents from </a:t>
            </a:r>
            <a:r>
              <a:rPr lang="en-US"/>
              <a:t>a language model</a:t>
            </a:r>
            <a:endParaRPr lang="en-US" dirty="0"/>
          </a:p>
          <a:p>
            <a:r>
              <a:rPr lang="en-US" dirty="0"/>
              <a:t>How to estimate a language model</a:t>
            </a:r>
          </a:p>
          <a:p>
            <a:r>
              <a:rPr lang="en-US" dirty="0"/>
              <a:t>General idea and different ways of smoothing</a:t>
            </a:r>
          </a:p>
          <a:p>
            <a:r>
              <a:rPr lang="en-US" dirty="0"/>
              <a:t>Language model evaluation</a:t>
            </a:r>
          </a:p>
        </p:txBody>
      </p:sp>
      <p:sp>
        <p:nvSpPr>
          <p:cNvPr id="6" name="Slide Number Placeholder 5"/>
          <p:cNvSpPr>
            <a:spLocks noGrp="1"/>
          </p:cNvSpPr>
          <p:nvPr>
            <p:ph type="sldNum" sz="quarter" idx="12"/>
          </p:nvPr>
        </p:nvSpPr>
        <p:spPr/>
        <p:txBody>
          <a:bodyPr/>
          <a:lstStyle/>
          <a:p>
            <a:fld id="{D4438207-9E20-42FC-82B6-02A8A94D7FE7}" type="slidenum">
              <a:rPr lang="en-US" smtClean="0"/>
              <a:t>53</a:t>
            </a:fld>
            <a:endParaRPr lang="en-US"/>
          </a:p>
        </p:txBody>
      </p:sp>
    </p:spTree>
    <p:extLst>
      <p:ext uri="{BB962C8B-B14F-4D97-AF65-F5344CB8AC3E}">
        <p14:creationId xmlns:p14="http://schemas.microsoft.com/office/powerpoint/2010/main" val="2268645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lstStyle/>
          <a:p>
            <a:r>
              <a:rPr lang="en-US"/>
              <a:t>Speech </a:t>
            </a:r>
            <a:r>
              <a:rPr lang="en-US" dirty="0"/>
              <a:t>and Language Processing</a:t>
            </a:r>
          </a:p>
          <a:p>
            <a:pPr lvl="1"/>
            <a:r>
              <a:rPr lang="en-US" dirty="0"/>
              <a:t>Chapter 4: N-Grams</a:t>
            </a:r>
          </a:p>
        </p:txBody>
      </p:sp>
      <p:sp>
        <p:nvSpPr>
          <p:cNvPr id="6" name="Slide Number Placeholder 5"/>
          <p:cNvSpPr>
            <a:spLocks noGrp="1"/>
          </p:cNvSpPr>
          <p:nvPr>
            <p:ph type="sldNum" sz="quarter" idx="12"/>
          </p:nvPr>
        </p:nvSpPr>
        <p:spPr/>
        <p:txBody>
          <a:bodyPr/>
          <a:lstStyle/>
          <a:p>
            <a:fld id="{2A9F8BE9-47C8-4C45-B88F-68A848B0515F}" type="slidenum">
              <a:rPr lang="en-US" smtClean="0"/>
              <a:t>54</a:t>
            </a:fld>
            <a:endParaRPr lang="en-US"/>
          </a:p>
        </p:txBody>
      </p:sp>
    </p:spTree>
    <p:extLst>
      <p:ext uri="{BB962C8B-B14F-4D97-AF65-F5344CB8AC3E}">
        <p14:creationId xmlns:p14="http://schemas.microsoft.com/office/powerpoint/2010/main" val="85935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3119"/>
          </a:xfrm>
        </p:spPr>
        <p:txBody>
          <a:bodyPr/>
          <a:lstStyle/>
          <a:p>
            <a:r>
              <a:rPr lang="en-US" dirty="0"/>
              <a:t>Training a </a:t>
            </a:r>
            <a:r>
              <a:rPr lang="en-US" dirty="0" err="1"/>
              <a:t>ConvNet</a:t>
            </a:r>
            <a:endParaRPr lang="en-US" dirty="0"/>
          </a:p>
        </p:txBody>
      </p:sp>
      <p:sp>
        <p:nvSpPr>
          <p:cNvPr id="3" name="Content Placeholder 2"/>
          <p:cNvSpPr>
            <a:spLocks noGrp="1"/>
          </p:cNvSpPr>
          <p:nvPr>
            <p:ph idx="1"/>
          </p:nvPr>
        </p:nvSpPr>
        <p:spPr>
          <a:xfrm>
            <a:off x="76200" y="713119"/>
            <a:ext cx="8839200" cy="5840081"/>
          </a:xfrm>
        </p:spPr>
        <p:txBody>
          <a:bodyPr/>
          <a:lstStyle/>
          <a:p>
            <a:r>
              <a:rPr lang="en-US" sz="2400" dirty="0"/>
              <a:t>The same procedure from Back-propagation applies here. </a:t>
            </a:r>
          </a:p>
          <a:p>
            <a:pPr lvl="1"/>
            <a:r>
              <a:rPr lang="en-US" sz="2000" dirty="0"/>
              <a:t>Remember in </a:t>
            </a:r>
            <a:r>
              <a:rPr lang="en-US" sz="2000" dirty="0" err="1"/>
              <a:t>backprop</a:t>
            </a:r>
            <a:r>
              <a:rPr lang="en-US" sz="2000" dirty="0"/>
              <a:t> we started from the error terms in the last stage, and passed them back to the previous layers, one by one. </a:t>
            </a:r>
          </a:p>
          <a:p>
            <a:r>
              <a:rPr lang="en-US" sz="2400" dirty="0"/>
              <a:t>Back-prop for the pooling layer: </a:t>
            </a:r>
          </a:p>
          <a:p>
            <a:pPr lvl="1"/>
            <a:r>
              <a:rPr lang="en-US" sz="1800" dirty="0"/>
              <a:t>Consider, for example, the case of “max” pooling. </a:t>
            </a:r>
          </a:p>
          <a:p>
            <a:pPr lvl="1"/>
            <a:r>
              <a:rPr lang="en-US" sz="1800" dirty="0"/>
              <a:t>This layer only routes the gradient to the input that has the highest value in the forward pass. </a:t>
            </a:r>
          </a:p>
          <a:p>
            <a:pPr lvl="1"/>
            <a:r>
              <a:rPr lang="en-US" sz="1800" dirty="0"/>
              <a:t>Hence, during the forward pass of a pooling layer it is common to </a:t>
            </a:r>
            <a:r>
              <a:rPr lang="en-US" sz="1800" dirty="0">
                <a:solidFill>
                  <a:srgbClr val="0099FF"/>
                </a:solidFill>
              </a:rPr>
              <a:t>keep track of the index of the max activation</a:t>
            </a:r>
            <a:r>
              <a:rPr lang="en-US" sz="1800" dirty="0"/>
              <a:t> (sometimes also called </a:t>
            </a:r>
            <a:r>
              <a:rPr lang="en-US" sz="1800" i="1" dirty="0"/>
              <a:t>the switches</a:t>
            </a:r>
            <a:r>
              <a:rPr lang="en-US" sz="1800" dirty="0"/>
              <a:t>) so that gradient routing is efficient during backpropagation.</a:t>
            </a:r>
          </a:p>
          <a:p>
            <a:pPr lvl="1"/>
            <a:endParaRPr lang="en-US" sz="1800" dirty="0"/>
          </a:p>
          <a:p>
            <a:pPr lvl="1"/>
            <a:endParaRPr lang="en-US" sz="18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5" name="Group 4"/>
          <p:cNvGrpSpPr/>
          <p:nvPr/>
        </p:nvGrpSpPr>
        <p:grpSpPr>
          <a:xfrm>
            <a:off x="1981200" y="4739042"/>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127952" y="5875419"/>
            <a:ext cx="7727622" cy="648492"/>
            <a:chOff x="1406825" y="3286780"/>
            <a:chExt cx="7727622" cy="648492"/>
          </a:xfrm>
        </p:grpSpPr>
        <p:sp>
          <p:nvSpPr>
            <p:cNvPr id="13" name="Rectangle 12"/>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4" name="Rectangle 13"/>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5" name="Right Arrow 14"/>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06825" y="3286780"/>
              <a:ext cx="799813" cy="646331"/>
            </a:xfrm>
            <a:prstGeom prst="rect">
              <a:avLst/>
            </a:prstGeom>
          </p:spPr>
          <p:txBody>
            <a:bodyPr wrap="square">
              <a:spAutoFit/>
            </a:bodyPr>
            <a:lstStyle/>
            <a:p>
              <a:r>
                <a:rPr lang="en-US" b="1" u="none" dirty="0"/>
                <a:t>Input Image</a:t>
              </a:r>
              <a:endParaRPr lang="en-US" dirty="0"/>
            </a:p>
          </p:txBody>
        </p:sp>
        <p:sp>
          <p:nvSpPr>
            <p:cNvPr id="21" name="Rectangle 20"/>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22" name="TextBox 21"/>
              <p:cNvSpPr txBox="1"/>
              <p:nvPr/>
            </p:nvSpPr>
            <p:spPr>
              <a:xfrm>
                <a:off x="6705600" y="4724400"/>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2" name="TextBox 21"/>
              <p:cNvSpPr txBox="1">
                <a:spLocks noRot="1" noChangeAspect="1" noMove="1" noResize="1" noEditPoints="1" noAdjustHandles="1" noChangeArrowheads="1" noChangeShapeType="1" noTextEdit="1"/>
              </p:cNvSpPr>
              <p:nvPr/>
            </p:nvSpPr>
            <p:spPr>
              <a:xfrm>
                <a:off x="6705600" y="4724400"/>
                <a:ext cx="1845698" cy="495264"/>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269355" y="5342018"/>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3" name="TextBox 22"/>
              <p:cNvSpPr txBox="1">
                <a:spLocks noRot="1" noChangeAspect="1" noMove="1" noResize="1" noEditPoints="1" noAdjustHandles="1" noChangeArrowheads="1" noChangeShapeType="1" noTextEdit="1"/>
              </p:cNvSpPr>
              <p:nvPr/>
            </p:nvSpPr>
            <p:spPr>
              <a:xfrm>
                <a:off x="8269355" y="5342018"/>
                <a:ext cx="427105" cy="307777"/>
              </a:xfrm>
              <a:prstGeom prst="rect">
                <a:avLst/>
              </a:prstGeom>
              <a:blipFill>
                <a:blip r:embed="rId4"/>
                <a:stretch>
                  <a:fillRect b="-16981"/>
                </a:stretch>
              </a:blipFill>
              <a:ln>
                <a:solidFill>
                  <a:srgbClr val="FF0000"/>
                </a:solidFill>
              </a:ln>
            </p:spPr>
            <p:txBody>
              <a:bodyPr/>
              <a:lstStyle/>
              <a:p>
                <a:r>
                  <a:rPr lang="en-US">
                    <a:noFill/>
                  </a:rPr>
                  <a:t> </a:t>
                </a:r>
              </a:p>
            </p:txBody>
          </p:sp>
        </mc:Fallback>
      </mc:AlternateContent>
      <p:cxnSp>
        <p:nvCxnSpPr>
          <p:cNvPr id="24" name="Straight Arrow Connector 23"/>
          <p:cNvCxnSpPr>
            <a:stCxn id="21" idx="0"/>
          </p:cNvCxnSpPr>
          <p:nvPr/>
        </p:nvCxnSpPr>
        <p:spPr>
          <a:xfrm flipH="1" flipV="1">
            <a:off x="8504191" y="5639616"/>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2"/>
          </p:cNvCxnSpPr>
          <p:nvPr/>
        </p:nvCxnSpPr>
        <p:spPr>
          <a:xfrm flipV="1">
            <a:off x="7628449" y="5219664"/>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102519" y="5791200"/>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57353" y="5931889"/>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28" name="Rectangle 27"/>
          <p:cNvSpPr/>
          <p:nvPr/>
        </p:nvSpPr>
        <p:spPr>
          <a:xfrm>
            <a:off x="3391078" y="5925111"/>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29" name="Freeform 28"/>
          <p:cNvSpPr/>
          <p:nvPr/>
        </p:nvSpPr>
        <p:spPr>
          <a:xfrm>
            <a:off x="2320456" y="5567238"/>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72824" y="5567238"/>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5486400" y="5295936"/>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1" name="TextBox 30"/>
              <p:cNvSpPr txBox="1">
                <a:spLocks noRot="1" noChangeAspect="1" noMove="1" noResize="1" noEditPoints="1" noAdjustHandles="1" noChangeArrowheads="1" noChangeShapeType="1" noTextEdit="1"/>
              </p:cNvSpPr>
              <p:nvPr/>
            </p:nvSpPr>
            <p:spPr>
              <a:xfrm>
                <a:off x="5486400" y="5295936"/>
                <a:ext cx="1859932" cy="497700"/>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8874" y="4800600"/>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2" name="TextBox 31"/>
              <p:cNvSpPr txBox="1">
                <a:spLocks noRot="1" noChangeAspect="1" noMove="1" noResize="1" noEditPoints="1" noAdjustHandles="1" noChangeArrowheads="1" noChangeShapeType="1" noTextEdit="1"/>
              </p:cNvSpPr>
              <p:nvPr/>
            </p:nvSpPr>
            <p:spPr>
              <a:xfrm>
                <a:off x="1918874" y="4800600"/>
                <a:ext cx="382412" cy="307777"/>
              </a:xfrm>
              <a:prstGeom prst="rect">
                <a:avLst/>
              </a:prstGeom>
              <a:blipFill>
                <a:blip r:embed="rId6"/>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352800" y="4780311"/>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3352800" y="4780311"/>
                <a:ext cx="383502" cy="307777"/>
              </a:xfrm>
              <a:prstGeom prst="rect">
                <a:avLst/>
              </a:prstGeom>
              <a:blipFill>
                <a:blip r:embed="rId7"/>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604188" y="4057306"/>
                <a:ext cx="4036297" cy="611321"/>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𝑑</m:t>
                              </m:r>
                            </m:sub>
                          </m:sSub>
                        </m:num>
                        <m:den>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den>
                      </m:f>
                      <m:r>
                        <a:rPr lang="en-US" sz="1200" b="0" i="1" smtClean="0">
                          <a:latin typeface="Cambria Math" panose="02040503050406030204" pitchFamily="18" charset="0"/>
                        </a:rPr>
                        <m:t> </m:t>
                      </m:r>
                      <m:r>
                        <a:rPr lang="en-US" sz="1200" b="0" i="1" smtClean="0">
                          <a:latin typeface="Cambria Math" panose="02040503050406030204" pitchFamily="18" charset="0"/>
                        </a:rPr>
                        <m:t>𝑤h𝑒𝑟𝑒</m:t>
                      </m:r>
                      <m:r>
                        <a:rPr lang="en-US" sz="1200" b="0" i="1" smtClean="0">
                          <a:latin typeface="Cambria Math" panose="02040503050406030204" pitchFamily="18" charset="0"/>
                        </a:rPr>
                        <m:t> </m:t>
                      </m:r>
                      <m:r>
                        <a:rPr lang="en-US" sz="1200" i="1">
                          <a:latin typeface="Cambria Math"/>
                        </a:rPr>
                        <m:t>𝑦</m:t>
                      </m:r>
                      <m:r>
                        <a:rPr lang="en-US" sz="1200" i="1">
                          <a:latin typeface="Cambria Math"/>
                        </a:rPr>
                        <m:t>=</m:t>
                      </m:r>
                      <m:r>
                        <a:rPr lang="en-US" sz="1200" i="1">
                          <a:latin typeface="Cambria Math"/>
                        </a:rPr>
                        <m:t>𝑓</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a:rPr>
                                <m:t>𝑦</m:t>
                              </m:r>
                            </m:e>
                          </m:acc>
                        </m:e>
                      </m:d>
                      <m:r>
                        <a:rPr lang="en-US" sz="1200" b="0" i="1" smtClean="0">
                          <a:latin typeface="Cambria Math" panose="02040503050406030204" pitchFamily="18" charset="0"/>
                        </a:rPr>
                        <m:t> </m:t>
                      </m:r>
                      <m:r>
                        <a:rPr lang="en-US" sz="1200" b="0" i="1" smtClean="0">
                          <a:latin typeface="Cambria Math" panose="02040503050406030204" pitchFamily="18" charset="0"/>
                        </a:rPr>
                        <m:t>𝑎𝑛𝑑</m:t>
                      </m:r>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𝑦</m:t>
                              </m:r>
                            </m:e>
                          </m:acc>
                        </m:e>
                        <m:sub>
                          <m:r>
                            <a:rPr lang="en-US" sz="1200" i="1">
                              <a:latin typeface="Cambria Math"/>
                            </a:rPr>
                            <m:t>𝑖</m:t>
                          </m:r>
                        </m:sub>
                      </m:sSub>
                      <m:r>
                        <a:rPr lang="en-US" sz="1200" i="1">
                          <a:latin typeface="Cambria Math"/>
                        </a:rPr>
                        <m:t>=</m:t>
                      </m:r>
                      <m:nary>
                        <m:naryPr>
                          <m:chr m:val="∑"/>
                          <m:ctrlPr>
                            <a:rPr lang="en-US" sz="1200" i="1">
                              <a:latin typeface="Cambria Math" panose="02040503050406030204" pitchFamily="18" charset="0"/>
                            </a:rPr>
                          </m:ctrlPr>
                        </m:naryPr>
                        <m:sub>
                          <m:r>
                            <m:rPr>
                              <m:brk m:alnAt="23"/>
                            </m:rPr>
                            <a:rPr lang="en-US" sz="1200" i="1">
                              <a:latin typeface="Cambria Math"/>
                            </a:rPr>
                            <m:t>𝑎</m:t>
                          </m:r>
                          <m:r>
                            <a:rPr lang="en-US" sz="1200" i="1">
                              <a:latin typeface="Cambria Math"/>
                            </a:rPr>
                            <m:t>=0</m:t>
                          </m:r>
                        </m:sub>
                        <m:sup>
                          <m:r>
                            <a:rPr lang="en-US" sz="1200" i="1">
                              <a:latin typeface="Cambria Math"/>
                            </a:rPr>
                            <m:t>𝑚</m:t>
                          </m:r>
                          <m:r>
                            <a:rPr lang="en-US" sz="1200" i="1">
                              <a:latin typeface="Cambria Math"/>
                            </a:rPr>
                            <m:t>−1</m:t>
                          </m:r>
                        </m:sup>
                        <m:e>
                          <m:sSub>
                            <m:sSubPr>
                              <m:ctrlPr>
                                <a:rPr lang="en-US" sz="1200" i="1">
                                  <a:latin typeface="Cambria Math" panose="02040503050406030204" pitchFamily="18" charset="0"/>
                                </a:rPr>
                              </m:ctrlPr>
                            </m:sSubPr>
                            <m:e>
                              <m:r>
                                <a:rPr lang="en-US" sz="1200" i="1">
                                  <a:latin typeface="Cambria Math"/>
                                </a:rPr>
                                <m:t>𝑤</m:t>
                              </m:r>
                            </m:e>
                            <m:sub>
                              <m:r>
                                <a:rPr lang="en-US" sz="1200" i="1">
                                  <a:latin typeface="Cambria Math"/>
                                </a:rPr>
                                <m:t>𝑎</m:t>
                              </m:r>
                            </m:sub>
                          </m:sSub>
                        </m:e>
                      </m:nary>
                      <m:sSub>
                        <m:sSubPr>
                          <m:ctrlPr>
                            <a:rPr lang="en-US" sz="1200" i="1">
                              <a:latin typeface="Cambria Math" panose="02040503050406030204" pitchFamily="18" charset="0"/>
                            </a:rPr>
                          </m:ctrlPr>
                        </m:sSubPr>
                        <m:e>
                          <m:r>
                            <a:rPr lang="en-US" sz="1200" i="1">
                              <a:latin typeface="Cambria Math"/>
                            </a:rPr>
                            <m:t>𝑥</m:t>
                          </m:r>
                        </m:e>
                        <m:sub>
                          <m:r>
                            <a:rPr lang="en-US" sz="1200" i="1">
                              <a:latin typeface="Cambria Math"/>
                            </a:rPr>
                            <m:t>𝑖</m:t>
                          </m:r>
                          <m:r>
                            <a:rPr lang="en-US" sz="1200" i="1">
                              <a:latin typeface="Cambria Math"/>
                            </a:rPr>
                            <m:t>−</m:t>
                          </m:r>
                          <m:r>
                            <a:rPr lang="en-US" sz="1200" i="1">
                              <a:latin typeface="Cambria Math"/>
                            </a:rPr>
                            <m:t>𝑎</m:t>
                          </m:r>
                        </m:sub>
                      </m:sSub>
                      <m:r>
                        <a:rPr lang="en-US" sz="1200" i="1">
                          <a:latin typeface="Cambria Math"/>
                        </a:rPr>
                        <m:t>=</m:t>
                      </m:r>
                      <m:nary>
                        <m:naryPr>
                          <m:chr m:val="∑"/>
                          <m:ctrlPr>
                            <a:rPr lang="en-US" sz="1200" i="1">
                              <a:latin typeface="Cambria Math" panose="02040503050406030204" pitchFamily="18" charset="0"/>
                            </a:rPr>
                          </m:ctrlPr>
                        </m:naryPr>
                        <m:sub>
                          <m:r>
                            <m:rPr>
                              <m:brk m:alnAt="23"/>
                            </m:rPr>
                            <a:rPr lang="en-US" sz="1200" i="1">
                              <a:latin typeface="Cambria Math"/>
                            </a:rPr>
                            <m:t>𝑎</m:t>
                          </m:r>
                          <m:r>
                            <a:rPr lang="en-US" sz="1200" i="1">
                              <a:latin typeface="Cambria Math"/>
                            </a:rPr>
                            <m:t>=0</m:t>
                          </m:r>
                        </m:sub>
                        <m:sup>
                          <m:r>
                            <a:rPr lang="en-US" sz="1200" i="1">
                              <a:latin typeface="Cambria Math"/>
                            </a:rPr>
                            <m:t>𝑚</m:t>
                          </m:r>
                          <m:r>
                            <a:rPr lang="en-US" sz="1200" i="1">
                              <a:latin typeface="Cambria Math"/>
                            </a:rPr>
                            <m:t>−1</m:t>
                          </m:r>
                        </m:sup>
                        <m:e>
                          <m:sSub>
                            <m:sSubPr>
                              <m:ctrlPr>
                                <a:rPr lang="en-US" sz="1200" i="1">
                                  <a:latin typeface="Cambria Math" panose="02040503050406030204" pitchFamily="18" charset="0"/>
                                </a:rPr>
                              </m:ctrlPr>
                            </m:sSubPr>
                            <m:e>
                              <m:r>
                                <a:rPr lang="en-US" sz="1200" i="1">
                                  <a:latin typeface="Cambria Math"/>
                                </a:rPr>
                                <m:t>𝑤</m:t>
                              </m:r>
                            </m:e>
                            <m:sub>
                              <m:r>
                                <a:rPr lang="en-US" sz="1200" i="1">
                                  <a:latin typeface="Cambria Math"/>
                                </a:rPr>
                                <m:t>𝑖</m:t>
                              </m:r>
                              <m:r>
                                <a:rPr lang="en-US" sz="1200" i="1">
                                  <a:latin typeface="Cambria Math"/>
                                </a:rPr>
                                <m:t>−</m:t>
                              </m:r>
                              <m:r>
                                <a:rPr lang="en-US" sz="1200" i="1">
                                  <a:latin typeface="Cambria Math"/>
                                </a:rPr>
                                <m:t>𝑎</m:t>
                              </m:r>
                            </m:sub>
                          </m:sSub>
                        </m:e>
                      </m:nary>
                      <m:sSub>
                        <m:sSubPr>
                          <m:ctrlPr>
                            <a:rPr lang="en-US" sz="1200" i="1">
                              <a:latin typeface="Cambria Math" panose="02040503050406030204" pitchFamily="18" charset="0"/>
                            </a:rPr>
                          </m:ctrlPr>
                        </m:sSubPr>
                        <m:e>
                          <m:r>
                            <a:rPr lang="en-US" sz="1200" i="1">
                              <a:latin typeface="Cambria Math"/>
                            </a:rPr>
                            <m:t>𝑥</m:t>
                          </m:r>
                        </m:e>
                        <m:sub>
                          <m:r>
                            <a:rPr lang="en-US" sz="1200" i="1">
                              <a:latin typeface="Cambria Math"/>
                            </a:rPr>
                            <m:t>𝑎</m:t>
                          </m:r>
                        </m:sub>
                      </m:sSub>
                    </m:oMath>
                  </m:oMathPara>
                </a14:m>
                <a:endParaRPr lang="en-US" sz="1200" dirty="0"/>
              </a:p>
            </p:txBody>
          </p:sp>
        </mc:Choice>
        <mc:Fallback xmlns="">
          <p:sp>
            <p:nvSpPr>
              <p:cNvPr id="34" name="TextBox 33"/>
              <p:cNvSpPr txBox="1">
                <a:spLocks noRot="1" noChangeAspect="1" noMove="1" noResize="1" noEditPoints="1" noAdjustHandles="1" noChangeArrowheads="1" noChangeShapeType="1" noTextEdit="1"/>
              </p:cNvSpPr>
              <p:nvPr/>
            </p:nvSpPr>
            <p:spPr>
              <a:xfrm>
                <a:off x="3604188" y="4057306"/>
                <a:ext cx="4036297" cy="611321"/>
              </a:xfrm>
              <a:prstGeom prst="rect">
                <a:avLst/>
              </a:prstGeom>
              <a:blipFill>
                <a:blip r:embed="rId8"/>
                <a:stretch>
                  <a:fillRect/>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433564" y="4613406"/>
                <a:ext cx="478849" cy="474682"/>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𝑑</m:t>
                              </m:r>
                            </m:sub>
                          </m:sSub>
                        </m:num>
                        <m:den>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𝑥</m:t>
                              </m:r>
                            </m:e>
                            <m:sub>
                              <m:r>
                                <a:rPr lang="en-US" sz="1200" b="0" i="1" smtClean="0">
                                  <a:latin typeface="Cambria Math" panose="02040503050406030204" pitchFamily="18" charset="0"/>
                                </a:rPr>
                                <m:t>𝑎</m:t>
                              </m:r>
                            </m:sub>
                          </m:sSub>
                        </m:den>
                      </m:f>
                    </m:oMath>
                  </m:oMathPara>
                </a14:m>
                <a:endParaRPr lang="en-US" sz="1200" u="none" dirty="0"/>
              </a:p>
            </p:txBody>
          </p:sp>
        </mc:Choice>
        <mc:Fallback xmlns="">
          <p:sp>
            <p:nvSpPr>
              <p:cNvPr id="36" name="TextBox 35"/>
              <p:cNvSpPr txBox="1">
                <a:spLocks noRot="1" noChangeAspect="1" noMove="1" noResize="1" noEditPoints="1" noAdjustHandles="1" noChangeArrowheads="1" noChangeShapeType="1" noTextEdit="1"/>
              </p:cNvSpPr>
              <p:nvPr/>
            </p:nvSpPr>
            <p:spPr>
              <a:xfrm>
                <a:off x="1433564" y="4613406"/>
                <a:ext cx="478849" cy="474682"/>
              </a:xfrm>
              <a:prstGeom prst="rect">
                <a:avLst/>
              </a:prstGeom>
              <a:blipFill>
                <a:blip r:embed="rId9"/>
                <a:stretch>
                  <a:fillRect/>
                </a:stretch>
              </a:blipFill>
              <a:ln>
                <a:solidFill>
                  <a:srgbClr val="FF0000"/>
                </a:solidFill>
              </a:ln>
            </p:spPr>
            <p:txBody>
              <a:bodyPr/>
              <a:lstStyle/>
              <a:p>
                <a:r>
                  <a:rPr lang="en-US">
                    <a:noFill/>
                  </a:rPr>
                  <a:t> </a:t>
                </a:r>
              </a:p>
            </p:txBody>
          </p:sp>
        </mc:Fallback>
      </mc:AlternateContent>
      <p:cxnSp>
        <p:nvCxnSpPr>
          <p:cNvPr id="37" name="Straight Arrow Connector 36"/>
          <p:cNvCxnSpPr/>
          <p:nvPr/>
        </p:nvCxnSpPr>
        <p:spPr>
          <a:xfrm flipH="1" flipV="1">
            <a:off x="3742763" y="4680351"/>
            <a:ext cx="10301" cy="3368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3059152" y="4158641"/>
                <a:ext cx="478849" cy="475002"/>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𝑑</m:t>
                              </m:r>
                            </m:sub>
                          </m:sSub>
                        </m:num>
                        <m:den>
                          <m:r>
                            <a:rPr lang="en-US" sz="1200" i="1">
                              <a:latin typeface="Cambria Math"/>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𝑦</m:t>
                                  </m:r>
                                </m:e>
                              </m:acc>
                            </m:e>
                            <m:sub>
                              <m:r>
                                <a:rPr lang="en-US" sz="1200" i="1">
                                  <a:latin typeface="Cambria Math"/>
                                </a:rPr>
                                <m:t>𝑖</m:t>
                              </m:r>
                            </m:sub>
                          </m:sSub>
                        </m:den>
                      </m:f>
                    </m:oMath>
                  </m:oMathPara>
                </a14:m>
                <a:endParaRPr lang="en-US" sz="1200" u="none" dirty="0"/>
              </a:p>
            </p:txBody>
          </p:sp>
        </mc:Choice>
        <mc:Fallback xmlns="">
          <p:sp>
            <p:nvSpPr>
              <p:cNvPr id="38" name="TextBox 37"/>
              <p:cNvSpPr txBox="1">
                <a:spLocks noRot="1" noChangeAspect="1" noMove="1" noResize="1" noEditPoints="1" noAdjustHandles="1" noChangeArrowheads="1" noChangeShapeType="1" noTextEdit="1"/>
              </p:cNvSpPr>
              <p:nvPr/>
            </p:nvSpPr>
            <p:spPr>
              <a:xfrm>
                <a:off x="3059152" y="4158641"/>
                <a:ext cx="478849" cy="475002"/>
              </a:xfrm>
              <a:prstGeom prst="rect">
                <a:avLst/>
              </a:prstGeom>
              <a:blipFill>
                <a:blip r:embed="rId10"/>
                <a:stretch>
                  <a:fillRect r="-10000"/>
                </a:stretch>
              </a:blipFill>
              <a:ln>
                <a:solidFill>
                  <a:srgbClr val="FF0000"/>
                </a:solidFill>
              </a:ln>
            </p:spPr>
            <p:txBody>
              <a:bodyPr/>
              <a:lstStyle/>
              <a:p>
                <a:r>
                  <a:rPr lang="zh-CN" altLang="en-US">
                    <a:noFill/>
                  </a:rPr>
                  <a:t> </a:t>
                </a:r>
              </a:p>
            </p:txBody>
          </p:sp>
        </mc:Fallback>
      </mc:AlternateContent>
      <p:cxnSp>
        <p:nvCxnSpPr>
          <p:cNvPr id="39" name="Straight Arrow Connector 38"/>
          <p:cNvCxnSpPr/>
          <p:nvPr/>
        </p:nvCxnSpPr>
        <p:spPr>
          <a:xfrm flipH="1" flipV="1">
            <a:off x="3311216" y="4657640"/>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52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animBg="1"/>
      <p:bldP spid="34" grpId="0" animBg="1"/>
      <p:bldP spid="36"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3" name="Content Placeholder 2"/>
          <p:cNvSpPr>
            <a:spLocks noGrp="1"/>
          </p:cNvSpPr>
          <p:nvPr>
            <p:ph idx="1"/>
          </p:nvPr>
        </p:nvSpPr>
        <p:spPr>
          <a:xfrm>
            <a:off x="1130726" y="917437"/>
            <a:ext cx="7175074" cy="711365"/>
          </a:xfrm>
        </p:spPr>
        <p:txBody>
          <a:bodyPr>
            <a:normAutofit fontScale="77500" lnSpcReduction="20000"/>
          </a:bodyPr>
          <a:lstStyle/>
          <a:p>
            <a:r>
              <a:rPr lang="en-US" dirty="0">
                <a:solidFill>
                  <a:srgbClr val="0099FF"/>
                </a:solidFill>
              </a:rPr>
              <a:t>In higher layers, you can visualize some parts of the object.</a:t>
            </a:r>
          </a:p>
          <a:p>
            <a:pPr marL="0" indent="0">
              <a:buNone/>
            </a:pPr>
            <a:r>
              <a:rPr lang="en-US" dirty="0">
                <a:solidFill>
                  <a:srgbClr val="0099FF"/>
                </a:solidFill>
              </a:rPr>
              <a:t>	(high level features)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2"/>
          <p:cNvSpPr txBox="1">
            <a:spLocks/>
          </p:cNvSpPr>
          <p:nvPr/>
        </p:nvSpPr>
        <p:spPr>
          <a:xfrm>
            <a:off x="1219200" y="1600200"/>
            <a:ext cx="716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a:p>
            <a:endParaRPr lang="en-US" dirty="0"/>
          </a:p>
        </p:txBody>
      </p:sp>
      <p:grpSp>
        <p:nvGrpSpPr>
          <p:cNvPr id="6" name="Group 5"/>
          <p:cNvGrpSpPr/>
          <p:nvPr/>
        </p:nvGrpSpPr>
        <p:grpSpPr>
          <a:xfrm>
            <a:off x="2127297" y="1742440"/>
            <a:ext cx="6407103" cy="772160"/>
            <a:chOff x="1475308" y="3124200"/>
            <a:chExt cx="7185565" cy="838200"/>
          </a:xfrm>
        </p:grpSpPr>
        <p:sp>
          <p:nvSpPr>
            <p:cNvPr id="7" name="Rectangle 6"/>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8" name="Rectangle 7"/>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9" name="Rectangle 8"/>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0" name="Rectangle 9"/>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1" name="Right Arrow 10"/>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17" name="Rectangle 16"/>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618" y="3311524"/>
            <a:ext cx="6169504" cy="238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1219370" y="5779671"/>
            <a:ext cx="6858000" cy="307777"/>
          </a:xfrm>
          <a:prstGeom prst="rect">
            <a:avLst/>
          </a:prstGeom>
        </p:spPr>
        <p:txBody>
          <a:bodyPr wrap="square">
            <a:spAutoFit/>
          </a:bodyPr>
          <a:lstStyle/>
          <a:p>
            <a:r>
              <a:rPr lang="en-US" u="none" dirty="0">
                <a:latin typeface="+mj-lt"/>
              </a:rPr>
              <a:t>Feature visualization of convolutional net trained on </a:t>
            </a:r>
            <a:r>
              <a:rPr lang="en-US" u="none" dirty="0" err="1">
                <a:latin typeface="+mj-lt"/>
              </a:rPr>
              <a:t>ImageNet</a:t>
            </a:r>
            <a:r>
              <a:rPr lang="en-US" u="none" dirty="0">
                <a:latin typeface="+mj-lt"/>
              </a:rPr>
              <a:t> from </a:t>
            </a:r>
            <a:r>
              <a:rPr lang="en-US" u="none" dirty="0">
                <a:solidFill>
                  <a:srgbClr val="2136FF"/>
                </a:solidFill>
                <a:latin typeface="+mj-lt"/>
              </a:rPr>
              <a:t>[</a:t>
            </a:r>
            <a:r>
              <a:rPr lang="en-US" u="none" dirty="0" err="1">
                <a:solidFill>
                  <a:srgbClr val="2136FF"/>
                </a:solidFill>
                <a:latin typeface="+mj-lt"/>
              </a:rPr>
              <a:t>Zeiler</a:t>
            </a:r>
            <a:r>
              <a:rPr lang="en-US" u="none" dirty="0">
                <a:solidFill>
                  <a:srgbClr val="2136FF"/>
                </a:solidFill>
                <a:latin typeface="+mj-lt"/>
              </a:rPr>
              <a:t> &amp; Fergus 2013]</a:t>
            </a:r>
          </a:p>
        </p:txBody>
      </p:sp>
      <p:cxnSp>
        <p:nvCxnSpPr>
          <p:cNvPr id="20" name="Straight Arrow Connector 19"/>
          <p:cNvCxnSpPr/>
          <p:nvPr/>
        </p:nvCxnSpPr>
        <p:spPr>
          <a:xfrm flipH="1">
            <a:off x="2673505" y="2590800"/>
            <a:ext cx="603095"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26097" y="2590800"/>
            <a:ext cx="145903"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42819" y="2590800"/>
            <a:ext cx="101038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370"/>
          <a:stretch/>
        </p:blipFill>
        <p:spPr bwMode="auto">
          <a:xfrm>
            <a:off x="1130726" y="1683915"/>
            <a:ext cx="1542779" cy="938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235269" y="6484402"/>
            <a:ext cx="4411005" cy="369332"/>
          </a:xfrm>
          <a:prstGeom prst="rect">
            <a:avLst/>
          </a:prstGeom>
        </p:spPr>
        <p:txBody>
          <a:bodyPr wrap="square">
            <a:spAutoFit/>
          </a:bodyPr>
          <a:lstStyle/>
          <a:p>
            <a:r>
              <a:rPr lang="en-US" dirty="0">
                <a:hlinkClick r:id="rId4"/>
              </a:rPr>
              <a:t>http://cs231n.github.io/understanding-cnn/</a:t>
            </a:r>
            <a:endParaRPr lang="en-US" dirty="0"/>
          </a:p>
        </p:txBody>
      </p:sp>
    </p:spTree>
    <p:extLst>
      <p:ext uri="{BB962C8B-B14F-4D97-AF65-F5344CB8AC3E}">
        <p14:creationId xmlns:p14="http://schemas.microsoft.com/office/powerpoint/2010/main" val="144450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ConvNet</a:t>
            </a:r>
            <a:r>
              <a:rPr lang="en-US" dirty="0"/>
              <a:t> roots </a:t>
            </a:r>
          </a:p>
        </p:txBody>
      </p:sp>
      <p:sp>
        <p:nvSpPr>
          <p:cNvPr id="3" name="Content Placeholder 2"/>
          <p:cNvSpPr>
            <a:spLocks noGrp="1"/>
          </p:cNvSpPr>
          <p:nvPr>
            <p:ph idx="1"/>
          </p:nvPr>
        </p:nvSpPr>
        <p:spPr>
          <a:xfrm>
            <a:off x="228600" y="1022315"/>
            <a:ext cx="8686800" cy="5257800"/>
          </a:xfrm>
        </p:spPr>
        <p:txBody>
          <a:bodyPr/>
          <a:lstStyle/>
          <a:p>
            <a:r>
              <a:rPr lang="en-US" sz="2000" b="1" dirty="0"/>
              <a:t>Fukushima, 1980s</a:t>
            </a:r>
            <a:r>
              <a:rPr lang="en-US" sz="2000" dirty="0"/>
              <a:t> designed network with same basic structure but did not train by backpropagation. </a:t>
            </a:r>
          </a:p>
          <a:p>
            <a:r>
              <a:rPr lang="en-US" sz="2000" dirty="0"/>
              <a:t>The first successful applications of </a:t>
            </a:r>
            <a:r>
              <a:rPr lang="en-US" sz="2000" b="1" dirty="0"/>
              <a:t>Convolutional Networks</a:t>
            </a:r>
            <a:r>
              <a:rPr lang="en-US" sz="2000" dirty="0"/>
              <a:t> by Yann </a:t>
            </a:r>
            <a:r>
              <a:rPr lang="en-US" sz="2000" dirty="0" err="1"/>
              <a:t>LeCun</a:t>
            </a:r>
            <a:r>
              <a:rPr lang="en-US" sz="2000" dirty="0"/>
              <a:t> in 1990's (</a:t>
            </a:r>
            <a:r>
              <a:rPr lang="en-US" sz="2000" dirty="0" err="1"/>
              <a:t>LeNet</a:t>
            </a:r>
            <a:r>
              <a:rPr lang="en-US" sz="2000" dirty="0"/>
              <a:t>)</a:t>
            </a:r>
          </a:p>
          <a:p>
            <a:pPr lvl="1"/>
            <a:r>
              <a:rPr lang="en-US" sz="1800" dirty="0"/>
              <a:t>Was used to read zip codes, digits, etc.</a:t>
            </a:r>
          </a:p>
          <a:p>
            <a:r>
              <a:rPr lang="en-US" sz="1800" dirty="0"/>
              <a:t>Many variants nowadays, but the core idea is the same</a:t>
            </a:r>
          </a:p>
          <a:p>
            <a:pPr lvl="1"/>
            <a:r>
              <a:rPr lang="en-US" altLang="zh-CN" sz="1800" dirty="0"/>
              <a:t>Example: a system developed in Google (</a:t>
            </a:r>
            <a:r>
              <a:rPr lang="en-US" altLang="zh-CN" sz="1800" dirty="0" err="1"/>
              <a:t>GoogLeNet</a:t>
            </a:r>
            <a:r>
              <a:rPr lang="en-US" altLang="zh-CN" sz="1800" dirty="0"/>
              <a:t>) </a:t>
            </a:r>
          </a:p>
          <a:p>
            <a:pPr lvl="2"/>
            <a:r>
              <a:rPr lang="en-US" altLang="zh-CN" sz="1600" dirty="0"/>
              <a:t>Compute different filters </a:t>
            </a:r>
          </a:p>
          <a:p>
            <a:pPr lvl="2"/>
            <a:r>
              <a:rPr lang="en-US" altLang="zh-CN" sz="1600" dirty="0"/>
              <a:t>Compose one big vector from all of them</a:t>
            </a:r>
          </a:p>
          <a:p>
            <a:pPr lvl="2"/>
            <a:r>
              <a:rPr lang="en-US" altLang="zh-CN" sz="1600" dirty="0"/>
              <a:t>Layer this iterative</a:t>
            </a:r>
          </a:p>
          <a:p>
            <a:r>
              <a:rPr lang="en-US" sz="1800" dirty="0">
                <a:solidFill>
                  <a:srgbClr val="0099FF"/>
                </a:solidFill>
              </a:rPr>
              <a:t>Practically, being deep is more efficient than being wide.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941079" y="1978240"/>
            <a:ext cx="1547591"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14599" y="6266760"/>
            <a:ext cx="3582519" cy="307777"/>
          </a:xfrm>
          <a:prstGeom prst="rect">
            <a:avLst/>
          </a:prstGeom>
        </p:spPr>
        <p:txBody>
          <a:bodyPr wrap="none">
            <a:spAutoFit/>
          </a:bodyPr>
          <a:lstStyle/>
          <a:p>
            <a:r>
              <a:rPr lang="en-US" u="none" dirty="0">
                <a:solidFill>
                  <a:schemeClr val="bg1">
                    <a:lumMod val="75000"/>
                  </a:schemeClr>
                </a:solidFill>
              </a:rPr>
              <a:t>See more: http://arxiv.org/pdf/1409.4842v1.pdf</a:t>
            </a:r>
          </a:p>
        </p:txBody>
      </p:sp>
    </p:spTree>
    <p:extLst>
      <p:ext uri="{BB962C8B-B14F-4D97-AF65-F5344CB8AC3E}">
        <p14:creationId xmlns:p14="http://schemas.microsoft.com/office/powerpoint/2010/main" val="237786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matters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0"/>
            <a:ext cx="7162800" cy="4091703"/>
          </a:xfrm>
          <a:prstGeom prst="rect">
            <a:avLst/>
          </a:prstGeom>
        </p:spPr>
      </p:pic>
      <p:sp>
        <p:nvSpPr>
          <p:cNvPr id="6" name="Rectangle 5"/>
          <p:cNvSpPr/>
          <p:nvPr/>
        </p:nvSpPr>
        <p:spPr>
          <a:xfrm>
            <a:off x="304800" y="6003290"/>
            <a:ext cx="3196298" cy="6413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u="none" dirty="0"/>
              <a:t>Slide from [</a:t>
            </a:r>
            <a:r>
              <a:rPr lang="en-US" sz="1800" dirty="0" err="1"/>
              <a:t>Kaiming</a:t>
            </a:r>
            <a:r>
              <a:rPr lang="en-US" sz="1800" dirty="0"/>
              <a:t> He 2015]</a:t>
            </a:r>
            <a:endParaRPr lang="en-US" sz="1800" u="none" dirty="0"/>
          </a:p>
        </p:txBody>
      </p:sp>
    </p:spTree>
    <p:extLst>
      <p:ext uri="{BB962C8B-B14F-4D97-AF65-F5344CB8AC3E}">
        <p14:creationId xmlns:p14="http://schemas.microsoft.com/office/powerpoint/2010/main" val="314915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10518</TotalTime>
  <Words>3831</Words>
  <Application>Microsoft Office PowerPoint</Application>
  <PresentationFormat>全屏显示(4:3)</PresentationFormat>
  <Paragraphs>695</Paragraphs>
  <Slides>54</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2" baseType="lpstr">
      <vt:lpstr>Arial</vt:lpstr>
      <vt:lpstr>Calibri</vt:lpstr>
      <vt:lpstr>Calibri Light</vt:lpstr>
      <vt:lpstr>Cambria Math</vt:lpstr>
      <vt:lpstr>Times New Roman</vt:lpstr>
      <vt:lpstr>Wingdings</vt:lpstr>
      <vt:lpstr>Office Theme</vt:lpstr>
      <vt:lpstr>Equation</vt:lpstr>
      <vt:lpstr>COMP4901K/Math4824B Machine Learning for Natural Language Processing</vt:lpstr>
      <vt:lpstr>Convolutional Nets</vt:lpstr>
      <vt:lpstr>Convolutional Layer </vt:lpstr>
      <vt:lpstr>Pooling Layer </vt:lpstr>
      <vt:lpstr>Convolutional Nets</vt:lpstr>
      <vt:lpstr>Training a ConvNet</vt:lpstr>
      <vt:lpstr>Convolutional Nets</vt:lpstr>
      <vt:lpstr>ConvNet roots </vt:lpstr>
      <vt:lpstr>Depth matters</vt:lpstr>
      <vt:lpstr>Practical Tips </vt:lpstr>
      <vt:lpstr>Debugging</vt:lpstr>
      <vt:lpstr>CNN for vector inputs</vt:lpstr>
      <vt:lpstr>Convolutional Layer on vectors</vt:lpstr>
      <vt:lpstr>Convolutional Layer on vectors</vt:lpstr>
      <vt:lpstr>Convolutional Layer on vectors</vt:lpstr>
      <vt:lpstr>Today’s lecture</vt:lpstr>
      <vt:lpstr>What is a statistical LM?</vt:lpstr>
      <vt:lpstr>Why is a LM useful?</vt:lpstr>
      <vt:lpstr>Measure the fluency of documents</vt:lpstr>
      <vt:lpstr>Source-Channel framework [Shannon 48]</vt:lpstr>
      <vt:lpstr>Language Model for Text</vt:lpstr>
      <vt:lpstr>Language model for text</vt:lpstr>
      <vt:lpstr>Unigram language model</vt:lpstr>
      <vt:lpstr>More sophisticated LMs</vt:lpstr>
      <vt:lpstr>Why just unigram models?</vt:lpstr>
      <vt:lpstr>Recap: what is a statistical LM?</vt:lpstr>
      <vt:lpstr>Recap: Source-Channel framework [Shannon 48]</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Estimation of language models</vt:lpstr>
      <vt:lpstr>Parameter estimation</vt:lpstr>
      <vt:lpstr>Maximum likelihood vs. Bayesian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Smoothing methods</vt:lpstr>
      <vt:lpstr>Smoothing methods</vt:lpstr>
      <vt:lpstr>Smoothing methods</vt:lpstr>
      <vt:lpstr>Language model evaluation</vt:lpstr>
      <vt:lpstr>Perplexity</vt:lpstr>
      <vt:lpstr>Perplexity</vt:lpstr>
      <vt:lpstr>An experiment</vt:lpstr>
      <vt:lpstr>What you should know</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YS CHANG</cp:lastModifiedBy>
  <cp:revision>197</cp:revision>
  <dcterms:created xsi:type="dcterms:W3CDTF">2006-08-16T00:00:00Z</dcterms:created>
  <dcterms:modified xsi:type="dcterms:W3CDTF">2018-12-10T09:32:29Z</dcterms:modified>
</cp:coreProperties>
</file>