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notesMasterIdLst>
    <p:notesMasterId r:id="rId41"/>
  </p:notesMasterIdLst>
  <p:sldIdLst>
    <p:sldId id="257" r:id="rId2"/>
    <p:sldId id="260" r:id="rId3"/>
    <p:sldId id="307" r:id="rId4"/>
    <p:sldId id="268" r:id="rId5"/>
    <p:sldId id="269" r:id="rId6"/>
    <p:sldId id="270" r:id="rId7"/>
    <p:sldId id="271" r:id="rId8"/>
    <p:sldId id="274" r:id="rId9"/>
    <p:sldId id="275" r:id="rId10"/>
    <p:sldId id="276" r:id="rId11"/>
    <p:sldId id="277" r:id="rId12"/>
    <p:sldId id="278" r:id="rId13"/>
    <p:sldId id="279" r:id="rId14"/>
    <p:sldId id="280" r:id="rId15"/>
    <p:sldId id="282" r:id="rId16"/>
    <p:sldId id="283" r:id="rId17"/>
    <p:sldId id="284" r:id="rId18"/>
    <p:sldId id="286" r:id="rId19"/>
    <p:sldId id="287" r:id="rId20"/>
    <p:sldId id="288" r:id="rId21"/>
    <p:sldId id="308" r:id="rId22"/>
    <p:sldId id="291" r:id="rId23"/>
    <p:sldId id="292" r:id="rId24"/>
    <p:sldId id="293" r:id="rId25"/>
    <p:sldId id="294" r:id="rId26"/>
    <p:sldId id="295" r:id="rId27"/>
    <p:sldId id="297" r:id="rId28"/>
    <p:sldId id="298" r:id="rId29"/>
    <p:sldId id="299" r:id="rId30"/>
    <p:sldId id="301" r:id="rId31"/>
    <p:sldId id="312" r:id="rId32"/>
    <p:sldId id="302" r:id="rId33"/>
    <p:sldId id="303" r:id="rId34"/>
    <p:sldId id="304" r:id="rId35"/>
    <p:sldId id="309" r:id="rId36"/>
    <p:sldId id="310" r:id="rId37"/>
    <p:sldId id="311" r:id="rId38"/>
    <p:sldId id="305" r:id="rId39"/>
    <p:sldId id="306"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3875" autoAdjust="0"/>
  </p:normalViewPr>
  <p:slideViewPr>
    <p:cSldViewPr>
      <p:cViewPr varScale="1">
        <p:scale>
          <a:sx n="67" d="100"/>
          <a:sy n="67" d="100"/>
        </p:scale>
        <p:origin x="1260" y="5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3154"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r>
              <a:rPr lang="en-US"/>
              <a:t>A Unigram Language Model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cat>
            <c:strRef>
              <c:f>Sheet1!$D$1:$D$25</c:f>
              <c:strCache>
                <c:ptCount val="25"/>
                <c:pt idx="0">
                  <c:v>w1</c:v>
                </c:pt>
                <c:pt idx="1">
                  <c:v>w2</c:v>
                </c:pt>
                <c:pt idx="2">
                  <c:v>w3</c:v>
                </c:pt>
                <c:pt idx="3">
                  <c:v>w4</c:v>
                </c:pt>
                <c:pt idx="4">
                  <c:v>w5</c:v>
                </c:pt>
                <c:pt idx="5">
                  <c:v>w6</c:v>
                </c:pt>
                <c:pt idx="6">
                  <c:v>w7</c:v>
                </c:pt>
                <c:pt idx="7">
                  <c:v>w8</c:v>
                </c:pt>
                <c:pt idx="8">
                  <c:v>w9</c:v>
                </c:pt>
                <c:pt idx="9">
                  <c:v>w10</c:v>
                </c:pt>
                <c:pt idx="10">
                  <c:v>w11</c:v>
                </c:pt>
                <c:pt idx="11">
                  <c:v>w12</c:v>
                </c:pt>
                <c:pt idx="12">
                  <c:v>w13</c:v>
                </c:pt>
                <c:pt idx="13">
                  <c:v>w14</c:v>
                </c:pt>
                <c:pt idx="14">
                  <c:v>w15</c:v>
                </c:pt>
                <c:pt idx="15">
                  <c:v>w16</c:v>
                </c:pt>
                <c:pt idx="16">
                  <c:v>w17</c:v>
                </c:pt>
                <c:pt idx="17">
                  <c:v>w18</c:v>
                </c:pt>
                <c:pt idx="18">
                  <c:v>w19</c:v>
                </c:pt>
                <c:pt idx="19">
                  <c:v>w20</c:v>
                </c:pt>
                <c:pt idx="20">
                  <c:v>w21</c:v>
                </c:pt>
                <c:pt idx="21">
                  <c:v>w22</c:v>
                </c:pt>
                <c:pt idx="22">
                  <c:v>w23</c:v>
                </c:pt>
                <c:pt idx="23">
                  <c:v>w24</c:v>
                </c:pt>
                <c:pt idx="24">
                  <c:v>w25</c:v>
                </c:pt>
              </c:strCache>
            </c:strRef>
          </c:cat>
          <c:val>
            <c:numRef>
              <c:f>Sheet1!$C$1:$C$25</c:f>
              <c:numCache>
                <c:formatCode>General</c:formatCode>
                <c:ptCount val="25"/>
                <c:pt idx="0">
                  <c:v>7.7621580933177697E-2</c:v>
                </c:pt>
                <c:pt idx="1">
                  <c:v>0</c:v>
                </c:pt>
                <c:pt idx="2">
                  <c:v>9.4574635388076315E-3</c:v>
                </c:pt>
                <c:pt idx="3">
                  <c:v>6.4992962374965116E-2</c:v>
                </c:pt>
                <c:pt idx="4">
                  <c:v>3.1544523834733731E-2</c:v>
                </c:pt>
                <c:pt idx="5">
                  <c:v>6.0927349440642709E-2</c:v>
                </c:pt>
                <c:pt idx="6">
                  <c:v>0</c:v>
                </c:pt>
                <c:pt idx="7">
                  <c:v>0.10664968416987032</c:v>
                </c:pt>
                <c:pt idx="8">
                  <c:v>5.3570912268575938E-2</c:v>
                </c:pt>
                <c:pt idx="9">
                  <c:v>7.9400378943122914E-3</c:v>
                </c:pt>
                <c:pt idx="10">
                  <c:v>1.6803895838422685E-2</c:v>
                </c:pt>
                <c:pt idx="11">
                  <c:v>9.7535360753706904E-2</c:v>
                </c:pt>
                <c:pt idx="12">
                  <c:v>3.3502585078811688E-2</c:v>
                </c:pt>
                <c:pt idx="13">
                  <c:v>5.8171136037273637E-3</c:v>
                </c:pt>
                <c:pt idx="14">
                  <c:v>1.0924304873707377E-2</c:v>
                </c:pt>
                <c:pt idx="15">
                  <c:v>0</c:v>
                </c:pt>
                <c:pt idx="16">
                  <c:v>4.9317199426481058E-2</c:v>
                </c:pt>
                <c:pt idx="17">
                  <c:v>0</c:v>
                </c:pt>
                <c:pt idx="18">
                  <c:v>8.5499562928313348E-3</c:v>
                </c:pt>
                <c:pt idx="19">
                  <c:v>6.3051491704253851E-2</c:v>
                </c:pt>
                <c:pt idx="20">
                  <c:v>0</c:v>
                </c:pt>
                <c:pt idx="21">
                  <c:v>6.3591752322998588E-2</c:v>
                </c:pt>
                <c:pt idx="22">
                  <c:v>5.3336160953546242E-2</c:v>
                </c:pt>
                <c:pt idx="23">
                  <c:v>7.8630150116348385E-2</c:v>
                </c:pt>
                <c:pt idx="24">
                  <c:v>0.10623551458007925</c:v>
                </c:pt>
              </c:numCache>
            </c:numRef>
          </c:val>
          <c:extLst>
            <c:ext xmlns:c16="http://schemas.microsoft.com/office/drawing/2014/chart" uri="{C3380CC4-5D6E-409C-BE32-E72D297353CC}">
              <c16:uniqueId val="{00000000-EC5D-48EA-B748-019F5B29B1BE}"/>
            </c:ext>
          </c:extLst>
        </c:ser>
        <c:dLbls>
          <c:showLegendKey val="0"/>
          <c:showVal val="0"/>
          <c:showCatName val="0"/>
          <c:showSerName val="0"/>
          <c:showPercent val="0"/>
          <c:showBubbleSize val="0"/>
        </c:dLbls>
        <c:gapWidth val="219"/>
        <c:overlap val="-27"/>
        <c:axId val="576985840"/>
        <c:axId val="576989104"/>
      </c:barChart>
      <c:catAx>
        <c:axId val="5769858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zh-CN"/>
          </a:p>
        </c:txPr>
        <c:crossAx val="576989104"/>
        <c:crosses val="autoZero"/>
        <c:auto val="1"/>
        <c:lblAlgn val="ctr"/>
        <c:lblOffset val="100"/>
        <c:noMultiLvlLbl val="0"/>
      </c:catAx>
      <c:valAx>
        <c:axId val="5769891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zh-CN"/>
          </a:p>
        </c:txPr>
        <c:crossAx val="576985840"/>
        <c:crosses val="autoZero"/>
        <c:crossBetween val="between"/>
      </c:valAx>
      <c:spPr>
        <a:noFill/>
        <a:ln>
          <a:noFill/>
        </a:ln>
        <a:effectLst/>
      </c:spPr>
    </c:plotArea>
    <c:plotVisOnly val="1"/>
    <c:dispBlanksAs val="gap"/>
    <c:showDLblsOverMax val="0"/>
  </c:chart>
  <c:spPr>
    <a:solidFill>
      <a:schemeClr val="lt1"/>
    </a:solidFill>
    <a:ln w="12700" cap="flat" cmpd="sng" algn="ctr">
      <a:solidFill>
        <a:schemeClr val="dk1"/>
      </a:solidFill>
      <a:prstDash val="solid"/>
    </a:ln>
    <a:effectLst/>
  </c:spPr>
  <c:txPr>
    <a:bodyPr/>
    <a:lstStyle/>
    <a:p>
      <a:pPr>
        <a:defRPr>
          <a:solidFill>
            <a:schemeClr val="dk1"/>
          </a:solidFill>
          <a:latin typeface="+mn-lt"/>
          <a:ea typeface="+mn-ea"/>
          <a:cs typeface="+mn-cs"/>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1" i="0" u="none" strike="noStrike" kern="1200" cap="all" baseline="0">
                <a:solidFill>
                  <a:schemeClr val="tx1">
                    <a:lumMod val="65000"/>
                    <a:lumOff val="35000"/>
                  </a:schemeClr>
                </a:solidFill>
                <a:latin typeface="+mn-lt"/>
                <a:ea typeface="+mn-ea"/>
                <a:cs typeface="+mn-cs"/>
              </a:defRPr>
            </a:pPr>
            <a:r>
              <a:rPr lang="en-US" dirty="0"/>
              <a:t>A Unigram Language Model</a:t>
            </a:r>
          </a:p>
        </c:rich>
      </c:tx>
      <c:layout>
        <c:manualLayout>
          <c:xMode val="edge"/>
          <c:yMode val="edge"/>
          <c:x val="0.1714959580359392"/>
          <c:y val="7.6360800573848408E-3"/>
        </c:manualLayout>
      </c:layout>
      <c:overlay val="0"/>
      <c:spPr>
        <a:noFill/>
        <a:ln>
          <a:noFill/>
        </a:ln>
        <a:effectLst/>
      </c:spPr>
      <c:txPr>
        <a:bodyPr rot="0" spcFirstLastPara="1" vertOverflow="ellipsis" vert="horz" wrap="square" anchor="ctr" anchorCtr="1"/>
        <a:lstStyle/>
        <a:p>
          <a:pPr>
            <a:defRPr sz="1680" b="1" i="0" u="none" strike="noStrike" kern="1200" cap="all"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0.16005576278731121"/>
          <c:y val="0.15621495745741382"/>
          <c:w val="0.6517164852683609"/>
          <c:h val="0.7949144308083963"/>
        </c:manualLayout>
      </c:layout>
      <c:pieChart>
        <c:varyColors val="1"/>
        <c:ser>
          <c:idx val="0"/>
          <c:order val="0"/>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5515-40D1-9C36-38F42A6809FF}"/>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5515-40D1-9C36-38F42A6809FF}"/>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5515-40D1-9C36-38F42A6809FF}"/>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5515-40D1-9C36-38F42A6809FF}"/>
              </c:ext>
            </c:extLst>
          </c:dPt>
          <c:dPt>
            <c:idx val="4"/>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9-5515-40D1-9C36-38F42A6809FF}"/>
              </c:ext>
            </c:extLst>
          </c:dPt>
          <c:dPt>
            <c:idx val="5"/>
            <c:bubble3D val="0"/>
            <c:spPr>
              <a:solidFill>
                <a:schemeClr val="accent6"/>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B-5515-40D1-9C36-38F42A6809FF}"/>
              </c:ext>
            </c:extLst>
          </c:dPt>
          <c:dPt>
            <c:idx val="6"/>
            <c:bubble3D val="0"/>
            <c:spPr>
              <a:solidFill>
                <a:schemeClr val="accent1">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D-5515-40D1-9C36-38F42A6809FF}"/>
              </c:ext>
            </c:extLst>
          </c:dPt>
          <c:dPt>
            <c:idx val="7"/>
            <c:bubble3D val="0"/>
            <c:spPr>
              <a:solidFill>
                <a:schemeClr val="accent2">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F-5515-40D1-9C36-38F42A6809FF}"/>
              </c:ext>
            </c:extLst>
          </c:dPt>
          <c:dPt>
            <c:idx val="8"/>
            <c:bubble3D val="0"/>
            <c:spPr>
              <a:solidFill>
                <a:schemeClr val="accent3">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1-5515-40D1-9C36-38F42A6809FF}"/>
              </c:ext>
            </c:extLst>
          </c:dPt>
          <c:dLbls>
            <c:dLbl>
              <c:idx val="0"/>
              <c:spPr>
                <a:noFill/>
                <a:ln>
                  <a:noFill/>
                </a:ln>
                <a:effectLst/>
              </c:spPr>
              <c:txPr>
                <a:bodyPr rot="0" spcFirstLastPara="1" vertOverflow="ellipsis" vert="horz" wrap="square" anchor="ctr" anchorCtr="1"/>
                <a:lstStyle/>
                <a:p>
                  <a:pPr>
                    <a:defRPr sz="1400" b="1" i="0" u="none" strike="noStrike" kern="1200" spc="0" baseline="0">
                      <a:solidFill>
                        <a:schemeClr val="accent1"/>
                      </a:solidFill>
                      <a:latin typeface="+mn-lt"/>
                      <a:ea typeface="+mn-ea"/>
                      <a:cs typeface="+mn-cs"/>
                    </a:defRPr>
                  </a:pPr>
                  <a:endParaRPr lang="zh-CN"/>
                </a:p>
              </c:txPr>
              <c:dLblPos val="outEnd"/>
              <c:showLegendKey val="0"/>
              <c:showVal val="0"/>
              <c:showCatName val="1"/>
              <c:showSerName val="0"/>
              <c:showPercent val="0"/>
              <c:showBubbleSize val="0"/>
              <c:extLst>
                <c:ext xmlns:c16="http://schemas.microsoft.com/office/drawing/2014/chart" uri="{C3380CC4-5D6E-409C-BE32-E72D297353CC}">
                  <c16:uniqueId val="{00000001-5515-40D1-9C36-38F42A6809FF}"/>
                </c:ext>
              </c:extLst>
            </c:dLbl>
            <c:dLbl>
              <c:idx val="1"/>
              <c:spPr>
                <a:noFill/>
                <a:ln>
                  <a:noFill/>
                </a:ln>
                <a:effectLst/>
              </c:spPr>
              <c:txPr>
                <a:bodyPr rot="0" spcFirstLastPara="1" vertOverflow="ellipsis" vert="horz" wrap="square" anchor="ctr" anchorCtr="1"/>
                <a:lstStyle/>
                <a:p>
                  <a:pPr>
                    <a:defRPr sz="1400" b="1" i="0" u="none" strike="noStrike" kern="1200" spc="0" baseline="0">
                      <a:solidFill>
                        <a:schemeClr val="accent2"/>
                      </a:solidFill>
                      <a:latin typeface="+mn-lt"/>
                      <a:ea typeface="+mn-ea"/>
                      <a:cs typeface="+mn-cs"/>
                    </a:defRPr>
                  </a:pPr>
                  <a:endParaRPr lang="zh-CN"/>
                </a:p>
              </c:txPr>
              <c:dLblPos val="outEnd"/>
              <c:showLegendKey val="0"/>
              <c:showVal val="0"/>
              <c:showCatName val="1"/>
              <c:showSerName val="0"/>
              <c:showPercent val="0"/>
              <c:showBubbleSize val="0"/>
              <c:extLst>
                <c:ext xmlns:c16="http://schemas.microsoft.com/office/drawing/2014/chart" uri="{C3380CC4-5D6E-409C-BE32-E72D297353CC}">
                  <c16:uniqueId val="{00000003-5515-40D1-9C36-38F42A6809FF}"/>
                </c:ext>
              </c:extLst>
            </c:dLbl>
            <c:dLbl>
              <c:idx val="2"/>
              <c:spPr>
                <a:noFill/>
                <a:ln>
                  <a:noFill/>
                </a:ln>
                <a:effectLst/>
              </c:spPr>
              <c:txPr>
                <a:bodyPr rot="0" spcFirstLastPara="1" vertOverflow="ellipsis" vert="horz" wrap="square" anchor="ctr" anchorCtr="1"/>
                <a:lstStyle/>
                <a:p>
                  <a:pPr>
                    <a:defRPr sz="1400" b="1" i="0" u="none" strike="noStrike" kern="1200" spc="0" baseline="0">
                      <a:solidFill>
                        <a:schemeClr val="accent3"/>
                      </a:solidFill>
                      <a:latin typeface="+mn-lt"/>
                      <a:ea typeface="+mn-ea"/>
                      <a:cs typeface="+mn-cs"/>
                    </a:defRPr>
                  </a:pPr>
                  <a:endParaRPr lang="zh-CN"/>
                </a:p>
              </c:txPr>
              <c:dLblPos val="outEnd"/>
              <c:showLegendKey val="0"/>
              <c:showVal val="0"/>
              <c:showCatName val="1"/>
              <c:showSerName val="0"/>
              <c:showPercent val="0"/>
              <c:showBubbleSize val="0"/>
              <c:extLst>
                <c:ext xmlns:c16="http://schemas.microsoft.com/office/drawing/2014/chart" uri="{C3380CC4-5D6E-409C-BE32-E72D297353CC}">
                  <c16:uniqueId val="{00000005-5515-40D1-9C36-38F42A6809FF}"/>
                </c:ext>
              </c:extLst>
            </c:dLbl>
            <c:dLbl>
              <c:idx val="3"/>
              <c:spPr>
                <a:noFill/>
                <a:ln>
                  <a:noFill/>
                </a:ln>
                <a:effectLst/>
              </c:spPr>
              <c:txPr>
                <a:bodyPr rot="0" spcFirstLastPara="1" vertOverflow="ellipsis" vert="horz" wrap="square" anchor="ctr" anchorCtr="1"/>
                <a:lstStyle/>
                <a:p>
                  <a:pPr>
                    <a:defRPr sz="1400" b="1" i="0" u="none" strike="noStrike" kern="1200" spc="0" baseline="0">
                      <a:solidFill>
                        <a:schemeClr val="accent4"/>
                      </a:solidFill>
                      <a:latin typeface="+mn-lt"/>
                      <a:ea typeface="+mn-ea"/>
                      <a:cs typeface="+mn-cs"/>
                    </a:defRPr>
                  </a:pPr>
                  <a:endParaRPr lang="zh-CN"/>
                </a:p>
              </c:txPr>
              <c:dLblPos val="outEnd"/>
              <c:showLegendKey val="0"/>
              <c:showVal val="0"/>
              <c:showCatName val="1"/>
              <c:showSerName val="0"/>
              <c:showPercent val="0"/>
              <c:showBubbleSize val="0"/>
              <c:extLst>
                <c:ext xmlns:c16="http://schemas.microsoft.com/office/drawing/2014/chart" uri="{C3380CC4-5D6E-409C-BE32-E72D297353CC}">
                  <c16:uniqueId val="{00000007-5515-40D1-9C36-38F42A6809FF}"/>
                </c:ext>
              </c:extLst>
            </c:dLbl>
            <c:dLbl>
              <c:idx val="4"/>
              <c:spPr>
                <a:noFill/>
                <a:ln>
                  <a:noFill/>
                </a:ln>
                <a:effectLst/>
              </c:spPr>
              <c:txPr>
                <a:bodyPr rot="0" spcFirstLastPara="1" vertOverflow="ellipsis" vert="horz" wrap="square" anchor="ctr" anchorCtr="1"/>
                <a:lstStyle/>
                <a:p>
                  <a:pPr>
                    <a:defRPr sz="1400" b="1" i="0" u="none" strike="noStrike" kern="1200" spc="0" baseline="0">
                      <a:solidFill>
                        <a:schemeClr val="accent5"/>
                      </a:solidFill>
                      <a:latin typeface="+mn-lt"/>
                      <a:ea typeface="+mn-ea"/>
                      <a:cs typeface="+mn-cs"/>
                    </a:defRPr>
                  </a:pPr>
                  <a:endParaRPr lang="zh-CN"/>
                </a:p>
              </c:txPr>
              <c:dLblPos val="outEnd"/>
              <c:showLegendKey val="0"/>
              <c:showVal val="0"/>
              <c:showCatName val="1"/>
              <c:showSerName val="0"/>
              <c:showPercent val="0"/>
              <c:showBubbleSize val="0"/>
              <c:extLst>
                <c:ext xmlns:c16="http://schemas.microsoft.com/office/drawing/2014/chart" uri="{C3380CC4-5D6E-409C-BE32-E72D297353CC}">
                  <c16:uniqueId val="{00000009-5515-40D1-9C36-38F42A6809FF}"/>
                </c:ext>
              </c:extLst>
            </c:dLbl>
            <c:dLbl>
              <c:idx val="5"/>
              <c:spPr>
                <a:noFill/>
                <a:ln>
                  <a:noFill/>
                </a:ln>
                <a:effectLst/>
              </c:spPr>
              <c:txPr>
                <a:bodyPr rot="0" spcFirstLastPara="1" vertOverflow="ellipsis" vert="horz" wrap="square" anchor="ctr" anchorCtr="1"/>
                <a:lstStyle/>
                <a:p>
                  <a:pPr>
                    <a:defRPr sz="1400" b="1" i="0" u="none" strike="noStrike" kern="1200" spc="0" baseline="0">
                      <a:solidFill>
                        <a:schemeClr val="accent6"/>
                      </a:solidFill>
                      <a:latin typeface="+mn-lt"/>
                      <a:ea typeface="+mn-ea"/>
                      <a:cs typeface="+mn-cs"/>
                    </a:defRPr>
                  </a:pPr>
                  <a:endParaRPr lang="zh-CN"/>
                </a:p>
              </c:txPr>
              <c:dLblPos val="outEnd"/>
              <c:showLegendKey val="0"/>
              <c:showVal val="0"/>
              <c:showCatName val="1"/>
              <c:showSerName val="0"/>
              <c:showPercent val="0"/>
              <c:showBubbleSize val="0"/>
              <c:extLst>
                <c:ext xmlns:c16="http://schemas.microsoft.com/office/drawing/2014/chart" uri="{C3380CC4-5D6E-409C-BE32-E72D297353CC}">
                  <c16:uniqueId val="{0000000B-5515-40D1-9C36-38F42A6809FF}"/>
                </c:ext>
              </c:extLst>
            </c:dLbl>
            <c:dLbl>
              <c:idx val="6"/>
              <c:spPr>
                <a:noFill/>
                <a:ln>
                  <a:noFill/>
                </a:ln>
                <a:effectLst/>
              </c:spPr>
              <c:txPr>
                <a:bodyPr rot="0" spcFirstLastPara="1" vertOverflow="ellipsis" vert="horz" wrap="square" anchor="ctr" anchorCtr="1"/>
                <a:lstStyle/>
                <a:p>
                  <a:pPr>
                    <a:defRPr sz="1400" b="1" i="0" u="none" strike="noStrike" kern="1200" spc="0" baseline="0">
                      <a:solidFill>
                        <a:schemeClr val="accent1">
                          <a:lumMod val="60000"/>
                        </a:schemeClr>
                      </a:solidFill>
                      <a:latin typeface="+mn-lt"/>
                      <a:ea typeface="+mn-ea"/>
                      <a:cs typeface="+mn-cs"/>
                    </a:defRPr>
                  </a:pPr>
                  <a:endParaRPr lang="zh-CN"/>
                </a:p>
              </c:txPr>
              <c:dLblPos val="outEnd"/>
              <c:showLegendKey val="0"/>
              <c:showVal val="0"/>
              <c:showCatName val="1"/>
              <c:showSerName val="0"/>
              <c:showPercent val="0"/>
              <c:showBubbleSize val="0"/>
              <c:extLst>
                <c:ext xmlns:c16="http://schemas.microsoft.com/office/drawing/2014/chart" uri="{C3380CC4-5D6E-409C-BE32-E72D297353CC}">
                  <c16:uniqueId val="{0000000D-5515-40D1-9C36-38F42A6809FF}"/>
                </c:ext>
              </c:extLst>
            </c:dLbl>
            <c:dLbl>
              <c:idx val="7"/>
              <c:spPr>
                <a:noFill/>
                <a:ln>
                  <a:noFill/>
                </a:ln>
                <a:effectLst/>
              </c:spPr>
              <c:txPr>
                <a:bodyPr rot="0" spcFirstLastPara="1" vertOverflow="ellipsis" vert="horz" wrap="square" anchor="ctr" anchorCtr="1"/>
                <a:lstStyle/>
                <a:p>
                  <a:pPr>
                    <a:defRPr sz="1400" b="1" i="0" u="none" strike="noStrike" kern="1200" spc="0" baseline="0">
                      <a:solidFill>
                        <a:schemeClr val="accent2">
                          <a:lumMod val="60000"/>
                        </a:schemeClr>
                      </a:solidFill>
                      <a:latin typeface="+mn-lt"/>
                      <a:ea typeface="+mn-ea"/>
                      <a:cs typeface="+mn-cs"/>
                    </a:defRPr>
                  </a:pPr>
                  <a:endParaRPr lang="zh-CN"/>
                </a:p>
              </c:txPr>
              <c:dLblPos val="outEnd"/>
              <c:showLegendKey val="0"/>
              <c:showVal val="0"/>
              <c:showCatName val="1"/>
              <c:showSerName val="0"/>
              <c:showPercent val="0"/>
              <c:showBubbleSize val="0"/>
              <c:extLst>
                <c:ext xmlns:c16="http://schemas.microsoft.com/office/drawing/2014/chart" uri="{C3380CC4-5D6E-409C-BE32-E72D297353CC}">
                  <c16:uniqueId val="{0000000F-5515-40D1-9C36-38F42A6809FF}"/>
                </c:ext>
              </c:extLst>
            </c:dLbl>
            <c:dLbl>
              <c:idx val="8"/>
              <c:spPr>
                <a:noFill/>
                <a:ln>
                  <a:noFill/>
                </a:ln>
                <a:effectLst/>
              </c:spPr>
              <c:txPr>
                <a:bodyPr rot="0" spcFirstLastPara="1" vertOverflow="ellipsis" vert="horz" wrap="square" anchor="ctr" anchorCtr="1"/>
                <a:lstStyle/>
                <a:p>
                  <a:pPr>
                    <a:defRPr sz="1400" b="1" i="0" u="none" strike="noStrike" kern="1200" spc="0" baseline="0">
                      <a:solidFill>
                        <a:schemeClr val="accent3">
                          <a:lumMod val="60000"/>
                        </a:schemeClr>
                      </a:solidFill>
                      <a:latin typeface="+mn-lt"/>
                      <a:ea typeface="+mn-ea"/>
                      <a:cs typeface="+mn-cs"/>
                    </a:defRPr>
                  </a:pPr>
                  <a:endParaRPr lang="zh-CN"/>
                </a:p>
              </c:txPr>
              <c:dLblPos val="outEnd"/>
              <c:showLegendKey val="0"/>
              <c:showVal val="0"/>
              <c:showCatName val="1"/>
              <c:showSerName val="0"/>
              <c:showPercent val="0"/>
              <c:showBubbleSize val="0"/>
              <c:extLst>
                <c:ext xmlns:c16="http://schemas.microsoft.com/office/drawing/2014/chart" uri="{C3380CC4-5D6E-409C-BE32-E72D297353CC}">
                  <c16:uniqueId val="{00000011-5515-40D1-9C36-38F42A6809FF}"/>
                </c:ext>
              </c:extLst>
            </c:dLbl>
            <c:spPr>
              <a:noFill/>
              <a:ln>
                <a:noFill/>
              </a:ln>
              <a:effectLst/>
            </c:sp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Sheet1!$A$1:$A$9</c:f>
              <c:strCache>
                <c:ptCount val="9"/>
                <c:pt idx="0">
                  <c:v>apple</c:v>
                </c:pt>
                <c:pt idx="1">
                  <c:v>arm</c:v>
                </c:pt>
                <c:pt idx="2">
                  <c:v>banana</c:v>
                </c:pt>
                <c:pt idx="3">
                  <c:v>bike</c:v>
                </c:pt>
                <c:pt idx="4">
                  <c:v>bird</c:v>
                </c:pt>
                <c:pt idx="5">
                  <c:v>book</c:v>
                </c:pt>
                <c:pt idx="6">
                  <c:v>chin</c:v>
                </c:pt>
                <c:pt idx="7">
                  <c:v>clam</c:v>
                </c:pt>
                <c:pt idx="8">
                  <c:v>class</c:v>
                </c:pt>
              </c:strCache>
            </c:strRef>
          </c:cat>
          <c:val>
            <c:numRef>
              <c:f>Sheet1!$B$1:$B$9</c:f>
              <c:numCache>
                <c:formatCode>General</c:formatCode>
                <c:ptCount val="9"/>
                <c:pt idx="0">
                  <c:v>0.14216169910324064</c:v>
                </c:pt>
                <c:pt idx="1">
                  <c:v>0.16095356655916759</c:v>
                </c:pt>
                <c:pt idx="2">
                  <c:v>7.827682560236783E-2</c:v>
                </c:pt>
                <c:pt idx="3">
                  <c:v>3.4008859119848307E-3</c:v>
                </c:pt>
                <c:pt idx="4">
                  <c:v>0.1627429206515518</c:v>
                </c:pt>
                <c:pt idx="5">
                  <c:v>0.16991160736079913</c:v>
                </c:pt>
                <c:pt idx="6">
                  <c:v>0.18312718517430016</c:v>
                </c:pt>
                <c:pt idx="7">
                  <c:v>6.3026245012798673E-2</c:v>
                </c:pt>
                <c:pt idx="8">
                  <c:v>3.6399064623789237E-2</c:v>
                </c:pt>
              </c:numCache>
            </c:numRef>
          </c:val>
          <c:extLst>
            <c:ext xmlns:c16="http://schemas.microsoft.com/office/drawing/2014/chart" uri="{C3380CC4-5D6E-409C-BE32-E72D297353CC}">
              <c16:uniqueId val="{00000012-5515-40D1-9C36-38F42A6809FF}"/>
            </c:ext>
          </c:extLst>
        </c:ser>
        <c:dLbls>
          <c:dLblPos val="outEnd"/>
          <c:showLegendKey val="0"/>
          <c:showVal val="0"/>
          <c:showCatName val="1"/>
          <c:showSerName val="0"/>
          <c:showPercent val="0"/>
          <c:showBubbleSize val="0"/>
          <c:showLeaderLines val="1"/>
        </c:dLbls>
        <c:firstSliceAng val="0"/>
      </c:pieChart>
      <c:spPr>
        <a:noFill/>
        <a:ln>
          <a:noFill/>
        </a:ln>
        <a:effectLst/>
      </c:spPr>
    </c:plotArea>
    <c:plotVisOnly val="1"/>
    <c:dispBlanksAs val="gap"/>
    <c:showDLblsOverMax val="0"/>
  </c:chart>
  <c:spPr>
    <a:solidFill>
      <a:schemeClr val="bg1"/>
    </a:solidFill>
    <a:ln>
      <a:noFill/>
    </a:ln>
    <a:effectLst/>
  </c:spPr>
  <c:txPr>
    <a:bodyPr/>
    <a:lstStyle/>
    <a:p>
      <a:pPr>
        <a:defRPr sz="1400"/>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9F9785-B714-4355-9128-4C9AFF94E816}" type="datetimeFigureOut">
              <a:rPr lang="en-US" smtClean="0"/>
              <a:pPr/>
              <a:t>12/10/2018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BCD5C7-AD7F-4FAA-B7B9-A09C6EEE6F7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BCD5C7-AD7F-4FAA-B7B9-A09C6EEE6F73}" type="slidenum">
              <a:rPr lang="en-US" smtClean="0"/>
              <a:pPr/>
              <a:t>1</a:t>
            </a:fld>
            <a:endParaRPr lang="en-US"/>
          </a:p>
        </p:txBody>
      </p:sp>
    </p:spTree>
    <p:extLst>
      <p:ext uri="{BB962C8B-B14F-4D97-AF65-F5344CB8AC3E}">
        <p14:creationId xmlns:p14="http://schemas.microsoft.com/office/powerpoint/2010/main" val="1170626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BDADA-032B-4BDE-97BA-23B3021F7206}" type="slidenum">
              <a:rPr lang="en-US" smtClean="0"/>
              <a:t>18</a:t>
            </a:fld>
            <a:endParaRPr lang="en-US"/>
          </a:p>
        </p:txBody>
      </p:sp>
    </p:spTree>
    <p:extLst>
      <p:ext uri="{BB962C8B-B14F-4D97-AF65-F5344CB8AC3E}">
        <p14:creationId xmlns:p14="http://schemas.microsoft.com/office/powerpoint/2010/main" val="2669813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CS 6501: Text Mining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CS 6501: Text Mining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CS 6501: Text Mining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a:bodyPr>
          <a:lstStyle>
            <a:lvl1pPr>
              <a:defRPr sz="4000"/>
            </a:lvl1pPr>
          </a:lstStyle>
          <a:p>
            <a:r>
              <a:rPr lang="en-US" dirty="0"/>
              <a:t>Click to edit Master title style</a:t>
            </a:r>
          </a:p>
        </p:txBody>
      </p:sp>
      <p:sp>
        <p:nvSpPr>
          <p:cNvPr id="3" name="Content Placeholder 2"/>
          <p:cNvSpPr>
            <a:spLocks noGrp="1"/>
          </p:cNvSpPr>
          <p:nvPr>
            <p:ph idx="1"/>
          </p:nvPr>
        </p:nvSpPr>
        <p:spPr>
          <a:xfrm>
            <a:off x="228600" y="1295400"/>
            <a:ext cx="8686800" cy="525780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CS 6501: Text Mining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CS 6501: Text Mining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lvl1pPr>
              <a:defRPr sz="4000"/>
            </a:lvl1pPr>
          </a:lstStyle>
          <a:p>
            <a:r>
              <a:rPr lang="en-US" dirty="0"/>
              <a:t>Click to edit Master title style</a:t>
            </a:r>
          </a:p>
        </p:txBody>
      </p:sp>
      <p:sp>
        <p:nvSpPr>
          <p:cNvPr id="3" name="Content Placeholder 2"/>
          <p:cNvSpPr>
            <a:spLocks noGrp="1"/>
          </p:cNvSpPr>
          <p:nvPr>
            <p:ph sz="half" idx="1"/>
          </p:nvPr>
        </p:nvSpPr>
        <p:spPr>
          <a:xfrm>
            <a:off x="152400" y="1295400"/>
            <a:ext cx="4267200" cy="52578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72000" y="1295400"/>
            <a:ext cx="4419600" cy="52578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CS 6501: Text Mining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76200" y="1371600"/>
            <a:ext cx="4421189" cy="803275"/>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76200" y="2174874"/>
            <a:ext cx="4421189" cy="4225925"/>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371600"/>
            <a:ext cx="4422774" cy="803275"/>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422774" cy="4225924"/>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CS 6501: Text Mining</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en-US" dirty="0"/>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CS 6501: Text Mining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CS 6501: Text Mining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CS 6501: Text Mining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CS 6501: Text Mining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9906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228600" y="1219200"/>
            <a:ext cx="8610600" cy="51816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28600" y="6629400"/>
            <a:ext cx="2133600" cy="228600"/>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629400"/>
            <a:ext cx="2895600" cy="228600"/>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CS 6501: Text Mining</a:t>
            </a:r>
            <a:endParaRPr lang="en-US" dirty="0"/>
          </a:p>
        </p:txBody>
      </p:sp>
      <p:sp>
        <p:nvSpPr>
          <p:cNvPr id="6" name="Slide Number Placeholder 5"/>
          <p:cNvSpPr>
            <a:spLocks noGrp="1"/>
          </p:cNvSpPr>
          <p:nvPr>
            <p:ph type="sldNum" sz="quarter" idx="4"/>
          </p:nvPr>
        </p:nvSpPr>
        <p:spPr>
          <a:xfrm>
            <a:off x="7010400" y="6629400"/>
            <a:ext cx="2133600" cy="228600"/>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b="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hyperlink" Target="http://pdos.csail.mit.edu/scigen/"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80.png"/><Relationship Id="rId7" Type="http://schemas.openxmlformats.org/officeDocument/2006/relationships/image" Target="../media/image22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01.png"/><Relationship Id="rId11" Type="http://schemas.openxmlformats.org/officeDocument/2006/relationships/image" Target="../media/image27.png"/><Relationship Id="rId5" Type="http://schemas.openxmlformats.org/officeDocument/2006/relationships/image" Target="../media/image20.png"/><Relationship Id="rId10" Type="http://schemas.openxmlformats.org/officeDocument/2006/relationships/image" Target="../media/image26.png"/><Relationship Id="rId4" Type="http://schemas.openxmlformats.org/officeDocument/2006/relationships/image" Target="../media/image230.png"/><Relationship Id="rId9"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7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6.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460.png"/><Relationship Id="rId5" Type="http://schemas.openxmlformats.org/officeDocument/2006/relationships/image" Target="../media/image450.png"/><Relationship Id="rId4" Type="http://schemas.openxmlformats.org/officeDocument/2006/relationships/image" Target="../media/image440.png"/></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hyperlink" Target="http://www.aclweb.org/anthology/D07-1090.pdf"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30426"/>
            <a:ext cx="9144000" cy="1470025"/>
          </a:xfrm>
        </p:spPr>
        <p:txBody>
          <a:bodyPr>
            <a:normAutofit/>
          </a:bodyPr>
          <a:lstStyle/>
          <a:p>
            <a:r>
              <a:rPr lang="en-US" altLang="zh-CN" sz="3200" dirty="0"/>
              <a:t>COMP4901K/Math4824B</a:t>
            </a:r>
            <a:br>
              <a:rPr lang="en-US" altLang="zh-CN" sz="3200" dirty="0"/>
            </a:br>
            <a:r>
              <a:rPr lang="en-US" altLang="zh-CN" sz="3200" dirty="0"/>
              <a:t>Machine Learning for Natural Language Processing</a:t>
            </a:r>
            <a:endParaRPr lang="en-US" sz="3200" dirty="0"/>
          </a:p>
        </p:txBody>
      </p:sp>
      <p:sp>
        <p:nvSpPr>
          <p:cNvPr id="3" name="Subtitle 2"/>
          <p:cNvSpPr>
            <a:spLocks noGrp="1"/>
          </p:cNvSpPr>
          <p:nvPr>
            <p:ph type="subTitle" idx="1"/>
          </p:nvPr>
        </p:nvSpPr>
        <p:spPr>
          <a:xfrm>
            <a:off x="0" y="3886200"/>
            <a:ext cx="9144000" cy="1752600"/>
          </a:xfrm>
        </p:spPr>
        <p:txBody>
          <a:bodyPr>
            <a:normAutofit/>
          </a:bodyPr>
          <a:lstStyle/>
          <a:p>
            <a:r>
              <a:rPr lang="en-US" altLang="zh-CN" dirty="0"/>
              <a:t>Lecture 18: Language Models</a:t>
            </a:r>
            <a:endParaRPr lang="en-US" dirty="0"/>
          </a:p>
          <a:p>
            <a:r>
              <a:rPr lang="en-US" dirty="0"/>
              <a:t>Instructor: </a:t>
            </a:r>
            <a:r>
              <a:rPr lang="en-US" dirty="0" err="1"/>
              <a:t>Yangqiu</a:t>
            </a:r>
            <a:r>
              <a:rPr lang="en-US" dirty="0"/>
              <a:t> Song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a:t>
            </a:fld>
            <a:endParaRPr lang="en-US"/>
          </a:p>
        </p:txBody>
      </p:sp>
      <p:sp>
        <p:nvSpPr>
          <p:cNvPr id="5" name="TextBox 4"/>
          <p:cNvSpPr txBox="1"/>
          <p:nvPr/>
        </p:nvSpPr>
        <p:spPr>
          <a:xfrm>
            <a:off x="0" y="6519446"/>
            <a:ext cx="4495800" cy="313932"/>
          </a:xfrm>
          <a:prstGeom prst="rect">
            <a:avLst/>
          </a:prstGeom>
          <a:noFill/>
        </p:spPr>
        <p:txBody>
          <a:bodyPr wrap="square" rtlCol="0">
            <a:spAutoFit/>
          </a:bodyPr>
          <a:lstStyle/>
          <a:p>
            <a:pPr>
              <a:lnSpc>
                <a:spcPct val="90000"/>
              </a:lnSpc>
            </a:pPr>
            <a:r>
              <a:rPr lang="en-US" sz="1600" dirty="0">
                <a:solidFill>
                  <a:schemeClr val="bg1">
                    <a:lumMod val="65000"/>
                  </a:schemeClr>
                </a:solidFill>
              </a:rPr>
              <a:t>Slides credits: </a:t>
            </a:r>
            <a:r>
              <a:rPr lang="en-US" altLang="zh-CN" sz="1600" dirty="0" err="1">
                <a:solidFill>
                  <a:schemeClr val="bg1">
                    <a:lumMod val="65000"/>
                  </a:schemeClr>
                </a:solidFill>
              </a:rPr>
              <a:t>Hongning</a:t>
            </a:r>
            <a:r>
              <a:rPr lang="en-US" altLang="zh-CN" sz="1600" dirty="0">
                <a:solidFill>
                  <a:schemeClr val="bg1">
                    <a:lumMod val="65000"/>
                  </a:schemeClr>
                </a:solidFill>
              </a:rPr>
              <a:t> Wang</a:t>
            </a:r>
            <a:endParaRPr lang="en-US" altLang="en-US" sz="1600" dirty="0">
              <a:solidFill>
                <a:schemeClr val="bg1">
                  <a:lumMod val="65000"/>
                </a:schemeClr>
              </a:solidFill>
            </a:endParaRPr>
          </a:p>
        </p:txBody>
      </p:sp>
    </p:spTree>
    <p:extLst>
      <p:ext uri="{BB962C8B-B14F-4D97-AF65-F5344CB8AC3E}">
        <p14:creationId xmlns:p14="http://schemas.microsoft.com/office/powerpoint/2010/main" val="774493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Generating text from language models</a:t>
            </a:r>
          </a:p>
        </p:txBody>
      </p:sp>
      <p:sp>
        <p:nvSpPr>
          <p:cNvPr id="6" name="Slide Number Placeholder 5"/>
          <p:cNvSpPr>
            <a:spLocks noGrp="1"/>
          </p:cNvSpPr>
          <p:nvPr>
            <p:ph type="sldNum" sz="quarter" idx="12"/>
          </p:nvPr>
        </p:nvSpPr>
        <p:spPr/>
        <p:txBody>
          <a:bodyPr/>
          <a:lstStyle/>
          <a:p>
            <a:fld id="{D4438207-9E20-42FC-82B6-02A8A94D7FE7}" type="slidenum">
              <a:rPr lang="en-US" smtClean="0"/>
              <a:t>10</a:t>
            </a:fld>
            <a:endParaRPr lang="en-US"/>
          </a:p>
        </p:txBody>
      </p:sp>
      <p:pic>
        <p:nvPicPr>
          <p:cNvPr id="7" name="Picture 6"/>
          <p:cNvPicPr>
            <a:picLocks noChangeAspect="1"/>
          </p:cNvPicPr>
          <p:nvPr/>
        </p:nvPicPr>
        <p:blipFill>
          <a:blip r:embed="rId2"/>
          <a:stretch>
            <a:fillRect/>
          </a:stretch>
        </p:blipFill>
        <p:spPr>
          <a:xfrm>
            <a:off x="2233083" y="1676400"/>
            <a:ext cx="4487333" cy="1190657"/>
          </a:xfrm>
          <a:prstGeom prst="rect">
            <a:avLst/>
          </a:prstGeom>
        </p:spPr>
      </p:pic>
      <p:pic>
        <p:nvPicPr>
          <p:cNvPr id="8" name="Picture 7"/>
          <p:cNvPicPr>
            <a:picLocks noChangeAspect="1"/>
          </p:cNvPicPr>
          <p:nvPr/>
        </p:nvPicPr>
        <p:blipFill>
          <a:blip r:embed="rId3"/>
          <a:stretch>
            <a:fillRect/>
          </a:stretch>
        </p:blipFill>
        <p:spPr>
          <a:xfrm>
            <a:off x="1219199" y="3642819"/>
            <a:ext cx="6515100" cy="2363618"/>
          </a:xfrm>
          <a:prstGeom prst="rect">
            <a:avLst/>
          </a:prstGeom>
        </p:spPr>
      </p:pic>
      <p:sp>
        <p:nvSpPr>
          <p:cNvPr id="9" name="TextBox 8"/>
          <p:cNvSpPr txBox="1"/>
          <p:nvPr/>
        </p:nvSpPr>
        <p:spPr>
          <a:xfrm>
            <a:off x="533400" y="3098531"/>
            <a:ext cx="3581401" cy="369332"/>
          </a:xfrm>
          <a:prstGeom prst="rect">
            <a:avLst/>
          </a:prstGeom>
          <a:noFill/>
        </p:spPr>
        <p:txBody>
          <a:bodyPr wrap="square" rtlCol="0">
            <a:spAutoFit/>
          </a:bodyPr>
          <a:lstStyle/>
          <a:p>
            <a:r>
              <a:rPr lang="en-US" b="1" dirty="0"/>
              <a:t>Under a unigram language model:</a:t>
            </a:r>
          </a:p>
        </p:txBody>
      </p:sp>
      <p:sp>
        <p:nvSpPr>
          <p:cNvPr id="10" name="Down Arrow 9"/>
          <p:cNvSpPr/>
          <p:nvPr/>
        </p:nvSpPr>
        <p:spPr>
          <a:xfrm>
            <a:off x="4210049" y="2996385"/>
            <a:ext cx="533400"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942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Generating text from language models</a:t>
            </a:r>
          </a:p>
        </p:txBody>
      </p:sp>
      <p:sp>
        <p:nvSpPr>
          <p:cNvPr id="6" name="Slide Number Placeholder 5"/>
          <p:cNvSpPr>
            <a:spLocks noGrp="1"/>
          </p:cNvSpPr>
          <p:nvPr>
            <p:ph type="sldNum" sz="quarter" idx="12"/>
          </p:nvPr>
        </p:nvSpPr>
        <p:spPr/>
        <p:txBody>
          <a:bodyPr/>
          <a:lstStyle/>
          <a:p>
            <a:fld id="{D4438207-9E20-42FC-82B6-02A8A94D7FE7}" type="slidenum">
              <a:rPr lang="en-US" smtClean="0"/>
              <a:t>11</a:t>
            </a:fld>
            <a:endParaRPr lang="en-US"/>
          </a:p>
        </p:txBody>
      </p:sp>
      <p:pic>
        <p:nvPicPr>
          <p:cNvPr id="7" name="Picture 6"/>
          <p:cNvPicPr>
            <a:picLocks noChangeAspect="1"/>
          </p:cNvPicPr>
          <p:nvPr/>
        </p:nvPicPr>
        <p:blipFill>
          <a:blip r:embed="rId2"/>
          <a:stretch>
            <a:fillRect/>
          </a:stretch>
        </p:blipFill>
        <p:spPr>
          <a:xfrm>
            <a:off x="2233083" y="1676400"/>
            <a:ext cx="4487333" cy="1190657"/>
          </a:xfrm>
          <a:prstGeom prst="rect">
            <a:avLst/>
          </a:prstGeom>
        </p:spPr>
      </p:pic>
      <p:sp>
        <p:nvSpPr>
          <p:cNvPr id="10" name="Down Arrow 9"/>
          <p:cNvSpPr/>
          <p:nvPr/>
        </p:nvSpPr>
        <p:spPr>
          <a:xfrm>
            <a:off x="4210049" y="2996385"/>
            <a:ext cx="533400"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stretch>
            <a:fillRect/>
          </a:stretch>
        </p:blipFill>
        <p:spPr>
          <a:xfrm>
            <a:off x="1447800" y="3575304"/>
            <a:ext cx="6495896" cy="2368296"/>
          </a:xfrm>
          <a:prstGeom prst="rect">
            <a:avLst/>
          </a:prstGeom>
        </p:spPr>
      </p:pic>
      <p:sp>
        <p:nvSpPr>
          <p:cNvPr id="11" name="TextBox 10"/>
          <p:cNvSpPr txBox="1"/>
          <p:nvPr/>
        </p:nvSpPr>
        <p:spPr>
          <a:xfrm>
            <a:off x="5715000" y="3048000"/>
            <a:ext cx="2514600" cy="369332"/>
          </a:xfrm>
          <a:prstGeom prst="rect">
            <a:avLst/>
          </a:prstGeom>
          <a:noFill/>
        </p:spPr>
        <p:txBody>
          <a:bodyPr wrap="square" rtlCol="0">
            <a:spAutoFit/>
          </a:bodyPr>
          <a:lstStyle/>
          <a:p>
            <a:r>
              <a:rPr lang="en-US" b="1" dirty="0">
                <a:solidFill>
                  <a:srgbClr val="FF0000"/>
                </a:solidFill>
              </a:rPr>
              <a:t>The same likelihood!</a:t>
            </a:r>
          </a:p>
        </p:txBody>
      </p:sp>
      <p:sp>
        <p:nvSpPr>
          <p:cNvPr id="12" name="TextBox 11"/>
          <p:cNvSpPr txBox="1"/>
          <p:nvPr/>
        </p:nvSpPr>
        <p:spPr>
          <a:xfrm>
            <a:off x="533400" y="3098531"/>
            <a:ext cx="3581401" cy="369332"/>
          </a:xfrm>
          <a:prstGeom prst="rect">
            <a:avLst/>
          </a:prstGeom>
          <a:noFill/>
        </p:spPr>
        <p:txBody>
          <a:bodyPr wrap="square" rtlCol="0">
            <a:spAutoFit/>
          </a:bodyPr>
          <a:lstStyle/>
          <a:p>
            <a:r>
              <a:rPr lang="en-US" b="1" dirty="0"/>
              <a:t>Under a unigram language model:</a:t>
            </a:r>
          </a:p>
        </p:txBody>
      </p:sp>
    </p:spTree>
    <p:extLst>
      <p:ext uri="{BB962C8B-B14F-4D97-AF65-F5344CB8AC3E}">
        <p14:creationId xmlns:p14="http://schemas.microsoft.com/office/powerpoint/2010/main" val="2141039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N-gram language models will help</a:t>
            </a:r>
          </a:p>
        </p:txBody>
      </p:sp>
      <p:sp>
        <p:nvSpPr>
          <p:cNvPr id="7" name="Content Placeholder 6"/>
          <p:cNvSpPr>
            <a:spLocks noGrp="1"/>
          </p:cNvSpPr>
          <p:nvPr>
            <p:ph idx="1"/>
          </p:nvPr>
        </p:nvSpPr>
        <p:spPr/>
        <p:txBody>
          <a:bodyPr>
            <a:normAutofit lnSpcReduction="10000"/>
          </a:bodyPr>
          <a:lstStyle/>
          <a:p>
            <a:r>
              <a:rPr lang="en-US" dirty="0"/>
              <a:t>Unigram</a:t>
            </a:r>
          </a:p>
          <a:p>
            <a:pPr lvl="1"/>
            <a:r>
              <a:rPr lang="en-US" dirty="0"/>
              <a:t>Months the my and issue of year foreign new exchange’s </a:t>
            </a:r>
            <a:r>
              <a:rPr lang="en-US" dirty="0" err="1"/>
              <a:t>september</a:t>
            </a:r>
            <a:r>
              <a:rPr lang="en-US" dirty="0"/>
              <a:t> were recession exchange new endorsed a q acquire to six executives.</a:t>
            </a:r>
          </a:p>
          <a:p>
            <a:r>
              <a:rPr lang="en-US" dirty="0"/>
              <a:t>Bigram</a:t>
            </a:r>
          </a:p>
          <a:p>
            <a:pPr lvl="1"/>
            <a:r>
              <a:rPr lang="en-US" dirty="0"/>
              <a:t>Last December through the way to preserve the Hudson corporation N.B.E.C. Taylor would seem to complete the major central planners one point five percent of U.S.E. has already told M.X. corporation of living on information such as more frequently fishing to keep her.</a:t>
            </a:r>
          </a:p>
          <a:p>
            <a:r>
              <a:rPr lang="en-US" dirty="0"/>
              <a:t> Trigram</a:t>
            </a:r>
          </a:p>
          <a:p>
            <a:pPr lvl="1"/>
            <a:r>
              <a:rPr lang="en-US" dirty="0"/>
              <a:t>They also point to ninety nine point six billon dollars from two hundred four oh six three percent of the rates of interest stores as Mexico and Brazil on market conditions. </a:t>
            </a:r>
          </a:p>
        </p:txBody>
      </p:sp>
      <p:sp>
        <p:nvSpPr>
          <p:cNvPr id="5" name="Slide Number Placeholder 4"/>
          <p:cNvSpPr>
            <a:spLocks noGrp="1"/>
          </p:cNvSpPr>
          <p:nvPr>
            <p:ph type="sldNum" sz="quarter" idx="12"/>
          </p:nvPr>
        </p:nvSpPr>
        <p:spPr/>
        <p:txBody>
          <a:bodyPr/>
          <a:lstStyle/>
          <a:p>
            <a:fld id="{D4438207-9E20-42FC-82B6-02A8A94D7FE7}" type="slidenum">
              <a:rPr lang="en-US" smtClean="0"/>
              <a:t>12</a:t>
            </a:fld>
            <a:endParaRPr lang="en-US"/>
          </a:p>
        </p:txBody>
      </p:sp>
      <p:sp>
        <p:nvSpPr>
          <p:cNvPr id="2" name="TextBox 1"/>
          <p:cNvSpPr txBox="1"/>
          <p:nvPr/>
        </p:nvSpPr>
        <p:spPr>
          <a:xfrm>
            <a:off x="3276600" y="1463159"/>
            <a:ext cx="5257800" cy="369332"/>
          </a:xfrm>
          <a:prstGeom prst="rect">
            <a:avLst/>
          </a:prstGeom>
          <a:noFill/>
        </p:spPr>
        <p:txBody>
          <a:bodyPr wrap="square" rtlCol="0">
            <a:spAutoFit/>
          </a:bodyPr>
          <a:lstStyle/>
          <a:p>
            <a:r>
              <a:rPr lang="en-US" i="1" dirty="0">
                <a:solidFill>
                  <a:srgbClr val="0070C0"/>
                </a:solidFill>
              </a:rPr>
              <a:t>Generated from language models of New York Times</a:t>
            </a:r>
          </a:p>
        </p:txBody>
      </p:sp>
    </p:spTree>
    <p:extLst>
      <p:ext uri="{BB962C8B-B14F-4D97-AF65-F5344CB8AC3E}">
        <p14:creationId xmlns:p14="http://schemas.microsoft.com/office/powerpoint/2010/main" val="1435531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Turing  test: generating Shakespeare</a:t>
            </a:r>
          </a:p>
        </p:txBody>
      </p:sp>
      <p:sp>
        <p:nvSpPr>
          <p:cNvPr id="6" name="Slide Number Placeholder 5"/>
          <p:cNvSpPr>
            <a:spLocks noGrp="1"/>
          </p:cNvSpPr>
          <p:nvPr>
            <p:ph type="sldNum" sz="quarter" idx="12"/>
          </p:nvPr>
        </p:nvSpPr>
        <p:spPr/>
        <p:txBody>
          <a:bodyPr/>
          <a:lstStyle/>
          <a:p>
            <a:fld id="{D4438207-9E20-42FC-82B6-02A8A94D7FE7}" type="slidenum">
              <a:rPr lang="en-US" smtClean="0"/>
              <a:t>13</a:t>
            </a:fld>
            <a:endParaRPr lang="en-US"/>
          </a:p>
        </p:txBody>
      </p:sp>
      <p:pic>
        <p:nvPicPr>
          <p:cNvPr id="7" name="Picture 6"/>
          <p:cNvPicPr>
            <a:picLocks noChangeAspect="1"/>
          </p:cNvPicPr>
          <p:nvPr/>
        </p:nvPicPr>
        <p:blipFill>
          <a:blip r:embed="rId2"/>
          <a:stretch>
            <a:fillRect/>
          </a:stretch>
        </p:blipFill>
        <p:spPr>
          <a:xfrm>
            <a:off x="1257300" y="1315734"/>
            <a:ext cx="6629400" cy="5088546"/>
          </a:xfrm>
          <a:prstGeom prst="rect">
            <a:avLst/>
          </a:prstGeom>
        </p:spPr>
      </p:pic>
      <p:grpSp>
        <p:nvGrpSpPr>
          <p:cNvPr id="16" name="Group 15"/>
          <p:cNvGrpSpPr/>
          <p:nvPr/>
        </p:nvGrpSpPr>
        <p:grpSpPr>
          <a:xfrm>
            <a:off x="1371599" y="1417638"/>
            <a:ext cx="533400" cy="866775"/>
            <a:chOff x="1371599" y="1417638"/>
            <a:chExt cx="533400" cy="866775"/>
          </a:xfrm>
        </p:grpSpPr>
        <p:pic>
          <p:nvPicPr>
            <p:cNvPr id="8" name="Picture 7"/>
            <p:cNvPicPr>
              <a:picLocks noChangeAspect="1"/>
            </p:cNvPicPr>
            <p:nvPr/>
          </p:nvPicPr>
          <p:blipFill>
            <a:blip r:embed="rId3"/>
            <a:stretch>
              <a:fillRect/>
            </a:stretch>
          </p:blipFill>
          <p:spPr>
            <a:xfrm>
              <a:off x="1371600" y="1417638"/>
              <a:ext cx="304799" cy="866775"/>
            </a:xfrm>
            <a:prstGeom prst="rect">
              <a:avLst/>
            </a:prstGeom>
          </p:spPr>
        </p:pic>
        <p:sp>
          <p:nvSpPr>
            <p:cNvPr id="12" name="TextBox 11"/>
            <p:cNvSpPr txBox="1"/>
            <p:nvPr/>
          </p:nvSpPr>
          <p:spPr>
            <a:xfrm>
              <a:off x="1371599" y="1801436"/>
              <a:ext cx="533400" cy="369332"/>
            </a:xfrm>
            <a:prstGeom prst="rect">
              <a:avLst/>
            </a:prstGeom>
            <a:noFill/>
          </p:spPr>
          <p:txBody>
            <a:bodyPr wrap="square" rtlCol="0">
              <a:spAutoFit/>
            </a:bodyPr>
            <a:lstStyle/>
            <a:p>
              <a:r>
                <a:rPr lang="en-US" dirty="0"/>
                <a:t>A</a:t>
              </a:r>
            </a:p>
          </p:txBody>
        </p:sp>
      </p:grpSp>
      <p:grpSp>
        <p:nvGrpSpPr>
          <p:cNvPr id="17" name="Group 16"/>
          <p:cNvGrpSpPr/>
          <p:nvPr/>
        </p:nvGrpSpPr>
        <p:grpSpPr>
          <a:xfrm>
            <a:off x="1371599" y="2743200"/>
            <a:ext cx="533400" cy="889139"/>
            <a:chOff x="1371599" y="2743200"/>
            <a:chExt cx="533400" cy="889139"/>
          </a:xfrm>
        </p:grpSpPr>
        <p:pic>
          <p:nvPicPr>
            <p:cNvPr id="9" name="Picture 8"/>
            <p:cNvPicPr>
              <a:picLocks noChangeAspect="1"/>
            </p:cNvPicPr>
            <p:nvPr/>
          </p:nvPicPr>
          <p:blipFill>
            <a:blip r:embed="rId3"/>
            <a:stretch>
              <a:fillRect/>
            </a:stretch>
          </p:blipFill>
          <p:spPr>
            <a:xfrm>
              <a:off x="1371600" y="2743200"/>
              <a:ext cx="304799" cy="866775"/>
            </a:xfrm>
            <a:prstGeom prst="rect">
              <a:avLst/>
            </a:prstGeom>
          </p:spPr>
        </p:pic>
        <p:sp>
          <p:nvSpPr>
            <p:cNvPr id="13" name="TextBox 12"/>
            <p:cNvSpPr txBox="1"/>
            <p:nvPr/>
          </p:nvSpPr>
          <p:spPr>
            <a:xfrm>
              <a:off x="1371599" y="3263007"/>
              <a:ext cx="533400" cy="369332"/>
            </a:xfrm>
            <a:prstGeom prst="rect">
              <a:avLst/>
            </a:prstGeom>
            <a:noFill/>
          </p:spPr>
          <p:txBody>
            <a:bodyPr wrap="square" rtlCol="0">
              <a:spAutoFit/>
            </a:bodyPr>
            <a:lstStyle/>
            <a:p>
              <a:r>
                <a:rPr lang="en-US" dirty="0"/>
                <a:t>B</a:t>
              </a:r>
            </a:p>
          </p:txBody>
        </p:sp>
      </p:grpSp>
      <p:grpSp>
        <p:nvGrpSpPr>
          <p:cNvPr id="18" name="Group 17"/>
          <p:cNvGrpSpPr/>
          <p:nvPr/>
        </p:nvGrpSpPr>
        <p:grpSpPr>
          <a:xfrm>
            <a:off x="1371599" y="4267200"/>
            <a:ext cx="533400" cy="866775"/>
            <a:chOff x="1371599" y="4267200"/>
            <a:chExt cx="533400" cy="866775"/>
          </a:xfrm>
        </p:grpSpPr>
        <p:pic>
          <p:nvPicPr>
            <p:cNvPr id="10" name="Picture 9"/>
            <p:cNvPicPr>
              <a:picLocks noChangeAspect="1"/>
            </p:cNvPicPr>
            <p:nvPr/>
          </p:nvPicPr>
          <p:blipFill>
            <a:blip r:embed="rId3"/>
            <a:stretch>
              <a:fillRect/>
            </a:stretch>
          </p:blipFill>
          <p:spPr>
            <a:xfrm>
              <a:off x="1371600" y="4267200"/>
              <a:ext cx="304799" cy="866775"/>
            </a:xfrm>
            <a:prstGeom prst="rect">
              <a:avLst/>
            </a:prstGeom>
          </p:spPr>
        </p:pic>
        <p:sp>
          <p:nvSpPr>
            <p:cNvPr id="14" name="TextBox 13"/>
            <p:cNvSpPr txBox="1"/>
            <p:nvPr/>
          </p:nvSpPr>
          <p:spPr>
            <a:xfrm>
              <a:off x="1371599" y="4551151"/>
              <a:ext cx="533400" cy="369332"/>
            </a:xfrm>
            <a:prstGeom prst="rect">
              <a:avLst/>
            </a:prstGeom>
            <a:noFill/>
          </p:spPr>
          <p:txBody>
            <a:bodyPr wrap="square" rtlCol="0">
              <a:spAutoFit/>
            </a:bodyPr>
            <a:lstStyle/>
            <a:p>
              <a:r>
                <a:rPr lang="en-US" dirty="0"/>
                <a:t>C</a:t>
              </a:r>
            </a:p>
          </p:txBody>
        </p:sp>
      </p:grpSp>
      <p:grpSp>
        <p:nvGrpSpPr>
          <p:cNvPr id="19" name="Group 18"/>
          <p:cNvGrpSpPr/>
          <p:nvPr/>
        </p:nvGrpSpPr>
        <p:grpSpPr>
          <a:xfrm>
            <a:off x="1371599" y="5309883"/>
            <a:ext cx="533400" cy="866775"/>
            <a:chOff x="1371599" y="5309883"/>
            <a:chExt cx="533400" cy="866775"/>
          </a:xfrm>
        </p:grpSpPr>
        <p:pic>
          <p:nvPicPr>
            <p:cNvPr id="11" name="Picture 10"/>
            <p:cNvPicPr>
              <a:picLocks noChangeAspect="1"/>
            </p:cNvPicPr>
            <p:nvPr/>
          </p:nvPicPr>
          <p:blipFill>
            <a:blip r:embed="rId3"/>
            <a:stretch>
              <a:fillRect/>
            </a:stretch>
          </p:blipFill>
          <p:spPr>
            <a:xfrm>
              <a:off x="1371599" y="5309883"/>
              <a:ext cx="304799" cy="866775"/>
            </a:xfrm>
            <a:prstGeom prst="rect">
              <a:avLst/>
            </a:prstGeom>
          </p:spPr>
        </p:pic>
        <p:sp>
          <p:nvSpPr>
            <p:cNvPr id="15" name="TextBox 14"/>
            <p:cNvSpPr txBox="1"/>
            <p:nvPr/>
          </p:nvSpPr>
          <p:spPr>
            <a:xfrm>
              <a:off x="1371599" y="5607771"/>
              <a:ext cx="533400" cy="369332"/>
            </a:xfrm>
            <a:prstGeom prst="rect">
              <a:avLst/>
            </a:prstGeom>
            <a:noFill/>
          </p:spPr>
          <p:txBody>
            <a:bodyPr wrap="square" rtlCol="0">
              <a:spAutoFit/>
            </a:bodyPr>
            <a:lstStyle/>
            <a:p>
              <a:r>
                <a:rPr lang="en-US" dirty="0"/>
                <a:t>D</a:t>
              </a:r>
            </a:p>
          </p:txBody>
        </p:sp>
      </p:grpSp>
      <p:sp>
        <p:nvSpPr>
          <p:cNvPr id="3" name="Rectangle 2"/>
          <p:cNvSpPr/>
          <p:nvPr/>
        </p:nvSpPr>
        <p:spPr>
          <a:xfrm>
            <a:off x="1985431" y="3602385"/>
            <a:ext cx="5471370" cy="461665"/>
          </a:xfrm>
          <a:prstGeom prst="rect">
            <a:avLst/>
          </a:prstGeom>
          <a:solidFill>
            <a:schemeClr val="bg1"/>
          </a:solidFill>
        </p:spPr>
        <p:txBody>
          <a:bodyPr wrap="none">
            <a:spAutoFit/>
          </a:bodyPr>
          <a:lstStyle/>
          <a:p>
            <a:r>
              <a:rPr lang="en-US" sz="2400" dirty="0">
                <a:solidFill>
                  <a:srgbClr val="FF0000"/>
                </a:solidFill>
                <a:hlinkClick r:id="rId4"/>
              </a:rPr>
              <a:t>SCIgen - An Automatic CS Paper Generator</a:t>
            </a:r>
            <a:endParaRPr lang="en-US" sz="2400" dirty="0">
              <a:solidFill>
                <a:srgbClr val="FF0000"/>
              </a:solidFill>
            </a:endParaRPr>
          </a:p>
        </p:txBody>
      </p:sp>
    </p:spTree>
    <p:extLst>
      <p:ext uri="{BB962C8B-B14F-4D97-AF65-F5344CB8AC3E}">
        <p14:creationId xmlns:p14="http://schemas.microsoft.com/office/powerpoint/2010/main" val="32463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7"/>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1026"/>
          <p:cNvSpPr>
            <a:spLocks noGrp="1" noChangeArrowheads="1"/>
          </p:cNvSpPr>
          <p:nvPr>
            <p:ph type="title"/>
          </p:nvPr>
        </p:nvSpPr>
        <p:spPr/>
        <p:txBody>
          <a:bodyPr/>
          <a:lstStyle/>
          <a:p>
            <a:r>
              <a:rPr lang="en-US" altLang="en-US" dirty="0"/>
              <a:t>Estimation of language models</a:t>
            </a:r>
          </a:p>
        </p:txBody>
      </p:sp>
      <p:sp>
        <p:nvSpPr>
          <p:cNvPr id="20" name="Slide Number Placeholder 19"/>
          <p:cNvSpPr>
            <a:spLocks noGrp="1"/>
          </p:cNvSpPr>
          <p:nvPr>
            <p:ph type="sldNum" sz="quarter" idx="12"/>
          </p:nvPr>
        </p:nvSpPr>
        <p:spPr/>
        <p:txBody>
          <a:bodyPr/>
          <a:lstStyle/>
          <a:p>
            <a:fld id="{D4438207-9E20-42FC-82B6-02A8A94D7FE7}" type="slidenum">
              <a:rPr lang="en-US" smtClean="0"/>
              <a:t>14</a:t>
            </a:fld>
            <a:endParaRPr lang="en-US"/>
          </a:p>
        </p:txBody>
      </p:sp>
      <p:sp>
        <p:nvSpPr>
          <p:cNvPr id="317444" name="Text Box 1028"/>
          <p:cNvSpPr txBox="1">
            <a:spLocks noChangeArrowheads="1"/>
          </p:cNvSpPr>
          <p:nvPr/>
        </p:nvSpPr>
        <p:spPr bwMode="auto">
          <a:xfrm>
            <a:off x="6248400" y="2438400"/>
            <a:ext cx="1362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dirty="0"/>
              <a:t> </a:t>
            </a:r>
            <a:r>
              <a:rPr lang="en-US" altLang="en-US" sz="2000" b="1" dirty="0"/>
              <a:t>Document</a:t>
            </a:r>
          </a:p>
        </p:txBody>
      </p:sp>
      <p:sp>
        <p:nvSpPr>
          <p:cNvPr id="317445" name="AutoShape 1029"/>
          <p:cNvSpPr>
            <a:spLocks noChangeArrowheads="1"/>
          </p:cNvSpPr>
          <p:nvPr/>
        </p:nvSpPr>
        <p:spPr bwMode="auto">
          <a:xfrm>
            <a:off x="6172200" y="3063875"/>
            <a:ext cx="1600200" cy="2743200"/>
          </a:xfrm>
          <a:prstGeom prst="foldedCorner">
            <a:avLst>
              <a:gd name="adj" fmla="val 12500"/>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chemeClr val="bg1"/>
                </a:solidFill>
              </a:rPr>
              <a:t>text 10</a:t>
            </a:r>
          </a:p>
          <a:p>
            <a:r>
              <a:rPr lang="en-US" altLang="en-US" sz="1800">
                <a:solidFill>
                  <a:schemeClr val="bg1"/>
                </a:solidFill>
              </a:rPr>
              <a:t>mining 5</a:t>
            </a:r>
          </a:p>
          <a:p>
            <a:r>
              <a:rPr lang="en-US" altLang="en-US" sz="1800">
                <a:solidFill>
                  <a:schemeClr val="bg1"/>
                </a:solidFill>
              </a:rPr>
              <a:t>association 3</a:t>
            </a:r>
          </a:p>
          <a:p>
            <a:r>
              <a:rPr lang="en-US" altLang="en-US" sz="1800">
                <a:solidFill>
                  <a:schemeClr val="bg1"/>
                </a:solidFill>
              </a:rPr>
              <a:t>database 3</a:t>
            </a:r>
          </a:p>
          <a:p>
            <a:r>
              <a:rPr lang="en-US" altLang="en-US" sz="1800">
                <a:solidFill>
                  <a:schemeClr val="bg1"/>
                </a:solidFill>
              </a:rPr>
              <a:t>algorithm 2</a:t>
            </a:r>
          </a:p>
          <a:p>
            <a:r>
              <a:rPr lang="en-US" altLang="en-US" sz="1800">
                <a:solidFill>
                  <a:schemeClr val="bg1"/>
                </a:solidFill>
              </a:rPr>
              <a:t>…</a:t>
            </a:r>
          </a:p>
          <a:p>
            <a:r>
              <a:rPr lang="en-US" altLang="en-US" sz="1800">
                <a:solidFill>
                  <a:schemeClr val="bg1"/>
                </a:solidFill>
              </a:rPr>
              <a:t>query 1</a:t>
            </a:r>
          </a:p>
          <a:p>
            <a:r>
              <a:rPr lang="en-US" altLang="en-US" sz="1800">
                <a:solidFill>
                  <a:schemeClr val="bg1"/>
                </a:solidFill>
              </a:rPr>
              <a:t>efficient 1</a:t>
            </a:r>
          </a:p>
        </p:txBody>
      </p:sp>
      <p:grpSp>
        <p:nvGrpSpPr>
          <p:cNvPr id="3" name="Group 2"/>
          <p:cNvGrpSpPr/>
          <p:nvPr/>
        </p:nvGrpSpPr>
        <p:grpSpPr>
          <a:xfrm>
            <a:off x="914400" y="2286000"/>
            <a:ext cx="3239605" cy="3051175"/>
            <a:chOff x="914400" y="2286000"/>
            <a:chExt cx="3239605" cy="3051175"/>
          </a:xfrm>
        </p:grpSpPr>
        <p:sp>
          <p:nvSpPr>
            <p:cNvPr id="317443" name="Text Box 1027"/>
            <p:cNvSpPr txBox="1">
              <a:spLocks noChangeArrowheads="1"/>
            </p:cNvSpPr>
            <p:nvPr/>
          </p:nvSpPr>
          <p:spPr bwMode="auto">
            <a:xfrm>
              <a:off x="914400" y="2286000"/>
              <a:ext cx="323960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dirty="0"/>
                <a:t>Unigram Language Model  </a:t>
              </a:r>
              <a:r>
                <a:rPr lang="en-US" altLang="en-US" sz="2000" b="1" dirty="0">
                  <a:sym typeface="Symbol" panose="05050102010706020507" pitchFamily="18" charset="2"/>
                </a:rPr>
                <a:t></a:t>
              </a:r>
            </a:p>
            <a:p>
              <a:pPr algn="l"/>
              <a:r>
                <a:rPr lang="en-US" altLang="en-US" sz="2000" b="1" dirty="0">
                  <a:sym typeface="Symbol" panose="05050102010706020507" pitchFamily="18" charset="2"/>
                </a:rPr>
                <a:t>                    </a:t>
              </a:r>
              <a:r>
                <a:rPr lang="en-US" altLang="en-US" sz="2000" b="1" dirty="0">
                  <a:solidFill>
                    <a:srgbClr val="CC0000"/>
                  </a:solidFill>
                  <a:sym typeface="Symbol" panose="05050102010706020507" pitchFamily="18" charset="2"/>
                </a:rPr>
                <a:t>p(w| )=?</a:t>
              </a:r>
              <a:endParaRPr lang="en-US" altLang="en-US" sz="2000" b="1" dirty="0">
                <a:solidFill>
                  <a:srgbClr val="CC0000"/>
                </a:solidFill>
              </a:endParaRPr>
            </a:p>
          </p:txBody>
        </p:sp>
        <p:sp>
          <p:nvSpPr>
            <p:cNvPr id="317448" name="Text Box 1032"/>
            <p:cNvSpPr txBox="1">
              <a:spLocks noChangeArrowheads="1"/>
            </p:cNvSpPr>
            <p:nvPr/>
          </p:nvSpPr>
          <p:spPr bwMode="auto">
            <a:xfrm>
              <a:off x="1981200" y="3063875"/>
              <a:ext cx="1752600" cy="227330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a:solidFill>
                    <a:srgbClr val="0000FF"/>
                  </a:solidFill>
                  <a:sym typeface="Symbol" panose="05050102010706020507" pitchFamily="18" charset="2"/>
                </a:rPr>
                <a:t>…</a:t>
              </a:r>
            </a:p>
            <a:p>
              <a:pPr algn="l">
                <a:lnSpc>
                  <a:spcPct val="85000"/>
                </a:lnSpc>
              </a:pPr>
              <a:r>
                <a:rPr lang="en-US" altLang="en-US" sz="1800">
                  <a:solidFill>
                    <a:srgbClr val="0000FF"/>
                  </a:solidFill>
                  <a:sym typeface="Symbol" panose="05050102010706020507" pitchFamily="18" charset="2"/>
                </a:rPr>
                <a:t>text  ?</a:t>
              </a:r>
            </a:p>
            <a:p>
              <a:pPr algn="l">
                <a:lnSpc>
                  <a:spcPct val="85000"/>
                </a:lnSpc>
              </a:pPr>
              <a:r>
                <a:rPr lang="en-US" altLang="en-US" sz="1800">
                  <a:solidFill>
                    <a:srgbClr val="0000FF"/>
                  </a:solidFill>
                  <a:sym typeface="Symbol" panose="05050102010706020507" pitchFamily="18" charset="2"/>
                </a:rPr>
                <a:t>mining ?</a:t>
              </a:r>
            </a:p>
            <a:p>
              <a:pPr algn="l">
                <a:lnSpc>
                  <a:spcPct val="85000"/>
                </a:lnSpc>
              </a:pPr>
              <a:r>
                <a:rPr lang="en-US" altLang="en-US" sz="1800">
                  <a:solidFill>
                    <a:srgbClr val="0000FF"/>
                  </a:solidFill>
                  <a:sym typeface="Symbol" panose="05050102010706020507" pitchFamily="18" charset="2"/>
                </a:rPr>
                <a:t>assocation ?</a:t>
              </a:r>
            </a:p>
            <a:p>
              <a:pPr algn="l">
                <a:lnSpc>
                  <a:spcPct val="85000"/>
                </a:lnSpc>
              </a:pPr>
              <a:r>
                <a:rPr lang="en-US" altLang="en-US" sz="1800">
                  <a:solidFill>
                    <a:srgbClr val="0000FF"/>
                  </a:solidFill>
                  <a:sym typeface="Symbol" panose="05050102010706020507" pitchFamily="18" charset="2"/>
                </a:rPr>
                <a:t>database ?</a:t>
              </a:r>
            </a:p>
            <a:p>
              <a:pPr algn="l">
                <a:lnSpc>
                  <a:spcPct val="85000"/>
                </a:lnSpc>
              </a:pPr>
              <a:r>
                <a:rPr lang="en-US" altLang="en-US" sz="1800">
                  <a:solidFill>
                    <a:srgbClr val="0000FF"/>
                  </a:solidFill>
                  <a:sym typeface="Symbol" panose="05050102010706020507" pitchFamily="18" charset="2"/>
                </a:rPr>
                <a:t>…</a:t>
              </a:r>
            </a:p>
            <a:p>
              <a:pPr algn="l"/>
              <a:r>
                <a:rPr lang="en-US" altLang="en-US" sz="1800">
                  <a:solidFill>
                    <a:srgbClr val="0000FF"/>
                  </a:solidFill>
                  <a:sym typeface="Symbol" panose="05050102010706020507" pitchFamily="18" charset="2"/>
                </a:rPr>
                <a:t>query ?</a:t>
              </a:r>
            </a:p>
            <a:p>
              <a:pPr algn="l"/>
              <a:r>
                <a:rPr lang="en-US" altLang="en-US">
                  <a:solidFill>
                    <a:srgbClr val="0000FF"/>
                  </a:solidFill>
                  <a:sym typeface="Symbol" panose="05050102010706020507" pitchFamily="18" charset="2"/>
                </a:rPr>
                <a:t>…</a:t>
              </a:r>
              <a:endParaRPr lang="en-US" altLang="en-US">
                <a:solidFill>
                  <a:srgbClr val="0000FF"/>
                </a:solidFill>
              </a:endParaRPr>
            </a:p>
          </p:txBody>
        </p:sp>
      </p:grpSp>
      <p:grpSp>
        <p:nvGrpSpPr>
          <p:cNvPr id="2" name="Group 1"/>
          <p:cNvGrpSpPr/>
          <p:nvPr/>
        </p:nvGrpSpPr>
        <p:grpSpPr>
          <a:xfrm>
            <a:off x="4343400" y="2286000"/>
            <a:ext cx="1524000" cy="2025650"/>
            <a:chOff x="4343400" y="2286000"/>
            <a:chExt cx="1524000" cy="2025650"/>
          </a:xfrm>
        </p:grpSpPr>
        <p:sp>
          <p:nvSpPr>
            <p:cNvPr id="317449" name="AutoShape 1033"/>
            <p:cNvSpPr>
              <a:spLocks noChangeArrowheads="1"/>
            </p:cNvSpPr>
            <p:nvPr/>
          </p:nvSpPr>
          <p:spPr bwMode="auto">
            <a:xfrm flipH="1">
              <a:off x="4572000" y="3978275"/>
              <a:ext cx="914400" cy="333375"/>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53" name="Line 1037"/>
            <p:cNvSpPr>
              <a:spLocks noChangeShapeType="1"/>
            </p:cNvSpPr>
            <p:nvPr/>
          </p:nvSpPr>
          <p:spPr bwMode="auto">
            <a:xfrm flipH="1">
              <a:off x="4343400" y="2743200"/>
              <a:ext cx="1524000" cy="0"/>
            </a:xfrm>
            <a:prstGeom prst="line">
              <a:avLst/>
            </a:prstGeom>
            <a:noFill/>
            <a:ln w="508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454" name="Text Box 1038"/>
            <p:cNvSpPr txBox="1">
              <a:spLocks noChangeArrowheads="1"/>
            </p:cNvSpPr>
            <p:nvPr/>
          </p:nvSpPr>
          <p:spPr bwMode="auto">
            <a:xfrm>
              <a:off x="4419600" y="2286000"/>
              <a:ext cx="13668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a:solidFill>
                    <a:srgbClr val="CC3300"/>
                  </a:solidFill>
                </a:rPr>
                <a:t>Estimation</a:t>
              </a:r>
            </a:p>
          </p:txBody>
        </p:sp>
      </p:grpSp>
      <p:sp>
        <p:nvSpPr>
          <p:cNvPr id="317455" name="Text Box 1039"/>
          <p:cNvSpPr txBox="1">
            <a:spLocks noChangeArrowheads="1"/>
          </p:cNvSpPr>
          <p:nvPr/>
        </p:nvSpPr>
        <p:spPr bwMode="auto">
          <a:xfrm>
            <a:off x="5781675" y="5867400"/>
            <a:ext cx="251863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A “text mining” paper</a:t>
            </a:r>
          </a:p>
          <a:p>
            <a:r>
              <a:rPr lang="en-US" altLang="en-US" sz="2000" b="1" dirty="0"/>
              <a:t>(total #words=100)</a:t>
            </a:r>
          </a:p>
        </p:txBody>
      </p:sp>
    </p:spTree>
    <p:extLst>
      <p:ext uri="{BB962C8B-B14F-4D97-AF65-F5344CB8AC3E}">
        <p14:creationId xmlns:p14="http://schemas.microsoft.com/office/powerpoint/2010/main" val="2756763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1026"/>
          <p:cNvSpPr>
            <a:spLocks noGrp="1" noChangeArrowheads="1"/>
          </p:cNvSpPr>
          <p:nvPr>
            <p:ph type="title"/>
          </p:nvPr>
        </p:nvSpPr>
        <p:spPr/>
        <p:txBody>
          <a:bodyPr/>
          <a:lstStyle/>
          <a:p>
            <a:r>
              <a:rPr lang="en-US" altLang="en-US" dirty="0"/>
              <a:t>Estimation of language models</a:t>
            </a:r>
          </a:p>
        </p:txBody>
      </p:sp>
      <p:sp>
        <p:nvSpPr>
          <p:cNvPr id="5" name="Content Placeholder 4"/>
          <p:cNvSpPr>
            <a:spLocks noGrp="1"/>
          </p:cNvSpPr>
          <p:nvPr>
            <p:ph idx="1"/>
          </p:nvPr>
        </p:nvSpPr>
        <p:spPr/>
        <p:txBody>
          <a:bodyPr/>
          <a:lstStyle/>
          <a:p>
            <a:r>
              <a:rPr lang="en-US" dirty="0"/>
              <a:t>Maximum likelihood estimation</a:t>
            </a:r>
          </a:p>
        </p:txBody>
      </p:sp>
      <p:sp>
        <p:nvSpPr>
          <p:cNvPr id="317443" name="Text Box 1027"/>
          <p:cNvSpPr txBox="1">
            <a:spLocks noChangeArrowheads="1"/>
          </p:cNvSpPr>
          <p:nvPr/>
        </p:nvSpPr>
        <p:spPr bwMode="auto">
          <a:xfrm>
            <a:off x="914400" y="2286000"/>
            <a:ext cx="323960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dirty="0"/>
              <a:t>Unigram Language Model  </a:t>
            </a:r>
            <a:r>
              <a:rPr lang="en-US" altLang="en-US" sz="2000" b="1" dirty="0">
                <a:sym typeface="Symbol" panose="05050102010706020507" pitchFamily="18" charset="2"/>
              </a:rPr>
              <a:t></a:t>
            </a:r>
          </a:p>
          <a:p>
            <a:pPr algn="l"/>
            <a:r>
              <a:rPr lang="en-US" altLang="en-US" sz="2000" b="1" dirty="0">
                <a:sym typeface="Symbol" panose="05050102010706020507" pitchFamily="18" charset="2"/>
              </a:rPr>
              <a:t>                    </a:t>
            </a:r>
            <a:r>
              <a:rPr lang="en-US" altLang="en-US" sz="2000" b="1" dirty="0">
                <a:solidFill>
                  <a:srgbClr val="CC0000"/>
                </a:solidFill>
                <a:sym typeface="Symbol" panose="05050102010706020507" pitchFamily="18" charset="2"/>
              </a:rPr>
              <a:t>p(w| )=?</a:t>
            </a:r>
            <a:endParaRPr lang="en-US" altLang="en-US" sz="2000" b="1" dirty="0">
              <a:solidFill>
                <a:srgbClr val="CC0000"/>
              </a:solidFill>
            </a:endParaRPr>
          </a:p>
        </p:txBody>
      </p:sp>
      <p:sp>
        <p:nvSpPr>
          <p:cNvPr id="317444" name="Text Box 1028"/>
          <p:cNvSpPr txBox="1">
            <a:spLocks noChangeArrowheads="1"/>
          </p:cNvSpPr>
          <p:nvPr/>
        </p:nvSpPr>
        <p:spPr bwMode="auto">
          <a:xfrm>
            <a:off x="6248400" y="2438400"/>
            <a:ext cx="1362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dirty="0"/>
              <a:t> </a:t>
            </a:r>
            <a:r>
              <a:rPr lang="en-US" altLang="en-US" sz="2000" b="1" dirty="0"/>
              <a:t>Document</a:t>
            </a:r>
          </a:p>
        </p:txBody>
      </p:sp>
      <p:sp>
        <p:nvSpPr>
          <p:cNvPr id="317445" name="AutoShape 1029"/>
          <p:cNvSpPr>
            <a:spLocks noChangeArrowheads="1"/>
          </p:cNvSpPr>
          <p:nvPr/>
        </p:nvSpPr>
        <p:spPr bwMode="auto">
          <a:xfrm>
            <a:off x="6172200" y="3063875"/>
            <a:ext cx="1600200" cy="2743200"/>
          </a:xfrm>
          <a:prstGeom prst="foldedCorner">
            <a:avLst>
              <a:gd name="adj" fmla="val 12500"/>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chemeClr val="bg1"/>
                </a:solidFill>
              </a:rPr>
              <a:t>text 10</a:t>
            </a:r>
          </a:p>
          <a:p>
            <a:r>
              <a:rPr lang="en-US" altLang="en-US" sz="1800">
                <a:solidFill>
                  <a:schemeClr val="bg1"/>
                </a:solidFill>
              </a:rPr>
              <a:t>mining 5</a:t>
            </a:r>
          </a:p>
          <a:p>
            <a:r>
              <a:rPr lang="en-US" altLang="en-US" sz="1800">
                <a:solidFill>
                  <a:schemeClr val="bg1"/>
                </a:solidFill>
              </a:rPr>
              <a:t>association 3</a:t>
            </a:r>
          </a:p>
          <a:p>
            <a:r>
              <a:rPr lang="en-US" altLang="en-US" sz="1800">
                <a:solidFill>
                  <a:schemeClr val="bg1"/>
                </a:solidFill>
              </a:rPr>
              <a:t>database 3</a:t>
            </a:r>
          </a:p>
          <a:p>
            <a:r>
              <a:rPr lang="en-US" altLang="en-US" sz="1800">
                <a:solidFill>
                  <a:schemeClr val="bg1"/>
                </a:solidFill>
              </a:rPr>
              <a:t>algorithm 2</a:t>
            </a:r>
          </a:p>
          <a:p>
            <a:r>
              <a:rPr lang="en-US" altLang="en-US" sz="1800">
                <a:solidFill>
                  <a:schemeClr val="bg1"/>
                </a:solidFill>
              </a:rPr>
              <a:t>…</a:t>
            </a:r>
          </a:p>
          <a:p>
            <a:r>
              <a:rPr lang="en-US" altLang="en-US" sz="1800">
                <a:solidFill>
                  <a:schemeClr val="bg1"/>
                </a:solidFill>
              </a:rPr>
              <a:t>query 1</a:t>
            </a:r>
          </a:p>
          <a:p>
            <a:r>
              <a:rPr lang="en-US" altLang="en-US" sz="1800">
                <a:solidFill>
                  <a:schemeClr val="bg1"/>
                </a:solidFill>
              </a:rPr>
              <a:t>efficient 1</a:t>
            </a:r>
          </a:p>
        </p:txBody>
      </p:sp>
      <p:grpSp>
        <p:nvGrpSpPr>
          <p:cNvPr id="317447" name="Group 1031"/>
          <p:cNvGrpSpPr>
            <a:grpSpLocks/>
          </p:cNvGrpSpPr>
          <p:nvPr/>
        </p:nvGrpSpPr>
        <p:grpSpPr bwMode="auto">
          <a:xfrm>
            <a:off x="1981200" y="3063875"/>
            <a:ext cx="3505200" cy="2273300"/>
            <a:chOff x="1200" y="1440"/>
            <a:chExt cx="2208" cy="1432"/>
          </a:xfrm>
        </p:grpSpPr>
        <p:sp>
          <p:nvSpPr>
            <p:cNvPr id="317448" name="Text Box 1032"/>
            <p:cNvSpPr txBox="1">
              <a:spLocks noChangeArrowheads="1"/>
            </p:cNvSpPr>
            <p:nvPr/>
          </p:nvSpPr>
          <p:spPr bwMode="auto">
            <a:xfrm>
              <a:off x="1200" y="1440"/>
              <a:ext cx="1104" cy="14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a:solidFill>
                    <a:srgbClr val="0000FF"/>
                  </a:solidFill>
                  <a:sym typeface="Symbol" panose="05050102010706020507" pitchFamily="18" charset="2"/>
                </a:rPr>
                <a:t>…</a:t>
              </a:r>
            </a:p>
            <a:p>
              <a:pPr algn="l">
                <a:lnSpc>
                  <a:spcPct val="85000"/>
                </a:lnSpc>
              </a:pPr>
              <a:r>
                <a:rPr lang="en-US" altLang="en-US" sz="1800">
                  <a:solidFill>
                    <a:srgbClr val="0000FF"/>
                  </a:solidFill>
                  <a:sym typeface="Symbol" panose="05050102010706020507" pitchFamily="18" charset="2"/>
                </a:rPr>
                <a:t>text  ?</a:t>
              </a:r>
            </a:p>
            <a:p>
              <a:pPr algn="l">
                <a:lnSpc>
                  <a:spcPct val="85000"/>
                </a:lnSpc>
              </a:pPr>
              <a:r>
                <a:rPr lang="en-US" altLang="en-US" sz="1800">
                  <a:solidFill>
                    <a:srgbClr val="0000FF"/>
                  </a:solidFill>
                  <a:sym typeface="Symbol" panose="05050102010706020507" pitchFamily="18" charset="2"/>
                </a:rPr>
                <a:t>mining ?</a:t>
              </a:r>
            </a:p>
            <a:p>
              <a:pPr algn="l">
                <a:lnSpc>
                  <a:spcPct val="85000"/>
                </a:lnSpc>
              </a:pPr>
              <a:r>
                <a:rPr lang="en-US" altLang="en-US" sz="1800">
                  <a:solidFill>
                    <a:srgbClr val="0000FF"/>
                  </a:solidFill>
                  <a:sym typeface="Symbol" panose="05050102010706020507" pitchFamily="18" charset="2"/>
                </a:rPr>
                <a:t>assocation ?</a:t>
              </a:r>
            </a:p>
            <a:p>
              <a:pPr algn="l">
                <a:lnSpc>
                  <a:spcPct val="85000"/>
                </a:lnSpc>
              </a:pPr>
              <a:r>
                <a:rPr lang="en-US" altLang="en-US" sz="1800">
                  <a:solidFill>
                    <a:srgbClr val="0000FF"/>
                  </a:solidFill>
                  <a:sym typeface="Symbol" panose="05050102010706020507" pitchFamily="18" charset="2"/>
                </a:rPr>
                <a:t>database ?</a:t>
              </a:r>
            </a:p>
            <a:p>
              <a:pPr algn="l">
                <a:lnSpc>
                  <a:spcPct val="85000"/>
                </a:lnSpc>
              </a:pPr>
              <a:r>
                <a:rPr lang="en-US" altLang="en-US" sz="1800">
                  <a:solidFill>
                    <a:srgbClr val="0000FF"/>
                  </a:solidFill>
                  <a:sym typeface="Symbol" panose="05050102010706020507" pitchFamily="18" charset="2"/>
                </a:rPr>
                <a:t>…</a:t>
              </a:r>
            </a:p>
            <a:p>
              <a:pPr algn="l"/>
              <a:r>
                <a:rPr lang="en-US" altLang="en-US" sz="1800">
                  <a:solidFill>
                    <a:srgbClr val="0000FF"/>
                  </a:solidFill>
                  <a:sym typeface="Symbol" panose="05050102010706020507" pitchFamily="18" charset="2"/>
                </a:rPr>
                <a:t>query ?</a:t>
              </a:r>
            </a:p>
            <a:p>
              <a:pPr algn="l"/>
              <a:r>
                <a:rPr lang="en-US" altLang="en-US">
                  <a:solidFill>
                    <a:srgbClr val="0000FF"/>
                  </a:solidFill>
                  <a:sym typeface="Symbol" panose="05050102010706020507" pitchFamily="18" charset="2"/>
                </a:rPr>
                <a:t>…</a:t>
              </a:r>
              <a:endParaRPr lang="en-US" altLang="en-US">
                <a:solidFill>
                  <a:srgbClr val="0000FF"/>
                </a:solidFill>
              </a:endParaRPr>
            </a:p>
          </p:txBody>
        </p:sp>
        <p:sp>
          <p:nvSpPr>
            <p:cNvPr id="317449" name="AutoShape 1033"/>
            <p:cNvSpPr>
              <a:spLocks noChangeArrowheads="1"/>
            </p:cNvSpPr>
            <p:nvPr/>
          </p:nvSpPr>
          <p:spPr bwMode="auto">
            <a:xfrm flipH="1">
              <a:off x="2832" y="2016"/>
              <a:ext cx="576" cy="21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17453" name="Line 1037"/>
          <p:cNvSpPr>
            <a:spLocks noChangeShapeType="1"/>
          </p:cNvSpPr>
          <p:nvPr/>
        </p:nvSpPr>
        <p:spPr bwMode="auto">
          <a:xfrm flipH="1">
            <a:off x="4343400" y="2743200"/>
            <a:ext cx="1524000" cy="0"/>
          </a:xfrm>
          <a:prstGeom prst="line">
            <a:avLst/>
          </a:prstGeom>
          <a:noFill/>
          <a:ln w="508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454" name="Text Box 1038"/>
          <p:cNvSpPr txBox="1">
            <a:spLocks noChangeArrowheads="1"/>
          </p:cNvSpPr>
          <p:nvPr/>
        </p:nvSpPr>
        <p:spPr bwMode="auto">
          <a:xfrm>
            <a:off x="4419600" y="2286000"/>
            <a:ext cx="13668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a:solidFill>
                  <a:srgbClr val="CC3300"/>
                </a:solidFill>
              </a:rPr>
              <a:t>Estimation</a:t>
            </a:r>
          </a:p>
        </p:txBody>
      </p:sp>
      <p:sp>
        <p:nvSpPr>
          <p:cNvPr id="317455" name="Text Box 1039"/>
          <p:cNvSpPr txBox="1">
            <a:spLocks noChangeArrowheads="1"/>
          </p:cNvSpPr>
          <p:nvPr/>
        </p:nvSpPr>
        <p:spPr bwMode="auto">
          <a:xfrm>
            <a:off x="5781675" y="5867400"/>
            <a:ext cx="251863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A “text mining” paper</a:t>
            </a:r>
          </a:p>
          <a:p>
            <a:r>
              <a:rPr lang="en-US" altLang="en-US" sz="2000" b="1" dirty="0"/>
              <a:t>(total #words=100)</a:t>
            </a:r>
          </a:p>
        </p:txBody>
      </p:sp>
      <p:grpSp>
        <p:nvGrpSpPr>
          <p:cNvPr id="317462" name="Group 1046"/>
          <p:cNvGrpSpPr>
            <a:grpSpLocks/>
          </p:cNvGrpSpPr>
          <p:nvPr/>
        </p:nvGrpSpPr>
        <p:grpSpPr bwMode="auto">
          <a:xfrm>
            <a:off x="762000" y="3276600"/>
            <a:ext cx="1219200" cy="1558925"/>
            <a:chOff x="480" y="1798"/>
            <a:chExt cx="768" cy="982"/>
          </a:xfrm>
        </p:grpSpPr>
        <p:sp>
          <p:nvSpPr>
            <p:cNvPr id="317456" name="Text Box 1040"/>
            <p:cNvSpPr txBox="1">
              <a:spLocks noChangeArrowheads="1"/>
            </p:cNvSpPr>
            <p:nvPr/>
          </p:nvSpPr>
          <p:spPr bwMode="auto">
            <a:xfrm>
              <a:off x="480" y="1798"/>
              <a:ext cx="552" cy="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r>
                <a:rPr lang="en-US" altLang="en-US" sz="1600" dirty="0">
                  <a:solidFill>
                    <a:srgbClr val="CC0000"/>
                  </a:solidFill>
                </a:rPr>
                <a:t>10/100</a:t>
              </a:r>
            </a:p>
            <a:p>
              <a:pPr algn="r"/>
              <a:r>
                <a:rPr lang="en-US" altLang="en-US" sz="1600" dirty="0">
                  <a:solidFill>
                    <a:srgbClr val="CC0000"/>
                  </a:solidFill>
                </a:rPr>
                <a:t>5/100</a:t>
              </a:r>
            </a:p>
            <a:p>
              <a:pPr algn="r"/>
              <a:r>
                <a:rPr lang="en-US" altLang="en-US" sz="1600" dirty="0">
                  <a:solidFill>
                    <a:srgbClr val="CC0000"/>
                  </a:solidFill>
                </a:rPr>
                <a:t>3/100</a:t>
              </a:r>
            </a:p>
            <a:p>
              <a:pPr algn="r"/>
              <a:r>
                <a:rPr lang="en-US" altLang="en-US" sz="1600" dirty="0">
                  <a:solidFill>
                    <a:srgbClr val="CC0000"/>
                  </a:solidFill>
                </a:rPr>
                <a:t>3/100</a:t>
              </a:r>
            </a:p>
            <a:p>
              <a:pPr algn="r"/>
              <a:endParaRPr lang="en-US" altLang="en-US" sz="1600" dirty="0">
                <a:solidFill>
                  <a:srgbClr val="CC0000"/>
                </a:solidFill>
              </a:endParaRPr>
            </a:p>
            <a:p>
              <a:pPr algn="r"/>
              <a:r>
                <a:rPr lang="en-US" altLang="en-US" sz="1600" dirty="0">
                  <a:solidFill>
                    <a:srgbClr val="CC0000"/>
                  </a:solidFill>
                </a:rPr>
                <a:t>1/100</a:t>
              </a:r>
            </a:p>
          </p:txBody>
        </p:sp>
        <p:sp>
          <p:nvSpPr>
            <p:cNvPr id="317457" name="Line 1041"/>
            <p:cNvSpPr>
              <a:spLocks noChangeShapeType="1"/>
            </p:cNvSpPr>
            <p:nvPr/>
          </p:nvSpPr>
          <p:spPr bwMode="auto">
            <a:xfrm>
              <a:off x="1008" y="1920"/>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58" name="Line 1042"/>
            <p:cNvSpPr>
              <a:spLocks noChangeShapeType="1"/>
            </p:cNvSpPr>
            <p:nvPr/>
          </p:nvSpPr>
          <p:spPr bwMode="auto">
            <a:xfrm>
              <a:off x="1008" y="2064"/>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59" name="Line 1043"/>
            <p:cNvSpPr>
              <a:spLocks noChangeShapeType="1"/>
            </p:cNvSpPr>
            <p:nvPr/>
          </p:nvSpPr>
          <p:spPr bwMode="auto">
            <a:xfrm>
              <a:off x="1008" y="2208"/>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60" name="Line 1044"/>
            <p:cNvSpPr>
              <a:spLocks noChangeShapeType="1"/>
            </p:cNvSpPr>
            <p:nvPr/>
          </p:nvSpPr>
          <p:spPr bwMode="auto">
            <a:xfrm>
              <a:off x="1008" y="2688"/>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61" name="Line 1045"/>
            <p:cNvSpPr>
              <a:spLocks noChangeShapeType="1"/>
            </p:cNvSpPr>
            <p:nvPr/>
          </p:nvSpPr>
          <p:spPr bwMode="auto">
            <a:xfrm>
              <a:off x="1008" y="2352"/>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 name="Group 1"/>
          <p:cNvGrpSpPr/>
          <p:nvPr/>
        </p:nvGrpSpPr>
        <p:grpSpPr>
          <a:xfrm>
            <a:off x="914400" y="2401359"/>
            <a:ext cx="990600" cy="227542"/>
            <a:chOff x="990600" y="2362200"/>
            <a:chExt cx="990600" cy="227542"/>
          </a:xfrm>
        </p:grpSpPr>
        <p:cxnSp>
          <p:nvCxnSpPr>
            <p:cNvPr id="7" name="Straight Connector 6"/>
            <p:cNvCxnSpPr/>
            <p:nvPr/>
          </p:nvCxnSpPr>
          <p:spPr>
            <a:xfrm>
              <a:off x="990600" y="2362200"/>
              <a:ext cx="990600" cy="18097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1066800" y="2362201"/>
              <a:ext cx="914400" cy="22754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0" name="Slide Number Placeholder 19"/>
          <p:cNvSpPr>
            <a:spLocks noGrp="1"/>
          </p:cNvSpPr>
          <p:nvPr>
            <p:ph type="sldNum" sz="quarter" idx="12"/>
          </p:nvPr>
        </p:nvSpPr>
        <p:spPr/>
        <p:txBody>
          <a:bodyPr/>
          <a:lstStyle/>
          <a:p>
            <a:fld id="{D4438207-9E20-42FC-82B6-02A8A94D7FE7}" type="slidenum">
              <a:rPr lang="en-US" smtClean="0"/>
              <a:t>15</a:t>
            </a:fld>
            <a:endParaRPr lang="en-US"/>
          </a:p>
        </p:txBody>
      </p:sp>
    </p:spTree>
    <p:extLst>
      <p:ext uri="{BB962C8B-B14F-4D97-AF65-F5344CB8AC3E}">
        <p14:creationId xmlns:p14="http://schemas.microsoft.com/office/powerpoint/2010/main" val="26468417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174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en-US" altLang="en-US" dirty="0"/>
              <a:t>Parameter estimation</a:t>
            </a:r>
          </a:p>
        </p:txBody>
      </p:sp>
      <mc:AlternateContent xmlns:mc="http://schemas.openxmlformats.org/markup-compatibility/2006" xmlns:a14="http://schemas.microsoft.com/office/drawing/2010/main">
        <mc:Choice Requires="a14">
          <p:sp>
            <p:nvSpPr>
              <p:cNvPr id="465923" name="Rectangle 3"/>
              <p:cNvSpPr>
                <a:spLocks noGrp="1" noChangeArrowheads="1"/>
              </p:cNvSpPr>
              <p:nvPr>
                <p:ph idx="1"/>
              </p:nvPr>
            </p:nvSpPr>
            <p:spPr/>
            <p:txBody>
              <a:bodyPr>
                <a:normAutofit/>
              </a:bodyPr>
              <a:lstStyle/>
              <a:p>
                <a:r>
                  <a:rPr lang="en-US" altLang="en-US" dirty="0"/>
                  <a:t>General setting:</a:t>
                </a:r>
              </a:p>
              <a:p>
                <a:pPr lvl="1"/>
                <a:r>
                  <a:rPr lang="en-US" altLang="en-US" dirty="0"/>
                  <a:t>Given a (hypothesized &amp; probabilistic) model that governs the random experiment</a:t>
                </a:r>
              </a:p>
              <a:p>
                <a:pPr lvl="1"/>
                <a:r>
                  <a:rPr lang="en-US" altLang="en-US" dirty="0"/>
                  <a:t>The model gives a probability of any data </a:t>
                </a:r>
                <a14:m>
                  <m:oMath xmlns:m="http://schemas.openxmlformats.org/officeDocument/2006/math">
                    <m:r>
                      <a:rPr lang="en-US" altLang="en-US" i="1" dirty="0" smtClean="0">
                        <a:latin typeface="Cambria Math"/>
                      </a:rPr>
                      <m:t>𝑝</m:t>
                    </m:r>
                    <m:r>
                      <a:rPr lang="en-US" altLang="en-US" i="1" dirty="0" smtClean="0">
                        <a:latin typeface="Cambria Math"/>
                      </a:rPr>
                      <m:t>(</m:t>
                    </m:r>
                    <m:r>
                      <a:rPr lang="en-US" altLang="en-US" b="0" i="1" dirty="0" smtClean="0">
                        <a:latin typeface="Cambria Math" panose="02040503050406030204" pitchFamily="18" charset="0"/>
                      </a:rPr>
                      <m:t>𝑋</m:t>
                    </m:r>
                    <m:r>
                      <a:rPr lang="en-US" altLang="en-US" i="1" dirty="0" smtClean="0">
                        <a:latin typeface="Cambria Math"/>
                      </a:rPr>
                      <m:t>|</m:t>
                    </m:r>
                    <m:r>
                      <a:rPr lang="en-US" altLang="en-US" b="0" i="1" dirty="0" smtClean="0">
                        <a:latin typeface="Cambria Math"/>
                        <a:sym typeface="Symbol" pitchFamily="18" charset="2"/>
                      </a:rPr>
                      <m:t>𝜃</m:t>
                    </m:r>
                    <m:r>
                      <a:rPr lang="en-US" altLang="en-US" i="1" dirty="0">
                        <a:latin typeface="Cambria Math"/>
                        <a:sym typeface="Symbol" pitchFamily="18" charset="2"/>
                      </a:rPr>
                      <m:t>)</m:t>
                    </m:r>
                  </m:oMath>
                </a14:m>
                <a:r>
                  <a:rPr lang="en-US" altLang="en-US" dirty="0">
                    <a:sym typeface="Symbol" pitchFamily="18" charset="2"/>
                  </a:rPr>
                  <a:t> that depends on the parameter </a:t>
                </a:r>
                <a14:m>
                  <m:oMath xmlns:m="http://schemas.openxmlformats.org/officeDocument/2006/math">
                    <m:r>
                      <a:rPr lang="en-US" altLang="en-US" b="0" i="1" smtClean="0">
                        <a:latin typeface="Cambria Math"/>
                        <a:sym typeface="Symbol" pitchFamily="18" charset="2"/>
                      </a:rPr>
                      <m:t>𝜃</m:t>
                    </m:r>
                  </m:oMath>
                </a14:m>
                <a:endParaRPr lang="en-US" altLang="en-US" dirty="0">
                  <a:sym typeface="Symbol" pitchFamily="18" charset="2"/>
                </a:endParaRPr>
              </a:p>
              <a:p>
                <a:pPr lvl="1"/>
                <a:r>
                  <a:rPr lang="en-US" altLang="en-US" dirty="0">
                    <a:sym typeface="Symbol" pitchFamily="18" charset="2"/>
                  </a:rPr>
                  <a:t>Now, given actual sample data X={x</a:t>
                </a:r>
                <a:r>
                  <a:rPr lang="en-US" altLang="en-US" baseline="-25000" dirty="0">
                    <a:sym typeface="Symbol" pitchFamily="18" charset="2"/>
                  </a:rPr>
                  <a:t>1</a:t>
                </a:r>
                <a:r>
                  <a:rPr lang="en-US" altLang="en-US" dirty="0">
                    <a:sym typeface="Symbol" pitchFamily="18" charset="2"/>
                  </a:rPr>
                  <a:t>,…,</a:t>
                </a:r>
                <a:r>
                  <a:rPr lang="en-US" altLang="en-US" dirty="0" err="1">
                    <a:sym typeface="Symbol" pitchFamily="18" charset="2"/>
                  </a:rPr>
                  <a:t>x</a:t>
                </a:r>
                <a:r>
                  <a:rPr lang="en-US" altLang="en-US" baseline="-25000" dirty="0" err="1">
                    <a:sym typeface="Symbol" pitchFamily="18" charset="2"/>
                  </a:rPr>
                  <a:t>n</a:t>
                </a:r>
                <a:r>
                  <a:rPr lang="en-US" altLang="en-US" dirty="0">
                    <a:sym typeface="Symbol" pitchFamily="18" charset="2"/>
                  </a:rPr>
                  <a:t>},  what can we say about the value of </a:t>
                </a:r>
                <a14:m>
                  <m:oMath xmlns:m="http://schemas.openxmlformats.org/officeDocument/2006/math">
                    <m:r>
                      <a:rPr lang="en-US" altLang="en-US" i="1">
                        <a:latin typeface="Cambria Math"/>
                        <a:sym typeface="Symbol" pitchFamily="18" charset="2"/>
                      </a:rPr>
                      <m:t>𝜃</m:t>
                    </m:r>
                  </m:oMath>
                </a14:m>
                <a:r>
                  <a:rPr lang="en-US" altLang="en-US" dirty="0">
                    <a:sym typeface="Symbol" pitchFamily="18" charset="2"/>
                  </a:rPr>
                  <a:t>?</a:t>
                </a:r>
              </a:p>
              <a:p>
                <a:r>
                  <a:rPr lang="en-US" altLang="en-US" dirty="0">
                    <a:sym typeface="Symbol" pitchFamily="18" charset="2"/>
                  </a:rPr>
                  <a:t>Intuitively, take our best guess of </a:t>
                </a:r>
                <a14:m>
                  <m:oMath xmlns:m="http://schemas.openxmlformats.org/officeDocument/2006/math">
                    <m:r>
                      <a:rPr lang="en-US" altLang="en-US" i="1">
                        <a:latin typeface="Cambria Math"/>
                        <a:sym typeface="Symbol" pitchFamily="18" charset="2"/>
                      </a:rPr>
                      <m:t>𝜃</m:t>
                    </m:r>
                  </m:oMath>
                </a14:m>
                <a:r>
                  <a:rPr lang="en-US" altLang="en-US" dirty="0">
                    <a:sym typeface="Symbol" pitchFamily="18" charset="2"/>
                  </a:rPr>
                  <a:t> -- “best” means “</a:t>
                </a:r>
                <a:r>
                  <a:rPr lang="en-US" altLang="en-US" dirty="0">
                    <a:solidFill>
                      <a:srgbClr val="0099FF"/>
                    </a:solidFill>
                    <a:sym typeface="Symbol" pitchFamily="18" charset="2"/>
                  </a:rPr>
                  <a:t>best explaining/fitting the data</a:t>
                </a:r>
                <a:r>
                  <a:rPr lang="en-US" altLang="en-US" dirty="0">
                    <a:sym typeface="Symbol" pitchFamily="18" charset="2"/>
                  </a:rPr>
                  <a:t>”</a:t>
                </a:r>
              </a:p>
              <a:p>
                <a:r>
                  <a:rPr lang="en-US" altLang="en-US" dirty="0">
                    <a:sym typeface="Symbol" pitchFamily="18" charset="2"/>
                  </a:rPr>
                  <a:t>Generally an optimization problem</a:t>
                </a:r>
              </a:p>
            </p:txBody>
          </p:sp>
        </mc:Choice>
        <mc:Fallback xmlns="">
          <p:sp>
            <p:nvSpPr>
              <p:cNvPr id="465923" name="Rectangle 3"/>
              <p:cNvSpPr>
                <a:spLocks noGrp="1" noRot="1" noChangeAspect="1" noMove="1" noResize="1" noEditPoints="1" noAdjustHandles="1" noChangeArrowheads="1" noChangeShapeType="1" noTextEdit="1"/>
              </p:cNvSpPr>
              <p:nvPr>
                <p:ph idx="1"/>
              </p:nvPr>
            </p:nvSpPr>
            <p:spPr>
              <a:blipFill>
                <a:blip r:embed="rId2"/>
                <a:stretch>
                  <a:fillRect l="-1263" t="-1160" r="-1965"/>
                </a:stretch>
              </a:blipFill>
            </p:spPr>
            <p:txBody>
              <a:bodyPr/>
              <a:lstStyle/>
              <a:p>
                <a:r>
                  <a:rPr lang="zh-CN" altLang="en-US">
                    <a:noFill/>
                  </a:rPr>
                  <a:t> </a:t>
                </a:r>
              </a:p>
            </p:txBody>
          </p:sp>
        </mc:Fallback>
      </mc:AlternateContent>
      <p:sp>
        <p:nvSpPr>
          <p:cNvPr id="4" name="Slide Number Placeholder 3"/>
          <p:cNvSpPr>
            <a:spLocks noGrp="1"/>
          </p:cNvSpPr>
          <p:nvPr>
            <p:ph type="sldNum" sz="quarter" idx="12"/>
          </p:nvPr>
        </p:nvSpPr>
        <p:spPr/>
        <p:txBody>
          <a:bodyPr/>
          <a:lstStyle/>
          <a:p>
            <a:fld id="{97D331B6-44EF-44C9-9B8C-E07E76159A89}" type="slidenum">
              <a:rPr lang="en-US" smtClean="0"/>
              <a:t>16</a:t>
            </a:fld>
            <a:endParaRPr lang="en-US"/>
          </a:p>
        </p:txBody>
      </p:sp>
    </p:spTree>
    <p:extLst>
      <p:ext uri="{BB962C8B-B14F-4D97-AF65-F5344CB8AC3E}">
        <p14:creationId xmlns:p14="http://schemas.microsoft.com/office/powerpoint/2010/main" val="4084037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592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59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type="title"/>
          </p:nvPr>
        </p:nvSpPr>
        <p:spPr/>
        <p:txBody>
          <a:bodyPr/>
          <a:lstStyle/>
          <a:p>
            <a:r>
              <a:rPr lang="en-US" altLang="en-US" dirty="0"/>
              <a:t>Maximum likelihood vs. Bayesian</a:t>
            </a:r>
          </a:p>
        </p:txBody>
      </p:sp>
      <p:sp>
        <p:nvSpPr>
          <p:cNvPr id="466947" name="Rectangle 3"/>
          <p:cNvSpPr>
            <a:spLocks noGrp="1" noChangeArrowheads="1"/>
          </p:cNvSpPr>
          <p:nvPr>
            <p:ph idx="1"/>
          </p:nvPr>
        </p:nvSpPr>
        <p:spPr>
          <a:xfrm>
            <a:off x="381000" y="1371600"/>
            <a:ext cx="8458200" cy="4495800"/>
          </a:xfrm>
        </p:spPr>
        <p:txBody>
          <a:bodyPr>
            <a:normAutofit/>
          </a:bodyPr>
          <a:lstStyle/>
          <a:p>
            <a:r>
              <a:rPr lang="en-US" altLang="en-US" dirty="0"/>
              <a:t>Maximum likelihood estimation</a:t>
            </a:r>
          </a:p>
          <a:p>
            <a:pPr lvl="1"/>
            <a:r>
              <a:rPr lang="en-US" altLang="en-US" dirty="0"/>
              <a:t>“Best” means “</a:t>
            </a:r>
            <a:r>
              <a:rPr lang="en-US" altLang="en-US" dirty="0">
                <a:solidFill>
                  <a:srgbClr val="0099FF"/>
                </a:solidFill>
              </a:rPr>
              <a:t>data likelihood reaches maximum</a:t>
            </a:r>
            <a:r>
              <a:rPr lang="en-US" altLang="en-US" dirty="0"/>
              <a:t>”</a:t>
            </a:r>
          </a:p>
          <a:p>
            <a:pPr lvl="1"/>
            <a:endParaRPr lang="en-US" altLang="en-US" dirty="0"/>
          </a:p>
          <a:p>
            <a:pPr lvl="1"/>
            <a:r>
              <a:rPr lang="en-US" altLang="en-US" dirty="0"/>
              <a:t>Issue: small sample size</a:t>
            </a:r>
          </a:p>
          <a:p>
            <a:r>
              <a:rPr lang="en-US" altLang="en-US" dirty="0">
                <a:sym typeface="Symbol" pitchFamily="18" charset="2"/>
              </a:rPr>
              <a:t>Maximum a Posterior estimation (MAP)</a:t>
            </a:r>
            <a:r>
              <a:rPr lang="en-US" altLang="en-US" dirty="0"/>
              <a:t> estimation </a:t>
            </a:r>
          </a:p>
          <a:p>
            <a:pPr lvl="1"/>
            <a:r>
              <a:rPr lang="en-US" altLang="en-US" dirty="0"/>
              <a:t>“Best” means being </a:t>
            </a:r>
            <a:r>
              <a:rPr lang="en-US" altLang="en-US" dirty="0">
                <a:solidFill>
                  <a:srgbClr val="0099FF"/>
                </a:solidFill>
              </a:rPr>
              <a:t>consistent with our “prior” knowledge and explaining data well</a:t>
            </a:r>
          </a:p>
          <a:p>
            <a:pPr lvl="1"/>
            <a:endParaRPr lang="en-US" altLang="en-US" dirty="0">
              <a:sym typeface="Symbol" pitchFamily="18" charset="2"/>
            </a:endParaRPr>
          </a:p>
          <a:p>
            <a:pPr lvl="1"/>
            <a:r>
              <a:rPr lang="en-US" altLang="en-US" dirty="0">
                <a:sym typeface="Symbol" pitchFamily="18" charset="2"/>
              </a:rPr>
              <a:t>Issue: how to define prior?</a:t>
            </a:r>
          </a:p>
        </p:txBody>
      </p:sp>
      <p:sp>
        <p:nvSpPr>
          <p:cNvPr id="6" name="Slide Number Placeholder 5"/>
          <p:cNvSpPr>
            <a:spLocks noGrp="1"/>
          </p:cNvSpPr>
          <p:nvPr>
            <p:ph type="sldNum" sz="quarter" idx="12"/>
          </p:nvPr>
        </p:nvSpPr>
        <p:spPr/>
        <p:txBody>
          <a:bodyPr/>
          <a:lstStyle/>
          <a:p>
            <a:fld id="{97D331B6-44EF-44C9-9B8C-E07E76159A89}" type="slidenum">
              <a:rPr lang="en-US" smtClean="0"/>
              <a:t>17</a:t>
            </a:fld>
            <a:endParaRPr lang="en-US"/>
          </a:p>
        </p:txBody>
      </p:sp>
      <mc:AlternateContent xmlns:mc="http://schemas.openxmlformats.org/markup-compatibility/2006" xmlns:a14="http://schemas.microsoft.com/office/drawing/2010/main">
        <mc:Choice Requires="a14">
          <p:sp>
            <p:nvSpPr>
              <p:cNvPr id="2" name="TextBox 1"/>
              <p:cNvSpPr txBox="1"/>
              <p:nvPr/>
            </p:nvSpPr>
            <p:spPr>
              <a:xfrm>
                <a:off x="2895600" y="2286000"/>
                <a:ext cx="3100016" cy="47711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b="1" i="1" smtClean="0">
                              <a:latin typeface="Cambria Math" panose="02040503050406030204" pitchFamily="18" charset="0"/>
                            </a:rPr>
                          </m:ctrlPr>
                        </m:accPr>
                        <m:e>
                          <m:r>
                            <a:rPr lang="en-US" sz="2400" b="1" i="1" smtClean="0">
                              <a:latin typeface="Cambria Math"/>
                            </a:rPr>
                            <m:t>𝜽</m:t>
                          </m:r>
                        </m:e>
                      </m:acc>
                      <m:r>
                        <a:rPr lang="en-US" sz="2400" b="1" i="0" smtClean="0">
                          <a:latin typeface="Cambria Math"/>
                        </a:rPr>
                        <m:t>=</m:t>
                      </m:r>
                      <m:sSub>
                        <m:sSubPr>
                          <m:ctrlPr>
                            <a:rPr lang="en-US" sz="2400" b="1" i="1" smtClean="0">
                              <a:latin typeface="Cambria Math" panose="02040503050406030204" pitchFamily="18" charset="0"/>
                            </a:rPr>
                          </m:ctrlPr>
                        </m:sSubPr>
                        <m:e>
                          <m:r>
                            <a:rPr lang="en-US" sz="2400" b="1" i="0" smtClean="0">
                              <a:latin typeface="Cambria Math"/>
                            </a:rPr>
                            <m:t>𝐚𝐫𝐠𝐦𝐚𝐱</m:t>
                          </m:r>
                        </m:e>
                        <m:sub>
                          <m:r>
                            <a:rPr lang="en-US" sz="2400" b="1" i="1" smtClean="0">
                              <a:latin typeface="Cambria Math"/>
                            </a:rPr>
                            <m:t>𝜽</m:t>
                          </m:r>
                        </m:sub>
                      </m:sSub>
                      <m:r>
                        <a:rPr lang="en-US" sz="2400" b="1" i="0" smtClean="0">
                          <a:latin typeface="Cambria Math"/>
                        </a:rPr>
                        <m:t>𝐏</m:t>
                      </m:r>
                      <m:r>
                        <a:rPr lang="en-US" sz="2400" b="1" i="0" smtClean="0">
                          <a:latin typeface="Cambria Math"/>
                        </a:rPr>
                        <m:t>(</m:t>
                      </m:r>
                      <m:r>
                        <a:rPr lang="en-US" sz="2400" b="1" i="0" smtClean="0">
                          <a:latin typeface="Cambria Math"/>
                        </a:rPr>
                        <m:t>𝐗</m:t>
                      </m:r>
                      <m:r>
                        <a:rPr lang="en-US" sz="2400" b="1" i="0" smtClean="0">
                          <a:latin typeface="Cambria Math"/>
                        </a:rPr>
                        <m:t>|</m:t>
                      </m:r>
                      <m:r>
                        <a:rPr lang="en-US" sz="2400" b="1" i="1" smtClean="0">
                          <a:latin typeface="Cambria Math"/>
                        </a:rPr>
                        <m:t>𝜽</m:t>
                      </m:r>
                      <m:r>
                        <a:rPr lang="en-US" sz="2400" b="1" i="0" smtClean="0">
                          <a:latin typeface="Cambria Math"/>
                        </a:rPr>
                        <m:t>) </m:t>
                      </m:r>
                    </m:oMath>
                  </m:oMathPara>
                </a14:m>
                <a:endParaRPr lang="en-US" sz="2400" b="1" dirty="0"/>
              </a:p>
            </p:txBody>
          </p:sp>
        </mc:Choice>
        <mc:Fallback xmlns="">
          <p:sp>
            <p:nvSpPr>
              <p:cNvPr id="2" name="TextBox 1"/>
              <p:cNvSpPr txBox="1">
                <a:spLocks noRot="1" noChangeAspect="1" noMove="1" noResize="1" noEditPoints="1" noAdjustHandles="1" noChangeArrowheads="1" noChangeShapeType="1" noTextEdit="1"/>
              </p:cNvSpPr>
              <p:nvPr/>
            </p:nvSpPr>
            <p:spPr>
              <a:xfrm>
                <a:off x="2895600" y="2286000"/>
                <a:ext cx="3100016" cy="477118"/>
              </a:xfrm>
              <a:prstGeom prst="rect">
                <a:avLst/>
              </a:prstGeom>
              <a:blipFill rotWithShape="0">
                <a:blip r:embed="rId2"/>
                <a:stretch>
                  <a:fillRect t="-3846" b="-179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551896" y="4419600"/>
                <a:ext cx="6366808" cy="47711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b="1" i="1" smtClean="0">
                              <a:latin typeface="Cambria Math" panose="02040503050406030204" pitchFamily="18" charset="0"/>
                            </a:rPr>
                          </m:ctrlPr>
                        </m:accPr>
                        <m:e>
                          <m:r>
                            <a:rPr lang="en-US" sz="2400" b="1" i="1" smtClean="0">
                              <a:latin typeface="Cambria Math"/>
                            </a:rPr>
                            <m:t>𝜽</m:t>
                          </m:r>
                        </m:e>
                      </m:acc>
                      <m:r>
                        <a:rPr lang="en-US" sz="2400" b="1" i="0" smtClean="0">
                          <a:latin typeface="Cambria Math"/>
                        </a:rPr>
                        <m:t>=</m:t>
                      </m:r>
                      <m:sSub>
                        <m:sSubPr>
                          <m:ctrlPr>
                            <a:rPr lang="en-US" sz="2400" b="1" i="1" smtClean="0">
                              <a:latin typeface="Cambria Math" panose="02040503050406030204" pitchFamily="18" charset="0"/>
                            </a:rPr>
                          </m:ctrlPr>
                        </m:sSubPr>
                        <m:e>
                          <m:r>
                            <a:rPr lang="en-US" sz="2400" b="1" i="0" smtClean="0">
                              <a:latin typeface="Cambria Math"/>
                            </a:rPr>
                            <m:t>𝐚𝐫𝐠𝐦𝐚</m:t>
                          </m:r>
                          <m:sSub>
                            <m:sSubPr>
                              <m:ctrlPr>
                                <a:rPr lang="en-US" sz="2400" b="1" i="1" smtClean="0">
                                  <a:latin typeface="Cambria Math" panose="02040503050406030204" pitchFamily="18" charset="0"/>
                                </a:rPr>
                              </m:ctrlPr>
                            </m:sSubPr>
                            <m:e>
                              <m:r>
                                <a:rPr lang="en-US" sz="2400" b="1" i="0" smtClean="0">
                                  <a:latin typeface="Cambria Math"/>
                                </a:rPr>
                                <m:t>𝐱</m:t>
                              </m:r>
                            </m:e>
                            <m:sub>
                              <m:r>
                                <a:rPr lang="en-US" sz="2400" b="1" i="1" smtClean="0">
                                  <a:latin typeface="Cambria Math"/>
                                </a:rPr>
                                <m:t>𝜽</m:t>
                              </m:r>
                            </m:sub>
                          </m:sSub>
                          <m:r>
                            <a:rPr lang="en-US" sz="2400" b="1" i="1" smtClean="0">
                              <a:latin typeface="Cambria Math"/>
                            </a:rPr>
                            <m:t>𝑷</m:t>
                          </m:r>
                          <m:d>
                            <m:dPr>
                              <m:ctrlPr>
                                <a:rPr lang="en-US" sz="2400" b="1" i="1" smtClean="0">
                                  <a:latin typeface="Cambria Math" panose="02040503050406030204" pitchFamily="18" charset="0"/>
                                </a:rPr>
                              </m:ctrlPr>
                            </m:dPr>
                            <m:e>
                              <m:r>
                                <a:rPr lang="en-US" sz="2400" b="1" i="1" smtClean="0">
                                  <a:latin typeface="Cambria Math"/>
                                </a:rPr>
                                <m:t>𝜽</m:t>
                              </m:r>
                            </m:e>
                            <m:e>
                              <m:r>
                                <a:rPr lang="en-US" sz="2400" b="1" i="1" smtClean="0">
                                  <a:latin typeface="Cambria Math"/>
                                </a:rPr>
                                <m:t>𝑿</m:t>
                              </m:r>
                            </m:e>
                          </m:d>
                          <m:r>
                            <a:rPr lang="en-US" sz="2400" b="1" i="1" smtClean="0">
                              <a:latin typeface="Cambria Math"/>
                            </a:rPr>
                            <m:t>=</m:t>
                          </m:r>
                          <m:r>
                            <a:rPr lang="en-US" sz="2400" b="1" i="0" smtClean="0">
                              <a:latin typeface="Cambria Math"/>
                            </a:rPr>
                            <m:t>𝐚𝐫𝐠𝐦𝐚𝐱</m:t>
                          </m:r>
                        </m:e>
                        <m:sub>
                          <m:r>
                            <a:rPr lang="en-US" sz="2400" b="1" i="1" smtClean="0">
                              <a:latin typeface="Cambria Math"/>
                            </a:rPr>
                            <m:t>𝜽</m:t>
                          </m:r>
                        </m:sub>
                      </m:sSub>
                      <m:r>
                        <a:rPr lang="en-US" sz="2400" b="1" i="0" smtClean="0">
                          <a:latin typeface="Cambria Math"/>
                        </a:rPr>
                        <m:t>𝐏</m:t>
                      </m:r>
                      <m:d>
                        <m:dPr>
                          <m:ctrlPr>
                            <a:rPr lang="en-US" sz="2400" b="1" i="1" smtClean="0">
                              <a:latin typeface="Cambria Math" panose="02040503050406030204" pitchFamily="18" charset="0"/>
                            </a:rPr>
                          </m:ctrlPr>
                        </m:dPr>
                        <m:e>
                          <m:r>
                            <a:rPr lang="en-US" sz="2400" b="1" i="0" smtClean="0">
                              <a:latin typeface="Cambria Math"/>
                            </a:rPr>
                            <m:t>𝐗</m:t>
                          </m:r>
                        </m:e>
                        <m:e>
                          <m:r>
                            <a:rPr lang="en-US" sz="2400" b="1" i="1" smtClean="0">
                              <a:latin typeface="Cambria Math"/>
                            </a:rPr>
                            <m:t>𝜽</m:t>
                          </m:r>
                        </m:e>
                      </m:d>
                      <m:r>
                        <a:rPr lang="en-US" sz="2400" b="1" i="0" smtClean="0">
                          <a:latin typeface="Cambria Math"/>
                        </a:rPr>
                        <m:t>𝐏</m:t>
                      </m:r>
                      <m:r>
                        <a:rPr lang="en-US" sz="2400" b="1" i="0" smtClean="0">
                          <a:latin typeface="Cambria Math"/>
                        </a:rPr>
                        <m:t>(</m:t>
                      </m:r>
                      <m:r>
                        <a:rPr lang="en-US" sz="2400" b="1" i="1" smtClean="0">
                          <a:latin typeface="Cambria Math"/>
                        </a:rPr>
                        <m:t>𝜽</m:t>
                      </m:r>
                      <m:r>
                        <a:rPr lang="en-US" sz="2400" b="1" i="0" smtClean="0">
                          <a:latin typeface="Cambria Math"/>
                        </a:rPr>
                        <m:t>) </m:t>
                      </m:r>
                    </m:oMath>
                  </m:oMathPara>
                </a14:m>
                <a:endParaRPr lang="en-US" sz="2400" b="1" dirty="0"/>
              </a:p>
            </p:txBody>
          </p:sp>
        </mc:Choice>
        <mc:Fallback xmlns="">
          <p:sp>
            <p:nvSpPr>
              <p:cNvPr id="7" name="TextBox 6"/>
              <p:cNvSpPr txBox="1">
                <a:spLocks noRot="1" noChangeAspect="1" noMove="1" noResize="1" noEditPoints="1" noAdjustHandles="1" noChangeArrowheads="1" noChangeShapeType="1" noTextEdit="1"/>
              </p:cNvSpPr>
              <p:nvPr/>
            </p:nvSpPr>
            <p:spPr>
              <a:xfrm>
                <a:off x="1551896" y="4419600"/>
                <a:ext cx="6366808" cy="477118"/>
              </a:xfrm>
              <a:prstGeom prst="rect">
                <a:avLst/>
              </a:prstGeom>
              <a:blipFill rotWithShape="0">
                <a:blip r:embed="rId3"/>
                <a:stretch>
                  <a:fillRect t="-3846" b="-17949"/>
                </a:stretch>
              </a:blipFill>
            </p:spPr>
            <p:txBody>
              <a:bodyPr/>
              <a:lstStyle/>
              <a:p>
                <a:r>
                  <a:rPr lang="en-US">
                    <a:noFill/>
                  </a:rPr>
                  <a:t> </a:t>
                </a:r>
              </a:p>
            </p:txBody>
          </p:sp>
        </mc:Fallback>
      </mc:AlternateContent>
      <p:sp>
        <p:nvSpPr>
          <p:cNvPr id="3" name="TextBox 2"/>
          <p:cNvSpPr txBox="1"/>
          <p:nvPr/>
        </p:nvSpPr>
        <p:spPr>
          <a:xfrm>
            <a:off x="5715000" y="2781406"/>
            <a:ext cx="3048000" cy="369332"/>
          </a:xfrm>
          <a:prstGeom prst="rect">
            <a:avLst/>
          </a:prstGeom>
          <a:noFill/>
        </p:spPr>
        <p:txBody>
          <a:bodyPr wrap="square" rtlCol="0">
            <a:spAutoFit/>
          </a:bodyPr>
          <a:lstStyle/>
          <a:p>
            <a:r>
              <a:rPr lang="en-US" i="1" dirty="0">
                <a:solidFill>
                  <a:srgbClr val="FF0000"/>
                </a:solidFill>
              </a:rPr>
              <a:t>ML: </a:t>
            </a:r>
            <a:r>
              <a:rPr lang="en-US" i="1" dirty="0" err="1">
                <a:solidFill>
                  <a:srgbClr val="FF0000"/>
                </a:solidFill>
              </a:rPr>
              <a:t>Frequentist’s</a:t>
            </a:r>
            <a:r>
              <a:rPr lang="en-US" i="1" dirty="0">
                <a:solidFill>
                  <a:srgbClr val="FF0000"/>
                </a:solidFill>
              </a:rPr>
              <a:t> point of view</a:t>
            </a:r>
          </a:p>
        </p:txBody>
      </p:sp>
      <p:sp>
        <p:nvSpPr>
          <p:cNvPr id="9" name="TextBox 8"/>
          <p:cNvSpPr txBox="1"/>
          <p:nvPr/>
        </p:nvSpPr>
        <p:spPr>
          <a:xfrm>
            <a:off x="5791200" y="5489972"/>
            <a:ext cx="3048000" cy="369332"/>
          </a:xfrm>
          <a:prstGeom prst="rect">
            <a:avLst/>
          </a:prstGeom>
          <a:noFill/>
        </p:spPr>
        <p:txBody>
          <a:bodyPr wrap="square" rtlCol="0">
            <a:spAutoFit/>
          </a:bodyPr>
          <a:lstStyle/>
          <a:p>
            <a:r>
              <a:rPr lang="en-US" i="1" dirty="0">
                <a:solidFill>
                  <a:srgbClr val="FF0000"/>
                </a:solidFill>
              </a:rPr>
              <a:t>MAP: Bayesian’s point of view</a:t>
            </a:r>
          </a:p>
        </p:txBody>
      </p:sp>
    </p:spTree>
    <p:extLst>
      <p:ext uri="{BB962C8B-B14F-4D97-AF65-F5344CB8AC3E}">
        <p14:creationId xmlns:p14="http://schemas.microsoft.com/office/powerpoint/2010/main" val="1272536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694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6947">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66947">
                                            <p:txEl>
                                              <p:pRg st="7" end="7"/>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p:txBody>
          <a:bodyPr/>
          <a:lstStyle/>
          <a:p>
            <a:r>
              <a:rPr lang="en-US" altLang="en-US" dirty="0"/>
              <a:t>Maximum likelihood estimation</a:t>
            </a: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a:bodyPr>
              <a:lstStyle/>
              <a:p>
                <a:r>
                  <a:rPr lang="en-US" altLang="en-US" sz="2400" dirty="0"/>
                  <a:t>Data: a collection of words, </a:t>
                </a:r>
                <a14:m>
                  <m:oMath xmlns:m="http://schemas.openxmlformats.org/officeDocument/2006/math">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𝑤</m:t>
                        </m:r>
                      </m:e>
                      <m:sub>
                        <m:r>
                          <a:rPr lang="en-US" altLang="en-US" sz="2400" b="0" i="1" smtClean="0">
                            <a:latin typeface="Cambria Math" panose="02040503050406030204" pitchFamily="18" charset="0"/>
                          </a:rPr>
                          <m:t>1</m:t>
                        </m:r>
                      </m:sub>
                    </m:sSub>
                    <m:r>
                      <a:rPr lang="en-US" altLang="en-US" sz="2400" b="0" i="1" smtClean="0">
                        <a:latin typeface="Cambria Math" panose="02040503050406030204" pitchFamily="18" charset="0"/>
                      </a:rPr>
                      <m:t>,</m:t>
                    </m:r>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𝑤</m:t>
                        </m:r>
                      </m:e>
                      <m:sub>
                        <m:r>
                          <a:rPr lang="en-US" altLang="en-US" sz="2400" b="0" i="1" smtClean="0">
                            <a:latin typeface="Cambria Math" panose="02040503050406030204" pitchFamily="18" charset="0"/>
                          </a:rPr>
                          <m:t>2</m:t>
                        </m:r>
                      </m:sub>
                    </m:sSub>
                    <m:r>
                      <a:rPr lang="en-US" altLang="en-US" sz="2400" b="0" i="1" smtClean="0">
                        <a:latin typeface="Cambria Math" panose="02040503050406030204" pitchFamily="18" charset="0"/>
                      </a:rPr>
                      <m:t>,…,</m:t>
                    </m:r>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𝑤</m:t>
                        </m:r>
                      </m:e>
                      <m:sub>
                        <m:r>
                          <a:rPr lang="en-US" altLang="en-US" sz="2400" b="0" i="1" smtClean="0">
                            <a:latin typeface="Cambria Math" panose="02040503050406030204" pitchFamily="18" charset="0"/>
                          </a:rPr>
                          <m:t>𝑛</m:t>
                        </m:r>
                      </m:sub>
                    </m:sSub>
                  </m:oMath>
                </a14:m>
                <a:endParaRPr lang="en-US" altLang="en-US" sz="2400" dirty="0"/>
              </a:p>
              <a:p>
                <a:r>
                  <a:rPr lang="en-US" altLang="en-US" sz="2400" dirty="0"/>
                  <a:t>Model: multinomial distribution </a:t>
                </a:r>
                <a14:m>
                  <m:oMath xmlns:m="http://schemas.openxmlformats.org/officeDocument/2006/math">
                    <m:r>
                      <m:rPr>
                        <m:sty m:val="p"/>
                      </m:rPr>
                      <a:rPr lang="en-US" altLang="en-US" sz="2400" b="0" i="0" smtClean="0">
                        <a:latin typeface="Cambria Math"/>
                      </a:rPr>
                      <m:t>p</m:t>
                    </m:r>
                    <m:r>
                      <a:rPr lang="en-US" altLang="en-US" sz="2400" b="0" i="1" smtClean="0">
                        <a:latin typeface="Cambria Math"/>
                      </a:rPr>
                      <m:t>(</m:t>
                    </m:r>
                    <m:r>
                      <a:rPr lang="en-US" altLang="en-US" sz="2400" b="0" i="1" smtClean="0">
                        <a:latin typeface="Cambria Math"/>
                      </a:rPr>
                      <m:t>𝑊</m:t>
                    </m:r>
                    <m:r>
                      <a:rPr lang="en-US" altLang="en-US" sz="2400" b="0" i="1" smtClean="0">
                        <a:latin typeface="Cambria Math"/>
                      </a:rPr>
                      <m:t>)</m:t>
                    </m:r>
                  </m:oMath>
                </a14:m>
                <a:r>
                  <a:rPr lang="en-US" altLang="en-US" sz="2400" dirty="0"/>
                  <a:t> with parameters </a:t>
                </a:r>
                <a14:m>
                  <m:oMath xmlns:m="http://schemas.openxmlformats.org/officeDocument/2006/math">
                    <m:sSub>
                      <m:sSubPr>
                        <m:ctrlPr>
                          <a:rPr lang="en-US" altLang="en-US" sz="2400" i="1" dirty="0">
                            <a:latin typeface="Cambria Math" panose="02040503050406030204" pitchFamily="18" charset="0"/>
                          </a:rPr>
                        </m:ctrlPr>
                      </m:sSubPr>
                      <m:e>
                        <m:r>
                          <a:rPr lang="en-US" altLang="en-US" sz="2400" i="1" dirty="0">
                            <a:latin typeface="Cambria Math"/>
                          </a:rPr>
                          <m:t>𝜃</m:t>
                        </m:r>
                      </m:e>
                      <m:sub>
                        <m:r>
                          <a:rPr lang="en-US" altLang="en-US" sz="2400" i="1" dirty="0">
                            <a:latin typeface="Cambria Math"/>
                          </a:rPr>
                          <m:t>𝑖</m:t>
                        </m:r>
                      </m:sub>
                    </m:sSub>
                    <m:r>
                      <a:rPr lang="en-US" altLang="en-US" sz="2400" b="0" i="1" dirty="0" smtClean="0">
                        <a:latin typeface="Cambria Math"/>
                      </a:rPr>
                      <m:t>=</m:t>
                    </m:r>
                    <m:r>
                      <a:rPr lang="en-US" altLang="en-US" sz="2400" b="0" i="1" dirty="0" smtClean="0">
                        <a:latin typeface="Cambria Math"/>
                      </a:rPr>
                      <m:t>𝑝</m:t>
                    </m:r>
                    <m:r>
                      <a:rPr lang="en-US" altLang="en-US" sz="2400" b="0" i="1" dirty="0" smtClean="0">
                        <a:latin typeface="Cambria Math"/>
                      </a:rPr>
                      <m:t>(</m:t>
                    </m:r>
                    <m:sSub>
                      <m:sSubPr>
                        <m:ctrlPr>
                          <a:rPr lang="en-US" altLang="en-US" sz="2400" b="0" i="1" dirty="0" smtClean="0">
                            <a:latin typeface="Cambria Math" panose="02040503050406030204" pitchFamily="18" charset="0"/>
                          </a:rPr>
                        </m:ctrlPr>
                      </m:sSubPr>
                      <m:e>
                        <m:r>
                          <a:rPr lang="en-US" altLang="en-US" sz="2400" b="0" i="1" dirty="0" smtClean="0">
                            <a:latin typeface="Cambria Math"/>
                          </a:rPr>
                          <m:t>𝑤</m:t>
                        </m:r>
                      </m:e>
                      <m:sub>
                        <m:r>
                          <a:rPr lang="en-US" altLang="en-US" sz="2400" b="0" i="1" dirty="0" smtClean="0">
                            <a:latin typeface="Cambria Math"/>
                          </a:rPr>
                          <m:t>𝑖</m:t>
                        </m:r>
                      </m:sub>
                    </m:sSub>
                    <m:r>
                      <a:rPr lang="en-US" altLang="en-US" sz="2400" b="0" i="1" dirty="0" smtClean="0">
                        <a:latin typeface="Cambria Math"/>
                      </a:rPr>
                      <m:t>)</m:t>
                    </m:r>
                  </m:oMath>
                </a14:m>
                <a:r>
                  <a:rPr lang="en-US" altLang="en-US" sz="2400" dirty="0"/>
                  <a:t> </a:t>
                </a:r>
              </a:p>
              <a:p>
                <a:r>
                  <a:rPr lang="en-US" altLang="en-US" sz="2400" dirty="0"/>
                  <a:t>Maximum likelihood estimator: </a:t>
                </a:r>
                <a14:m>
                  <m:oMath xmlns:m="http://schemas.openxmlformats.org/officeDocument/2006/math">
                    <m:acc>
                      <m:accPr>
                        <m:chr m:val="̂"/>
                        <m:ctrlPr>
                          <a:rPr lang="en-US" altLang="en-US" sz="2400" b="0" i="1" smtClean="0">
                            <a:latin typeface="Cambria Math" panose="02040503050406030204" pitchFamily="18" charset="0"/>
                          </a:rPr>
                        </m:ctrlPr>
                      </m:accPr>
                      <m:e>
                        <m:r>
                          <a:rPr lang="en-US" altLang="en-US" sz="2400" b="0" i="1" smtClean="0">
                            <a:latin typeface="Cambria Math"/>
                          </a:rPr>
                          <m:t>𝜃</m:t>
                        </m:r>
                      </m:e>
                    </m:acc>
                    <m:r>
                      <a:rPr lang="en-US" altLang="en-US" sz="2400" b="0" i="1" dirty="0" smtClean="0">
                        <a:latin typeface="Cambria Math"/>
                      </a:rPr>
                      <m:t>=</m:t>
                    </m:r>
                    <m:r>
                      <a:rPr lang="en-US" altLang="en-US" sz="2400" b="0" i="1" dirty="0" smtClean="0">
                        <a:latin typeface="Cambria Math"/>
                      </a:rPr>
                      <m:t>𝑎𝑟𝑔𝑚𝑎</m:t>
                    </m:r>
                    <m:sSub>
                      <m:sSubPr>
                        <m:ctrlPr>
                          <a:rPr lang="en-US" altLang="en-US" sz="2400" b="0" i="1" dirty="0" smtClean="0">
                            <a:latin typeface="Cambria Math" panose="02040503050406030204" pitchFamily="18" charset="0"/>
                          </a:rPr>
                        </m:ctrlPr>
                      </m:sSubPr>
                      <m:e>
                        <m:r>
                          <a:rPr lang="en-US" altLang="en-US" sz="2400" b="0" i="1" dirty="0" smtClean="0">
                            <a:latin typeface="Cambria Math"/>
                          </a:rPr>
                          <m:t>𝑥</m:t>
                        </m:r>
                      </m:e>
                      <m:sub>
                        <m:r>
                          <a:rPr lang="en-US" altLang="en-US" sz="2400" b="0" i="1" dirty="0" smtClean="0">
                            <a:latin typeface="Cambria Math"/>
                          </a:rPr>
                          <m:t>𝜃</m:t>
                        </m:r>
                      </m:sub>
                    </m:sSub>
                    <m:r>
                      <a:rPr lang="en-US" altLang="en-US" sz="2400" b="0" i="1" dirty="0" smtClean="0">
                        <a:latin typeface="Cambria Math"/>
                      </a:rPr>
                      <m:t>𝑝</m:t>
                    </m:r>
                    <m:r>
                      <a:rPr lang="en-US" altLang="en-US" sz="2400" b="0" i="1" dirty="0" smtClean="0">
                        <a:latin typeface="Cambria Math"/>
                      </a:rPr>
                      <m:t>(</m:t>
                    </m:r>
                    <m:r>
                      <a:rPr lang="en-US" altLang="en-US" sz="2400" b="0" i="1" dirty="0" smtClean="0">
                        <a:latin typeface="Cambria Math"/>
                      </a:rPr>
                      <m:t>𝑊</m:t>
                    </m:r>
                    <m:r>
                      <a:rPr lang="en-US" altLang="en-US" sz="2400" b="0" i="1" dirty="0" smtClean="0">
                        <a:latin typeface="Cambria Math"/>
                      </a:rPr>
                      <m:t>|</m:t>
                    </m:r>
                    <m:r>
                      <a:rPr lang="en-US" altLang="en-US" sz="2400" b="0" i="1" dirty="0" smtClean="0">
                        <a:latin typeface="Cambria Math"/>
                      </a:rPr>
                      <m:t>𝜃</m:t>
                    </m:r>
                    <m:r>
                      <a:rPr lang="en-US" altLang="en-US" sz="2400" b="0" i="1" dirty="0" smtClean="0">
                        <a:latin typeface="Cambria Math"/>
                      </a:rPr>
                      <m:t>)</m:t>
                    </m:r>
                  </m:oMath>
                </a14:m>
                <a:endParaRPr lang="en-US" altLang="en-US" sz="2400" dirty="0"/>
              </a:p>
              <a:p>
                <a:endParaRPr lang="en-US" sz="24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3"/>
                <a:stretch>
                  <a:fillRect l="-963" t="-1078"/>
                </a:stretch>
              </a:blipFill>
            </p:spPr>
            <p:txBody>
              <a:bodyPr/>
              <a:lstStyle/>
              <a:p>
                <a:r>
                  <a:rPr lang="en-US">
                    <a:noFill/>
                  </a:rPr>
                  <a:t> </a:t>
                </a:r>
              </a:p>
            </p:txBody>
          </p:sp>
        </mc:Fallback>
      </mc:AlternateContent>
      <p:sp>
        <p:nvSpPr>
          <p:cNvPr id="14" name="Slide Number Placeholder 13"/>
          <p:cNvSpPr>
            <a:spLocks noGrp="1"/>
          </p:cNvSpPr>
          <p:nvPr>
            <p:ph type="sldNum" sz="quarter" idx="12"/>
          </p:nvPr>
        </p:nvSpPr>
        <p:spPr/>
        <p:txBody>
          <a:bodyPr/>
          <a:lstStyle/>
          <a:p>
            <a:fld id="{97D331B6-44EF-44C9-9B8C-E07E76159A89}" type="slidenum">
              <a:rPr lang="en-US" smtClean="0"/>
              <a:t>18</a:t>
            </a:fld>
            <a:endParaRPr lang="en-US"/>
          </a:p>
        </p:txBody>
      </p:sp>
      <mc:AlternateContent xmlns:mc="http://schemas.openxmlformats.org/markup-compatibility/2006" xmlns:a14="http://schemas.microsoft.com/office/drawing/2010/main">
        <mc:Choice Requires="a14">
          <p:sp>
            <p:nvSpPr>
              <p:cNvPr id="468998" name="Text Box 6"/>
              <p:cNvSpPr txBox="1">
                <a:spLocks noChangeArrowheads="1"/>
              </p:cNvSpPr>
              <p:nvPr/>
            </p:nvSpPr>
            <p:spPr bwMode="auto">
              <a:xfrm>
                <a:off x="5410200" y="4154313"/>
                <a:ext cx="3732223" cy="64633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r>
                  <a:rPr lang="en-US" altLang="en-US" sz="1800" b="1" i="0" dirty="0"/>
                  <a:t>Using Lagrange multiplier approach, </a:t>
                </a:r>
                <a:r>
                  <a:rPr lang="en-US" altLang="en-US" b="1" dirty="0"/>
                  <a:t>we’ll tune </a:t>
                </a:r>
                <a14:m>
                  <m:oMath xmlns:m="http://schemas.openxmlformats.org/officeDocument/2006/math">
                    <m:sSub>
                      <m:sSubPr>
                        <m:ctrlPr>
                          <a:rPr lang="en-US" altLang="en-US" b="1" i="1">
                            <a:latin typeface="Cambria Math" panose="02040503050406030204" pitchFamily="18" charset="0"/>
                          </a:rPr>
                        </m:ctrlPr>
                      </m:sSubPr>
                      <m:e>
                        <m:r>
                          <a:rPr lang="en-US" altLang="en-US" b="1" i="1">
                            <a:latin typeface="Cambria Math"/>
                          </a:rPr>
                          <m:t>𝜽</m:t>
                        </m:r>
                      </m:e>
                      <m:sub>
                        <m:r>
                          <a:rPr lang="en-US" altLang="en-US" b="1" i="1">
                            <a:latin typeface="Cambria Math"/>
                          </a:rPr>
                          <m:t>𝒊</m:t>
                        </m:r>
                      </m:sub>
                    </m:sSub>
                  </m:oMath>
                </a14:m>
                <a:r>
                  <a:rPr lang="en-US" altLang="en-US" b="1" dirty="0"/>
                  <a:t> to maximize </a:t>
                </a:r>
                <a14:m>
                  <m:oMath xmlns:m="http://schemas.openxmlformats.org/officeDocument/2006/math">
                    <m:r>
                      <a:rPr lang="en-US" altLang="en-US" b="1" i="1">
                        <a:latin typeface="Cambria Math"/>
                      </a:rPr>
                      <m:t>𝑳</m:t>
                    </m:r>
                    <m:r>
                      <a:rPr lang="en-US" altLang="en-US" b="1" i="1">
                        <a:latin typeface="Cambria Math"/>
                      </a:rPr>
                      <m:t>(</m:t>
                    </m:r>
                    <m:r>
                      <a:rPr lang="en-US" altLang="en-US" b="1" i="1">
                        <a:latin typeface="Cambria Math"/>
                      </a:rPr>
                      <m:t>𝑾</m:t>
                    </m:r>
                    <m:r>
                      <a:rPr lang="en-US" altLang="en-US" b="1" i="1">
                        <a:latin typeface="Cambria Math"/>
                      </a:rPr>
                      <m:t>,</m:t>
                    </m:r>
                    <m:r>
                      <a:rPr lang="en-US" altLang="en-US" b="1" i="1">
                        <a:latin typeface="Cambria Math"/>
                      </a:rPr>
                      <m:t>𝜽</m:t>
                    </m:r>
                    <m:r>
                      <a:rPr lang="en-US" altLang="en-US" b="1" i="1">
                        <a:latin typeface="Cambria Math"/>
                      </a:rPr>
                      <m:t>)</m:t>
                    </m:r>
                  </m:oMath>
                </a14:m>
                <a:endParaRPr lang="en-US" altLang="en-US" b="1" baseline="-25000" dirty="0"/>
              </a:p>
            </p:txBody>
          </p:sp>
        </mc:Choice>
        <mc:Fallback xmlns="">
          <p:sp>
            <p:nvSpPr>
              <p:cNvPr id="468998" name="Text Box 6"/>
              <p:cNvSpPr txBox="1">
                <a:spLocks noRot="1" noChangeAspect="1" noMove="1" noResize="1" noEditPoints="1" noAdjustHandles="1" noChangeArrowheads="1" noChangeShapeType="1" noTextEdit="1"/>
              </p:cNvSpPr>
              <p:nvPr/>
            </p:nvSpPr>
            <p:spPr bwMode="auto">
              <a:xfrm>
                <a:off x="5410200" y="4154313"/>
                <a:ext cx="3732223" cy="646331"/>
              </a:xfrm>
              <a:prstGeom prst="rect">
                <a:avLst/>
              </a:prstGeom>
              <a:blipFill rotWithShape="0">
                <a:blip r:embed="rId4"/>
                <a:stretch>
                  <a:fillRect l="-1471" t="-4673" b="-1308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468999" name="Text Box 7"/>
          <p:cNvSpPr txBox="1">
            <a:spLocks noChangeArrowheads="1"/>
          </p:cNvSpPr>
          <p:nvPr/>
        </p:nvSpPr>
        <p:spPr bwMode="auto">
          <a:xfrm>
            <a:off x="5410200" y="5017780"/>
            <a:ext cx="3054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i="0" dirty="0"/>
              <a:t>Set partial derivatives to zero</a:t>
            </a:r>
          </a:p>
        </p:txBody>
      </p:sp>
      <p:sp>
        <p:nvSpPr>
          <p:cNvPr id="469001" name="Text Box 9"/>
          <p:cNvSpPr txBox="1">
            <a:spLocks noChangeArrowheads="1"/>
          </p:cNvSpPr>
          <p:nvPr/>
        </p:nvSpPr>
        <p:spPr bwMode="auto">
          <a:xfrm>
            <a:off x="5410200" y="6317552"/>
            <a:ext cx="1447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800" b="1" i="0" dirty="0">
                <a:solidFill>
                  <a:srgbClr val="CC0000"/>
                </a:solidFill>
              </a:rPr>
              <a:t>ML estimate</a:t>
            </a:r>
          </a:p>
        </p:txBody>
      </p:sp>
      <mc:AlternateContent xmlns:mc="http://schemas.openxmlformats.org/markup-compatibility/2006" xmlns:a14="http://schemas.microsoft.com/office/drawing/2010/main">
        <mc:Choice Requires="a14">
          <p:sp>
            <p:nvSpPr>
              <p:cNvPr id="3" name="TextBox 2"/>
              <p:cNvSpPr txBox="1"/>
              <p:nvPr/>
            </p:nvSpPr>
            <p:spPr>
              <a:xfrm>
                <a:off x="139231" y="3229511"/>
                <a:ext cx="5347169" cy="8712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𝑝</m:t>
                      </m:r>
                      <m:d>
                        <m:dPr>
                          <m:ctrlPr>
                            <a:rPr lang="en-US" b="0" i="1" smtClean="0">
                              <a:latin typeface="Cambria Math" panose="02040503050406030204" pitchFamily="18" charset="0"/>
                            </a:rPr>
                          </m:ctrlPr>
                        </m:dPr>
                        <m:e>
                          <m:r>
                            <a:rPr lang="en-US" b="0" i="1" smtClean="0">
                              <a:latin typeface="Cambria Math"/>
                            </a:rPr>
                            <m:t>𝑊</m:t>
                          </m:r>
                        </m:e>
                        <m:e>
                          <m:r>
                            <a:rPr lang="en-US" b="0" i="1" smtClean="0">
                              <a:latin typeface="Cambria Math"/>
                            </a:rPr>
                            <m:t>𝜃</m:t>
                          </m:r>
                        </m:e>
                      </m:d>
                      <m:r>
                        <a:rPr lang="en-US" b="0" i="1" smtClean="0">
                          <a:latin typeface="Cambria Math"/>
                        </a:rPr>
                        <m:t>=</m:t>
                      </m:r>
                      <m:d>
                        <m:dPr>
                          <m:ctrlPr>
                            <a:rPr lang="en-US" b="0" i="1" smtClean="0">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a:rPr lang="en-US" b="0" i="1" smtClean="0">
                                    <a:latin typeface="Cambria Math" panose="02040503050406030204" pitchFamily="18" charset="0"/>
                                  </a:rPr>
                                  <m:t>𝑁</m:t>
                                </m:r>
                              </m:e>
                            </m:mr>
                            <m:mr>
                              <m:e>
                                <m:r>
                                  <a:rPr lang="en-US" i="1">
                                    <a:latin typeface="Cambria Math"/>
                                  </a:rPr>
                                  <m:t>𝑐</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a:rPr>
                                          <m:t>1</m:t>
                                        </m:r>
                                      </m:sub>
                                    </m:sSub>
                                  </m:e>
                                </m:d>
                                <m:r>
                                  <a:rPr lang="en-US" i="1">
                                    <a:latin typeface="Cambria Math"/>
                                  </a:rPr>
                                  <m:t>,…,</m:t>
                                </m:r>
                                <m:r>
                                  <a:rPr lang="en-US" i="1">
                                    <a:latin typeface="Cambria Math"/>
                                  </a:rPr>
                                  <m:t>𝑐</m:t>
                                </m:r>
                                <m:r>
                                  <a:rPr lang="en-US" i="1">
                                    <a:latin typeface="Cambria Math"/>
                                  </a:rPr>
                                  <m:t>(</m:t>
                                </m:r>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a:rPr>
                                      <m:t>𝑁</m:t>
                                    </m:r>
                                  </m:sub>
                                </m:sSub>
                                <m:r>
                                  <a:rPr lang="en-US" i="1">
                                    <a:latin typeface="Cambria Math"/>
                                  </a:rPr>
                                  <m:t>)</m:t>
                                </m:r>
                              </m:e>
                            </m:mr>
                          </m:m>
                        </m:e>
                      </m:d>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m:t>
                          </m:r>
                          <m:r>
                            <a:rPr lang="en-US" b="0" i="1" smtClean="0">
                              <a:latin typeface="Cambria Math"/>
                            </a:rPr>
                            <m:t>1</m:t>
                          </m:r>
                        </m:sub>
                        <m:sup>
                          <m:r>
                            <a:rPr lang="en-US" b="0" i="1" smtClean="0">
                              <a:latin typeface="Cambria Math" panose="02040503050406030204" pitchFamily="18" charset="0"/>
                            </a:rPr>
                            <m:t>𝑉</m:t>
                          </m:r>
                        </m:sup>
                        <m:e>
                          <m:sSubSup>
                            <m:sSubSupPr>
                              <m:ctrlPr>
                                <a:rPr lang="en-US" b="0" i="1" smtClean="0">
                                  <a:latin typeface="Cambria Math" panose="02040503050406030204" pitchFamily="18" charset="0"/>
                                </a:rPr>
                              </m:ctrlPr>
                            </m:sSubSupPr>
                            <m:e>
                              <m:r>
                                <a:rPr lang="en-US" b="0" i="1" smtClean="0">
                                  <a:latin typeface="Cambria Math"/>
                                </a:rPr>
                                <m:t>𝜃</m:t>
                              </m:r>
                            </m:e>
                            <m:sub>
                              <m:r>
                                <a:rPr lang="en-US" b="0" i="1" smtClean="0">
                                  <a:latin typeface="Cambria Math"/>
                                </a:rPr>
                                <m:t>𝑖</m:t>
                              </m:r>
                            </m:sub>
                            <m:sup>
                              <m:r>
                                <a:rPr lang="en-US" b="0" i="1" smtClean="0">
                                  <a:latin typeface="Cambria Math"/>
                                </a:rPr>
                                <m:t>𝑐</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a:rPr>
                                    <m:t>𝑖</m:t>
                                  </m:r>
                                </m:sub>
                              </m:sSub>
                              <m:r>
                                <a:rPr lang="en-US" b="0" i="1" smtClean="0">
                                  <a:latin typeface="Cambria Math"/>
                                </a:rPr>
                                <m:t>)</m:t>
                              </m:r>
                            </m:sup>
                          </m:sSubSup>
                        </m:e>
                      </m:nary>
                      <m:r>
                        <a:rPr lang="en-US" b="0" i="1" smtClean="0">
                          <a:latin typeface="Cambria Math"/>
                        </a:rPr>
                        <m:t>∝</m:t>
                      </m:r>
                      <m:nary>
                        <m:naryPr>
                          <m:chr m:val="∏"/>
                          <m:ctrlPr>
                            <a:rPr lang="en-US" i="1">
                              <a:latin typeface="Cambria Math" panose="02040503050406030204" pitchFamily="18" charset="0"/>
                            </a:rPr>
                          </m:ctrlPr>
                        </m:naryPr>
                        <m:sub>
                          <m:r>
                            <m:rPr>
                              <m:brk m:alnAt="23"/>
                            </m:rPr>
                            <a:rPr lang="en-US" i="1">
                              <a:latin typeface="Cambria Math"/>
                            </a:rPr>
                            <m:t>𝑖</m:t>
                          </m:r>
                          <m:r>
                            <a:rPr lang="en-US" i="1">
                              <a:latin typeface="Cambria Math"/>
                            </a:rPr>
                            <m:t>=</m:t>
                          </m:r>
                          <m:r>
                            <a:rPr lang="en-US" i="1">
                              <a:latin typeface="Cambria Math"/>
                            </a:rPr>
                            <m:t>1</m:t>
                          </m:r>
                        </m:sub>
                        <m:sup>
                          <m:r>
                            <a:rPr lang="en-US" b="0" i="1" smtClean="0">
                              <a:latin typeface="Cambria Math" panose="02040503050406030204" pitchFamily="18" charset="0"/>
                            </a:rPr>
                            <m:t>𝑉</m:t>
                          </m:r>
                        </m:sup>
                        <m:e>
                          <m:sSubSup>
                            <m:sSubSupPr>
                              <m:ctrlPr>
                                <a:rPr lang="en-US" i="1">
                                  <a:latin typeface="Cambria Math" panose="02040503050406030204" pitchFamily="18" charset="0"/>
                                </a:rPr>
                              </m:ctrlPr>
                            </m:sSubSupPr>
                            <m:e>
                              <m:r>
                                <a:rPr lang="en-US" i="1">
                                  <a:latin typeface="Cambria Math"/>
                                </a:rPr>
                                <m:t>𝜃</m:t>
                              </m:r>
                            </m:e>
                            <m:sub>
                              <m:r>
                                <a:rPr lang="en-US" i="1">
                                  <a:latin typeface="Cambria Math"/>
                                </a:rPr>
                                <m:t>𝑖</m:t>
                              </m:r>
                            </m:sub>
                            <m:sup>
                              <m:r>
                                <a:rPr lang="en-US" i="1">
                                  <a:latin typeface="Cambria Math"/>
                                </a:rPr>
                                <m:t>𝑐</m:t>
                              </m:r>
                              <m:r>
                                <a:rPr lang="en-US" i="1">
                                  <a:latin typeface="Cambria Math"/>
                                </a:rPr>
                                <m:t>(</m:t>
                              </m:r>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a:rPr>
                                    <m:t>𝑖</m:t>
                                  </m:r>
                                </m:sub>
                              </m:sSub>
                              <m:r>
                                <a:rPr lang="en-US" i="1">
                                  <a:latin typeface="Cambria Math"/>
                                </a:rPr>
                                <m:t>)</m:t>
                              </m:r>
                            </m:sup>
                          </m:sSubSup>
                        </m:e>
                      </m:nary>
                    </m:oMath>
                  </m:oMathPara>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139231" y="3229511"/>
                <a:ext cx="5347169" cy="871264"/>
              </a:xfrm>
              <a:prstGeom prst="rect">
                <a:avLst/>
              </a:prstGeom>
              <a:blipFill>
                <a:blip r:embed="rId5"/>
                <a:stretch>
                  <a:fillRect/>
                </a:stretch>
              </a:blipFill>
            </p:spPr>
            <p:txBody>
              <a:bodyPr/>
              <a:lstStyle/>
              <a:p>
                <a:r>
                  <a:rPr lang="en-US">
                    <a:noFill/>
                  </a:rPr>
                  <a:t> </a:t>
                </a:r>
              </a:p>
            </p:txBody>
          </p:sp>
        </mc:Fallback>
      </mc:AlternateContent>
      <p:grpSp>
        <p:nvGrpSpPr>
          <p:cNvPr id="15" name="Group 14"/>
          <p:cNvGrpSpPr/>
          <p:nvPr/>
        </p:nvGrpSpPr>
        <p:grpSpPr>
          <a:xfrm>
            <a:off x="5448142" y="3200400"/>
            <a:ext cx="3314858" cy="900375"/>
            <a:chOff x="5448142" y="3200400"/>
            <a:chExt cx="3314858" cy="900375"/>
          </a:xfrm>
        </p:grpSpPr>
        <mc:AlternateContent xmlns:mc="http://schemas.openxmlformats.org/markup-compatibility/2006" xmlns:a14="http://schemas.microsoft.com/office/drawing/2010/main">
          <mc:Choice Requires="a14">
            <p:sp>
              <p:nvSpPr>
                <p:cNvPr id="12" name="TextBox 11"/>
                <p:cNvSpPr txBox="1"/>
                <p:nvPr/>
              </p:nvSpPr>
              <p:spPr>
                <a:xfrm>
                  <a:off x="5669076" y="3200400"/>
                  <a:ext cx="3093924" cy="9003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a:rPr>
                              <m:t>log</m:t>
                            </m:r>
                          </m:fName>
                          <m:e>
                            <m:r>
                              <a:rPr lang="en-US" i="1">
                                <a:latin typeface="Cambria Math"/>
                              </a:rPr>
                              <m:t>𝑝</m:t>
                            </m:r>
                            <m:d>
                              <m:dPr>
                                <m:ctrlPr>
                                  <a:rPr lang="en-US" i="1">
                                    <a:latin typeface="Cambria Math" panose="02040503050406030204" pitchFamily="18" charset="0"/>
                                  </a:rPr>
                                </m:ctrlPr>
                              </m:dPr>
                              <m:e>
                                <m:r>
                                  <a:rPr lang="en-US" i="1">
                                    <a:latin typeface="Cambria Math"/>
                                  </a:rPr>
                                  <m:t>𝑊</m:t>
                                </m:r>
                              </m:e>
                              <m:e>
                                <m:r>
                                  <a:rPr lang="en-US" i="1">
                                    <a:latin typeface="Cambria Math"/>
                                  </a:rPr>
                                  <m:t>𝜃</m:t>
                                </m:r>
                              </m:e>
                            </m:d>
                          </m:e>
                        </m:func>
                        <m:r>
                          <a:rPr lang="en-US" b="0" i="1" smtClean="0">
                            <a:latin typeface="Cambria Math"/>
                          </a:rPr>
                          <m:t>=</m:t>
                        </m:r>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m:t>
                            </m:r>
                            <m:r>
                              <a:rPr lang="en-US" b="0" i="1" smtClean="0">
                                <a:latin typeface="Cambria Math"/>
                              </a:rPr>
                              <m:t>1</m:t>
                            </m:r>
                          </m:sub>
                          <m:sup>
                            <m:r>
                              <a:rPr lang="en-US" b="0" i="1" smtClean="0">
                                <a:latin typeface="Cambria Math" panose="02040503050406030204" pitchFamily="18" charset="0"/>
                              </a:rPr>
                              <m:t>𝑉</m:t>
                            </m:r>
                          </m:sup>
                          <m:e>
                            <m:r>
                              <a:rPr lang="en-US" i="1">
                                <a:latin typeface="Cambria Math"/>
                              </a:rPr>
                              <m:t>𝑐</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a:rPr>
                                      <m:t>𝑖</m:t>
                                    </m:r>
                                  </m:sub>
                                </m:sSub>
                              </m:e>
                            </m:d>
                            <m:func>
                              <m:funcPr>
                                <m:ctrlPr>
                                  <a:rPr lang="en-US" i="1">
                                    <a:latin typeface="Cambria Math" panose="02040503050406030204" pitchFamily="18" charset="0"/>
                                  </a:rPr>
                                </m:ctrlPr>
                              </m:funcPr>
                              <m:fName>
                                <m:r>
                                  <m:rPr>
                                    <m:sty m:val="p"/>
                                  </m:rPr>
                                  <a:rPr lang="en-US">
                                    <a:latin typeface="Cambria Math"/>
                                  </a:rPr>
                                  <m:t>log</m:t>
                                </m:r>
                              </m:fName>
                              <m:e>
                                <m:sSub>
                                  <m:sSubPr>
                                    <m:ctrlPr>
                                      <a:rPr lang="en-US" i="1">
                                        <a:latin typeface="Cambria Math" panose="02040503050406030204" pitchFamily="18" charset="0"/>
                                      </a:rPr>
                                    </m:ctrlPr>
                                  </m:sSubPr>
                                  <m:e>
                                    <m:r>
                                      <a:rPr lang="en-US" i="1">
                                        <a:latin typeface="Cambria Math"/>
                                      </a:rPr>
                                      <m:t>𝜃</m:t>
                                    </m:r>
                                  </m:e>
                                  <m:sub>
                                    <m:r>
                                      <a:rPr lang="en-US" i="1">
                                        <a:latin typeface="Cambria Math"/>
                                      </a:rPr>
                                      <m:t>𝑖</m:t>
                                    </m:r>
                                  </m:sub>
                                </m:sSub>
                              </m:e>
                            </m:func>
                          </m:e>
                        </m:nary>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5669076" y="3200400"/>
                  <a:ext cx="3093924" cy="900375"/>
                </a:xfrm>
                <a:prstGeom prst="rect">
                  <a:avLst/>
                </a:prstGeom>
                <a:blipFill>
                  <a:blip r:embed="rId6"/>
                  <a:stretch>
                    <a:fillRect/>
                  </a:stretch>
                </a:blipFill>
              </p:spPr>
              <p:txBody>
                <a:bodyPr/>
                <a:lstStyle/>
                <a:p>
                  <a:r>
                    <a:rPr lang="en-US">
                      <a:noFill/>
                    </a:rPr>
                    <a:t> </a:t>
                  </a:r>
                </a:p>
              </p:txBody>
            </p:sp>
          </mc:Fallback>
        </mc:AlternateContent>
        <p:sp>
          <p:nvSpPr>
            <p:cNvPr id="8" name="Right Arrow 7"/>
            <p:cNvSpPr/>
            <p:nvPr/>
          </p:nvSpPr>
          <p:spPr>
            <a:xfrm>
              <a:off x="5448142" y="3596049"/>
              <a:ext cx="220934" cy="199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457200" y="3995901"/>
            <a:ext cx="4721403" cy="984052"/>
            <a:chOff x="457200" y="3995901"/>
            <a:chExt cx="4721403" cy="984052"/>
          </a:xfrm>
        </p:grpSpPr>
        <mc:AlternateContent xmlns:mc="http://schemas.openxmlformats.org/markup-compatibility/2006" xmlns:a14="http://schemas.microsoft.com/office/drawing/2010/main">
          <mc:Choice Requires="a14">
            <p:sp>
              <p:nvSpPr>
                <p:cNvPr id="13" name="TextBox 12"/>
                <p:cNvSpPr txBox="1"/>
                <p:nvPr/>
              </p:nvSpPr>
              <p:spPr>
                <a:xfrm>
                  <a:off x="753866" y="3995901"/>
                  <a:ext cx="4424737" cy="9840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𝐿</m:t>
                        </m:r>
                        <m:d>
                          <m:dPr>
                            <m:ctrlPr>
                              <a:rPr lang="en-US" b="0" i="1" smtClean="0">
                                <a:latin typeface="Cambria Math" panose="02040503050406030204" pitchFamily="18" charset="0"/>
                              </a:rPr>
                            </m:ctrlPr>
                          </m:dPr>
                          <m:e>
                            <m:r>
                              <a:rPr lang="en-US" b="0" i="1" smtClean="0">
                                <a:latin typeface="Cambria Math"/>
                              </a:rPr>
                              <m:t>𝑊</m:t>
                            </m:r>
                            <m:r>
                              <a:rPr lang="en-US" b="0" i="1" smtClean="0">
                                <a:latin typeface="Cambria Math"/>
                              </a:rPr>
                              <m:t>,</m:t>
                            </m:r>
                            <m:r>
                              <a:rPr lang="en-US" b="0" i="1" smtClean="0">
                                <a:latin typeface="Cambria Math"/>
                              </a:rPr>
                              <m:t>𝜃</m:t>
                            </m:r>
                          </m:e>
                        </m:d>
                        <m:r>
                          <a:rPr lang="en-US" b="0" i="1" smtClean="0">
                            <a:latin typeface="Cambria Math"/>
                          </a:rPr>
                          <m:t>=</m:t>
                        </m:r>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m:t>
                            </m:r>
                            <m:r>
                              <a:rPr lang="en-US" b="0" i="1" smtClean="0">
                                <a:latin typeface="Cambria Math"/>
                              </a:rPr>
                              <m:t>1</m:t>
                            </m:r>
                          </m:sub>
                          <m:sup>
                            <m:r>
                              <a:rPr lang="en-US" b="0" i="1" smtClean="0">
                                <a:latin typeface="Cambria Math" panose="02040503050406030204" pitchFamily="18" charset="0"/>
                              </a:rPr>
                              <m:t>𝑉</m:t>
                            </m:r>
                          </m:sup>
                          <m:e>
                            <m:r>
                              <a:rPr lang="en-US" i="1">
                                <a:latin typeface="Cambria Math"/>
                              </a:rPr>
                              <m:t>𝑐</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a:rPr>
                                      <m:t>𝑖</m:t>
                                    </m:r>
                                  </m:sub>
                                </m:sSub>
                              </m:e>
                            </m:d>
                            <m:func>
                              <m:funcPr>
                                <m:ctrlPr>
                                  <a:rPr lang="en-US" i="1">
                                    <a:latin typeface="Cambria Math" panose="02040503050406030204" pitchFamily="18" charset="0"/>
                                  </a:rPr>
                                </m:ctrlPr>
                              </m:funcPr>
                              <m:fName>
                                <m:r>
                                  <m:rPr>
                                    <m:sty m:val="p"/>
                                  </m:rPr>
                                  <a:rPr lang="en-US">
                                    <a:latin typeface="Cambria Math"/>
                                  </a:rPr>
                                  <m:t>log</m:t>
                                </m:r>
                              </m:fName>
                              <m:e>
                                <m:sSub>
                                  <m:sSubPr>
                                    <m:ctrlPr>
                                      <a:rPr lang="en-US" i="1">
                                        <a:latin typeface="Cambria Math" panose="02040503050406030204" pitchFamily="18" charset="0"/>
                                      </a:rPr>
                                    </m:ctrlPr>
                                  </m:sSubPr>
                                  <m:e>
                                    <m:r>
                                      <a:rPr lang="en-US" i="1">
                                        <a:latin typeface="Cambria Math"/>
                                      </a:rPr>
                                      <m:t>𝜃</m:t>
                                    </m:r>
                                  </m:e>
                                  <m:sub>
                                    <m:r>
                                      <a:rPr lang="en-US" i="1">
                                        <a:latin typeface="Cambria Math"/>
                                      </a:rPr>
                                      <m:t>𝑖</m:t>
                                    </m:r>
                                  </m:sub>
                                </m:sSub>
                              </m:e>
                            </m:func>
                          </m:e>
                        </m:nary>
                        <m:r>
                          <a:rPr lang="en-US" b="0" i="1" smtClean="0">
                            <a:latin typeface="Cambria Math"/>
                          </a:rPr>
                          <m:t>+</m:t>
                        </m:r>
                        <m:r>
                          <a:rPr lang="en-US" b="0" i="1" smtClean="0">
                            <a:latin typeface="Cambria Math"/>
                          </a:rPr>
                          <m:t>𝜆</m:t>
                        </m:r>
                        <m:d>
                          <m:dPr>
                            <m:ctrlPr>
                              <a:rPr lang="en-US" b="0" i="1" smtClean="0">
                                <a:latin typeface="Cambria Math" panose="02040503050406030204" pitchFamily="18" charset="0"/>
                              </a:rPr>
                            </m:ctrlPr>
                          </m:dPr>
                          <m:e>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m:t>
                                </m:r>
                                <m:r>
                                  <a:rPr lang="en-US" b="0" i="1" smtClean="0">
                                    <a:latin typeface="Cambria Math"/>
                                  </a:rPr>
                                  <m:t>1</m:t>
                                </m:r>
                              </m:sub>
                              <m:sup>
                                <m:r>
                                  <a:rPr lang="en-US" b="0" i="1" smtClean="0">
                                    <a:latin typeface="Cambria Math" panose="02040503050406030204" pitchFamily="18" charset="0"/>
                                  </a:rPr>
                                  <m:t>𝑉</m:t>
                                </m:r>
                              </m:sup>
                              <m:e>
                                <m:sSub>
                                  <m:sSubPr>
                                    <m:ctrlPr>
                                      <a:rPr lang="en-US" b="0" i="1" smtClean="0">
                                        <a:latin typeface="Cambria Math" panose="02040503050406030204" pitchFamily="18" charset="0"/>
                                      </a:rPr>
                                    </m:ctrlPr>
                                  </m:sSubPr>
                                  <m:e>
                                    <m:r>
                                      <a:rPr lang="en-US" b="0" i="1" smtClean="0">
                                        <a:latin typeface="Cambria Math"/>
                                      </a:rPr>
                                      <m:t>𝜃</m:t>
                                    </m:r>
                                  </m:e>
                                  <m:sub>
                                    <m:r>
                                      <a:rPr lang="en-US" b="0" i="1" smtClean="0">
                                        <a:latin typeface="Cambria Math"/>
                                      </a:rPr>
                                      <m:t>𝑖</m:t>
                                    </m:r>
                                  </m:sub>
                                </m:sSub>
                              </m:e>
                            </m:nary>
                            <m:r>
                              <a:rPr lang="en-US" b="0" i="1" smtClean="0">
                                <a:latin typeface="Cambria Math"/>
                              </a:rPr>
                              <m:t>−</m:t>
                            </m:r>
                            <m:r>
                              <a:rPr lang="en-US" b="0" i="1" smtClean="0">
                                <a:latin typeface="Cambria Math"/>
                              </a:rPr>
                              <m:t>1</m:t>
                            </m:r>
                          </m:e>
                        </m:d>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753866" y="3995901"/>
                  <a:ext cx="4424737" cy="984052"/>
                </a:xfrm>
                <a:prstGeom prst="rect">
                  <a:avLst/>
                </a:prstGeom>
                <a:blipFill>
                  <a:blip r:embed="rId7"/>
                  <a:stretch>
                    <a:fillRect/>
                  </a:stretch>
                </a:blipFill>
              </p:spPr>
              <p:txBody>
                <a:bodyPr/>
                <a:lstStyle/>
                <a:p>
                  <a:r>
                    <a:rPr lang="en-US">
                      <a:noFill/>
                    </a:rPr>
                    <a:t> </a:t>
                  </a:r>
                </a:p>
              </p:txBody>
            </p:sp>
          </mc:Fallback>
        </mc:AlternateContent>
        <p:sp>
          <p:nvSpPr>
            <p:cNvPr id="20" name="Right Arrow 19"/>
            <p:cNvSpPr/>
            <p:nvPr/>
          </p:nvSpPr>
          <p:spPr>
            <a:xfrm>
              <a:off x="457200" y="4387964"/>
              <a:ext cx="220934" cy="199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457200" y="4876800"/>
            <a:ext cx="4021356" cy="676724"/>
            <a:chOff x="457200" y="4876800"/>
            <a:chExt cx="4021356" cy="676724"/>
          </a:xfrm>
        </p:grpSpPr>
        <mc:AlternateContent xmlns:mc="http://schemas.openxmlformats.org/markup-compatibility/2006" xmlns:a14="http://schemas.microsoft.com/office/drawing/2010/main">
          <mc:Choice Requires="a14">
            <p:sp>
              <p:nvSpPr>
                <p:cNvPr id="4" name="TextBox 3"/>
                <p:cNvSpPr txBox="1"/>
                <p:nvPr/>
              </p:nvSpPr>
              <p:spPr>
                <a:xfrm>
                  <a:off x="838200" y="4876800"/>
                  <a:ext cx="3640356" cy="6767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smtClean="0">
                                <a:latin typeface="Cambria Math"/>
                                <a:ea typeface="Cambria Math"/>
                              </a:rPr>
                              <m:t>𝜕</m:t>
                            </m:r>
                            <m:r>
                              <a:rPr lang="en-US" b="0" i="1" smtClean="0">
                                <a:latin typeface="Cambria Math"/>
                                <a:ea typeface="Cambria Math"/>
                              </a:rPr>
                              <m:t>𝐿</m:t>
                            </m:r>
                          </m:num>
                          <m:den>
                            <m:r>
                              <a:rPr lang="en-US" i="1" smtClean="0">
                                <a:latin typeface="Cambria Math"/>
                                <a:ea typeface="Cambria Math"/>
                              </a:rPr>
                              <m:t>𝜕</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𝜃</m:t>
                                </m:r>
                              </m:e>
                              <m:sub>
                                <m:r>
                                  <a:rPr lang="en-US" b="0" i="1" smtClean="0">
                                    <a:latin typeface="Cambria Math"/>
                                    <a:ea typeface="Cambria Math"/>
                                  </a:rPr>
                                  <m:t>𝑖</m:t>
                                </m:r>
                              </m:sub>
                            </m:sSub>
                          </m:den>
                        </m:f>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𝑐</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a:rPr>
                                      <m:t>𝑖</m:t>
                                    </m:r>
                                  </m:sub>
                                </m:sSub>
                              </m:e>
                            </m:d>
                          </m:num>
                          <m:den>
                            <m:sSub>
                              <m:sSubPr>
                                <m:ctrlPr>
                                  <a:rPr lang="en-US" b="0" i="1" smtClean="0">
                                    <a:latin typeface="Cambria Math" panose="02040503050406030204" pitchFamily="18" charset="0"/>
                                  </a:rPr>
                                </m:ctrlPr>
                              </m:sSubPr>
                              <m:e>
                                <m:r>
                                  <a:rPr lang="en-US" b="0" i="1" smtClean="0">
                                    <a:latin typeface="Cambria Math"/>
                                  </a:rPr>
                                  <m:t>𝜃</m:t>
                                </m:r>
                              </m:e>
                              <m:sub>
                                <m:r>
                                  <a:rPr lang="en-US" b="0" i="1" smtClean="0">
                                    <a:latin typeface="Cambria Math"/>
                                  </a:rPr>
                                  <m:t>𝑖</m:t>
                                </m:r>
                              </m:sub>
                            </m:sSub>
                          </m:den>
                        </m:f>
                        <m:r>
                          <a:rPr lang="en-US" b="0" i="1" smtClean="0">
                            <a:latin typeface="Cambria Math"/>
                          </a:rPr>
                          <m:t>+</m:t>
                        </m:r>
                        <m:r>
                          <a:rPr lang="en-US" b="0" i="1" smtClean="0">
                            <a:latin typeface="Cambria Math"/>
                          </a:rPr>
                          <m:t>𝜆</m:t>
                        </m:r>
                        <m:r>
                          <a:rPr lang="en-US" b="0" i="1" smtClean="0">
                            <a:latin typeface="Cambria Math"/>
                          </a:rPr>
                          <m:t>   →  </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𝜃</m:t>
                            </m:r>
                          </m:e>
                          <m:sub>
                            <m:r>
                              <a:rPr lang="en-US" b="0" i="1" smtClean="0">
                                <a:latin typeface="Cambria Math"/>
                                <a:ea typeface="Cambria Math"/>
                              </a:rPr>
                              <m:t>𝑖</m:t>
                            </m:r>
                          </m:sub>
                        </m:sSub>
                        <m:r>
                          <a:rPr lang="en-US" b="0" i="1" smtClean="0">
                            <a:latin typeface="Cambria Math"/>
                            <a:ea typeface="Cambria Math"/>
                          </a:rPr>
                          <m:t>=−</m:t>
                        </m:r>
                        <m:f>
                          <m:fPr>
                            <m:ctrlPr>
                              <a:rPr lang="en-US" b="0" i="1" smtClean="0">
                                <a:latin typeface="Cambria Math" panose="02040503050406030204" pitchFamily="18" charset="0"/>
                                <a:ea typeface="Cambria Math"/>
                              </a:rPr>
                            </m:ctrlPr>
                          </m:fPr>
                          <m:num>
                            <m:r>
                              <a:rPr lang="en-US" b="0" i="1" smtClean="0">
                                <a:latin typeface="Cambria Math"/>
                                <a:ea typeface="Cambria Math"/>
                              </a:rPr>
                              <m:t>𝑐</m:t>
                            </m:r>
                            <m:d>
                              <m:dPr>
                                <m:ctrlPr>
                                  <a:rPr lang="en-US" b="0" i="1" smtClean="0">
                                    <a:latin typeface="Cambria Math" panose="02040503050406030204" pitchFamily="18" charset="0"/>
                                    <a:ea typeface="Cambria Math"/>
                                  </a:rPr>
                                </m:ctrlPr>
                              </m:dPr>
                              <m:e>
                                <m:sSub>
                                  <m:sSubPr>
                                    <m:ctrlPr>
                                      <a:rPr lang="en-US" b="0" i="1" smtClean="0">
                                        <a:latin typeface="Cambria Math" panose="02040503050406030204" pitchFamily="18" charset="0"/>
                                        <a:ea typeface="Cambria Math"/>
                                      </a:rPr>
                                    </m:ctrlPr>
                                  </m:sSubPr>
                                  <m:e>
                                    <m:r>
                                      <a:rPr lang="en-US" b="0" i="1" smtClean="0">
                                        <a:latin typeface="Cambria Math" panose="02040503050406030204" pitchFamily="18" charset="0"/>
                                        <a:ea typeface="Cambria Math"/>
                                      </a:rPr>
                                      <m:t>𝑥</m:t>
                                    </m:r>
                                  </m:e>
                                  <m:sub>
                                    <m:r>
                                      <a:rPr lang="en-US" b="0" i="1" smtClean="0">
                                        <a:latin typeface="Cambria Math"/>
                                        <a:ea typeface="Cambria Math"/>
                                      </a:rPr>
                                      <m:t>𝑖</m:t>
                                    </m:r>
                                  </m:sub>
                                </m:sSub>
                              </m:e>
                            </m:d>
                          </m:num>
                          <m:den>
                            <m:r>
                              <a:rPr lang="en-US" b="0" i="1" smtClean="0">
                                <a:latin typeface="Cambria Math"/>
                                <a:ea typeface="Cambria Math"/>
                              </a:rPr>
                              <m:t>𝜆</m:t>
                            </m:r>
                          </m:den>
                        </m:f>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838200" y="4876800"/>
                  <a:ext cx="3640356" cy="676724"/>
                </a:xfrm>
                <a:prstGeom prst="rect">
                  <a:avLst/>
                </a:prstGeom>
                <a:blipFill>
                  <a:blip r:embed="rId8"/>
                  <a:stretch>
                    <a:fillRect/>
                  </a:stretch>
                </a:blipFill>
              </p:spPr>
              <p:txBody>
                <a:bodyPr/>
                <a:lstStyle/>
                <a:p>
                  <a:r>
                    <a:rPr lang="en-US">
                      <a:noFill/>
                    </a:rPr>
                    <a:t> </a:t>
                  </a:r>
                </a:p>
              </p:txBody>
            </p:sp>
          </mc:Fallback>
        </mc:AlternateContent>
        <p:sp>
          <p:nvSpPr>
            <p:cNvPr id="21" name="Right Arrow 20"/>
            <p:cNvSpPr/>
            <p:nvPr/>
          </p:nvSpPr>
          <p:spPr>
            <a:xfrm>
              <a:off x="457200" y="5134074"/>
              <a:ext cx="220934" cy="199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p:cNvGrpSpPr/>
          <p:nvPr/>
        </p:nvGrpSpPr>
        <p:grpSpPr>
          <a:xfrm>
            <a:off x="457200" y="5446288"/>
            <a:ext cx="4867505" cy="871264"/>
            <a:chOff x="457200" y="5446288"/>
            <a:chExt cx="4867505" cy="871264"/>
          </a:xfrm>
        </p:grpSpPr>
        <mc:AlternateContent xmlns:mc="http://schemas.openxmlformats.org/markup-compatibility/2006" xmlns:a14="http://schemas.microsoft.com/office/drawing/2010/main">
          <mc:Choice Requires="a14">
            <p:sp>
              <p:nvSpPr>
                <p:cNvPr id="5" name="TextBox 4"/>
                <p:cNvSpPr txBox="1"/>
                <p:nvPr/>
              </p:nvSpPr>
              <p:spPr>
                <a:xfrm>
                  <a:off x="1490627" y="5697511"/>
                  <a:ext cx="1100173" cy="384464"/>
                </a:xfrm>
                <a:prstGeom prst="rect">
                  <a:avLst/>
                </a:prstGeom>
                <a:noFill/>
              </p:spPr>
              <p:txBody>
                <a:bodyPr wrap="none" rtlCol="0">
                  <a:spAutoFit/>
                </a:bodyPr>
                <a:lstStyle/>
                <a:p>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m:t>
                          </m:r>
                          <m:r>
                            <a:rPr lang="en-US" b="0" i="1" smtClean="0">
                              <a:latin typeface="Cambria Math"/>
                            </a:rPr>
                            <m:t>1</m:t>
                          </m:r>
                        </m:sub>
                        <m:sup>
                          <m:r>
                            <a:rPr lang="en-US" b="0" i="1" smtClean="0">
                              <a:latin typeface="Cambria Math" panose="02040503050406030204" pitchFamily="18" charset="0"/>
                            </a:rPr>
                            <m:t>𝑉</m:t>
                          </m:r>
                        </m:sup>
                        <m:e>
                          <m:sSub>
                            <m:sSubPr>
                              <m:ctrlPr>
                                <a:rPr lang="en-US" b="0" i="1" smtClean="0">
                                  <a:latin typeface="Cambria Math" panose="02040503050406030204" pitchFamily="18" charset="0"/>
                                </a:rPr>
                              </m:ctrlPr>
                            </m:sSubPr>
                            <m:e>
                              <m:r>
                                <a:rPr lang="en-US" b="0" i="1" smtClean="0">
                                  <a:latin typeface="Cambria Math"/>
                                </a:rPr>
                                <m:t>𝜃</m:t>
                              </m:r>
                            </m:e>
                            <m:sub>
                              <m:r>
                                <a:rPr lang="en-US" b="0" i="1" smtClean="0">
                                  <a:latin typeface="Cambria Math"/>
                                </a:rPr>
                                <m:t>𝑖</m:t>
                              </m:r>
                            </m:sub>
                          </m:sSub>
                        </m:e>
                      </m:nary>
                    </m:oMath>
                  </a14:m>
                  <a:r>
                    <a:rPr lang="en-US" dirty="0"/>
                    <a:t>=1</a:t>
                  </a:r>
                </a:p>
              </p:txBody>
            </p:sp>
          </mc:Choice>
          <mc:Fallback xmlns="">
            <p:sp>
              <p:nvSpPr>
                <p:cNvPr id="5" name="TextBox 4"/>
                <p:cNvSpPr txBox="1">
                  <a:spLocks noRot="1" noChangeAspect="1" noMove="1" noResize="1" noEditPoints="1" noAdjustHandles="1" noChangeArrowheads="1" noChangeShapeType="1" noTextEdit="1"/>
                </p:cNvSpPr>
                <p:nvPr/>
              </p:nvSpPr>
              <p:spPr>
                <a:xfrm>
                  <a:off x="1490627" y="5697511"/>
                  <a:ext cx="1100173" cy="384464"/>
                </a:xfrm>
                <a:prstGeom prst="rect">
                  <a:avLst/>
                </a:prstGeom>
                <a:blipFill>
                  <a:blip r:embed="rId9"/>
                  <a:stretch>
                    <a:fillRect l="-31111" t="-111111" r="-3889" b="-1793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3553579" y="5446288"/>
                  <a:ext cx="1771126" cy="8712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𝜆</m:t>
                        </m:r>
                        <m:r>
                          <a:rPr lang="en-US" b="0" i="1" smtClean="0">
                            <a:latin typeface="Cambria Math"/>
                          </a:rPr>
                          <m:t>=−</m:t>
                        </m:r>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m:t>
                            </m:r>
                            <m:r>
                              <a:rPr lang="en-US" b="0" i="1" smtClean="0">
                                <a:latin typeface="Cambria Math"/>
                              </a:rPr>
                              <m:t>1</m:t>
                            </m:r>
                          </m:sub>
                          <m:sup>
                            <m:r>
                              <a:rPr lang="en-US" b="0" i="1" smtClean="0">
                                <a:latin typeface="Cambria Math" panose="02040503050406030204" pitchFamily="18" charset="0"/>
                              </a:rPr>
                              <m:t>𝑉</m:t>
                            </m:r>
                          </m:sup>
                          <m:e>
                            <m:r>
                              <a:rPr lang="en-US" b="0" i="1" smtClean="0">
                                <a:latin typeface="Cambria Math"/>
                              </a:rPr>
                              <m:t>𝑐</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a:rPr>
                                      <m:t>𝑖</m:t>
                                    </m:r>
                                  </m:sub>
                                </m:sSub>
                              </m:e>
                            </m:d>
                          </m:e>
                        </m:nary>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3553579" y="5446288"/>
                  <a:ext cx="1771126" cy="871264"/>
                </a:xfrm>
                <a:prstGeom prst="rect">
                  <a:avLst/>
                </a:prstGeom>
                <a:blipFill>
                  <a:blip r:embed="rId10"/>
                  <a:stretch>
                    <a:fillRect/>
                  </a:stretch>
                </a:blipFill>
              </p:spPr>
              <p:txBody>
                <a:bodyPr/>
                <a:lstStyle/>
                <a:p>
                  <a:r>
                    <a:rPr lang="en-US">
                      <a:noFill/>
                    </a:rPr>
                    <a:t> </a:t>
                  </a:r>
                </a:p>
              </p:txBody>
            </p:sp>
          </mc:Fallback>
        </mc:AlternateContent>
        <p:sp>
          <p:nvSpPr>
            <p:cNvPr id="22" name="Right Arrow 21"/>
            <p:cNvSpPr/>
            <p:nvPr/>
          </p:nvSpPr>
          <p:spPr>
            <a:xfrm>
              <a:off x="457200" y="5793244"/>
              <a:ext cx="220934" cy="199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800100" y="5681865"/>
              <a:ext cx="800100" cy="400110"/>
            </a:xfrm>
            <a:prstGeom prst="rect">
              <a:avLst/>
            </a:prstGeom>
            <a:noFill/>
          </p:spPr>
          <p:txBody>
            <a:bodyPr wrap="square" rtlCol="0">
              <a:spAutoFit/>
            </a:bodyPr>
            <a:lstStyle/>
            <a:p>
              <a:r>
                <a:rPr lang="en-US" sz="2000" dirty="0"/>
                <a:t>Since</a:t>
              </a:r>
            </a:p>
          </p:txBody>
        </p:sp>
        <p:sp>
          <p:nvSpPr>
            <p:cNvPr id="24" name="TextBox 23"/>
            <p:cNvSpPr txBox="1"/>
            <p:nvPr/>
          </p:nvSpPr>
          <p:spPr>
            <a:xfrm>
              <a:off x="2514600" y="5681865"/>
              <a:ext cx="1253628" cy="400110"/>
            </a:xfrm>
            <a:prstGeom prst="rect">
              <a:avLst/>
            </a:prstGeom>
            <a:noFill/>
          </p:spPr>
          <p:txBody>
            <a:bodyPr wrap="square" rtlCol="0">
              <a:spAutoFit/>
            </a:bodyPr>
            <a:lstStyle/>
            <a:p>
              <a:r>
                <a:rPr lang="en-US" sz="2000" dirty="0"/>
                <a:t>we have </a:t>
              </a:r>
            </a:p>
          </p:txBody>
        </p:sp>
      </p:grpSp>
      <p:grpSp>
        <p:nvGrpSpPr>
          <p:cNvPr id="19" name="Group 18"/>
          <p:cNvGrpSpPr/>
          <p:nvPr/>
        </p:nvGrpSpPr>
        <p:grpSpPr>
          <a:xfrm>
            <a:off x="457200" y="6081975"/>
            <a:ext cx="2068360" cy="703013"/>
            <a:chOff x="457200" y="6081975"/>
            <a:chExt cx="2068360" cy="703013"/>
          </a:xfrm>
        </p:grpSpPr>
        <mc:AlternateContent xmlns:mc="http://schemas.openxmlformats.org/markup-compatibility/2006" xmlns:a14="http://schemas.microsoft.com/office/drawing/2010/main">
          <mc:Choice Requires="a14">
            <p:sp>
              <p:nvSpPr>
                <p:cNvPr id="7" name="TextBox 6"/>
                <p:cNvSpPr txBox="1"/>
                <p:nvPr/>
              </p:nvSpPr>
              <p:spPr>
                <a:xfrm>
                  <a:off x="762000" y="6081975"/>
                  <a:ext cx="1763560" cy="70301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𝜃</m:t>
                            </m:r>
                          </m:e>
                          <m:sub>
                            <m:r>
                              <a:rPr lang="en-US" b="0" i="1" smtClean="0">
                                <a:latin typeface="Cambria Math"/>
                              </a:rPr>
                              <m:t>𝑖</m:t>
                            </m:r>
                          </m:sub>
                        </m:sSub>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𝑐</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a:rPr>
                                      <m:t>𝑖</m:t>
                                    </m:r>
                                  </m:sub>
                                </m:sSub>
                              </m:e>
                            </m:d>
                          </m:num>
                          <m:den>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m:t>
                                </m:r>
                                <m:r>
                                  <a:rPr lang="en-US" b="0" i="1" smtClean="0">
                                    <a:latin typeface="Cambria Math"/>
                                  </a:rPr>
                                  <m:t>1</m:t>
                                </m:r>
                              </m:sub>
                              <m:sup>
                                <m:r>
                                  <a:rPr lang="en-US" b="0" i="1" smtClean="0">
                                    <a:latin typeface="Cambria Math" panose="02040503050406030204" pitchFamily="18" charset="0"/>
                                  </a:rPr>
                                  <m:t>𝑉</m:t>
                                </m:r>
                              </m:sup>
                              <m:e>
                                <m:r>
                                  <a:rPr lang="en-US" b="0" i="1" smtClean="0">
                                    <a:latin typeface="Cambria Math"/>
                                  </a:rPr>
                                  <m:t>𝑐</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a:rPr>
                                          <m:t>𝑖</m:t>
                                        </m:r>
                                      </m:sub>
                                    </m:sSub>
                                  </m:e>
                                </m:d>
                              </m:e>
                            </m:nary>
                          </m:den>
                        </m:f>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762000" y="6081975"/>
                  <a:ext cx="1763560" cy="703013"/>
                </a:xfrm>
                <a:prstGeom prst="rect">
                  <a:avLst/>
                </a:prstGeom>
                <a:blipFill>
                  <a:blip r:embed="rId11"/>
                  <a:stretch>
                    <a:fillRect/>
                  </a:stretch>
                </a:blipFill>
              </p:spPr>
              <p:txBody>
                <a:bodyPr/>
                <a:lstStyle/>
                <a:p>
                  <a:r>
                    <a:rPr lang="en-US">
                      <a:noFill/>
                    </a:rPr>
                    <a:t> </a:t>
                  </a:r>
                </a:p>
              </p:txBody>
            </p:sp>
          </mc:Fallback>
        </mc:AlternateContent>
        <p:sp>
          <p:nvSpPr>
            <p:cNvPr id="25" name="Right Arrow 24"/>
            <p:cNvSpPr/>
            <p:nvPr/>
          </p:nvSpPr>
          <p:spPr>
            <a:xfrm>
              <a:off x="457200" y="6317552"/>
              <a:ext cx="220934" cy="199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Text Box 7"/>
          <p:cNvSpPr txBox="1">
            <a:spLocks noChangeArrowheads="1"/>
          </p:cNvSpPr>
          <p:nvPr/>
        </p:nvSpPr>
        <p:spPr bwMode="auto">
          <a:xfrm>
            <a:off x="5410200" y="5730567"/>
            <a:ext cx="30419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i="0" dirty="0"/>
              <a:t>Requirement from probability</a:t>
            </a:r>
          </a:p>
        </p:txBody>
      </p:sp>
    </p:spTree>
    <p:extLst>
      <p:ext uri="{BB962C8B-B14F-4D97-AF65-F5344CB8AC3E}">
        <p14:creationId xmlns:p14="http://schemas.microsoft.com/office/powerpoint/2010/main" val="4196200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6899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68999"/>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6"/>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9"/>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4690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998" grpId="0"/>
      <p:bldP spid="468999" grpId="0"/>
      <p:bldP spid="469001" grpId="0"/>
      <p:bldP spid="3" grpId="0"/>
      <p:bldP spid="2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Maximum likelihood estimation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For N-gram language models</a:t>
                </a:r>
              </a:p>
              <a:p>
                <a:pPr lvl="1"/>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𝑐</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sub>
                        </m:sSub>
                        <m:r>
                          <a:rPr lang="en-US" b="0" i="1" smtClean="0">
                            <a:latin typeface="Cambria Math" panose="02040503050406030204" pitchFamily="18" charset="0"/>
                          </a:rPr>
                          <m:t>)</m:t>
                        </m:r>
                      </m:num>
                      <m:den>
                        <m:r>
                          <a:rPr lang="en-US" i="1">
                            <a:latin typeface="Cambria Math" panose="02040503050406030204" pitchFamily="18" charset="0"/>
                          </a:rPr>
                          <m:t>𝑐</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r>
                          <a:rPr lang="en-US" i="1">
                            <a:latin typeface="Cambria Math" panose="02040503050406030204" pitchFamily="18" charset="0"/>
                          </a:rPr>
                          <m:t>)</m:t>
                        </m:r>
                      </m:den>
                    </m:f>
                  </m:oMath>
                </a14:m>
                <a:endParaRPr lang="en-US" dirty="0"/>
              </a:p>
              <a:p>
                <a:pPr lvl="2"/>
                <a14:m>
                  <m:oMath xmlns:m="http://schemas.openxmlformats.org/officeDocument/2006/math">
                    <m:r>
                      <a:rPr lang="en-US" b="0" i="1" smtClean="0">
                        <a:latin typeface="Cambria Math" panose="02040503050406030204" pitchFamily="18" charset="0"/>
                      </a:rPr>
                      <m:t>𝑐</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e>
                    </m:d>
                    <m:r>
                      <a:rPr lang="en-US" b="0" i="1" smtClean="0">
                        <a:latin typeface="Cambria Math" panose="02040503050406030204" pitchFamily="18" charset="0"/>
                      </a:rPr>
                      <m:t>=</m:t>
                    </m:r>
                    <m:r>
                      <a:rPr lang="en-US" b="0" i="1" smtClean="0">
                        <a:latin typeface="Cambria Math" panose="02040503050406030204" pitchFamily="18" charset="0"/>
                      </a:rPr>
                      <m:t>𝑁</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63" t="-1160"/>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D4438207-9E20-42FC-82B6-02A8A94D7FE7}" type="slidenum">
              <a:rPr lang="en-US" smtClean="0"/>
              <a:t>19</a:t>
            </a:fld>
            <a:endParaRPr lang="en-US"/>
          </a:p>
        </p:txBody>
      </p:sp>
      <p:sp>
        <p:nvSpPr>
          <p:cNvPr id="7" name="TextBox 6"/>
          <p:cNvSpPr txBox="1"/>
          <p:nvPr/>
        </p:nvSpPr>
        <p:spPr>
          <a:xfrm>
            <a:off x="3048000" y="2763887"/>
            <a:ext cx="2895600" cy="646331"/>
          </a:xfrm>
          <a:prstGeom prst="rect">
            <a:avLst/>
          </a:prstGeom>
          <a:noFill/>
        </p:spPr>
        <p:txBody>
          <a:bodyPr wrap="square" rtlCol="0">
            <a:spAutoFit/>
          </a:bodyPr>
          <a:lstStyle/>
          <a:p>
            <a:r>
              <a:rPr lang="en-US" i="1" dirty="0"/>
              <a:t>Length of document or total number of words in a corpus</a:t>
            </a:r>
          </a:p>
        </p:txBody>
      </p:sp>
      <p:cxnSp>
        <p:nvCxnSpPr>
          <p:cNvPr id="9" name="Straight Arrow Connector 8"/>
          <p:cNvCxnSpPr/>
          <p:nvPr/>
        </p:nvCxnSpPr>
        <p:spPr>
          <a:xfrm flipH="1" flipV="1">
            <a:off x="2590800" y="2730020"/>
            <a:ext cx="457200" cy="3570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p:cNvSpPr txBox="1"/>
              <p:nvPr/>
            </p:nvSpPr>
            <p:spPr>
              <a:xfrm>
                <a:off x="6934200" y="1447800"/>
                <a:ext cx="1828800" cy="1754326"/>
              </a:xfrm>
              <a:prstGeom prst="rect">
                <a:avLst/>
              </a:prstGeom>
              <a:noFill/>
            </p:spPr>
            <p:txBody>
              <a:bodyPr wrap="square" rtlCol="0">
                <a:spAutoFit/>
              </a:bodyPr>
              <a:lstStyle/>
              <a:p>
                <a:r>
                  <a:rPr lang="en-US" altLang="zh-CN" i="1" dirty="0"/>
                  <a:t>For the ease of notations, we denote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oMath>
                </a14:m>
                <a:r>
                  <a:rPr lang="en-US" altLang="zh-CN" i="1" dirty="0"/>
                  <a:t> as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altLang="zh-CN" i="1" dirty="0"/>
                  <a:t> as the unique word type in </a:t>
                </a:r>
                <a:r>
                  <a:rPr lang="en-US" altLang="zh-CN" i="1" dirty="0" err="1"/>
                  <a:t>vocabular</a:t>
                </a:r>
                <a:r>
                  <a:rPr lang="en-US" altLang="zh-CN" i="1" dirty="0"/>
                  <a:t> </a:t>
                </a:r>
                <a:endParaRPr lang="en-US" i="1" dirty="0"/>
              </a:p>
            </p:txBody>
          </p:sp>
        </mc:Choice>
        <mc:Fallback xmlns="">
          <p:sp>
            <p:nvSpPr>
              <p:cNvPr id="10" name="TextBox 9"/>
              <p:cNvSpPr txBox="1">
                <a:spLocks noRot="1" noChangeAspect="1" noMove="1" noResize="1" noEditPoints="1" noAdjustHandles="1" noChangeArrowheads="1" noChangeShapeType="1" noTextEdit="1"/>
              </p:cNvSpPr>
              <p:nvPr/>
            </p:nvSpPr>
            <p:spPr>
              <a:xfrm>
                <a:off x="6934200" y="1447800"/>
                <a:ext cx="1828800" cy="1754326"/>
              </a:xfrm>
              <a:prstGeom prst="rect">
                <a:avLst/>
              </a:prstGeom>
              <a:blipFill>
                <a:blip r:embed="rId3"/>
                <a:stretch>
                  <a:fillRect l="-3000" t="-2091" r="-2667" b="-4530"/>
                </a:stretch>
              </a:blipFill>
            </p:spPr>
            <p:txBody>
              <a:bodyPr/>
              <a:lstStyle/>
              <a:p>
                <a:r>
                  <a:rPr lang="en-US">
                    <a:noFill/>
                  </a:rPr>
                  <a:t> </a:t>
                </a:r>
              </a:p>
            </p:txBody>
          </p:sp>
        </mc:Fallback>
      </mc:AlternateContent>
    </p:spTree>
    <p:extLst>
      <p:ext uri="{BB962C8B-B14F-4D97-AF65-F5344CB8AC3E}">
        <p14:creationId xmlns:p14="http://schemas.microsoft.com/office/powerpoint/2010/main" val="2834822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p:txBody>
          <a:bodyPr/>
          <a:lstStyle/>
          <a:p>
            <a:r>
              <a:rPr lang="en-US" altLang="en-US" dirty="0"/>
              <a:t>What is a statistical LM?</a:t>
            </a:r>
          </a:p>
        </p:txBody>
      </p:sp>
      <p:sp>
        <p:nvSpPr>
          <p:cNvPr id="494595" name="Rectangle 3"/>
          <p:cNvSpPr>
            <a:spLocks noGrp="1" noChangeArrowheads="1"/>
          </p:cNvSpPr>
          <p:nvPr>
            <p:ph idx="1"/>
          </p:nvPr>
        </p:nvSpPr>
        <p:spPr/>
        <p:txBody>
          <a:bodyPr>
            <a:normAutofit/>
          </a:bodyPr>
          <a:lstStyle/>
          <a:p>
            <a:r>
              <a:rPr lang="en-US" altLang="en-US" b="0" dirty="0"/>
              <a:t>A model specifying probability distribution over </a:t>
            </a:r>
            <a:r>
              <a:rPr lang="en-US" altLang="en-US" b="0" u="sng" dirty="0"/>
              <a:t>word sequences</a:t>
            </a:r>
          </a:p>
          <a:p>
            <a:pPr lvl="1"/>
            <a:r>
              <a:rPr lang="en-US" altLang="en-US" dirty="0"/>
              <a:t>p(“</a:t>
            </a:r>
            <a:r>
              <a:rPr lang="en-US" altLang="en-US" i="1" dirty="0">
                <a:solidFill>
                  <a:srgbClr val="CC0000"/>
                </a:solidFill>
                <a:latin typeface="Times New Roman" panose="02020603050405020304" pitchFamily="18" charset="0"/>
              </a:rPr>
              <a:t>Today is Wednesday</a:t>
            </a:r>
            <a:r>
              <a:rPr lang="en-US" altLang="en-US" dirty="0"/>
              <a:t>”) </a:t>
            </a:r>
            <a:r>
              <a:rPr lang="en-US" altLang="en-US" dirty="0">
                <a:sym typeface="Symbol" panose="05050102010706020507" pitchFamily="18" charset="2"/>
              </a:rPr>
              <a:t> </a:t>
            </a:r>
            <a:r>
              <a:rPr lang="en-US" altLang="en-US" dirty="0">
                <a:solidFill>
                  <a:srgbClr val="CC0000"/>
                </a:solidFill>
                <a:sym typeface="Symbol" panose="05050102010706020507" pitchFamily="18" charset="2"/>
              </a:rPr>
              <a:t>0.001</a:t>
            </a:r>
            <a:endParaRPr lang="en-US" altLang="en-US" dirty="0">
              <a:sym typeface="Symbol" panose="05050102010706020507" pitchFamily="18" charset="2"/>
            </a:endParaRPr>
          </a:p>
          <a:p>
            <a:pPr lvl="1"/>
            <a:r>
              <a:rPr lang="en-US" altLang="en-US" dirty="0">
                <a:sym typeface="Symbol" panose="05050102010706020507" pitchFamily="18" charset="2"/>
              </a:rPr>
              <a:t>p(“</a:t>
            </a:r>
            <a:r>
              <a:rPr lang="en-US" altLang="en-US" i="1" dirty="0">
                <a:solidFill>
                  <a:srgbClr val="CC0000"/>
                </a:solidFill>
                <a:latin typeface="Times New Roman" panose="02020603050405020304" pitchFamily="18" charset="0"/>
                <a:sym typeface="Symbol" panose="05050102010706020507" pitchFamily="18" charset="2"/>
              </a:rPr>
              <a:t>Today Wednesday is</a:t>
            </a:r>
            <a:r>
              <a:rPr lang="en-US" altLang="en-US" dirty="0">
                <a:sym typeface="Symbol" panose="05050102010706020507" pitchFamily="18" charset="2"/>
              </a:rPr>
              <a:t>”)  </a:t>
            </a:r>
            <a:r>
              <a:rPr lang="en-US" altLang="en-US" dirty="0">
                <a:solidFill>
                  <a:srgbClr val="CC0000"/>
                </a:solidFill>
                <a:sym typeface="Symbol" panose="05050102010706020507" pitchFamily="18" charset="2"/>
              </a:rPr>
              <a:t>0.0000000000001</a:t>
            </a:r>
            <a:endParaRPr lang="en-US" altLang="en-US" dirty="0">
              <a:sym typeface="Symbol" panose="05050102010706020507" pitchFamily="18" charset="2"/>
            </a:endParaRPr>
          </a:p>
          <a:p>
            <a:pPr lvl="1"/>
            <a:r>
              <a:rPr lang="en-US" altLang="en-US" dirty="0">
                <a:sym typeface="Symbol" panose="05050102010706020507" pitchFamily="18" charset="2"/>
              </a:rPr>
              <a:t>p(“</a:t>
            </a:r>
            <a:r>
              <a:rPr lang="en-US" altLang="en-US" i="1" dirty="0">
                <a:solidFill>
                  <a:srgbClr val="CC0000"/>
                </a:solidFill>
                <a:latin typeface="Times New Roman" panose="02020603050405020304" pitchFamily="18" charset="0"/>
                <a:sym typeface="Symbol" panose="05050102010706020507" pitchFamily="18" charset="2"/>
              </a:rPr>
              <a:t>The eigenvalue is positive</a:t>
            </a:r>
            <a:r>
              <a:rPr lang="en-US" altLang="en-US" i="1" dirty="0">
                <a:latin typeface="Times New Roman" panose="02020603050405020304" pitchFamily="18" charset="0"/>
                <a:sym typeface="Symbol" panose="05050102010706020507" pitchFamily="18" charset="2"/>
              </a:rPr>
              <a:t>”</a:t>
            </a:r>
            <a:r>
              <a:rPr lang="en-US" altLang="en-US" dirty="0">
                <a:sym typeface="Symbol" panose="05050102010706020507" pitchFamily="18" charset="2"/>
              </a:rPr>
              <a:t>)  </a:t>
            </a:r>
            <a:r>
              <a:rPr lang="en-US" altLang="en-US" dirty="0">
                <a:solidFill>
                  <a:srgbClr val="CC0000"/>
                </a:solidFill>
                <a:sym typeface="Symbol" panose="05050102010706020507" pitchFamily="18" charset="2"/>
              </a:rPr>
              <a:t>0.00001</a:t>
            </a:r>
            <a:endParaRPr lang="en-US" altLang="en-US" b="0" dirty="0">
              <a:sym typeface="Symbol" panose="05050102010706020507" pitchFamily="18" charset="2"/>
            </a:endParaRPr>
          </a:p>
          <a:p>
            <a:endParaRPr lang="en-US" altLang="en-US" b="0" dirty="0"/>
          </a:p>
          <a:p>
            <a:r>
              <a:rPr lang="en-US" altLang="en-US" b="0" dirty="0"/>
              <a:t>It can be regarded as a probabilistic mechanism for “generating” text, thus also called a “generative” model</a:t>
            </a:r>
          </a:p>
          <a:p>
            <a:endParaRPr lang="en-US" altLang="en-US" b="0" dirty="0">
              <a:sym typeface="Symbol" panose="05050102010706020507" pitchFamily="18" charset="2"/>
            </a:endParaRPr>
          </a:p>
        </p:txBody>
      </p:sp>
      <p:sp>
        <p:nvSpPr>
          <p:cNvPr id="7" name="Slide Number Placeholder 6"/>
          <p:cNvSpPr>
            <a:spLocks noGrp="1"/>
          </p:cNvSpPr>
          <p:nvPr>
            <p:ph type="sldNum" sz="quarter" idx="12"/>
          </p:nvPr>
        </p:nvSpPr>
        <p:spPr/>
        <p:txBody>
          <a:bodyPr/>
          <a:lstStyle/>
          <a:p>
            <a:fld id="{D4438207-9E20-42FC-82B6-02A8A94D7FE7}" type="slidenum">
              <a:rPr lang="en-US" smtClean="0"/>
              <a:t>2</a:t>
            </a:fld>
            <a:endParaRPr lang="en-US"/>
          </a:p>
        </p:txBody>
      </p:sp>
    </p:spTree>
    <p:extLst>
      <p:ext uri="{BB962C8B-B14F-4D97-AF65-F5344CB8AC3E}">
        <p14:creationId xmlns:p14="http://schemas.microsoft.com/office/powerpoint/2010/main" val="522257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45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p:txBody>
          <a:bodyPr/>
          <a:lstStyle/>
          <a:p>
            <a:r>
              <a:rPr lang="en-US" altLang="en-US" dirty="0"/>
              <a:t>Problem with MLE</a:t>
            </a:r>
          </a:p>
        </p:txBody>
      </p:sp>
      <p:sp>
        <p:nvSpPr>
          <p:cNvPr id="505859" name="Rectangle 3"/>
          <p:cNvSpPr>
            <a:spLocks noGrp="1" noChangeArrowheads="1"/>
          </p:cNvSpPr>
          <p:nvPr>
            <p:ph idx="1"/>
          </p:nvPr>
        </p:nvSpPr>
        <p:spPr/>
        <p:txBody>
          <a:bodyPr>
            <a:normAutofit/>
          </a:bodyPr>
          <a:lstStyle/>
          <a:p>
            <a:r>
              <a:rPr lang="en-US" altLang="en-US" dirty="0"/>
              <a:t>Unseen events</a:t>
            </a:r>
          </a:p>
          <a:p>
            <a:pPr lvl="1"/>
            <a:r>
              <a:rPr lang="en-US" altLang="en-US" dirty="0"/>
              <a:t>We estimated a model on 440K word tokens, but:</a:t>
            </a:r>
          </a:p>
          <a:p>
            <a:pPr lvl="2"/>
            <a:r>
              <a:rPr lang="en-US" altLang="en-US" dirty="0"/>
              <a:t>Only 30,000 unique words occurred</a:t>
            </a:r>
          </a:p>
          <a:p>
            <a:pPr lvl="2"/>
            <a:r>
              <a:rPr lang="en-US" altLang="en-US" dirty="0"/>
              <a:t>Only 0.04% of all possible bigrams occurred</a:t>
            </a:r>
          </a:p>
          <a:p>
            <a:pPr marL="914400" lvl="2" indent="0">
              <a:buNone/>
            </a:pPr>
            <a:r>
              <a:rPr lang="en-US" altLang="en-US" dirty="0">
                <a:solidFill>
                  <a:srgbClr val="0099FF"/>
                </a:solidFill>
              </a:rPr>
              <a:t>Estimation is very sparse!</a:t>
            </a:r>
          </a:p>
          <a:p>
            <a:pPr marL="914400" lvl="2" indent="0">
              <a:buNone/>
            </a:pPr>
            <a:r>
              <a:rPr lang="en-US" altLang="en-US" dirty="0">
                <a:solidFill>
                  <a:srgbClr val="0099FF"/>
                </a:solidFill>
              </a:rPr>
              <a:t>You will expect many unseen, new word/N-grams existing in the test document.</a:t>
            </a:r>
          </a:p>
          <a:p>
            <a:pPr marL="804863" lvl="1" indent="-347663">
              <a:buFont typeface="Wingdings" panose="05000000000000000000" pitchFamily="2" charset="2"/>
              <a:buChar char="Ø"/>
            </a:pPr>
            <a:r>
              <a:rPr lang="en-US" altLang="en-US" dirty="0"/>
              <a:t>This means any word/N-gram that does not occur in the training data has zero probability (according to the training corpus)!</a:t>
            </a:r>
          </a:p>
          <a:p>
            <a:pPr marL="804863" lvl="1" indent="-347663">
              <a:buFont typeface="Wingdings" panose="05000000000000000000" pitchFamily="2" charset="2"/>
              <a:buChar char="Ø"/>
            </a:pPr>
            <a:r>
              <a:rPr lang="en-US" altLang="en-US" dirty="0"/>
              <a:t>No future documents can contain those unseen words/N-grams</a:t>
            </a:r>
          </a:p>
          <a:p>
            <a:pPr lvl="1"/>
            <a:endParaRPr lang="en-US" altLang="en-US" dirty="0"/>
          </a:p>
        </p:txBody>
      </p:sp>
      <p:sp>
        <p:nvSpPr>
          <p:cNvPr id="7" name="Slide Number Placeholder 6"/>
          <p:cNvSpPr>
            <a:spLocks noGrp="1"/>
          </p:cNvSpPr>
          <p:nvPr>
            <p:ph type="sldNum" sz="quarter" idx="12"/>
          </p:nvPr>
        </p:nvSpPr>
        <p:spPr/>
        <p:txBody>
          <a:bodyPr/>
          <a:lstStyle/>
          <a:p>
            <a:fld id="{D4438207-9E20-42FC-82B6-02A8A94D7FE7}" type="slidenum">
              <a:rPr lang="en-US" smtClean="0"/>
              <a:t>20</a:t>
            </a:fld>
            <a:endParaRPr lang="en-US"/>
          </a:p>
        </p:txBody>
      </p:sp>
    </p:spTree>
    <p:extLst>
      <p:ext uri="{BB962C8B-B14F-4D97-AF65-F5344CB8AC3E}">
        <p14:creationId xmlns:p14="http://schemas.microsoft.com/office/powerpoint/2010/main" val="145184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5859">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585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Dealing with Unknown Words: The Simple Solution</a:t>
            </a:r>
          </a:p>
        </p:txBody>
      </p:sp>
      <p:sp>
        <p:nvSpPr>
          <p:cNvPr id="3" name="Content Placeholder 2"/>
          <p:cNvSpPr>
            <a:spLocks noGrp="1"/>
          </p:cNvSpPr>
          <p:nvPr>
            <p:ph idx="1"/>
          </p:nvPr>
        </p:nvSpPr>
        <p:spPr>
          <a:xfrm>
            <a:off x="228600" y="1076227"/>
            <a:ext cx="8686800" cy="5562600"/>
          </a:xfrm>
        </p:spPr>
        <p:txBody>
          <a:bodyPr>
            <a:normAutofit lnSpcReduction="10000"/>
          </a:bodyPr>
          <a:lstStyle/>
          <a:p>
            <a:r>
              <a:rPr lang="en-US" dirty="0"/>
              <a:t>Training:</a:t>
            </a:r>
          </a:p>
          <a:p>
            <a:pPr lvl="1"/>
            <a:r>
              <a:rPr lang="en-US" dirty="0"/>
              <a:t>Assume a fixed vocabulary (e.g. all words that occur at least twice (or n times) in the corpus)</a:t>
            </a:r>
          </a:p>
          <a:p>
            <a:pPr lvl="1"/>
            <a:r>
              <a:rPr lang="en-US" dirty="0">
                <a:solidFill>
                  <a:srgbClr val="0099FF"/>
                </a:solidFill>
              </a:rPr>
              <a:t>Replace all other words by a token &lt;UNK&gt; </a:t>
            </a:r>
            <a:r>
              <a:rPr lang="en-US" dirty="0"/>
              <a:t>(or a special OOV)</a:t>
            </a:r>
          </a:p>
          <a:p>
            <a:pPr lvl="1"/>
            <a:r>
              <a:rPr lang="en-US" dirty="0"/>
              <a:t>Estimate the model on this corpus</a:t>
            </a:r>
          </a:p>
          <a:p>
            <a:r>
              <a:rPr lang="en-US" dirty="0"/>
              <a:t>Testing:</a:t>
            </a:r>
          </a:p>
          <a:p>
            <a:pPr lvl="1"/>
            <a:r>
              <a:rPr lang="en-US" dirty="0">
                <a:solidFill>
                  <a:srgbClr val="0099FF"/>
                </a:solidFill>
              </a:rPr>
              <a:t>Replace all unknown words by &lt;UNK&gt; </a:t>
            </a:r>
          </a:p>
          <a:p>
            <a:pPr lvl="1"/>
            <a:r>
              <a:rPr lang="en-US" dirty="0"/>
              <a:t>Run the model</a:t>
            </a:r>
          </a:p>
          <a:p>
            <a:pPr lvl="1"/>
            <a:endParaRPr lang="en-US" dirty="0"/>
          </a:p>
          <a:p>
            <a:r>
              <a:rPr lang="en-US" dirty="0"/>
              <a:t>This requires a large training corpus to work well!</a:t>
            </a:r>
          </a:p>
          <a:p>
            <a:r>
              <a:rPr lang="en-US" dirty="0">
                <a:solidFill>
                  <a:srgbClr val="FF0000"/>
                </a:solidFill>
              </a:rPr>
              <a:t>Note:</a:t>
            </a:r>
            <a:r>
              <a:rPr lang="en-US" dirty="0"/>
              <a:t> </a:t>
            </a:r>
            <a:r>
              <a:rPr lang="en-US" dirty="0">
                <a:solidFill>
                  <a:srgbClr val="0099FF"/>
                </a:solidFill>
              </a:rPr>
              <a:t>You cannot fairly compare two language models that apply different UNK treatments! Because their vocabulary is different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7437054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p:txBody>
          <a:bodyPr/>
          <a:lstStyle/>
          <a:p>
            <a:r>
              <a:rPr lang="en-US" altLang="en-US" dirty="0"/>
              <a:t>Smoothing</a:t>
            </a:r>
          </a:p>
        </p:txBody>
      </p:sp>
      <p:sp>
        <p:nvSpPr>
          <p:cNvPr id="505859" name="Rectangle 3"/>
          <p:cNvSpPr>
            <a:spLocks noGrp="1" noChangeArrowheads="1"/>
          </p:cNvSpPr>
          <p:nvPr>
            <p:ph idx="1"/>
          </p:nvPr>
        </p:nvSpPr>
        <p:spPr/>
        <p:txBody>
          <a:bodyPr>
            <a:normAutofit/>
          </a:bodyPr>
          <a:lstStyle/>
          <a:p>
            <a:r>
              <a:rPr lang="en-US" altLang="en-US" dirty="0"/>
              <a:t>If we want to assign non-zero probabilities to unseen words</a:t>
            </a:r>
          </a:p>
          <a:p>
            <a:pPr lvl="1"/>
            <a:r>
              <a:rPr lang="en-US" altLang="en-US" dirty="0"/>
              <a:t>Unseen words = new words, new N-grams</a:t>
            </a:r>
          </a:p>
          <a:p>
            <a:pPr lvl="1"/>
            <a:r>
              <a:rPr lang="en-US" altLang="en-US" dirty="0"/>
              <a:t>Discount the probabilities of observed words</a:t>
            </a:r>
          </a:p>
          <a:p>
            <a:r>
              <a:rPr lang="en-US" altLang="en-US" dirty="0"/>
              <a:t>General procedure</a:t>
            </a:r>
          </a:p>
          <a:p>
            <a:pPr marL="804863" lvl="1" indent="-347663">
              <a:buFont typeface="+mj-lt"/>
              <a:buAutoNum type="arabicPeriod"/>
            </a:pPr>
            <a:r>
              <a:rPr lang="en-US" altLang="en-US" dirty="0">
                <a:solidFill>
                  <a:srgbClr val="0099FF"/>
                </a:solidFill>
              </a:rPr>
              <a:t>Reserve some probability mass of words seen in a document/corpus</a:t>
            </a:r>
          </a:p>
          <a:p>
            <a:pPr marL="804863" lvl="1" indent="-347663">
              <a:buFont typeface="+mj-lt"/>
              <a:buAutoNum type="arabicPeriod"/>
            </a:pPr>
            <a:r>
              <a:rPr lang="en-US" altLang="en-US" dirty="0">
                <a:solidFill>
                  <a:srgbClr val="0099FF"/>
                </a:solidFill>
              </a:rPr>
              <a:t>Re-allocate it to unseen words </a:t>
            </a:r>
            <a:endParaRPr lang="en-US" altLang="en-US" baseline="-25000" dirty="0">
              <a:solidFill>
                <a:srgbClr val="0099FF"/>
              </a:solidFill>
            </a:endParaRPr>
          </a:p>
        </p:txBody>
      </p:sp>
      <p:sp>
        <p:nvSpPr>
          <p:cNvPr id="7" name="Slide Number Placeholder 6"/>
          <p:cNvSpPr>
            <a:spLocks noGrp="1"/>
          </p:cNvSpPr>
          <p:nvPr>
            <p:ph type="sldNum" sz="quarter" idx="12"/>
          </p:nvPr>
        </p:nvSpPr>
        <p:spPr/>
        <p:txBody>
          <a:bodyPr/>
          <a:lstStyle/>
          <a:p>
            <a:fld id="{D4438207-9E20-42FC-82B6-02A8A94D7FE7}" type="slidenum">
              <a:rPr lang="en-US" smtClean="0"/>
              <a:t>22</a:t>
            </a:fld>
            <a:endParaRPr lang="en-US"/>
          </a:p>
        </p:txBody>
      </p:sp>
    </p:spTree>
    <p:extLst>
      <p:ext uri="{BB962C8B-B14F-4D97-AF65-F5344CB8AC3E}">
        <p14:creationId xmlns:p14="http://schemas.microsoft.com/office/powerpoint/2010/main" val="3835758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58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58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58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58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585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58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noAutofit/>
          </a:bodyPr>
          <a:lstStyle/>
          <a:p>
            <a:r>
              <a:rPr lang="en-US" altLang="en-US" sz="3700" dirty="0"/>
              <a:t>Illustration of N-gram language model smoothing</a:t>
            </a:r>
          </a:p>
        </p:txBody>
      </p:sp>
      <p:grpSp>
        <p:nvGrpSpPr>
          <p:cNvPr id="506883" name="Group 3"/>
          <p:cNvGrpSpPr>
            <a:grpSpLocks/>
          </p:cNvGrpSpPr>
          <p:nvPr/>
        </p:nvGrpSpPr>
        <p:grpSpPr bwMode="auto">
          <a:xfrm>
            <a:off x="1463675" y="2168525"/>
            <a:ext cx="6561138" cy="3241675"/>
            <a:chOff x="1056" y="1584"/>
            <a:chExt cx="4133" cy="2042"/>
          </a:xfrm>
        </p:grpSpPr>
        <p:sp>
          <p:nvSpPr>
            <p:cNvPr id="506884" name="Line 4"/>
            <p:cNvSpPr>
              <a:spLocks noChangeShapeType="1"/>
            </p:cNvSpPr>
            <p:nvPr/>
          </p:nvSpPr>
          <p:spPr bwMode="auto">
            <a:xfrm>
              <a:off x="1056" y="3456"/>
              <a:ext cx="38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885" name="Line 5"/>
            <p:cNvSpPr>
              <a:spLocks noChangeShapeType="1"/>
            </p:cNvSpPr>
            <p:nvPr/>
          </p:nvSpPr>
          <p:spPr bwMode="auto">
            <a:xfrm flipV="1">
              <a:off x="1056" y="1584"/>
              <a:ext cx="0" cy="18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887" name="Text Box 7"/>
            <p:cNvSpPr txBox="1">
              <a:spLocks noChangeArrowheads="1"/>
            </p:cNvSpPr>
            <p:nvPr/>
          </p:nvSpPr>
          <p:spPr bwMode="auto">
            <a:xfrm>
              <a:off x="4934" y="3338"/>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400" i="0"/>
                <a:t>w</a:t>
              </a:r>
            </a:p>
          </p:txBody>
        </p:sp>
        <p:sp>
          <p:nvSpPr>
            <p:cNvPr id="506888" name="Freeform 8"/>
            <p:cNvSpPr>
              <a:spLocks/>
            </p:cNvSpPr>
            <p:nvPr/>
          </p:nvSpPr>
          <p:spPr bwMode="auto">
            <a:xfrm>
              <a:off x="1056" y="1968"/>
              <a:ext cx="2352" cy="1488"/>
            </a:xfrm>
            <a:custGeom>
              <a:avLst/>
              <a:gdLst>
                <a:gd name="T0" fmla="*/ 0 w 2352"/>
                <a:gd name="T1" fmla="*/ 0 h 1488"/>
                <a:gd name="T2" fmla="*/ 96 w 2352"/>
                <a:gd name="T3" fmla="*/ 0 h 1488"/>
                <a:gd name="T4" fmla="*/ 96 w 2352"/>
                <a:gd name="T5" fmla="*/ 96 h 1488"/>
                <a:gd name="T6" fmla="*/ 192 w 2352"/>
                <a:gd name="T7" fmla="*/ 96 h 1488"/>
                <a:gd name="T8" fmla="*/ 192 w 2352"/>
                <a:gd name="T9" fmla="*/ 240 h 1488"/>
                <a:gd name="T10" fmla="*/ 288 w 2352"/>
                <a:gd name="T11" fmla="*/ 240 h 1488"/>
                <a:gd name="T12" fmla="*/ 288 w 2352"/>
                <a:gd name="T13" fmla="*/ 480 h 1488"/>
                <a:gd name="T14" fmla="*/ 384 w 2352"/>
                <a:gd name="T15" fmla="*/ 480 h 1488"/>
                <a:gd name="T16" fmla="*/ 384 w 2352"/>
                <a:gd name="T17" fmla="*/ 720 h 1488"/>
                <a:gd name="T18" fmla="*/ 576 w 2352"/>
                <a:gd name="T19" fmla="*/ 720 h 1488"/>
                <a:gd name="T20" fmla="*/ 576 w 2352"/>
                <a:gd name="T21" fmla="*/ 912 h 1488"/>
                <a:gd name="T22" fmla="*/ 1056 w 2352"/>
                <a:gd name="T23" fmla="*/ 912 h 1488"/>
                <a:gd name="T24" fmla="*/ 1056 w 2352"/>
                <a:gd name="T25" fmla="*/ 1104 h 1488"/>
                <a:gd name="T26" fmla="*/ 1536 w 2352"/>
                <a:gd name="T27" fmla="*/ 1104 h 1488"/>
                <a:gd name="T28" fmla="*/ 1536 w 2352"/>
                <a:gd name="T29" fmla="*/ 1296 h 1488"/>
                <a:gd name="T30" fmla="*/ 2352 w 2352"/>
                <a:gd name="T31" fmla="*/ 1296 h 1488"/>
                <a:gd name="T32" fmla="*/ 2352 w 2352"/>
                <a:gd name="T33" fmla="*/ 1488 h 1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52" h="1488">
                  <a:moveTo>
                    <a:pt x="0" y="0"/>
                  </a:moveTo>
                  <a:lnTo>
                    <a:pt x="96" y="0"/>
                  </a:lnTo>
                  <a:lnTo>
                    <a:pt x="96" y="96"/>
                  </a:lnTo>
                  <a:lnTo>
                    <a:pt x="192" y="96"/>
                  </a:lnTo>
                  <a:lnTo>
                    <a:pt x="192" y="240"/>
                  </a:lnTo>
                  <a:lnTo>
                    <a:pt x="288" y="240"/>
                  </a:lnTo>
                  <a:lnTo>
                    <a:pt x="288" y="480"/>
                  </a:lnTo>
                  <a:lnTo>
                    <a:pt x="384" y="480"/>
                  </a:lnTo>
                  <a:lnTo>
                    <a:pt x="384" y="720"/>
                  </a:lnTo>
                  <a:lnTo>
                    <a:pt x="576" y="720"/>
                  </a:lnTo>
                  <a:lnTo>
                    <a:pt x="576" y="912"/>
                  </a:lnTo>
                  <a:lnTo>
                    <a:pt x="1056" y="912"/>
                  </a:lnTo>
                  <a:lnTo>
                    <a:pt x="1056" y="1104"/>
                  </a:lnTo>
                  <a:lnTo>
                    <a:pt x="1536" y="1104"/>
                  </a:lnTo>
                  <a:lnTo>
                    <a:pt x="1536" y="1296"/>
                  </a:lnTo>
                  <a:lnTo>
                    <a:pt x="2352" y="1296"/>
                  </a:lnTo>
                  <a:lnTo>
                    <a:pt x="2352" y="1488"/>
                  </a:lnTo>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889" name="Line 9"/>
            <p:cNvSpPr>
              <a:spLocks noChangeShapeType="1"/>
            </p:cNvSpPr>
            <p:nvPr/>
          </p:nvSpPr>
          <p:spPr bwMode="auto">
            <a:xfrm>
              <a:off x="3408" y="3456"/>
              <a:ext cx="115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890" name="Text Box 10"/>
            <p:cNvSpPr txBox="1">
              <a:spLocks noChangeArrowheads="1"/>
            </p:cNvSpPr>
            <p:nvPr/>
          </p:nvSpPr>
          <p:spPr bwMode="auto">
            <a:xfrm>
              <a:off x="1683" y="1917"/>
              <a:ext cx="187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en-US" b="1" i="0" dirty="0"/>
                <a:t>Max. Likelihood Estimate </a:t>
              </a:r>
            </a:p>
          </p:txBody>
        </p:sp>
        <p:sp>
          <p:nvSpPr>
            <p:cNvPr id="506892" name="Line 12"/>
            <p:cNvSpPr>
              <a:spLocks noChangeShapeType="1"/>
            </p:cNvSpPr>
            <p:nvPr/>
          </p:nvSpPr>
          <p:spPr bwMode="auto">
            <a:xfrm flipH="1">
              <a:off x="1584" y="2352"/>
              <a:ext cx="24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06894" name="Freeform 14"/>
          <p:cNvSpPr>
            <a:spLocks/>
          </p:cNvSpPr>
          <p:nvPr/>
        </p:nvSpPr>
        <p:spPr bwMode="auto">
          <a:xfrm>
            <a:off x="1463675" y="2854325"/>
            <a:ext cx="5386388" cy="2209800"/>
          </a:xfrm>
          <a:custGeom>
            <a:avLst/>
            <a:gdLst>
              <a:gd name="T0" fmla="*/ 0 w 3504"/>
              <a:gd name="T1" fmla="*/ 0 h 1488"/>
              <a:gd name="T2" fmla="*/ 96 w 3504"/>
              <a:gd name="T3" fmla="*/ 192 h 1488"/>
              <a:gd name="T4" fmla="*/ 288 w 3504"/>
              <a:gd name="T5" fmla="*/ 576 h 1488"/>
              <a:gd name="T6" fmla="*/ 480 w 3504"/>
              <a:gd name="T7" fmla="*/ 864 h 1488"/>
              <a:gd name="T8" fmla="*/ 864 w 3504"/>
              <a:gd name="T9" fmla="*/ 1104 h 1488"/>
              <a:gd name="T10" fmla="*/ 1392 w 3504"/>
              <a:gd name="T11" fmla="*/ 1296 h 1488"/>
              <a:gd name="T12" fmla="*/ 1872 w 3504"/>
              <a:gd name="T13" fmla="*/ 1392 h 1488"/>
              <a:gd name="T14" fmla="*/ 3504 w 3504"/>
              <a:gd name="T15" fmla="*/ 1488 h 14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04" h="1488">
                <a:moveTo>
                  <a:pt x="0" y="0"/>
                </a:moveTo>
                <a:cubicBezTo>
                  <a:pt x="24" y="48"/>
                  <a:pt x="48" y="96"/>
                  <a:pt x="96" y="192"/>
                </a:cubicBezTo>
                <a:cubicBezTo>
                  <a:pt x="144" y="288"/>
                  <a:pt x="224" y="464"/>
                  <a:pt x="288" y="576"/>
                </a:cubicBezTo>
                <a:cubicBezTo>
                  <a:pt x="352" y="688"/>
                  <a:pt x="384" y="776"/>
                  <a:pt x="480" y="864"/>
                </a:cubicBezTo>
                <a:cubicBezTo>
                  <a:pt x="576" y="952"/>
                  <a:pt x="712" y="1032"/>
                  <a:pt x="864" y="1104"/>
                </a:cubicBezTo>
                <a:cubicBezTo>
                  <a:pt x="1016" y="1176"/>
                  <a:pt x="1224" y="1248"/>
                  <a:pt x="1392" y="1296"/>
                </a:cubicBezTo>
                <a:cubicBezTo>
                  <a:pt x="1560" y="1344"/>
                  <a:pt x="1520" y="1360"/>
                  <a:pt x="1872" y="1392"/>
                </a:cubicBezTo>
                <a:cubicBezTo>
                  <a:pt x="2224" y="1424"/>
                  <a:pt x="2864" y="1456"/>
                  <a:pt x="3504" y="1488"/>
                </a:cubicBezTo>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06899" name="Group 19"/>
          <p:cNvGrpSpPr>
            <a:grpSpLocks/>
          </p:cNvGrpSpPr>
          <p:nvPr/>
        </p:nvGrpSpPr>
        <p:grpSpPr bwMode="auto">
          <a:xfrm>
            <a:off x="5349875" y="3997325"/>
            <a:ext cx="1905000" cy="990600"/>
            <a:chOff x="3504" y="2736"/>
            <a:chExt cx="1200" cy="624"/>
          </a:xfrm>
        </p:grpSpPr>
        <p:sp>
          <p:nvSpPr>
            <p:cNvPr id="506895" name="Text Box 15"/>
            <p:cNvSpPr txBox="1">
              <a:spLocks noChangeArrowheads="1"/>
            </p:cNvSpPr>
            <p:nvPr/>
          </p:nvSpPr>
          <p:spPr bwMode="auto">
            <a:xfrm>
              <a:off x="3504" y="2736"/>
              <a:ext cx="120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i="0" dirty="0"/>
                <a:t>Smoothed LM </a:t>
              </a:r>
            </a:p>
          </p:txBody>
        </p:sp>
        <p:sp>
          <p:nvSpPr>
            <p:cNvPr id="506898" name="Line 18"/>
            <p:cNvSpPr>
              <a:spLocks noChangeShapeType="1"/>
            </p:cNvSpPr>
            <p:nvPr/>
          </p:nvSpPr>
          <p:spPr bwMode="auto">
            <a:xfrm flipH="1">
              <a:off x="3744" y="2976"/>
              <a:ext cx="24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 name="Group 1"/>
          <p:cNvGrpSpPr/>
          <p:nvPr/>
        </p:nvGrpSpPr>
        <p:grpSpPr>
          <a:xfrm>
            <a:off x="4537075" y="5032375"/>
            <a:ext cx="3200400" cy="1108823"/>
            <a:chOff x="4537075" y="5032375"/>
            <a:chExt cx="3200400" cy="1108823"/>
          </a:xfrm>
        </p:grpSpPr>
        <p:sp>
          <p:nvSpPr>
            <p:cNvPr id="3" name="TextBox 2"/>
            <p:cNvSpPr txBox="1"/>
            <p:nvPr/>
          </p:nvSpPr>
          <p:spPr>
            <a:xfrm>
              <a:off x="4537075" y="5494867"/>
              <a:ext cx="3200400" cy="646331"/>
            </a:xfrm>
            <a:prstGeom prst="rect">
              <a:avLst/>
            </a:prstGeom>
            <a:noFill/>
          </p:spPr>
          <p:txBody>
            <a:bodyPr wrap="square" rtlCol="0">
              <a:spAutoFit/>
            </a:bodyPr>
            <a:lstStyle/>
            <a:p>
              <a:r>
                <a:rPr lang="en-US" i="1" dirty="0">
                  <a:solidFill>
                    <a:srgbClr val="FF0000"/>
                  </a:solidFill>
                </a:rPr>
                <a:t>Assigning nonzero probabilities to the unseen words</a:t>
              </a:r>
            </a:p>
          </p:txBody>
        </p:sp>
        <p:cxnSp>
          <p:nvCxnSpPr>
            <p:cNvPr id="5" name="Straight Arrow Connector 4"/>
            <p:cNvCxnSpPr>
              <a:stCxn id="3" idx="0"/>
            </p:cNvCxnSpPr>
            <p:nvPr/>
          </p:nvCxnSpPr>
          <p:spPr>
            <a:xfrm flipH="1" flipV="1">
              <a:off x="5915819" y="5032375"/>
              <a:ext cx="221456" cy="46249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1" name="Slide Number Placeholder 10"/>
          <p:cNvSpPr>
            <a:spLocks noGrp="1"/>
          </p:cNvSpPr>
          <p:nvPr>
            <p:ph type="sldNum" sz="quarter" idx="12"/>
          </p:nvPr>
        </p:nvSpPr>
        <p:spPr/>
        <p:txBody>
          <a:bodyPr/>
          <a:lstStyle/>
          <a:p>
            <a:fld id="{D4438207-9E20-42FC-82B6-02A8A94D7FE7}" type="slidenum">
              <a:rPr lang="en-US" smtClean="0"/>
              <a:t>23</a:t>
            </a:fld>
            <a:endParaRPr lang="en-US"/>
          </a:p>
        </p:txBody>
      </p:sp>
      <p:grpSp>
        <p:nvGrpSpPr>
          <p:cNvPr id="23" name="Group 22"/>
          <p:cNvGrpSpPr/>
          <p:nvPr/>
        </p:nvGrpSpPr>
        <p:grpSpPr>
          <a:xfrm>
            <a:off x="1197769" y="4333875"/>
            <a:ext cx="3200400" cy="1542120"/>
            <a:chOff x="4537075" y="4322079"/>
            <a:chExt cx="3200400" cy="1542120"/>
          </a:xfrm>
        </p:grpSpPr>
        <p:sp>
          <p:nvSpPr>
            <p:cNvPr id="24" name="TextBox 23"/>
            <p:cNvSpPr txBox="1"/>
            <p:nvPr/>
          </p:nvSpPr>
          <p:spPr>
            <a:xfrm>
              <a:off x="4537075" y="5494867"/>
              <a:ext cx="3200400" cy="369332"/>
            </a:xfrm>
            <a:prstGeom prst="rect">
              <a:avLst/>
            </a:prstGeom>
            <a:noFill/>
          </p:spPr>
          <p:txBody>
            <a:bodyPr wrap="square" rtlCol="0">
              <a:spAutoFit/>
            </a:bodyPr>
            <a:lstStyle/>
            <a:p>
              <a:r>
                <a:rPr lang="en-US" i="1" dirty="0">
                  <a:solidFill>
                    <a:srgbClr val="FF0000"/>
                  </a:solidFill>
                </a:rPr>
                <a:t>Discount from the seen words</a:t>
              </a:r>
            </a:p>
          </p:txBody>
        </p:sp>
        <p:cxnSp>
          <p:nvCxnSpPr>
            <p:cNvPr id="25" name="Straight Arrow Connector 24"/>
            <p:cNvCxnSpPr>
              <a:stCxn id="24" idx="0"/>
            </p:cNvCxnSpPr>
            <p:nvPr/>
          </p:nvCxnSpPr>
          <p:spPr>
            <a:xfrm flipV="1">
              <a:off x="6137275" y="4322079"/>
              <a:ext cx="256381" cy="117278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 name="Rectangle 3"/>
              <p:cNvSpPr/>
              <p:nvPr/>
            </p:nvSpPr>
            <p:spPr>
              <a:xfrm>
                <a:off x="838200" y="1774826"/>
                <a:ext cx="240149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e>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e>
                      </m:d>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838200" y="1774826"/>
                <a:ext cx="2401491" cy="369332"/>
              </a:xfrm>
              <a:prstGeom prst="rect">
                <a:avLst/>
              </a:prstGeom>
              <a:blipFill rotWithShape="0">
                <a:blip r:embed="rId2"/>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2378603" y="2840495"/>
                <a:ext cx="5241397" cy="66909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e>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𝑐</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r>
                            <a:rPr lang="en-US" i="1">
                              <a:latin typeface="Cambria Math" panose="02040503050406030204" pitchFamily="18" charset="0"/>
                            </a:rPr>
                            <m:t>)</m:t>
                          </m:r>
                        </m:num>
                        <m:den>
                          <m:r>
                            <a:rPr lang="en-US" i="1">
                              <a:latin typeface="Cambria Math" panose="02040503050406030204" pitchFamily="18" charset="0"/>
                            </a:rPr>
                            <m:t>𝑐</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r>
                            <a:rPr lang="en-US" i="1">
                              <a:latin typeface="Cambria Math" panose="02040503050406030204" pitchFamily="18" charset="0"/>
                            </a:rPr>
                            <m:t>)</m:t>
                          </m:r>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2378603" y="2840495"/>
                <a:ext cx="5241397" cy="669094"/>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22421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06894"/>
                                        </p:tgtEl>
                                        <p:attrNameLst>
                                          <p:attrName>style.visibility</p:attrName>
                                        </p:attrNameLst>
                                      </p:cBhvr>
                                      <p:to>
                                        <p:strVal val="visible"/>
                                      </p:to>
                                    </p:set>
                                    <p:animEffect transition="in" filter="wipe(left)">
                                      <p:cBhvr>
                                        <p:cTn id="7" dur="500"/>
                                        <p:tgtEl>
                                          <p:spTgt spid="506894"/>
                                        </p:tgtEl>
                                      </p:cBhvr>
                                    </p:animEffect>
                                  </p:childTnLst>
                                </p:cTn>
                              </p:par>
                              <p:par>
                                <p:cTn id="8" presetID="1" presetClass="entr" presetSubtype="0" fill="hold" nodeType="withEffect">
                                  <p:stCondLst>
                                    <p:cond delay="0"/>
                                  </p:stCondLst>
                                  <p:childTnLst>
                                    <p:set>
                                      <p:cBhvr>
                                        <p:cTn id="9" dur="1" fill="hold">
                                          <p:stCondLst>
                                            <p:cond delay="0"/>
                                          </p:stCondLst>
                                        </p:cTn>
                                        <p:tgtEl>
                                          <p:spTgt spid="50689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89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p:txBody>
          <a:bodyPr/>
          <a:lstStyle/>
          <a:p>
            <a:r>
              <a:rPr lang="en-US" altLang="en-US" dirty="0"/>
              <a:t>Smoothing methods</a:t>
            </a:r>
          </a:p>
        </p:txBody>
      </p:sp>
      <p:sp>
        <p:nvSpPr>
          <p:cNvPr id="507907" name="Rectangle 3"/>
          <p:cNvSpPr>
            <a:spLocks noGrp="1" noChangeArrowheads="1"/>
          </p:cNvSpPr>
          <p:nvPr>
            <p:ph idx="1"/>
          </p:nvPr>
        </p:nvSpPr>
        <p:spPr>
          <a:xfrm>
            <a:off x="228600" y="1447800"/>
            <a:ext cx="8229600" cy="4724400"/>
          </a:xfrm>
        </p:spPr>
        <p:txBody>
          <a:bodyPr>
            <a:normAutofit/>
          </a:bodyPr>
          <a:lstStyle/>
          <a:p>
            <a:r>
              <a:rPr lang="en-US" altLang="en-US" dirty="0"/>
              <a:t>Additive smoothing </a:t>
            </a:r>
          </a:p>
          <a:p>
            <a:pPr lvl="1"/>
            <a:r>
              <a:rPr lang="en-US" altLang="en-US" b="0" dirty="0"/>
              <a:t>Add a constant </a:t>
            </a:r>
            <a:r>
              <a:rPr lang="en-US" altLang="en-US" b="0" dirty="0">
                <a:sym typeface="Symbol" panose="05050102010706020507" pitchFamily="18" charset="2"/>
              </a:rPr>
              <a:t></a:t>
            </a:r>
            <a:r>
              <a:rPr lang="en-US" altLang="en-US" b="0" dirty="0"/>
              <a:t> to the counts of each word</a:t>
            </a:r>
          </a:p>
          <a:p>
            <a:pPr lvl="2"/>
            <a:r>
              <a:rPr lang="en-US" altLang="en-US" dirty="0"/>
              <a:t>Unigram language model as an example</a:t>
            </a:r>
            <a:endParaRPr lang="en-US" altLang="en-US" b="0" dirty="0"/>
          </a:p>
          <a:p>
            <a:endParaRPr lang="en-US" altLang="en-US" b="0" dirty="0"/>
          </a:p>
          <a:p>
            <a:endParaRPr lang="en-US" altLang="en-US" b="0" dirty="0"/>
          </a:p>
          <a:p>
            <a:endParaRPr lang="en-US" altLang="en-US" dirty="0"/>
          </a:p>
          <a:p>
            <a:endParaRPr lang="en-US" altLang="en-US" b="0" dirty="0"/>
          </a:p>
          <a:p>
            <a:endParaRPr lang="en-US" altLang="en-US" b="0" dirty="0"/>
          </a:p>
          <a:p>
            <a:pPr lvl="1"/>
            <a:r>
              <a:rPr lang="en-US" altLang="en-US" dirty="0"/>
              <a:t>Problems?</a:t>
            </a:r>
          </a:p>
          <a:p>
            <a:pPr lvl="2"/>
            <a:r>
              <a:rPr lang="en-US" altLang="en-US" dirty="0"/>
              <a:t>Hint: all words are equally important?</a:t>
            </a:r>
          </a:p>
          <a:p>
            <a:endParaRPr lang="en-US" altLang="en-US" dirty="0"/>
          </a:p>
        </p:txBody>
      </p:sp>
      <p:grpSp>
        <p:nvGrpSpPr>
          <p:cNvPr id="4" name="Group 3"/>
          <p:cNvGrpSpPr/>
          <p:nvPr/>
        </p:nvGrpSpPr>
        <p:grpSpPr>
          <a:xfrm>
            <a:off x="4191000" y="3336133"/>
            <a:ext cx="3663421" cy="336550"/>
            <a:chOff x="4191000" y="2948783"/>
            <a:chExt cx="3663421" cy="336550"/>
          </a:xfrm>
        </p:grpSpPr>
        <p:sp>
          <p:nvSpPr>
            <p:cNvPr id="507916" name="Text Box 12"/>
            <p:cNvSpPr txBox="1">
              <a:spLocks noChangeArrowheads="1"/>
            </p:cNvSpPr>
            <p:nvPr/>
          </p:nvSpPr>
          <p:spPr bwMode="auto">
            <a:xfrm>
              <a:off x="4690533" y="2948783"/>
              <a:ext cx="31638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a:latin typeface="Arial" panose="020B0604020202020204" pitchFamily="34" charset="0"/>
                </a:rPr>
                <a:t>“Add one”, Laplace smoothing</a:t>
              </a:r>
            </a:p>
          </p:txBody>
        </p:sp>
        <p:sp>
          <p:nvSpPr>
            <p:cNvPr id="507917" name="Line 13"/>
            <p:cNvSpPr>
              <a:spLocks noChangeShapeType="1"/>
            </p:cNvSpPr>
            <p:nvPr/>
          </p:nvSpPr>
          <p:spPr bwMode="auto">
            <a:xfrm flipH="1">
              <a:off x="4191000" y="3119437"/>
              <a:ext cx="533400" cy="16589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8" name="Group 7"/>
          <p:cNvGrpSpPr/>
          <p:nvPr/>
        </p:nvGrpSpPr>
        <p:grpSpPr>
          <a:xfrm>
            <a:off x="4191000" y="3948113"/>
            <a:ext cx="2252662" cy="336550"/>
            <a:chOff x="4191000" y="3560763"/>
            <a:chExt cx="2252662" cy="336550"/>
          </a:xfrm>
        </p:grpSpPr>
        <p:sp>
          <p:nvSpPr>
            <p:cNvPr id="507918" name="Text Box 14"/>
            <p:cNvSpPr txBox="1">
              <a:spLocks noChangeArrowheads="1"/>
            </p:cNvSpPr>
            <p:nvPr/>
          </p:nvSpPr>
          <p:spPr bwMode="auto">
            <a:xfrm>
              <a:off x="4724400" y="3560763"/>
              <a:ext cx="17192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a:latin typeface="Arial" panose="020B0604020202020204" pitchFamily="34" charset="0"/>
                </a:rPr>
                <a:t>Vocabulary size</a:t>
              </a:r>
            </a:p>
          </p:txBody>
        </p:sp>
        <p:sp>
          <p:nvSpPr>
            <p:cNvPr id="507919" name="Line 15"/>
            <p:cNvSpPr>
              <a:spLocks noChangeShapeType="1"/>
            </p:cNvSpPr>
            <p:nvPr/>
          </p:nvSpPr>
          <p:spPr bwMode="auto">
            <a:xfrm flipH="1" flipV="1">
              <a:off x="4191000" y="3651250"/>
              <a:ext cx="533400" cy="777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 name="Group 1"/>
          <p:cNvGrpSpPr/>
          <p:nvPr/>
        </p:nvGrpSpPr>
        <p:grpSpPr>
          <a:xfrm>
            <a:off x="2081213" y="3124200"/>
            <a:ext cx="1766887" cy="533400"/>
            <a:chOff x="2081213" y="2736850"/>
            <a:chExt cx="1766887" cy="533400"/>
          </a:xfrm>
        </p:grpSpPr>
        <p:sp>
          <p:nvSpPr>
            <p:cNvPr id="507920" name="Text Box 16"/>
            <p:cNvSpPr txBox="1">
              <a:spLocks noChangeArrowheads="1"/>
            </p:cNvSpPr>
            <p:nvPr/>
          </p:nvSpPr>
          <p:spPr bwMode="auto">
            <a:xfrm>
              <a:off x="2081213" y="2736850"/>
              <a:ext cx="17668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a:latin typeface="Arial" panose="020B0604020202020204" pitchFamily="34" charset="0"/>
                </a:rPr>
                <a:t>Counts of w in d</a:t>
              </a:r>
            </a:p>
          </p:txBody>
        </p:sp>
        <p:sp>
          <p:nvSpPr>
            <p:cNvPr id="507921" name="Line 17"/>
            <p:cNvSpPr>
              <a:spLocks noChangeShapeType="1"/>
            </p:cNvSpPr>
            <p:nvPr/>
          </p:nvSpPr>
          <p:spPr bwMode="auto">
            <a:xfrm>
              <a:off x="2843213" y="3041650"/>
              <a:ext cx="1524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 name="Group 2"/>
          <p:cNvGrpSpPr/>
          <p:nvPr/>
        </p:nvGrpSpPr>
        <p:grpSpPr>
          <a:xfrm>
            <a:off x="2118783" y="4249738"/>
            <a:ext cx="2636837" cy="557212"/>
            <a:chOff x="2118783" y="3862388"/>
            <a:chExt cx="2636837" cy="557212"/>
          </a:xfrm>
        </p:grpSpPr>
        <p:sp>
          <p:nvSpPr>
            <p:cNvPr id="507922" name="Text Box 18"/>
            <p:cNvSpPr txBox="1">
              <a:spLocks noChangeArrowheads="1"/>
            </p:cNvSpPr>
            <p:nvPr/>
          </p:nvSpPr>
          <p:spPr bwMode="auto">
            <a:xfrm>
              <a:off x="2118783" y="4083050"/>
              <a:ext cx="26368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a:latin typeface="Arial" panose="020B0604020202020204" pitchFamily="34" charset="0"/>
                </a:rPr>
                <a:t>Length of d (total counts)</a:t>
              </a:r>
            </a:p>
          </p:txBody>
        </p:sp>
        <p:sp>
          <p:nvSpPr>
            <p:cNvPr id="507923" name="Line 19"/>
            <p:cNvSpPr>
              <a:spLocks noChangeShapeType="1"/>
            </p:cNvSpPr>
            <p:nvPr/>
          </p:nvSpPr>
          <p:spPr bwMode="auto">
            <a:xfrm flipV="1">
              <a:off x="3224213" y="3862388"/>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 name="Slide Number Placeholder 6"/>
          <p:cNvSpPr>
            <a:spLocks noGrp="1"/>
          </p:cNvSpPr>
          <p:nvPr>
            <p:ph type="sldNum" sz="quarter" idx="12"/>
          </p:nvPr>
        </p:nvSpPr>
        <p:spPr/>
        <p:txBody>
          <a:bodyPr/>
          <a:lstStyle/>
          <a:p>
            <a:fld id="{D4438207-9E20-42FC-82B6-02A8A94D7FE7}" type="slidenum">
              <a:rPr lang="en-US" smtClean="0"/>
              <a:t>24</a:t>
            </a:fld>
            <a:endParaRPr lang="en-US"/>
          </a:p>
        </p:txBody>
      </p:sp>
      <mc:AlternateContent xmlns:mc="http://schemas.openxmlformats.org/markup-compatibility/2006" xmlns:a14="http://schemas.microsoft.com/office/drawing/2010/main">
        <mc:Choice Requires="a14">
          <p:sp>
            <p:nvSpPr>
              <p:cNvPr id="9" name="TextBox 8"/>
              <p:cNvSpPr txBox="1"/>
              <p:nvPr/>
            </p:nvSpPr>
            <p:spPr>
              <a:xfrm>
                <a:off x="1964795" y="3617915"/>
                <a:ext cx="2183418" cy="5841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𝑤</m:t>
                          </m:r>
                        </m:e>
                        <m:e>
                          <m:r>
                            <a:rPr lang="en-US" b="0" i="1" smtClean="0">
                              <a:latin typeface="Cambria Math" panose="02040503050406030204" pitchFamily="18" charset="0"/>
                            </a:rPr>
                            <m:t>𝑑</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𝑐</m:t>
                          </m:r>
                          <m:d>
                            <m:dPr>
                              <m:ctrlPr>
                                <a:rPr lang="en-US" b="0" i="1" smtClean="0">
                                  <a:latin typeface="Cambria Math" panose="02040503050406030204" pitchFamily="18" charset="0"/>
                                </a:rPr>
                              </m:ctrlPr>
                            </m:dPr>
                            <m:e>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𝑑</m:t>
                              </m:r>
                            </m:e>
                          </m:d>
                          <m:r>
                            <a:rPr lang="en-US" b="0" i="1" smtClean="0">
                              <a:latin typeface="Cambria Math" panose="02040503050406030204" pitchFamily="18" charset="0"/>
                            </a:rPr>
                            <m:t>+</m:t>
                          </m:r>
                          <m:r>
                            <a:rPr lang="en-US" b="0" i="1" smtClean="0">
                              <a:latin typeface="Cambria Math" panose="02040503050406030204" pitchFamily="18" charset="0"/>
                            </a:rPr>
                            <m:t>𝛿</m:t>
                          </m:r>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𝑑</m:t>
                              </m:r>
                            </m:e>
                          </m:d>
                          <m:r>
                            <a:rPr lang="en-US" b="0" i="1" smtClean="0">
                              <a:latin typeface="Cambria Math" panose="02040503050406030204" pitchFamily="18" charset="0"/>
                            </a:rPr>
                            <m:t>+</m:t>
                          </m:r>
                          <m:r>
                            <a:rPr lang="en-US" b="0" i="1" smtClean="0">
                              <a:latin typeface="Cambria Math" panose="02040503050406030204" pitchFamily="18" charset="0"/>
                            </a:rPr>
                            <m:t>𝛿</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den>
                      </m:f>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1964795" y="3617915"/>
                <a:ext cx="2183418" cy="584199"/>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14952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7907">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790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Add one smoothing for bigrams </a:t>
            </a:r>
          </a:p>
        </p:txBody>
      </p:sp>
      <p:sp>
        <p:nvSpPr>
          <p:cNvPr id="6" name="Slide Number Placeholder 5"/>
          <p:cNvSpPr>
            <a:spLocks noGrp="1"/>
          </p:cNvSpPr>
          <p:nvPr>
            <p:ph type="sldNum" sz="quarter" idx="12"/>
          </p:nvPr>
        </p:nvSpPr>
        <p:spPr/>
        <p:txBody>
          <a:bodyPr/>
          <a:lstStyle/>
          <a:p>
            <a:fld id="{D4438207-9E20-42FC-82B6-02A8A94D7FE7}" type="slidenum">
              <a:rPr lang="en-US" smtClean="0"/>
              <a:t>25</a:t>
            </a:fld>
            <a:endParaRPr lang="en-US"/>
          </a:p>
        </p:txBody>
      </p:sp>
      <p:pic>
        <p:nvPicPr>
          <p:cNvPr id="7" name="Picture 6"/>
          <p:cNvPicPr>
            <a:picLocks noChangeAspect="1"/>
          </p:cNvPicPr>
          <p:nvPr/>
        </p:nvPicPr>
        <p:blipFill>
          <a:blip r:embed="rId2"/>
          <a:stretch>
            <a:fillRect/>
          </a:stretch>
        </p:blipFill>
        <p:spPr>
          <a:xfrm>
            <a:off x="609600" y="1676400"/>
            <a:ext cx="7531893" cy="4118649"/>
          </a:xfrm>
          <a:prstGeom prst="rect">
            <a:avLst/>
          </a:prstGeom>
        </p:spPr>
      </p:pic>
    </p:spTree>
    <p:extLst>
      <p:ext uri="{BB962C8B-B14F-4D97-AF65-F5344CB8AC3E}">
        <p14:creationId xmlns:p14="http://schemas.microsoft.com/office/powerpoint/2010/main" val="24349919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After smoothing</a:t>
            </a:r>
          </a:p>
        </p:txBody>
      </p:sp>
      <p:sp>
        <p:nvSpPr>
          <p:cNvPr id="7" name="Content Placeholder 6"/>
          <p:cNvSpPr>
            <a:spLocks noGrp="1"/>
          </p:cNvSpPr>
          <p:nvPr>
            <p:ph idx="1"/>
          </p:nvPr>
        </p:nvSpPr>
        <p:spPr>
          <a:xfrm>
            <a:off x="228600" y="914400"/>
            <a:ext cx="8686800" cy="5638800"/>
          </a:xfrm>
        </p:spPr>
        <p:txBody>
          <a:bodyPr/>
          <a:lstStyle/>
          <a:p>
            <a:r>
              <a:rPr lang="en-US" dirty="0"/>
              <a:t>Giving too much to the unseen events</a:t>
            </a:r>
          </a:p>
          <a:p>
            <a:r>
              <a:rPr lang="en-US" dirty="0">
                <a:solidFill>
                  <a:srgbClr val="0099FF"/>
                </a:solidFill>
              </a:rPr>
              <a:t>The probability of all seen events are reduced to much!</a:t>
            </a:r>
          </a:p>
          <a:p>
            <a:r>
              <a:rPr lang="zh-CN" altLang="en-US" sz="2400" dirty="0">
                <a:solidFill>
                  <a:srgbClr val="0099FF"/>
                </a:solidFill>
              </a:rPr>
              <a:t>有一些</a:t>
            </a:r>
            <a:r>
              <a:rPr lang="en-US" altLang="zh-CN" dirty="0">
                <a:solidFill>
                  <a:srgbClr val="0099FF"/>
                </a:solidFill>
              </a:rPr>
              <a:t>bi-gram</a:t>
            </a:r>
            <a:r>
              <a:rPr lang="zh-CN" altLang="en-US" sz="2400" dirty="0">
                <a:solidFill>
                  <a:srgbClr val="0099FF"/>
                </a:solidFill>
              </a:rPr>
              <a:t>不可能出现，就不用分配给他们</a:t>
            </a:r>
            <a:r>
              <a:rPr lang="en-US" altLang="zh-CN" dirty="0">
                <a:solidFill>
                  <a:srgbClr val="0099FF"/>
                </a:solidFill>
              </a:rPr>
              <a:t>probability</a:t>
            </a:r>
            <a:endParaRPr lang="en-US" dirty="0">
              <a:solidFill>
                <a:srgbClr val="0099FF"/>
              </a:solidFill>
            </a:endParaRPr>
          </a:p>
        </p:txBody>
      </p:sp>
      <p:sp>
        <p:nvSpPr>
          <p:cNvPr id="5" name="Slide Number Placeholder 4"/>
          <p:cNvSpPr>
            <a:spLocks noGrp="1"/>
          </p:cNvSpPr>
          <p:nvPr>
            <p:ph type="sldNum" sz="quarter" idx="12"/>
          </p:nvPr>
        </p:nvSpPr>
        <p:spPr/>
        <p:txBody>
          <a:bodyPr/>
          <a:lstStyle/>
          <a:p>
            <a:fld id="{D4438207-9E20-42FC-82B6-02A8A94D7FE7}" type="slidenum">
              <a:rPr lang="en-US" smtClean="0"/>
              <a:t>26</a:t>
            </a:fld>
            <a:endParaRPr lang="en-US"/>
          </a:p>
        </p:txBody>
      </p:sp>
      <p:pic>
        <p:nvPicPr>
          <p:cNvPr id="6" name="Picture 5"/>
          <p:cNvPicPr>
            <a:picLocks noChangeAspect="1"/>
          </p:cNvPicPr>
          <p:nvPr/>
        </p:nvPicPr>
        <p:blipFill>
          <a:blip r:embed="rId2"/>
          <a:stretch>
            <a:fillRect/>
          </a:stretch>
        </p:blipFill>
        <p:spPr>
          <a:xfrm>
            <a:off x="523511" y="2743200"/>
            <a:ext cx="8096977" cy="3657600"/>
          </a:xfrm>
          <a:prstGeom prst="rect">
            <a:avLst/>
          </a:prstGeom>
        </p:spPr>
      </p:pic>
    </p:spTree>
    <p:extLst>
      <p:ext uri="{BB962C8B-B14F-4D97-AF65-F5344CB8AC3E}">
        <p14:creationId xmlns:p14="http://schemas.microsoft.com/office/powerpoint/2010/main" val="3511985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p:txBody>
          <a:bodyPr/>
          <a:lstStyle/>
          <a:p>
            <a:r>
              <a:rPr lang="en-US" altLang="en-US" dirty="0"/>
              <a:t>Smoothing methods</a:t>
            </a:r>
          </a:p>
        </p:txBody>
      </p:sp>
      <p:sp>
        <p:nvSpPr>
          <p:cNvPr id="518147" name="Rectangle 3"/>
          <p:cNvSpPr>
            <a:spLocks noGrp="1" noChangeArrowheads="1"/>
          </p:cNvSpPr>
          <p:nvPr>
            <p:ph idx="1"/>
          </p:nvPr>
        </p:nvSpPr>
        <p:spPr/>
        <p:txBody>
          <a:bodyPr>
            <a:normAutofit/>
          </a:bodyPr>
          <a:lstStyle/>
          <a:p>
            <a:pPr>
              <a:lnSpc>
                <a:spcPct val="90000"/>
              </a:lnSpc>
            </a:pPr>
            <a:r>
              <a:rPr lang="en-US" altLang="en-US" dirty="0"/>
              <a:t>Linear interpolation</a:t>
            </a:r>
          </a:p>
          <a:p>
            <a:pPr lvl="1">
              <a:lnSpc>
                <a:spcPct val="90000"/>
              </a:lnSpc>
            </a:pPr>
            <a:r>
              <a:rPr lang="en-US" altLang="en-US" dirty="0"/>
              <a:t>Use (N –1)-gram probabilities to smooth N-gram probabilities</a:t>
            </a:r>
          </a:p>
          <a:p>
            <a:pPr lvl="2">
              <a:lnSpc>
                <a:spcPct val="90000"/>
              </a:lnSpc>
            </a:pPr>
            <a:r>
              <a:rPr lang="en-US" altLang="en-US" b="0" dirty="0"/>
              <a:t>We </a:t>
            </a:r>
            <a:r>
              <a:rPr lang="en-US" altLang="en-US" dirty="0"/>
              <a:t>never see the trigram “Bob was reading”, but we do see the bigram “was reading”</a:t>
            </a:r>
          </a:p>
          <a:p>
            <a:pPr lvl="2">
              <a:lnSpc>
                <a:spcPct val="90000"/>
              </a:lnSpc>
            </a:pPr>
            <a:r>
              <a:rPr lang="en-US" altLang="en-US" b="0" dirty="0">
                <a:solidFill>
                  <a:srgbClr val="0099FF"/>
                </a:solidFill>
              </a:rPr>
              <a:t>Add small probabilities to “was reading” based on the knowledge about bi-gram language model.</a:t>
            </a:r>
          </a:p>
          <a:p>
            <a:pPr lvl="2">
              <a:lnSpc>
                <a:spcPct val="90000"/>
              </a:lnSpc>
            </a:pPr>
            <a:r>
              <a:rPr lang="en-US" altLang="en-US" dirty="0">
                <a:solidFill>
                  <a:srgbClr val="0099FF"/>
                </a:solidFill>
              </a:rPr>
              <a:t>1-</a:t>
            </a:r>
            <a:r>
              <a:rPr lang="el-GR" altLang="en-US" dirty="0">
                <a:solidFill>
                  <a:srgbClr val="0099FF"/>
                </a:solidFill>
              </a:rPr>
              <a:t>λ</a:t>
            </a:r>
            <a:r>
              <a:rPr lang="en-US" altLang="en-US" dirty="0">
                <a:solidFill>
                  <a:srgbClr val="0099FF"/>
                </a:solidFill>
              </a:rPr>
              <a:t>: probabilities according to the N-1-gram language model.</a:t>
            </a:r>
            <a:endParaRPr lang="en-US" altLang="en-US" b="0" dirty="0">
              <a:solidFill>
                <a:srgbClr val="0099FF"/>
              </a:solidFill>
            </a:endParaRPr>
          </a:p>
          <a:p>
            <a:pPr lvl="1">
              <a:lnSpc>
                <a:spcPct val="90000"/>
              </a:lnSpc>
            </a:pPr>
            <a:endParaRPr lang="en-US" altLang="en-US" dirty="0"/>
          </a:p>
          <a:p>
            <a:pPr lvl="1">
              <a:lnSpc>
                <a:spcPct val="90000"/>
              </a:lnSpc>
            </a:pPr>
            <a:endParaRPr lang="en-US" altLang="en-US" b="0" dirty="0"/>
          </a:p>
          <a:p>
            <a:pPr lvl="1">
              <a:lnSpc>
                <a:spcPct val="90000"/>
              </a:lnSpc>
            </a:pPr>
            <a:endParaRPr lang="en-US" altLang="en-US" dirty="0"/>
          </a:p>
          <a:p>
            <a:pPr marL="0" indent="0">
              <a:lnSpc>
                <a:spcPct val="90000"/>
              </a:lnSpc>
              <a:buNone/>
            </a:pPr>
            <a:endParaRPr lang="en-US" altLang="en-US" b="0" dirty="0"/>
          </a:p>
          <a:p>
            <a:pPr>
              <a:lnSpc>
                <a:spcPct val="90000"/>
              </a:lnSpc>
            </a:pPr>
            <a:endParaRPr lang="en-US" altLang="en-US" b="0" dirty="0"/>
          </a:p>
          <a:p>
            <a:pPr>
              <a:lnSpc>
                <a:spcPct val="90000"/>
              </a:lnSpc>
            </a:pPr>
            <a:endParaRPr lang="en-US" altLang="en-US" sz="2400" dirty="0"/>
          </a:p>
        </p:txBody>
      </p:sp>
      <p:sp>
        <p:nvSpPr>
          <p:cNvPr id="7" name="Slide Number Placeholder 6"/>
          <p:cNvSpPr>
            <a:spLocks noGrp="1"/>
          </p:cNvSpPr>
          <p:nvPr>
            <p:ph type="sldNum" sz="quarter" idx="12"/>
          </p:nvPr>
        </p:nvSpPr>
        <p:spPr/>
        <p:txBody>
          <a:bodyPr/>
          <a:lstStyle/>
          <a:p>
            <a:fld id="{D4438207-9E20-42FC-82B6-02A8A94D7FE7}" type="slidenum">
              <a:rPr lang="en-US" smtClean="0"/>
              <a:t>27</a:t>
            </a:fld>
            <a:endParaRPr lang="en-US"/>
          </a:p>
        </p:txBody>
      </p:sp>
      <p:pic>
        <p:nvPicPr>
          <p:cNvPr id="4" name="Picture 3"/>
          <p:cNvPicPr>
            <a:picLocks noChangeAspect="1"/>
          </p:cNvPicPr>
          <p:nvPr/>
        </p:nvPicPr>
        <p:blipFill>
          <a:blip r:embed="rId2"/>
          <a:stretch>
            <a:fillRect/>
          </a:stretch>
        </p:blipFill>
        <p:spPr>
          <a:xfrm>
            <a:off x="1295400" y="4114800"/>
            <a:ext cx="6924675" cy="2182666"/>
          </a:xfrm>
          <a:prstGeom prst="rect">
            <a:avLst/>
          </a:prstGeom>
        </p:spPr>
      </p:pic>
    </p:spTree>
    <p:extLst>
      <p:ext uri="{BB962C8B-B14F-4D97-AF65-F5344CB8AC3E}">
        <p14:creationId xmlns:p14="http://schemas.microsoft.com/office/powerpoint/2010/main" val="19081344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p:txBody>
          <a:bodyPr/>
          <a:lstStyle/>
          <a:p>
            <a:r>
              <a:rPr lang="en-US" altLang="en-US" dirty="0"/>
              <a:t>Smoothing methods</a:t>
            </a:r>
          </a:p>
        </p:txBody>
      </p:sp>
      <p:sp>
        <p:nvSpPr>
          <p:cNvPr id="518147" name="Rectangle 3"/>
          <p:cNvSpPr>
            <a:spLocks noGrp="1" noChangeArrowheads="1"/>
          </p:cNvSpPr>
          <p:nvPr>
            <p:ph idx="1"/>
          </p:nvPr>
        </p:nvSpPr>
        <p:spPr/>
        <p:txBody>
          <a:bodyPr>
            <a:normAutofit/>
          </a:bodyPr>
          <a:lstStyle/>
          <a:p>
            <a:pPr>
              <a:lnSpc>
                <a:spcPct val="90000"/>
              </a:lnSpc>
            </a:pPr>
            <a:r>
              <a:rPr lang="en-US" altLang="en-US" dirty="0"/>
              <a:t>Linear interpolation</a:t>
            </a:r>
          </a:p>
          <a:p>
            <a:pPr lvl="1">
              <a:lnSpc>
                <a:spcPct val="90000"/>
              </a:lnSpc>
            </a:pPr>
            <a:r>
              <a:rPr lang="en-US" altLang="en-US" dirty="0"/>
              <a:t>Use (N –1)-gram probabilities to smooth N-gram probabilities</a:t>
            </a:r>
          </a:p>
          <a:p>
            <a:pPr lvl="1">
              <a:lnSpc>
                <a:spcPct val="90000"/>
              </a:lnSpc>
            </a:pPr>
            <a:endParaRPr lang="en-US" altLang="en-US" sz="2000" dirty="0"/>
          </a:p>
          <a:p>
            <a:pPr lvl="1">
              <a:lnSpc>
                <a:spcPct val="90000"/>
              </a:lnSpc>
            </a:pPr>
            <a:endParaRPr lang="en-US" altLang="en-US" sz="2000" dirty="0"/>
          </a:p>
          <a:p>
            <a:pPr lvl="1">
              <a:lnSpc>
                <a:spcPct val="90000"/>
              </a:lnSpc>
            </a:pPr>
            <a:endParaRPr lang="en-US" altLang="en-US" sz="2000" dirty="0"/>
          </a:p>
          <a:p>
            <a:pPr lvl="1">
              <a:lnSpc>
                <a:spcPct val="90000"/>
              </a:lnSpc>
            </a:pPr>
            <a:endParaRPr lang="en-US" altLang="en-US" sz="2000" dirty="0"/>
          </a:p>
          <a:p>
            <a:pPr lvl="1">
              <a:lnSpc>
                <a:spcPct val="90000"/>
              </a:lnSpc>
            </a:pPr>
            <a:endParaRPr lang="en-US" altLang="en-US" sz="2000" dirty="0"/>
          </a:p>
          <a:p>
            <a:pPr lvl="1">
              <a:lnSpc>
                <a:spcPct val="90000"/>
              </a:lnSpc>
            </a:pPr>
            <a:endParaRPr lang="en-US" altLang="en-US" sz="2000" dirty="0"/>
          </a:p>
          <a:p>
            <a:pPr lvl="1">
              <a:lnSpc>
                <a:spcPct val="90000"/>
              </a:lnSpc>
            </a:pPr>
            <a:r>
              <a:rPr lang="en-US" altLang="en-US" dirty="0"/>
              <a:t>Further generalize it</a:t>
            </a:r>
          </a:p>
          <a:p>
            <a:pPr lvl="2">
              <a:lnSpc>
                <a:spcPct val="90000"/>
              </a:lnSpc>
            </a:pPr>
            <a:endParaRPr lang="en-US" altLang="en-US" dirty="0"/>
          </a:p>
          <a:p>
            <a:pPr lvl="1">
              <a:lnSpc>
                <a:spcPct val="90000"/>
              </a:lnSpc>
            </a:pPr>
            <a:endParaRPr lang="en-US" altLang="en-US" b="0" dirty="0"/>
          </a:p>
          <a:p>
            <a:pPr lvl="1">
              <a:lnSpc>
                <a:spcPct val="90000"/>
              </a:lnSpc>
            </a:pPr>
            <a:endParaRPr lang="en-US" altLang="en-US" dirty="0"/>
          </a:p>
          <a:p>
            <a:pPr marL="0" indent="0">
              <a:lnSpc>
                <a:spcPct val="90000"/>
              </a:lnSpc>
              <a:buNone/>
            </a:pPr>
            <a:endParaRPr lang="en-US" altLang="en-US" b="0" dirty="0"/>
          </a:p>
          <a:p>
            <a:pPr>
              <a:lnSpc>
                <a:spcPct val="90000"/>
              </a:lnSpc>
            </a:pPr>
            <a:endParaRPr lang="en-US" altLang="en-US" b="0" dirty="0"/>
          </a:p>
          <a:p>
            <a:pPr>
              <a:lnSpc>
                <a:spcPct val="90000"/>
              </a:lnSpc>
            </a:pPr>
            <a:endParaRPr lang="en-US" altLang="en-US" sz="2400" dirty="0"/>
          </a:p>
        </p:txBody>
      </p:sp>
      <p:sp>
        <p:nvSpPr>
          <p:cNvPr id="7" name="Slide Number Placeholder 6"/>
          <p:cNvSpPr>
            <a:spLocks noGrp="1"/>
          </p:cNvSpPr>
          <p:nvPr>
            <p:ph type="sldNum" sz="quarter" idx="12"/>
          </p:nvPr>
        </p:nvSpPr>
        <p:spPr/>
        <p:txBody>
          <a:bodyPr/>
          <a:lstStyle/>
          <a:p>
            <a:fld id="{D4438207-9E20-42FC-82B6-02A8A94D7FE7}" type="slidenum">
              <a:rPr lang="en-US" smtClean="0"/>
              <a:t>28</a:t>
            </a:fld>
            <a:endParaRPr lang="en-US"/>
          </a:p>
        </p:txBody>
      </p:sp>
      <mc:AlternateContent xmlns:mc="http://schemas.openxmlformats.org/markup-compatibility/2006" xmlns:a14="http://schemas.microsoft.com/office/drawing/2010/main">
        <mc:Choice Requires="a14">
          <p:sp>
            <p:nvSpPr>
              <p:cNvPr id="8" name="Rectangle 7"/>
              <p:cNvSpPr/>
              <p:nvPr/>
            </p:nvSpPr>
            <p:spPr>
              <a:xfrm>
                <a:off x="1208753" y="2653369"/>
                <a:ext cx="691785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i="1">
                              <a:latin typeface="Cambria Math" panose="02040503050406030204" pitchFamily="18" charset="0"/>
                            </a:rPr>
                            <m:t>𝑝</m:t>
                          </m:r>
                        </m:e>
                      </m:acc>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+1</m:t>
                              </m:r>
                            </m:sub>
                          </m:sSub>
                        </m:e>
                      </m:d>
                      <m:r>
                        <a:rPr lang="en-US" sz="2400" b="0" i="1" smtClean="0">
                          <a:latin typeface="Cambria Math" panose="02040503050406030204" pitchFamily="18" charset="0"/>
                        </a:rPr>
                        <m:t>=</m:t>
                      </m:r>
                      <m:r>
                        <a:rPr lang="en-US" sz="2400" b="0" i="1" smtClean="0">
                          <a:latin typeface="Cambria Math" panose="02040503050406030204" pitchFamily="18" charset="0"/>
                        </a:rPr>
                        <m:t>𝜆</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𝑀𝐿</m:t>
                          </m:r>
                        </m:sub>
                      </m:sSub>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+1</m:t>
                              </m:r>
                            </m:sub>
                          </m:sSub>
                        </m:e>
                      </m:d>
                    </m:oMath>
                  </m:oMathPara>
                </a14:m>
                <a:endParaRPr lang="en-US" sz="2400" dirty="0"/>
              </a:p>
            </p:txBody>
          </p:sp>
        </mc:Choice>
        <mc:Fallback xmlns="">
          <p:sp>
            <p:nvSpPr>
              <p:cNvPr id="8" name="Rectangle 7"/>
              <p:cNvSpPr>
                <a:spLocks noRot="1" noChangeAspect="1" noMove="1" noResize="1" noEditPoints="1" noAdjustHandles="1" noChangeArrowheads="1" noChangeShapeType="1" noTextEdit="1"/>
              </p:cNvSpPr>
              <p:nvPr/>
            </p:nvSpPr>
            <p:spPr>
              <a:xfrm>
                <a:off x="1208753" y="2653369"/>
                <a:ext cx="6917856" cy="461665"/>
              </a:xfrm>
              <a:prstGeom prst="rect">
                <a:avLst/>
              </a:prstGeom>
              <a:blipFill>
                <a:blip r:embed="rId2"/>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4210481" y="3114388"/>
                <a:ext cx="432637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+(1−</m:t>
                      </m:r>
                      <m:r>
                        <a:rPr lang="en-US" sz="2400" b="0" i="1" smtClean="0">
                          <a:latin typeface="Cambria Math" panose="02040503050406030204" pitchFamily="18" charset="0"/>
                        </a:rPr>
                        <m:t>𝜆</m:t>
                      </m:r>
                      <m:r>
                        <a:rPr lang="en-US" sz="2400" b="0" i="1" smtClean="0">
                          <a:latin typeface="Cambria Math" panose="02040503050406030204" pitchFamily="18" charset="0"/>
                        </a:rPr>
                        <m:t>)</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+2</m:t>
                              </m:r>
                            </m:sub>
                          </m:sSub>
                        </m:e>
                      </m:d>
                    </m:oMath>
                  </m:oMathPara>
                </a14:m>
                <a:endParaRPr lang="en-US" sz="2400" dirty="0"/>
              </a:p>
            </p:txBody>
          </p:sp>
        </mc:Choice>
        <mc:Fallback xmlns="">
          <p:sp>
            <p:nvSpPr>
              <p:cNvPr id="10" name="Rectangle 9"/>
              <p:cNvSpPr>
                <a:spLocks noRot="1" noChangeAspect="1" noMove="1" noResize="1" noEditPoints="1" noAdjustHandles="1" noChangeArrowheads="1" noChangeShapeType="1" noTextEdit="1"/>
              </p:cNvSpPr>
              <p:nvPr/>
            </p:nvSpPr>
            <p:spPr>
              <a:xfrm>
                <a:off x="4210481" y="3114388"/>
                <a:ext cx="4326377" cy="461665"/>
              </a:xfrm>
              <a:prstGeom prst="rect">
                <a:avLst/>
              </a:prstGeom>
              <a:blipFill>
                <a:blip r:embed="rId3"/>
                <a:stretch>
                  <a:fillRect b="-17105"/>
                </a:stretch>
              </a:blipFill>
            </p:spPr>
            <p:txBody>
              <a:bodyPr/>
              <a:lstStyle/>
              <a:p>
                <a:r>
                  <a:rPr lang="en-US">
                    <a:noFill/>
                  </a:rPr>
                  <a:t> </a:t>
                </a:r>
              </a:p>
            </p:txBody>
          </p:sp>
        </mc:Fallback>
      </mc:AlternateContent>
      <p:grpSp>
        <p:nvGrpSpPr>
          <p:cNvPr id="26" name="Group 25"/>
          <p:cNvGrpSpPr/>
          <p:nvPr/>
        </p:nvGrpSpPr>
        <p:grpSpPr>
          <a:xfrm>
            <a:off x="5124881" y="2284037"/>
            <a:ext cx="2724150" cy="415176"/>
            <a:chOff x="5029200" y="2678668"/>
            <a:chExt cx="2724150" cy="415176"/>
          </a:xfrm>
        </p:grpSpPr>
        <p:sp>
          <p:nvSpPr>
            <p:cNvPr id="13" name="TextBox 12"/>
            <p:cNvSpPr txBox="1"/>
            <p:nvPr/>
          </p:nvSpPr>
          <p:spPr>
            <a:xfrm>
              <a:off x="5695950" y="2678668"/>
              <a:ext cx="2057400" cy="369332"/>
            </a:xfrm>
            <a:prstGeom prst="rect">
              <a:avLst/>
            </a:prstGeom>
            <a:noFill/>
          </p:spPr>
          <p:txBody>
            <a:bodyPr wrap="square" rtlCol="0">
              <a:spAutoFit/>
            </a:bodyPr>
            <a:lstStyle/>
            <a:p>
              <a:r>
                <a:rPr lang="en-US" i="1" dirty="0">
                  <a:solidFill>
                    <a:srgbClr val="FF0000"/>
                  </a:solidFill>
                </a:rPr>
                <a:t>ML N-gram </a:t>
              </a:r>
            </a:p>
          </p:txBody>
        </p:sp>
        <p:cxnSp>
          <p:nvCxnSpPr>
            <p:cNvPr id="11" name="Straight Arrow Connector 10"/>
            <p:cNvCxnSpPr>
              <a:stCxn id="13" idx="1"/>
            </p:cNvCxnSpPr>
            <p:nvPr/>
          </p:nvCxnSpPr>
          <p:spPr>
            <a:xfrm flipH="1">
              <a:off x="5029200" y="2863334"/>
              <a:ext cx="666750" cy="23051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5678478" y="3528220"/>
            <a:ext cx="2400300" cy="616880"/>
            <a:chOff x="5524500" y="3970524"/>
            <a:chExt cx="2400300" cy="616880"/>
          </a:xfrm>
        </p:grpSpPr>
        <p:sp>
          <p:nvSpPr>
            <p:cNvPr id="12" name="TextBox 11"/>
            <p:cNvSpPr txBox="1"/>
            <p:nvPr/>
          </p:nvSpPr>
          <p:spPr>
            <a:xfrm>
              <a:off x="5524500" y="4218072"/>
              <a:ext cx="2400300" cy="369332"/>
            </a:xfrm>
            <a:prstGeom prst="rect">
              <a:avLst/>
            </a:prstGeom>
            <a:noFill/>
          </p:spPr>
          <p:txBody>
            <a:bodyPr wrap="square" rtlCol="0">
              <a:spAutoFit/>
            </a:bodyPr>
            <a:lstStyle/>
            <a:p>
              <a:r>
                <a:rPr lang="en-US" i="1" dirty="0">
                  <a:solidFill>
                    <a:srgbClr val="00B050"/>
                  </a:solidFill>
                </a:rPr>
                <a:t>Smoothed (N-1)-gram </a:t>
              </a:r>
            </a:p>
          </p:txBody>
        </p:sp>
        <p:cxnSp>
          <p:nvCxnSpPr>
            <p:cNvPr id="16" name="Straight Arrow Connector 15"/>
            <p:cNvCxnSpPr/>
            <p:nvPr/>
          </p:nvCxnSpPr>
          <p:spPr>
            <a:xfrm flipH="1" flipV="1">
              <a:off x="5524500" y="3970524"/>
              <a:ext cx="266700" cy="247548"/>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1344514" y="3067086"/>
            <a:ext cx="2057400" cy="599842"/>
            <a:chOff x="1248833" y="3461717"/>
            <a:chExt cx="2057400" cy="599842"/>
          </a:xfrm>
        </p:grpSpPr>
        <p:sp>
          <p:nvSpPr>
            <p:cNvPr id="2" name="TextBox 1"/>
            <p:cNvSpPr txBox="1"/>
            <p:nvPr/>
          </p:nvSpPr>
          <p:spPr>
            <a:xfrm>
              <a:off x="1248833" y="3692227"/>
              <a:ext cx="2057400" cy="369332"/>
            </a:xfrm>
            <a:prstGeom prst="rect">
              <a:avLst/>
            </a:prstGeom>
            <a:noFill/>
          </p:spPr>
          <p:txBody>
            <a:bodyPr wrap="square" rtlCol="0">
              <a:spAutoFit/>
            </a:bodyPr>
            <a:lstStyle/>
            <a:p>
              <a:r>
                <a:rPr lang="en-US" i="1" dirty="0">
                  <a:solidFill>
                    <a:srgbClr val="00B050"/>
                  </a:solidFill>
                </a:rPr>
                <a:t>Smoothed N-gram </a:t>
              </a:r>
            </a:p>
          </p:txBody>
        </p:sp>
        <p:cxnSp>
          <p:nvCxnSpPr>
            <p:cNvPr id="19" name="Straight Arrow Connector 18"/>
            <p:cNvCxnSpPr/>
            <p:nvPr/>
          </p:nvCxnSpPr>
          <p:spPr>
            <a:xfrm flipH="1" flipV="1">
              <a:off x="1524000" y="3461717"/>
              <a:ext cx="304800" cy="23051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 name="Group 2"/>
          <p:cNvGrpSpPr/>
          <p:nvPr/>
        </p:nvGrpSpPr>
        <p:grpSpPr>
          <a:xfrm>
            <a:off x="1101609" y="4775450"/>
            <a:ext cx="7132144" cy="1692646"/>
            <a:chOff x="1143000" y="4433194"/>
            <a:chExt cx="7132144" cy="1692646"/>
          </a:xfrm>
        </p:grpSpPr>
        <mc:AlternateContent xmlns:mc="http://schemas.openxmlformats.org/markup-compatibility/2006" xmlns:a14="http://schemas.microsoft.com/office/drawing/2010/main">
          <mc:Choice Requires="a14">
            <p:sp>
              <p:nvSpPr>
                <p:cNvPr id="29" name="Rectangle 28"/>
                <p:cNvSpPr/>
                <p:nvPr/>
              </p:nvSpPr>
              <p:spPr>
                <a:xfrm>
                  <a:off x="1143000" y="4433194"/>
                  <a:ext cx="713214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i="1">
                                <a:latin typeface="Cambria Math" panose="02040503050406030204" pitchFamily="18" charset="0"/>
                              </a:rPr>
                              <m:t>𝑝</m:t>
                            </m:r>
                          </m:e>
                        </m:acc>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+1</m:t>
                                </m:r>
                              </m:sub>
                            </m:sSub>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𝜆</m:t>
                            </m:r>
                          </m:e>
                          <m:sub>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𝑀𝐿</m:t>
                            </m:r>
                          </m:sub>
                        </m:sSub>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+1</m:t>
                                </m:r>
                              </m:sub>
                            </m:sSub>
                          </m:e>
                        </m:d>
                      </m:oMath>
                    </m:oMathPara>
                  </a14:m>
                  <a:endParaRPr lang="en-US" sz="2400" dirty="0"/>
                </a:p>
              </p:txBody>
            </p:sp>
          </mc:Choice>
          <mc:Fallback xmlns="">
            <p:sp>
              <p:nvSpPr>
                <p:cNvPr id="29" name="Rectangle 28"/>
                <p:cNvSpPr>
                  <a:spLocks noRot="1" noChangeAspect="1" noMove="1" noResize="1" noEditPoints="1" noAdjustHandles="1" noChangeArrowheads="1" noChangeShapeType="1" noTextEdit="1"/>
                </p:cNvSpPr>
                <p:nvPr/>
              </p:nvSpPr>
              <p:spPr>
                <a:xfrm>
                  <a:off x="1143000" y="4433194"/>
                  <a:ext cx="7132144" cy="461665"/>
                </a:xfrm>
                <a:prstGeom prst="rect">
                  <a:avLst/>
                </a:prstGeom>
                <a:blipFill rotWithShape="0">
                  <a:blip r:embed="rId4"/>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p:cNvSpPr/>
                <p:nvPr/>
              </p:nvSpPr>
              <p:spPr>
                <a:xfrm>
                  <a:off x="4144728" y="4894213"/>
                  <a:ext cx="374820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𝜆</m:t>
                            </m:r>
                          </m:e>
                          <m:sub>
                            <m:r>
                              <a:rPr lang="en-US" sz="2400" b="0" i="1" smtClean="0">
                                <a:latin typeface="Cambria Math" panose="02040503050406030204" pitchFamily="18" charset="0"/>
                              </a:rPr>
                              <m:t>2</m:t>
                            </m:r>
                          </m:sub>
                        </m:sSub>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+2</m:t>
                                </m:r>
                              </m:sub>
                            </m:sSub>
                          </m:e>
                        </m:d>
                      </m:oMath>
                    </m:oMathPara>
                  </a14:m>
                  <a:endParaRPr lang="en-US" sz="2400" dirty="0"/>
                </a:p>
              </p:txBody>
            </p:sp>
          </mc:Choice>
          <mc:Fallback xmlns="">
            <p:sp>
              <p:nvSpPr>
                <p:cNvPr id="30" name="Rectangle 29"/>
                <p:cNvSpPr>
                  <a:spLocks noRot="1" noChangeAspect="1" noMove="1" noResize="1" noEditPoints="1" noAdjustHandles="1" noChangeArrowheads="1" noChangeShapeType="1" noTextEdit="1"/>
                </p:cNvSpPr>
                <p:nvPr/>
              </p:nvSpPr>
              <p:spPr>
                <a:xfrm>
                  <a:off x="4144728" y="4894213"/>
                  <a:ext cx="3748206" cy="461665"/>
                </a:xfrm>
                <a:prstGeom prst="rect">
                  <a:avLst/>
                </a:prstGeom>
                <a:blipFill rotWithShape="0">
                  <a:blip r:embed="rId5"/>
                  <a:stretch>
                    <a:fillRect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p:cNvSpPr/>
                <p:nvPr/>
              </p:nvSpPr>
              <p:spPr>
                <a:xfrm>
                  <a:off x="4163927" y="5664175"/>
                  <a:ext cx="155222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𝜆</m:t>
                            </m:r>
                          </m:e>
                          <m:sub>
                            <m:r>
                              <a:rPr lang="en-US" sz="2400" b="0" i="1" smtClean="0">
                                <a:latin typeface="Cambria Math" panose="02040503050406030204" pitchFamily="18" charset="0"/>
                              </a:rPr>
                              <m:t>𝑛</m:t>
                            </m:r>
                          </m:sub>
                        </m:sSub>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oMath>
                    </m:oMathPara>
                  </a14:m>
                  <a:endParaRPr lang="en-US" sz="2400" dirty="0"/>
                </a:p>
              </p:txBody>
            </p:sp>
          </mc:Choice>
          <mc:Fallback xmlns="">
            <p:sp>
              <p:nvSpPr>
                <p:cNvPr id="31" name="Rectangle 30"/>
                <p:cNvSpPr>
                  <a:spLocks noRot="1" noChangeAspect="1" noMove="1" noResize="1" noEditPoints="1" noAdjustHandles="1" noChangeArrowheads="1" noChangeShapeType="1" noTextEdit="1"/>
                </p:cNvSpPr>
                <p:nvPr/>
              </p:nvSpPr>
              <p:spPr>
                <a:xfrm>
                  <a:off x="4163927" y="5664175"/>
                  <a:ext cx="1552220" cy="461665"/>
                </a:xfrm>
                <a:prstGeom prst="rect">
                  <a:avLst/>
                </a:prstGeom>
                <a:blipFill rotWithShape="0">
                  <a:blip r:embed="rId6"/>
                  <a:stretch>
                    <a:fillRect r="-784" b="-17105"/>
                  </a:stretch>
                </a:blipFill>
              </p:spPr>
              <p:txBody>
                <a:bodyPr/>
                <a:lstStyle/>
                <a:p>
                  <a:r>
                    <a:rPr lang="en-US">
                      <a:noFill/>
                    </a:rPr>
                    <a:t> </a:t>
                  </a:r>
                </a:p>
              </p:txBody>
            </p:sp>
          </mc:Fallback>
        </mc:AlternateContent>
        <p:sp>
          <p:nvSpPr>
            <p:cNvPr id="32" name="Rectangle 31"/>
            <p:cNvSpPr/>
            <p:nvPr/>
          </p:nvSpPr>
          <p:spPr>
            <a:xfrm>
              <a:off x="4250452" y="5264274"/>
              <a:ext cx="688009" cy="461665"/>
            </a:xfrm>
            <a:prstGeom prst="rect">
              <a:avLst/>
            </a:prstGeom>
          </p:spPr>
          <p:txBody>
            <a:bodyPr wrap="none">
              <a:spAutoFit/>
            </a:bodyPr>
            <a:lstStyle/>
            <a:p>
              <a:r>
                <a:rPr lang="en-US" sz="2400" dirty="0"/>
                <a:t>…….</a:t>
              </a:r>
            </a:p>
          </p:txBody>
        </p:sp>
      </p:grpSp>
      <mc:AlternateContent xmlns:mc="http://schemas.openxmlformats.org/markup-compatibility/2006" xmlns:a14="http://schemas.microsoft.com/office/drawing/2010/main">
        <mc:Choice Requires="a14">
          <p:sp>
            <p:nvSpPr>
              <p:cNvPr id="33" name="Rectangle 32"/>
              <p:cNvSpPr/>
              <p:nvPr/>
            </p:nvSpPr>
            <p:spPr>
              <a:xfrm>
                <a:off x="1267148" y="5985211"/>
                <a:ext cx="2374881" cy="81798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𝑠</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 </m:t>
                      </m:r>
                      <m:nary>
                        <m:naryPr>
                          <m:chr m:val="∑"/>
                          <m:limLoc m:val="subSup"/>
                          <m:ctrlPr>
                            <a:rPr lang="en-US" sz="2400" b="0" i="1" smtClean="0">
                              <a:latin typeface="Cambria Math" panose="02040503050406030204" pitchFamily="18" charset="0"/>
                            </a:rPr>
                          </m:ctrlPr>
                        </m:naryPr>
                        <m:sub>
                          <m:r>
                            <m:rPr>
                              <m:brk m:alnAt="25"/>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𝜆</m:t>
                              </m:r>
                            </m:e>
                            <m:sub>
                              <m:r>
                                <a:rPr lang="en-US" sz="2400" b="0" i="1" smtClean="0">
                                  <a:latin typeface="Cambria Math" panose="02040503050406030204" pitchFamily="18" charset="0"/>
                                </a:rPr>
                                <m:t>𝑖</m:t>
                              </m:r>
                            </m:sub>
                          </m:sSub>
                        </m:e>
                      </m:nary>
                      <m:r>
                        <a:rPr lang="en-US" sz="2400" b="0" i="1" smtClean="0">
                          <a:latin typeface="Cambria Math" panose="02040503050406030204" pitchFamily="18" charset="0"/>
                        </a:rPr>
                        <m:t>=1</m:t>
                      </m:r>
                    </m:oMath>
                  </m:oMathPara>
                </a14:m>
                <a:endParaRPr lang="en-US" sz="2400" dirty="0"/>
              </a:p>
            </p:txBody>
          </p:sp>
        </mc:Choice>
        <mc:Fallback xmlns="">
          <p:sp>
            <p:nvSpPr>
              <p:cNvPr id="33" name="Rectangle 32"/>
              <p:cNvSpPr>
                <a:spLocks noRot="1" noChangeAspect="1" noMove="1" noResize="1" noEditPoints="1" noAdjustHandles="1" noChangeArrowheads="1" noChangeShapeType="1" noTextEdit="1"/>
              </p:cNvSpPr>
              <p:nvPr/>
            </p:nvSpPr>
            <p:spPr>
              <a:xfrm>
                <a:off x="1267148" y="5985211"/>
                <a:ext cx="2374881" cy="817981"/>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91707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8147">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Smoothing methods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altLang="en-US" sz="3200" dirty="0"/>
                  <a:t>Linear interpolation</a:t>
                </a:r>
              </a:p>
              <a:p>
                <a:pPr lvl="1"/>
                <a:r>
                  <a:rPr lang="en-US" sz="2800" dirty="0"/>
                  <a:t>Estimating </a:t>
                </a:r>
                <a14:m>
                  <m:oMath xmlns:m="http://schemas.openxmlformats.org/officeDocument/2006/math">
                    <m:r>
                      <a:rPr lang="en-US" sz="2800" b="0" i="1" smtClean="0">
                        <a:latin typeface="Cambria Math" panose="02040503050406030204" pitchFamily="18" charset="0"/>
                      </a:rPr>
                      <m:t>𝜆</m:t>
                    </m:r>
                    <m:r>
                      <a:rPr lang="en-US" sz="2800" b="0" i="1" smtClean="0">
                        <a:latin typeface="Cambria Math" panose="02040503050406030204" pitchFamily="18" charset="0"/>
                      </a:rPr>
                      <m:t>𝑠</m:t>
                    </m:r>
                  </m:oMath>
                </a14:m>
                <a:endParaRPr lang="en-US" sz="2800" dirty="0"/>
              </a:p>
              <a:p>
                <a:pPr lvl="2"/>
                <a:r>
                  <a:rPr lang="en-US" sz="2400" dirty="0"/>
                  <a:t>Using a hold-out data set to find the optimal </a:t>
                </a:r>
                <a14:m>
                  <m:oMath xmlns:m="http://schemas.openxmlformats.org/officeDocument/2006/math">
                    <m:r>
                      <a:rPr lang="en-US" sz="2400" i="1">
                        <a:latin typeface="Cambria Math" panose="02040503050406030204" pitchFamily="18" charset="0"/>
                      </a:rPr>
                      <m:t>𝜆</m:t>
                    </m:r>
                    <m:r>
                      <a:rPr lang="en-US" sz="2400" i="1">
                        <a:latin typeface="Cambria Math" panose="02040503050406030204" pitchFamily="18" charset="0"/>
                      </a:rPr>
                      <m:t>𝑠</m:t>
                    </m:r>
                  </m:oMath>
                </a14:m>
                <a:endParaRPr lang="en-US" sz="2400" dirty="0"/>
              </a:p>
              <a:p>
                <a:pPr lvl="3"/>
                <a:r>
                  <a:rPr lang="en-US" sz="2000" dirty="0"/>
                  <a:t>An evaluation metric is needed to define “optimality”</a:t>
                </a:r>
              </a:p>
              <a:p>
                <a:pPr lvl="2"/>
                <a:r>
                  <a:rPr lang="en-US" sz="2400" dirty="0"/>
                  <a:t>Define </a:t>
                </a:r>
                <a14:m>
                  <m:oMath xmlns:m="http://schemas.openxmlformats.org/officeDocument/2006/math">
                    <m:r>
                      <a:rPr lang="en-US" sz="2400" i="1">
                        <a:latin typeface="Cambria Math" panose="02040503050406030204" pitchFamily="18" charset="0"/>
                      </a:rPr>
                      <m:t>𝜆</m:t>
                    </m:r>
                  </m:oMath>
                </a14:m>
                <a:r>
                  <a:rPr lang="en-US" sz="2400" dirty="0"/>
                  <a:t> as a function 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+2</m:t>
                        </m:r>
                      </m:sub>
                    </m:sSub>
                  </m:oMath>
                </a14:m>
                <a:r>
                  <a:rPr lang="en-US" sz="2400" dirty="0"/>
                  <a:t> </a:t>
                </a:r>
              </a:p>
              <a:p>
                <a:pPr lvl="2"/>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614" t="-1508"/>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D4438207-9E20-42FC-82B6-02A8A94D7FE7}" type="slidenum">
              <a:rPr lang="en-US" smtClean="0"/>
              <a:t>29</a:t>
            </a:fld>
            <a:endParaRPr lang="en-US"/>
          </a:p>
        </p:txBody>
      </p:sp>
    </p:spTree>
    <p:extLst>
      <p:ext uri="{BB962C8B-B14F-4D97-AF65-F5344CB8AC3E}">
        <p14:creationId xmlns:p14="http://schemas.microsoft.com/office/powerpoint/2010/main" val="2882105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Model for Text</a:t>
            </a:r>
          </a:p>
        </p:txBody>
      </p:sp>
      <p:sp>
        <p:nvSpPr>
          <p:cNvPr id="3" name="Slide Number Placeholder 2"/>
          <p:cNvSpPr>
            <a:spLocks noGrp="1"/>
          </p:cNvSpPr>
          <p:nvPr>
            <p:ph type="sldNum" sz="quarter" idx="12"/>
          </p:nvPr>
        </p:nvSpPr>
        <p:spPr/>
        <p:txBody>
          <a:bodyPr/>
          <a:lstStyle/>
          <a:p>
            <a:fld id="{B6F15528-21DE-4FAA-801E-634DDDAF4B2B}" type="slidenum">
              <a:rPr lang="en-US" smtClean="0"/>
              <a:pPr/>
              <a:t>3</a:t>
            </a:fld>
            <a:endParaRPr lang="en-US"/>
          </a:p>
        </p:txBody>
      </p:sp>
      <mc:AlternateContent xmlns:mc="http://schemas.openxmlformats.org/markup-compatibility/2006" xmlns:a14="http://schemas.microsoft.com/office/drawing/2010/main">
        <mc:Choice Requires="a14">
          <p:sp>
            <p:nvSpPr>
              <p:cNvPr id="5" name="Content Placeholder 6"/>
              <p:cNvSpPr txBox="1">
                <a:spLocks/>
              </p:cNvSpPr>
              <p:nvPr/>
            </p:nvSpPr>
            <p:spPr>
              <a:xfrm>
                <a:off x="228600" y="1295400"/>
                <a:ext cx="8686800" cy="5257800"/>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Goal: Assign useful probabilities P(X) to sentences/ documents X</a:t>
                </a:r>
              </a:p>
              <a:p>
                <a:pPr lvl="1"/>
                <a:r>
                  <a:rPr lang="en-US" dirty="0"/>
                  <a:t>Input: many observations of training sentences X</a:t>
                </a:r>
              </a:p>
              <a:p>
                <a:pPr lvl="1"/>
                <a:r>
                  <a:rPr lang="en-US" dirty="0"/>
                  <a:t>Output: system capable of computing P(X)</a:t>
                </a:r>
              </a:p>
              <a:p>
                <a:endParaRPr lang="en-US" dirty="0"/>
              </a:p>
              <a:p>
                <a:r>
                  <a:rPr lang="en-US" dirty="0"/>
                  <a:t>Probabilities should broadly indicate plausibility of sentences</a:t>
                </a:r>
              </a:p>
              <a:p>
                <a:pPr lvl="1"/>
                <a:r>
                  <a:rPr lang="en-US" dirty="0"/>
                  <a:t>P(I saw a van)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P(eyes awe of an)</a:t>
                </a:r>
              </a:p>
              <a:p>
                <a:pPr lvl="1"/>
                <a:r>
                  <a:rPr lang="en-US" dirty="0"/>
                  <a:t>Not grammaticality: P(artichokes intimidate zippers)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0</a:t>
                </a:r>
              </a:p>
              <a:p>
                <a:pPr lvl="1"/>
                <a:r>
                  <a:rPr lang="en-US" dirty="0"/>
                  <a:t>In principle, </a:t>
                </a:r>
                <a:r>
                  <a:rPr lang="zh-CN" altLang="en-US" dirty="0"/>
                  <a:t>“</a:t>
                </a:r>
                <a:r>
                  <a:rPr lang="en-US" dirty="0"/>
                  <a:t>plausible</a:t>
                </a:r>
                <a:r>
                  <a:rPr lang="zh-CN" altLang="en-US" dirty="0"/>
                  <a:t>”</a:t>
                </a:r>
                <a:r>
                  <a:rPr lang="en-US" dirty="0"/>
                  <a:t> depends on the domain, context, speaker...</a:t>
                </a:r>
              </a:p>
            </p:txBody>
          </p:sp>
        </mc:Choice>
        <mc:Fallback xmlns="">
          <p:sp>
            <p:nvSpPr>
              <p:cNvPr id="5" name="Content Placeholder 6"/>
              <p:cNvSpPr txBox="1">
                <a:spLocks noRot="1" noChangeAspect="1" noMove="1" noResize="1" noEditPoints="1" noAdjustHandles="1" noChangeArrowheads="1" noChangeShapeType="1" noTextEdit="1"/>
              </p:cNvSpPr>
              <p:nvPr/>
            </p:nvSpPr>
            <p:spPr>
              <a:xfrm>
                <a:off x="228600" y="1295400"/>
                <a:ext cx="8686800" cy="5257800"/>
              </a:xfrm>
              <a:prstGeom prst="rect">
                <a:avLst/>
              </a:prstGeom>
              <a:blipFill>
                <a:blip r:embed="rId2"/>
                <a:stretch>
                  <a:fillRect l="-1474" t="-2320"/>
                </a:stretch>
              </a:blipFill>
            </p:spPr>
            <p:txBody>
              <a:bodyPr/>
              <a:lstStyle/>
              <a:p>
                <a:r>
                  <a:rPr lang="en-US">
                    <a:noFill/>
                  </a:rPr>
                  <a:t> </a:t>
                </a:r>
              </a:p>
            </p:txBody>
          </p:sp>
        </mc:Fallback>
      </mc:AlternateContent>
    </p:spTree>
    <p:extLst>
      <p:ext uri="{BB962C8B-B14F-4D97-AF65-F5344CB8AC3E}">
        <p14:creationId xmlns:p14="http://schemas.microsoft.com/office/powerpoint/2010/main" val="1830534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model evaluation</a:t>
            </a:r>
          </a:p>
        </p:txBody>
      </p:sp>
      <p:sp>
        <p:nvSpPr>
          <p:cNvPr id="3" name="Content Placeholder 2"/>
          <p:cNvSpPr>
            <a:spLocks noGrp="1"/>
          </p:cNvSpPr>
          <p:nvPr>
            <p:ph idx="1"/>
          </p:nvPr>
        </p:nvSpPr>
        <p:spPr/>
        <p:txBody>
          <a:bodyPr>
            <a:normAutofit/>
          </a:bodyPr>
          <a:lstStyle/>
          <a:p>
            <a:r>
              <a:rPr lang="en-US" dirty="0"/>
              <a:t>Train the models on the same training set</a:t>
            </a:r>
          </a:p>
          <a:p>
            <a:pPr lvl="1"/>
            <a:r>
              <a:rPr lang="en-US" dirty="0"/>
              <a:t>Parameter tuning can be done by holding off some training set for validation</a:t>
            </a:r>
          </a:p>
          <a:p>
            <a:r>
              <a:rPr lang="en-US" dirty="0"/>
              <a:t>Test the models on an unseen test set</a:t>
            </a:r>
          </a:p>
          <a:p>
            <a:pPr lvl="1"/>
            <a:r>
              <a:rPr lang="en-US" dirty="0"/>
              <a:t>This data set must be disjoint from training data</a:t>
            </a:r>
          </a:p>
          <a:p>
            <a:r>
              <a:rPr lang="en-US" dirty="0"/>
              <a:t>Language model A is better than model B</a:t>
            </a:r>
          </a:p>
          <a:p>
            <a:pPr lvl="1"/>
            <a:r>
              <a:rPr lang="en-US" dirty="0"/>
              <a:t>If A assigns </a:t>
            </a:r>
            <a:r>
              <a:rPr lang="en-US" u="sng" dirty="0"/>
              <a:t>higher probability</a:t>
            </a:r>
            <a:r>
              <a:rPr lang="en-US" dirty="0"/>
              <a:t> to the test data than B</a:t>
            </a:r>
          </a:p>
        </p:txBody>
      </p:sp>
      <p:sp>
        <p:nvSpPr>
          <p:cNvPr id="6" name="Slide Number Placeholder 5"/>
          <p:cNvSpPr>
            <a:spLocks noGrp="1"/>
          </p:cNvSpPr>
          <p:nvPr>
            <p:ph type="sldNum" sz="quarter" idx="12"/>
          </p:nvPr>
        </p:nvSpPr>
        <p:spPr/>
        <p:txBody>
          <a:bodyPr/>
          <a:lstStyle/>
          <a:p>
            <a:fld id="{D4438207-9E20-42FC-82B6-02A8A94D7FE7}" type="slidenum">
              <a:rPr lang="en-US" smtClean="0"/>
              <a:t>30</a:t>
            </a:fld>
            <a:endParaRPr lang="en-US"/>
          </a:p>
        </p:txBody>
      </p:sp>
    </p:spTree>
    <p:extLst>
      <p:ext uri="{BB962C8B-B14F-4D97-AF65-F5344CB8AC3E}">
        <p14:creationId xmlns:p14="http://schemas.microsoft.com/office/powerpoint/2010/main" val="755382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Measuring Model Quality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The goal isn't to pound out fake sentences!</a:t>
                </a:r>
              </a:p>
              <a:p>
                <a:pPr lvl="1"/>
                <a:r>
                  <a:rPr lang="en-US" dirty="0"/>
                  <a:t>Obviously, generated sentences get “better” as we increase the model order</a:t>
                </a:r>
              </a:p>
              <a:p>
                <a:pPr lvl="1"/>
                <a:r>
                  <a:rPr lang="en-US" dirty="0"/>
                  <a:t>More precisely: using ML estimators, higher order is always better likelihood on train, but not test</a:t>
                </a:r>
              </a:p>
              <a:p>
                <a:r>
                  <a:rPr lang="en-US" dirty="0"/>
                  <a:t>What we really want to know is:</a:t>
                </a:r>
              </a:p>
              <a:p>
                <a:pPr lvl="1"/>
                <a:r>
                  <a:rPr lang="en-US" dirty="0"/>
                  <a:t>Will our model prefer good sentences to bad ones?</a:t>
                </a:r>
              </a:p>
              <a:p>
                <a:pPr lvl="1"/>
                <a:r>
                  <a:rPr lang="en-US" dirty="0"/>
                  <a:t>Bad 6= ungrammatical!</a:t>
                </a:r>
              </a:p>
              <a:p>
                <a:pPr lvl="1"/>
                <a:r>
                  <a:rPr lang="en-US" dirty="0"/>
                  <a:t>Bad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unlikely</a:t>
                </a:r>
              </a:p>
              <a:p>
                <a:pPr lvl="1"/>
                <a:r>
                  <a:rPr lang="en-US" dirty="0"/>
                  <a:t>Bad = sentences that our model really likes but aren't the correct answer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63" t="-1160" r="-147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1301635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Perplexity</a:t>
            </a:r>
          </a:p>
        </p:txBody>
      </p:sp>
      <p:sp>
        <p:nvSpPr>
          <p:cNvPr id="3" name="Content Placeholder 2"/>
          <p:cNvSpPr>
            <a:spLocks noGrp="1"/>
          </p:cNvSpPr>
          <p:nvPr>
            <p:ph idx="1"/>
          </p:nvPr>
        </p:nvSpPr>
        <p:spPr/>
        <p:txBody>
          <a:bodyPr/>
          <a:lstStyle/>
          <a:p>
            <a:r>
              <a:rPr lang="en-US" dirty="0"/>
              <a:t>Standard evaluation metric for language models</a:t>
            </a:r>
          </a:p>
          <a:p>
            <a:pPr lvl="1"/>
            <a:r>
              <a:rPr lang="en-US" dirty="0"/>
              <a:t>A function of the probability that a language model assigns to a data set</a:t>
            </a:r>
          </a:p>
          <a:p>
            <a:pPr lvl="1"/>
            <a:r>
              <a:rPr lang="en-US" dirty="0"/>
              <a:t>Rooted in the notion of cross-entropy in information theory</a:t>
            </a:r>
          </a:p>
        </p:txBody>
      </p:sp>
      <p:sp>
        <p:nvSpPr>
          <p:cNvPr id="6" name="Slide Number Placeholder 5"/>
          <p:cNvSpPr>
            <a:spLocks noGrp="1"/>
          </p:cNvSpPr>
          <p:nvPr>
            <p:ph type="sldNum" sz="quarter" idx="12"/>
          </p:nvPr>
        </p:nvSpPr>
        <p:spPr/>
        <p:txBody>
          <a:bodyPr/>
          <a:lstStyle/>
          <a:p>
            <a:fld id="{D4438207-9E20-42FC-82B6-02A8A94D7FE7}" type="slidenum">
              <a:rPr lang="en-US" smtClean="0"/>
              <a:t>32</a:t>
            </a:fld>
            <a:endParaRPr lang="en-US"/>
          </a:p>
        </p:txBody>
      </p:sp>
    </p:spTree>
    <p:extLst>
      <p:ext uri="{BB962C8B-B14F-4D97-AF65-F5344CB8AC3E}">
        <p14:creationId xmlns:p14="http://schemas.microsoft.com/office/powerpoint/2010/main" val="10182284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Perplexity</a:t>
            </a:r>
          </a:p>
        </p:txBody>
      </p:sp>
      <p:sp>
        <p:nvSpPr>
          <p:cNvPr id="3" name="Content Placeholder 2"/>
          <p:cNvSpPr>
            <a:spLocks noGrp="1"/>
          </p:cNvSpPr>
          <p:nvPr>
            <p:ph idx="1"/>
          </p:nvPr>
        </p:nvSpPr>
        <p:spPr/>
        <p:txBody>
          <a:bodyPr/>
          <a:lstStyle/>
          <a:p>
            <a:r>
              <a:rPr lang="en-US" dirty="0"/>
              <a:t>The inverse of the likelihood of the test set as assigned by the language model, normalized by the number of words</a:t>
            </a:r>
          </a:p>
        </p:txBody>
      </p:sp>
      <p:sp>
        <p:nvSpPr>
          <p:cNvPr id="6" name="Slide Number Placeholder 5"/>
          <p:cNvSpPr>
            <a:spLocks noGrp="1"/>
          </p:cNvSpPr>
          <p:nvPr>
            <p:ph type="sldNum" sz="quarter" idx="12"/>
          </p:nvPr>
        </p:nvSpPr>
        <p:spPr/>
        <p:txBody>
          <a:bodyPr/>
          <a:lstStyle/>
          <a:p>
            <a:fld id="{D4438207-9E20-42FC-82B6-02A8A94D7FE7}" type="slidenum">
              <a:rPr lang="en-US" smtClean="0"/>
              <a:t>33</a:t>
            </a:fld>
            <a:endParaRPr lang="en-US"/>
          </a:p>
        </p:txBody>
      </p:sp>
      <mc:AlternateContent xmlns:mc="http://schemas.openxmlformats.org/markup-compatibility/2006" xmlns:a14="http://schemas.microsoft.com/office/drawing/2010/main">
        <mc:Choice Requires="a14">
          <p:sp>
            <p:nvSpPr>
              <p:cNvPr id="7" name="TextBox 6"/>
              <p:cNvSpPr txBox="1"/>
              <p:nvPr/>
            </p:nvSpPr>
            <p:spPr>
              <a:xfrm>
                <a:off x="1852682" y="3200400"/>
                <a:ext cx="4700518" cy="8183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𝑁</m:t>
                              </m:r>
                            </m:sub>
                          </m:sSub>
                        </m:e>
                      </m:d>
                      <m:r>
                        <a:rPr lang="en-US" b="0" i="1" smtClean="0">
                          <a:latin typeface="Cambria Math" panose="02040503050406030204" pitchFamily="18" charset="0"/>
                        </a:rPr>
                        <m:t>=</m:t>
                      </m:r>
                      <m:rad>
                        <m:radPr>
                          <m:ctrlPr>
                            <a:rPr lang="en-US" b="0" i="1" smtClean="0">
                              <a:latin typeface="Cambria Math" panose="02040503050406030204" pitchFamily="18" charset="0"/>
                            </a:rPr>
                          </m:ctrlPr>
                        </m:radPr>
                        <m:deg>
                          <m:r>
                            <m:rPr>
                              <m:brk m:alnAt="7"/>
                            </m:rPr>
                            <a:rPr lang="en-US" b="0" i="1" smtClean="0">
                              <a:latin typeface="Cambria Math" panose="02040503050406030204" pitchFamily="18" charset="0"/>
                            </a:rPr>
                            <m:t>𝑁</m:t>
                          </m:r>
                        </m:deg>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1</m:t>
                                  </m:r>
                                </m:sub>
                                <m:sup>
                                  <m:r>
                                    <a:rPr lang="en-US" b="0" i="1" smtClean="0">
                                      <a:latin typeface="Cambria Math" panose="02040503050406030204" pitchFamily="18" charset="0"/>
                                    </a:rPr>
                                    <m:t>𝑁</m:t>
                                  </m:r>
                                </m:sup>
                                <m:e>
                                  <m:r>
                                    <a:rPr lang="en-US" b="0" i="1" smtClean="0">
                                      <a:latin typeface="Cambria Math" panose="02040503050406030204" pitchFamily="18" charset="0"/>
                                    </a:rPr>
                                    <m:t>𝑝</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1</m:t>
                                      </m:r>
                                    </m:sub>
                                  </m:sSub>
                                  <m:r>
                                    <a:rPr lang="en-US" b="0" i="1" smtClean="0">
                                      <a:latin typeface="Cambria Math" panose="02040503050406030204" pitchFamily="18" charset="0"/>
                                    </a:rPr>
                                    <m:t>)</m:t>
                                  </m:r>
                                </m:e>
                              </m:nary>
                            </m:den>
                          </m:f>
                        </m:e>
                      </m:rad>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1852682" y="3200400"/>
                <a:ext cx="4700518" cy="818366"/>
              </a:xfrm>
              <a:prstGeom prst="rect">
                <a:avLst/>
              </a:prstGeom>
              <a:blipFill rotWithShape="0">
                <a:blip r:embed="rId2"/>
                <a:stretch>
                  <a:fillRect/>
                </a:stretch>
              </a:blipFill>
            </p:spPr>
            <p:txBody>
              <a:bodyPr/>
              <a:lstStyle/>
              <a:p>
                <a:r>
                  <a:rPr lang="en-US">
                    <a:noFill/>
                  </a:rPr>
                  <a:t> </a:t>
                </a:r>
              </a:p>
            </p:txBody>
          </p:sp>
        </mc:Fallback>
      </mc:AlternateContent>
      <p:sp>
        <p:nvSpPr>
          <p:cNvPr id="8" name="TextBox 7"/>
          <p:cNvSpPr txBox="1"/>
          <p:nvPr/>
        </p:nvSpPr>
        <p:spPr>
          <a:xfrm>
            <a:off x="5486400" y="4248953"/>
            <a:ext cx="3048000" cy="369332"/>
          </a:xfrm>
          <a:prstGeom prst="rect">
            <a:avLst/>
          </a:prstGeom>
          <a:noFill/>
        </p:spPr>
        <p:txBody>
          <a:bodyPr wrap="square" rtlCol="0">
            <a:spAutoFit/>
          </a:bodyPr>
          <a:lstStyle/>
          <a:p>
            <a:r>
              <a:rPr lang="en-US" dirty="0"/>
              <a:t>N-gram language model</a:t>
            </a:r>
          </a:p>
        </p:txBody>
      </p:sp>
      <p:cxnSp>
        <p:nvCxnSpPr>
          <p:cNvPr id="10" name="Straight Arrow Connector 9"/>
          <p:cNvCxnSpPr/>
          <p:nvPr/>
        </p:nvCxnSpPr>
        <p:spPr>
          <a:xfrm flipH="1" flipV="1">
            <a:off x="4876800" y="4018766"/>
            <a:ext cx="609600" cy="4008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72783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experiment</a:t>
            </a:r>
          </a:p>
        </p:txBody>
      </p:sp>
      <p:sp>
        <p:nvSpPr>
          <p:cNvPr id="3" name="Content Placeholder 2"/>
          <p:cNvSpPr>
            <a:spLocks noGrp="1"/>
          </p:cNvSpPr>
          <p:nvPr>
            <p:ph idx="1"/>
          </p:nvPr>
        </p:nvSpPr>
        <p:spPr/>
        <p:txBody>
          <a:bodyPr>
            <a:normAutofit/>
          </a:bodyPr>
          <a:lstStyle/>
          <a:p>
            <a:r>
              <a:rPr lang="sv-SE" sz="2800" dirty="0"/>
              <a:t>Models</a:t>
            </a:r>
          </a:p>
          <a:p>
            <a:pPr lvl="1"/>
            <a:r>
              <a:rPr lang="sv-SE" sz="2400" dirty="0"/>
              <a:t>Unigram, Bigram, Trigram models (with proper smoothing)</a:t>
            </a:r>
          </a:p>
          <a:p>
            <a:pPr lvl="1"/>
            <a:r>
              <a:rPr lang="sv-SE" dirty="0">
                <a:solidFill>
                  <a:srgbClr val="0099FF"/>
                </a:solidFill>
              </a:rPr>
              <a:t>Increase model complexity </a:t>
            </a:r>
            <a:r>
              <a:rPr lang="en-US" altLang="zh-CN" dirty="0">
                <a:solidFill>
                  <a:srgbClr val="0099FF"/>
                </a:solidFill>
                <a:sym typeface="Wingdings" panose="05000000000000000000" pitchFamily="2" charset="2"/>
              </a:rPr>
              <a:t> smaller perplexity</a:t>
            </a:r>
            <a:endParaRPr lang="sv-SE" sz="2400" dirty="0">
              <a:solidFill>
                <a:srgbClr val="0099FF"/>
              </a:solidFill>
            </a:endParaRPr>
          </a:p>
          <a:p>
            <a:r>
              <a:rPr lang="en-US" sz="2800" dirty="0"/>
              <a:t>Training data</a:t>
            </a:r>
          </a:p>
          <a:p>
            <a:pPr lvl="1"/>
            <a:r>
              <a:rPr lang="en-US" sz="2400" dirty="0"/>
              <a:t>38M words of WSJ text (vocabulary: 20K types)</a:t>
            </a:r>
          </a:p>
          <a:p>
            <a:r>
              <a:rPr lang="en-US" sz="2800" dirty="0"/>
              <a:t>Test data</a:t>
            </a:r>
          </a:p>
          <a:p>
            <a:pPr lvl="1"/>
            <a:r>
              <a:rPr lang="en-US" sz="2400" dirty="0"/>
              <a:t>1.5M words of WSJ text</a:t>
            </a:r>
          </a:p>
          <a:p>
            <a:r>
              <a:rPr lang="en-US" sz="2800" dirty="0"/>
              <a:t>Results</a:t>
            </a:r>
          </a:p>
          <a:p>
            <a:endParaRPr lang="en-US" sz="2800" dirty="0"/>
          </a:p>
        </p:txBody>
      </p:sp>
      <p:sp>
        <p:nvSpPr>
          <p:cNvPr id="6" name="Slide Number Placeholder 5"/>
          <p:cNvSpPr>
            <a:spLocks noGrp="1"/>
          </p:cNvSpPr>
          <p:nvPr>
            <p:ph type="sldNum" sz="quarter" idx="12"/>
          </p:nvPr>
        </p:nvSpPr>
        <p:spPr/>
        <p:txBody>
          <a:bodyPr/>
          <a:lstStyle/>
          <a:p>
            <a:fld id="{D4438207-9E20-42FC-82B6-02A8A94D7FE7}" type="slidenum">
              <a:rPr lang="en-US" smtClean="0"/>
              <a:t>34</a:t>
            </a:fld>
            <a:endParaRPr lang="en-US"/>
          </a:p>
        </p:txBody>
      </p:sp>
      <p:graphicFrame>
        <p:nvGraphicFramePr>
          <p:cNvPr id="7" name="Table 6"/>
          <p:cNvGraphicFramePr>
            <a:graphicFrameLocks noGrp="1"/>
          </p:cNvGraphicFramePr>
          <p:nvPr>
            <p:extLst/>
          </p:nvPr>
        </p:nvGraphicFramePr>
        <p:xfrm>
          <a:off x="1828800" y="5105400"/>
          <a:ext cx="5334000" cy="792480"/>
        </p:xfrm>
        <a:graphic>
          <a:graphicData uri="http://schemas.openxmlformats.org/drawingml/2006/table">
            <a:tbl>
              <a:tblPr firstRow="1" bandRow="1">
                <a:tableStyleId>{5940675A-B579-460E-94D1-54222C63F5DA}</a:tableStyleId>
              </a:tblPr>
              <a:tblGrid>
                <a:gridCol w="1333500">
                  <a:extLst>
                    <a:ext uri="{9D8B030D-6E8A-4147-A177-3AD203B41FA5}">
                      <a16:colId xmlns:a16="http://schemas.microsoft.com/office/drawing/2014/main" val="20000"/>
                    </a:ext>
                  </a:extLst>
                </a:gridCol>
                <a:gridCol w="1333500">
                  <a:extLst>
                    <a:ext uri="{9D8B030D-6E8A-4147-A177-3AD203B41FA5}">
                      <a16:colId xmlns:a16="http://schemas.microsoft.com/office/drawing/2014/main" val="20001"/>
                    </a:ext>
                  </a:extLst>
                </a:gridCol>
                <a:gridCol w="1333500">
                  <a:extLst>
                    <a:ext uri="{9D8B030D-6E8A-4147-A177-3AD203B41FA5}">
                      <a16:colId xmlns:a16="http://schemas.microsoft.com/office/drawing/2014/main" val="20002"/>
                    </a:ext>
                  </a:extLst>
                </a:gridCol>
                <a:gridCol w="1333500">
                  <a:extLst>
                    <a:ext uri="{9D8B030D-6E8A-4147-A177-3AD203B41FA5}">
                      <a16:colId xmlns:a16="http://schemas.microsoft.com/office/drawing/2014/main" val="20003"/>
                    </a:ext>
                  </a:extLst>
                </a:gridCol>
              </a:tblGrid>
              <a:tr h="370840">
                <a:tc>
                  <a:txBody>
                    <a:bodyPr/>
                    <a:lstStyle/>
                    <a:p>
                      <a:pPr algn="ctr"/>
                      <a:endParaRPr lang="en-US" sz="2000" dirty="0"/>
                    </a:p>
                  </a:txBody>
                  <a:tcPr anchor="ctr"/>
                </a:tc>
                <a:tc>
                  <a:txBody>
                    <a:bodyPr/>
                    <a:lstStyle/>
                    <a:p>
                      <a:pPr algn="ctr"/>
                      <a:r>
                        <a:rPr lang="en-US" sz="2000" dirty="0"/>
                        <a:t>Unigram</a:t>
                      </a:r>
                    </a:p>
                  </a:txBody>
                  <a:tcPr anchor="ctr"/>
                </a:tc>
                <a:tc>
                  <a:txBody>
                    <a:bodyPr/>
                    <a:lstStyle/>
                    <a:p>
                      <a:pPr algn="ctr"/>
                      <a:r>
                        <a:rPr lang="en-US" sz="2000" dirty="0"/>
                        <a:t>Bigram</a:t>
                      </a:r>
                    </a:p>
                  </a:txBody>
                  <a:tcPr anchor="ctr"/>
                </a:tc>
                <a:tc>
                  <a:txBody>
                    <a:bodyPr/>
                    <a:lstStyle/>
                    <a:p>
                      <a:pPr algn="ctr"/>
                      <a:r>
                        <a:rPr lang="en-US" sz="2000" dirty="0"/>
                        <a:t>Trigram</a:t>
                      </a:r>
                    </a:p>
                  </a:txBody>
                  <a:tcPr anchor="ctr"/>
                </a:tc>
                <a:extLst>
                  <a:ext uri="{0D108BD9-81ED-4DB2-BD59-A6C34878D82A}">
                    <a16:rowId xmlns:a16="http://schemas.microsoft.com/office/drawing/2014/main" val="10000"/>
                  </a:ext>
                </a:extLst>
              </a:tr>
              <a:tr h="370840">
                <a:tc>
                  <a:txBody>
                    <a:bodyPr/>
                    <a:lstStyle/>
                    <a:p>
                      <a:pPr algn="ctr"/>
                      <a:r>
                        <a:rPr lang="en-US" sz="2000" dirty="0"/>
                        <a:t>Perplexity</a:t>
                      </a:r>
                    </a:p>
                  </a:txBody>
                  <a:tcPr anchor="ctr"/>
                </a:tc>
                <a:tc>
                  <a:txBody>
                    <a:bodyPr/>
                    <a:lstStyle/>
                    <a:p>
                      <a:pPr algn="ctr"/>
                      <a:r>
                        <a:rPr lang="en-US" sz="2000" dirty="0"/>
                        <a:t>962</a:t>
                      </a:r>
                    </a:p>
                  </a:txBody>
                  <a:tcPr anchor="ctr"/>
                </a:tc>
                <a:tc>
                  <a:txBody>
                    <a:bodyPr/>
                    <a:lstStyle/>
                    <a:p>
                      <a:pPr algn="ctr"/>
                      <a:r>
                        <a:rPr lang="en-US" sz="2000" dirty="0"/>
                        <a:t>170</a:t>
                      </a:r>
                    </a:p>
                  </a:txBody>
                  <a:tcPr anchor="ctr"/>
                </a:tc>
                <a:tc>
                  <a:txBody>
                    <a:bodyPr/>
                    <a:lstStyle/>
                    <a:p>
                      <a:pPr algn="ctr"/>
                      <a:r>
                        <a:rPr lang="en-US" sz="2000" dirty="0"/>
                        <a:t>109</a:t>
                      </a:r>
                    </a:p>
                  </a:txBody>
                  <a:tcPr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282017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Actually Works?</a:t>
            </a:r>
          </a:p>
        </p:txBody>
      </p:sp>
      <p:sp>
        <p:nvSpPr>
          <p:cNvPr id="3" name="Content Placeholder 2"/>
          <p:cNvSpPr>
            <a:spLocks noGrp="1"/>
          </p:cNvSpPr>
          <p:nvPr>
            <p:ph idx="1"/>
          </p:nvPr>
        </p:nvSpPr>
        <p:spPr>
          <a:xfrm>
            <a:off x="228600" y="1295399"/>
            <a:ext cx="8686800" cy="4916269"/>
          </a:xfrm>
        </p:spPr>
        <p:txBody>
          <a:bodyPr>
            <a:normAutofit/>
          </a:bodyPr>
          <a:lstStyle/>
          <a:p>
            <a:r>
              <a:rPr lang="en-US" dirty="0"/>
              <a:t>Trigrams and beyond</a:t>
            </a:r>
          </a:p>
          <a:p>
            <a:pPr lvl="1"/>
            <a:r>
              <a:rPr lang="en-US" dirty="0"/>
              <a:t>Unigrams, bigrams generally useless for speech or machine translation</a:t>
            </a:r>
          </a:p>
          <a:p>
            <a:pPr lvl="1"/>
            <a:r>
              <a:rPr lang="en-US" dirty="0"/>
              <a:t>Trigrams much better (when there's enough data)</a:t>
            </a:r>
          </a:p>
          <a:p>
            <a:pPr lvl="1"/>
            <a:r>
              <a:rPr lang="en-US" dirty="0"/>
              <a:t>4-, 5-grams really useful in MT(machine translation), but not so much for speech</a:t>
            </a:r>
          </a:p>
          <a:p>
            <a:r>
              <a:rPr lang="en-US" dirty="0"/>
              <a:t>Discounting (or smoothing)</a:t>
            </a:r>
          </a:p>
          <a:p>
            <a:pPr lvl="1"/>
            <a:r>
              <a:rPr lang="en-US" dirty="0"/>
              <a:t>Absolute discounting, Good-Turing, held-out estimation, Witten-Bell, etc.</a:t>
            </a:r>
          </a:p>
          <a:p>
            <a:r>
              <a:rPr lang="en-US" dirty="0"/>
              <a:t>See Chen and Goodman (1996) reading for tons of graphs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
        <p:nvSpPr>
          <p:cNvPr id="5" name="Rectangle 4"/>
          <p:cNvSpPr/>
          <p:nvPr/>
        </p:nvSpPr>
        <p:spPr>
          <a:xfrm>
            <a:off x="990600" y="6211669"/>
            <a:ext cx="7315200" cy="646331"/>
          </a:xfrm>
          <a:prstGeom prst="rect">
            <a:avLst/>
          </a:prstGeom>
        </p:spPr>
        <p:txBody>
          <a:bodyPr wrap="square">
            <a:spAutoFit/>
          </a:bodyPr>
          <a:lstStyle/>
          <a:p>
            <a:r>
              <a:rPr lang="en-US" dirty="0">
                <a:latin typeface="+mj-lt"/>
              </a:rPr>
              <a:t>Chen, S. F. and Goodman, J. (1996). An empirical study of smoothing techniques for language modeling. In ACL, pages 310{318.</a:t>
            </a:r>
          </a:p>
        </p:txBody>
      </p:sp>
    </p:spTree>
    <p:extLst>
      <p:ext uri="{BB962C8B-B14F-4D97-AF65-F5344CB8AC3E}">
        <p14:creationId xmlns:p14="http://schemas.microsoft.com/office/powerpoint/2010/main" val="36594545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vs. Method?</a:t>
            </a:r>
          </a:p>
        </p:txBody>
      </p:sp>
      <p:sp>
        <p:nvSpPr>
          <p:cNvPr id="3" name="Content Placeholder 2"/>
          <p:cNvSpPr>
            <a:spLocks noGrp="1"/>
          </p:cNvSpPr>
          <p:nvPr>
            <p:ph idx="1"/>
          </p:nvPr>
        </p:nvSpPr>
        <p:spPr/>
        <p:txBody>
          <a:bodyPr/>
          <a:lstStyle/>
          <a:p>
            <a:r>
              <a:rPr lang="en-US" dirty="0"/>
              <a:t>Having more data is better...</a:t>
            </a:r>
          </a:p>
          <a:p>
            <a:r>
              <a:rPr lang="en-US" dirty="0"/>
              <a:t>...but so is using a better estimator</a:t>
            </a:r>
          </a:p>
          <a:p>
            <a:r>
              <a:rPr lang="en-US" dirty="0"/>
              <a:t>Another issue: n &gt; 3 has huge costs in speech recognizers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pic>
        <p:nvPicPr>
          <p:cNvPr id="5" name="Picture 4"/>
          <p:cNvPicPr>
            <a:picLocks noChangeAspect="1"/>
          </p:cNvPicPr>
          <p:nvPr/>
        </p:nvPicPr>
        <p:blipFill>
          <a:blip r:embed="rId2"/>
          <a:stretch>
            <a:fillRect/>
          </a:stretch>
        </p:blipFill>
        <p:spPr>
          <a:xfrm>
            <a:off x="1600200" y="3039649"/>
            <a:ext cx="5943600" cy="3589751"/>
          </a:xfrm>
          <a:prstGeom prst="rect">
            <a:avLst/>
          </a:prstGeom>
        </p:spPr>
      </p:pic>
    </p:spTree>
    <p:extLst>
      <p:ext uri="{BB962C8B-B14F-4D97-AF65-F5344CB8AC3E}">
        <p14:creationId xmlns:p14="http://schemas.microsoft.com/office/powerpoint/2010/main" val="24336691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Tons of Data?</a:t>
            </a:r>
          </a:p>
        </p:txBody>
      </p:sp>
      <p:sp>
        <p:nvSpPr>
          <p:cNvPr id="3" name="Content Placeholder 2"/>
          <p:cNvSpPr>
            <a:spLocks noGrp="1"/>
          </p:cNvSpPr>
          <p:nvPr>
            <p:ph idx="1"/>
          </p:nvPr>
        </p:nvSpPr>
        <p:spPr>
          <a:xfrm>
            <a:off x="289559" y="793308"/>
            <a:ext cx="8686800" cy="5257800"/>
          </a:xfrm>
        </p:spPr>
        <p:txBody>
          <a:bodyPr/>
          <a:lstStyle/>
          <a:p>
            <a:r>
              <a:rPr lang="en-US" dirty="0"/>
              <a:t>Tons of data closes gap, for extrinsic MT evaluation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
        <p:nvSpPr>
          <p:cNvPr id="8" name="Rectangle 7"/>
          <p:cNvSpPr/>
          <p:nvPr/>
        </p:nvSpPr>
        <p:spPr>
          <a:xfrm>
            <a:off x="161544" y="6119988"/>
            <a:ext cx="8839200" cy="646331"/>
          </a:xfrm>
          <a:prstGeom prst="rect">
            <a:avLst/>
          </a:prstGeom>
        </p:spPr>
        <p:txBody>
          <a:bodyPr wrap="square">
            <a:spAutoFit/>
          </a:bodyPr>
          <a:lstStyle/>
          <a:p>
            <a:r>
              <a:rPr lang="en-US" dirty="0">
                <a:latin typeface="+mj-lt"/>
              </a:rPr>
              <a:t>Thorsten </a:t>
            </a:r>
            <a:r>
              <a:rPr lang="en-US" dirty="0" err="1">
                <a:latin typeface="+mj-lt"/>
              </a:rPr>
              <a:t>Brants</a:t>
            </a:r>
            <a:r>
              <a:rPr lang="en-US" dirty="0">
                <a:latin typeface="+mj-lt"/>
              </a:rPr>
              <a:t>, Ashok C. </a:t>
            </a:r>
            <a:r>
              <a:rPr lang="en-US" dirty="0" err="1">
                <a:latin typeface="+mj-lt"/>
              </a:rPr>
              <a:t>Popat</a:t>
            </a:r>
            <a:r>
              <a:rPr lang="en-US" dirty="0">
                <a:latin typeface="+mj-lt"/>
              </a:rPr>
              <a:t>, Peng Xu, Franz J. </a:t>
            </a:r>
            <a:r>
              <a:rPr lang="en-US" dirty="0" err="1">
                <a:latin typeface="+mj-lt"/>
              </a:rPr>
              <a:t>Och</a:t>
            </a:r>
            <a:r>
              <a:rPr lang="en-US" dirty="0">
                <a:latin typeface="+mj-lt"/>
              </a:rPr>
              <a:t>, Jeffrey Dean. Large Language Models in Machine Translation. ACL, 2007 </a:t>
            </a:r>
            <a:r>
              <a:rPr lang="en-US" dirty="0">
                <a:hlinkClick r:id="rId2"/>
              </a:rPr>
              <a:t>http://www.aclweb.org/anthology/D07-1090.pdf</a:t>
            </a:r>
            <a:endParaRPr lang="en-US" dirty="0"/>
          </a:p>
        </p:txBody>
      </p:sp>
      <p:pic>
        <p:nvPicPr>
          <p:cNvPr id="10" name="Picture 9"/>
          <p:cNvPicPr>
            <a:picLocks noChangeAspect="1"/>
          </p:cNvPicPr>
          <p:nvPr/>
        </p:nvPicPr>
        <p:blipFill>
          <a:blip r:embed="rId3"/>
          <a:stretch>
            <a:fillRect/>
          </a:stretch>
        </p:blipFill>
        <p:spPr>
          <a:xfrm>
            <a:off x="1143000" y="1448541"/>
            <a:ext cx="6553200" cy="4579766"/>
          </a:xfrm>
          <a:prstGeom prst="rect">
            <a:avLst/>
          </a:prstGeom>
        </p:spPr>
      </p:pic>
    </p:spTree>
    <p:extLst>
      <p:ext uri="{BB962C8B-B14F-4D97-AF65-F5344CB8AC3E}">
        <p14:creationId xmlns:p14="http://schemas.microsoft.com/office/powerpoint/2010/main" val="32506465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you should know</a:t>
            </a:r>
          </a:p>
        </p:txBody>
      </p:sp>
      <p:sp>
        <p:nvSpPr>
          <p:cNvPr id="3" name="Content Placeholder 2"/>
          <p:cNvSpPr>
            <a:spLocks noGrp="1"/>
          </p:cNvSpPr>
          <p:nvPr>
            <p:ph idx="1"/>
          </p:nvPr>
        </p:nvSpPr>
        <p:spPr/>
        <p:txBody>
          <a:bodyPr/>
          <a:lstStyle/>
          <a:p>
            <a:r>
              <a:rPr lang="en-US" dirty="0"/>
              <a:t>N-gram language models</a:t>
            </a:r>
          </a:p>
          <a:p>
            <a:r>
              <a:rPr lang="en-US" dirty="0"/>
              <a:t>How to generate text documents from </a:t>
            </a:r>
            <a:r>
              <a:rPr lang="en-US"/>
              <a:t>a language model</a:t>
            </a:r>
            <a:endParaRPr lang="en-US" dirty="0"/>
          </a:p>
          <a:p>
            <a:r>
              <a:rPr lang="en-US" dirty="0"/>
              <a:t>How to estimate a language model</a:t>
            </a:r>
          </a:p>
          <a:p>
            <a:r>
              <a:rPr lang="en-US" dirty="0"/>
              <a:t>General idea and different ways of smoothing</a:t>
            </a:r>
          </a:p>
          <a:p>
            <a:r>
              <a:rPr lang="en-US" dirty="0"/>
              <a:t>Language model evaluation</a:t>
            </a:r>
          </a:p>
        </p:txBody>
      </p:sp>
      <p:sp>
        <p:nvSpPr>
          <p:cNvPr id="6" name="Slide Number Placeholder 5"/>
          <p:cNvSpPr>
            <a:spLocks noGrp="1"/>
          </p:cNvSpPr>
          <p:nvPr>
            <p:ph type="sldNum" sz="quarter" idx="12"/>
          </p:nvPr>
        </p:nvSpPr>
        <p:spPr/>
        <p:txBody>
          <a:bodyPr/>
          <a:lstStyle/>
          <a:p>
            <a:fld id="{D4438207-9E20-42FC-82B6-02A8A94D7FE7}" type="slidenum">
              <a:rPr lang="en-US" smtClean="0"/>
              <a:t>38</a:t>
            </a:fld>
            <a:endParaRPr lang="en-US"/>
          </a:p>
        </p:txBody>
      </p:sp>
    </p:spTree>
    <p:extLst>
      <p:ext uri="{BB962C8B-B14F-4D97-AF65-F5344CB8AC3E}">
        <p14:creationId xmlns:p14="http://schemas.microsoft.com/office/powerpoint/2010/main" val="22686452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Further reading</a:t>
            </a:r>
          </a:p>
        </p:txBody>
      </p:sp>
      <p:sp>
        <p:nvSpPr>
          <p:cNvPr id="3" name="Content Placeholder 2"/>
          <p:cNvSpPr>
            <a:spLocks noGrp="1"/>
          </p:cNvSpPr>
          <p:nvPr>
            <p:ph idx="1"/>
          </p:nvPr>
        </p:nvSpPr>
        <p:spPr/>
        <p:txBody>
          <a:bodyPr/>
          <a:lstStyle/>
          <a:p>
            <a:r>
              <a:rPr lang="en-US"/>
              <a:t>Speech </a:t>
            </a:r>
            <a:r>
              <a:rPr lang="en-US" dirty="0"/>
              <a:t>and Language Processing</a:t>
            </a:r>
          </a:p>
          <a:p>
            <a:pPr lvl="1"/>
            <a:r>
              <a:rPr lang="en-US" dirty="0"/>
              <a:t>Chapter 4: N-Grams</a:t>
            </a:r>
          </a:p>
        </p:txBody>
      </p:sp>
      <p:sp>
        <p:nvSpPr>
          <p:cNvPr id="6" name="Slide Number Placeholder 5"/>
          <p:cNvSpPr>
            <a:spLocks noGrp="1"/>
          </p:cNvSpPr>
          <p:nvPr>
            <p:ph type="sldNum" sz="quarter" idx="12"/>
          </p:nvPr>
        </p:nvSpPr>
        <p:spPr/>
        <p:txBody>
          <a:bodyPr/>
          <a:lstStyle/>
          <a:p>
            <a:fld id="{2A9F8BE9-47C8-4C45-B88F-68A848B0515F}" type="slidenum">
              <a:rPr lang="en-US" smtClean="0"/>
              <a:t>39</a:t>
            </a:fld>
            <a:endParaRPr lang="en-US"/>
          </a:p>
        </p:txBody>
      </p:sp>
    </p:spTree>
    <p:extLst>
      <p:ext uri="{BB962C8B-B14F-4D97-AF65-F5344CB8AC3E}">
        <p14:creationId xmlns:p14="http://schemas.microsoft.com/office/powerpoint/2010/main" val="859354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Language model for text</a:t>
            </a:r>
          </a:p>
        </p:txBody>
      </p:sp>
      <mc:AlternateContent xmlns:mc="http://schemas.openxmlformats.org/markup-compatibility/2006" xmlns:a14="http://schemas.microsoft.com/office/drawing/2010/main">
        <mc:Choice Requires="a14">
          <p:sp>
            <p:nvSpPr>
              <p:cNvPr id="7" name="Content Placeholder 6"/>
              <p:cNvSpPr>
                <a:spLocks noGrp="1"/>
              </p:cNvSpPr>
              <p:nvPr>
                <p:ph idx="1"/>
              </p:nvPr>
            </p:nvSpPr>
            <p:spPr/>
            <p:txBody>
              <a:bodyPr>
                <a:normAutofit/>
              </a:bodyPr>
              <a:lstStyle/>
              <a:p>
                <a:r>
                  <a:rPr lang="en-US" altLang="en-US" dirty="0"/>
                  <a:t>Probability distribution over </a:t>
                </a:r>
                <a:r>
                  <a:rPr lang="en-US" altLang="en-US" u="sng" dirty="0"/>
                  <a:t>word sequences</a:t>
                </a:r>
              </a:p>
              <a:p>
                <a:pPr lvl="1"/>
                <a14:m>
                  <m:oMath xmlns:m="http://schemas.openxmlformats.org/officeDocument/2006/math">
                    <m:r>
                      <a:rPr lang="en-US" altLang="en-US" i="1" dirty="0">
                        <a:latin typeface="Cambria Math"/>
                      </a:rPr>
                      <m:t>𝑝</m:t>
                    </m:r>
                    <m:d>
                      <m:dPr>
                        <m:ctrlPr>
                          <a:rPr lang="en-US" altLang="en-US" i="1" dirty="0">
                            <a:latin typeface="Cambria Math" panose="02040503050406030204" pitchFamily="18" charset="0"/>
                          </a:rPr>
                        </m:ctrlPr>
                      </m:dPr>
                      <m:e>
                        <m:r>
                          <a:rPr lang="en-US" altLang="en-US" i="1" dirty="0">
                            <a:latin typeface="Cambria Math"/>
                          </a:rPr>
                          <m:t>𝑤</m:t>
                        </m:r>
                        <m:r>
                          <a:rPr lang="en-US" altLang="en-US" i="1" baseline="-25000" dirty="0">
                            <a:latin typeface="Cambria Math"/>
                          </a:rPr>
                          <m:t>1</m:t>
                        </m:r>
                        <m:r>
                          <a:rPr lang="en-US" altLang="en-US" i="1" dirty="0">
                            <a:latin typeface="Cambria Math"/>
                          </a:rPr>
                          <m:t> </m:t>
                        </m:r>
                        <m:r>
                          <a:rPr lang="en-US" altLang="en-US" i="1" dirty="0">
                            <a:latin typeface="Cambria Math"/>
                          </a:rPr>
                          <m:t>𝑤</m:t>
                        </m:r>
                        <m:r>
                          <a:rPr lang="en-US" altLang="en-US" i="1" baseline="-25000" dirty="0">
                            <a:latin typeface="Cambria Math"/>
                          </a:rPr>
                          <m:t>2</m:t>
                        </m:r>
                        <m:r>
                          <a:rPr lang="en-US" altLang="en-US" i="1" dirty="0">
                            <a:latin typeface="Cambria Math"/>
                          </a:rPr>
                          <m:t> … </m:t>
                        </m:r>
                        <m:r>
                          <a:rPr lang="en-US" altLang="en-US" i="1" dirty="0" err="1">
                            <a:latin typeface="Cambria Math"/>
                          </a:rPr>
                          <m:t>𝑤</m:t>
                        </m:r>
                        <m:r>
                          <a:rPr lang="en-US" altLang="en-US" i="1" baseline="-25000" dirty="0" err="1">
                            <a:latin typeface="Cambria Math"/>
                          </a:rPr>
                          <m:t>𝑛</m:t>
                        </m:r>
                      </m:e>
                    </m:d>
                    <m:r>
                      <a:rPr lang="en-US" altLang="en-US" i="1" dirty="0">
                        <a:latin typeface="Cambria Math"/>
                      </a:rPr>
                      <m:t>=</m:t>
                    </m:r>
                    <m:r>
                      <a:rPr lang="en-US" altLang="en-US" i="1" dirty="0">
                        <a:latin typeface="Cambria Math"/>
                      </a:rPr>
                      <m:t>𝑝</m:t>
                    </m:r>
                    <m:d>
                      <m:dPr>
                        <m:ctrlPr>
                          <a:rPr lang="en-US" altLang="en-US" i="1" dirty="0">
                            <a:latin typeface="Cambria Math" panose="02040503050406030204" pitchFamily="18" charset="0"/>
                          </a:rPr>
                        </m:ctrlPr>
                      </m:dPr>
                      <m:e>
                        <m:r>
                          <a:rPr lang="en-US" altLang="en-US" i="1" dirty="0">
                            <a:latin typeface="Cambria Math"/>
                          </a:rPr>
                          <m:t>𝑤</m:t>
                        </m:r>
                        <m:r>
                          <a:rPr lang="en-US" altLang="en-US" i="1" baseline="-25000" dirty="0">
                            <a:latin typeface="Cambria Math"/>
                          </a:rPr>
                          <m:t>1</m:t>
                        </m:r>
                      </m:e>
                    </m:d>
                    <m:r>
                      <a:rPr lang="en-US" altLang="en-US" i="1" dirty="0">
                        <a:latin typeface="Cambria Math"/>
                      </a:rPr>
                      <m:t>𝑝</m:t>
                    </m:r>
                    <m:d>
                      <m:dPr>
                        <m:ctrlPr>
                          <a:rPr lang="en-US" altLang="en-US" i="1" dirty="0">
                            <a:latin typeface="Cambria Math" panose="02040503050406030204" pitchFamily="18" charset="0"/>
                          </a:rPr>
                        </m:ctrlPr>
                      </m:dPr>
                      <m:e>
                        <m:sSub>
                          <m:sSubPr>
                            <m:ctrlPr>
                              <a:rPr lang="en-US" altLang="en-US" b="0" i="1" dirty="0" smtClean="0">
                                <a:latin typeface="Cambria Math" panose="02040503050406030204" pitchFamily="18" charset="0"/>
                              </a:rPr>
                            </m:ctrlPr>
                          </m:sSubPr>
                          <m:e>
                            <m:r>
                              <a:rPr lang="en-US" altLang="en-US" i="1" dirty="0">
                                <a:latin typeface="Cambria Math"/>
                              </a:rPr>
                              <m:t>𝑤</m:t>
                            </m:r>
                          </m:e>
                          <m:sub>
                            <m:r>
                              <a:rPr lang="en-US" altLang="en-US" b="0" i="1" dirty="0" smtClean="0">
                                <a:latin typeface="Cambria Math" panose="02040503050406030204" pitchFamily="18" charset="0"/>
                              </a:rPr>
                              <m:t>2</m:t>
                            </m:r>
                          </m:sub>
                        </m:sSub>
                      </m:e>
                      <m:e>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𝑤</m:t>
                            </m:r>
                          </m:e>
                          <m:sub>
                            <m:r>
                              <a:rPr lang="en-US" altLang="en-US" b="0" i="1" dirty="0" smtClean="0">
                                <a:latin typeface="Cambria Math" panose="02040503050406030204" pitchFamily="18" charset="0"/>
                              </a:rPr>
                              <m:t>1</m:t>
                            </m:r>
                          </m:sub>
                        </m:sSub>
                      </m:e>
                    </m:d>
                    <m:r>
                      <a:rPr lang="en-US" altLang="en-US" b="0" i="1" dirty="0" smtClean="0">
                        <a:latin typeface="Cambria Math" panose="02040503050406030204" pitchFamily="18" charset="0"/>
                      </a:rPr>
                      <m:t>𝑝</m:t>
                    </m:r>
                    <m:d>
                      <m:dPr>
                        <m:ctrlPr>
                          <a:rPr lang="en-US" altLang="en-US" i="1" dirty="0">
                            <a:latin typeface="Cambria Math" panose="02040503050406030204" pitchFamily="18" charset="0"/>
                          </a:rPr>
                        </m:ctrlPr>
                      </m:dPr>
                      <m:e>
                        <m:sSub>
                          <m:sSubPr>
                            <m:ctrlPr>
                              <a:rPr lang="en-US" altLang="en-US" i="1" dirty="0">
                                <a:latin typeface="Cambria Math" panose="02040503050406030204" pitchFamily="18" charset="0"/>
                              </a:rPr>
                            </m:ctrlPr>
                          </m:sSubPr>
                          <m:e>
                            <m:r>
                              <a:rPr lang="en-US" altLang="en-US" i="1" dirty="0">
                                <a:latin typeface="Cambria Math"/>
                              </a:rPr>
                              <m:t>𝑤</m:t>
                            </m:r>
                          </m:e>
                          <m:sub>
                            <m:r>
                              <a:rPr lang="en-US" altLang="en-US" b="0" i="1" dirty="0" smtClean="0">
                                <a:latin typeface="Cambria Math" panose="02040503050406030204" pitchFamily="18" charset="0"/>
                              </a:rPr>
                              <m:t>3</m:t>
                            </m:r>
                          </m:sub>
                        </m:sSub>
                      </m:e>
                      <m:e>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𝑤</m:t>
                            </m:r>
                          </m:e>
                          <m:sub>
                            <m:r>
                              <a:rPr lang="en-US" altLang="en-US" i="1" dirty="0">
                                <a:latin typeface="Cambria Math" panose="02040503050406030204" pitchFamily="18" charset="0"/>
                              </a:rPr>
                              <m:t>1</m:t>
                            </m:r>
                          </m:sub>
                        </m:sSub>
                        <m:r>
                          <a:rPr lang="en-US" altLang="en-US" b="0" i="1" dirty="0" smtClean="0">
                            <a:latin typeface="Cambria Math" panose="02040503050406030204" pitchFamily="18" charset="0"/>
                          </a:rPr>
                          <m:t>,</m:t>
                        </m:r>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𝑤</m:t>
                            </m:r>
                          </m:e>
                          <m:sub>
                            <m:r>
                              <a:rPr lang="en-US" altLang="en-US" b="0" i="1" dirty="0" smtClean="0">
                                <a:latin typeface="Cambria Math" panose="02040503050406030204" pitchFamily="18" charset="0"/>
                              </a:rPr>
                              <m:t>2</m:t>
                            </m:r>
                          </m:sub>
                        </m:sSub>
                      </m:e>
                    </m:d>
                    <m:r>
                      <a:rPr lang="en-US" altLang="en-US" b="0" i="1" dirty="0" smtClean="0">
                        <a:latin typeface="Cambria Math" panose="02040503050406030204" pitchFamily="18" charset="0"/>
                      </a:rPr>
                      <m:t>…</m:t>
                    </m:r>
                    <m:r>
                      <a:rPr lang="en-US" altLang="en-US" i="1" dirty="0">
                        <a:latin typeface="Cambria Math" panose="02040503050406030204" pitchFamily="18" charset="0"/>
                      </a:rPr>
                      <m:t>𝑝</m:t>
                    </m:r>
                    <m:d>
                      <m:dPr>
                        <m:ctrlPr>
                          <a:rPr lang="en-US" altLang="en-US" i="1" dirty="0">
                            <a:latin typeface="Cambria Math" panose="02040503050406030204" pitchFamily="18" charset="0"/>
                          </a:rPr>
                        </m:ctrlPr>
                      </m:dPr>
                      <m:e>
                        <m:sSub>
                          <m:sSubPr>
                            <m:ctrlPr>
                              <a:rPr lang="en-US" altLang="en-US" i="1" dirty="0">
                                <a:latin typeface="Cambria Math" panose="02040503050406030204" pitchFamily="18" charset="0"/>
                              </a:rPr>
                            </m:ctrlPr>
                          </m:sSubPr>
                          <m:e>
                            <m:r>
                              <a:rPr lang="en-US" altLang="en-US" i="1" dirty="0">
                                <a:latin typeface="Cambria Math"/>
                              </a:rPr>
                              <m:t>𝑤</m:t>
                            </m:r>
                          </m:e>
                          <m:sub>
                            <m:r>
                              <a:rPr lang="en-US" altLang="en-US" b="0" i="1" dirty="0" smtClean="0">
                                <a:latin typeface="Cambria Math" panose="02040503050406030204" pitchFamily="18" charset="0"/>
                              </a:rPr>
                              <m:t>𝑛</m:t>
                            </m:r>
                          </m:sub>
                        </m:sSub>
                      </m:e>
                      <m:e>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𝑤</m:t>
                            </m:r>
                          </m:e>
                          <m:sub>
                            <m:r>
                              <a:rPr lang="en-US" altLang="en-US" i="1" dirty="0">
                                <a:latin typeface="Cambria Math" panose="02040503050406030204" pitchFamily="18" charset="0"/>
                              </a:rPr>
                              <m:t>1</m:t>
                            </m:r>
                          </m:sub>
                        </m:sSub>
                        <m:r>
                          <a:rPr lang="en-US" altLang="en-US" i="1"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𝑤</m:t>
                            </m:r>
                          </m:e>
                          <m:sub>
                            <m:r>
                              <a:rPr lang="en-US" altLang="en-US" i="1" dirty="0">
                                <a:latin typeface="Cambria Math" panose="02040503050406030204" pitchFamily="18" charset="0"/>
                              </a:rPr>
                              <m:t>2</m:t>
                            </m:r>
                          </m:sub>
                        </m:sSub>
                        <m:r>
                          <a:rPr lang="en-US" altLang="en-US" b="0" i="1" dirty="0" smtClean="0">
                            <a:latin typeface="Cambria Math" panose="02040503050406030204" pitchFamily="18" charset="0"/>
                          </a:rPr>
                          <m:t>,…,</m:t>
                        </m:r>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𝑤</m:t>
                            </m:r>
                          </m:e>
                          <m:sub>
                            <m:r>
                              <a:rPr lang="en-US" altLang="en-US" b="0" i="1" dirty="0" smtClean="0">
                                <a:latin typeface="Cambria Math" panose="02040503050406030204" pitchFamily="18" charset="0"/>
                              </a:rPr>
                              <m:t>𝑛</m:t>
                            </m:r>
                            <m:r>
                              <a:rPr lang="en-US" altLang="en-US" b="0" i="1" dirty="0" smtClean="0">
                                <a:latin typeface="Cambria Math" panose="02040503050406030204" pitchFamily="18" charset="0"/>
                              </a:rPr>
                              <m:t>−</m:t>
                            </m:r>
                            <m:r>
                              <a:rPr lang="en-US" altLang="en-US" b="0" i="1" dirty="0" smtClean="0">
                                <a:latin typeface="Cambria Math" panose="02040503050406030204" pitchFamily="18" charset="0"/>
                              </a:rPr>
                              <m:t>1</m:t>
                            </m:r>
                          </m:sub>
                        </m:sSub>
                      </m:e>
                    </m:d>
                  </m:oMath>
                </a14:m>
                <a:endParaRPr lang="en-US" dirty="0"/>
              </a:p>
              <a:p>
                <a:pPr lvl="1"/>
                <a:r>
                  <a:rPr lang="en-US" dirty="0"/>
                  <a:t>Complexity -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sup>
                    </m:sSup>
                    <m:r>
                      <a:rPr lang="en-US" b="0" i="1" smtClean="0">
                        <a:latin typeface="Cambria Math" panose="02040503050406030204" pitchFamily="18" charset="0"/>
                      </a:rPr>
                      <m:t>)</m:t>
                    </m:r>
                  </m:oMath>
                </a14:m>
                <a:endParaRPr lang="en-US" dirty="0"/>
              </a:p>
              <a:p>
                <a:pPr lvl="2"/>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oMath>
                </a14:m>
                <a:r>
                  <a:rPr lang="en-US" dirty="0"/>
                  <a:t> - maximum document length</a:t>
                </a:r>
              </a:p>
            </p:txBody>
          </p:sp>
        </mc:Choice>
        <mc:Fallback xmlns="">
          <p:sp>
            <p:nvSpPr>
              <p:cNvPr id="7" name="Content Placeholder 6"/>
              <p:cNvSpPr>
                <a:spLocks noGrp="1" noRot="1" noChangeAspect="1" noMove="1" noResize="1" noEditPoints="1" noAdjustHandles="1" noChangeArrowheads="1" noChangeShapeType="1" noTextEdit="1"/>
              </p:cNvSpPr>
              <p:nvPr>
                <p:ph idx="1"/>
              </p:nvPr>
            </p:nvSpPr>
            <p:spPr>
              <a:blipFill>
                <a:blip r:embed="rId2"/>
                <a:stretch>
                  <a:fillRect l="-1263" t="-1160"/>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D4438207-9E20-42FC-82B6-02A8A94D7FE7}" type="slidenum">
              <a:rPr lang="en-US" smtClean="0"/>
              <a:t>4</a:t>
            </a:fld>
            <a:endParaRPr lang="en-US"/>
          </a:p>
        </p:txBody>
      </p:sp>
      <p:grpSp>
        <p:nvGrpSpPr>
          <p:cNvPr id="17" name="Group 16"/>
          <p:cNvGrpSpPr/>
          <p:nvPr/>
        </p:nvGrpSpPr>
        <p:grpSpPr>
          <a:xfrm>
            <a:off x="5334000" y="2632554"/>
            <a:ext cx="3581400" cy="1305725"/>
            <a:chOff x="5270322" y="2810627"/>
            <a:chExt cx="3581400" cy="1305725"/>
          </a:xfrm>
        </p:grpSpPr>
        <p:sp>
          <p:nvSpPr>
            <p:cNvPr id="8" name="TextBox 7"/>
            <p:cNvSpPr txBox="1"/>
            <p:nvPr/>
          </p:nvSpPr>
          <p:spPr>
            <a:xfrm>
              <a:off x="5270322" y="3408466"/>
              <a:ext cx="3581400" cy="707886"/>
            </a:xfrm>
            <a:prstGeom prst="rect">
              <a:avLst/>
            </a:prstGeom>
            <a:noFill/>
          </p:spPr>
          <p:txBody>
            <a:bodyPr wrap="square" rtlCol="0">
              <a:spAutoFit/>
            </a:bodyPr>
            <a:lstStyle/>
            <a:p>
              <a:r>
                <a:rPr lang="en-US" sz="2000" dirty="0">
                  <a:solidFill>
                    <a:srgbClr val="FF0000"/>
                  </a:solidFill>
                </a:rPr>
                <a:t>Chain rule: from conditional probability to joint probability</a:t>
              </a:r>
            </a:p>
          </p:txBody>
        </p:sp>
        <p:cxnSp>
          <p:nvCxnSpPr>
            <p:cNvPr id="10" name="Straight Arrow Connector 9"/>
            <p:cNvCxnSpPr/>
            <p:nvPr/>
          </p:nvCxnSpPr>
          <p:spPr>
            <a:xfrm flipH="1" flipV="1">
              <a:off x="5782734" y="2810627"/>
              <a:ext cx="694266" cy="59662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 name="Group 1"/>
          <p:cNvGrpSpPr/>
          <p:nvPr/>
        </p:nvGrpSpPr>
        <p:grpSpPr>
          <a:xfrm>
            <a:off x="2833958" y="3229181"/>
            <a:ext cx="1532467" cy="502990"/>
            <a:chOff x="3352800" y="3682727"/>
            <a:chExt cx="1532467" cy="502990"/>
          </a:xfrm>
        </p:grpSpPr>
        <p:cxnSp>
          <p:nvCxnSpPr>
            <p:cNvPr id="19" name="Straight Connector 18"/>
            <p:cNvCxnSpPr/>
            <p:nvPr/>
          </p:nvCxnSpPr>
          <p:spPr>
            <a:xfrm>
              <a:off x="3429000" y="3682727"/>
              <a:ext cx="1066800" cy="1272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352800" y="3754830"/>
              <a:ext cx="1532467" cy="430887"/>
            </a:xfrm>
            <a:prstGeom prst="rect">
              <a:avLst/>
            </a:prstGeom>
            <a:noFill/>
          </p:spPr>
          <p:txBody>
            <a:bodyPr wrap="square" rtlCol="0">
              <a:spAutoFit/>
            </a:bodyPr>
            <a:lstStyle/>
            <a:p>
              <a:r>
                <a:rPr lang="en-US" sz="2200" dirty="0"/>
                <a:t>sentence</a:t>
              </a:r>
            </a:p>
          </p:txBody>
        </p:sp>
      </p:grpSp>
      <mc:AlternateContent xmlns:mc="http://schemas.openxmlformats.org/markup-compatibility/2006" xmlns:a14="http://schemas.microsoft.com/office/drawing/2010/main">
        <mc:Choice Requires="a14">
          <p:sp>
            <p:nvSpPr>
              <p:cNvPr id="24" name="Rectangle 23"/>
              <p:cNvSpPr/>
              <p:nvPr/>
            </p:nvSpPr>
            <p:spPr>
              <a:xfrm>
                <a:off x="1152890" y="5343721"/>
                <a:ext cx="3854838" cy="400110"/>
              </a:xfrm>
              <a:prstGeom prst="rect">
                <a:avLst/>
              </a:prstGeom>
            </p:spPr>
            <p:txBody>
              <a:bodyPr wrap="none">
                <a:spAutoFit/>
              </a:bodyPr>
              <a:lstStyle/>
              <a:p>
                <a:pPr marL="285750" indent="-285750">
                  <a:buFont typeface="Arial" panose="020B0604020202020204" pitchFamily="34" charset="0"/>
                  <a:buChar char="•"/>
                </a:pPr>
                <a:r>
                  <a:rPr lang="en-US" sz="2000" dirty="0"/>
                  <a:t>A rough estimate: </a:t>
                </a:r>
                <a14:m>
                  <m:oMath xmlns:m="http://schemas.openxmlformats.org/officeDocument/2006/math">
                    <m:r>
                      <a:rPr lang="en-US" sz="2000" i="1" smtClean="0">
                        <a:latin typeface="Cambria Math" panose="02040503050406030204" pitchFamily="18" charset="0"/>
                      </a:rPr>
                      <m:t>𝑂</m:t>
                    </m:r>
                    <m:r>
                      <a:rPr lang="en-US" sz="2000" i="1" smtClean="0">
                        <a:latin typeface="Cambria Math" panose="02040503050406030204" pitchFamily="18" charset="0"/>
                      </a:rPr>
                      <m:t>(</m:t>
                    </m:r>
                    <m:sSup>
                      <m:sSupPr>
                        <m:ctrlPr>
                          <a:rPr lang="en-US" sz="2000" i="1">
                            <a:latin typeface="Cambria Math" panose="02040503050406030204" pitchFamily="18" charset="0"/>
                          </a:rPr>
                        </m:ctrlPr>
                      </m:sSupPr>
                      <m:e>
                        <m:r>
                          <a:rPr lang="en-US" sz="2000" b="0" i="1" smtClean="0">
                            <a:latin typeface="Cambria Math" panose="02040503050406030204" pitchFamily="18" charset="0"/>
                          </a:rPr>
                          <m:t>475000</m:t>
                        </m:r>
                      </m:e>
                      <m:sup>
                        <m:r>
                          <a:rPr lang="en-US" sz="2000" b="0" i="1" smtClean="0">
                            <a:latin typeface="Cambria Math" panose="02040503050406030204" pitchFamily="18" charset="0"/>
                          </a:rPr>
                          <m:t>14</m:t>
                        </m:r>
                      </m:sup>
                    </m:sSup>
                    <m:r>
                      <a:rPr lang="en-US" sz="2000" i="1">
                        <a:latin typeface="Cambria Math" panose="02040503050406030204" pitchFamily="18" charset="0"/>
                      </a:rPr>
                      <m:t>)</m:t>
                    </m:r>
                  </m:oMath>
                </a14:m>
                <a:endParaRPr lang="en-US" sz="2000" dirty="0"/>
              </a:p>
            </p:txBody>
          </p:sp>
        </mc:Choice>
        <mc:Fallback xmlns="">
          <p:sp>
            <p:nvSpPr>
              <p:cNvPr id="24" name="Rectangle 23"/>
              <p:cNvSpPr>
                <a:spLocks noRot="1" noChangeAspect="1" noMove="1" noResize="1" noEditPoints="1" noAdjustHandles="1" noChangeArrowheads="1" noChangeShapeType="1" noTextEdit="1"/>
              </p:cNvSpPr>
              <p:nvPr/>
            </p:nvSpPr>
            <p:spPr>
              <a:xfrm>
                <a:off x="1152890" y="5343721"/>
                <a:ext cx="3854838" cy="400110"/>
              </a:xfrm>
              <a:prstGeom prst="rect">
                <a:avLst/>
              </a:prstGeom>
              <a:blipFill rotWithShape="0">
                <a:blip r:embed="rId3"/>
                <a:stretch>
                  <a:fillRect l="-1424" t="-9231" b="-27692"/>
                </a:stretch>
              </a:blipFill>
            </p:spPr>
            <p:txBody>
              <a:bodyPr/>
              <a:lstStyle/>
              <a:p>
                <a:r>
                  <a:rPr lang="en-US">
                    <a:noFill/>
                  </a:rPr>
                  <a:t> </a:t>
                </a:r>
              </a:p>
            </p:txBody>
          </p:sp>
        </mc:Fallback>
      </mc:AlternateContent>
      <p:sp>
        <p:nvSpPr>
          <p:cNvPr id="25" name="Rectangle 24"/>
          <p:cNvSpPr/>
          <p:nvPr/>
        </p:nvSpPr>
        <p:spPr>
          <a:xfrm>
            <a:off x="1152890" y="4974389"/>
            <a:ext cx="5329344" cy="369332"/>
          </a:xfrm>
          <a:prstGeom prst="rect">
            <a:avLst/>
          </a:prstGeom>
        </p:spPr>
        <p:txBody>
          <a:bodyPr wrap="none">
            <a:spAutoFit/>
          </a:bodyPr>
          <a:lstStyle/>
          <a:p>
            <a:pPr marL="285750" indent="-285750">
              <a:buFont typeface="Arial" panose="020B0604020202020204" pitchFamily="34" charset="0"/>
              <a:buChar char="•"/>
            </a:pPr>
            <a:r>
              <a:rPr lang="en-US" dirty="0">
                <a:solidFill>
                  <a:srgbClr val="252525"/>
                </a:solidFill>
                <a:latin typeface="Arial" panose="020B0604020202020204" pitchFamily="34" charset="0"/>
              </a:rPr>
              <a:t>Average English sentence length is 14.3 words</a:t>
            </a:r>
            <a:endParaRPr lang="en-US" dirty="0"/>
          </a:p>
        </p:txBody>
      </p:sp>
      <p:sp>
        <p:nvSpPr>
          <p:cNvPr id="26" name="Rectangle 25"/>
          <p:cNvSpPr/>
          <p:nvPr/>
        </p:nvSpPr>
        <p:spPr>
          <a:xfrm>
            <a:off x="1152890" y="4619234"/>
            <a:ext cx="7920438" cy="369332"/>
          </a:xfrm>
          <a:prstGeom prst="rect">
            <a:avLst/>
          </a:prstGeom>
        </p:spPr>
        <p:txBody>
          <a:bodyPr wrap="none">
            <a:spAutoFit/>
          </a:bodyPr>
          <a:lstStyle/>
          <a:p>
            <a:pPr marL="285750" indent="-285750">
              <a:buFont typeface="Arial" panose="020B0604020202020204" pitchFamily="34" charset="0"/>
              <a:buChar char="•"/>
            </a:pPr>
            <a:r>
              <a:rPr lang="en-US" dirty="0">
                <a:solidFill>
                  <a:srgbClr val="252525"/>
                </a:solidFill>
                <a:latin typeface="Arial" panose="020B0604020202020204" pitchFamily="34" charset="0"/>
              </a:rPr>
              <a:t>475,000 main headwords in Webster's Third New International Dictionary</a:t>
            </a:r>
            <a:endParaRPr lang="en-US" dirty="0"/>
          </a:p>
        </p:txBody>
      </p:sp>
      <p:grpSp>
        <p:nvGrpSpPr>
          <p:cNvPr id="11" name="Group 10"/>
          <p:cNvGrpSpPr/>
          <p:nvPr/>
        </p:nvGrpSpPr>
        <p:grpSpPr>
          <a:xfrm>
            <a:off x="2209800" y="5943600"/>
            <a:ext cx="3252420" cy="369332"/>
            <a:chOff x="2209800" y="5943600"/>
            <a:chExt cx="3252420" cy="369332"/>
          </a:xfrm>
        </p:grpSpPr>
        <mc:AlternateContent xmlns:mc="http://schemas.openxmlformats.org/markup-compatibility/2006" xmlns:a14="http://schemas.microsoft.com/office/drawing/2010/main">
          <mc:Choice Requires="a14">
            <p:sp>
              <p:nvSpPr>
                <p:cNvPr id="28" name="TextBox 27"/>
                <p:cNvSpPr txBox="1"/>
                <p:nvPr/>
              </p:nvSpPr>
              <p:spPr>
                <a:xfrm>
                  <a:off x="4114800" y="5989766"/>
                  <a:ext cx="134742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srgbClr val="0070C0"/>
                            </a:solidFill>
                            <a:latin typeface="Cambria Math" panose="02040503050406030204" pitchFamily="18" charset="0"/>
                            <a:ea typeface="Cambria Math" panose="02040503050406030204" pitchFamily="18" charset="0"/>
                          </a:rPr>
                          <m:t>≈</m:t>
                        </m:r>
                        <m:r>
                          <a:rPr lang="en-US" b="0" i="1" smtClean="0">
                            <a:solidFill>
                              <a:srgbClr val="0070C0"/>
                            </a:solidFill>
                            <a:latin typeface="Cambria Math" panose="02040503050406030204" pitchFamily="18" charset="0"/>
                            <a:ea typeface="Cambria Math" panose="02040503050406030204" pitchFamily="18" charset="0"/>
                          </a:rPr>
                          <m:t>3</m:t>
                        </m:r>
                        <m:r>
                          <a:rPr lang="en-US" b="0" i="1" smtClean="0">
                            <a:solidFill>
                              <a:srgbClr val="0070C0"/>
                            </a:solidFill>
                            <a:latin typeface="Cambria Math" panose="02040503050406030204" pitchFamily="18" charset="0"/>
                            <a:ea typeface="Cambria Math" panose="02040503050406030204" pitchFamily="18" charset="0"/>
                          </a:rPr>
                          <m:t>.</m:t>
                        </m:r>
                        <m:r>
                          <a:rPr lang="en-US" b="0" i="1" smtClean="0">
                            <a:solidFill>
                              <a:srgbClr val="0070C0"/>
                            </a:solidFill>
                            <a:latin typeface="Cambria Math" panose="02040503050406030204" pitchFamily="18" charset="0"/>
                            <a:ea typeface="Cambria Math" panose="02040503050406030204" pitchFamily="18" charset="0"/>
                          </a:rPr>
                          <m:t>38</m:t>
                        </m:r>
                        <m:sSup>
                          <m:sSupPr>
                            <m:ctrlPr>
                              <a:rPr lang="en-US" b="0" i="1" smtClean="0">
                                <a:solidFill>
                                  <a:srgbClr val="0070C0"/>
                                </a:solidFill>
                                <a:latin typeface="Cambria Math" panose="02040503050406030204" pitchFamily="18" charset="0"/>
                                <a:ea typeface="Cambria Math" panose="02040503050406030204" pitchFamily="18" charset="0"/>
                              </a:rPr>
                            </m:ctrlPr>
                          </m:sSupPr>
                          <m:e>
                            <m:r>
                              <a:rPr lang="en-US" b="0" i="1" smtClean="0">
                                <a:solidFill>
                                  <a:srgbClr val="0070C0"/>
                                </a:solidFill>
                                <a:latin typeface="Cambria Math" panose="02040503050406030204" pitchFamily="18" charset="0"/>
                                <a:ea typeface="Cambria Math" panose="02040503050406030204" pitchFamily="18" charset="0"/>
                              </a:rPr>
                              <m:t>𝑒</m:t>
                            </m:r>
                          </m:e>
                          <m:sup>
                            <m:r>
                              <a:rPr lang="en-US" b="0" i="1" smtClean="0">
                                <a:solidFill>
                                  <a:srgbClr val="0070C0"/>
                                </a:solidFill>
                                <a:latin typeface="Cambria Math" panose="02040503050406030204" pitchFamily="18" charset="0"/>
                                <a:ea typeface="Cambria Math" panose="02040503050406030204" pitchFamily="18" charset="0"/>
                              </a:rPr>
                              <m:t>66</m:t>
                            </m:r>
                          </m:sup>
                        </m:sSup>
                        <m:r>
                          <a:rPr lang="en-US" b="0" i="1" smtClean="0">
                            <a:solidFill>
                              <a:srgbClr val="0070C0"/>
                            </a:solidFill>
                            <a:latin typeface="Cambria Math" panose="02040503050406030204" pitchFamily="18" charset="0"/>
                            <a:ea typeface="Cambria Math" panose="02040503050406030204" pitchFamily="18" charset="0"/>
                          </a:rPr>
                          <m:t>𝑇𝐵</m:t>
                        </m:r>
                      </m:oMath>
                    </m:oMathPara>
                  </a14:m>
                  <a:endParaRPr lang="en-US" dirty="0">
                    <a:solidFill>
                      <a:srgbClr val="0070C0"/>
                    </a:solidFill>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4114800" y="5989766"/>
                  <a:ext cx="1347420" cy="276999"/>
                </a:xfrm>
                <a:prstGeom prst="rect">
                  <a:avLst/>
                </a:prstGeom>
                <a:blipFill>
                  <a:blip r:embed="rId4"/>
                  <a:stretch>
                    <a:fillRect l="-1810" t="-4444" r="-3620" b="-6667"/>
                  </a:stretch>
                </a:blipFill>
              </p:spPr>
              <p:txBody>
                <a:bodyPr/>
                <a:lstStyle/>
                <a:p>
                  <a:r>
                    <a:rPr lang="en-US">
                      <a:noFill/>
                    </a:rPr>
                    <a:t> </a:t>
                  </a:r>
                </a:p>
              </p:txBody>
            </p:sp>
          </mc:Fallback>
        </mc:AlternateContent>
        <p:sp>
          <p:nvSpPr>
            <p:cNvPr id="29" name="TextBox 28"/>
            <p:cNvSpPr txBox="1"/>
            <p:nvPr/>
          </p:nvSpPr>
          <p:spPr>
            <a:xfrm>
              <a:off x="2209800" y="5943600"/>
              <a:ext cx="2066221" cy="369332"/>
            </a:xfrm>
            <a:prstGeom prst="rect">
              <a:avLst/>
            </a:prstGeom>
            <a:noFill/>
          </p:spPr>
          <p:txBody>
            <a:bodyPr wrap="square" rtlCol="0">
              <a:spAutoFit/>
            </a:bodyPr>
            <a:lstStyle/>
            <a:p>
              <a:r>
                <a:rPr lang="en-US" dirty="0">
                  <a:solidFill>
                    <a:srgbClr val="0070C0"/>
                  </a:solidFill>
                </a:rPr>
                <a:t>How large is this?</a:t>
              </a:r>
            </a:p>
          </p:txBody>
        </p:sp>
      </p:grpSp>
      <p:grpSp>
        <p:nvGrpSpPr>
          <p:cNvPr id="16" name="Group 15"/>
          <p:cNvGrpSpPr/>
          <p:nvPr/>
        </p:nvGrpSpPr>
        <p:grpSpPr>
          <a:xfrm>
            <a:off x="5498922" y="1011936"/>
            <a:ext cx="3733800" cy="1231224"/>
            <a:chOff x="5339528" y="1315118"/>
            <a:chExt cx="3733800" cy="1231224"/>
          </a:xfrm>
        </p:grpSpPr>
        <p:sp>
          <p:nvSpPr>
            <p:cNvPr id="9" name="TextBox 8"/>
            <p:cNvSpPr txBox="1"/>
            <p:nvPr/>
          </p:nvSpPr>
          <p:spPr>
            <a:xfrm>
              <a:off x="5339528" y="1315118"/>
              <a:ext cx="3733800" cy="369332"/>
            </a:xfrm>
            <a:prstGeom prst="rect">
              <a:avLst/>
            </a:prstGeom>
            <a:noFill/>
          </p:spPr>
          <p:txBody>
            <a:bodyPr wrap="square" rtlCol="0">
              <a:spAutoFit/>
            </a:bodyPr>
            <a:lstStyle/>
            <a:p>
              <a:r>
                <a:rPr lang="en-US" b="1" i="1" dirty="0">
                  <a:solidFill>
                    <a:srgbClr val="FF0000"/>
                  </a:solidFill>
                </a:rPr>
                <a:t>We need independence assumptions!</a:t>
              </a:r>
            </a:p>
          </p:txBody>
        </p:sp>
        <p:cxnSp>
          <p:nvCxnSpPr>
            <p:cNvPr id="12" name="Straight Arrow Connector 11"/>
            <p:cNvCxnSpPr>
              <a:stCxn id="9" idx="2"/>
            </p:cNvCxnSpPr>
            <p:nvPr/>
          </p:nvCxnSpPr>
          <p:spPr>
            <a:xfrm flipH="1">
              <a:off x="6934200" y="1684450"/>
              <a:ext cx="272228" cy="86189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1771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left)">
                                      <p:cBhvr>
                                        <p:cTn id="21" dur="500"/>
                                        <p:tgtEl>
                                          <p:spTgt spid="2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wipe(left)">
                                      <p:cBhvr>
                                        <p:cTn id="26" dur="500"/>
                                        <p:tgtEl>
                                          <p:spTgt spid="2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wipe(left)">
                                      <p:cBhvr>
                                        <p:cTn id="31" dur="500"/>
                                        <p:tgtEl>
                                          <p:spTgt spid="24"/>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ChangeArrowheads="1"/>
          </p:cNvSpPr>
          <p:nvPr>
            <p:ph type="title"/>
          </p:nvPr>
        </p:nvSpPr>
        <p:spPr/>
        <p:txBody>
          <a:bodyPr>
            <a:normAutofit/>
          </a:bodyPr>
          <a:lstStyle/>
          <a:p>
            <a:r>
              <a:rPr lang="en-US" altLang="en-US" dirty="0"/>
              <a:t>Unigram language model</a:t>
            </a:r>
          </a:p>
        </p:txBody>
      </p:sp>
      <mc:AlternateContent xmlns:mc="http://schemas.openxmlformats.org/markup-compatibility/2006" xmlns:a14="http://schemas.microsoft.com/office/drawing/2010/main">
        <mc:Choice Requires="a14">
          <p:sp>
            <p:nvSpPr>
              <p:cNvPr id="501763" name="Rectangle 3"/>
              <p:cNvSpPr>
                <a:spLocks noGrp="1" noChangeArrowheads="1"/>
              </p:cNvSpPr>
              <p:nvPr>
                <p:ph idx="1"/>
              </p:nvPr>
            </p:nvSpPr>
            <p:spPr/>
            <p:txBody>
              <a:bodyPr>
                <a:normAutofit/>
              </a:bodyPr>
              <a:lstStyle/>
              <a:p>
                <a:r>
                  <a:rPr lang="en-US" altLang="en-US" dirty="0"/>
                  <a:t>Generate a piece of text by generating each word </a:t>
                </a:r>
                <a:r>
                  <a:rPr lang="en-US" altLang="en-US" u="sng" dirty="0"/>
                  <a:t>independently</a:t>
                </a:r>
              </a:p>
              <a:p>
                <a:pPr lvl="1"/>
                <a14:m>
                  <m:oMath xmlns:m="http://schemas.openxmlformats.org/officeDocument/2006/math">
                    <m:r>
                      <a:rPr lang="en-US" altLang="en-US"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a:latin typeface="Cambria Math"/>
                      </a:rPr>
                      <m:t>1</m:t>
                    </m:r>
                    <m:r>
                      <a:rPr lang="en-US" altLang="en-US" i="1" dirty="0">
                        <a:latin typeface="Cambria Math"/>
                      </a:rPr>
                      <m:t> </m:t>
                    </m:r>
                    <m:r>
                      <a:rPr lang="en-US" altLang="en-US" i="1" dirty="0">
                        <a:latin typeface="Cambria Math"/>
                      </a:rPr>
                      <m:t>𝑤</m:t>
                    </m:r>
                    <m:r>
                      <a:rPr lang="en-US" altLang="en-US" i="1" baseline="-25000" dirty="0">
                        <a:latin typeface="Cambria Math"/>
                      </a:rPr>
                      <m:t>2</m:t>
                    </m:r>
                    <m:r>
                      <a:rPr lang="en-US" altLang="en-US" i="1" dirty="0">
                        <a:latin typeface="Cambria Math"/>
                      </a:rPr>
                      <m:t> … </m:t>
                    </m:r>
                    <m:r>
                      <a:rPr lang="en-US" altLang="en-US" i="1" dirty="0" err="1">
                        <a:latin typeface="Cambria Math"/>
                      </a:rPr>
                      <m:t>𝑤</m:t>
                    </m:r>
                    <m:r>
                      <a:rPr lang="en-US" altLang="en-US" i="1" baseline="-25000" dirty="0" err="1">
                        <a:latin typeface="Cambria Math"/>
                      </a:rPr>
                      <m:t>𝑛</m:t>
                    </m:r>
                    <m:r>
                      <a:rPr lang="en-US" altLang="en-US" i="1" dirty="0">
                        <a:latin typeface="Cambria Math"/>
                      </a:rPr>
                      <m:t>)=</m:t>
                    </m:r>
                    <m:r>
                      <a:rPr lang="en-US" altLang="en-US" i="1" dirty="0">
                        <a:latin typeface="Cambria Math"/>
                      </a:rPr>
                      <m:t>𝑝</m:t>
                    </m:r>
                    <m:r>
                      <a:rPr lang="en-US" altLang="en-US" i="1" dirty="0">
                        <a:latin typeface="Cambria Math"/>
                      </a:rPr>
                      <m:t>(</m:t>
                    </m:r>
                    <m:r>
                      <a:rPr lang="en-US" altLang="en-US" i="1" dirty="0">
                        <a:latin typeface="Cambria Math"/>
                      </a:rPr>
                      <m:t>𝑤</m:t>
                    </m:r>
                    <m:r>
                      <a:rPr lang="en-US" altLang="en-US" i="1" baseline="-25000" dirty="0">
                        <a:latin typeface="Cambria Math"/>
                      </a:rPr>
                      <m:t>1</m:t>
                    </m:r>
                    <m:r>
                      <a:rPr lang="en-US" altLang="en-US" i="1" dirty="0">
                        <a:latin typeface="Cambria Math"/>
                      </a:rPr>
                      <m:t>)</m:t>
                    </m:r>
                    <m:r>
                      <a:rPr lang="en-US" altLang="en-US" i="1" dirty="0">
                        <a:latin typeface="Cambria Math"/>
                      </a:rPr>
                      <m:t>𝑝</m:t>
                    </m:r>
                    <m:r>
                      <a:rPr lang="en-US" altLang="en-US" i="1" dirty="0">
                        <a:latin typeface="Cambria Math"/>
                      </a:rPr>
                      <m:t>(</m:t>
                    </m:r>
                    <m:r>
                      <a:rPr lang="en-US" altLang="en-US" i="1" dirty="0">
                        <a:latin typeface="Cambria Math"/>
                      </a:rPr>
                      <m:t>𝑤</m:t>
                    </m:r>
                    <m:r>
                      <a:rPr lang="en-US" altLang="en-US" i="1" baseline="-25000" dirty="0">
                        <a:latin typeface="Cambria Math"/>
                      </a:rPr>
                      <m:t>2</m:t>
                    </m:r>
                    <m:r>
                      <a:rPr lang="en-US" altLang="en-US" i="1" dirty="0">
                        <a:latin typeface="Cambria Math"/>
                      </a:rPr>
                      <m:t>)…</m:t>
                    </m:r>
                    <m:r>
                      <a:rPr lang="en-US" altLang="en-US" i="1" dirty="0">
                        <a:latin typeface="Cambria Math"/>
                      </a:rPr>
                      <m:t>𝑝</m:t>
                    </m:r>
                    <m:r>
                      <a:rPr lang="en-US" altLang="en-US" i="1" dirty="0">
                        <a:latin typeface="Cambria Math"/>
                      </a:rPr>
                      <m:t>(</m:t>
                    </m:r>
                    <m:r>
                      <a:rPr lang="en-US" altLang="en-US" i="1" dirty="0" err="1">
                        <a:latin typeface="Cambria Math"/>
                      </a:rPr>
                      <m:t>𝑤</m:t>
                    </m:r>
                    <m:r>
                      <a:rPr lang="en-US" altLang="en-US" i="1" baseline="-25000" dirty="0" err="1">
                        <a:latin typeface="Cambria Math"/>
                      </a:rPr>
                      <m:t>𝑛</m:t>
                    </m:r>
                    <m:r>
                      <a:rPr lang="en-US" altLang="en-US" i="1" dirty="0">
                        <a:latin typeface="Cambria Math"/>
                      </a:rPr>
                      <m:t>)</m:t>
                    </m:r>
                  </m:oMath>
                </a14:m>
                <a:endParaRPr lang="en-US" altLang="en-US" dirty="0"/>
              </a:p>
              <a:p>
                <a:pPr lvl="1"/>
                <a:r>
                  <a:rPr lang="en-US" altLang="zh-CN" dirty="0"/>
                  <a:t>Looks familiar?</a:t>
                </a:r>
                <a:endParaRPr lang="en-US" altLang="en-US" dirty="0"/>
              </a:p>
              <a:p>
                <a:r>
                  <a:rPr lang="en-US" altLang="en-US" dirty="0"/>
                  <a:t>Essentially a multinomial distribution over the vocabulary</a:t>
                </a:r>
              </a:p>
            </p:txBody>
          </p:sp>
        </mc:Choice>
        <mc:Fallback xmlns="">
          <p:sp>
            <p:nvSpPr>
              <p:cNvPr id="501763" name="Rectangle 3"/>
              <p:cNvSpPr>
                <a:spLocks noGrp="1" noRot="1" noChangeAspect="1" noMove="1" noResize="1" noEditPoints="1" noAdjustHandles="1" noChangeArrowheads="1" noChangeShapeType="1" noTextEdit="1"/>
              </p:cNvSpPr>
              <p:nvPr>
                <p:ph idx="1"/>
              </p:nvPr>
            </p:nvSpPr>
            <p:spPr>
              <a:blipFill>
                <a:blip r:embed="rId2"/>
                <a:stretch>
                  <a:fillRect l="-1263" t="-1160" r="-1193"/>
                </a:stretch>
              </a:blipFill>
            </p:spPr>
            <p:txBody>
              <a:bodyPr/>
              <a:lstStyle/>
              <a:p>
                <a:r>
                  <a:rPr lang="en-US">
                    <a:noFill/>
                  </a:rPr>
                  <a:t> </a:t>
                </a:r>
              </a:p>
            </p:txBody>
          </p:sp>
        </mc:Fallback>
      </mc:AlternateContent>
      <p:graphicFrame>
        <p:nvGraphicFramePr>
          <p:cNvPr id="4" name="Chart 3"/>
          <p:cNvGraphicFramePr>
            <a:graphicFrameLocks/>
          </p:cNvGraphicFramePr>
          <p:nvPr>
            <p:extLst/>
          </p:nvPr>
        </p:nvGraphicFramePr>
        <p:xfrm>
          <a:off x="2971800" y="4343400"/>
          <a:ext cx="4648200" cy="2286000"/>
        </p:xfrm>
        <a:graphic>
          <a:graphicData uri="http://schemas.openxmlformats.org/drawingml/2006/chart">
            <c:chart xmlns:c="http://schemas.openxmlformats.org/drawingml/2006/chart" xmlns:r="http://schemas.openxmlformats.org/officeDocument/2006/relationships" r:id="rId3"/>
          </a:graphicData>
        </a:graphic>
      </p:graphicFrame>
      <p:sp>
        <p:nvSpPr>
          <p:cNvPr id="8" name="Slide Number Placeholder 7"/>
          <p:cNvSpPr>
            <a:spLocks noGrp="1"/>
          </p:cNvSpPr>
          <p:nvPr>
            <p:ph type="sldNum" sz="quarter" idx="12"/>
          </p:nvPr>
        </p:nvSpPr>
        <p:spPr/>
        <p:txBody>
          <a:bodyPr/>
          <a:lstStyle/>
          <a:p>
            <a:fld id="{D4438207-9E20-42FC-82B6-02A8A94D7FE7}" type="slidenum">
              <a:rPr lang="en-US" smtClean="0"/>
              <a:t>5</a:t>
            </a:fld>
            <a:endParaRPr lang="en-US"/>
          </a:p>
        </p:txBody>
      </p:sp>
      <p:sp>
        <p:nvSpPr>
          <p:cNvPr id="2" name="TextBox 1"/>
          <p:cNvSpPr txBox="1"/>
          <p:nvPr/>
        </p:nvSpPr>
        <p:spPr>
          <a:xfrm>
            <a:off x="304800" y="5388114"/>
            <a:ext cx="2438400" cy="707886"/>
          </a:xfrm>
          <a:prstGeom prst="rect">
            <a:avLst/>
          </a:prstGeom>
          <a:noFill/>
        </p:spPr>
        <p:txBody>
          <a:bodyPr wrap="square" rtlCol="0">
            <a:spAutoFit/>
          </a:bodyPr>
          <a:lstStyle/>
          <a:p>
            <a:r>
              <a:rPr lang="en-US" sz="2000" b="1" i="1" dirty="0">
                <a:solidFill>
                  <a:srgbClr val="FF0000"/>
                </a:solidFill>
              </a:rPr>
              <a:t>The simplest and most popular choice!</a:t>
            </a:r>
          </a:p>
        </p:txBody>
      </p:sp>
    </p:spTree>
    <p:extLst>
      <p:ext uri="{BB962C8B-B14F-4D97-AF65-F5344CB8AC3E}">
        <p14:creationId xmlns:p14="http://schemas.microsoft.com/office/powerpoint/2010/main" val="1873793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176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p:txBody>
          <a:bodyPr/>
          <a:lstStyle/>
          <a:p>
            <a:r>
              <a:rPr lang="en-US" altLang="en-US" dirty="0"/>
              <a:t>More sophisticated LMs</a:t>
            </a:r>
          </a:p>
        </p:txBody>
      </p:sp>
      <mc:AlternateContent xmlns:mc="http://schemas.openxmlformats.org/markup-compatibility/2006" xmlns:a14="http://schemas.microsoft.com/office/drawing/2010/main">
        <mc:Choice Requires="a14">
          <p:sp>
            <p:nvSpPr>
              <p:cNvPr id="35845" name="Rectangle 3"/>
              <p:cNvSpPr>
                <a:spLocks noGrp="1" noChangeArrowheads="1"/>
              </p:cNvSpPr>
              <p:nvPr>
                <p:ph type="body" idx="1"/>
              </p:nvPr>
            </p:nvSpPr>
            <p:spPr>
              <a:xfrm>
                <a:off x="457200" y="1600200"/>
                <a:ext cx="8458200" cy="4525963"/>
              </a:xfrm>
            </p:spPr>
            <p:txBody>
              <a:bodyPr>
                <a:normAutofit/>
              </a:bodyPr>
              <a:lstStyle/>
              <a:p>
                <a:r>
                  <a:rPr lang="en-US" altLang="en-US" dirty="0"/>
                  <a:t>N-gram language models</a:t>
                </a:r>
              </a:p>
              <a:p>
                <a:pPr lvl="1"/>
                <a:r>
                  <a:rPr lang="en-US" altLang="en-US" dirty="0">
                    <a:solidFill>
                      <a:srgbClr val="0099FF"/>
                    </a:solidFill>
                  </a:rPr>
                  <a:t>Conditioned only on the past n-1 words</a:t>
                </a:r>
              </a:p>
              <a:p>
                <a:pPr lvl="1"/>
                <a:r>
                  <a:rPr lang="en-US" altLang="en-US" dirty="0"/>
                  <a:t>E.g., </a:t>
                </a:r>
                <a:r>
                  <a:rPr lang="en-US" altLang="en-US" dirty="0">
                    <a:solidFill>
                      <a:srgbClr val="FF0000"/>
                    </a:solidFill>
                  </a:rPr>
                  <a:t>bigram</a:t>
                </a:r>
                <a:r>
                  <a:rPr lang="en-US" altLang="en-US" dirty="0"/>
                  <a:t>: </a:t>
                </a:r>
                <a14:m>
                  <m:oMath xmlns:m="http://schemas.openxmlformats.org/officeDocument/2006/math">
                    <m:r>
                      <a:rPr lang="en-US" altLang="en-US"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1</m:t>
                    </m:r>
                    <m:r>
                      <a:rPr lang="en-US" altLang="en-US" i="1" dirty="0" smtClean="0">
                        <a:latin typeface="Cambria Math"/>
                      </a:rPr>
                      <m:t> … </m:t>
                    </m:r>
                    <m:r>
                      <a:rPr lang="en-US" altLang="en-US" i="1" dirty="0" err="1" smtClean="0">
                        <a:latin typeface="Cambria Math"/>
                      </a:rPr>
                      <m:t>𝑤</m:t>
                    </m:r>
                    <m:r>
                      <a:rPr lang="en-US" altLang="en-US" i="1" baseline="-25000" dirty="0" err="1" smtClean="0">
                        <a:latin typeface="Cambria Math"/>
                      </a:rPr>
                      <m:t>𝑛</m:t>
                    </m:r>
                    <m:r>
                      <a:rPr lang="en-US" altLang="en-US" i="1" dirty="0" smtClean="0">
                        <a:latin typeface="Cambria Math"/>
                      </a:rPr>
                      <m:t>)=</m:t>
                    </m:r>
                    <m:r>
                      <a:rPr lang="en-US" altLang="en-US" b="0"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1</m:t>
                    </m:r>
                    <m:r>
                      <a:rPr lang="en-US" altLang="en-US" i="1" dirty="0" smtClean="0">
                        <a:latin typeface="Cambria Math"/>
                      </a:rPr>
                      <m:t>)</m:t>
                    </m:r>
                    <m:r>
                      <a:rPr lang="en-US" altLang="en-US"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2</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1</m:t>
                    </m:r>
                    <m:r>
                      <a:rPr lang="en-US" altLang="en-US" i="1" dirty="0" smtClean="0">
                        <a:latin typeface="Cambria Math"/>
                      </a:rPr>
                      <m:t>) </m:t>
                    </m:r>
                    <m:r>
                      <a:rPr lang="en-US" altLang="en-US"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3</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2</m:t>
                    </m:r>
                    <m:r>
                      <a:rPr lang="en-US" altLang="en-US" i="1" dirty="0" smtClean="0">
                        <a:latin typeface="Cambria Math"/>
                      </a:rPr>
                      <m:t>) …</m:t>
                    </m:r>
                    <m:r>
                      <a:rPr lang="en-US" altLang="en-US" i="1" dirty="0" smtClean="0">
                        <a:latin typeface="Cambria Math"/>
                      </a:rPr>
                      <m:t>𝑝</m:t>
                    </m:r>
                    <m:r>
                      <a:rPr lang="en-US" altLang="en-US" i="1" dirty="0" smtClean="0">
                        <a:latin typeface="Cambria Math"/>
                      </a:rPr>
                      <m:t>(</m:t>
                    </m:r>
                    <m:sSub>
                      <m:sSubPr>
                        <m:ctrlPr>
                          <a:rPr lang="en-US" altLang="en-US" b="0" i="1" dirty="0" smtClean="0">
                            <a:latin typeface="Cambria Math" panose="02040503050406030204" pitchFamily="18" charset="0"/>
                          </a:rPr>
                        </m:ctrlPr>
                      </m:sSubPr>
                      <m:e>
                        <m:r>
                          <a:rPr lang="en-US" altLang="en-US" i="1" dirty="0" smtClean="0">
                            <a:latin typeface="Cambria Math"/>
                          </a:rPr>
                          <m:t>𝑤</m:t>
                        </m:r>
                      </m:e>
                      <m:sub>
                        <m:r>
                          <a:rPr lang="en-US" altLang="en-US" b="0" i="1" dirty="0" smtClean="0">
                            <a:latin typeface="Cambria Math" panose="02040503050406030204" pitchFamily="18" charset="0"/>
                          </a:rPr>
                          <m:t>𝑛</m:t>
                        </m:r>
                      </m:sub>
                    </m:sSub>
                    <m:r>
                      <a:rPr lang="en-US" altLang="en-US" i="1" dirty="0" smtClean="0">
                        <a:latin typeface="Cambria Math"/>
                      </a:rPr>
                      <m:t>|</m:t>
                    </m:r>
                    <m:sSub>
                      <m:sSubPr>
                        <m:ctrlPr>
                          <a:rPr lang="en-US" altLang="en-US" b="0" i="1" dirty="0" smtClean="0">
                            <a:latin typeface="Cambria Math" panose="02040503050406030204" pitchFamily="18" charset="0"/>
                          </a:rPr>
                        </m:ctrlPr>
                      </m:sSubPr>
                      <m:e>
                        <m:r>
                          <a:rPr lang="en-US" altLang="en-US" i="1" dirty="0" smtClean="0">
                            <a:latin typeface="Cambria Math"/>
                          </a:rPr>
                          <m:t>𝑤</m:t>
                        </m:r>
                      </m:e>
                      <m:sub>
                        <m:r>
                          <a:rPr lang="en-US" altLang="en-US" b="0" i="1" dirty="0" smtClean="0">
                            <a:latin typeface="Cambria Math" panose="02040503050406030204" pitchFamily="18" charset="0"/>
                          </a:rPr>
                          <m:t>𝑛</m:t>
                        </m:r>
                        <m:r>
                          <a:rPr lang="en-US" altLang="en-US" b="0" i="1" dirty="0" smtClean="0">
                            <a:latin typeface="Cambria Math" panose="02040503050406030204" pitchFamily="18" charset="0"/>
                          </a:rPr>
                          <m:t>−</m:t>
                        </m:r>
                        <m:r>
                          <a:rPr lang="en-US" altLang="en-US" b="0" i="1" dirty="0" smtClean="0">
                            <a:latin typeface="Cambria Math" panose="02040503050406030204" pitchFamily="18" charset="0"/>
                          </a:rPr>
                          <m:t>1</m:t>
                        </m:r>
                      </m:sub>
                    </m:sSub>
                    <m:r>
                      <a:rPr lang="en-US" altLang="en-US" i="1" dirty="0" smtClean="0">
                        <a:latin typeface="Cambria Math"/>
                      </a:rPr>
                      <m:t>)</m:t>
                    </m:r>
                  </m:oMath>
                </a14:m>
                <a:endParaRPr lang="en-US" altLang="en-US" dirty="0"/>
              </a:p>
              <a:p>
                <a:r>
                  <a:rPr lang="en-US" dirty="0"/>
                  <a:t>Such independence assumptions are called Markov assumptions (of order n-1)</a:t>
                </a:r>
              </a:p>
              <a:p>
                <a:pPr marL="0" lvl="1" indent="0">
                  <a:buNone/>
                </a:pPr>
                <a14:m>
                  <m:oMathPara xmlns:m="http://schemas.openxmlformats.org/officeDocument/2006/math">
                    <m:oMathParaPr>
                      <m:jc m:val="centerGroup"/>
                    </m:oMathParaPr>
                    <m:oMath xmlns:m="http://schemas.openxmlformats.org/officeDocument/2006/math">
                      <m:r>
                        <a:rPr lang="en-US" altLang="en-US" i="1" dirty="0" smtClean="0">
                          <a:latin typeface="Cambria Math" panose="02040503050406030204" pitchFamily="18" charset="0"/>
                        </a:rPr>
                        <m:t>𝑝</m:t>
                      </m:r>
                      <m:d>
                        <m:dPr>
                          <m:ctrlPr>
                            <a:rPr lang="en-US" altLang="en-US" i="1" dirty="0">
                              <a:latin typeface="Cambria Math" panose="02040503050406030204" pitchFamily="18" charset="0"/>
                            </a:rPr>
                          </m:ctrlPr>
                        </m:dPr>
                        <m:e>
                          <m:sSub>
                            <m:sSubPr>
                              <m:ctrlPr>
                                <a:rPr lang="en-US" altLang="en-US" i="1" dirty="0">
                                  <a:latin typeface="Cambria Math" panose="02040503050406030204" pitchFamily="18" charset="0"/>
                                </a:rPr>
                              </m:ctrlPr>
                            </m:sSubPr>
                            <m:e>
                              <m:r>
                                <a:rPr lang="en-US" altLang="en-US" i="1" dirty="0">
                                  <a:latin typeface="Cambria Math"/>
                                </a:rPr>
                                <m:t>𝑤</m:t>
                              </m:r>
                            </m:e>
                            <m:sub>
                              <m:r>
                                <a:rPr lang="en-US" altLang="en-US" i="1" dirty="0">
                                  <a:latin typeface="Cambria Math" panose="02040503050406030204" pitchFamily="18" charset="0"/>
                                </a:rPr>
                                <m:t>𝑛</m:t>
                              </m:r>
                            </m:sub>
                          </m:sSub>
                        </m:e>
                        <m:e>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𝑤</m:t>
                              </m:r>
                            </m:e>
                            <m:sub>
                              <m:r>
                                <a:rPr lang="en-US" altLang="en-US" i="1" dirty="0">
                                  <a:latin typeface="Cambria Math" panose="02040503050406030204" pitchFamily="18" charset="0"/>
                                </a:rPr>
                                <m:t>1</m:t>
                              </m:r>
                            </m:sub>
                          </m:sSub>
                          <m:r>
                            <a:rPr lang="en-US" altLang="en-US" i="1"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𝑤</m:t>
                              </m:r>
                            </m:e>
                            <m:sub>
                              <m:r>
                                <a:rPr lang="en-US" altLang="en-US" i="1" dirty="0">
                                  <a:latin typeface="Cambria Math" panose="02040503050406030204" pitchFamily="18" charset="0"/>
                                </a:rPr>
                                <m:t>2</m:t>
                              </m:r>
                            </m:sub>
                          </m:sSub>
                          <m:r>
                            <a:rPr lang="en-US" altLang="en-US" i="1"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𝑤</m:t>
                              </m:r>
                            </m:e>
                            <m:sub>
                              <m:r>
                                <a:rPr lang="en-US" altLang="en-US" i="1" dirty="0">
                                  <a:latin typeface="Cambria Math" panose="02040503050406030204" pitchFamily="18" charset="0"/>
                                </a:rPr>
                                <m:t>𝑛</m:t>
                              </m:r>
                              <m:r>
                                <a:rPr lang="en-US" altLang="en-US" i="1" dirty="0">
                                  <a:latin typeface="Cambria Math" panose="02040503050406030204" pitchFamily="18" charset="0"/>
                                </a:rPr>
                                <m:t>−</m:t>
                              </m:r>
                              <m:r>
                                <a:rPr lang="en-US" altLang="en-US" i="1" dirty="0">
                                  <a:latin typeface="Cambria Math" panose="02040503050406030204" pitchFamily="18" charset="0"/>
                                </a:rPr>
                                <m:t>1</m:t>
                              </m:r>
                            </m:sub>
                          </m:sSub>
                        </m:e>
                      </m:d>
                      <m:r>
                        <a:rPr lang="en-US" altLang="en-US" b="0" i="1" dirty="0" smtClean="0">
                          <a:latin typeface="Cambria Math" panose="02040503050406030204" pitchFamily="18" charset="0"/>
                        </a:rPr>
                        <m:t>=</m:t>
                      </m:r>
                      <m:r>
                        <a:rPr lang="en-US" altLang="en-US" i="1" dirty="0">
                          <a:latin typeface="Cambria Math"/>
                        </a:rPr>
                        <m:t>𝑝</m:t>
                      </m:r>
                      <m:r>
                        <a:rPr lang="en-US" altLang="en-US" i="1" dirty="0">
                          <a:latin typeface="Cambria Math"/>
                        </a:rPr>
                        <m:t>(</m:t>
                      </m:r>
                      <m:sSub>
                        <m:sSubPr>
                          <m:ctrlPr>
                            <a:rPr lang="en-US" altLang="en-US" i="1" dirty="0">
                              <a:latin typeface="Cambria Math" panose="02040503050406030204" pitchFamily="18" charset="0"/>
                            </a:rPr>
                          </m:ctrlPr>
                        </m:sSubPr>
                        <m:e>
                          <m:r>
                            <a:rPr lang="en-US" altLang="en-US" i="1" dirty="0">
                              <a:latin typeface="Cambria Math"/>
                            </a:rPr>
                            <m:t>𝑤</m:t>
                          </m:r>
                        </m:e>
                        <m:sub>
                          <m:r>
                            <a:rPr lang="en-US" altLang="en-US" b="0" i="1" dirty="0" smtClean="0">
                              <a:latin typeface="Cambria Math" panose="02040503050406030204" pitchFamily="18" charset="0"/>
                            </a:rPr>
                            <m:t>𝑖</m:t>
                          </m:r>
                        </m:sub>
                      </m:sSub>
                      <m:r>
                        <a:rPr lang="en-US" altLang="en-US" i="1" dirty="0">
                          <a:latin typeface="Cambria Math"/>
                        </a:rPr>
                        <m:t>|</m:t>
                      </m:r>
                      <m:sSub>
                        <m:sSubPr>
                          <m:ctrlPr>
                            <a:rPr lang="en-US" altLang="en-US" i="1" dirty="0">
                              <a:latin typeface="Cambria Math" panose="02040503050406030204" pitchFamily="18" charset="0"/>
                            </a:rPr>
                          </m:ctrlPr>
                        </m:sSubPr>
                        <m:e>
                          <m:r>
                            <a:rPr lang="en-US" altLang="en-US" i="1" dirty="0">
                              <a:latin typeface="Cambria Math"/>
                            </a:rPr>
                            <m:t>𝑤</m:t>
                          </m:r>
                        </m:e>
                        <m:sub>
                          <m:r>
                            <a:rPr lang="en-US" altLang="en-US" b="0" i="1" dirty="0" smtClean="0">
                              <a:latin typeface="Cambria Math" panose="02040503050406030204" pitchFamily="18" charset="0"/>
                            </a:rPr>
                            <m:t>𝑖</m:t>
                          </m:r>
                          <m:r>
                            <a:rPr lang="en-US" altLang="en-US" b="0" i="1" dirty="0" smtClean="0">
                              <a:latin typeface="Cambria Math" panose="02040503050406030204" pitchFamily="18" charset="0"/>
                            </a:rPr>
                            <m:t>−</m:t>
                          </m:r>
                          <m:r>
                            <a:rPr lang="en-US" altLang="en-US" b="0" i="1" dirty="0" smtClean="0">
                              <a:latin typeface="Cambria Math" panose="02040503050406030204" pitchFamily="18" charset="0"/>
                            </a:rPr>
                            <m:t>1</m:t>
                          </m:r>
                        </m:sub>
                      </m:sSub>
                      <m:r>
                        <a:rPr lang="en-US" altLang="en-US" b="0" i="1" dirty="0" smtClean="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i="1" dirty="0">
                              <a:latin typeface="Cambria Math"/>
                            </a:rPr>
                            <m:t>𝑤</m:t>
                          </m:r>
                        </m:e>
                        <m:sub>
                          <m:r>
                            <a:rPr lang="en-US" altLang="en-US" b="0" i="1" dirty="0" smtClean="0">
                              <a:latin typeface="Cambria Math" panose="02040503050406030204" pitchFamily="18" charset="0"/>
                            </a:rPr>
                            <m:t>𝑖</m:t>
                          </m:r>
                          <m:r>
                            <a:rPr lang="en-US" altLang="en-US" b="0" i="1" dirty="0" smtClean="0">
                              <a:latin typeface="Cambria Math" panose="02040503050406030204" pitchFamily="18" charset="0"/>
                            </a:rPr>
                            <m:t>−</m:t>
                          </m:r>
                          <m:r>
                            <a:rPr lang="en-US" altLang="en-US" b="0" i="1" dirty="0" smtClean="0">
                              <a:latin typeface="Cambria Math" panose="02040503050406030204" pitchFamily="18" charset="0"/>
                            </a:rPr>
                            <m:t>𝑛</m:t>
                          </m:r>
                          <m:r>
                            <a:rPr lang="en-US" altLang="en-US" b="0" i="1" dirty="0" smtClean="0">
                              <a:latin typeface="Cambria Math" panose="02040503050406030204" pitchFamily="18" charset="0"/>
                            </a:rPr>
                            <m:t>+</m:t>
                          </m:r>
                          <m:r>
                            <a:rPr lang="en-US" altLang="en-US" b="0" i="1" dirty="0" smtClean="0">
                              <a:latin typeface="Cambria Math" panose="02040503050406030204" pitchFamily="18" charset="0"/>
                            </a:rPr>
                            <m:t>1</m:t>
                          </m:r>
                        </m:sub>
                      </m:sSub>
                      <m:r>
                        <a:rPr lang="en-US" altLang="en-US" i="1" dirty="0">
                          <a:latin typeface="Cambria Math"/>
                        </a:rPr>
                        <m:t>)</m:t>
                      </m:r>
                    </m:oMath>
                  </m:oMathPara>
                </a14:m>
                <a:endParaRPr lang="en-US" altLang="en-US" dirty="0"/>
              </a:p>
              <a:p>
                <a:pPr marL="0" indent="0">
                  <a:buNone/>
                </a:pPr>
                <a:endParaRPr lang="en-US" altLang="en-US" dirty="0"/>
              </a:p>
            </p:txBody>
          </p:sp>
        </mc:Choice>
        <mc:Fallback xmlns="">
          <p:sp>
            <p:nvSpPr>
              <p:cNvPr id="35845" name="Rectangle 3"/>
              <p:cNvSpPr>
                <a:spLocks noGrp="1" noRot="1" noChangeAspect="1" noMove="1" noResize="1" noEditPoints="1" noAdjustHandles="1" noChangeArrowheads="1" noChangeShapeType="1" noTextEdit="1"/>
              </p:cNvSpPr>
              <p:nvPr>
                <p:ph type="body" idx="1"/>
              </p:nvPr>
            </p:nvSpPr>
            <p:spPr>
              <a:xfrm>
                <a:off x="457200" y="1600200"/>
                <a:ext cx="8458200" cy="4525963"/>
              </a:xfrm>
              <a:blipFill>
                <a:blip r:embed="rId2"/>
                <a:stretch>
                  <a:fillRect l="-1297" t="-1348"/>
                </a:stretch>
              </a:blipFill>
            </p:spPr>
            <p:txBody>
              <a:bodyPr/>
              <a:lstStyle/>
              <a:p>
                <a:r>
                  <a:rPr lang="zh-CN" altLang="en-US">
                    <a:noFill/>
                  </a:rPr>
                  <a:t> </a:t>
                </a:r>
              </a:p>
            </p:txBody>
          </p:sp>
        </mc:Fallback>
      </mc:AlternateContent>
      <p:sp>
        <p:nvSpPr>
          <p:cNvPr id="5" name="Slide Number Placeholder 4"/>
          <p:cNvSpPr>
            <a:spLocks noGrp="1"/>
          </p:cNvSpPr>
          <p:nvPr>
            <p:ph type="sldNum" sz="quarter" idx="12"/>
          </p:nvPr>
        </p:nvSpPr>
        <p:spPr/>
        <p:txBody>
          <a:bodyPr/>
          <a:lstStyle/>
          <a:p>
            <a:fld id="{D4438207-9E20-42FC-82B6-02A8A94D7FE7}" type="slidenum">
              <a:rPr lang="en-US" smtClean="0"/>
              <a:t>6</a:t>
            </a:fld>
            <a:endParaRPr lang="en-US"/>
          </a:p>
        </p:txBody>
      </p:sp>
    </p:spTree>
    <p:extLst>
      <p:ext uri="{BB962C8B-B14F-4D97-AF65-F5344CB8AC3E}">
        <p14:creationId xmlns:p14="http://schemas.microsoft.com/office/powerpoint/2010/main" val="177251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p:txBody>
          <a:bodyPr/>
          <a:lstStyle/>
          <a:p>
            <a:r>
              <a:rPr lang="en-US" altLang="en-US" dirty="0"/>
              <a:t>Why just unigram models?</a:t>
            </a:r>
          </a:p>
        </p:txBody>
      </p:sp>
      <p:sp>
        <p:nvSpPr>
          <p:cNvPr id="36869" name="Rectangle 3"/>
          <p:cNvSpPr>
            <a:spLocks noGrp="1" noChangeArrowheads="1"/>
          </p:cNvSpPr>
          <p:nvPr>
            <p:ph idx="1"/>
          </p:nvPr>
        </p:nvSpPr>
        <p:spPr/>
        <p:txBody>
          <a:bodyPr>
            <a:normAutofit/>
          </a:bodyPr>
          <a:lstStyle/>
          <a:p>
            <a:r>
              <a:rPr lang="en-US" altLang="en-US" dirty="0"/>
              <a:t>Difficulty in moving toward more complex models</a:t>
            </a:r>
          </a:p>
          <a:p>
            <a:pPr lvl="1"/>
            <a:r>
              <a:rPr lang="en-US" altLang="en-US" dirty="0"/>
              <a:t>They involve more parameters, so need more data to estimate</a:t>
            </a:r>
          </a:p>
          <a:p>
            <a:pPr lvl="1"/>
            <a:r>
              <a:rPr lang="en-US" altLang="en-US" dirty="0"/>
              <a:t>They increase the computational complexity significantly, both in time and space</a:t>
            </a:r>
          </a:p>
          <a:p>
            <a:r>
              <a:rPr lang="en-US" altLang="en-US" dirty="0"/>
              <a:t>Capturing word order or structure may not add so much value for “topical inference”</a:t>
            </a:r>
          </a:p>
          <a:p>
            <a:r>
              <a:rPr lang="en-US" altLang="en-US" dirty="0"/>
              <a:t>But, using more sophisticated models can still be expected to improve performance ...</a:t>
            </a:r>
          </a:p>
          <a:p>
            <a:endParaRPr lang="en-US" altLang="en-US" dirty="0"/>
          </a:p>
        </p:txBody>
      </p:sp>
      <p:sp>
        <p:nvSpPr>
          <p:cNvPr id="5" name="Slide Number Placeholder 4"/>
          <p:cNvSpPr>
            <a:spLocks noGrp="1"/>
          </p:cNvSpPr>
          <p:nvPr>
            <p:ph type="sldNum" sz="quarter" idx="12"/>
          </p:nvPr>
        </p:nvSpPr>
        <p:spPr/>
        <p:txBody>
          <a:bodyPr/>
          <a:lstStyle/>
          <a:p>
            <a:fld id="{D4438207-9E20-42FC-82B6-02A8A94D7FE7}" type="slidenum">
              <a:rPr lang="en-US" smtClean="0"/>
              <a:t>7</a:t>
            </a:fld>
            <a:endParaRPr lang="en-US"/>
          </a:p>
        </p:txBody>
      </p:sp>
    </p:spTree>
    <p:extLst>
      <p:ext uri="{BB962C8B-B14F-4D97-AF65-F5344CB8AC3E}">
        <p14:creationId xmlns:p14="http://schemas.microsoft.com/office/powerpoint/2010/main" val="2843689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86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normAutofit/>
          </a:bodyPr>
          <a:lstStyle/>
          <a:p>
            <a:r>
              <a:rPr lang="en-US" altLang="en-US" dirty="0"/>
              <a:t>Generative view of text documents</a:t>
            </a:r>
          </a:p>
        </p:txBody>
      </p:sp>
      <p:sp>
        <p:nvSpPr>
          <p:cNvPr id="316419" name="Text Box 3"/>
          <p:cNvSpPr txBox="1">
            <a:spLocks noChangeArrowheads="1"/>
          </p:cNvSpPr>
          <p:nvPr/>
        </p:nvSpPr>
        <p:spPr bwMode="auto">
          <a:xfrm>
            <a:off x="1143000" y="1411474"/>
            <a:ext cx="34766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dirty="0"/>
              <a:t>(Unigram) Language Model  </a:t>
            </a:r>
            <a:r>
              <a:rPr lang="en-US" altLang="en-US" sz="2000" b="1" dirty="0">
                <a:sym typeface="Symbol" panose="05050102010706020507" pitchFamily="18" charset="2"/>
              </a:rPr>
              <a:t></a:t>
            </a:r>
          </a:p>
          <a:p>
            <a:pPr algn="l"/>
            <a:r>
              <a:rPr lang="en-US" altLang="en-US" sz="2000" b="1" dirty="0">
                <a:sym typeface="Symbol" panose="05050102010706020507" pitchFamily="18" charset="2"/>
              </a:rPr>
              <a:t>                      p(w| )</a:t>
            </a:r>
          </a:p>
        </p:txBody>
      </p:sp>
      <p:sp>
        <p:nvSpPr>
          <p:cNvPr id="316420" name="Text Box 4"/>
          <p:cNvSpPr txBox="1">
            <a:spLocks noChangeArrowheads="1"/>
          </p:cNvSpPr>
          <p:nvPr/>
        </p:nvSpPr>
        <p:spPr bwMode="auto">
          <a:xfrm>
            <a:off x="2133600" y="2173474"/>
            <a:ext cx="1752600" cy="205902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dirty="0">
                <a:solidFill>
                  <a:srgbClr val="0000FF"/>
                </a:solidFill>
                <a:sym typeface="Symbol" panose="05050102010706020507" pitchFamily="18" charset="2"/>
              </a:rPr>
              <a:t>…</a:t>
            </a:r>
          </a:p>
          <a:p>
            <a:pPr algn="l">
              <a:lnSpc>
                <a:spcPct val="85000"/>
              </a:lnSpc>
            </a:pPr>
            <a:r>
              <a:rPr lang="en-US" altLang="en-US" sz="1800" dirty="0">
                <a:solidFill>
                  <a:srgbClr val="0000FF"/>
                </a:solidFill>
                <a:sym typeface="Symbol" panose="05050102010706020507" pitchFamily="18" charset="2"/>
              </a:rPr>
              <a:t>text  0.2</a:t>
            </a:r>
          </a:p>
          <a:p>
            <a:pPr algn="l">
              <a:lnSpc>
                <a:spcPct val="85000"/>
              </a:lnSpc>
            </a:pPr>
            <a:r>
              <a:rPr lang="en-US" altLang="en-US" sz="1800" dirty="0">
                <a:solidFill>
                  <a:srgbClr val="0000FF"/>
                </a:solidFill>
                <a:sym typeface="Symbol" panose="05050102010706020507" pitchFamily="18" charset="2"/>
              </a:rPr>
              <a:t>mining 0.1</a:t>
            </a:r>
          </a:p>
          <a:p>
            <a:pPr algn="l">
              <a:lnSpc>
                <a:spcPct val="85000"/>
              </a:lnSpc>
            </a:pPr>
            <a:r>
              <a:rPr lang="en-US" altLang="en-US" sz="1800" dirty="0" err="1">
                <a:solidFill>
                  <a:srgbClr val="0000FF"/>
                </a:solidFill>
                <a:sym typeface="Symbol" panose="05050102010706020507" pitchFamily="18" charset="2"/>
              </a:rPr>
              <a:t>assocation</a:t>
            </a:r>
            <a:r>
              <a:rPr lang="en-US" altLang="en-US" sz="1800" dirty="0">
                <a:solidFill>
                  <a:srgbClr val="0000FF"/>
                </a:solidFill>
                <a:sym typeface="Symbol" panose="05050102010706020507" pitchFamily="18" charset="2"/>
              </a:rPr>
              <a:t> 0.01</a:t>
            </a:r>
          </a:p>
          <a:p>
            <a:pPr algn="l">
              <a:lnSpc>
                <a:spcPct val="85000"/>
              </a:lnSpc>
            </a:pPr>
            <a:r>
              <a:rPr lang="en-US" altLang="en-US" sz="1800" dirty="0">
                <a:solidFill>
                  <a:srgbClr val="0000FF"/>
                </a:solidFill>
                <a:sym typeface="Symbol" panose="05050102010706020507" pitchFamily="18" charset="2"/>
              </a:rPr>
              <a:t>clustering 0.02</a:t>
            </a:r>
          </a:p>
          <a:p>
            <a:pPr algn="l">
              <a:lnSpc>
                <a:spcPct val="85000"/>
              </a:lnSpc>
            </a:pPr>
            <a:r>
              <a:rPr lang="en-US" altLang="en-US" sz="1800" dirty="0">
                <a:solidFill>
                  <a:srgbClr val="0000FF"/>
                </a:solidFill>
                <a:sym typeface="Symbol" panose="05050102010706020507" pitchFamily="18" charset="2"/>
              </a:rPr>
              <a:t>…</a:t>
            </a:r>
          </a:p>
          <a:p>
            <a:pPr algn="l">
              <a:lnSpc>
                <a:spcPct val="85000"/>
              </a:lnSpc>
            </a:pPr>
            <a:r>
              <a:rPr lang="en-US" altLang="en-US" dirty="0">
                <a:solidFill>
                  <a:srgbClr val="0000FF"/>
                </a:solidFill>
                <a:sym typeface="Symbol" panose="05050102010706020507" pitchFamily="18" charset="2"/>
              </a:rPr>
              <a:t>food 0.00001</a:t>
            </a:r>
          </a:p>
          <a:p>
            <a:pPr algn="l"/>
            <a:r>
              <a:rPr lang="en-US" altLang="en-US" dirty="0">
                <a:solidFill>
                  <a:srgbClr val="0000FF"/>
                </a:solidFill>
                <a:sym typeface="Symbol" panose="05050102010706020507" pitchFamily="18" charset="2"/>
              </a:rPr>
              <a:t>…</a:t>
            </a:r>
            <a:endParaRPr lang="en-US" altLang="en-US" dirty="0">
              <a:solidFill>
                <a:srgbClr val="0000FF"/>
              </a:solidFill>
            </a:endParaRPr>
          </a:p>
        </p:txBody>
      </p:sp>
      <p:sp>
        <p:nvSpPr>
          <p:cNvPr id="316421" name="Text Box 5"/>
          <p:cNvSpPr txBox="1">
            <a:spLocks noChangeArrowheads="1"/>
          </p:cNvSpPr>
          <p:nvPr/>
        </p:nvSpPr>
        <p:spPr bwMode="auto">
          <a:xfrm>
            <a:off x="533400" y="2827523"/>
            <a:ext cx="14303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solidFill>
                  <a:srgbClr val="0000FF"/>
                </a:solidFill>
              </a:rPr>
              <a:t>Topic 1:</a:t>
            </a:r>
          </a:p>
          <a:p>
            <a:r>
              <a:rPr lang="en-US" altLang="en-US" sz="2000" dirty="0">
                <a:solidFill>
                  <a:srgbClr val="0000FF"/>
                </a:solidFill>
              </a:rPr>
              <a:t>Text mining</a:t>
            </a:r>
          </a:p>
        </p:txBody>
      </p:sp>
      <p:sp>
        <p:nvSpPr>
          <p:cNvPr id="316422" name="Text Box 6"/>
          <p:cNvSpPr txBox="1">
            <a:spLocks noChangeArrowheads="1"/>
          </p:cNvSpPr>
          <p:nvPr/>
        </p:nvSpPr>
        <p:spPr bwMode="auto">
          <a:xfrm>
            <a:off x="2133600" y="4535674"/>
            <a:ext cx="1752600" cy="1865126"/>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dirty="0">
                <a:solidFill>
                  <a:srgbClr val="CC3300"/>
                </a:solidFill>
                <a:sym typeface="Symbol" panose="05050102010706020507" pitchFamily="18" charset="2"/>
              </a:rPr>
              <a:t>…</a:t>
            </a:r>
          </a:p>
          <a:p>
            <a:pPr algn="l"/>
            <a:r>
              <a:rPr lang="en-US" altLang="en-US" dirty="0">
                <a:solidFill>
                  <a:srgbClr val="CC3300"/>
                </a:solidFill>
                <a:sym typeface="Symbol" panose="05050102010706020507" pitchFamily="18" charset="2"/>
              </a:rPr>
              <a:t>text 0.01</a:t>
            </a:r>
          </a:p>
          <a:p>
            <a:pPr algn="l">
              <a:lnSpc>
                <a:spcPct val="85000"/>
              </a:lnSpc>
            </a:pPr>
            <a:r>
              <a:rPr lang="en-US" altLang="en-US" sz="1800" dirty="0">
                <a:solidFill>
                  <a:srgbClr val="CC3300"/>
                </a:solidFill>
                <a:sym typeface="Symbol" panose="05050102010706020507" pitchFamily="18" charset="2"/>
              </a:rPr>
              <a:t>food 0.25</a:t>
            </a:r>
          </a:p>
          <a:p>
            <a:pPr algn="l">
              <a:lnSpc>
                <a:spcPct val="85000"/>
              </a:lnSpc>
            </a:pPr>
            <a:r>
              <a:rPr lang="en-US" altLang="en-US" sz="1800" dirty="0">
                <a:solidFill>
                  <a:srgbClr val="CC3300"/>
                </a:solidFill>
                <a:sym typeface="Symbol" panose="05050102010706020507" pitchFamily="18" charset="2"/>
              </a:rPr>
              <a:t>nutrition 0.1</a:t>
            </a:r>
          </a:p>
          <a:p>
            <a:pPr algn="l">
              <a:lnSpc>
                <a:spcPct val="85000"/>
              </a:lnSpc>
            </a:pPr>
            <a:r>
              <a:rPr lang="en-US" altLang="en-US" sz="1800" dirty="0">
                <a:solidFill>
                  <a:srgbClr val="CC3300"/>
                </a:solidFill>
                <a:sym typeface="Symbol" panose="05050102010706020507" pitchFamily="18" charset="2"/>
              </a:rPr>
              <a:t>healthy 0.05</a:t>
            </a:r>
          </a:p>
          <a:p>
            <a:pPr algn="l">
              <a:lnSpc>
                <a:spcPct val="85000"/>
              </a:lnSpc>
            </a:pPr>
            <a:r>
              <a:rPr lang="en-US" altLang="en-US" sz="1800" dirty="0">
                <a:solidFill>
                  <a:srgbClr val="CC3300"/>
                </a:solidFill>
                <a:sym typeface="Symbol" panose="05050102010706020507" pitchFamily="18" charset="2"/>
              </a:rPr>
              <a:t>diet 0.02</a:t>
            </a:r>
          </a:p>
          <a:p>
            <a:pPr algn="l"/>
            <a:r>
              <a:rPr lang="en-US" altLang="en-US" dirty="0">
                <a:solidFill>
                  <a:srgbClr val="CC3300"/>
                </a:solidFill>
                <a:sym typeface="Symbol" panose="05050102010706020507" pitchFamily="18" charset="2"/>
              </a:rPr>
              <a:t>…</a:t>
            </a:r>
            <a:endParaRPr lang="en-US" altLang="en-US" dirty="0">
              <a:solidFill>
                <a:srgbClr val="CC3300"/>
              </a:solidFill>
            </a:endParaRPr>
          </a:p>
        </p:txBody>
      </p:sp>
      <p:sp>
        <p:nvSpPr>
          <p:cNvPr id="316423" name="Text Box 7"/>
          <p:cNvSpPr txBox="1">
            <a:spLocks noChangeArrowheads="1"/>
          </p:cNvSpPr>
          <p:nvPr/>
        </p:nvSpPr>
        <p:spPr bwMode="auto">
          <a:xfrm>
            <a:off x="533400" y="5037323"/>
            <a:ext cx="10366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solidFill>
                  <a:srgbClr val="CC3300"/>
                </a:solidFill>
              </a:rPr>
              <a:t>Topic 2:</a:t>
            </a:r>
          </a:p>
          <a:p>
            <a:r>
              <a:rPr lang="en-US" altLang="en-US" sz="2000" dirty="0">
                <a:solidFill>
                  <a:srgbClr val="CC3300"/>
                </a:solidFill>
              </a:rPr>
              <a:t>Health</a:t>
            </a:r>
          </a:p>
        </p:txBody>
      </p:sp>
      <p:grpSp>
        <p:nvGrpSpPr>
          <p:cNvPr id="2" name="Group 1"/>
          <p:cNvGrpSpPr/>
          <p:nvPr/>
        </p:nvGrpSpPr>
        <p:grpSpPr>
          <a:xfrm>
            <a:off x="4254500" y="2173474"/>
            <a:ext cx="558800" cy="2209800"/>
            <a:chOff x="4254500" y="2173474"/>
            <a:chExt cx="558800" cy="2209800"/>
          </a:xfrm>
        </p:grpSpPr>
        <p:sp>
          <p:nvSpPr>
            <p:cNvPr id="316424" name="Line 8"/>
            <p:cNvSpPr>
              <a:spLocks noChangeShapeType="1"/>
            </p:cNvSpPr>
            <p:nvPr/>
          </p:nvSpPr>
          <p:spPr bwMode="auto">
            <a:xfrm>
              <a:off x="4267200" y="2173474"/>
              <a:ext cx="0" cy="22098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6425" name="Freeform 9"/>
            <p:cNvSpPr>
              <a:spLocks/>
            </p:cNvSpPr>
            <p:nvPr/>
          </p:nvSpPr>
          <p:spPr bwMode="auto">
            <a:xfrm>
              <a:off x="4254500" y="2249674"/>
              <a:ext cx="558800" cy="1905000"/>
            </a:xfrm>
            <a:custGeom>
              <a:avLst/>
              <a:gdLst>
                <a:gd name="T0" fmla="*/ 8 w 352"/>
                <a:gd name="T1" fmla="*/ 0 h 1200"/>
                <a:gd name="T2" fmla="*/ 56 w 352"/>
                <a:gd name="T3" fmla="*/ 144 h 1200"/>
                <a:gd name="T4" fmla="*/ 344 w 352"/>
                <a:gd name="T5" fmla="*/ 384 h 1200"/>
                <a:gd name="T6" fmla="*/ 104 w 352"/>
                <a:gd name="T7" fmla="*/ 672 h 1200"/>
                <a:gd name="T8" fmla="*/ 8 w 352"/>
                <a:gd name="T9" fmla="*/ 1200 h 1200"/>
              </a:gdLst>
              <a:ahLst/>
              <a:cxnLst>
                <a:cxn ang="0">
                  <a:pos x="T0" y="T1"/>
                </a:cxn>
                <a:cxn ang="0">
                  <a:pos x="T2" y="T3"/>
                </a:cxn>
                <a:cxn ang="0">
                  <a:pos x="T4" y="T5"/>
                </a:cxn>
                <a:cxn ang="0">
                  <a:pos x="T6" y="T7"/>
                </a:cxn>
                <a:cxn ang="0">
                  <a:pos x="T8" y="T9"/>
                </a:cxn>
              </a:cxnLst>
              <a:rect l="0" t="0" r="r" b="b"/>
              <a:pathLst>
                <a:path w="352" h="1200">
                  <a:moveTo>
                    <a:pt x="8" y="0"/>
                  </a:moveTo>
                  <a:cubicBezTo>
                    <a:pt x="4" y="40"/>
                    <a:pt x="0" y="80"/>
                    <a:pt x="56" y="144"/>
                  </a:cubicBezTo>
                  <a:cubicBezTo>
                    <a:pt x="112" y="208"/>
                    <a:pt x="336" y="296"/>
                    <a:pt x="344" y="384"/>
                  </a:cubicBezTo>
                  <a:cubicBezTo>
                    <a:pt x="352" y="472"/>
                    <a:pt x="160" y="536"/>
                    <a:pt x="104" y="672"/>
                  </a:cubicBezTo>
                  <a:cubicBezTo>
                    <a:pt x="48" y="808"/>
                    <a:pt x="28" y="1004"/>
                    <a:pt x="8" y="1200"/>
                  </a:cubicBezTo>
                </a:path>
              </a:pathLst>
            </a:cu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 name="Group 2"/>
          <p:cNvGrpSpPr/>
          <p:nvPr/>
        </p:nvGrpSpPr>
        <p:grpSpPr>
          <a:xfrm>
            <a:off x="4254500" y="4535674"/>
            <a:ext cx="558800" cy="1752600"/>
            <a:chOff x="4254500" y="4535674"/>
            <a:chExt cx="558800" cy="1752600"/>
          </a:xfrm>
        </p:grpSpPr>
        <p:sp>
          <p:nvSpPr>
            <p:cNvPr id="316426" name="Line 10"/>
            <p:cNvSpPr>
              <a:spLocks noChangeShapeType="1"/>
            </p:cNvSpPr>
            <p:nvPr/>
          </p:nvSpPr>
          <p:spPr bwMode="auto">
            <a:xfrm>
              <a:off x="4267200" y="4535674"/>
              <a:ext cx="0" cy="1752600"/>
            </a:xfrm>
            <a:prstGeom prst="line">
              <a:avLst/>
            </a:prstGeom>
            <a:noFill/>
            <a:ln w="952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6427" name="Freeform 11"/>
            <p:cNvSpPr>
              <a:spLocks/>
            </p:cNvSpPr>
            <p:nvPr/>
          </p:nvSpPr>
          <p:spPr bwMode="auto">
            <a:xfrm>
              <a:off x="4254500" y="4611874"/>
              <a:ext cx="558800" cy="1600200"/>
            </a:xfrm>
            <a:custGeom>
              <a:avLst/>
              <a:gdLst>
                <a:gd name="T0" fmla="*/ 8 w 352"/>
                <a:gd name="T1" fmla="*/ 0 h 1008"/>
                <a:gd name="T2" fmla="*/ 56 w 352"/>
                <a:gd name="T3" fmla="*/ 240 h 1008"/>
                <a:gd name="T4" fmla="*/ 104 w 352"/>
                <a:gd name="T5" fmla="*/ 576 h 1008"/>
                <a:gd name="T6" fmla="*/ 344 w 352"/>
                <a:gd name="T7" fmla="*/ 720 h 1008"/>
                <a:gd name="T8" fmla="*/ 56 w 352"/>
                <a:gd name="T9" fmla="*/ 816 h 1008"/>
                <a:gd name="T10" fmla="*/ 8 w 352"/>
                <a:gd name="T11" fmla="*/ 1008 h 1008"/>
              </a:gdLst>
              <a:ahLst/>
              <a:cxnLst>
                <a:cxn ang="0">
                  <a:pos x="T0" y="T1"/>
                </a:cxn>
                <a:cxn ang="0">
                  <a:pos x="T2" y="T3"/>
                </a:cxn>
                <a:cxn ang="0">
                  <a:pos x="T4" y="T5"/>
                </a:cxn>
                <a:cxn ang="0">
                  <a:pos x="T6" y="T7"/>
                </a:cxn>
                <a:cxn ang="0">
                  <a:pos x="T8" y="T9"/>
                </a:cxn>
                <a:cxn ang="0">
                  <a:pos x="T10" y="T11"/>
                </a:cxn>
              </a:cxnLst>
              <a:rect l="0" t="0" r="r" b="b"/>
              <a:pathLst>
                <a:path w="352" h="1008">
                  <a:moveTo>
                    <a:pt x="8" y="0"/>
                  </a:moveTo>
                  <a:cubicBezTo>
                    <a:pt x="24" y="72"/>
                    <a:pt x="40" y="144"/>
                    <a:pt x="56" y="240"/>
                  </a:cubicBezTo>
                  <a:cubicBezTo>
                    <a:pt x="72" y="336"/>
                    <a:pt x="56" y="496"/>
                    <a:pt x="104" y="576"/>
                  </a:cubicBezTo>
                  <a:cubicBezTo>
                    <a:pt x="152" y="656"/>
                    <a:pt x="352" y="680"/>
                    <a:pt x="344" y="720"/>
                  </a:cubicBezTo>
                  <a:cubicBezTo>
                    <a:pt x="336" y="760"/>
                    <a:pt x="112" y="768"/>
                    <a:pt x="56" y="816"/>
                  </a:cubicBezTo>
                  <a:cubicBezTo>
                    <a:pt x="0" y="864"/>
                    <a:pt x="4" y="936"/>
                    <a:pt x="8" y="1008"/>
                  </a:cubicBezTo>
                </a:path>
              </a:pathLst>
            </a:custGeom>
            <a:noFill/>
            <a:ln w="9525">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16428" name="Text Box 12"/>
          <p:cNvSpPr txBox="1">
            <a:spLocks noChangeArrowheads="1"/>
          </p:cNvSpPr>
          <p:nvPr/>
        </p:nvSpPr>
        <p:spPr bwMode="auto">
          <a:xfrm>
            <a:off x="6553200" y="1563874"/>
            <a:ext cx="1362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dirty="0"/>
              <a:t> </a:t>
            </a:r>
            <a:r>
              <a:rPr lang="en-US" altLang="en-US" sz="2000" b="1" dirty="0"/>
              <a:t>Document</a:t>
            </a:r>
          </a:p>
        </p:txBody>
      </p:sp>
      <p:grpSp>
        <p:nvGrpSpPr>
          <p:cNvPr id="316429" name="Group 13"/>
          <p:cNvGrpSpPr>
            <a:grpSpLocks/>
          </p:cNvGrpSpPr>
          <p:nvPr/>
        </p:nvGrpSpPr>
        <p:grpSpPr bwMode="auto">
          <a:xfrm>
            <a:off x="5105400" y="2706874"/>
            <a:ext cx="2971800" cy="990600"/>
            <a:chOff x="3072" y="1776"/>
            <a:chExt cx="1872" cy="624"/>
          </a:xfrm>
        </p:grpSpPr>
        <p:sp>
          <p:nvSpPr>
            <p:cNvPr id="316430" name="AutoShape 14"/>
            <p:cNvSpPr>
              <a:spLocks noChangeArrowheads="1"/>
            </p:cNvSpPr>
            <p:nvPr/>
          </p:nvSpPr>
          <p:spPr bwMode="auto">
            <a:xfrm>
              <a:off x="3936" y="1776"/>
              <a:ext cx="1008" cy="624"/>
            </a:xfrm>
            <a:prstGeom prst="foldedCorner">
              <a:avLst>
                <a:gd name="adj" fmla="val 12500"/>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dirty="0">
                  <a:solidFill>
                    <a:schemeClr val="bg1"/>
                  </a:solidFill>
                </a:rPr>
                <a:t>Text mining</a:t>
              </a:r>
            </a:p>
            <a:p>
              <a:r>
                <a:rPr lang="en-US" altLang="en-US" sz="1800" dirty="0">
                  <a:solidFill>
                    <a:schemeClr val="bg1"/>
                  </a:solidFill>
                </a:rPr>
                <a:t>document</a:t>
              </a:r>
            </a:p>
          </p:txBody>
        </p:sp>
        <p:sp>
          <p:nvSpPr>
            <p:cNvPr id="316431" name="AutoShape 15"/>
            <p:cNvSpPr>
              <a:spLocks noChangeArrowheads="1"/>
            </p:cNvSpPr>
            <p:nvPr/>
          </p:nvSpPr>
          <p:spPr bwMode="auto">
            <a:xfrm>
              <a:off x="3072" y="1968"/>
              <a:ext cx="576" cy="21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16432" name="Group 16"/>
          <p:cNvGrpSpPr>
            <a:grpSpLocks/>
          </p:cNvGrpSpPr>
          <p:nvPr/>
        </p:nvGrpSpPr>
        <p:grpSpPr bwMode="auto">
          <a:xfrm>
            <a:off x="5105400" y="4840474"/>
            <a:ext cx="2971800" cy="990600"/>
            <a:chOff x="3072" y="3120"/>
            <a:chExt cx="1872" cy="624"/>
          </a:xfrm>
        </p:grpSpPr>
        <p:sp>
          <p:nvSpPr>
            <p:cNvPr id="316433" name="AutoShape 17"/>
            <p:cNvSpPr>
              <a:spLocks noChangeArrowheads="1"/>
            </p:cNvSpPr>
            <p:nvPr/>
          </p:nvSpPr>
          <p:spPr bwMode="auto">
            <a:xfrm>
              <a:off x="3936" y="3120"/>
              <a:ext cx="1008" cy="624"/>
            </a:xfrm>
            <a:prstGeom prst="foldedCorner">
              <a:avLst>
                <a:gd name="adj" fmla="val 12500"/>
              </a:avLst>
            </a:prstGeom>
            <a:solidFill>
              <a:srgbClr val="CC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dirty="0">
                  <a:solidFill>
                    <a:schemeClr val="bg1"/>
                  </a:solidFill>
                </a:rPr>
                <a:t>Food nutrition</a:t>
              </a:r>
            </a:p>
            <a:p>
              <a:r>
                <a:rPr lang="en-US" altLang="en-US" sz="1800" dirty="0">
                  <a:solidFill>
                    <a:schemeClr val="bg1"/>
                  </a:solidFill>
                </a:rPr>
                <a:t>document</a:t>
              </a:r>
            </a:p>
          </p:txBody>
        </p:sp>
        <p:sp>
          <p:nvSpPr>
            <p:cNvPr id="316434" name="AutoShape 18"/>
            <p:cNvSpPr>
              <a:spLocks noChangeArrowheads="1"/>
            </p:cNvSpPr>
            <p:nvPr/>
          </p:nvSpPr>
          <p:spPr bwMode="auto">
            <a:xfrm>
              <a:off x="3072" y="3360"/>
              <a:ext cx="576" cy="21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CC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 name="Group 3"/>
          <p:cNvGrpSpPr/>
          <p:nvPr/>
        </p:nvGrpSpPr>
        <p:grpSpPr>
          <a:xfrm>
            <a:off x="4800600" y="1411474"/>
            <a:ext cx="1524000" cy="457200"/>
            <a:chOff x="4800600" y="1411474"/>
            <a:chExt cx="1524000" cy="457200"/>
          </a:xfrm>
        </p:grpSpPr>
        <p:sp>
          <p:nvSpPr>
            <p:cNvPr id="316435" name="Line 19"/>
            <p:cNvSpPr>
              <a:spLocks noChangeShapeType="1"/>
            </p:cNvSpPr>
            <p:nvPr/>
          </p:nvSpPr>
          <p:spPr bwMode="auto">
            <a:xfrm>
              <a:off x="4800600" y="1868674"/>
              <a:ext cx="1524000" cy="0"/>
            </a:xfrm>
            <a:prstGeom prst="line">
              <a:avLst/>
            </a:prstGeom>
            <a:noFill/>
            <a:ln w="508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6436" name="Text Box 20"/>
            <p:cNvSpPr txBox="1">
              <a:spLocks noChangeArrowheads="1"/>
            </p:cNvSpPr>
            <p:nvPr/>
          </p:nvSpPr>
          <p:spPr bwMode="auto">
            <a:xfrm>
              <a:off x="4876800" y="1411474"/>
              <a:ext cx="1212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dirty="0">
                  <a:solidFill>
                    <a:srgbClr val="CC3300"/>
                  </a:solidFill>
                </a:rPr>
                <a:t>Sampling</a:t>
              </a:r>
            </a:p>
          </p:txBody>
        </p:sp>
      </p:grpSp>
      <p:sp>
        <p:nvSpPr>
          <p:cNvPr id="8" name="Slide Number Placeholder 7"/>
          <p:cNvSpPr>
            <a:spLocks noGrp="1"/>
          </p:cNvSpPr>
          <p:nvPr>
            <p:ph type="sldNum" sz="quarter" idx="12"/>
          </p:nvPr>
        </p:nvSpPr>
        <p:spPr/>
        <p:txBody>
          <a:bodyPr/>
          <a:lstStyle/>
          <a:p>
            <a:fld id="{D4438207-9E20-42FC-82B6-02A8A94D7FE7}" type="slidenum">
              <a:rPr lang="en-US" smtClean="0"/>
              <a:t>8</a:t>
            </a:fld>
            <a:endParaRPr lang="en-US"/>
          </a:p>
        </p:txBody>
      </p:sp>
    </p:spTree>
    <p:extLst>
      <p:ext uri="{BB962C8B-B14F-4D97-AF65-F5344CB8AC3E}">
        <p14:creationId xmlns:p14="http://schemas.microsoft.com/office/powerpoint/2010/main" val="2169676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6419"/>
                                        </p:tgtEl>
                                        <p:attrNameLst>
                                          <p:attrName>style.visibility</p:attrName>
                                        </p:attrNameLst>
                                      </p:cBhvr>
                                      <p:to>
                                        <p:strVal val="visible"/>
                                      </p:to>
                                    </p:set>
                                    <p:animEffect transition="in" filter="wipe(up)">
                                      <p:cBhvr>
                                        <p:cTn id="7" dur="500"/>
                                        <p:tgtEl>
                                          <p:spTgt spid="316419"/>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16420"/>
                                        </p:tgtEl>
                                        <p:attrNameLst>
                                          <p:attrName>style.visibility</p:attrName>
                                        </p:attrNameLst>
                                      </p:cBhvr>
                                      <p:to>
                                        <p:strVal val="visible"/>
                                      </p:to>
                                    </p:set>
                                    <p:animEffect transition="in" filter="wipe(up)">
                                      <p:cBhvr>
                                        <p:cTn id="10" dur="500"/>
                                        <p:tgtEl>
                                          <p:spTgt spid="316420"/>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16422"/>
                                        </p:tgtEl>
                                        <p:attrNameLst>
                                          <p:attrName>style.visibility</p:attrName>
                                        </p:attrNameLst>
                                      </p:cBhvr>
                                      <p:to>
                                        <p:strVal val="visible"/>
                                      </p:to>
                                    </p:set>
                                    <p:animEffect transition="in" filter="wipe(up)">
                                      <p:cBhvr>
                                        <p:cTn id="13" dur="500"/>
                                        <p:tgtEl>
                                          <p:spTgt spid="31642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up)">
                                      <p:cBhvr>
                                        <p:cTn id="18" dur="500"/>
                                        <p:tgtEl>
                                          <p:spTgt spid="3"/>
                                        </p:tgtEl>
                                      </p:cBhvr>
                                    </p:animEffect>
                                  </p:childTnLst>
                                </p:cTn>
                              </p:par>
                              <p:par>
                                <p:cTn id="19" presetID="22" presetClass="entr" presetSubtype="1"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up)">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1642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16429"/>
                                        </p:tgtEl>
                                        <p:attrNameLst>
                                          <p:attrName>style.visibility</p:attrName>
                                        </p:attrNameLst>
                                      </p:cBhvr>
                                      <p:to>
                                        <p:strVal val="visible"/>
                                      </p:to>
                                    </p:set>
                                    <p:animEffect transition="in" filter="wipe(left)">
                                      <p:cBhvr>
                                        <p:cTn id="32" dur="500"/>
                                        <p:tgtEl>
                                          <p:spTgt spid="316429"/>
                                        </p:tgtEl>
                                      </p:cBhvr>
                                    </p:animEffect>
                                  </p:childTnLst>
                                </p:cTn>
                              </p:par>
                              <p:par>
                                <p:cTn id="33" presetID="22" presetClass="entr" presetSubtype="8" fill="hold" nodeType="withEffect">
                                  <p:stCondLst>
                                    <p:cond delay="0"/>
                                  </p:stCondLst>
                                  <p:childTnLst>
                                    <p:set>
                                      <p:cBhvr>
                                        <p:cTn id="34" dur="1" fill="hold">
                                          <p:stCondLst>
                                            <p:cond delay="0"/>
                                          </p:stCondLst>
                                        </p:cTn>
                                        <p:tgtEl>
                                          <p:spTgt spid="316432"/>
                                        </p:tgtEl>
                                        <p:attrNameLst>
                                          <p:attrName>style.visibility</p:attrName>
                                        </p:attrNameLst>
                                      </p:cBhvr>
                                      <p:to>
                                        <p:strVal val="visible"/>
                                      </p:to>
                                    </p:set>
                                    <p:animEffect transition="in" filter="wipe(left)">
                                      <p:cBhvr>
                                        <p:cTn id="35" dur="500"/>
                                        <p:tgtEl>
                                          <p:spTgt spid="3164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19" grpId="0"/>
      <p:bldP spid="316420" grpId="0" animBg="1"/>
      <p:bldP spid="316422" grpId="0" animBg="1"/>
      <p:bldP spid="3164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to generate text from an N-gram language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Sample from a </a:t>
                </a:r>
                <a:r>
                  <a:rPr lang="en-US" u="sng" dirty="0"/>
                  <a:t>discrete</a:t>
                </a:r>
                <a:r>
                  <a:rPr lang="en-US" dirty="0"/>
                  <a:t> distribution </a:t>
                </a:r>
                <a14:m>
                  <m:oMath xmlns:m="http://schemas.openxmlformats.org/officeDocument/2006/math">
                    <m:r>
                      <a:rPr lang="en-US" i="1" dirty="0" smtClean="0">
                        <a:latin typeface="Cambria Math" panose="02040503050406030204" pitchFamily="18" charset="0"/>
                      </a:rPr>
                      <m:t>𝑝</m:t>
                    </m:r>
                    <m:r>
                      <a:rPr lang="en-US" i="1" dirty="0" smtClean="0">
                        <a:latin typeface="Cambria Math" panose="02040503050406030204" pitchFamily="18" charset="0"/>
                      </a:rPr>
                      <m:t>(</m:t>
                    </m:r>
                    <m:r>
                      <a:rPr lang="en-US" i="1" dirty="0" smtClean="0">
                        <a:latin typeface="Cambria Math" panose="02040503050406030204" pitchFamily="18" charset="0"/>
                      </a:rPr>
                      <m:t>𝑋</m:t>
                    </m:r>
                    <m:r>
                      <a:rPr lang="en-US" i="1" dirty="0" smtClean="0">
                        <a:latin typeface="Cambria Math" panose="02040503050406030204" pitchFamily="18" charset="0"/>
                      </a:rPr>
                      <m:t>)</m:t>
                    </m:r>
                  </m:oMath>
                </a14:m>
                <a:endParaRPr lang="en-US" dirty="0"/>
              </a:p>
              <a:p>
                <a:pPr lvl="1"/>
                <a:r>
                  <a:rPr lang="en-US" dirty="0"/>
                  <a:t>Assume </a:t>
                </a:r>
                <a14:m>
                  <m:oMath xmlns:m="http://schemas.openxmlformats.org/officeDocument/2006/math">
                    <m:r>
                      <a:rPr lang="en-US" i="1" dirty="0" smtClean="0">
                        <a:latin typeface="Cambria Math" panose="02040503050406030204" pitchFamily="18" charset="0"/>
                      </a:rPr>
                      <m:t>𝑛</m:t>
                    </m:r>
                  </m:oMath>
                </a14:m>
                <a:r>
                  <a:rPr lang="en-US" dirty="0"/>
                  <a:t> outcomes in the event space </a:t>
                </a:r>
                <a14:m>
                  <m:oMath xmlns:m="http://schemas.openxmlformats.org/officeDocument/2006/math">
                    <m:r>
                      <a:rPr lang="en-US" i="1" dirty="0" smtClean="0">
                        <a:latin typeface="Cambria Math" panose="02040503050406030204" pitchFamily="18" charset="0"/>
                      </a:rPr>
                      <m:t>𝑋</m:t>
                    </m:r>
                  </m:oMath>
                </a14:m>
                <a:endParaRPr lang="en-US" dirty="0"/>
              </a:p>
              <a:p>
                <a:pPr marL="971550" lvl="1" indent="-514350">
                  <a:buFont typeface="+mj-lt"/>
                  <a:buAutoNum type="arabicPeriod"/>
                </a:pPr>
                <a:r>
                  <a:rPr lang="en-US" dirty="0"/>
                  <a:t>Divide the interval [0,1] into </a:t>
                </a:r>
                <a14:m>
                  <m:oMath xmlns:m="http://schemas.openxmlformats.org/officeDocument/2006/math">
                    <m:r>
                      <a:rPr lang="en-US" i="1" dirty="0" smtClean="0">
                        <a:latin typeface="Cambria Math" panose="02040503050406030204" pitchFamily="18" charset="0"/>
                      </a:rPr>
                      <m:t>𝑛</m:t>
                    </m:r>
                  </m:oMath>
                </a14:m>
                <a:r>
                  <a:rPr lang="en-US" dirty="0"/>
                  <a:t> intervals according to the probabilities of the outcomes</a:t>
                </a:r>
              </a:p>
              <a:p>
                <a:pPr marL="971550" lvl="1" indent="-514350">
                  <a:buFont typeface="+mj-lt"/>
                  <a:buAutoNum type="arabicPeriod"/>
                </a:pPr>
                <a:r>
                  <a:rPr lang="en-US" dirty="0"/>
                  <a:t>Generate a random number </a:t>
                </a:r>
                <a14:m>
                  <m:oMath xmlns:m="http://schemas.openxmlformats.org/officeDocument/2006/math">
                    <m:r>
                      <a:rPr lang="en-US" i="1" dirty="0" smtClean="0">
                        <a:latin typeface="Cambria Math" panose="02040503050406030204" pitchFamily="18" charset="0"/>
                      </a:rPr>
                      <m:t>𝑟</m:t>
                    </m:r>
                  </m:oMath>
                </a14:m>
                <a:r>
                  <a:rPr lang="en-US" dirty="0"/>
                  <a:t> between 0 and 1 (By uniform)</a:t>
                </a:r>
              </a:p>
              <a:p>
                <a:pPr marL="971550" lvl="1" indent="-514350">
                  <a:buFont typeface="+mj-lt"/>
                  <a:buAutoNum type="arabicPeriod"/>
                </a:pPr>
                <a:r>
                  <a:rPr lang="en-US" dirty="0"/>
                  <a:t>Return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b="0" i="1" dirty="0" smtClean="0">
                            <a:latin typeface="Cambria Math" panose="02040503050406030204" pitchFamily="18" charset="0"/>
                          </a:rPr>
                          <m:t>𝑖</m:t>
                        </m:r>
                      </m:sub>
                    </m:sSub>
                  </m:oMath>
                </a14:m>
                <a:r>
                  <a:rPr lang="en-US" dirty="0"/>
                  <a:t> where </a:t>
                </a:r>
                <a14:m>
                  <m:oMath xmlns:m="http://schemas.openxmlformats.org/officeDocument/2006/math">
                    <m:r>
                      <a:rPr lang="en-US" i="1" dirty="0" smtClean="0">
                        <a:latin typeface="Cambria Math" panose="02040503050406030204" pitchFamily="18" charset="0"/>
                      </a:rPr>
                      <m:t>𝑟</m:t>
                    </m:r>
                  </m:oMath>
                </a14:m>
                <a:r>
                  <a:rPr lang="en-US" dirty="0"/>
                  <a:t> falls into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63" t="-1160"/>
                </a:stretch>
              </a:blipFill>
            </p:spPr>
            <p:txBody>
              <a:bodyPr/>
              <a:lstStyle/>
              <a:p>
                <a:r>
                  <a:rPr lang="zh-CN" altLang="en-US">
                    <a:noFill/>
                  </a:rPr>
                  <a:t> </a:t>
                </a:r>
              </a:p>
            </p:txBody>
          </p:sp>
        </mc:Fallback>
      </mc:AlternateContent>
      <p:sp>
        <p:nvSpPr>
          <p:cNvPr id="6" name="Slide Number Placeholder 5"/>
          <p:cNvSpPr>
            <a:spLocks noGrp="1"/>
          </p:cNvSpPr>
          <p:nvPr>
            <p:ph type="sldNum" sz="quarter" idx="12"/>
          </p:nvPr>
        </p:nvSpPr>
        <p:spPr/>
        <p:txBody>
          <a:bodyPr/>
          <a:lstStyle/>
          <a:p>
            <a:fld id="{D4438207-9E20-42FC-82B6-02A8A94D7FE7}" type="slidenum">
              <a:rPr lang="en-US" smtClean="0"/>
              <a:t>9</a:t>
            </a:fld>
            <a:endParaRPr lang="en-US"/>
          </a:p>
        </p:txBody>
      </p:sp>
      <p:pic>
        <p:nvPicPr>
          <p:cNvPr id="7" name="Picture 6"/>
          <p:cNvPicPr>
            <a:picLocks noChangeAspect="1"/>
          </p:cNvPicPr>
          <p:nvPr/>
        </p:nvPicPr>
        <p:blipFill>
          <a:blip r:embed="rId3"/>
          <a:stretch>
            <a:fillRect/>
          </a:stretch>
        </p:blipFill>
        <p:spPr>
          <a:xfrm>
            <a:off x="1884892" y="4724400"/>
            <a:ext cx="5743575" cy="1470305"/>
          </a:xfrm>
          <a:prstGeom prst="rect">
            <a:avLst/>
          </a:prstGeom>
        </p:spPr>
      </p:pic>
      <p:graphicFrame>
        <p:nvGraphicFramePr>
          <p:cNvPr id="11" name="Chart 10"/>
          <p:cNvGraphicFramePr>
            <a:graphicFrameLocks/>
          </p:cNvGraphicFramePr>
          <p:nvPr>
            <p:extLst>
              <p:ext uri="{D42A27DB-BD31-4B8C-83A1-F6EECF244321}">
                <p14:modId xmlns:p14="http://schemas.microsoft.com/office/powerpoint/2010/main" val="2854516410"/>
              </p:ext>
            </p:extLst>
          </p:nvPr>
        </p:nvGraphicFramePr>
        <p:xfrm>
          <a:off x="2438400" y="1398086"/>
          <a:ext cx="4057186" cy="332631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041303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1"/>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11" grpId="0">
        <p:bldAsOne/>
      </p:bldGraphic>
      <p:bldGraphic spid="11" grpId="1">
        <p:bldAsOne/>
      </p:bldGraphic>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13414</TotalTime>
  <Words>2239</Words>
  <Application>Microsoft Office PowerPoint</Application>
  <PresentationFormat>全屏显示(4:3)</PresentationFormat>
  <Paragraphs>413</Paragraphs>
  <Slides>39</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39</vt:i4>
      </vt:variant>
    </vt:vector>
  </HeadingPairs>
  <TitlesOfParts>
    <vt:vector size="46" baseType="lpstr">
      <vt:lpstr>Arial</vt:lpstr>
      <vt:lpstr>Calibri</vt:lpstr>
      <vt:lpstr>Calibri Light</vt:lpstr>
      <vt:lpstr>Cambria Math</vt:lpstr>
      <vt:lpstr>Times New Roman</vt:lpstr>
      <vt:lpstr>Wingdings</vt:lpstr>
      <vt:lpstr>Office Theme</vt:lpstr>
      <vt:lpstr>COMP4901K/Math4824B Machine Learning for Natural Language Processing</vt:lpstr>
      <vt:lpstr>What is a statistical LM?</vt:lpstr>
      <vt:lpstr>Language Model for Text</vt:lpstr>
      <vt:lpstr>Language model for text</vt:lpstr>
      <vt:lpstr>Unigram language model</vt:lpstr>
      <vt:lpstr>More sophisticated LMs</vt:lpstr>
      <vt:lpstr>Why just unigram models?</vt:lpstr>
      <vt:lpstr>Generative view of text documents</vt:lpstr>
      <vt:lpstr>How to generate text from an N-gram language model?</vt:lpstr>
      <vt:lpstr>Generating text from language models</vt:lpstr>
      <vt:lpstr>Generating text from language models</vt:lpstr>
      <vt:lpstr>N-gram language models will help</vt:lpstr>
      <vt:lpstr>Turing  test: generating Shakespeare</vt:lpstr>
      <vt:lpstr>Estimation of language models</vt:lpstr>
      <vt:lpstr>Estimation of language models</vt:lpstr>
      <vt:lpstr>Parameter estimation</vt:lpstr>
      <vt:lpstr>Maximum likelihood vs. Bayesian</vt:lpstr>
      <vt:lpstr>Maximum likelihood estimation</vt:lpstr>
      <vt:lpstr>Maximum likelihood estimation</vt:lpstr>
      <vt:lpstr>Problem with MLE</vt:lpstr>
      <vt:lpstr>Dealing with Unknown Words: The Simple Solution</vt:lpstr>
      <vt:lpstr>Smoothing</vt:lpstr>
      <vt:lpstr>Illustration of N-gram language model smoothing</vt:lpstr>
      <vt:lpstr>Smoothing methods</vt:lpstr>
      <vt:lpstr>Add one smoothing for bigrams </vt:lpstr>
      <vt:lpstr>After smoothing</vt:lpstr>
      <vt:lpstr>Smoothing methods</vt:lpstr>
      <vt:lpstr>Smoothing methods</vt:lpstr>
      <vt:lpstr>Smoothing methods</vt:lpstr>
      <vt:lpstr>Language model evaluation</vt:lpstr>
      <vt:lpstr>Measuring Model Quality</vt:lpstr>
      <vt:lpstr>Perplexity</vt:lpstr>
      <vt:lpstr>Perplexity</vt:lpstr>
      <vt:lpstr>An experiment</vt:lpstr>
      <vt:lpstr>What Actually Works?</vt:lpstr>
      <vt:lpstr>Data vs. Method?</vt:lpstr>
      <vt:lpstr>Tons of Data?</vt:lpstr>
      <vt:lpstr>What you should know</vt:lpstr>
      <vt:lpstr>Further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Yangqiu Song</dc:title>
  <dc:creator>yqsong</dc:creator>
  <cp:lastModifiedBy>YS CHANG</cp:lastModifiedBy>
  <cp:revision>208</cp:revision>
  <dcterms:created xsi:type="dcterms:W3CDTF">2006-08-16T00:00:00Z</dcterms:created>
  <dcterms:modified xsi:type="dcterms:W3CDTF">2018-12-10T12:25:29Z</dcterms:modified>
</cp:coreProperties>
</file>